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454" r:id="rId2"/>
    <p:sldId id="470" r:id="rId3"/>
    <p:sldId id="463" r:id="rId4"/>
    <p:sldId id="465" r:id="rId5"/>
    <p:sldId id="467" r:id="rId6"/>
    <p:sldId id="468" r:id="rId7"/>
    <p:sldId id="469" r:id="rId8"/>
    <p:sldId id="472" r:id="rId9"/>
    <p:sldId id="471" r:id="rId10"/>
    <p:sldId id="473" r:id="rId11"/>
    <p:sldId id="474" r:id="rId12"/>
    <p:sldId id="475" r:id="rId13"/>
    <p:sldId id="476" r:id="rId14"/>
    <p:sldId id="477" r:id="rId15"/>
    <p:sldId id="478" r:id="rId16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65"/>
            <p14:sldId id="467"/>
            <p14:sldId id="468"/>
            <p14:sldId id="469"/>
            <p14:sldId id="472"/>
            <p14:sldId id="471"/>
            <p14:sldId id="473"/>
            <p14:sldId id="474"/>
            <p14:sldId id="475"/>
            <p14:sldId id="476"/>
            <p14:sldId id="477"/>
            <p14:sldId id="4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92" d="100"/>
          <a:sy n="92" d="100"/>
        </p:scale>
        <p:origin x="2106" y="7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</a:t>
            </a:r>
            <a:r>
              <a:rPr lang="de-DE" altLang="de-DE" b="1" i="0" dirty="0" err="1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</a:t>
            </a:r>
            <a:r>
              <a:rPr lang="de-DE" altLang="de-DE" b="1" i="0" dirty="0" smtClean="0">
                <a:latin typeface="Times New Roman" pitchFamily="16" charset="0"/>
              </a:rPr>
              <a:t>Typs</a:t>
            </a:r>
            <a:r>
              <a:rPr lang="de-DE" altLang="de-DE" i="0" dirty="0" smtClean="0">
                <a:latin typeface="Times New Roman" pitchFamily="16" charset="0"/>
              </a:rPr>
              <a:t>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</a:t>
            </a:r>
            <a:r>
              <a:rPr lang="de-DE" altLang="de-DE" b="1" i="0" baseline="0" dirty="0" smtClean="0">
                <a:latin typeface="Times New Roman" pitchFamily="16" charset="0"/>
              </a:rPr>
              <a:t>operator</a:t>
            </a: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4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7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2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Lösung:</a:t>
            </a:r>
            <a:r>
              <a:rPr lang="en-US" baseline="0" smtClean="0"/>
              <a:t> #include von .cpp-Datei -&gt; Verletzung von One Definition Rule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7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8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46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21.09.2016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lecture/issues" TargetMode="External"/><Relationship Id="rId2" Type="http://schemas.openxmlformats.org/officeDocument/2006/relationships/hyperlink" Target="https://github.com/Echtzeitsysteme/tud-cpp-exercises/issu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3: Rückschau und Warm Up (</a:t>
            </a:r>
            <a:r>
              <a:rPr lang="en-US" smtClean="0"/>
              <a:t>I)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Korrektur zu C++-Referenzen</a:t>
            </a:r>
          </a:p>
          <a:p>
            <a:pPr lvl="1"/>
            <a:r>
              <a:rPr lang="en-US" smtClean="0"/>
              <a:t>Konzeptionell: Referenzen sind ein Alias und haben keine eigene Adresse</a:t>
            </a:r>
          </a:p>
          <a:p>
            <a:pPr lvl="1"/>
            <a:r>
              <a:rPr lang="en-US" smtClean="0"/>
              <a:t>Implementierungstechnisch:</a:t>
            </a:r>
          </a:p>
          <a:p>
            <a:pPr lvl="2"/>
            <a:r>
              <a:rPr lang="en-US" smtClean="0"/>
              <a:t>Referenzen können (natürlich!) Speicher belegen.</a:t>
            </a:r>
          </a:p>
          <a:p>
            <a:pPr lvl="2"/>
            <a:r>
              <a:rPr lang="en-US" smtClean="0"/>
              <a:t>Beispiele:</a:t>
            </a:r>
          </a:p>
          <a:p>
            <a:pPr lvl="3"/>
            <a:r>
              <a:rPr lang="en-US" smtClean="0"/>
              <a:t>Übergabe an bereits gelinkte Bibliotheken</a:t>
            </a:r>
          </a:p>
          <a:p>
            <a:pPr lvl="3"/>
            <a:r>
              <a:rPr lang="en-US" smtClean="0"/>
              <a:t>Als Attribute von Klassen</a:t>
            </a:r>
          </a:p>
          <a:p>
            <a:pPr lvl="2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</a:t>
            </a:r>
            <a:r>
              <a:rPr lang="en-US" smtClean="0"/>
              <a:t>3: </a:t>
            </a:r>
            <a:r>
              <a:rPr lang="en-US" dirty="0" err="1"/>
              <a:t>Rückschau</a:t>
            </a:r>
            <a:r>
              <a:rPr lang="en-US" dirty="0"/>
              <a:t> und </a:t>
            </a:r>
            <a:r>
              <a:rPr lang="en-US"/>
              <a:t>Warm </a:t>
            </a:r>
            <a:r>
              <a:rPr lang="en-US" smtClean="0"/>
              <a:t>Up (II)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504527"/>
          </a:xfrm>
        </p:spPr>
        <p:txBody>
          <a:bodyPr/>
          <a:lstStyle/>
          <a:p>
            <a:r>
              <a:rPr lang="en-US" b="1" dirty="0" smtClean="0"/>
              <a:t>Was </a:t>
            </a:r>
            <a:r>
              <a:rPr lang="en-US" b="1" dirty="0" err="1" smtClean="0"/>
              <a:t>ist</a:t>
            </a:r>
            <a:r>
              <a:rPr lang="en-US" b="1" dirty="0" smtClean="0"/>
              <a:t> </a:t>
            </a:r>
            <a:r>
              <a:rPr lang="en-US" b="1" dirty="0" err="1" smtClean="0"/>
              <a:t>hier</a:t>
            </a:r>
            <a:r>
              <a:rPr lang="en-US" b="1" dirty="0" smtClean="0"/>
              <a:t> </a:t>
            </a:r>
            <a:r>
              <a:rPr lang="en-US" b="1" dirty="0" err="1" smtClean="0"/>
              <a:t>verkehrt</a:t>
            </a:r>
            <a:r>
              <a:rPr lang="en-US" b="1" dirty="0" smtClean="0"/>
              <a:t>? Welches Problem </a:t>
            </a:r>
            <a:r>
              <a:rPr lang="en-US" b="1" dirty="0" err="1" smtClean="0"/>
              <a:t>wird</a:t>
            </a:r>
            <a:r>
              <a:rPr lang="en-US" b="1" dirty="0" smtClean="0"/>
              <a:t> </a:t>
            </a:r>
            <a:r>
              <a:rPr lang="en-US" b="1" err="1" smtClean="0"/>
              <a:t>auftreten</a:t>
            </a:r>
            <a:r>
              <a:rPr lang="en-US" b="1" smtClean="0"/>
              <a:t>?</a:t>
            </a:r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endParaRPr lang="en-US" b="1" smtClean="0"/>
          </a:p>
          <a:p>
            <a:endParaRPr lang="en-US" b="1"/>
          </a:p>
          <a:p>
            <a:pPr eaLnBrk="1" hangingPunct="1">
              <a:spcBef>
                <a:spcPct val="0"/>
              </a:spcBef>
            </a:pPr>
            <a:r>
              <a:rPr lang="de-DE" altLang="de-DE" b="1" smtClean="0"/>
              <a:t>* und &amp;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lvl="1"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</a:t>
            </a:r>
            <a:r>
              <a:rPr lang="de-DE" altLang="de-DE" smtClean="0"/>
              <a:t>?</a:t>
            </a:r>
            <a:endParaRPr lang="en-US" b="1" dirty="0"/>
          </a:p>
          <a:p>
            <a:endParaRPr lang="en-US" b="1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93240" y="1988840"/>
            <a:ext cx="8798348" cy="2088232"/>
            <a:chOff x="1306805" y="1988840"/>
            <a:chExt cx="7584783" cy="1800200"/>
          </a:xfrm>
        </p:grpSpPr>
        <p:sp>
          <p:nvSpPr>
            <p:cNvPr id="4" name="Gefaltete Ecke 3"/>
            <p:cNvSpPr/>
            <p:nvPr/>
          </p:nvSpPr>
          <p:spPr bwMode="auto">
            <a:xfrm>
              <a:off x="1306805" y="1988840"/>
              <a:ext cx="2502216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 main.cpp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include "functions.cpp"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main()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0;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</p:txBody>
        </p:sp>
        <p:sp>
          <p:nvSpPr>
            <p:cNvPr id="5" name="Gefaltete Ecke 4"/>
            <p:cNvSpPr/>
            <p:nvPr/>
          </p:nvSpPr>
          <p:spPr bwMode="auto">
            <a:xfrm>
              <a:off x="6271084" y="1988840"/>
              <a:ext cx="2620504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//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functions.cpp</a:t>
              </a:r>
            </a:p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#include “functions.hpp”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/>
              </a:r>
              <a:b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</a:b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() {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	return -12;</a:t>
              </a:r>
            </a:p>
            <a:p>
              <a:pPr algn="l">
                <a:buSzTx/>
              </a:pPr>
              <a:r>
                <a:rPr lang="en-US" sz="1400" dirty="0">
                  <a:solidFill>
                    <a:srgbClr val="7F0055"/>
                  </a:solidFill>
                  <a:latin typeface="Consolas" pitchFamily="49" charset="0"/>
                </a:rPr>
                <a:t>}</a:t>
              </a:r>
            </a:p>
            <a:p>
              <a:pPr algn="l">
                <a:buSzTx/>
              </a:pP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  <p:sp>
          <p:nvSpPr>
            <p:cNvPr id="6" name="Gefaltete Ecke 5"/>
            <p:cNvSpPr/>
            <p:nvPr/>
          </p:nvSpPr>
          <p:spPr bwMode="auto">
            <a:xfrm>
              <a:off x="3923928" y="1988840"/>
              <a:ext cx="2232248" cy="1800200"/>
            </a:xfrm>
            <a:prstGeom prst="foldedCorne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 anchor="t" anchorCtr="0">
              <a:noAutofit/>
            </a:bodyPr>
            <a:lstStyle/>
            <a:p>
              <a:pPr algn="l">
                <a:buSzTx/>
              </a:pP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//functions.hpp</a:t>
              </a:r>
            </a:p>
            <a:p>
              <a:pPr algn="l">
                <a:buSzTx/>
              </a:pPr>
              <a:endParaRPr lang="en-US" sz="1400" dirty="0" smtClean="0">
                <a:solidFill>
                  <a:srgbClr val="7F0055"/>
                </a:solidFill>
                <a:latin typeface="Consolas" pitchFamily="49" charset="0"/>
              </a:endParaRPr>
            </a:p>
            <a:p>
              <a:pPr algn="l">
                <a:buSzTx/>
              </a:pPr>
              <a:r>
                <a:rPr lang="en-US" sz="1400" dirty="0" err="1" smtClean="0">
                  <a:solidFill>
                    <a:srgbClr val="7F0055"/>
                  </a:solidFill>
                  <a:latin typeface="Consolas" pitchFamily="49" charset="0"/>
                </a:rPr>
                <a:t>int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 </a:t>
              </a:r>
              <a:r>
                <a:rPr lang="en-US" sz="1400" dirty="0" err="1">
                  <a:solidFill>
                    <a:srgbClr val="7F0055"/>
                  </a:solidFill>
                  <a:latin typeface="Consolas" pitchFamily="49" charset="0"/>
                </a:rPr>
                <a:t>myNewFunction</a:t>
              </a:r>
              <a:r>
                <a:rPr lang="en-US" sz="1400" dirty="0" smtClean="0">
                  <a:solidFill>
                    <a:srgbClr val="7F0055"/>
                  </a:solidFill>
                  <a:latin typeface="Consolas" pitchFamily="49" charset="0"/>
                </a:rPr>
                <a:t>();</a:t>
              </a:r>
              <a:endParaRPr lang="en-US" sz="1400" dirty="0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3: </a:t>
            </a:r>
            <a:r>
              <a:rPr lang="en-US" dirty="0" err="1" smtClean="0"/>
              <a:t>Rückschau</a:t>
            </a:r>
            <a:r>
              <a:rPr lang="en-US" dirty="0" smtClean="0"/>
              <a:t> und </a:t>
            </a:r>
            <a:r>
              <a:rPr lang="en-US" smtClean="0"/>
              <a:t>Warm Up (III)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smtClean="0"/>
              <a:t>Fragen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b="1" dirty="0" smtClean="0"/>
              <a:t>Evaluation</a:t>
            </a:r>
            <a:r>
              <a:rPr lang="en-US" dirty="0" smtClean="0"/>
              <a:t> am </a:t>
            </a:r>
            <a:r>
              <a:rPr lang="en-US" dirty="0" err="1" smtClean="0"/>
              <a:t>letzten</a:t>
            </a:r>
            <a:r>
              <a:rPr lang="en-US" dirty="0" smtClean="0"/>
              <a:t> Tag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err="1" smtClean="0"/>
              <a:t>Stärkerer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smtClean="0"/>
              <a:t>C++(11) legen (= weniger Fokus auf C)?</a:t>
            </a:r>
            <a:endParaRPr lang="en-US" dirty="0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am </a:t>
            </a:r>
            <a:r>
              <a:rPr lang="en-US" b="1" dirty="0" err="1" smtClean="0"/>
              <a:t>letzten</a:t>
            </a:r>
            <a:r>
              <a:rPr lang="en-US" b="1" dirty="0" smtClean="0"/>
              <a:t> Tag</a:t>
            </a:r>
            <a:r>
              <a:rPr lang="en-US" dirty="0" smtClean="0"/>
              <a:t>: Holger Wech von Cypress/</a:t>
            </a:r>
            <a:r>
              <a:rPr lang="en-US" dirty="0" err="1" smtClean="0"/>
              <a:t>Spansion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645024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87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37211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6: </a:t>
            </a:r>
            <a:r>
              <a:rPr lang="en-US"/>
              <a:t>Hinweise zur Klausur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smtClean="0"/>
              <a:t>In </a:t>
            </a:r>
            <a:r>
              <a:rPr lang="en-US" b="1" smtClean="0"/>
              <a:t>Version 3 der VM</a:t>
            </a:r>
            <a:r>
              <a:rPr lang="en-US" smtClean="0"/>
              <a:t> gibt es Probleme mit dem Aktualisieren der Git-Repos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Neues Skript ist im Moodle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git pull</a:t>
            </a:r>
            <a:r>
              <a:rPr lang="en-US" smtClean="0"/>
              <a:t> ist auf jeden Fall </a:t>
            </a:r>
            <a:r>
              <a:rPr lang="en-US" b="1" smtClean="0"/>
              <a:t>nötig, </a:t>
            </a:r>
            <a:r>
              <a:rPr lang="en-US" smtClean="0"/>
              <a:t>da</a:t>
            </a:r>
            <a:br>
              <a:rPr lang="en-US" smtClean="0"/>
            </a:br>
            <a:r>
              <a:rPr lang="en-US" smtClean="0"/>
              <a:t>V3 noch Folien von 2015 enthält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692150" lvl="1" indent="-342900">
              <a:buFontTx/>
              <a:buChar char="-"/>
            </a:pPr>
            <a:endParaRPr lang="en-US" b="1" smtClean="0"/>
          </a:p>
          <a:p>
            <a:pPr marL="342900" indent="-342900">
              <a:buFontTx/>
              <a:buChar char="-"/>
            </a:pPr>
            <a:r>
              <a:rPr lang="en-US" b="1" smtClean="0"/>
              <a:t>Klimaanlage: Zugangstür bitte anlehnen, </a:t>
            </a:r>
            <a:r>
              <a:rPr lang="en-US" smtClean="0"/>
              <a:t>nicht zumachen</a:t>
            </a:r>
            <a:r>
              <a:rPr lang="en-US" b="1" smtClean="0"/>
              <a:t>.</a:t>
            </a:r>
          </a:p>
          <a:p>
            <a:pPr marL="342900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Wir sind sehr dankbar für Feedback unter 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github.com/Echtzeitsysteme/tud-cpp-exercises/issues</a:t>
            </a:r>
            <a:r>
              <a:rPr lang="en-US" smtClean="0"/>
              <a:t> bzw.</a:t>
            </a:r>
          </a:p>
          <a:p>
            <a:pPr marL="692150" lvl="1" indent="-342900">
              <a:buFontTx/>
              <a:buChar char="-"/>
            </a:pPr>
            <a:r>
              <a:rPr lang="en-US">
                <a:hlinkClick r:id="rId3"/>
              </a:rPr>
              <a:t>https://</a:t>
            </a:r>
            <a:r>
              <a:rPr lang="en-US" smtClean="0">
                <a:hlinkClick r:id="rId3"/>
              </a:rPr>
              <a:t>github.com/Echtzeitsysteme/tud-cpp-lecture/issues</a:t>
            </a:r>
            <a:r>
              <a:rPr lang="en-US" smtClean="0"/>
              <a:t> </a:t>
            </a:r>
          </a:p>
          <a:p>
            <a:pPr marL="692150" lvl="1" indent="-342900">
              <a:buFontTx/>
              <a:buChar char="-"/>
            </a:pPr>
            <a:r>
              <a:rPr lang="en-US" smtClean="0"/>
              <a:t>(Auch generelles Feedback)</a:t>
            </a:r>
            <a:r>
              <a:rPr lang="en-US" b="1"/>
              <a:t/>
            </a:r>
            <a:br>
              <a:rPr lang="en-US" b="1"/>
            </a:br>
            <a:endParaRPr lang="en-US" b="1"/>
          </a:p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einfach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en-US" b="1"/>
          </a:p>
          <a:p>
            <a:pPr marL="342900" indent="-342900">
              <a:buFontTx/>
              <a:buChar char="-"/>
            </a:pPr>
            <a:r>
              <a:rPr lang="en-US" smtClean="0"/>
              <a:t>Beschreibung von </a:t>
            </a:r>
            <a:r>
              <a:rPr lang="en-US" b="1" smtClean="0"/>
              <a:t>Aufgabe 1.3 </a:t>
            </a:r>
            <a:r>
              <a:rPr lang="en-US" smtClean="0"/>
              <a:t>war </a:t>
            </a:r>
            <a:r>
              <a:rPr lang="en-US" b="1" smtClean="0"/>
              <a:t>fehlerhaft </a:t>
            </a:r>
            <a:r>
              <a:rPr lang="en-US" b="1" smtClean="0">
                <a:sym typeface="Wingdings" panose="05000000000000000000" pitchFamily="2" charset="2"/>
              </a:rPr>
              <a:t> Aktualisiert im Übungsblatt!</a:t>
            </a:r>
            <a:endParaRPr lang="en-US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844824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3:</a:t>
            </a:r>
            <a:r>
              <a:rPr lang="de-DE" altLang="de-DE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de-DE" altLang="de-DE" smtClean="0"/>
              <a:t> </a:t>
            </a:r>
            <a:r>
              <a:rPr lang="de-DE" altLang="de-DE" dirty="0" smtClean="0"/>
              <a:t>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de-DE" smtClean="0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der Asterisk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pPr eaLnBrk="1" hangingPunct="1">
              <a:spcBef>
                <a:spcPct val="0"/>
              </a:spcBef>
            </a:pPr>
            <a:r>
              <a:rPr lang="de-DE" altLang="de-DE"/>
              <a:t>Welche </a:t>
            </a:r>
            <a:r>
              <a:rPr lang="de-DE" altLang="de-DE" b="1"/>
              <a:t>Bedeutung</a:t>
            </a:r>
            <a:r>
              <a:rPr lang="de-DE" altLang="de-DE"/>
              <a:t> kann das Ampersand (</a:t>
            </a:r>
            <a:r>
              <a:rPr lang="de-DE" altLang="de-DE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/>
              <a:t>) im Code annehmen?</a:t>
            </a:r>
          </a:p>
          <a:p>
            <a:pPr eaLnBrk="1" hangingPunct="1">
              <a:spcBef>
                <a:spcPct val="0"/>
              </a:spcBef>
            </a:pPr>
            <a:endParaRPr lang="de-DE" alt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4: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smtClean="0"/>
              <a:t>Übrigens</a:t>
            </a:r>
            <a:r>
              <a:rPr lang="de-DE" altLang="de-DE" smtClean="0"/>
              <a:t>: Nicht vergessen, hin und wieder mal zu pullen</a:t>
            </a:r>
          </a:p>
          <a:p>
            <a:pPr marL="342900" indent="-342900">
              <a:buFontTx/>
              <a:buChar char="-"/>
            </a:pPr>
            <a:r>
              <a:rPr lang="de-DE" altLang="de-DE" smtClean="0"/>
              <a:t>Beide Repositories</a:t>
            </a:r>
          </a:p>
          <a:p>
            <a:pPr marL="342900" indent="-342900">
              <a:buFontTx/>
              <a:buChar char="-"/>
            </a:pPr>
            <a:r>
              <a:rPr lang="de-DE" b="1" smtClean="0"/>
              <a:t>Eher </a:t>
            </a:r>
            <a:r>
              <a:rPr lang="de-DE" b="1"/>
              <a:t>kleine Bugfixes.</a:t>
            </a:r>
            <a:endParaRPr lang="en-US" b="1"/>
          </a:p>
          <a:p>
            <a:pPr marL="342900" indent="-342900">
              <a:buFontTx/>
              <a:buChar char="-"/>
            </a:pPr>
            <a:r>
              <a:rPr lang="de-DE" smtClean="0"/>
              <a:t>Foliennummerierung sollte stabil bleiben</a:t>
            </a:r>
          </a:p>
        </p:txBody>
      </p:sp>
    </p:spTree>
    <p:extLst>
      <p:ext uri="{BB962C8B-B14F-4D97-AF65-F5344CB8AC3E}">
        <p14:creationId xmlns:p14="http://schemas.microsoft.com/office/powerpoint/2010/main" val="11709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5: Rückschau und Aufwärmübungen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b="1" smtClean="0"/>
              <a:t>Aufgabe T4A4.5 ist NICHT optional</a:t>
            </a:r>
          </a:p>
          <a:p>
            <a:pPr lvl="1"/>
            <a:r>
              <a:rPr lang="de-DE" altLang="de-DE" smtClean="0"/>
              <a:t>Fehler unsererseits – neue Version is online.</a:t>
            </a:r>
          </a:p>
          <a:p>
            <a:pPr lvl="1"/>
            <a:r>
              <a:rPr lang="de-DE" altLang="de-DE" smtClean="0"/>
              <a:t>Noch ein Grund, regelmäßig zu pullen.</a:t>
            </a:r>
          </a:p>
          <a:p>
            <a:endParaRPr lang="de-DE" altLang="de-DE" b="1" smtClean="0"/>
          </a:p>
          <a:p>
            <a:r>
              <a:rPr lang="de-DE" altLang="de-DE" b="1" smtClean="0"/>
              <a:t>Der Foliensatz für die zweite Woche wird zusätzliche Folien enthalten</a:t>
            </a:r>
          </a:p>
          <a:p>
            <a:pPr lvl="1"/>
            <a:r>
              <a:rPr lang="de-DE" altLang="de-DE" smtClean="0"/>
              <a:t>Siehe "Folien-Brutkasten" im aktuellen Foliensatz, </a:t>
            </a:r>
            <a:r>
              <a:rPr lang="en-US" smtClean="0"/>
              <a:t>2016-09-15 in den Kommentaren</a:t>
            </a:r>
            <a:endParaRPr lang="de-DE" altLang="de-DE"/>
          </a:p>
          <a:p>
            <a:endParaRPr lang="de-DE" altLang="de-DE" b="1"/>
          </a:p>
          <a:p>
            <a:r>
              <a:rPr lang="de-DE" altLang="de-DE" b="1" smtClean="0"/>
              <a:t>In der VM fehlen evtl. Header für die µC-Projekte.</a:t>
            </a:r>
          </a:p>
          <a:p>
            <a:pPr lvl="1"/>
            <a:r>
              <a:rPr lang="de-DE" smtClean="0"/>
              <a:t>Bitte innerhalb des …exercises-Repos folgende Befehle aufrufen: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</a:p>
          <a:p>
            <a:pPr lvl="2"/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git submodule update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--recursive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68275"/>
            <a:endParaRPr lang="en-US" b="1" smtClean="0"/>
          </a:p>
          <a:p>
            <a:pPr indent="-168275"/>
            <a:r>
              <a:rPr lang="en-US" b="1" smtClean="0"/>
              <a:t>µC-Beispielprojekte können nicht kopiert werden</a:t>
            </a:r>
          </a:p>
          <a:p>
            <a:pPr lvl="1"/>
            <a:r>
              <a:rPr lang="en-US" smtClean="0"/>
              <a:t>Nutzen relative Pfade im exercises-Repo</a:t>
            </a:r>
          </a:p>
          <a:p>
            <a:pPr lvl="1"/>
            <a:r>
              <a:rPr lang="en-US" smtClean="0"/>
              <a:t>Alternative 1: Kopieren und manuell das Makefile anpassen</a:t>
            </a:r>
          </a:p>
          <a:p>
            <a:pPr lvl="1"/>
            <a:r>
              <a:rPr lang="en-US" smtClean="0"/>
              <a:t>Alternative 2: Über "Create project" ein neues "FX16 project" anlegen.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8943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6: 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Fragen für die Evaluation</a:t>
            </a:r>
          </a:p>
          <a:p>
            <a:pPr lvl="1"/>
            <a:r>
              <a:rPr lang="en-US" smtClean="0"/>
              <a:t>Stärkerer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lvl="1"/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7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Tag 6: Evaluationsfragen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/>
              <a:t>der </a:t>
            </a:r>
            <a:r>
              <a:rPr lang="en-US" b="1"/>
              <a:t>Tage 1-4 </a:t>
            </a:r>
            <a:r>
              <a:rPr lang="en-US"/>
              <a:t>bearbeitet 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NICHT 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2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744</Words>
  <Application>Microsoft Office PowerPoint</Application>
  <PresentationFormat>Bildschirmpräsentation (4:3)</PresentationFormat>
  <Paragraphs>149</Paragraphs>
  <Slides>15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Bradley Hand ITC</vt:lpstr>
      <vt:lpstr>Consolas</vt:lpstr>
      <vt:lpstr>Courier New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3: * und &amp;</vt:lpstr>
      <vt:lpstr>Tag 4: Rückschau und Aufwärmübungen</vt:lpstr>
      <vt:lpstr>Tag 5: Rückschau und Aufwärmübungen</vt:lpstr>
      <vt:lpstr>Tag 6: Evaluationsfragen</vt:lpstr>
      <vt:lpstr>Tag 6: Evaluationsfragen</vt:lpstr>
      <vt:lpstr>Block 2</vt:lpstr>
      <vt:lpstr>Tag 3: Rückschau und Warm Up (I)</vt:lpstr>
      <vt:lpstr>Tag 3: Rückschau und Warm Up (II)</vt:lpstr>
      <vt:lpstr>Tag 3: Rückschau und Warm Up (III)</vt:lpstr>
      <vt:lpstr>Tag 4: Rückschau und Aufwärmübungen</vt:lpstr>
      <vt:lpstr>Tag 6: Evaluationsfragen</vt:lpstr>
      <vt:lpstr>Tag 6: Hinweise zur Klausur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1060</cp:revision>
  <dcterms:created xsi:type="dcterms:W3CDTF">2008-08-19T13:25:11Z</dcterms:created>
  <dcterms:modified xsi:type="dcterms:W3CDTF">2016-09-21T11:21:03Z</dcterms:modified>
</cp:coreProperties>
</file>