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3"/>
  </p:notesMasterIdLst>
  <p:handoutMasterIdLst>
    <p:handoutMasterId r:id="rId54"/>
  </p:handoutMasterIdLst>
  <p:sldIdLst>
    <p:sldId id="256" r:id="rId2"/>
    <p:sldId id="323" r:id="rId3"/>
    <p:sldId id="336" r:id="rId4"/>
    <p:sldId id="297" r:id="rId5"/>
    <p:sldId id="298" r:id="rId6"/>
    <p:sldId id="299" r:id="rId7"/>
    <p:sldId id="327" r:id="rId8"/>
    <p:sldId id="300" r:id="rId9"/>
    <p:sldId id="301" r:id="rId10"/>
    <p:sldId id="302" r:id="rId11"/>
    <p:sldId id="303" r:id="rId12"/>
    <p:sldId id="328" r:id="rId13"/>
    <p:sldId id="335" r:id="rId14"/>
    <p:sldId id="284" r:id="rId15"/>
    <p:sldId id="304" r:id="rId16"/>
    <p:sldId id="305" r:id="rId17"/>
    <p:sldId id="308" r:id="rId18"/>
    <p:sldId id="309" r:id="rId19"/>
    <p:sldId id="310" r:id="rId20"/>
    <p:sldId id="311" r:id="rId21"/>
    <p:sldId id="312" r:id="rId22"/>
    <p:sldId id="307" r:id="rId23"/>
    <p:sldId id="313" r:id="rId24"/>
    <p:sldId id="329" r:id="rId25"/>
    <p:sldId id="285" r:id="rId26"/>
    <p:sldId id="334" r:id="rId27"/>
    <p:sldId id="324" r:id="rId28"/>
    <p:sldId id="277" r:id="rId29"/>
    <p:sldId id="314" r:id="rId30"/>
    <p:sldId id="315" r:id="rId31"/>
    <p:sldId id="316" r:id="rId32"/>
    <p:sldId id="317" r:id="rId33"/>
    <p:sldId id="330" r:id="rId34"/>
    <p:sldId id="325" r:id="rId35"/>
    <p:sldId id="337" r:id="rId36"/>
    <p:sldId id="296" r:id="rId37"/>
    <p:sldId id="318" r:id="rId38"/>
    <p:sldId id="332" r:id="rId39"/>
    <p:sldId id="319" r:id="rId40"/>
    <p:sldId id="338" r:id="rId41"/>
    <p:sldId id="320" r:id="rId42"/>
    <p:sldId id="321" r:id="rId43"/>
    <p:sldId id="322" r:id="rId44"/>
    <p:sldId id="331" r:id="rId45"/>
    <p:sldId id="326" r:id="rId46"/>
    <p:sldId id="339" r:id="rId47"/>
    <p:sldId id="341" r:id="rId48"/>
    <p:sldId id="342" r:id="rId49"/>
    <p:sldId id="344" r:id="rId50"/>
    <p:sldId id="343" r:id="rId51"/>
    <p:sldId id="345" r:id="rId5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36" autoAdjust="0"/>
    <p:restoredTop sz="62273" autoAdjust="0"/>
  </p:normalViewPr>
  <p:slideViewPr>
    <p:cSldViewPr>
      <p:cViewPr varScale="1">
        <p:scale>
          <a:sx n="55" d="100"/>
          <a:sy n="55" d="100"/>
        </p:scale>
        <p:origin x="1685" y="48"/>
      </p:cViewPr>
      <p:guideLst>
        <p:guide orient="horz" pos="265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08F1425F-B1EE-45D3-8AFA-6833E9515E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E324A3-01C2-45DD-9993-943ECECA3B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6551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0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6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1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Pro:</a:t>
            </a:r>
          </a:p>
          <a:p>
            <a:r>
              <a:rPr lang="de-DE" altLang="de-DE" smtClean="0">
                <a:latin typeface="Times New Roman" pitchFamily="16" charset="0"/>
              </a:rPr>
              <a:t>	- Mixins</a:t>
            </a:r>
          </a:p>
          <a:p>
            <a:r>
              <a:rPr lang="de-DE" altLang="de-DE" smtClean="0">
                <a:latin typeface="Times New Roman" pitchFamily="16" charset="0"/>
              </a:rPr>
              <a:t>	- mächtig</a:t>
            </a:r>
          </a:p>
          <a:p>
            <a:r>
              <a:rPr lang="de-DE" altLang="de-DE" smtClean="0">
                <a:latin typeface="Times New Roman" pitchFamily="16" charset="0"/>
              </a:rPr>
              <a:t>Contra:</a:t>
            </a:r>
          </a:p>
          <a:p>
            <a:r>
              <a:rPr lang="de-DE" altLang="de-DE" smtClean="0">
                <a:latin typeface="Times New Roman" pitchFamily="16" charset="0"/>
              </a:rPr>
              <a:t>	- zu mächtig/komplex</a:t>
            </a: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7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27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66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3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1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7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86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4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0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68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9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9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62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4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3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7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7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47708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3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3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1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0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73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2CDE19D0-D4A1-411D-9674-3D03EC0C4810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6196C2E8-9E39-4C00-AAF3-9396E5E6C2BC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09.09.2014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8675" y="1449388"/>
            <a:ext cx="6013450" cy="944562"/>
          </a:xfrm>
        </p:spPr>
        <p:txBody>
          <a:bodyPr/>
          <a:lstStyle/>
          <a:p>
            <a:pPr algn="l" eaLnBrk="1" hangingPunct="1">
              <a:buFont typeface="Wingdings" charset="2"/>
              <a:buNone/>
            </a:pPr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start,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Mehrere 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684213" y="1268413"/>
            <a:ext cx="2879725" cy="700087"/>
          </a:xfrm>
          <a:prstGeom prst="wedgeRoundRectCallout">
            <a:avLst>
              <a:gd name="adj1" fmla="val -35290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331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genau damit gemeint, dass Templates eine Schnittstelle induzieren?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sind Nachteile und Vorteile dieser Art von „impliziten“ Schnittstellen?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468313" y="1700213"/>
            <a:ext cx="58293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Ursprünglich als Lösung für Containerproblem (bevor es Templates gab)</a:t>
            </a:r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06680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keine </a:t>
            </a: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-basierte“ </a:t>
            </a:r>
            <a:r>
              <a:rPr lang="de-DE" dirty="0">
                <a:solidFill>
                  <a:schemeClr val="bg1"/>
                </a:solidFill>
              </a:rPr>
              <a:t>Hierarchie wie in Java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15363" name="Textfeld 3"/>
          <p:cNvSpPr txBox="1">
            <a:spLocks noChangeArrowheads="1"/>
          </p:cNvSpPr>
          <p:nvPr/>
        </p:nvSpPr>
        <p:spPr bwMode="auto">
          <a:xfrm>
            <a:off x="468313" y="1700213"/>
            <a:ext cx="58293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Lösung mit Mehrfachvererbung: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Templates ist es jetzt möglich,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 Schnittstellenvererbung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403350" y="1954213"/>
            <a:ext cx="5256213" cy="969962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Wenn 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(enthalten nur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267325"/>
            <a:ext cx="4779962" cy="96996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Wird aber von mehreren Oberklassen wirklich Implementierung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24" name="Abgerundete rechteckige Legende 23"/>
          <p:cNvSpPr/>
          <p:nvPr/>
        </p:nvSpPr>
        <p:spPr>
          <a:xfrm>
            <a:off x="4355976" y="1334294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pur virtuell</a:t>
            </a:r>
            <a:r>
              <a:rPr lang="de-DE" dirty="0" smtClean="0">
                <a:solidFill>
                  <a:schemeClr val="bg1"/>
                </a:solidFill>
              </a:rPr>
              <a:t> ~ </a:t>
            </a:r>
            <a:r>
              <a:rPr lang="de-DE" i="1" dirty="0" err="1" smtClean="0">
                <a:solidFill>
                  <a:schemeClr val="bg1"/>
                </a:solidFill>
              </a:rPr>
              <a:t>abstract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in Java</a:t>
            </a:r>
            <a:endParaRPr lang="de-DE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„Bestandteile“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211638" y="3284538"/>
            <a:ext cx="12874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Instanz der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Agenda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Mehrfachvererbung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Zeiger auf Funktionen, Methoden </a:t>
            </a:r>
            <a:br>
              <a:rPr lang="de-DE" altLang="de-DE" b="0" dirty="0" smtClean="0"/>
            </a:br>
            <a:r>
              <a:rPr lang="de-DE" altLang="de-DE" b="0" dirty="0" smtClean="0"/>
              <a:t>   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234889" y="1542505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3275856" y="2107992"/>
            <a:ext cx="2162621" cy="936625"/>
            <a:chOff x="5795070" y="2048918"/>
            <a:chExt cx="2162621" cy="936625"/>
          </a:xfrm>
        </p:grpSpPr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Mitarbeiter</a:t>
              </a:r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4901977" y="3286243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31321" y="464415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5560942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Schlechtes Design?</a:t>
            </a:r>
            <a:endParaRPr lang="de-DE" altLang="de-DE" i="1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Also – Mehrfachvererbung: Ja oder nein?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Ja oder Nein?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Funktions-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Motivation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27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Zeiger auf Funktionen nützlich?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Sind Zeiger auf Funktionen in C++ genauso flexibel wie richtige „Zeiger auf Funktionen“ in (funktionalen) Programmiersprachen wie Scheme/Lisp/Haskell/Ruby/Python?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27088" y="2060575"/>
            <a:ext cx="7561262" cy="292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(ideal für generische Algorithmen höherer Ordnung)</a:t>
            </a:r>
          </a:p>
          <a:p>
            <a:pPr algn="l"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kleine Funktionen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, um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einen Wildwuchs an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kleinen Klassen (z.B. mit jeweils nur einer Methode und ohne Zustand) zu vermeiden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Syntax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und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Fehlermeldungen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vom Compiler sind aber recht gewöhnungsbedürftig!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Überblick der Standard C++ Library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strings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iostreams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sequence.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latin typeface="Consolas" pitchFamily="49" charset="0"/>
                <a:cs typeface="Consolas" pitchFamily="49" charset="0"/>
              </a:rPr>
              <a:t>An iterator to the end of the destination range where elements have been copied.</a:t>
            </a:r>
            <a:endParaRPr lang="de-DE" altLang="de-DE" sz="14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381000" y="3052763"/>
            <a:ext cx="5588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/>
              <a:t>Wieso ist diese Forderung/Konvention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rgbClr val="005AA9"/>
                </a:solidFill>
              </a:rPr>
              <a:t>ausgelassen</a:t>
            </a:r>
            <a:r>
              <a:rPr lang="de-DE" i="1" dirty="0" smtClean="0">
                <a:solidFill>
                  <a:srgbClr val="005AA9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19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95288" y="3222625"/>
            <a:ext cx="312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denn daran „schön“?</a:t>
            </a:r>
          </a:p>
        </p:txBody>
      </p:sp>
      <p:sp>
        <p:nvSpPr>
          <p:cNvPr id="41991" name="Textfeld 6"/>
          <p:cNvSpPr txBox="1">
            <a:spLocks noChangeArrowheads="1"/>
          </p:cNvSpPr>
          <p:nvPr/>
        </p:nvSpPr>
        <p:spPr bwMode="auto">
          <a:xfrm>
            <a:off x="395288" y="4014788"/>
            <a:ext cx="5105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der Vorteil von „intelligenten Behältern“?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Mächtig, effizient und ausgereift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Gut dokumentiert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Steile Lernkurve (erfordert Wissen über Templates, </a:t>
            </a:r>
            <a:r>
              <a:rPr lang="de-DE" altLang="de-DE" sz="1800" b="0" dirty="0" err="1"/>
              <a:t>Functionobjects</a:t>
            </a:r>
            <a:r>
              <a:rPr lang="de-DE" altLang="de-DE" sz="1800" b="0" dirty="0"/>
              <a:t>, </a:t>
            </a:r>
            <a:r>
              <a:rPr lang="de-DE" altLang="de-DE" sz="1800" b="0" dirty="0" err="1"/>
              <a:t>Iteratoren</a:t>
            </a:r>
            <a:r>
              <a:rPr lang="de-DE" altLang="de-DE" sz="1800" b="0" dirty="0"/>
              <a:t>, </a:t>
            </a:r>
            <a:r>
              <a:rPr lang="de-DE" altLang="de-DE" sz="1800" b="0" dirty="0" err="1"/>
              <a:t>Mixins</a:t>
            </a:r>
            <a:r>
              <a:rPr lang="de-DE" altLang="de-DE" sz="1800" b="0" dirty="0"/>
              <a:t>, …)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Wird mit </a:t>
            </a:r>
            <a:r>
              <a:rPr lang="de-DE" altLang="de-DE" sz="1800" b="0" dirty="0" err="1"/>
              <a:t>Boost</a:t>
            </a:r>
            <a:r>
              <a:rPr lang="de-DE" altLang="de-DE" sz="1800" b="0" dirty="0"/>
              <a:t> noch mehr ausgebaut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/>
              <a:t>Vielleicht sogar als </a:t>
            </a:r>
            <a:r>
              <a:rPr lang="de-DE" altLang="de-DE" sz="1800" dirty="0">
                <a:solidFill>
                  <a:srgbClr val="005AA9"/>
                </a:solidFill>
              </a:rPr>
              <a:t>der</a:t>
            </a:r>
            <a:r>
              <a:rPr lang="de-DE" altLang="de-DE" sz="1800" b="0" dirty="0">
                <a:solidFill>
                  <a:schemeClr val="bg1"/>
                </a:solidFill>
              </a:rPr>
              <a:t> </a:t>
            </a:r>
            <a:r>
              <a:rPr lang="de-DE" altLang="de-DE" sz="1800" b="0" dirty="0"/>
              <a:t>Vorteil von C++ zu betrachten!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309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err="1" smtClean="0"/>
              <a:t>Buildtools</a:t>
            </a:r>
            <a:r>
              <a:rPr lang="de-DE" altLang="de-DE" sz="1800" b="0" dirty="0" smtClean="0"/>
              <a:t> sind ab einer bestimmten </a:t>
            </a:r>
            <a:r>
              <a:rPr lang="de-DE" altLang="de-DE" sz="1800" dirty="0" smtClean="0"/>
              <a:t>Projektgröße </a:t>
            </a:r>
            <a:r>
              <a:rPr lang="de-DE" altLang="de-DE" sz="1800" b="0" dirty="0" smtClean="0"/>
              <a:t>unabdingbar.</a:t>
            </a:r>
            <a:r>
              <a:rPr lang="de-DE" altLang="de-DE" sz="1800" b="0" dirty="0" smtClean="0">
                <a:sym typeface="Wingdings" panose="05000000000000000000" pitchFamily="2" charset="2"/>
              </a:rPr>
              <a:t/>
            </a:r>
            <a:br>
              <a:rPr lang="de-DE" altLang="de-DE" sz="1800" b="0" dirty="0" smtClean="0">
                <a:sym typeface="Wingdings" panose="05000000000000000000" pitchFamily="2" charset="2"/>
              </a:rPr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err="1" smtClean="0"/>
              <a:t>Makefiles</a:t>
            </a:r>
            <a:r>
              <a:rPr lang="de-DE" altLang="de-DE" sz="1800" b="0" dirty="0" smtClean="0"/>
              <a:t> erlauben </a:t>
            </a:r>
            <a:r>
              <a:rPr lang="de-DE" altLang="de-DE" sz="1800" dirty="0" smtClean="0"/>
              <a:t>inkrementelles Bauen </a:t>
            </a:r>
            <a:r>
              <a:rPr lang="de-DE" altLang="de-DE" sz="1800" b="0" dirty="0" smtClean="0"/>
              <a:t>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müssen aber gepflegt werden und haben eine </a:t>
            </a:r>
            <a:r>
              <a:rPr lang="de-DE" altLang="de-DE" sz="1800" dirty="0" smtClean="0"/>
              <a:t>steile Lernkurve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Alternativen: 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600" b="1" dirty="0" err="1" smtClean="0"/>
              <a:t>cmake</a:t>
            </a:r>
            <a:r>
              <a:rPr lang="de-DE" altLang="de-DE" sz="1600" b="1" dirty="0" smtClean="0"/>
              <a:t>, </a:t>
            </a:r>
            <a:r>
              <a:rPr lang="de-DE" altLang="de-DE" sz="1600" b="1" dirty="0" err="1" smtClean="0"/>
              <a:t>qmake</a:t>
            </a:r>
            <a:r>
              <a:rPr lang="de-DE" altLang="de-DE" sz="1600" dirty="0" smtClean="0"/>
              <a:t>: Generatoren für </a:t>
            </a:r>
            <a:r>
              <a:rPr lang="de-DE" altLang="de-DE" sz="1600" dirty="0" err="1" smtClean="0"/>
              <a:t>Makefiles</a:t>
            </a:r>
            <a:r>
              <a:rPr lang="de-DE" altLang="de-DE" sz="1600" dirty="0" smtClean="0"/>
              <a:t> (</a:t>
            </a:r>
            <a:r>
              <a:rPr lang="de-DE" altLang="de-DE" sz="1600" dirty="0" err="1" smtClean="0"/>
              <a:t>letzerer</a:t>
            </a:r>
            <a:r>
              <a:rPr lang="de-DE" altLang="de-DE" sz="1600" dirty="0" smtClean="0"/>
              <a:t> von </a:t>
            </a:r>
            <a:r>
              <a:rPr lang="de-DE" altLang="de-DE" sz="1600" dirty="0" err="1" smtClean="0"/>
              <a:t>Qt</a:t>
            </a:r>
            <a:r>
              <a:rPr lang="de-DE" altLang="de-DE" sz="1600" dirty="0" smtClean="0"/>
              <a:t>)</a:t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600" b="1" dirty="0" err="1" smtClean="0"/>
              <a:t>Ant</a:t>
            </a:r>
            <a:r>
              <a:rPr lang="de-DE" altLang="de-DE" sz="1600" b="1" dirty="0" smtClean="0"/>
              <a:t>, </a:t>
            </a:r>
            <a:r>
              <a:rPr lang="de-DE" altLang="de-DE" sz="1600" b="1" dirty="0" err="1" smtClean="0"/>
              <a:t>Maven</a:t>
            </a:r>
            <a:r>
              <a:rPr lang="de-DE" altLang="de-DE" sz="1600" b="1" dirty="0" smtClean="0"/>
              <a:t>, </a:t>
            </a:r>
            <a:r>
              <a:rPr lang="de-DE" altLang="de-DE" sz="1600" b="1" dirty="0"/>
              <a:t>I</a:t>
            </a:r>
            <a:r>
              <a:rPr lang="de-DE" altLang="de-DE" sz="1600" b="1" dirty="0" smtClean="0"/>
              <a:t>vy, </a:t>
            </a:r>
            <a:r>
              <a:rPr lang="de-DE" altLang="de-DE" sz="1600" b="1" dirty="0" err="1" smtClean="0"/>
              <a:t>Gradle</a:t>
            </a:r>
            <a:r>
              <a:rPr lang="de-DE" altLang="de-DE" sz="1600" dirty="0" smtClean="0"/>
              <a:t>: … eher für Java gedacht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33415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819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„Object“ teuer?</a:t>
            </a:r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2862263"/>
            <a:ext cx="56626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wird dieses „Problem“ in einer Sprache wie C gelöst?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mit 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/Python/Ruby?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2873</Words>
  <Application>Microsoft Office PowerPoint</Application>
  <PresentationFormat>Bildschirmpräsentation (4:3)</PresentationFormat>
  <Paragraphs>867</Paragraphs>
  <Slides>51</Slides>
  <Notes>22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Agenda</vt:lpstr>
      <vt:lpstr>Templates</vt:lpstr>
      <vt:lpstr>Templates: Motivation</vt:lpstr>
      <vt:lpstr>Templates: Motivation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Mehrfachvererbung</vt:lpstr>
      <vt:lpstr>Mehrfachvererbung: Historie</vt:lpstr>
      <vt:lpstr>Mehrfachvererbung: Nicht mehr so relevant!</vt:lpstr>
      <vt:lpstr>Mehrfachvererbung:  Schnittstellenvererbung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Implementierungsvererb.: Schlechtes Design?</vt:lpstr>
      <vt:lpstr>Mehrfachvererbung: Mixins</vt:lpstr>
      <vt:lpstr>Mehrfachvererbung: Mixins</vt:lpstr>
      <vt:lpstr>Intermezzo</vt:lpstr>
      <vt:lpstr>Mehrfachvererbung: Ja oder Nein?</vt:lpstr>
      <vt:lpstr>Funktions- und Methodenzeiger</vt:lpstr>
      <vt:lpstr>Zeiger auf Funktionen: Motivation</vt:lpstr>
      <vt:lpstr>Zeiger auf Funktionen: Beispiel</vt:lpstr>
      <vt:lpstr>Zeiger auf Funktionen: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Überblick der Standard C++ Library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597</cp:revision>
  <dcterms:created xsi:type="dcterms:W3CDTF">2008-08-19T13:25:11Z</dcterms:created>
  <dcterms:modified xsi:type="dcterms:W3CDTF">2014-09-09T08:40:12Z</dcterms:modified>
</cp:coreProperties>
</file>