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</p:sldIdLst>
  <p:sldSz cx="9144000" cy="6858000" type="screen4x3"/>
  <p:notesSz cx="6732588" cy="9856788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1pPr>
    <a:lvl2pPr marL="742950" indent="-28575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2pPr>
    <a:lvl3pPr marL="1143000" indent="-228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3pPr>
    <a:lvl4pPr marL="1600200" indent="-228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4pPr>
    <a:lvl5pPr marL="2057400" indent="-228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825" autoAdjust="0"/>
  </p:normalViewPr>
  <p:slideViewPr>
    <p:cSldViewPr>
      <p:cViewPr varScale="1">
        <p:scale>
          <a:sx n="79" d="100"/>
          <a:sy n="79" d="100"/>
        </p:scale>
        <p:origin x="1570" y="7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"/>
          <p:cNvSpPr>
            <a:spLocks noChangeArrowheads="1"/>
          </p:cNvSpPr>
          <p:nvPr/>
        </p:nvSpPr>
        <p:spPr bwMode="auto">
          <a:xfrm>
            <a:off x="0" y="0"/>
            <a:ext cx="6732588" cy="98567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12291" name="AutoShape 2"/>
          <p:cNvSpPr>
            <a:spLocks noChangeArrowheads="1"/>
          </p:cNvSpPr>
          <p:nvPr/>
        </p:nvSpPr>
        <p:spPr bwMode="auto">
          <a:xfrm>
            <a:off x="0" y="0"/>
            <a:ext cx="6731000" cy="98567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388938"/>
            <a:ext cx="91757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185738" y="9361488"/>
            <a:ext cx="1585912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80" tIns="47160" rIns="94680" bIns="4716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13"/>
              </a:lnSpc>
              <a:buClrTx/>
              <a:buFontTx/>
              <a:buNone/>
              <a:tabLst>
                <a:tab pos="723900" algn="l"/>
                <a:tab pos="1447800" algn="l"/>
              </a:tabLst>
              <a:defRPr sz="1100" smtClean="0">
                <a:solidFill>
                  <a:srgbClr val="000000"/>
                </a:solidFill>
                <a:latin typeface="Stafford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r>
              <a:rPr lang="en-US" altLang="de-DE"/>
              <a:t>November 19, 2007</a:t>
            </a:r>
          </a:p>
        </p:txBody>
      </p:sp>
      <p:sp>
        <p:nvSpPr>
          <p:cNvPr id="12294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996950"/>
            <a:ext cx="440690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187325" y="4618038"/>
            <a:ext cx="6353175" cy="461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noProof="0" smtClean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1774825" y="9361488"/>
            <a:ext cx="40259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80" tIns="47160" rIns="94680" bIns="4716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13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 smtClean="0">
                <a:solidFill>
                  <a:srgbClr val="000000"/>
                </a:solidFill>
                <a:latin typeface="Stafford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r>
              <a:rPr lang="en-US" altLang="de-DE"/>
              <a:t>|  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5803900" y="9361488"/>
            <a:ext cx="922338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80" tIns="47160" rIns="94680" bIns="4716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13"/>
              </a:lnSpc>
              <a:buClrTx/>
              <a:buFontTx/>
              <a:buNone/>
              <a:tabLst>
                <a:tab pos="723900" algn="l"/>
              </a:tabLst>
              <a:defRPr sz="1100" smtClean="0">
                <a:solidFill>
                  <a:srgbClr val="000000"/>
                </a:solidFill>
                <a:latin typeface="Stafford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r>
              <a:rPr lang="en-US" altLang="de-DE"/>
              <a:t>|  </a:t>
            </a:r>
            <a:fld id="{469BD267-116F-472F-9C9A-EA2D695E278F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187325" y="417513"/>
            <a:ext cx="53038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12299" name="Rectangle 10"/>
          <p:cNvSpPr>
            <a:spLocks noChangeArrowheads="1"/>
          </p:cNvSpPr>
          <p:nvPr/>
        </p:nvSpPr>
        <p:spPr bwMode="auto">
          <a:xfrm>
            <a:off x="187325" y="193675"/>
            <a:ext cx="6357938" cy="155575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12300" name="Line 11"/>
          <p:cNvSpPr>
            <a:spLocks noChangeShapeType="1"/>
          </p:cNvSpPr>
          <p:nvPr/>
        </p:nvSpPr>
        <p:spPr bwMode="auto">
          <a:xfrm>
            <a:off x="187325" y="388938"/>
            <a:ext cx="635793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>
            <a:off x="187325" y="844550"/>
            <a:ext cx="635793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302" name="Line 13"/>
          <p:cNvSpPr>
            <a:spLocks noChangeShapeType="1"/>
          </p:cNvSpPr>
          <p:nvPr/>
        </p:nvSpPr>
        <p:spPr bwMode="auto">
          <a:xfrm>
            <a:off x="187325" y="9361488"/>
            <a:ext cx="635793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303" name="Line 14"/>
          <p:cNvSpPr>
            <a:spLocks noChangeShapeType="1"/>
          </p:cNvSpPr>
          <p:nvPr/>
        </p:nvSpPr>
        <p:spPr bwMode="auto">
          <a:xfrm>
            <a:off x="185738" y="4421188"/>
            <a:ext cx="635793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45174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25D83E1A-19A8-422B-AD3B-E32B717EDC4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331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394353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10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228250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11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4261532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94C2F4A0-40F5-41B1-AEEB-AD10DF3CDE82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434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Analog/Digital-Wandler: Elektronische Schaltung zur Messung einer anliegenden Spannung. Das Ergebnis dieser Messung wird als digitaler Wert zur Verfügung gestellt.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AD-Wandler Kanäle: Anzahl von Anschlüssen, die mit dem AD-Wandler verbunden werden können.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CAN-Controller: Modul zur Anbindung an einen CAN-Bus (Controller Area Network), der insbesondere im Automobilbereich weit verbreitet ist.</a:t>
            </a:r>
          </a:p>
        </p:txBody>
      </p:sp>
    </p:spTree>
    <p:extLst>
      <p:ext uri="{BB962C8B-B14F-4D97-AF65-F5344CB8AC3E}">
        <p14:creationId xmlns:p14="http://schemas.microsoft.com/office/powerpoint/2010/main" val="4169973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873C5F2-EA3E-4E71-B04E-28B60E76BB77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3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5365" name="Text Box 1"/>
          <p:cNvSpPr txBox="1">
            <a:spLocks noGrp="1" noChangeArrowheads="1"/>
          </p:cNvSpPr>
          <p:nvPr>
            <p:ph type="body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Potentiometer: Einstellbarer elektrischer Widerstand</a:t>
            </a:r>
          </a:p>
        </p:txBody>
      </p:sp>
      <p:sp>
        <p:nvSpPr>
          <p:cNvPr id="15366" name="Rectangle 2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3139667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7D38A484-940D-4467-A555-EBC400D1015B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4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638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9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694376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368BE39E-B36E-4B16-BA95-76AFEBDBE18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5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741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345571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843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4D32E8A7-AD49-4F13-AA5E-7B3E198935FF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6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843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USART (Universal Asynchronous Receiver Transmitter): Schnittstelle für einfache bidirektionale serielle Kommunikation</a:t>
            </a:r>
          </a:p>
        </p:txBody>
      </p:sp>
    </p:spTree>
    <p:extLst>
      <p:ext uri="{BB962C8B-B14F-4D97-AF65-F5344CB8AC3E}">
        <p14:creationId xmlns:p14="http://schemas.microsoft.com/office/powerpoint/2010/main" val="3710366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DDE056A8-2433-4AE8-8466-B1DE0B7B3561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7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946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691152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8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4196073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9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82113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028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970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1000" y="488950"/>
            <a:ext cx="2159000" cy="49720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7775" cy="49720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4187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13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884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83448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6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6525" cy="3976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062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808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368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27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7040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645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602726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80481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467475" y="488950"/>
            <a:ext cx="2035175" cy="50927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58775" y="488950"/>
            <a:ext cx="5956300" cy="50927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554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825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15032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3976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3387" cy="3976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9796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194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45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4227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5506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1839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252413" y="6489700"/>
            <a:ext cx="8640762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5463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das Format des Titeltextes zu bearbeiten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39175" cy="39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die Formate des Gliederungstextes zu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Siebente Gliederungsebene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545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250825" y="1449388"/>
            <a:ext cx="8640763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algn="r">
              <a:lnSpc>
                <a:spcPct val="100000"/>
              </a:lnSpc>
              <a:spcBef>
                <a:spcPts val="625"/>
              </a:spcBef>
              <a:buClr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</a:p>
        </p:txBody>
      </p:sp>
      <p:graphicFrame>
        <p:nvGraphicFramePr>
          <p:cNvPr id="1035" name="Object 10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r:id="rId15" imgW="1038370" imgH="980952" progId="">
                  <p:embed/>
                </p:oleObj>
              </mc:Choice>
              <mc:Fallback>
                <p:oleObj r:id="rId15" imgW="1038370" imgH="980952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fld id="{0549D13F-9346-468F-9958-2EE05EEC5D08}" type="slidenum">
              <a:rPr lang="de-DE" altLang="de-DE" sz="1600" smtClean="0"/>
              <a:pPr algn="l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/>
              <a:t> | </a:t>
            </a:r>
            <a:r>
              <a:rPr lang="de-DE" altLang="de-DE" sz="1000" smtClean="0"/>
              <a:t>29.08.13</a:t>
            </a:r>
            <a:r>
              <a:rPr lang="en-GB" altLang="de-DE" sz="1000" smtClean="0"/>
              <a:t>  |  </a:t>
            </a:r>
            <a:r>
              <a:rPr lang="en-US" altLang="de-DE" sz="1000" smtClean="0"/>
              <a:t>Programmierpraktikum C und C++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52413" y="6630988"/>
            <a:ext cx="75596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de-DE" sz="800" dirty="0" smtClean="0"/>
              <a:t>© author(s) of these slides 2014 including research results of the research network ES  and TU Darmstadt otherwise as specified at the respective slide</a:t>
            </a:r>
          </a:p>
        </p:txBody>
      </p:sp>
      <p:sp>
        <p:nvSpPr>
          <p:cNvPr id="2055" name="Line 6"/>
          <p:cNvSpPr>
            <a:spLocks noChangeShapeType="1"/>
          </p:cNvSpPr>
          <p:nvPr/>
        </p:nvSpPr>
        <p:spPr bwMode="auto">
          <a:xfrm>
            <a:off x="252413" y="6489700"/>
            <a:ext cx="8640762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250825" y="5759222"/>
            <a:ext cx="4103688" cy="66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2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200" dirty="0" smtClean="0"/>
              <a:t>roland.kluge@es.tu-darmstadt.de</a:t>
            </a:r>
            <a:r>
              <a:rPr lang="nl-NL" sz="1200" smtClean="0"/>
              <a:t> </a:t>
            </a:r>
            <a:endParaRPr lang="nl-NL" sz="1200" dirty="0" smtClean="0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r>
              <a:rPr lang="de-DE" altLang="de-DE" sz="1000" smtClean="0"/>
              <a:t>29.08.13</a:t>
            </a:r>
          </a:p>
          <a:p>
            <a:pPr algn="l">
              <a:lnSpc>
                <a:spcPct val="100000"/>
              </a:lnSpc>
              <a:buClrTx/>
              <a:buFontTx/>
              <a:buNone/>
              <a:defRPr/>
            </a:pPr>
            <a:endParaRPr lang="de-DE" altLang="de-DE" sz="1000" smtClean="0"/>
          </a:p>
        </p:txBody>
      </p:sp>
      <p:pic>
        <p:nvPicPr>
          <p:cNvPr id="2058" name="Picture 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545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9" name="Picture 1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3916363"/>
            <a:ext cx="1112838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438400" y="5075238"/>
            <a:ext cx="6551613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algn="r">
              <a:lnSpc>
                <a:spcPct val="100000"/>
              </a:lnSpc>
              <a:spcAft>
                <a:spcPts val="150"/>
              </a:spcAft>
              <a:buClrTx/>
              <a:buFontTx/>
              <a:buNone/>
              <a:defRPr/>
            </a:pPr>
            <a:r>
              <a:rPr lang="en-US" altLang="de-DE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ts val="125"/>
              </a:spcAft>
              <a:buClrTx/>
              <a:buFontTx/>
              <a:buNone/>
              <a:defRPr/>
            </a:pPr>
            <a:r>
              <a:rPr lang="en-US" altLang="de-DE" sz="1000" smtClean="0"/>
              <a:t>Prof. Dr. rer. nat. Andy Schürr</a:t>
            </a:r>
            <a:br>
              <a:rPr lang="en-US" altLang="de-DE" sz="1000" smtClean="0"/>
            </a:br>
            <a:r>
              <a:rPr lang="en-US" altLang="de-DE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ts val="125"/>
              </a:spcAft>
              <a:buClrTx/>
              <a:buFontTx/>
              <a:buNone/>
              <a:defRPr/>
            </a:pPr>
            <a:r>
              <a:rPr lang="en-US" altLang="de-DE" sz="1000" smtClean="0"/>
              <a:t>Dept. of Computer Science (adjunct Professor)</a:t>
            </a:r>
            <a:br>
              <a:rPr lang="en-US" altLang="de-DE" sz="1000" smtClean="0"/>
            </a:br>
            <a:endParaRPr lang="en-US" altLang="de-DE" sz="1000" smtClean="0"/>
          </a:p>
          <a:p>
            <a:pPr algn="r">
              <a:lnSpc>
                <a:spcPct val="100000"/>
              </a:lnSpc>
              <a:spcAft>
                <a:spcPts val="125"/>
              </a:spcAft>
              <a:buClrTx/>
              <a:buFontTx/>
              <a:buNone/>
              <a:defRPr/>
            </a:pPr>
            <a:r>
              <a:rPr lang="en-US" altLang="de-DE" sz="1000" smtClean="0"/>
              <a:t>www.es.tu-darmstadt.de</a:t>
            </a:r>
          </a:p>
        </p:txBody>
      </p:sp>
      <p:sp>
        <p:nvSpPr>
          <p:cNvPr id="206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732588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1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das Format des Titeltextes zu bearbeiten</a:t>
            </a:r>
          </a:p>
        </p:txBody>
      </p:sp>
      <p:sp>
        <p:nvSpPr>
          <p:cNvPr id="2062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045450" cy="39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die Formate des Gliederungstextes zu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Siebente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58775" y="374650"/>
            <a:ext cx="67341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de-DE" sz="3200" b="1">
                <a:solidFill>
                  <a:srgbClr val="FFFFFF"/>
                </a:solidFill>
              </a:rPr>
              <a:t>Programmierpraktikum C und C++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58775" y="1449388"/>
            <a:ext cx="673417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de-DE" sz="2000">
                <a:solidFill>
                  <a:srgbClr val="FFFFFF"/>
                </a:solidFill>
              </a:rPr>
              <a:t>Embedded</a:t>
            </a:r>
            <a:r>
              <a:rPr lang="de-DE" altLang="de-DE" sz="2000">
                <a:solidFill>
                  <a:srgbClr val="FFFFFF"/>
                </a:solidFill>
              </a:rPr>
              <a:t> Systems - Einführung</a:t>
            </a: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889250"/>
            <a:ext cx="3616325" cy="296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Analog/Digital-Wandler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smtClean="0"/>
              <a:t>8 Bit oder 10 Bit Genauigkeit (wir verwenden 8 Bit)</a:t>
            </a:r>
          </a:p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smtClean="0"/>
              <a:t>Verschiedene Wandlungsmodi (z.B. mehrere Eingänge sequentiell wandeln)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smtClean="0"/>
              <a:t>Wir verwenden </a:t>
            </a:r>
            <a:r>
              <a:rPr lang="de-DE" altLang="de-DE" b="1" smtClean="0"/>
              <a:t>Stop Mode</a:t>
            </a:r>
            <a:r>
              <a:rPr lang="de-DE" altLang="de-DE" smtClean="0"/>
              <a:t>: ein Kanal wird einmal pro Startsignal gewandelt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smtClean="0"/>
              <a:t>Start- und Endkanal erhalten bei jeder Wandlung einen identischen Wert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539552" y="2924944"/>
            <a:ext cx="7776864" cy="3456384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de-DE" altLang="de-DE" sz="1600" b="1" dirty="0" err="1" smtClean="0">
                <a:solidFill>
                  <a:srgbClr val="000000"/>
                </a:solidFill>
                <a:latin typeface="Courier New" pitchFamily="49" charset="0"/>
              </a:rPr>
              <a:t>unsigned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</a:t>
            </a:r>
            <a:r>
              <a:rPr lang="de-DE" altLang="de-DE" sz="1600" b="1" dirty="0" err="1" smtClean="0">
                <a:solidFill>
                  <a:srgbClr val="000000"/>
                </a:solidFill>
                <a:latin typeface="Courier New" pitchFamily="49" charset="0"/>
              </a:rPr>
              <a:t>Init</a:t>
            </a: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ADCS_MD   = 3;		// ADC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Stop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Modus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ADCS_S10  = 1;		// 8 Bit Genauigkeit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ADER0_ADE2 = 1;	// Analoge Eingänge aktivieren: AN2 + AN3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ADER0_ADE3 = 1;	//  (ADER0: Eingänge AN0 bis AN7)</a:t>
            </a:r>
          </a:p>
          <a:p>
            <a:pPr algn="l" eaLnBrk="1" hangingPunct="1"/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A/D-Wandlung durchführen</a:t>
            </a: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ADSR = 0x6C00 + (3 &lt;&lt; 5) + 3;</a:t>
            </a:r>
            <a:r>
              <a:rPr lang="de-DE" altLang="de-DE" sz="16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de-DE" altLang="de-DE" sz="1600" b="1" smtClean="0">
                <a:solidFill>
                  <a:srgbClr val="000000"/>
                </a:solidFill>
                <a:latin typeface="Courier New" pitchFamily="49" charset="0"/>
              </a:rPr>
              <a:t>      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Start- und End-Kanal 3</a:t>
            </a:r>
          </a:p>
          <a:p>
            <a:pPr algn="l" eaLnBrk="1" hangingPunct="1"/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ADCS_STRT = 1;				// A/D-Wandler starten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(ADCS_INT == 0) { }	// Warten bis A/D-Wandlung beendet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ADCRL;			// Ergebnis speichern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ADCS_INT = 0;				// Bit auf 0 für nächste Wandlung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Demo</a:t>
            </a:r>
            <a:endParaRPr lang="de-DE" altLang="de-DE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5541987" cy="454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85276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smtClean="0"/>
              <a:t>MB96F348HSB Mikrocontroller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Prozessortaktung: bis 56 MHz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RAM: 24 KiB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Flash: 576 KiB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82 I/O Pins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Analog/Digital-Wandler mit 24 Kanälen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CAN-Controller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...</a:t>
            </a:r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smtClean="0"/>
              <a:t>Starterkit SK-16FX-EUROscope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Zwei 7-Segment-Anzeigen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Zwei Buttons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Stromversorgung über USB (5V)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Entwicklungsboard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128838"/>
            <a:ext cx="4216400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Erweiterung am Fachgebiet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4216400" cy="4968875"/>
          </a:xfrm>
        </p:spPr>
        <p:txBody>
          <a:bodyPr/>
          <a:lstStyle/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LC-Display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AV128641 von </a:t>
            </a:r>
            <a:r>
              <a:rPr lang="de-DE" altLang="de-DE" dirty="0" err="1" smtClean="0"/>
              <a:t>Anag</a:t>
            </a:r>
            <a:r>
              <a:rPr lang="de-DE" altLang="de-DE" dirty="0" smtClean="0"/>
              <a:t> Vision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Vollgraphisch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128 x 64 Pixel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/>
              <a:t>h</a:t>
            </a:r>
            <a:r>
              <a:rPr lang="de-DE" altLang="de-DE" dirty="0" smtClean="0"/>
              <a:t>intergrundbeleuchtet</a:t>
            </a:r>
          </a:p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Zwei Schiebepotentiometer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239963"/>
            <a:ext cx="42164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Abgerundete rechteckige Legende 4"/>
          <p:cNvSpPr/>
          <p:nvPr/>
        </p:nvSpPr>
        <p:spPr>
          <a:xfrm>
            <a:off x="4788024" y="823441"/>
            <a:ext cx="3329409" cy="1007418"/>
          </a:xfrm>
          <a:prstGeom prst="wedgeRoundRectCallout">
            <a:avLst>
              <a:gd name="adj1" fmla="val 21446"/>
              <a:gd name="adj2" fmla="val 9662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800" dirty="0" smtClean="0">
                <a:solidFill>
                  <a:schemeClr val="bg1"/>
                </a:solidFill>
              </a:rPr>
              <a:t>Eröffnet coole Anwendungsmöglichkeiten wie wir sehen werden.</a:t>
            </a:r>
            <a:endParaRPr lang="de-DE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C-Compiler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Von Fujitsu </a:t>
            </a:r>
            <a:r>
              <a:rPr lang="de-DE" altLang="de-DE" dirty="0" err="1" smtClean="0"/>
              <a:t>Microelectronics</a:t>
            </a:r>
            <a:r>
              <a:rPr lang="de-DE" altLang="de-DE" dirty="0" smtClean="0"/>
              <a:t> Ltd.</a:t>
            </a:r>
          </a:p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Unterstützt nur </a:t>
            </a:r>
            <a:r>
              <a:rPr lang="de-DE" altLang="de-DE" b="1" dirty="0" smtClean="0"/>
              <a:t>ANSI C90</a:t>
            </a:r>
            <a:r>
              <a:rPr lang="de-DE" altLang="de-DE" dirty="0" smtClean="0"/>
              <a:t>, </a:t>
            </a:r>
          </a:p>
          <a:p>
            <a:pPr marL="747713" lvl="2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zusätzlich auch </a:t>
            </a:r>
            <a:r>
              <a:rPr lang="de-DE" altLang="de-DE" b="1" dirty="0" smtClean="0"/>
              <a:t>einzeilige </a:t>
            </a:r>
            <a:r>
              <a:rPr lang="de-DE" altLang="de-DE" b="1" dirty="0" smtClean="0">
                <a:latin typeface="Courier New" pitchFamily="49" charset="0"/>
              </a:rPr>
              <a:t>//</a:t>
            </a:r>
            <a:r>
              <a:rPr lang="de-DE" altLang="de-DE" b="1" dirty="0" smtClean="0"/>
              <a:t> Kommentare</a:t>
            </a:r>
          </a:p>
          <a:p>
            <a:pPr marL="747713" lvl="2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Variablendeklaration am Anfang einer Funktion (sogar Schleifenzähler)</a:t>
            </a:r>
          </a:p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Compiler enthält eine interne Funktion namens </a:t>
            </a:r>
            <a:r>
              <a:rPr lang="de-DE" altLang="de-DE" b="1" dirty="0" smtClean="0">
                <a:latin typeface="Courier New" pitchFamily="49" charset="0"/>
              </a:rPr>
              <a:t>__</a:t>
            </a:r>
            <a:r>
              <a:rPr lang="de-DE" altLang="de-DE" b="1" dirty="0" err="1" smtClean="0">
                <a:latin typeface="Courier New" pitchFamily="49" charset="0"/>
              </a:rPr>
              <a:t>wait_nop</a:t>
            </a:r>
            <a:r>
              <a:rPr lang="de-DE" altLang="de-DE" b="1" dirty="0" smtClean="0">
                <a:latin typeface="Courier New" pitchFamily="49" charset="0"/>
              </a:rPr>
              <a:t>()</a:t>
            </a:r>
            <a:r>
              <a:rPr lang="de-DE" altLang="de-DE" dirty="0" smtClean="0"/>
              <a:t>, die eine CPU-Instruktion zum </a:t>
            </a:r>
            <a:r>
              <a:rPr lang="de-DE" altLang="de-DE" b="1" dirty="0" smtClean="0"/>
              <a:t>Warten für einen Taktzyklus</a:t>
            </a:r>
            <a:r>
              <a:rPr lang="de-DE" altLang="de-DE" dirty="0" smtClean="0"/>
              <a:t> („NOP“) auslöst</a:t>
            </a:r>
          </a:p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Konstanten</a:t>
            </a:r>
            <a:r>
              <a:rPr lang="de-DE" altLang="de-DE" dirty="0" smtClean="0"/>
              <a:t> werden standardmäßig im </a:t>
            </a:r>
            <a:r>
              <a:rPr lang="de-DE" altLang="de-DE" b="1" dirty="0" smtClean="0"/>
              <a:t>ROM</a:t>
            </a:r>
            <a:r>
              <a:rPr lang="de-DE" altLang="de-DE" dirty="0" smtClean="0"/>
              <a:t> gespeichert, nicht im RAM (RAM ist wertvoll, da nur 24 </a:t>
            </a:r>
            <a:r>
              <a:rPr lang="de-DE" altLang="de-DE" dirty="0" err="1" smtClean="0"/>
              <a:t>KiB</a:t>
            </a:r>
            <a:r>
              <a:rPr lang="de-DE" altLang="de-DE" dirty="0" smtClean="0"/>
              <a:t> zur Verfügung stehen)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Mikrocontroller: Einführung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Keine standardisierte „Umgebung“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Compiler kann nicht wissen, welche Komponenten angeschlossen sind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Es gibt </a:t>
            </a:r>
            <a:r>
              <a:rPr lang="de-DE" altLang="de-DE" b="1" dirty="0" smtClean="0"/>
              <a:t>keine Ausgabe </a:t>
            </a:r>
            <a:r>
              <a:rPr lang="de-DE" altLang="de-DE" dirty="0" smtClean="0"/>
              <a:t>über </a:t>
            </a:r>
            <a:r>
              <a:rPr lang="de-DE" altLang="de-DE" i="1" dirty="0" err="1" smtClean="0"/>
              <a:t>printf</a:t>
            </a:r>
            <a:r>
              <a:rPr lang="de-DE" altLang="de-DE" i="1" dirty="0" smtClean="0"/>
              <a:t>()</a:t>
            </a:r>
          </a:p>
          <a:p>
            <a:pPr marL="747713" lvl="2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Alternative: 7-Segment-Anzeige, LCD(, LEDs)</a:t>
            </a: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Ansteuerung externer Peripherie muss vom Entwickler selber durchgeführt werden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Wird zum Teil unterstützt durch fertige Bibliotheken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Mikrocontroller: Register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Umfangreiche und flexible Hardware → erfordert Konfiguration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Realisiert über </a:t>
            </a:r>
            <a:r>
              <a:rPr lang="de-DE" altLang="de-DE" b="1" dirty="0" smtClean="0"/>
              <a:t>Register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Im Controller integrierte „Variablen“ mit unterschiedlicher Größe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Zugriff im Code über Präprozessor-Konstanten (z.B. </a:t>
            </a:r>
            <a:r>
              <a:rPr lang="de-DE" alt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PDR00</a:t>
            </a:r>
            <a:r>
              <a:rPr lang="de-DE" altLang="de-DE" dirty="0" smtClean="0"/>
              <a:t>, </a:t>
            </a:r>
            <a:r>
              <a:rPr lang="de-DE" alt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DDR01</a:t>
            </a:r>
            <a:r>
              <a:rPr lang="de-DE" altLang="de-DE" dirty="0" smtClean="0"/>
              <a:t>,…)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Bedeutung unterschiedlich je nach Register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Ganzes oder Teil des Registers als </a:t>
            </a:r>
            <a:r>
              <a:rPr lang="de-DE" altLang="de-DE" b="1" dirty="0" smtClean="0"/>
              <a:t>Zahlenwert</a:t>
            </a:r>
            <a:r>
              <a:rPr lang="de-DE" altLang="de-DE" dirty="0" smtClean="0"/>
              <a:t>, z.B. als Zähler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Einzelne Bits als „</a:t>
            </a:r>
            <a:r>
              <a:rPr lang="de-DE" altLang="de-DE" b="1" dirty="0" smtClean="0"/>
              <a:t>Schalter/Switch</a:t>
            </a:r>
            <a:r>
              <a:rPr lang="de-DE" altLang="de-DE" dirty="0" smtClean="0"/>
              <a:t>“ für bestimmte Funktion, z.B. einzelnes Ausgangspin auf </a:t>
            </a:r>
            <a:r>
              <a:rPr lang="de-DE" altLang="de-DE" b="1" i="1" dirty="0" smtClean="0"/>
              <a:t>High</a:t>
            </a:r>
            <a:r>
              <a:rPr lang="de-DE" altLang="de-DE" dirty="0" smtClean="0"/>
              <a:t> oder </a:t>
            </a:r>
            <a:r>
              <a:rPr lang="de-DE" altLang="de-DE" b="1" i="1" dirty="0" smtClean="0"/>
              <a:t>Low</a:t>
            </a:r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de-DE" altLang="de-DE" dirty="0" smtClean="0"/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Kommunikation mit Außenwelt über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Einzelne digitale Ein/Ausgänge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Analoge Eingänge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Schnittstellen, z.B.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USART (serielle Schnittstelle)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CAN (serieller Bus)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Mikrocontroller: Ports und Pins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4610100" cy="4465637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Digitale Ein/Ausgänge: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Bis zu </a:t>
            </a:r>
            <a:r>
              <a:rPr lang="de-DE" altLang="de-DE" b="1" dirty="0" smtClean="0"/>
              <a:t>8 Pins </a:t>
            </a:r>
            <a:r>
              <a:rPr lang="de-DE" altLang="de-DE" dirty="0" smtClean="0"/>
              <a:t>zusammengefasst zu einem </a:t>
            </a:r>
            <a:r>
              <a:rPr lang="de-DE" altLang="de-DE" b="1" dirty="0" smtClean="0"/>
              <a:t>Port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Jedes Pin hat eigene Konfiguration über mehrere Register, u.a.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Port-Data-Register (PDR)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Eingang: Abfrage des Zustandes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Ausgang: Setzen des Pegels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Data-</a:t>
            </a:r>
            <a:r>
              <a:rPr lang="de-DE" altLang="de-DE" b="1" dirty="0" err="1" smtClean="0"/>
              <a:t>Direction</a:t>
            </a:r>
            <a:r>
              <a:rPr lang="de-DE" altLang="de-DE" b="1" dirty="0" smtClean="0"/>
              <a:t>-Register (DDR)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Setzen auf Eingang oder Ausgang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0 → Eingang, 1 → Ausgang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Port-Input-</a:t>
            </a:r>
            <a:r>
              <a:rPr lang="de-DE" altLang="de-DE" b="1" dirty="0" err="1" smtClean="0"/>
              <a:t>Enable</a:t>
            </a:r>
            <a:r>
              <a:rPr lang="de-DE" altLang="de-DE" b="1" dirty="0" smtClean="0"/>
              <a:t>-Register (PIER)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Bei </a:t>
            </a:r>
            <a:r>
              <a:rPr lang="de-DE" altLang="de-DE" dirty="0" err="1" smtClean="0"/>
              <a:t>Eingangspin</a:t>
            </a:r>
            <a:r>
              <a:rPr lang="de-DE" altLang="de-DE" dirty="0" smtClean="0"/>
              <a:t> den Eingang aktiv schalten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r="49522" b="60205"/>
          <a:stretch>
            <a:fillRect/>
          </a:stretch>
        </p:blipFill>
        <p:spPr bwMode="auto">
          <a:xfrm>
            <a:off x="4860925" y="649288"/>
            <a:ext cx="4103688" cy="56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523" r="49522" b="6020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Pins abfragen</a:t>
            </a:r>
            <a:endParaRPr lang="de-DE" altLang="de-DE" dirty="0" smtClean="0"/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608677" y="1789844"/>
            <a:ext cx="8101012" cy="1635249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/* Beispiel: Pins als Eingang */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DDR07_D0 = 0;			// Pin 0 von Port 07 als Input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PIER07_IE0 = 1;		// Pin 0 von Port 07 als Eingang 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aktiv</a:t>
            </a:r>
            <a:b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PDR07_P0;		// Pegel an Pin 0 von Port 07 abfragen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Status des linken Tasters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7-Segment-Anzeige</a:t>
            </a:r>
            <a:endParaRPr lang="de-DE" altLang="de-DE" dirty="0" smtClean="0"/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539552" y="1700808"/>
            <a:ext cx="8101012" cy="16287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/* Beispiel: Pins als Ausgang */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DDR00 = 0xff;	// Alle Pins von Port 00 als Output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PDR00 = 0xff;	// Alle Pins von Port 00 auf High-Pegel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Rechte 7-Segment-Anzeige komplett aus</a:t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PDR00_P7 = 0;	// Pin 7 von Port 00 auf Low-Pegel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Punkt der rechten 7-Segment-Anzeige an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501008"/>
            <a:ext cx="2947381" cy="253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252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de-DE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de-DE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arissa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de-DE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de-DE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</Words>
  <Application>Microsoft Office PowerPoint</Application>
  <PresentationFormat>Bildschirmpräsentation (4:3)</PresentationFormat>
  <Paragraphs>135</Paragraphs>
  <Slides>11</Slides>
  <Notes>11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11</vt:i4>
      </vt:variant>
    </vt:vector>
  </HeadingPairs>
  <TitlesOfParts>
    <vt:vector size="21" baseType="lpstr">
      <vt:lpstr>ＭＳ Ｐゴシック</vt:lpstr>
      <vt:lpstr>Arial</vt:lpstr>
      <vt:lpstr>Courier New</vt:lpstr>
      <vt:lpstr>DejaVu Sans</vt:lpstr>
      <vt:lpstr>Lucida Sans Unicode</vt:lpstr>
      <vt:lpstr>Stafford</vt:lpstr>
      <vt:lpstr>Times New Roman</vt:lpstr>
      <vt:lpstr>Wingdings</vt:lpstr>
      <vt:lpstr>Larissa</vt:lpstr>
      <vt:lpstr>1_Larissa</vt:lpstr>
      <vt:lpstr>PowerPoint-Präsentation</vt:lpstr>
      <vt:lpstr>Entwicklungsboard</vt:lpstr>
      <vt:lpstr>Erweiterung am Fachgebiet</vt:lpstr>
      <vt:lpstr>C-Compiler</vt:lpstr>
      <vt:lpstr>Mikrocontroller: Einführung</vt:lpstr>
      <vt:lpstr>Mikrocontroller: Register</vt:lpstr>
      <vt:lpstr>Mikrocontroller: Ports und Pins</vt:lpstr>
      <vt:lpstr>Pins abfragen</vt:lpstr>
      <vt:lpstr>7-Segment-Anzeige</vt:lpstr>
      <vt:lpstr>Analog/Digital-Wandler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Christian Illy</dc:creator>
  <cp:lastModifiedBy>Roland Kluge</cp:lastModifiedBy>
  <cp:revision>67</cp:revision>
  <cp:lastPrinted>1601-01-01T00:00:00Z</cp:lastPrinted>
  <dcterms:created xsi:type="dcterms:W3CDTF">2013-08-28T12:39:17Z</dcterms:created>
  <dcterms:modified xsi:type="dcterms:W3CDTF">2014-09-10T15:15:38Z</dcterms:modified>
</cp:coreProperties>
</file>