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90"/>
  </p:notesMasterIdLst>
  <p:handoutMasterIdLst>
    <p:handoutMasterId r:id="rId191"/>
  </p:handoutMasterIdLst>
  <p:sldIdLst>
    <p:sldId id="454" r:id="rId2"/>
    <p:sldId id="277" r:id="rId3"/>
    <p:sldId id="276" r:id="rId4"/>
    <p:sldId id="456" r:id="rId5"/>
    <p:sldId id="265" r:id="rId6"/>
    <p:sldId id="259" r:id="rId7"/>
    <p:sldId id="267" r:id="rId8"/>
    <p:sldId id="275" r:id="rId9"/>
    <p:sldId id="268" r:id="rId10"/>
    <p:sldId id="473" r:id="rId11"/>
    <p:sldId id="274" r:id="rId12"/>
    <p:sldId id="450" r:id="rId13"/>
    <p:sldId id="457" r:id="rId14"/>
    <p:sldId id="279" r:id="rId15"/>
    <p:sldId id="449" r:id="rId16"/>
    <p:sldId id="280" r:id="rId17"/>
    <p:sldId id="281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447" r:id="rId27"/>
    <p:sldId id="292" r:id="rId28"/>
    <p:sldId id="293" r:id="rId29"/>
    <p:sldId id="294" r:id="rId30"/>
    <p:sldId id="295" r:id="rId31"/>
    <p:sldId id="455" r:id="rId32"/>
    <p:sldId id="296" r:id="rId33"/>
    <p:sldId id="297" r:id="rId34"/>
    <p:sldId id="469" r:id="rId35"/>
    <p:sldId id="298" r:id="rId36"/>
    <p:sldId id="299" r:id="rId37"/>
    <p:sldId id="300" r:id="rId38"/>
    <p:sldId id="446" r:id="rId39"/>
    <p:sldId id="468" r:id="rId40"/>
    <p:sldId id="303" r:id="rId41"/>
    <p:sldId id="304" r:id="rId42"/>
    <p:sldId id="474" r:id="rId43"/>
    <p:sldId id="305" r:id="rId44"/>
    <p:sldId id="307" r:id="rId45"/>
    <p:sldId id="308" r:id="rId46"/>
    <p:sldId id="309" r:id="rId47"/>
    <p:sldId id="310" r:id="rId48"/>
    <p:sldId id="311" r:id="rId49"/>
    <p:sldId id="443" r:id="rId50"/>
    <p:sldId id="312" r:id="rId51"/>
    <p:sldId id="313" r:id="rId52"/>
    <p:sldId id="314" r:id="rId53"/>
    <p:sldId id="315" r:id="rId54"/>
    <p:sldId id="318" r:id="rId55"/>
    <p:sldId id="471" r:id="rId56"/>
    <p:sldId id="316" r:id="rId57"/>
    <p:sldId id="317" r:id="rId58"/>
    <p:sldId id="319" r:id="rId59"/>
    <p:sldId id="444" r:id="rId60"/>
    <p:sldId id="467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458" r:id="rId75"/>
    <p:sldId id="333" r:id="rId76"/>
    <p:sldId id="334" r:id="rId77"/>
    <p:sldId id="335" r:id="rId78"/>
    <p:sldId id="336" r:id="rId79"/>
    <p:sldId id="337" r:id="rId80"/>
    <p:sldId id="338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470" r:id="rId96"/>
    <p:sldId id="354" r:id="rId97"/>
    <p:sldId id="355" r:id="rId98"/>
    <p:sldId id="358" r:id="rId99"/>
    <p:sldId id="356" r:id="rId100"/>
    <p:sldId id="359" r:id="rId101"/>
    <p:sldId id="361" r:id="rId102"/>
    <p:sldId id="362" r:id="rId103"/>
    <p:sldId id="363" r:id="rId104"/>
    <p:sldId id="364" r:id="rId105"/>
    <p:sldId id="365" r:id="rId106"/>
    <p:sldId id="366" r:id="rId107"/>
    <p:sldId id="367" r:id="rId108"/>
    <p:sldId id="368" r:id="rId109"/>
    <p:sldId id="369" r:id="rId110"/>
    <p:sldId id="370" r:id="rId111"/>
    <p:sldId id="441" r:id="rId112"/>
    <p:sldId id="371" r:id="rId113"/>
    <p:sldId id="372" r:id="rId114"/>
    <p:sldId id="373" r:id="rId115"/>
    <p:sldId id="374" r:id="rId116"/>
    <p:sldId id="376" r:id="rId117"/>
    <p:sldId id="460" r:id="rId118"/>
    <p:sldId id="377" r:id="rId119"/>
    <p:sldId id="464" r:id="rId120"/>
    <p:sldId id="380" r:id="rId121"/>
    <p:sldId id="381" r:id="rId122"/>
    <p:sldId id="382" r:id="rId123"/>
    <p:sldId id="383" r:id="rId124"/>
    <p:sldId id="384" r:id="rId125"/>
    <p:sldId id="379" r:id="rId126"/>
    <p:sldId id="385" r:id="rId127"/>
    <p:sldId id="461" r:id="rId128"/>
    <p:sldId id="387" r:id="rId129"/>
    <p:sldId id="388" r:id="rId130"/>
    <p:sldId id="389" r:id="rId131"/>
    <p:sldId id="462" r:id="rId132"/>
    <p:sldId id="463" r:id="rId133"/>
    <p:sldId id="459" r:id="rId134"/>
    <p:sldId id="392" r:id="rId135"/>
    <p:sldId id="393" r:id="rId136"/>
    <p:sldId id="465" r:id="rId137"/>
    <p:sldId id="394" r:id="rId138"/>
    <p:sldId id="395" r:id="rId139"/>
    <p:sldId id="396" r:id="rId140"/>
    <p:sldId id="397" r:id="rId141"/>
    <p:sldId id="398" r:id="rId142"/>
    <p:sldId id="399" r:id="rId143"/>
    <p:sldId id="400" r:id="rId144"/>
    <p:sldId id="401" r:id="rId145"/>
    <p:sldId id="402" r:id="rId146"/>
    <p:sldId id="466" r:id="rId147"/>
    <p:sldId id="403" r:id="rId148"/>
    <p:sldId id="404" r:id="rId149"/>
    <p:sldId id="405" r:id="rId150"/>
    <p:sldId id="408" r:id="rId151"/>
    <p:sldId id="406" r:id="rId152"/>
    <p:sldId id="472" r:id="rId153"/>
    <p:sldId id="407" r:id="rId154"/>
    <p:sldId id="409" r:id="rId155"/>
    <p:sldId id="410" r:id="rId156"/>
    <p:sldId id="411" r:id="rId157"/>
    <p:sldId id="412" r:id="rId158"/>
    <p:sldId id="442" r:id="rId159"/>
    <p:sldId id="413" r:id="rId160"/>
    <p:sldId id="414" r:id="rId161"/>
    <p:sldId id="415" r:id="rId162"/>
    <p:sldId id="416" r:id="rId163"/>
    <p:sldId id="417" r:id="rId164"/>
    <p:sldId id="418" r:id="rId165"/>
    <p:sldId id="419" r:id="rId166"/>
    <p:sldId id="420" r:id="rId167"/>
    <p:sldId id="421" r:id="rId168"/>
    <p:sldId id="422" r:id="rId169"/>
    <p:sldId id="423" r:id="rId170"/>
    <p:sldId id="424" r:id="rId171"/>
    <p:sldId id="425" r:id="rId172"/>
    <p:sldId id="426" r:id="rId173"/>
    <p:sldId id="427" r:id="rId174"/>
    <p:sldId id="452" r:id="rId175"/>
    <p:sldId id="451" r:id="rId176"/>
    <p:sldId id="453" r:id="rId177"/>
    <p:sldId id="439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36" r:id="rId187"/>
    <p:sldId id="437" r:id="rId188"/>
    <p:sldId id="438" r:id="rId189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277"/>
            <p14:sldId id="276"/>
            <p14:sldId id="456"/>
            <p14:sldId id="265"/>
            <p14:sldId id="259"/>
            <p14:sldId id="267"/>
            <p14:sldId id="275"/>
            <p14:sldId id="268"/>
            <p14:sldId id="473"/>
            <p14:sldId id="274"/>
            <p14:sldId id="450"/>
            <p14:sldId id="457"/>
          </p14:sldIdLst>
        </p14:section>
        <p14:section name="Einführung" id="{BE578C42-9DC1-4798-822A-7F854431B6CA}">
          <p14:sldIdLst>
            <p14:sldId id="279"/>
            <p14:sldId id="449"/>
            <p14:sldId id="280"/>
            <p14:sldId id="281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447"/>
            <p14:sldId id="292"/>
            <p14:sldId id="293"/>
            <p14:sldId id="294"/>
            <p14:sldId id="295"/>
            <p14:sldId id="455"/>
            <p14:sldId id="296"/>
            <p14:sldId id="297"/>
            <p14:sldId id="469"/>
            <p14:sldId id="298"/>
            <p14:sldId id="299"/>
            <p14:sldId id="300"/>
            <p14:sldId id="446"/>
            <p14:sldId id="468"/>
          </p14:sldIdLst>
        </p14:section>
        <p14:section name="Speicherverwaltung" id="{2C8B8110-A4F2-4DE1-B7D9-861865B46C00}">
          <p14:sldIdLst>
            <p14:sldId id="303"/>
            <p14:sldId id="304"/>
            <p14:sldId id="474"/>
            <p14:sldId id="305"/>
            <p14:sldId id="307"/>
            <p14:sldId id="308"/>
            <p14:sldId id="309"/>
            <p14:sldId id="310"/>
            <p14:sldId id="311"/>
            <p14:sldId id="443"/>
            <p14:sldId id="312"/>
            <p14:sldId id="313"/>
            <p14:sldId id="314"/>
            <p14:sldId id="315"/>
            <p14:sldId id="318"/>
            <p14:sldId id="471"/>
            <p14:sldId id="316"/>
            <p14:sldId id="317"/>
            <p14:sldId id="319"/>
            <p14:sldId id="444"/>
            <p14:sldId id="467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458"/>
            <p14:sldId id="333"/>
            <p14:sldId id="334"/>
            <p14:sldId id="335"/>
            <p14:sldId id="336"/>
            <p14:sldId id="337"/>
            <p14:sldId id="338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Vererbung und Polymorphie" id="{C6D9C4FD-2BA1-426C-B138-974A60570EBB}">
          <p14:sldIdLst>
            <p14:sldId id="353"/>
            <p14:sldId id="470"/>
            <p14:sldId id="354"/>
            <p14:sldId id="355"/>
            <p14:sldId id="358"/>
            <p14:sldId id="356"/>
            <p14:sldId id="359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441"/>
            <p14:sldId id="371"/>
            <p14:sldId id="372"/>
            <p14:sldId id="373"/>
            <p14:sldId id="374"/>
            <p14:sldId id="376"/>
            <p14:sldId id="460"/>
            <p14:sldId id="377"/>
            <p14:sldId id="464"/>
            <p14:sldId id="380"/>
            <p14:sldId id="381"/>
            <p14:sldId id="382"/>
            <p14:sldId id="383"/>
            <p14:sldId id="384"/>
            <p14:sldId id="379"/>
            <p14:sldId id="385"/>
            <p14:sldId id="461"/>
          </p14:sldIdLst>
        </p14:section>
        <p14:section name="Fortgeschrittene Themen" id="{ED0E4761-A9A0-49B5-9469-79A68F31E2AD}">
          <p14:sldIdLst>
            <p14:sldId id="387"/>
            <p14:sldId id="388"/>
          </p14:sldIdLst>
        </p14:section>
        <p14:section name="Templates" id="{288987E8-9670-4051-B03E-E15EBC1FA5E5}">
          <p14:sldIdLst>
            <p14:sldId id="389"/>
            <p14:sldId id="462"/>
            <p14:sldId id="463"/>
            <p14:sldId id="459"/>
            <p14:sldId id="392"/>
            <p14:sldId id="393"/>
            <p14:sldId id="465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</p14:sldIdLst>
        </p14:section>
        <p14:section name="Funktionszeiger, Funktoren, Methodenzeiger" id="{07ED5A07-F521-4C9E-A161-9BE857C4D679}">
          <p14:sldIdLst>
            <p14:sldId id="402"/>
            <p14:sldId id="466"/>
            <p14:sldId id="403"/>
            <p14:sldId id="404"/>
            <p14:sldId id="405"/>
            <p14:sldId id="408"/>
            <p14:sldId id="406"/>
            <p14:sldId id="472"/>
            <p14:sldId id="407"/>
            <p14:sldId id="409"/>
            <p14:sldId id="410"/>
          </p14:sldIdLst>
        </p14:section>
        <p14:section name="Standardbibliothek" id="{F9B6D9F6-06AC-4E38-81C0-5318FC9D885B}">
          <p14:sldIdLst>
            <p14:sldId id="411"/>
            <p14:sldId id="412"/>
            <p14:sldId id="44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</p14:sldIdLst>
        </p14:section>
        <p14:section name="Makefiles" id="{AE10A40E-C3C1-4193-B7D9-9F4ADB312652}">
          <p14:sldIdLst>
            <p14:sldId id="422"/>
            <p14:sldId id="423"/>
            <p14:sldId id="424"/>
            <p14:sldId id="425"/>
            <p14:sldId id="426"/>
            <p14:sldId id="427"/>
          </p14:sldIdLst>
        </p14:section>
        <p14:section name="Abschluss des C++-Teils" id="{5AD0B25A-4909-476D-B1AD-64126FB661B1}">
          <p14:sldIdLst>
            <p14:sldId id="452"/>
            <p14:sldId id="451"/>
            <p14:sldId id="453"/>
            <p14:sldId id="439"/>
          </p14:sldIdLst>
        </p14:section>
        <p14:section name="C für Microcontroller" id="{ADDD1EC2-EEC4-4150-90B4-7F3AA7BE72A3}">
          <p14:sldIdLst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land Kluge" initials="RK" lastIdx="1" clrIdx="0">
    <p:extLst>
      <p:ext uri="{19B8F6BF-5375-455C-9EA6-DF929625EA0E}">
        <p15:presenceInfo xmlns:p15="http://schemas.microsoft.com/office/powerpoint/2012/main" userId="bfc3925f5463e0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14146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84764" autoAdjust="0"/>
  </p:normalViewPr>
  <p:slideViewPr>
    <p:cSldViewPr>
      <p:cViewPr varScale="1">
        <p:scale>
          <a:sx n="72" d="100"/>
          <a:sy n="72" d="100"/>
        </p:scale>
        <p:origin x="1714" y="62"/>
      </p:cViewPr>
      <p:guideLst/>
    </p:cSldViewPr>
  </p:slideViewPr>
  <p:outlineViewPr>
    <p:cViewPr>
      <p:scale>
        <a:sx n="33" d="100"/>
        <a:sy n="33" d="100"/>
      </p:scale>
      <p:origin x="0" y="-56798"/>
    </p:cViewPr>
  </p:outlineViewPr>
  <p:notesTextViewPr>
    <p:cViewPr>
      <p:scale>
        <a:sx n="3" d="2"/>
        <a:sy n="3" d="2"/>
      </p:scale>
      <p:origin x="0" y="-2131"/>
    </p:cViewPr>
  </p:notesTextViewPr>
  <p:sorterViewPr>
    <p:cViewPr>
      <p:scale>
        <a:sx n="100" d="100"/>
        <a:sy n="100" d="100"/>
      </p:scale>
      <p:origin x="0" y="-43517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handoutMaster" Target="handoutMasters/handout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commentAuthors" Target="commentAuthor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presProps" Target="presProp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theme" Target="theme/theme1.xml"/><Relationship Id="rId190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06T18:02:39.723" idx="1">
    <p:pos x="4210" y="1262"/>
    <p:text>TODO: neues Beispiel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50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0CDE434-D16A-4B6B-8172-E2A5D3D465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23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49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.. Hier ist die Impl-Datei</a:t>
            </a:r>
          </a:p>
        </p:txBody>
      </p:sp>
      <p:sp>
        <p:nvSpPr>
          <p:cNvPr id="297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97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97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089470E-67CB-43F4-B38A-2856E68821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24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92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#1. Ist die Trennung in Header- und Impl-Dateien wirklich hilfreich? Oder nur nervig…</a:t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Pro</a:t>
            </a:r>
            <a:r>
              <a:rPr lang="de-DE" altLang="de-DE" smtClean="0">
                <a:latin typeface="Times New Roman" pitchFamily="16" charset="0"/>
              </a:rPr>
              <a:t>: Trennung von Interface und Implementierung. Bessere Übersichtlichkeit?</a:t>
            </a: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Contra</a:t>
            </a:r>
            <a:r>
              <a:rPr lang="de-DE" altLang="de-DE" smtClean="0">
                <a:latin typeface="Times New Roman" pitchFamily="16" charset="0"/>
              </a:rPr>
              <a:t>: Manchmal ist eine Implementierung im Header aus technischen Gründen notwendig. Bei Veränderungen an der .h-Datei müssen alle abhängigen Dateien neu kompiliert werden (wg. #include)</a:t>
            </a:r>
          </a:p>
        </p:txBody>
      </p:sp>
      <p:sp>
        <p:nvSpPr>
          <p:cNvPr id="3072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072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072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D2756FA0-E0E1-4328-AEE8-01CAFD59F30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75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36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#2 - Wie ist es möglich, dass man erfolgreich kompilieren aber nicht linken kann?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* Header eine Bibliothek sind vorhanden, aber die eigentlich Bibliothek fehlt</a:t>
            </a:r>
            <a:br>
              <a:rPr lang="de-DE" altLang="de-DE" baseline="0" dirty="0" smtClean="0">
                <a:latin typeface="Times New Roman" pitchFamily="16" charset="0"/>
              </a:rPr>
            </a:br>
            <a:r>
              <a:rPr lang="de-DE" altLang="de-DE" baseline="0" dirty="0" smtClean="0">
                <a:latin typeface="Times New Roman" pitchFamily="16" charset="0"/>
              </a:rPr>
              <a:t>	* Funktion im Header deklariert, aber es gibt keine </a:t>
            </a:r>
            <a:r>
              <a:rPr lang="de-DE" altLang="de-DE" baseline="0" dirty="0" err="1" smtClean="0">
                <a:latin typeface="Times New Roman" pitchFamily="16" charset="0"/>
              </a:rPr>
              <a:t>cpp</a:t>
            </a:r>
            <a:r>
              <a:rPr lang="de-DE" altLang="de-DE" baseline="0" dirty="0" smtClean="0">
                <a:latin typeface="Times New Roman" pitchFamily="16" charset="0"/>
              </a:rPr>
              <a:t>-/o-Datei, die eine Implementierung liefert</a:t>
            </a:r>
            <a:br>
              <a:rPr lang="de-DE" altLang="de-DE" baseline="0" dirty="0" smtClean="0">
                <a:latin typeface="Times New Roman" pitchFamily="16" charset="0"/>
              </a:rPr>
            </a:br>
            <a:r>
              <a:rPr lang="de-DE" altLang="de-DE" baseline="0" dirty="0" smtClean="0">
                <a:latin typeface="Times New Roman" pitchFamily="16" charset="0"/>
              </a:rPr>
              <a:t>	* Es gibt mehr als eine Implementierung derselben Funktion (</a:t>
            </a:r>
            <a:r>
              <a:rPr lang="de-DE" altLang="de-DE" baseline="0" dirty="0" err="1" smtClean="0">
                <a:latin typeface="Times New Roman" pitchFamily="16" charset="0"/>
              </a:rPr>
              <a:t>One</a:t>
            </a:r>
            <a:r>
              <a:rPr lang="de-DE" altLang="de-DE" baseline="0" dirty="0" smtClean="0">
                <a:latin typeface="Times New Roman" pitchFamily="16" charset="0"/>
              </a:rPr>
              <a:t> Definition </a:t>
            </a:r>
            <a:r>
              <a:rPr lang="de-DE" altLang="de-DE" baseline="0" dirty="0" err="1" smtClean="0">
                <a:latin typeface="Times New Roman" pitchFamily="16" charset="0"/>
              </a:rPr>
              <a:t>Rule</a:t>
            </a:r>
            <a:r>
              <a:rPr lang="de-DE" altLang="de-DE" baseline="0" dirty="0" smtClean="0">
                <a:latin typeface="Times New Roman" pitchFamily="16" charset="0"/>
              </a:rPr>
              <a:t> verletzt, https://en.wikipedia.org/wiki/One_Definition_Rule)</a:t>
            </a:r>
            <a:br>
              <a:rPr lang="de-DE" altLang="de-DE" baseline="0" dirty="0" smtClean="0">
                <a:latin typeface="Times New Roman" pitchFamily="16" charset="0"/>
              </a:rPr>
            </a:b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#3 - Ist der Präprozessor wirklich „böse“?  Wieso?  Ist dies bei allen Sprachen der Fall?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Präprozessor = Codegenerator.</a:t>
            </a:r>
          </a:p>
          <a:p>
            <a:r>
              <a:rPr lang="de-DE" altLang="de-DE" dirty="0" smtClean="0">
                <a:latin typeface="Times New Roman" pitchFamily="16" charset="0"/>
              </a:rPr>
              <a:t>	Gängiges Problem: Automatische Prozesse können sehr komplex werden und sind schwer zu debuggen (interagierende Regeln…)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Andere Sprachen: </a:t>
            </a:r>
          </a:p>
          <a:p>
            <a:r>
              <a:rPr lang="de-DE" altLang="de-DE" dirty="0" smtClean="0">
                <a:latin typeface="Times New Roman" pitchFamily="16" charset="0"/>
              </a:rPr>
              <a:t>	- LaTeX: </a:t>
            </a:r>
            <a:r>
              <a:rPr lang="de-DE" altLang="de-DE" dirty="0" smtClean="0">
                <a:latin typeface="Times New Roman" pitchFamily="16" charset="0"/>
              </a:rPr>
              <a:t>OK (eigene </a:t>
            </a:r>
            <a:r>
              <a:rPr lang="de-DE" altLang="de-DE" dirty="0" smtClean="0">
                <a:latin typeface="Times New Roman" pitchFamily="16" charset="0"/>
              </a:rPr>
              <a:t>Makros</a:t>
            </a:r>
            <a:r>
              <a:rPr lang="de-DE" altLang="de-DE" baseline="0" dirty="0" smtClean="0">
                <a:latin typeface="Times New Roman" pitchFamily="16" charset="0"/>
              </a:rPr>
              <a:t> in </a:t>
            </a:r>
            <a:r>
              <a:rPr lang="de-DE" altLang="de-DE" baseline="0" dirty="0" err="1" smtClean="0">
                <a:latin typeface="Times New Roman" pitchFamily="16" charset="0"/>
              </a:rPr>
              <a:t>TeX</a:t>
            </a:r>
            <a:r>
              <a:rPr lang="de-DE" altLang="de-DE" baseline="0" dirty="0" smtClean="0">
                <a:latin typeface="Times New Roman" pitchFamily="16" charset="0"/>
              </a:rPr>
              <a:t>/LaTeX: oft schwer zu </a:t>
            </a:r>
            <a:r>
              <a:rPr lang="de-DE" altLang="de-DE" baseline="0" dirty="0" smtClean="0">
                <a:latin typeface="Times New Roman" pitchFamily="16" charset="0"/>
              </a:rPr>
              <a:t>debuggen)</a:t>
            </a:r>
            <a:endParaRPr lang="de-DE" altLang="de-DE" baseline="0" dirty="0" smtClean="0">
              <a:latin typeface="Times New Roman" pitchFamily="16" charset="0"/>
            </a:endParaRPr>
          </a:p>
          <a:p>
            <a:r>
              <a:rPr lang="de-DE" altLang="de-DE" baseline="0" dirty="0" smtClean="0">
                <a:latin typeface="Times New Roman" pitchFamily="16" charset="0"/>
              </a:rPr>
              <a:t>	- PHP </a:t>
            </a:r>
            <a:r>
              <a:rPr lang="de-DE" altLang="de-DE" b="1" baseline="0" dirty="0" smtClean="0">
                <a:latin typeface="Times New Roman" pitchFamily="16" charset="0"/>
              </a:rPr>
              <a:t>ist</a:t>
            </a:r>
            <a:r>
              <a:rPr lang="de-DE" altLang="de-DE" b="0" baseline="0" dirty="0" smtClean="0">
                <a:latin typeface="Times New Roman" pitchFamily="16" charset="0"/>
              </a:rPr>
              <a:t> ein Präprozessor</a:t>
            </a:r>
            <a:r>
              <a:rPr lang="de-DE" altLang="de-DE" b="0" baseline="0" dirty="0" smtClean="0">
                <a:latin typeface="Times New Roman" pitchFamily="16" charset="0"/>
              </a:rPr>
              <a:t>.</a:t>
            </a:r>
          </a:p>
          <a:p>
            <a:r>
              <a:rPr lang="de-DE" altLang="de-DE" b="0" baseline="0" dirty="0" smtClean="0">
                <a:latin typeface="Times New Roman" pitchFamily="16" charset="0"/>
              </a:rPr>
              <a:t> 	- C+</a:t>
            </a:r>
          </a:p>
          <a:p>
            <a:r>
              <a:rPr lang="de-DE" altLang="de-DE" b="0" baseline="0" dirty="0" smtClean="0">
                <a:latin typeface="Times New Roman" pitchFamily="16" charset="0"/>
              </a:rPr>
              <a:t>	- </a:t>
            </a:r>
            <a:r>
              <a:rPr lang="de-DE" altLang="de-DE" b="0" baseline="0" smtClean="0">
                <a:latin typeface="Times New Roman" pitchFamily="16" charset="0"/>
              </a:rPr>
              <a:t>VB.Net</a:t>
            </a:r>
            <a:endParaRPr lang="de-DE" altLang="de-DE" b="0" baseline="0" dirty="0" smtClean="0">
              <a:latin typeface="Times New Roman" pitchFamily="16" charset="0"/>
            </a:endParaRPr>
          </a:p>
          <a:p>
            <a:endParaRPr lang="de-DE" altLang="de-DE" b="0" baseline="0" dirty="0" smtClean="0">
              <a:latin typeface="Times New Roman" pitchFamily="16" charset="0"/>
            </a:endParaRPr>
          </a:p>
          <a:p>
            <a:r>
              <a:rPr lang="de-DE" altLang="de-DE" b="0" baseline="0" dirty="0" smtClean="0">
                <a:latin typeface="Times New Roman" pitchFamily="16" charset="0"/>
              </a:rPr>
              <a:t>#4 – Änderungen im Header</a:t>
            </a:r>
          </a:p>
          <a:p>
            <a:pPr marL="171450" indent="-171450">
              <a:buFontTx/>
              <a:buChar char="-"/>
            </a:pPr>
            <a:r>
              <a:rPr lang="en-US" b="1" baseline="0" dirty="0" err="1" smtClean="0">
                <a:sym typeface="Wingdings" panose="05000000000000000000" pitchFamily="2" charset="2"/>
              </a:rPr>
              <a:t>Implementierungen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im</a:t>
            </a:r>
            <a:r>
              <a:rPr lang="en-US" b="1" baseline="0" dirty="0" smtClean="0">
                <a:sym typeface="Wingdings" panose="05000000000000000000" pitchFamily="2" charset="2"/>
              </a:rPr>
              <a:t> Header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sind</a:t>
            </a:r>
            <a:r>
              <a:rPr lang="en-US" baseline="0" dirty="0" smtClean="0">
                <a:sym typeface="Wingdings" panose="05000000000000000000" pitchFamily="2" charset="2"/>
              </a:rPr>
              <a:t> OK, </a:t>
            </a:r>
            <a:r>
              <a:rPr lang="en-US" baseline="0" dirty="0" err="1" smtClean="0">
                <a:sym typeface="Wingdings" panose="05000000000000000000" pitchFamily="2" charset="2"/>
              </a:rPr>
              <a:t>wenn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sie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klein</a:t>
            </a:r>
            <a:r>
              <a:rPr lang="en-US" baseline="0" dirty="0" smtClean="0">
                <a:sym typeface="Wingdings" panose="05000000000000000000" pitchFamily="2" charset="2"/>
              </a:rPr>
              <a:t>” </a:t>
            </a:r>
            <a:r>
              <a:rPr lang="en-US" baseline="0" dirty="0" err="1" smtClean="0">
                <a:sym typeface="Wingdings" panose="05000000000000000000" pitchFamily="2" charset="2"/>
              </a:rPr>
              <a:t>sind</a:t>
            </a:r>
            <a:r>
              <a:rPr lang="en-US" baseline="0" dirty="0" smtClean="0">
                <a:sym typeface="Wingdings" panose="05000000000000000000" pitchFamily="2" charset="2"/>
              </a:rPr>
              <a:t> und </a:t>
            </a:r>
            <a:r>
              <a:rPr lang="en-US" baseline="0" dirty="0" err="1" smtClean="0">
                <a:sym typeface="Wingdings" panose="05000000000000000000" pitchFamily="2" charset="2"/>
              </a:rPr>
              <a:t>sich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nicht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häufig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ändern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171450" lvl="0" indent="-171450">
              <a:buFontTx/>
              <a:buChar char="-"/>
            </a:pPr>
            <a:r>
              <a:rPr lang="en-US" b="1" baseline="0" dirty="0" smtClean="0">
                <a:sym typeface="Wingdings" panose="05000000000000000000" pitchFamily="2" charset="2"/>
              </a:rPr>
              <a:t>Problem </a:t>
            </a:r>
            <a:r>
              <a:rPr lang="en-US" b="1" baseline="0" dirty="0" err="1" smtClean="0">
                <a:sym typeface="Wingdings" panose="05000000000000000000" pitchFamily="2" charset="2"/>
              </a:rPr>
              <a:t>bei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Änderungen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im</a:t>
            </a:r>
            <a:r>
              <a:rPr lang="en-US" baseline="0" dirty="0" smtClean="0">
                <a:sym typeface="Wingdings" panose="05000000000000000000" pitchFamily="2" charset="2"/>
              </a:rPr>
              <a:t> Header: </a:t>
            </a:r>
            <a:r>
              <a:rPr lang="en-US" baseline="0" dirty="0" err="1" smtClean="0">
                <a:sym typeface="Wingdings" panose="05000000000000000000" pitchFamily="2" charset="2"/>
              </a:rPr>
              <a:t>Alle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abhängigen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Impl-Dateien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müssen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neu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kompiliert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werden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endParaRPr lang="de-DE" altLang="de-DE" b="0" baseline="0" dirty="0" smtClean="0">
              <a:latin typeface="Times New Roman" pitchFamily="16" charset="0"/>
            </a:endParaRPr>
          </a:p>
        </p:txBody>
      </p:sp>
      <p:sp>
        <p:nvSpPr>
          <p:cNvPr id="317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17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17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EA7D0547-DD5F-4A16-BEA9-EDF4044CD78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35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51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284BB74-79FC-4FF6-8691-4F5FB9E7207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40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03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</a:t>
            </a:r>
            <a:r>
              <a:rPr lang="de-DE" altLang="de-DE" baseline="0" dirty="0" smtClean="0">
                <a:latin typeface="Times New Roman" pitchFamily="16" charset="0"/>
              </a:rPr>
              <a:t> ist beliebig groß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05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Default-Initialisierung ist bei </a:t>
            </a:r>
            <a:r>
              <a:rPr lang="de-DE" altLang="de-DE" dirty="0" err="1" smtClean="0">
                <a:latin typeface="Times New Roman" pitchFamily="16" charset="0"/>
              </a:rPr>
              <a:t>gcc</a:t>
            </a:r>
            <a:r>
              <a:rPr lang="de-DE" altLang="de-DE" dirty="0" smtClean="0">
                <a:latin typeface="Times New Roman" pitchFamily="16" charset="0"/>
              </a:rPr>
              <a:t> netterweise 0 und gibt die Warnung „</a:t>
            </a:r>
            <a:r>
              <a:rPr lang="de-DE" altLang="de-DE" dirty="0" err="1" smtClean="0">
                <a:latin typeface="Times New Roman" pitchFamily="16" charset="0"/>
              </a:rPr>
              <a:t>uninitialized</a:t>
            </a:r>
            <a:r>
              <a:rPr lang="de-DE" altLang="de-DE" dirty="0" smtClean="0">
                <a:latin typeface="Times New Roman" pitchFamily="16" charset="0"/>
              </a:rPr>
              <a:t>“</a:t>
            </a:r>
          </a:p>
        </p:txBody>
      </p:sp>
      <p:sp>
        <p:nvSpPr>
          <p:cNvPr id="5120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120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120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304641D-A7D4-4A77-9566-83B8A02670F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47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74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64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Vereinfacht die Übergabe an Funktionen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Speicherplatzreduktion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In Java: Übergabe per Reference</a:t>
            </a:r>
          </a:p>
        </p:txBody>
      </p:sp>
      <p:sp>
        <p:nvSpPr>
          <p:cNvPr id="522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22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22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F8A5734-C84D-4F57-B3B3-603B6A69C1B6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87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42ED7F9D-B96B-434C-9850-0EF7686EFFF5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6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TODOs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nächste</a:t>
            </a:r>
            <a:r>
              <a:rPr lang="en-US" dirty="0" smtClean="0"/>
              <a:t> Iteration:</a:t>
            </a:r>
          </a:p>
          <a:p>
            <a:r>
              <a:rPr lang="en-US" dirty="0" err="1" smtClean="0"/>
              <a:t>näher</a:t>
            </a:r>
            <a:r>
              <a:rPr lang="en-US" baseline="0" dirty="0" smtClean="0"/>
              <a:t> auf Getter (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, non-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eingehen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Getter -&gt;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Referenz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primitive </a:t>
            </a:r>
            <a:r>
              <a:rPr lang="en-US" baseline="0" dirty="0" err="1" smtClean="0"/>
              <a:t>Rückgabetypen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sinnvoll</a:t>
            </a:r>
            <a:endParaRPr lang="en-US" baseline="0" dirty="0" smtClean="0"/>
          </a:p>
          <a:p>
            <a:r>
              <a:rPr lang="en-US" baseline="0" dirty="0" err="1" smtClean="0"/>
              <a:t>Dimensionen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pass by: value, reference, pointer,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value, reference to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, pointer to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pointer to </a:t>
            </a:r>
            <a:r>
              <a:rPr lang="en-US" baseline="0" dirty="0" err="1" smtClean="0"/>
              <a:t>const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return by: value, reference, pointer,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r>
              <a:rPr lang="en-US" baseline="0" dirty="0" err="1" smtClean="0"/>
              <a:t>const</a:t>
            </a:r>
            <a:r>
              <a:rPr lang="en-US" baseline="0" dirty="0" smtClean="0"/>
              <a:t> correctness </a:t>
            </a:r>
            <a:r>
              <a:rPr lang="en-US" baseline="0" dirty="0" err="1" smtClean="0"/>
              <a:t>definieren</a:t>
            </a:r>
            <a:endParaRPr lang="en-US" baseline="0" dirty="0" smtClean="0"/>
          </a:p>
          <a:p>
            <a:r>
              <a:rPr lang="en-US" baseline="0" dirty="0" err="1" smtClean="0"/>
              <a:t>const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Compilezeit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getestet</a:t>
            </a:r>
            <a:endParaRPr lang="en-US" baseline="0" dirty="0" smtClean="0"/>
          </a:p>
          <a:p>
            <a:r>
              <a:rPr lang="en-US" baseline="0" dirty="0" err="1" smtClean="0"/>
              <a:t>const</a:t>
            </a:r>
            <a:r>
              <a:rPr lang="en-US" baseline="0" dirty="0" smtClean="0"/>
              <a:t>-on-the-right style vs.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-on-the-left style</a:t>
            </a:r>
          </a:p>
          <a:p>
            <a:r>
              <a:rPr lang="en-US" baseline="0" dirty="0" err="1" smtClean="0"/>
              <a:t>const</a:t>
            </a:r>
            <a:r>
              <a:rPr lang="en-US" baseline="0" dirty="0" smtClean="0"/>
              <a:t> reference</a:t>
            </a:r>
          </a:p>
          <a:p>
            <a:r>
              <a:rPr lang="en-US" baseline="0" dirty="0" err="1" smtClean="0"/>
              <a:t>const</a:t>
            </a:r>
            <a:r>
              <a:rPr lang="en-US" baseline="0" dirty="0" smtClean="0"/>
              <a:t> overloading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09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Vermeidet</a:t>
            </a:r>
            <a:r>
              <a:rPr lang="de-DE" altLang="de-DE" baseline="0" dirty="0" smtClean="0">
                <a:latin typeface="Times New Roman" pitchFamily="16" charset="0"/>
              </a:rPr>
              <a:t> Programmierfehler (Überschreiben von Funktionsparametern…)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Macht</a:t>
            </a:r>
            <a:r>
              <a:rPr lang="de-DE" altLang="de-DE" baseline="0" dirty="0" smtClean="0">
                <a:latin typeface="Times New Roman" pitchFamily="16" charset="0"/>
              </a:rPr>
              <a:t> Absicht des Programmierers klar -&gt; Dokumentation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Kann ich einer bestimmten Funktion gefahrlos mein Objekt übergeben und weiß, dass es nicht verändert wird?</a:t>
            </a:r>
          </a:p>
          <a:p>
            <a:pPr marL="171450" indent="-171450">
              <a:buFontTx/>
              <a:buChar char="-"/>
            </a:pP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="1" baseline="0" dirty="0" smtClean="0">
                <a:latin typeface="Times New Roman" pitchFamily="16" charset="0"/>
              </a:rPr>
              <a:t>Java</a:t>
            </a:r>
            <a:br>
              <a:rPr lang="de-DE" altLang="de-DE" b="1" baseline="0" dirty="0" smtClean="0">
                <a:latin typeface="Times New Roman" pitchFamily="16" charset="0"/>
              </a:rPr>
            </a:br>
            <a:r>
              <a:rPr lang="de-DE" altLang="de-DE" b="1" baseline="0" dirty="0" smtClean="0">
                <a:latin typeface="Times New Roman" pitchFamily="16" charset="0"/>
              </a:rPr>
              <a:t>    </a:t>
            </a:r>
            <a:r>
              <a:rPr lang="de-DE" altLang="de-DE" b="0" baseline="0" dirty="0" smtClean="0">
                <a:latin typeface="Times New Roman" pitchFamily="16" charset="0"/>
              </a:rPr>
              <a:t>Keine neue </a:t>
            </a:r>
            <a:r>
              <a:rPr lang="de-DE" altLang="de-DE" b="1" baseline="0" dirty="0" smtClean="0">
                <a:latin typeface="Times New Roman" pitchFamily="16" charset="0"/>
              </a:rPr>
              <a:t>Zuweisung</a:t>
            </a:r>
            <a:r>
              <a:rPr lang="de-DE" altLang="de-DE" b="0" baseline="0" dirty="0" smtClean="0">
                <a:latin typeface="Times New Roman" pitchFamily="16" charset="0"/>
              </a:rPr>
              <a:t> möglich, Manipulationen am </a:t>
            </a:r>
            <a:r>
              <a:rPr lang="de-DE" altLang="de-DE" b="1" baseline="0" dirty="0" smtClean="0">
                <a:latin typeface="Times New Roman" pitchFamily="16" charset="0"/>
              </a:rPr>
              <a:t>Zustand</a:t>
            </a:r>
            <a:r>
              <a:rPr lang="de-DE" altLang="de-DE" b="0" baseline="0" dirty="0" smtClean="0">
                <a:latin typeface="Times New Roman" pitchFamily="16" charset="0"/>
              </a:rPr>
              <a:t> sind </a:t>
            </a:r>
            <a:r>
              <a:rPr lang="de-DE" altLang="de-DE" b="1" baseline="0" dirty="0" smtClean="0">
                <a:latin typeface="Times New Roman" pitchFamily="16" charset="0"/>
              </a:rPr>
              <a:t>möglich</a:t>
            </a:r>
            <a:r>
              <a:rPr lang="de-DE" altLang="de-DE" b="0" baseline="0" dirty="0" smtClean="0">
                <a:latin typeface="Times New Roman" pitchFamily="16" charset="0"/>
              </a:rPr>
              <a:t>.    </a:t>
            </a:r>
            <a:endParaRPr lang="de-DE" altLang="de-DE" b="1" baseline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endParaRPr lang="de-DE" altLang="de-DE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dirty="0" smtClean="0">
                <a:latin typeface="Times New Roman" pitchFamily="16" charset="0"/>
              </a:rPr>
              <a:t>Position</a:t>
            </a:r>
            <a:r>
              <a:rPr lang="de-DE" altLang="de-DE" baseline="0" dirty="0" smtClean="0">
                <a:latin typeface="Times New Roman" pitchFamily="16" charset="0"/>
              </a:rPr>
              <a:t> des *: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de-DE" baseline="0" dirty="0" smtClean="0">
                <a:latin typeface="Times New Roman" pitchFamily="16" charset="0"/>
              </a:rPr>
              <a:t>Kein syntaktischer Unterschied, jedoch bindet der * in folgendem Code nur an die </a:t>
            </a:r>
            <a:r>
              <a:rPr lang="de-DE" altLang="de-DE" i="1" baseline="0" dirty="0" smtClean="0">
                <a:latin typeface="Times New Roman" pitchFamily="16" charset="0"/>
              </a:rPr>
              <a:t>erste Variable</a:t>
            </a:r>
            <a:r>
              <a:rPr lang="de-DE" altLang="de-DE" i="0" baseline="0" dirty="0" smtClean="0">
                <a:latin typeface="Times New Roman" pitchFamily="16" charset="0"/>
              </a:rPr>
              <a:t>; die weiteren Variablen sind vom Typ </a:t>
            </a:r>
            <a:r>
              <a:rPr lang="de-DE" altLang="de-DE" i="1" baseline="0" dirty="0" smtClean="0">
                <a:latin typeface="Times New Roman" pitchFamily="16" charset="0"/>
              </a:rPr>
              <a:t>int.</a:t>
            </a:r>
            <a:br>
              <a:rPr lang="de-DE" altLang="de-DE" i="1" baseline="0" dirty="0" smtClean="0">
                <a:latin typeface="Times New Roman" pitchFamily="16" charset="0"/>
              </a:rPr>
            </a:br>
            <a:r>
              <a:rPr lang="de-DE" altLang="de-DE" i="0" baseline="0" dirty="0" err="1" smtClean="0">
                <a:latin typeface="Times New Roman" pitchFamily="16" charset="0"/>
              </a:rPr>
              <a:t>int</a:t>
            </a:r>
            <a:r>
              <a:rPr lang="de-DE" altLang="de-DE" i="0" baseline="0" dirty="0" smtClean="0">
                <a:latin typeface="Times New Roman" pitchFamily="16" charset="0"/>
              </a:rPr>
              <a:t> *iP1, iP2, iP3;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56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696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Asterisk</a:t>
            </a:r>
            <a:r>
              <a:rPr lang="de-DE" altLang="de-DE" i="0" dirty="0" smtClean="0">
                <a:latin typeface="Times New Roman" pitchFamily="16" charset="0"/>
              </a:rPr>
              <a:t>: (i) Als Teil des Typs bei Pointern, (ii) Als </a:t>
            </a:r>
            <a:r>
              <a:rPr lang="de-DE" altLang="de-DE" i="0" dirty="0" err="1" smtClean="0">
                <a:latin typeface="Times New Roman" pitchFamily="16" charset="0"/>
              </a:rPr>
              <a:t>Dereferenzierungsoperator</a:t>
            </a:r>
            <a:endParaRPr lang="de-DE" altLang="de-DE" i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Ampersand</a:t>
            </a:r>
            <a:r>
              <a:rPr lang="de-DE" altLang="de-DE" i="0" dirty="0" smtClean="0">
                <a:latin typeface="Times New Roman" pitchFamily="16" charset="0"/>
              </a:rPr>
              <a:t>: (i) Als Teil des Typs bei</a:t>
            </a:r>
            <a:r>
              <a:rPr lang="de-DE" altLang="de-DE" i="0" baseline="0" dirty="0" smtClean="0">
                <a:latin typeface="Times New Roman" pitchFamily="16" charset="0"/>
              </a:rPr>
              <a:t> Referenzen, (ii) Als Adressoperator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750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Sinnvoll: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Designabsicht ist klar -&gt; „</a:t>
            </a:r>
            <a:r>
              <a:rPr lang="de-DE" altLang="de-DE" baseline="0" dirty="0" err="1" smtClean="0">
                <a:latin typeface="Times New Roman" pitchFamily="16" charset="0"/>
              </a:rPr>
              <a:t>Const</a:t>
            </a:r>
            <a:r>
              <a:rPr lang="de-DE" altLang="de-DE" baseline="0" dirty="0" smtClean="0">
                <a:latin typeface="Times New Roman" pitchFamily="16" charset="0"/>
              </a:rPr>
              <a:t> Correctness“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vermeidet Programmierfehler</a:t>
            </a:r>
          </a:p>
          <a:p>
            <a:pPr marL="171450" indent="-171450">
              <a:buFontTx/>
              <a:buChar char="-"/>
            </a:pP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Nicht möglich:</a:t>
            </a:r>
          </a:p>
          <a:p>
            <a:r>
              <a:rPr lang="de-DE" altLang="de-DE" dirty="0" smtClean="0">
                <a:latin typeface="Times New Roman" pitchFamily="16" charset="0"/>
              </a:rPr>
              <a:t>	-</a:t>
            </a:r>
            <a:r>
              <a:rPr lang="de-DE" altLang="de-DE" baseline="0" dirty="0" smtClean="0">
                <a:latin typeface="Times New Roman" pitchFamily="16" charset="0"/>
              </a:rPr>
              <a:t> erlaube NULL als Parameterwert (nicht möglich bei Referenzen)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Manipulation am Objekt gewünscht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Initialisierungsliste:</a:t>
            </a:r>
          </a:p>
          <a:p>
            <a:r>
              <a:rPr lang="de-DE" altLang="de-DE" dirty="0" smtClean="0">
                <a:latin typeface="Times New Roman" pitchFamily="16" charset="0"/>
              </a:rPr>
              <a:t>MUSS bei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Elternklasse mit Nicht-</a:t>
            </a:r>
            <a:r>
              <a:rPr lang="de-DE" altLang="de-DE" dirty="0" err="1" smtClean="0">
                <a:latin typeface="Times New Roman" pitchFamily="16" charset="0"/>
              </a:rPr>
              <a:t>Defaultkonstruktur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Referenzen, Konstanten können nur dort </a:t>
            </a:r>
            <a:r>
              <a:rPr lang="de-DE" altLang="de-DE" dirty="0" err="1" smtClean="0">
                <a:latin typeface="Times New Roman" pitchFamily="16" charset="0"/>
              </a:rPr>
              <a:t>initialsiert</a:t>
            </a:r>
            <a:r>
              <a:rPr lang="de-DE" altLang="de-DE" dirty="0" smtClean="0">
                <a:latin typeface="Times New Roman" pitchFamily="16" charset="0"/>
              </a:rPr>
              <a:t> werden</a:t>
            </a:r>
          </a:p>
        </p:txBody>
      </p:sp>
      <p:sp>
        <p:nvSpPr>
          <p:cNvPr id="542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42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42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233EF0D3-13FD-4CCA-BC0F-8A402A983A05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67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371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53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53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53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765A437-0A3F-489D-943F-FF726D039B2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73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521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Mögliche Lösung: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A34E3D71-B836-4D7C-A208-A1ABA1F793F2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657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07ACFC6-F535-4DC4-B475-1D92BBB47FF8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94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852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Extra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Folie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Definition von </a:t>
            </a:r>
            <a:r>
              <a:rPr lang="en-US" baseline="0" dirty="0" err="1" smtClean="0"/>
              <a:t>Polymorphie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102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Vorteile der Polymorphie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Abschottung der Komponenten voneinander (Separation </a:t>
            </a:r>
            <a:r>
              <a:rPr lang="de-DE" altLang="de-DE" dirty="0" err="1" smtClean="0">
                <a:latin typeface="Times New Roman" pitchFamily="16" charset="0"/>
              </a:rPr>
              <a:t>of</a:t>
            </a:r>
            <a:r>
              <a:rPr lang="de-DE" altLang="de-DE" dirty="0" smtClean="0">
                <a:latin typeface="Times New Roman" pitchFamily="16" charset="0"/>
              </a:rPr>
              <a:t> </a:t>
            </a:r>
            <a:r>
              <a:rPr lang="de-DE" altLang="de-DE" dirty="0" err="1" smtClean="0">
                <a:latin typeface="Times New Roman" pitchFamily="16" charset="0"/>
              </a:rPr>
              <a:t>Concerns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Template-basierte Programmierung (definiere Erweiterungspunkte der Klasse)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Viele Anwendungen von C brauchen keine flexibel austauschbaren Komponenten(??)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Mechanismen für Polymorphie: Dynamisches Binden (Klassen), </a:t>
            </a:r>
            <a:r>
              <a:rPr lang="de-DE" altLang="de-DE" dirty="0" err="1" smtClean="0">
                <a:latin typeface="Times New Roman" pitchFamily="16" charset="0"/>
              </a:rPr>
              <a:t>Funktionspointer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Polymorphie ohne Vererbung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Superklasse</a:t>
            </a:r>
            <a:r>
              <a:rPr lang="de-DE" altLang="de-DE" baseline="0" dirty="0" smtClean="0">
                <a:latin typeface="Times New Roman" pitchFamily="16" charset="0"/>
              </a:rPr>
              <a:t> stellt statisch sicher, dass alle </a:t>
            </a:r>
            <a:r>
              <a:rPr lang="de-DE" altLang="de-DE" baseline="0" dirty="0" err="1" smtClean="0">
                <a:latin typeface="Times New Roman" pitchFamily="16" charset="0"/>
              </a:rPr>
              <a:t>Kindklassen</a:t>
            </a:r>
            <a:r>
              <a:rPr lang="de-DE" altLang="de-DE" baseline="0" dirty="0" smtClean="0">
                <a:latin typeface="Times New Roman" pitchFamily="16" charset="0"/>
              </a:rPr>
              <a:t> eine einheitliche Schnittstelle anbieten.</a:t>
            </a: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- Ja, z.B. „Duck </a:t>
            </a:r>
            <a:r>
              <a:rPr lang="de-DE" altLang="de-DE" dirty="0" err="1" smtClean="0">
                <a:latin typeface="Times New Roman" pitchFamily="16" charset="0"/>
              </a:rPr>
              <a:t>Typing</a:t>
            </a:r>
            <a:r>
              <a:rPr lang="de-DE" altLang="de-DE" dirty="0" smtClean="0">
                <a:latin typeface="Times New Roman" pitchFamily="16" charset="0"/>
              </a:rPr>
              <a:t>“: Es wird zur </a:t>
            </a:r>
            <a:r>
              <a:rPr lang="de-DE" altLang="de-DE" dirty="0" err="1" smtClean="0">
                <a:latin typeface="Times New Roman" pitchFamily="16" charset="0"/>
              </a:rPr>
              <a:t>Compilezeit</a:t>
            </a:r>
            <a:r>
              <a:rPr lang="de-DE" altLang="de-DE" dirty="0" smtClean="0">
                <a:latin typeface="Times New Roman" pitchFamily="16" charset="0"/>
              </a:rPr>
              <a:t> nicht überprüft, ob die Methode tatsächlich vorhanden ist.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</p:txBody>
      </p:sp>
      <p:sp>
        <p:nvSpPr>
          <p:cNvPr id="266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66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66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8A6548D9-9321-4D68-BA39-D1CA73251CD7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8059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 </a:t>
            </a:r>
            <a:r>
              <a:rPr lang="en-US" dirty="0" err="1" smtClean="0"/>
              <a:t>Nächste</a:t>
            </a:r>
            <a:r>
              <a:rPr lang="en-US" dirty="0" smtClean="0"/>
              <a:t> Iteration: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Speicherabbild</a:t>
            </a:r>
            <a:r>
              <a:rPr lang="en-US" dirty="0" smtClean="0"/>
              <a:t> </a:t>
            </a:r>
            <a:r>
              <a:rPr lang="en-US" dirty="0" err="1" smtClean="0"/>
              <a:t>statt</a:t>
            </a:r>
            <a:r>
              <a:rPr lang="en-US" dirty="0" smtClean="0"/>
              <a:t> </a:t>
            </a:r>
            <a:r>
              <a:rPr lang="en-US" dirty="0" err="1" smtClean="0"/>
              <a:t>Wolken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21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D3B5DB73-46F7-4F1D-B10E-15ED302C5BC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5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59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 smtClean="0"/>
              <a:t>Subklasse könnte Felder der Superklasse verwenden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NB: Die Klassenvariablen/Members werden in der Reihenfolge initialisiert, in der sie deklariert wurden – daher sollte die </a:t>
            </a:r>
            <a:r>
              <a:rPr lang="de-DE" dirty="0" err="1" smtClean="0"/>
              <a:t>Init</a:t>
            </a:r>
            <a:r>
              <a:rPr lang="de-DE" dirty="0" smtClean="0"/>
              <a:t>-Liste diese Reihenfolge beibehalten.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106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156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Destruktoren</a:t>
            </a:r>
            <a:r>
              <a:rPr lang="de-DE" baseline="0" dirty="0" smtClean="0"/>
              <a:t> verhalten sich hier wie Methoden, daher ist auch bei ihnen die polymorphe Behandlung per </a:t>
            </a:r>
            <a:r>
              <a:rPr lang="de-DE" baseline="0" dirty="0" err="1" smtClean="0"/>
              <a:t>default</a:t>
            </a:r>
            <a:r>
              <a:rPr lang="de-DE" baseline="0" dirty="0" smtClean="0"/>
              <a:t> ausgeschaltet.</a:t>
            </a:r>
          </a:p>
          <a:p>
            <a:pPr>
              <a:defRPr/>
            </a:pPr>
            <a:endParaRPr lang="de-DE" baseline="0" dirty="0" smtClean="0"/>
          </a:p>
          <a:p>
            <a:pPr>
              <a:defRPr/>
            </a:pPr>
            <a:r>
              <a:rPr lang="de-DE" baseline="0" dirty="0" smtClean="0"/>
              <a:t>#2: Konstruktoren werden immer direkt aufgerufen – sie werden nie polymorph verwendet.</a:t>
            </a: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111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752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960306-9630-42D8-A525-F12FE6EBC526}" type="slidenum">
              <a:rPr lang="en-US" smtClean="0"/>
              <a:pPr>
                <a:defRPr/>
              </a:pPr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06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Warum sind virtuelle Methoden teuer?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Ohne virtuelle Methoden ist es klar, welche Methode ausgeführt wird (-&gt; Auflösung zur </a:t>
            </a:r>
            <a:r>
              <a:rPr lang="de-DE" dirty="0" err="1" smtClean="0"/>
              <a:t>Compile</a:t>
            </a:r>
            <a:r>
              <a:rPr lang="de-DE" dirty="0" smtClean="0"/>
              <a:t>-Zeit)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Mit virtuellen Methoden: Lookup in der sogenannten </a:t>
            </a:r>
            <a:r>
              <a:rPr lang="de-DE" dirty="0" err="1" smtClean="0"/>
              <a:t>vtable</a:t>
            </a:r>
            <a:r>
              <a:rPr lang="de-DE" dirty="0" smtClean="0"/>
              <a:t>, Speicherplatzverbrauch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Compiler kann </a:t>
            </a:r>
            <a:r>
              <a:rPr lang="de-DE" dirty="0" err="1" smtClean="0"/>
              <a:t>tw</a:t>
            </a:r>
            <a:r>
              <a:rPr lang="de-DE" dirty="0" smtClean="0"/>
              <a:t>. trotzdem statische Analyse vornehmen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 marL="0" indent="0">
              <a:buFontTx/>
              <a:buNone/>
              <a:defRPr/>
            </a:pPr>
            <a:r>
              <a:rPr lang="de-DE" dirty="0" smtClean="0"/>
              <a:t>#2 – </a:t>
            </a:r>
          </a:p>
          <a:p>
            <a:pPr marL="171450" indent="-171450">
              <a:buFontTx/>
              <a:buChar char="-"/>
              <a:defRPr/>
            </a:pPr>
            <a:r>
              <a:rPr lang="de-DE" baseline="0" dirty="0" smtClean="0"/>
              <a:t>(2) nutzt den Zuweisungsoperator: </a:t>
            </a:r>
            <a:r>
              <a:rPr lang="de-DE" baseline="0" dirty="0" err="1" smtClean="0"/>
              <a:t>void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::</a:t>
            </a:r>
            <a:r>
              <a:rPr lang="de-DE" baseline="0" dirty="0" err="1" smtClean="0"/>
              <a:t>operator</a:t>
            </a:r>
            <a:r>
              <a:rPr lang="de-DE" baseline="0" dirty="0" smtClean="0"/>
              <a:t>=(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</a:p>
          <a:p>
            <a:pPr marL="914400" lvl="1" indent="-171450">
              <a:buFontTx/>
              <a:buChar char="-"/>
              <a:defRPr/>
            </a:pPr>
            <a:r>
              <a:rPr lang="de-DE" baseline="0" dirty="0" smtClean="0"/>
              <a:t> siehe nächste Folie!!</a:t>
            </a:r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de-DE" baseline="0" dirty="0" smtClean="0"/>
              <a:t>(3) nutzt den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Constructor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5656D959-CED8-4C10-AFBE-F007630C437D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115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359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8129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5FFA480-F5A3-468B-BA33-648505BDA44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195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FBFB852-E688-469B-B0AF-137D40AAC421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31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12B2B1A5-7312-4DD8-B08B-CF5BA7873C6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120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64B6418A-4F40-4505-9410-F1920183D862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966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A743EE5-3B72-4BEA-8381-9F7A5E2CB52C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04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EE2A8F5-FFE4-47B8-BEAF-2EF180671D4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6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481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Pro: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Mixins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mächtig</a:t>
            </a:r>
          </a:p>
          <a:p>
            <a:r>
              <a:rPr lang="de-DE" altLang="de-DE" dirty="0" smtClean="0">
                <a:latin typeface="Times New Roman" pitchFamily="16" charset="0"/>
              </a:rPr>
              <a:t>Contra: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zu mächtig/komplex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smtClean="0"/>
              <a:t>Schnittstellenvererbung</a:t>
            </a:r>
            <a:r>
              <a:rPr lang="de-DE" altLang="de-DE" b="0" dirty="0" smtClean="0"/>
              <a:t> sinnvoll, nützlich (Design!) und zumeist unproblematisch (vgl. Interfaces in Java)</a:t>
            </a:r>
            <a:br>
              <a:rPr lang="de-DE" altLang="de-DE" b="0" dirty="0" smtClean="0"/>
            </a:br>
            <a:r>
              <a:rPr lang="de-DE" altLang="de-DE" b="0" dirty="0" smtClean="0"/>
              <a:t>	-</a:t>
            </a:r>
            <a:r>
              <a:rPr lang="de-DE" altLang="de-DE" b="0" baseline="0" dirty="0" smtClean="0"/>
              <a:t> aber auch Interfaces haben ihre Tücken (gleiche Methodensignatur mit unterschiedlicher Semantik)</a:t>
            </a:r>
            <a:endParaRPr lang="de-DE" altLang="de-DE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smtClean="0"/>
              <a:t>Implementierungsvererbung</a:t>
            </a:r>
            <a:r>
              <a:rPr lang="de-DE" altLang="de-DE" b="0" dirty="0" smtClean="0"/>
              <a:t> problematisch und zu vermeiden (Komposition vorziehen)</a:t>
            </a:r>
          </a:p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73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73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73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95EFEB0-8B75-4D51-B519-04CD61FEC21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3822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09C5DF8-820D-4854-8931-A8AC0E0A2178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142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0874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– </a:t>
            </a:r>
            <a:r>
              <a:rPr lang="de-DE" altLang="de-DE" dirty="0" err="1" smtClean="0">
                <a:latin typeface="Times New Roman" pitchFamily="16" charset="0"/>
              </a:rPr>
              <a:t>Object</a:t>
            </a:r>
            <a:r>
              <a:rPr lang="de-DE" altLang="de-DE" dirty="0" smtClean="0">
                <a:latin typeface="Times New Roman" pitchFamily="16" charset="0"/>
              </a:rPr>
              <a:t> ist teuer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enthalten in jeder Instanz – ob gewollt oder nicht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</a:p>
          <a:p>
            <a:r>
              <a:rPr lang="de-DE" altLang="de-DE" dirty="0" smtClean="0">
                <a:latin typeface="Times New Roman" pitchFamily="16" charset="0"/>
              </a:rPr>
              <a:t>#2 – Unterschied zw. Templates und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Templates: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Replikation einer Code-Schablone mit Typen-Platzhaltern (</a:t>
            </a:r>
            <a:r>
              <a:rPr lang="de-DE" altLang="de-DE" b="1" dirty="0" smtClean="0">
                <a:latin typeface="Times New Roman" pitchFamily="16" charset="0"/>
              </a:rPr>
              <a:t>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eingeschränkte Typsicherheit: Methodenaufrufe etc. (?)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Auch </a:t>
            </a:r>
            <a:r>
              <a:rPr lang="de-DE" altLang="de-DE" b="1" dirty="0" smtClean="0">
                <a:latin typeface="Times New Roman" pitchFamily="16" charset="0"/>
              </a:rPr>
              <a:t>primitive Datentypen</a:t>
            </a:r>
            <a:r>
              <a:rPr lang="de-DE" altLang="de-DE" dirty="0" smtClean="0">
                <a:latin typeface="Times New Roman" pitchFamily="16" charset="0"/>
              </a:rPr>
              <a:t> können verwendet werden.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Spezialimplementierungen für bestimmte Template-Instanzen sind möglich (z.B. „</a:t>
            </a:r>
            <a:r>
              <a:rPr lang="de-DE" altLang="de-DE" dirty="0" err="1" smtClean="0">
                <a:latin typeface="Times New Roman" pitchFamily="16" charset="0"/>
              </a:rPr>
              <a:t>add</a:t>
            </a:r>
            <a:r>
              <a:rPr lang="de-DE" altLang="de-DE" dirty="0" smtClean="0">
                <a:latin typeface="Times New Roman" pitchFamily="16" charset="0"/>
              </a:rPr>
              <a:t>“ in List&lt;String&gt;) (</a:t>
            </a:r>
            <a:r>
              <a:rPr lang="de-DE" altLang="de-DE" b="1" dirty="0" smtClean="0">
                <a:latin typeface="Times New Roman" pitchFamily="16" charset="0"/>
              </a:rPr>
              <a:t>Explicit 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(seit C++11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: ) </a:t>
            </a:r>
            <a:r>
              <a:rPr lang="de-DE" altLang="de-DE" b="1" dirty="0" err="1" smtClean="0">
                <a:latin typeface="Times New Roman" pitchFamily="16" charset="0"/>
                <a:sym typeface="Wingdings" charset="2"/>
              </a:rPr>
              <a:t>Variadic</a:t>
            </a:r>
            <a:r>
              <a:rPr lang="de-DE" altLang="de-DE" b="1" dirty="0" smtClean="0">
                <a:latin typeface="Times New Roman" pitchFamily="16" charset="0"/>
                <a:sym typeface="Wingdings" charset="2"/>
              </a:rPr>
              <a:t> Templates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können beliebig viele Template-Argumente nehmen (verwandt mit </a:t>
            </a:r>
            <a:r>
              <a:rPr lang="de-DE" altLang="de-DE" i="1" dirty="0" err="1" smtClean="0">
                <a:latin typeface="Times New Roman" pitchFamily="16" charset="0"/>
                <a:sym typeface="Wingdings" charset="2"/>
              </a:rPr>
              <a:t>Varargs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in Java)</a:t>
            </a:r>
            <a:endParaRPr lang="de-DE" altLang="de-DE" b="1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Type </a:t>
            </a:r>
            <a:r>
              <a:rPr lang="de-DE" altLang="de-DE" dirty="0" err="1" smtClean="0">
                <a:latin typeface="Times New Roman" pitchFamily="16" charset="0"/>
              </a:rPr>
              <a:t>erasure</a:t>
            </a:r>
            <a:r>
              <a:rPr lang="de-DE" altLang="de-DE" dirty="0" smtClean="0">
                <a:latin typeface="Times New Roman" pitchFamily="16" charset="0"/>
              </a:rPr>
              <a:t>: Typinformationen werden nach den </a:t>
            </a:r>
            <a:r>
              <a:rPr lang="de-DE" altLang="de-DE" dirty="0" err="1" smtClean="0">
                <a:latin typeface="Times New Roman" pitchFamily="16" charset="0"/>
              </a:rPr>
              <a:t>Compile</a:t>
            </a:r>
            <a:r>
              <a:rPr lang="de-DE" altLang="de-DE" dirty="0" smtClean="0">
                <a:latin typeface="Times New Roman" pitchFamily="16" charset="0"/>
              </a:rPr>
              <a:t>-Time-Checks gelöscht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Nur </a:t>
            </a:r>
            <a:r>
              <a:rPr lang="de-DE" altLang="de-DE" b="1" dirty="0" smtClean="0">
                <a:latin typeface="Times New Roman" pitchFamily="16" charset="0"/>
              </a:rPr>
              <a:t>eine Version</a:t>
            </a:r>
            <a:r>
              <a:rPr lang="de-DE" altLang="de-DE" dirty="0" smtClean="0">
                <a:latin typeface="Times New Roman" pitchFamily="16" charset="0"/>
              </a:rPr>
              <a:t> des Codes wird generiert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kann keinen </a:t>
            </a:r>
            <a:r>
              <a:rPr lang="de-DE" altLang="de-DE" dirty="0" err="1" smtClean="0">
                <a:latin typeface="Times New Roman" pitchFamily="16" charset="0"/>
              </a:rPr>
              <a:t>Generics-Konstruktur</a:t>
            </a:r>
            <a:r>
              <a:rPr lang="de-DE" altLang="de-DE" dirty="0" smtClean="0">
                <a:latin typeface="Times New Roman" pitchFamily="16" charset="0"/>
              </a:rPr>
              <a:t> aufrufen, z.B. </a:t>
            </a:r>
            <a:r>
              <a:rPr lang="de-DE" altLang="de-DE" i="1" dirty="0" err="1" smtClean="0">
                <a:latin typeface="Times New Roman" pitchFamily="16" charset="0"/>
              </a:rPr>
              <a:t>new</a:t>
            </a:r>
            <a:r>
              <a:rPr lang="de-DE" altLang="de-DE" i="1" dirty="0" smtClean="0">
                <a:latin typeface="Times New Roman" pitchFamily="16" charset="0"/>
              </a:rPr>
              <a:t> T()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statische Variablen/Methoden werden von allen Instanzen der Klasse geteilt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– C?</a:t>
            </a:r>
          </a:p>
          <a:p>
            <a:r>
              <a:rPr lang="de-DE" altLang="de-DE" dirty="0" smtClean="0">
                <a:latin typeface="Times New Roman" pitchFamily="16" charset="0"/>
              </a:rPr>
              <a:t>	- über </a:t>
            </a:r>
            <a:r>
              <a:rPr lang="de-DE" altLang="de-DE" dirty="0" err="1" smtClean="0">
                <a:latin typeface="Times New Roman" pitchFamily="16" charset="0"/>
              </a:rPr>
              <a:t>void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siehe Code</a:t>
            </a:r>
            <a:r>
              <a:rPr lang="de-DE" altLang="de-DE" baseline="0" dirty="0" smtClean="0">
                <a:latin typeface="Times New Roman" pitchFamily="16" charset="0"/>
              </a:rPr>
              <a:t>-Beispiel „</a:t>
            </a:r>
            <a:r>
              <a:rPr lang="de-DE" altLang="de-DE" baseline="0" dirty="0" err="1" smtClean="0">
                <a:latin typeface="Times New Roman" pitchFamily="16" charset="0"/>
              </a:rPr>
              <a:t>GenericsInC</a:t>
            </a:r>
            <a:r>
              <a:rPr lang="de-DE" altLang="de-DE" baseline="0" dirty="0" smtClean="0">
                <a:latin typeface="Times New Roman" pitchFamily="16" charset="0"/>
              </a:rPr>
              <a:t>“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#4 – </a:t>
            </a:r>
            <a:r>
              <a:rPr lang="de-DE" altLang="de-DE" dirty="0" err="1" smtClean="0">
                <a:latin typeface="Times New Roman" pitchFamily="16" charset="0"/>
              </a:rPr>
              <a:t>Scheme</a:t>
            </a:r>
            <a:r>
              <a:rPr lang="de-DE" altLang="de-DE" dirty="0" smtClean="0">
                <a:latin typeface="Times New Roman" pitchFamily="16" charset="0"/>
              </a:rPr>
              <a:t>/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/Python/Ruby?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: mittels Typvariablen</a:t>
            </a:r>
          </a:p>
          <a:p>
            <a:r>
              <a:rPr lang="de-DE" altLang="de-DE" dirty="0" smtClean="0">
                <a:latin typeface="Times New Roman" pitchFamily="16" charset="0"/>
              </a:rPr>
              <a:t>		- z.B. </a:t>
            </a:r>
            <a:r>
              <a:rPr lang="en-US" dirty="0" smtClean="0"/>
              <a:t>map :: (a -&gt; b) -&gt; [a] -&gt; [b] (map </a:t>
            </a:r>
            <a:r>
              <a:rPr lang="en-US" dirty="0" err="1" smtClean="0"/>
              <a:t>nimmt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,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nimmt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a und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b)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siehe auch Code-Beispiele unter http://de.wikipedia.org/wiki/Haskell_%28Programmiersprache%29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</a:t>
            </a:r>
            <a:r>
              <a:rPr lang="de-DE" altLang="de-DE" baseline="0" dirty="0" err="1" smtClean="0">
                <a:latin typeface="Times New Roman" pitchFamily="16" charset="0"/>
              </a:rPr>
              <a:t>Scheme</a:t>
            </a:r>
            <a:r>
              <a:rPr lang="de-DE" altLang="de-DE" baseline="0" dirty="0" smtClean="0">
                <a:latin typeface="Times New Roman" pitchFamily="16" charset="0"/>
              </a:rPr>
              <a:t>: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dynamische Typisierung, Listen können z.B. Elemente unterschiedlichen Typs enthalten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Ruby/Python: Duck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baseline="0" dirty="0" err="1" smtClean="0">
                <a:latin typeface="Times New Roman" pitchFamily="16" charset="0"/>
              </a:rPr>
              <a:t>Typing</a:t>
            </a:r>
            <a:r>
              <a:rPr lang="de-DE" altLang="de-DE" baseline="0" dirty="0" smtClean="0">
                <a:latin typeface="Times New Roman" pitchFamily="16" charset="0"/>
              </a:rPr>
              <a:t>, Auswertung zur Laufzeit (nicht zur </a:t>
            </a:r>
            <a:r>
              <a:rPr lang="de-DE" altLang="de-DE" baseline="0" dirty="0" err="1" smtClean="0">
                <a:latin typeface="Times New Roman" pitchFamily="16" charset="0"/>
              </a:rPr>
              <a:t>Compile</a:t>
            </a:r>
            <a:r>
              <a:rPr lang="de-DE" altLang="de-DE" baseline="0" dirty="0" smtClean="0">
                <a:latin typeface="Times New Roman" pitchFamily="16" charset="0"/>
              </a:rPr>
              <a:t>-Zeit wie bei C++!)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b="1" dirty="0" smtClean="0">
              <a:latin typeface="Times New Roman" pitchFamily="16" charset="0"/>
            </a:endParaRPr>
          </a:p>
        </p:txBody>
      </p:sp>
      <p:sp>
        <p:nvSpPr>
          <p:cNvPr id="4608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608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608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A208623C-7D9E-4407-B8EB-6DF92FB943F5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05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Templates nur im Header, weil…</a:t>
            </a:r>
          </a:p>
          <a:p>
            <a:r>
              <a:rPr lang="de-DE" altLang="de-DE" dirty="0" smtClean="0">
                <a:latin typeface="Times New Roman" pitchFamily="16" charset="0"/>
              </a:rPr>
              <a:t>	sie ansonsten in einer </a:t>
            </a:r>
            <a:r>
              <a:rPr lang="de-DE" altLang="de-DE" dirty="0" err="1" smtClean="0">
                <a:latin typeface="Times New Roman" pitchFamily="16" charset="0"/>
              </a:rPr>
              <a:t>cpp</a:t>
            </a:r>
            <a:r>
              <a:rPr lang="de-DE" altLang="de-DE" dirty="0" smtClean="0">
                <a:latin typeface="Times New Roman" pitchFamily="16" charset="0"/>
              </a:rPr>
              <a:t>-Datei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dirty="0" smtClean="0">
                <a:latin typeface="Times New Roman" pitchFamily="16" charset="0"/>
              </a:rPr>
              <a:t>„</a:t>
            </a:r>
            <a:r>
              <a:rPr lang="de-DE" altLang="de-DE" dirty="0" err="1" smtClean="0">
                <a:latin typeface="Times New Roman" pitchFamily="16" charset="0"/>
              </a:rPr>
              <a:t>mitcompiliert</a:t>
            </a:r>
            <a:r>
              <a:rPr lang="de-DE" altLang="de-DE" dirty="0" smtClean="0">
                <a:latin typeface="Times New Roman" pitchFamily="16" charset="0"/>
              </a:rPr>
              <a:t>“ werden müssten.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Das</a:t>
            </a:r>
            <a:r>
              <a:rPr lang="de-DE" altLang="de-DE" baseline="0" dirty="0" smtClean="0">
                <a:latin typeface="Times New Roman" pitchFamily="16" charset="0"/>
              </a:rPr>
              <a:t> geht aber nicht, weil ja zu diesem Zeitpunkt gar nicht klar ist, welche </a:t>
            </a:r>
            <a:r>
              <a:rPr lang="de-DE" altLang="de-DE" baseline="0" dirty="0" err="1" smtClean="0">
                <a:latin typeface="Times New Roman" pitchFamily="16" charset="0"/>
              </a:rPr>
              <a:t>Instanttierung</a:t>
            </a:r>
            <a:r>
              <a:rPr lang="de-DE" altLang="de-DE" baseline="0" dirty="0" smtClean="0">
                <a:latin typeface="Times New Roman" pitchFamily="16" charset="0"/>
              </a:rPr>
              <a:t> der Templates gebraucht wird.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47E5DDC-22A9-4FC0-8760-4BEFEC8788B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1387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T* direkt als Zeiger zu verwenden ist etwas ungünstig…   Besser wäre direkt -&gt; und != auf den Typparameter aufzurufen</a:t>
            </a: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0225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71930E0-C8D5-4B5A-8ECB-24034CE7266B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711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Induzierte Schnittstelle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Benutzung der Typparameter legt erwartete Methoden fest.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In manchen</a:t>
            </a:r>
            <a:r>
              <a:rPr lang="de-DE" baseline="0" dirty="0" smtClean="0"/>
              <a:t> Fällen (siehe Beispiel) kann es auch keine eindeutige Schnittstelle geben!</a:t>
            </a:r>
            <a:endParaRPr lang="de-DE" dirty="0" smtClean="0"/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Nachteile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ist implizit.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kann nicht zur </a:t>
            </a:r>
            <a:r>
              <a:rPr lang="de-DE" dirty="0" err="1" smtClean="0"/>
              <a:t>Compile</a:t>
            </a:r>
            <a:r>
              <a:rPr lang="de-DE" dirty="0" smtClean="0"/>
              <a:t>-Zeit überprüft werden.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Vorteile </a:t>
            </a:r>
          </a:p>
          <a:p>
            <a:pPr>
              <a:defRPr/>
            </a:pPr>
            <a:r>
              <a:rPr lang="de-DE" dirty="0" smtClean="0"/>
              <a:t>- Reduzierter Implementierungsaufwand („Duck </a:t>
            </a:r>
            <a:r>
              <a:rPr lang="de-DE" dirty="0" err="1" smtClean="0"/>
              <a:t>Typing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8177EE5-852D-45CB-B494-53757599A7A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692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err="1" smtClean="0">
                <a:latin typeface="Times New Roman" pitchFamily="16" charset="0"/>
              </a:rPr>
              <a:t>Funktionszeiger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Function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</p:txBody>
      </p:sp>
      <p:sp>
        <p:nvSpPr>
          <p:cNvPr id="583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583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583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  <a:fld id="{7925F69F-0191-480E-B8FD-2514D3F32D99}" type="slidenum">
              <a:rPr lang="en-US" altLang="de-DE" smtClean="0">
                <a:solidFill>
                  <a:srgbClr val="000000"/>
                </a:solidFill>
                <a:latin typeface="Stafford" charset="0"/>
              </a:rPr>
              <a:pPr eaLnBrk="1" hangingPunct="1">
                <a:buFont typeface="Stafford" charset="0"/>
                <a:buNone/>
              </a:pPr>
              <a:t>147</a:t>
            </a:fld>
            <a:endParaRPr lang="en-US" altLang="de-DE" smtClean="0">
              <a:solidFill>
                <a:srgbClr val="000000"/>
              </a:solidFill>
              <a:latin typeface="Staffo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969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Motivation?!?</a:t>
            </a:r>
          </a:p>
        </p:txBody>
      </p:sp>
      <p:sp>
        <p:nvSpPr>
          <p:cNvPr id="59396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E9395B8-0784-411B-A0A2-9C5EE2E5943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85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http://de.wikipedia.org/wiki/Geschichte_der_Programmiersprachen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Erstes Programm: 1842, Ada Lovelace für Analytical</a:t>
            </a:r>
            <a:r>
              <a:rPr lang="de-DE" baseline="0" dirty="0" smtClean="0"/>
              <a:t> Engine von Charles Babbage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Simula</a:t>
            </a:r>
            <a:r>
              <a:rPr lang="de-DE" dirty="0" smtClean="0"/>
              <a:t> 67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Klassenkonzept</a:t>
            </a:r>
            <a:r>
              <a:rPr lang="de-DE" baseline="0" dirty="0" smtClean="0"/>
              <a:t>, um Parameterdschungel zu entgehen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BCPL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1967, MIT, Martin Richards, einfach zu erlernende Sprache/Pioniersprache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nur ein Typ: Wort -&gt;</a:t>
            </a:r>
            <a:r>
              <a:rPr lang="de-DE" baseline="0" dirty="0" smtClean="0"/>
              <a:t> muss interpretiert werden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neue Idee: Zwischen-/Objektcode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eingesetzt zur Implementierung von </a:t>
            </a:r>
            <a:r>
              <a:rPr lang="de-DE" baseline="0" dirty="0" err="1" smtClean="0"/>
              <a:t>AmigaOS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1969, Ken Thompson, Dennis </a:t>
            </a:r>
            <a:r>
              <a:rPr lang="de-DE" baseline="0" dirty="0" err="1" smtClean="0"/>
              <a:t>Ritchie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interpretierter Zwischencode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manche Programme lassen sich tatsächlich mit C-Compiler übersetzen (Traditional Mode)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C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Standards: C89/C90, C95, C99, C11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1969-1973: Dennis </a:t>
            </a:r>
            <a:r>
              <a:rPr lang="de-DE" dirty="0" err="1" smtClean="0"/>
              <a:t>Ritchie</a:t>
            </a:r>
            <a:r>
              <a:rPr lang="de-DE" dirty="0" smtClean="0"/>
              <a:t>, Entwicklung von Unix (neu</a:t>
            </a:r>
            <a:r>
              <a:rPr lang="de-DE" baseline="0" dirty="0" smtClean="0"/>
              <a:t> implementiert in C im Jahr 1973)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1978: </a:t>
            </a:r>
            <a:r>
              <a:rPr lang="de-DE" baseline="0" dirty="0" err="1" smtClean="0"/>
              <a:t>Kernighan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Ritchie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unsigned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/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, &lt;</a:t>
            </a:r>
            <a:r>
              <a:rPr lang="de-DE" baseline="0" dirty="0" err="1" smtClean="0"/>
              <a:t>stdio.h</a:t>
            </a:r>
            <a:r>
              <a:rPr lang="de-DE" baseline="0" dirty="0" smtClean="0"/>
              <a:t>&gt;)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1983-1989: Standardisierung durch ANSI; 1990: ISO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C++ 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Bjarne </a:t>
            </a:r>
            <a:r>
              <a:rPr lang="de-DE" baseline="0" dirty="0" err="1" smtClean="0"/>
              <a:t>Stroustroup</a:t>
            </a:r>
            <a:r>
              <a:rPr lang="de-DE" baseline="0" dirty="0" smtClean="0"/>
              <a:t>: 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Simula</a:t>
            </a:r>
            <a:r>
              <a:rPr lang="de-DE" baseline="0" dirty="0" smtClean="0"/>
              <a:t> 2 gut zu programmieren, jedoch nicht für hocheffizienten Code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BCPL: effizient, jedoch nicht für größere Projekte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C: weit verbreitet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Erweiterugen</a:t>
            </a:r>
            <a:r>
              <a:rPr lang="de-DE" baseline="0" dirty="0" smtClean="0"/>
              <a:t>: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Klassenkonzept (Simula-67) -&gt; </a:t>
            </a:r>
            <a:r>
              <a:rPr lang="de-DE" i="1" baseline="0" dirty="0" smtClean="0"/>
              <a:t>C </a:t>
            </a:r>
            <a:r>
              <a:rPr lang="de-DE" i="1" baseline="0" dirty="0" err="1" smtClean="0"/>
              <a:t>with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Classes</a:t>
            </a:r>
            <a:r>
              <a:rPr lang="de-DE" i="0" baseline="0" dirty="0" smtClean="0"/>
              <a:t> (ab 1983: </a:t>
            </a:r>
            <a:r>
              <a:rPr lang="de-DE" i="1" baseline="0" dirty="0" smtClean="0"/>
              <a:t>C++</a:t>
            </a:r>
            <a:r>
              <a:rPr lang="de-DE" i="0" baseline="0" dirty="0" smtClean="0"/>
              <a:t>)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1983: Überladen von Funktionen und Operatoren, Referenzen, Konstanten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1985: Mehrfachvererbung, abstrakte Klassen, statische/konstante Funktionen, </a:t>
            </a:r>
            <a:r>
              <a:rPr lang="de-DE" i="1" baseline="0" dirty="0" err="1" smtClean="0"/>
              <a:t>protected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Erster Compiler: </a:t>
            </a:r>
            <a:r>
              <a:rPr lang="de-DE" i="1" baseline="0" dirty="0" err="1" smtClean="0"/>
              <a:t>cfront</a:t>
            </a:r>
            <a:r>
              <a:rPr lang="de-DE" i="0" baseline="0" dirty="0" smtClean="0"/>
              <a:t> generiert C++-Code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Seit C++11: </a:t>
            </a:r>
            <a:r>
              <a:rPr lang="de-DE" i="0" baseline="0" dirty="0" err="1" smtClean="0"/>
              <a:t>foreach</a:t>
            </a:r>
            <a:r>
              <a:rPr lang="de-DE" i="0" baseline="0" dirty="0" smtClean="0"/>
              <a:t>, automatische Typableitung (</a:t>
            </a:r>
            <a:r>
              <a:rPr lang="de-DE" i="1" baseline="0" dirty="0" err="1" smtClean="0"/>
              <a:t>auto</a:t>
            </a:r>
            <a:r>
              <a:rPr lang="de-DE" i="0" baseline="0" dirty="0" smtClean="0"/>
              <a:t>), </a:t>
            </a:r>
            <a:r>
              <a:rPr lang="de-DE" i="0" baseline="0" dirty="0" err="1" smtClean="0"/>
              <a:t>Compilezeitchecks</a:t>
            </a:r>
            <a:r>
              <a:rPr lang="de-DE" i="0" baseline="0" dirty="0" smtClean="0"/>
              <a:t> (</a:t>
            </a:r>
            <a:r>
              <a:rPr lang="de-DE" i="1" baseline="0" dirty="0" err="1" smtClean="0"/>
              <a:t>static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asserts</a:t>
            </a:r>
            <a:r>
              <a:rPr lang="de-DE" i="0" baseline="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Java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1991/1992,</a:t>
            </a:r>
            <a:r>
              <a:rPr lang="de-DE" baseline="0" dirty="0" smtClean="0"/>
              <a:t> SUN, James </a:t>
            </a:r>
            <a:r>
              <a:rPr lang="de-DE" baseline="0" dirty="0" err="1" smtClean="0"/>
              <a:t>Gosling</a:t>
            </a:r>
            <a:r>
              <a:rPr lang="de-DE" baseline="0" dirty="0" smtClean="0"/>
              <a:t> et al.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Ursprünglicher Name: </a:t>
            </a:r>
            <a:r>
              <a:rPr lang="de-DE" baseline="0" dirty="0" err="1" smtClean="0"/>
              <a:t>Oak</a:t>
            </a:r>
            <a:r>
              <a:rPr lang="de-DE" baseline="0" dirty="0" smtClean="0"/>
              <a:t> (Eiche vor </a:t>
            </a:r>
            <a:r>
              <a:rPr lang="de-DE" baseline="0" dirty="0" err="1" smtClean="0"/>
              <a:t>Goslings</a:t>
            </a:r>
            <a:r>
              <a:rPr lang="de-DE" baseline="0" dirty="0" smtClean="0"/>
              <a:t> Fenster)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56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D54ED61-1AFA-4D10-88AF-720A4E8F1074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070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Kompakt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Aber: Zustand?</a:t>
            </a:r>
          </a:p>
          <a:p>
            <a:endParaRPr lang="de-DE" altLang="de-DE" baseline="0" dirty="0" smtClean="0">
              <a:latin typeface="Times New Roman" pitchFamily="16" charset="0"/>
            </a:endParaRPr>
          </a:p>
          <a:p>
            <a:r>
              <a:rPr lang="de-DE" altLang="de-DE" baseline="0" dirty="0" smtClean="0">
                <a:latin typeface="Times New Roman" pitchFamily="16" charset="0"/>
              </a:rPr>
              <a:t>#2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funktionale Programmiersprachen erlauben </a:t>
            </a:r>
            <a:r>
              <a:rPr lang="de-DE" altLang="de-DE" baseline="0" dirty="0" err="1" smtClean="0">
                <a:latin typeface="Times New Roman" pitchFamily="16" charset="0"/>
              </a:rPr>
              <a:t>tw</a:t>
            </a:r>
            <a:r>
              <a:rPr lang="de-DE" altLang="de-DE" baseline="0" dirty="0" smtClean="0">
                <a:latin typeface="Times New Roman" pitchFamily="16" charset="0"/>
              </a:rPr>
              <a:t>. Belegung der </a:t>
            </a:r>
            <a:r>
              <a:rPr lang="de-DE" altLang="de-DE" baseline="0" dirty="0" err="1" smtClean="0">
                <a:latin typeface="Times New Roman" pitchFamily="16" charset="0"/>
              </a:rPr>
              <a:t>Paramter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6144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144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144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86D3BD6-8AB6-4B94-8CDA-29CCD66636FE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6053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Odeint</a:t>
            </a:r>
            <a:r>
              <a:rPr lang="en-US" b="0" dirty="0" smtClean="0"/>
              <a:t>: library for solving </a:t>
            </a:r>
            <a:r>
              <a:rPr lang="en-US" b="0" smtClean="0"/>
              <a:t>initial-value</a:t>
            </a:r>
            <a:r>
              <a:rPr lang="en-US" b="0" baseline="0" smtClean="0"/>
              <a:t> problems</a:t>
            </a:r>
            <a:endParaRPr lang="en-US" b="1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812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InputIterator: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Lesezugriff</a:t>
            </a:r>
          </a:p>
          <a:p>
            <a:r>
              <a:rPr lang="de-DE" altLang="de-DE" smtClean="0">
                <a:latin typeface="Times New Roman" pitchFamily="16" charset="0"/>
              </a:rPr>
              <a:t>	==/!= prüfen, ob Iterator am Ende angekommen ist</a:t>
            </a:r>
          </a:p>
          <a:p>
            <a:r>
              <a:rPr lang="de-DE" altLang="de-DE" smtClean="0">
                <a:latin typeface="Times New Roman" pitchFamily="16" charset="0"/>
              </a:rPr>
              <a:t>OutputIterator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Schreibzugriff</a:t>
            </a:r>
          </a:p>
        </p:txBody>
      </p:sp>
      <p:sp>
        <p:nvSpPr>
          <p:cNvPr id="6246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246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247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F31CE3E-CE32-4C98-80D9-28E69E9754EF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5817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Übergabe per Value ^^</a:t>
            </a:r>
          </a:p>
        </p:txBody>
      </p:sp>
      <p:sp>
        <p:nvSpPr>
          <p:cNvPr id="63492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C72927AE-6AD4-4062-8390-4629514404B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609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vs. Schleife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enthält nur die wesentlichen Informationen (vgl. imperativ vs. funktional)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#2 - Vorteil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generische Verwendbarkeit</a:t>
            </a:r>
            <a:endParaRPr lang="de-DE" dirty="0"/>
          </a:p>
        </p:txBody>
      </p:sp>
      <p:sp>
        <p:nvSpPr>
          <p:cNvPr id="6451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451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451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E5ECD92-A2C3-4487-ABB8-158CAB211D8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89710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Alternativ</a:t>
            </a:r>
            <a:r>
              <a:rPr lang="en-US" dirty="0" smtClean="0"/>
              <a:t>: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objs</a:t>
            </a:r>
            <a:r>
              <a:rPr lang="en-US" sz="1200" kern="120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patsubst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%.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cpp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, %.o, 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srcs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))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6305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511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Java: </a:t>
            </a:r>
          </a:p>
          <a:p>
            <a:pPr>
              <a:defRPr/>
            </a:pPr>
            <a:r>
              <a:rPr lang="de-DE" dirty="0" smtClean="0"/>
              <a:t>+ plattformunabhängige Repräsentation</a:t>
            </a:r>
          </a:p>
          <a:p>
            <a:pPr>
              <a:defRPr/>
            </a:pPr>
            <a:r>
              <a:rPr lang="de-DE" dirty="0" smtClean="0"/>
              <a:t>+ JVM fördert Entwicklung anderer Sprachen (Scala, Groovy, </a:t>
            </a:r>
            <a:r>
              <a:rPr lang="de-DE" dirty="0" err="1" smtClean="0"/>
              <a:t>Clojure</a:t>
            </a:r>
            <a:r>
              <a:rPr lang="de-DE" dirty="0" smtClean="0"/>
              <a:t>,...) -&gt; Wettbewerbsvorteil?</a:t>
            </a:r>
          </a:p>
          <a:p>
            <a:pPr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langsamer als C++ (???)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nur dynamisches Linken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C++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statisches und dynamisches Linken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Leistungsfähigkeit?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steile Lernkurve (größerer Programmieraufwand, fehleranfälliger)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wenige eingebaute Standarddatentypen, dafür aber STL etc.  +/- Pointer sind sehr mächtig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r>
              <a:rPr lang="de-DE" altLang="de-DE" dirty="0" smtClean="0">
                <a:latin typeface="Times New Roman" pitchFamily="16" charset="0"/>
              </a:rPr>
              <a:t>Stimmt es wirklich, dass Java „plattformunabhängig“ ist und C++ nicht?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Java  Pro: "Interpretierter" Bytecode  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  <a:r>
              <a:rPr lang="de-DE" altLang="de-DE" dirty="0" err="1" smtClean="0">
                <a:latin typeface="Times New Roman" pitchFamily="16" charset="0"/>
              </a:rPr>
              <a:t>Jave</a:t>
            </a:r>
            <a:r>
              <a:rPr lang="de-DE" altLang="de-DE" dirty="0" smtClean="0">
                <a:latin typeface="Times New Roman" pitchFamily="16" charset="0"/>
              </a:rPr>
              <a:t> Contra: Kann auf C-Bibliotheken zugreifen (Java Native Interface); Pfadtrennzeichen...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 Pro: Standardbibliotheken (STL, </a:t>
            </a:r>
            <a:r>
              <a:rPr lang="de-DE" altLang="de-DE" dirty="0" err="1" smtClean="0">
                <a:latin typeface="Times New Roman" pitchFamily="16" charset="0"/>
              </a:rPr>
              <a:t>Boost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Qt</a:t>
            </a:r>
            <a:r>
              <a:rPr lang="de-DE" altLang="de-DE" dirty="0" smtClean="0">
                <a:latin typeface="Times New Roman" pitchFamily="16" charset="0"/>
              </a:rPr>
              <a:t>) als gute Abstraktion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Contra: </a:t>
            </a:r>
            <a:r>
              <a:rPr lang="de-DE" altLang="de-DE" dirty="0" err="1" smtClean="0">
                <a:latin typeface="Times New Roman" pitchFamily="16" charset="0"/>
              </a:rPr>
              <a:t>Compilierter</a:t>
            </a:r>
            <a:r>
              <a:rPr lang="de-DE" altLang="de-DE" dirty="0" smtClean="0">
                <a:latin typeface="Times New Roman" pitchFamily="16" charset="0"/>
              </a:rPr>
              <a:t> Code ist i.d.R. nicht portierbar  </a:t>
            </a:r>
          </a:p>
          <a:p>
            <a:pPr marL="171450" indent="-171450">
              <a:buFontTx/>
              <a:buChar char="-"/>
              <a:defRPr/>
            </a:pPr>
            <a:endParaRPr lang="de-DE" dirty="0"/>
          </a:p>
        </p:txBody>
      </p:sp>
      <p:sp>
        <p:nvSpPr>
          <p:cNvPr id="327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27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27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1C824C3-DC08-4DC6-AB47-FCF45186EE92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175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14210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331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25D83E1A-19A8-422B-AD3B-E32B717EDC4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178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331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457862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C++98: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erster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internationaler</a:t>
            </a:r>
            <a:r>
              <a:rPr lang="en-US" baseline="0" dirty="0" smtClean="0"/>
              <a:t> Standard von C++</a:t>
            </a:r>
          </a:p>
          <a:p>
            <a:r>
              <a:rPr lang="en-US" baseline="0" dirty="0" smtClean="0"/>
              <a:t>C-Standards: https://en.wikipedia.org/wiki/ANSI_C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3904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94C2F4A0-40F5-41B1-AEEB-AD10DF3CDE82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179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434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Analog/Digital-Wandler: Elektronische Schaltung zur Messung einer anliegenden Spannung. Das Ergebnis dieser Messung wird als digitaler Wert zur Verfügung gestellt.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AD-Wandler Kanäle: Anzahl von Anschlüssen, die mit dem AD-Wandler verbunden werden können.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CAN-Controller: Modul zur Anbindung an einen CAN-Bus (Controller Area Network), der insbesondere im Automobilbereich weit verbreitet ist.</a:t>
            </a:r>
          </a:p>
        </p:txBody>
      </p:sp>
    </p:spTree>
    <p:extLst>
      <p:ext uri="{BB962C8B-B14F-4D97-AF65-F5344CB8AC3E}">
        <p14:creationId xmlns:p14="http://schemas.microsoft.com/office/powerpoint/2010/main" val="175762343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873C5F2-EA3E-4E71-B04E-28B60E76BB77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180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5365" name="Text Box 1"/>
          <p:cNvSpPr txBox="1">
            <a:spLocks noGrp="1" noChangeArrowheads="1"/>
          </p:cNvSpPr>
          <p:nvPr>
            <p:ph type="body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Potentiometer: Einstellbarer elektrischer Widerstand</a:t>
            </a:r>
          </a:p>
        </p:txBody>
      </p:sp>
      <p:sp>
        <p:nvSpPr>
          <p:cNvPr id="15366" name="Rectangle 2"/>
          <p:cNvSpPr txBox="1"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36401484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7D38A484-940D-4467-A555-EBC400D1015B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181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638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9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34547912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368BE39E-B36E-4B16-BA95-76AFEBDBE18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182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741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60988241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843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4D32E8A7-AD49-4F13-AA5E-7B3E198935FF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183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843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USART (Universal Asynchronous Receiver Transmitter): Schnittstelle für einfache bidirektionale serielle Kommunikation</a:t>
            </a:r>
          </a:p>
        </p:txBody>
      </p:sp>
    </p:spTree>
    <p:extLst>
      <p:ext uri="{BB962C8B-B14F-4D97-AF65-F5344CB8AC3E}">
        <p14:creationId xmlns:p14="http://schemas.microsoft.com/office/powerpoint/2010/main" val="337068229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946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DDE056A8-2433-4AE8-8466-B1DE0B7B3561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184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946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02364584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185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96203660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186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54339746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187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4875248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188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98353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14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81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#1.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</a:t>
            </a:r>
            <a:r>
              <a:rPr lang="de-DE" altLang="de-DE" dirty="0" smtClean="0">
                <a:latin typeface="Times New Roman" pitchFamily="16" charset="0"/>
              </a:rPr>
              <a:t>- sieht man an dem Hilfskonstrukt "Utility Klassen" in Java.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#2. Ist es sinnvoll die Paketstruktur an der Verzeichnisstruktur zu binden?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Pro: Bessere Ordnung, leichte Orientierung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Contra: Lange Paketnamen/-präfixe bewirken umständliche Navigation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#3. Darf man in Java mehrere Klassen in einer Datei implementieren?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Ja, allerdings darf nur eine der äußeren Klassen </a:t>
            </a:r>
            <a:r>
              <a:rPr lang="de-DE" altLang="de-DE" dirty="0" err="1" smtClean="0">
                <a:latin typeface="Times New Roman" pitchFamily="16" charset="0"/>
              </a:rPr>
              <a:t>public</a:t>
            </a:r>
            <a:r>
              <a:rPr lang="de-DE" altLang="de-DE" dirty="0" smtClean="0">
                <a:latin typeface="Times New Roman" pitchFamily="16" charset="0"/>
              </a:rPr>
              <a:t> sein.</a:t>
            </a:r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3EDF0B5-9BB6-4CB2-BA52-08B7825D5B88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06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BB2C5E9-B6DB-4150-A341-FD4DFCE5FA1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40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331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4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290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688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1" r:id="rId17" imgW="1038370" imgH="980952" progId="">
                  <p:embed/>
                </p:oleObj>
              </mc:Choice>
              <mc:Fallback>
                <p:oleObj r:id="rId17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17.09.2015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6" r:id="rId11"/>
    <p:sldLayoutId id="2147484087" r:id="rId12"/>
    <p:sldLayoutId id="2147484089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mr.tu-darmstadt.de/lehre_rmr/vorlesungen_rmr/wintersemester/programmierung_aut/index.de.jsp" TargetMode="External"/><Relationship Id="rId2" Type="http://schemas.openxmlformats.org/officeDocument/2006/relationships/hyperlink" Target="https://www.informatik.tu-darmstadt.de/de/fachbereich/lehrbeauftragte-und-gastdozenten/modern-c-programming/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gif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4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Excel-Arbeitsblatt1.xlsx"/><Relationship Id="rId5" Type="http://schemas.openxmlformats.org/officeDocument/2006/relationships/oleObject" Target="../embeddings/oleObject4.bin"/><Relationship Id="rId10" Type="http://schemas.openxmlformats.org/officeDocument/2006/relationships/image" Target="../media/image41.emf"/><Relationship Id="rId4" Type="http://schemas.openxmlformats.org/officeDocument/2006/relationships/image" Target="../media/image9.png"/><Relationship Id="rId9" Type="http://schemas.openxmlformats.org/officeDocument/2006/relationships/package" Target="../embeddings/Microsoft_Excel-Arbeitsblatt2.xlsx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4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eg"/><Relationship Id="rId5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8" Type="http://schemas.openxmlformats.org/officeDocument/2006/relationships/hyperlink" Target="http://safari.awprofessional.com/?XmlId=0321113586" TargetMode="External"/><Relationship Id="rId3" Type="http://schemas.openxmlformats.org/officeDocument/2006/relationships/image" Target="../media/image47.png"/><Relationship Id="rId7" Type="http://schemas.openxmlformats.org/officeDocument/2006/relationships/hyperlink" Target="http://en.wikipedia.org/wiki/Andrei_Alexandrescu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tw.ca/" TargetMode="External"/><Relationship Id="rId5" Type="http://schemas.openxmlformats.org/officeDocument/2006/relationships/image" Target="../media/image48.png"/><Relationship Id="rId4" Type="http://schemas.openxmlformats.org/officeDocument/2006/relationships/hyperlink" Target="http://www.boost.org/" TargetMode="Externa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queue/priority_queue/" TargetMode="Externa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priority_queue/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0.jpeg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exercises" TargetMode="External"/><Relationship Id="rId2" Type="http://schemas.openxmlformats.org/officeDocument/2006/relationships/hyperlink" Target="https://github.com/Echtzeitsysteme/tud-cpp-l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chtzeitsysteme/tud-cpp-exercises/blob/master/README.m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index.php/content/paperinfo/tpci/index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G3KRlU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wikipedia.org/wiki/Null_point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roland.kluge@es.t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lecture" TargetMode="External"/><Relationship Id="rId7" Type="http://schemas.openxmlformats.org/officeDocument/2006/relationships/hyperlink" Target="https://moodle.tu-darmstadt.de/course/view.php?id=4827" TargetMode="External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://git-scm.com/book/de" TargetMode="External"/><Relationship Id="rId4" Type="http://schemas.openxmlformats.org/officeDocument/2006/relationships/hyperlink" Target="https://github.com/Echtzeitsysteme/tud-cpp-exercises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indview.net/Books/TICPP/ThinkingInCPP2e.html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dv.ei.tum.de/lehre/grundkurs-c/" TargetMode="External"/><Relationship Id="rId2" Type="http://schemas.openxmlformats.org/officeDocument/2006/relationships/hyperlink" Target="http://www.ldv.ei.tum.de/lehre/programmierpraktikum-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earncpp.com/" TargetMode="External"/><Relationship Id="rId5" Type="http://schemas.openxmlformats.org/officeDocument/2006/relationships/hyperlink" Target="http://ladedu.com/cpp/zum_mitnehmen/cpp_einf.pdf" TargetMode="External"/><Relationship Id="rId4" Type="http://schemas.openxmlformats.org/officeDocument/2006/relationships/hyperlink" Target="http://fbim.fh-regensburg.de/~sce39014/pg1/pg1-skript.pdf" TargetMode="Externa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4.jpe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/>
              <a:t>Programmierpraktikum C und C++</a:t>
            </a:r>
            <a:endParaRPr lang="en-US" dirty="0"/>
          </a:p>
        </p:txBody>
      </p:sp>
      <p:pic>
        <p:nvPicPr>
          <p:cNvPr id="32770" name="Picture 2" descr="http://www.krabbelstube.at/typo3temp/pics/47015df9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4808" y="2420938"/>
            <a:ext cx="85725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2564904"/>
            <a:ext cx="683332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 Veranstaltungen an der TU </a:t>
            </a:r>
            <a:r>
              <a:rPr lang="de-DE" dirty="0" smtClean="0"/>
              <a:t>Darmstadt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20-00-0747-pr Modern C++ Programming (</a:t>
            </a:r>
            <a:r>
              <a:rPr lang="en-US" dirty="0" err="1"/>
              <a:t>zuletzt</a:t>
            </a:r>
            <a:r>
              <a:rPr lang="en-US" dirty="0"/>
              <a:t> 2014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>
                <a:hlinkClick r:id="rId2"/>
              </a:rPr>
              <a:t>https://www.informatik.tu-darmstadt.de/de/fachbereich/lehrbeauftragte-und-gastdozenten/modern-c-programming/</a:t>
            </a:r>
            <a:r>
              <a:rPr lang="en-US" sz="1200" dirty="0"/>
              <a:t>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18-ad-1020-vl Programmierung in der Automatisierungstechnik in C/C++ (V1+Ü1)</a:t>
            </a:r>
            <a:br>
              <a:rPr lang="de-DE" dirty="0"/>
            </a:br>
            <a:r>
              <a:rPr lang="de-DE" sz="1200" dirty="0">
                <a:hlinkClick r:id="rId3"/>
              </a:rPr>
              <a:t>http://</a:t>
            </a:r>
            <a:r>
              <a:rPr lang="de-DE" sz="1200" dirty="0" smtClean="0">
                <a:hlinkClick r:id="rId3"/>
              </a:rPr>
              <a:t>www.rmr.tu-darmstadt.de/lehre_rmr/vorlesungen_rmr/wintersemester/programmierung_aut/index.de.jsp</a:t>
            </a:r>
            <a:r>
              <a:rPr lang="de-DE" sz="12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4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9220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</a:t>
            </a:r>
            <a:r>
              <a:rPr lang="de-DE" altLang="de-DE" sz="1800" b="0" dirty="0"/>
              <a:t>ist der Vorteil von Polymorphie? </a:t>
            </a: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 kann das so wichtig sein wenn z.B. C das nicht unterstützt (und C doch so weitverbreitet ist)?!</a:t>
            </a:r>
          </a:p>
        </p:txBody>
      </p:sp>
      <p:sp>
        <p:nvSpPr>
          <p:cNvPr id="9221" name="Textfeld 4"/>
          <p:cNvSpPr txBox="1">
            <a:spLocks noChangeArrowheads="1"/>
          </p:cNvSpPr>
          <p:nvPr/>
        </p:nvSpPr>
        <p:spPr bwMode="auto">
          <a:xfrm>
            <a:off x="250825" y="3789040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hat Polymorphie mit Vererbung zu tun?  Geht es auch ohne Vererbung?</a:t>
            </a:r>
          </a:p>
        </p:txBody>
      </p:sp>
    </p:spTree>
    <p:extLst>
      <p:ext uri="{BB962C8B-B14F-4D97-AF65-F5344CB8AC3E}">
        <p14:creationId xmlns:p14="http://schemas.microsoft.com/office/powerpoint/2010/main" val="252270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ElevatorStrategy</a:t>
            </a:r>
            <a:endParaRPr lang="de-DE" altLang="de-DE" dirty="0" smtClean="0"/>
          </a:p>
        </p:txBody>
      </p:sp>
      <p:sp>
        <p:nvSpPr>
          <p:cNvPr id="5" name="Gefaltete Ecke 4"/>
          <p:cNvSpPr/>
          <p:nvPr/>
        </p:nvSpPr>
        <p:spPr>
          <a:xfrm>
            <a:off x="179512" y="1589738"/>
            <a:ext cx="3722712" cy="4413663"/>
          </a:xfrm>
          <a:prstGeom prst="foldedCorner">
            <a:avLst>
              <a:gd name="adj" fmla="val 11381"/>
            </a:avLst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&lt;</a:t>
            </a:r>
            <a:r>
              <a:rPr lang="de-DE" sz="1200" b="1" dirty="0" err="1" smtClean="0">
                <a:solidFill>
                  <a:srgbClr val="2A00FF"/>
                </a:solidFill>
                <a:latin typeface="Consolas"/>
              </a:rPr>
              <a:t>memory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&gt;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Floor.hpp"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005032"/>
                </a:solidFill>
                <a:latin typeface="Consolas"/>
              </a:rPr>
              <a:t>Elevator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 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~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/>
              </a:rPr>
              <a:t>Floor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</a:t>
            </a:r>
          </a:p>
          <a:p>
            <a:pPr algn="l">
              <a:defRPr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next(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005032"/>
                </a:solidFill>
                <a:latin typeface="Consolas"/>
              </a:rPr>
              <a:t>Elevator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*elevator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ConstElevatorStrategyPtr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  <a:endParaRPr lang="de-DE" sz="1200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</p:txBody>
      </p:sp>
      <p:sp>
        <p:nvSpPr>
          <p:cNvPr id="11268" name="Rechteck 7"/>
          <p:cNvSpPr>
            <a:spLocks noChangeArrowheads="1"/>
          </p:cNvSpPr>
          <p:nvPr/>
        </p:nvSpPr>
        <p:spPr bwMode="auto">
          <a:xfrm>
            <a:off x="4140200" y="1603376"/>
            <a:ext cx="4874592" cy="4400026"/>
          </a:xfrm>
          <a:prstGeom prst="foldedCorner">
            <a:avLst>
              <a:gd name="adj" fmla="val 1061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Using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58775" y="680401"/>
            <a:ext cx="4264025" cy="836612"/>
          </a:xfrm>
          <a:prstGeom prst="wedgeRoundRectCallout">
            <a:avLst>
              <a:gd name="adj1" fmla="val -30219"/>
              <a:gd name="adj2" fmla="val 12007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Vorausdeklaration </a:t>
            </a:r>
            <a:r>
              <a:rPr lang="de-DE" dirty="0" smtClean="0">
                <a:solidFill>
                  <a:schemeClr val="bg1"/>
                </a:solidFill>
              </a:rPr>
              <a:t>(statt </a:t>
            </a:r>
            <a:r>
              <a:rPr lang="de-DE" i="1" dirty="0">
                <a:solidFill>
                  <a:schemeClr val="bg1"/>
                </a:solidFill>
              </a:rPr>
              <a:t>#</a:t>
            </a:r>
            <a:r>
              <a:rPr lang="de-DE" i="1" dirty="0" err="1">
                <a:solidFill>
                  <a:schemeClr val="bg1"/>
                </a:solidFill>
              </a:rPr>
              <a:t>include</a:t>
            </a:r>
            <a:r>
              <a:rPr lang="de-DE" dirty="0">
                <a:solidFill>
                  <a:schemeClr val="bg1"/>
                </a:solidFill>
              </a:rPr>
              <a:t>), um zyklische Abhängigkeit </a:t>
            </a:r>
            <a:r>
              <a:rPr lang="de-DE" dirty="0" smtClean="0">
                <a:solidFill>
                  <a:schemeClr val="bg1"/>
                </a:solidFill>
              </a:rPr>
              <a:t>zu vermeiden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468937" y="564026"/>
            <a:ext cx="2814638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 der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ist dies aber kein Problem!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24413" y="6119813"/>
            <a:ext cx="3743325" cy="549275"/>
          </a:xfrm>
          <a:prstGeom prst="wedgeRoundRectCallout">
            <a:avLst>
              <a:gd name="adj1" fmla="val -25492"/>
              <a:gd name="adj2" fmla="val -7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Sinnvolle Strategien entwickeln wir in der Übung 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Gefaltete Ecke 9"/>
          <p:cNvSpPr/>
          <p:nvPr/>
        </p:nvSpPr>
        <p:spPr bwMode="auto">
          <a:xfrm>
            <a:off x="6876256" y="1672134"/>
            <a:ext cx="213853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267744" y="1578848"/>
            <a:ext cx="1634480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</a:t>
            </a:r>
          </a:p>
          <a:p>
            <a:pPr marL="0" marR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Strategy.hpp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9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Elevator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51757" y="1558821"/>
            <a:ext cx="4232906" cy="3679350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~Elevator();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2293" name="Rechteck 7"/>
          <p:cNvSpPr>
            <a:spLocks noChangeArrowheads="1"/>
          </p:cNvSpPr>
          <p:nvPr/>
        </p:nvSpPr>
        <p:spPr bwMode="auto">
          <a:xfrm>
            <a:off x="4351339" y="1569223"/>
            <a:ext cx="4685158" cy="4380727"/>
          </a:xfrm>
          <a:prstGeom prst="foldedCorner">
            <a:avLst>
              <a:gd name="adj" fmla="val 900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Polymorphic call to strategy."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 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0" y="5217298"/>
            <a:ext cx="4530725" cy="974725"/>
          </a:xfrm>
          <a:prstGeom prst="wedgeRoundRectCallout">
            <a:avLst>
              <a:gd name="adj1" fmla="val -29788"/>
              <a:gd name="adj2" fmla="val -1199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* und nicht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&amp;, da der Zeiger sich ändert (aber nicht das Objekt worauf gezeigt wird!)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878006" y="5903651"/>
            <a:ext cx="3744913" cy="804863"/>
          </a:xfrm>
          <a:prstGeom prst="wedgeRoundRectCallout">
            <a:avLst>
              <a:gd name="adj1" fmla="val -15755"/>
              <a:gd name="adj2" fmla="val -702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der Strategie bleibt gleich, egal welche konkrete Strategie verwendet wird</a:t>
            </a:r>
          </a:p>
        </p:txBody>
      </p:sp>
      <p:sp>
        <p:nvSpPr>
          <p:cNvPr id="12" name="Rechteck 11"/>
          <p:cNvSpPr/>
          <p:nvPr/>
        </p:nvSpPr>
        <p:spPr bwMode="auto">
          <a:xfrm>
            <a:off x="2915816" y="1558821"/>
            <a:ext cx="1368847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7618041" y="1571269"/>
            <a:ext cx="14184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168210" y="3393667"/>
            <a:ext cx="2324100" cy="731837"/>
          </a:xfrm>
          <a:prstGeom prst="wedgeRoundRectCallout">
            <a:avLst>
              <a:gd name="adj1" fmla="val -26691"/>
              <a:gd name="adj2" fmla="val -1333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Parameter ohne </a:t>
            </a:r>
            <a:r>
              <a:rPr lang="de-DE" dirty="0">
                <a:solidFill>
                  <a:schemeClr val="bg1"/>
                </a:solidFill>
              </a:rPr>
              <a:t>Namen </a:t>
            </a:r>
            <a:r>
              <a:rPr lang="de-DE" dirty="0" smtClean="0">
                <a:solidFill>
                  <a:schemeClr val="bg1"/>
                </a:solidFill>
              </a:rPr>
              <a:t>möglich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70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Building</a:t>
            </a:r>
          </a:p>
        </p:txBody>
      </p:sp>
      <p:sp>
        <p:nvSpPr>
          <p:cNvPr id="13315" name="Rechteck 4"/>
          <p:cNvSpPr>
            <a:spLocks noChangeArrowheads="1"/>
          </p:cNvSpPr>
          <p:nvPr/>
        </p:nvSpPr>
        <p:spPr bwMode="auto">
          <a:xfrm>
            <a:off x="107504" y="1513873"/>
            <a:ext cx="3794720" cy="4784428"/>
          </a:xfrm>
          <a:prstGeom prst="foldedCorner">
            <a:avLst>
              <a:gd name="adj" fmla="val 983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.size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317" name="Rechteck 9"/>
          <p:cNvSpPr>
            <a:spLocks noChangeArrowheads="1"/>
          </p:cNvSpPr>
          <p:nvPr/>
        </p:nvSpPr>
        <p:spPr bwMode="auto">
          <a:xfrm>
            <a:off x="4081859" y="1520825"/>
            <a:ext cx="4860925" cy="4969714"/>
          </a:xfrm>
          <a:prstGeom prst="foldedCorner">
            <a:avLst>
              <a:gd name="adj" fmla="val 1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(0)),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(&amp;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[0],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  <a:b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</a:b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6156176" y="3371884"/>
            <a:ext cx="1920875" cy="885825"/>
          </a:xfrm>
          <a:prstGeom prst="wedgeRoundRectCallout">
            <a:avLst>
              <a:gd name="adj1" fmla="val -49049"/>
              <a:gd name="adj2" fmla="val -5947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 wird an Elevator weitergereicht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2555776" y="1513873"/>
            <a:ext cx="1345401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524328" y="1520825"/>
            <a:ext cx="14184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auto">
          <a:xfrm>
            <a:off x="6660232" y="1520825"/>
            <a:ext cx="2208026" cy="3979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ElevatorStrategy.cpp</a:t>
            </a:r>
            <a:endParaRPr lang="en-US" dirty="0"/>
          </a:p>
        </p:txBody>
      </p:sp>
      <p:sp>
        <p:nvSpPr>
          <p:cNvPr id="143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EnergyMinimizingStrateg</a:t>
            </a:r>
            <a:r>
              <a:rPr lang="de-DE" altLang="de-DE" dirty="0" err="1"/>
              <a:t>y</a:t>
            </a:r>
            <a:endParaRPr lang="de-DE" altLang="de-DE" dirty="0" smtClean="0"/>
          </a:p>
        </p:txBody>
      </p:sp>
      <p:sp>
        <p:nvSpPr>
          <p:cNvPr id="14341" name="Rechteck 5"/>
          <p:cNvSpPr>
            <a:spLocks noChangeArrowheads="1"/>
          </p:cNvSpPr>
          <p:nvPr/>
        </p:nvSpPr>
        <p:spPr bwMode="auto">
          <a:xfrm>
            <a:off x="301774" y="1537515"/>
            <a:ext cx="3600450" cy="246754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14342" name="Rechteck 6"/>
          <p:cNvSpPr>
            <a:spLocks noChangeArrowheads="1"/>
          </p:cNvSpPr>
          <p:nvPr/>
        </p:nvSpPr>
        <p:spPr bwMode="auto">
          <a:xfrm>
            <a:off x="3987117" y="1520825"/>
            <a:ext cx="4895850" cy="4716487"/>
          </a:xfrm>
          <a:prstGeom prst="foldedCorner">
            <a:avLst>
              <a:gd name="adj" fmla="val 1052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"Destroying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"Perform some complex calculation ..."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268784" y="4112271"/>
            <a:ext cx="3528516" cy="1394545"/>
          </a:xfrm>
          <a:prstGeom prst="wedgeRoundRectCallout">
            <a:avLst>
              <a:gd name="adj1" fmla="val -13884"/>
              <a:gd name="adj2" fmla="val -18024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i="1" dirty="0" err="1">
                <a:solidFill>
                  <a:schemeClr val="bg1"/>
                </a:solidFill>
              </a:rPr>
              <a:t>public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b="1" dirty="0">
                <a:solidFill>
                  <a:schemeClr val="bg1"/>
                </a:solidFill>
              </a:rPr>
              <a:t>Vererbung</a:t>
            </a:r>
            <a:r>
              <a:rPr lang="de-DE" dirty="0">
                <a:solidFill>
                  <a:schemeClr val="bg1"/>
                </a:solidFill>
              </a:rPr>
              <a:t> entspricht dem Vererbungskonzept in Java.  </a:t>
            </a:r>
            <a:r>
              <a:rPr lang="de-DE" b="1" i="1" dirty="0" err="1">
                <a:solidFill>
                  <a:schemeClr val="bg1"/>
                </a:solidFill>
              </a:rPr>
              <a:t>protected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i="1" dirty="0">
                <a:solidFill>
                  <a:schemeClr val="bg1"/>
                </a:solidFill>
              </a:rPr>
              <a:t>p</a:t>
            </a:r>
            <a:r>
              <a:rPr lang="de-DE" b="1" i="1" dirty="0" smtClean="0">
                <a:solidFill>
                  <a:schemeClr val="bg1"/>
                </a:solidFill>
              </a:rPr>
              <a:t>rivate</a:t>
            </a:r>
            <a:r>
              <a:rPr lang="de-DE" b="1" dirty="0" smtClean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Vererbung </a:t>
            </a:r>
            <a:r>
              <a:rPr lang="de-DE" dirty="0">
                <a:solidFill>
                  <a:schemeClr val="bg1"/>
                </a:solidFill>
              </a:rPr>
              <a:t>schränken die Sichtbarkeit weiter ein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6362700" y="2852936"/>
            <a:ext cx="1746250" cy="885825"/>
          </a:xfrm>
          <a:prstGeom prst="wedgeRoundRectCallout">
            <a:avLst>
              <a:gd name="adj1" fmla="val -95315"/>
              <a:gd name="adj2" fmla="val -378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b="1" i="1" dirty="0" smtClean="0">
                <a:solidFill>
                  <a:schemeClr val="bg1"/>
                </a:solidFill>
              </a:rPr>
              <a:t>super</a:t>
            </a:r>
            <a:r>
              <a:rPr lang="de-DE" b="1" i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-Aufruf in Java</a:t>
            </a:r>
          </a:p>
        </p:txBody>
      </p:sp>
      <p:sp>
        <p:nvSpPr>
          <p:cNvPr id="11" name="Rechteck 10"/>
          <p:cNvSpPr/>
          <p:nvPr/>
        </p:nvSpPr>
        <p:spPr bwMode="auto">
          <a:xfrm>
            <a:off x="1619672" y="1537515"/>
            <a:ext cx="2288946" cy="4313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ElevatorStrategy.hpp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6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lke 4"/>
          <p:cNvSpPr/>
          <p:nvPr/>
        </p:nvSpPr>
        <p:spPr bwMode="auto">
          <a:xfrm>
            <a:off x="1619250" y="2676525"/>
            <a:ext cx="4681538" cy="3160713"/>
          </a:xfrm>
          <a:prstGeom prst="cloud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 dirty="0"/>
          </a:p>
        </p:txBody>
      </p:sp>
      <p:sp>
        <p:nvSpPr>
          <p:cNvPr id="1536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Konstruktion und Dekonstruktion von Objekten bei Vererbung</a:t>
            </a:r>
          </a:p>
        </p:txBody>
      </p:sp>
      <p:sp>
        <p:nvSpPr>
          <p:cNvPr id="15364" name="Textfeld 5"/>
          <p:cNvSpPr txBox="1">
            <a:spLocks noChangeArrowheads="1"/>
          </p:cNvSpPr>
          <p:nvPr/>
        </p:nvSpPr>
        <p:spPr bwMode="auto">
          <a:xfrm>
            <a:off x="2376488" y="3179763"/>
            <a:ext cx="322421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EnergyMinimizingStrategy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425700" y="5589588"/>
            <a:ext cx="1443038" cy="604837"/>
          </a:xfrm>
          <a:prstGeom prst="wedgeRoundRectCallout">
            <a:avLst>
              <a:gd name="adj1" fmla="val 19473"/>
              <a:gd name="adj2" fmla="val -120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Basisobjekt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95288" y="3052763"/>
            <a:ext cx="1444625" cy="604837"/>
          </a:xfrm>
          <a:prstGeom prst="wedgeRoundRectCallout">
            <a:avLst>
              <a:gd name="adj1" fmla="val 56422"/>
              <a:gd name="adj2" fmla="val 1106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Instanz der Subklasse</a:t>
            </a:r>
          </a:p>
        </p:txBody>
      </p:sp>
      <p:sp>
        <p:nvSpPr>
          <p:cNvPr id="9" name="Pfeil nach rechts 8"/>
          <p:cNvSpPr/>
          <p:nvPr/>
        </p:nvSpPr>
        <p:spPr bwMode="auto">
          <a:xfrm rot="19614461">
            <a:off x="4678363" y="3259138"/>
            <a:ext cx="2209800" cy="484187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1" name="Abgerundete rechteckige Legende 10"/>
          <p:cNvSpPr/>
          <p:nvPr/>
        </p:nvSpPr>
        <p:spPr>
          <a:xfrm>
            <a:off x="3949700" y="1916113"/>
            <a:ext cx="2782888" cy="606425"/>
          </a:xfrm>
          <a:prstGeom prst="wedgeRoundRectCallout">
            <a:avLst>
              <a:gd name="adj1" fmla="val 28903"/>
              <a:gd name="adj2" fmla="val 15823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Konstruktionsreihenfolge</a:t>
            </a:r>
          </a:p>
        </p:txBody>
      </p:sp>
      <p:sp>
        <p:nvSpPr>
          <p:cNvPr id="4" name="Wolke 3"/>
          <p:cNvSpPr/>
          <p:nvPr/>
        </p:nvSpPr>
        <p:spPr bwMode="auto">
          <a:xfrm>
            <a:off x="2627313" y="3611563"/>
            <a:ext cx="2592387" cy="17287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err="1">
                <a:latin typeface="Consolas" pitchFamily="49" charset="0"/>
                <a:cs typeface="Consolas" pitchFamily="49" charset="0"/>
              </a:rPr>
              <a:t>ElevatorStrategy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Pfeil nach rechts 11"/>
          <p:cNvSpPr/>
          <p:nvPr/>
        </p:nvSpPr>
        <p:spPr bwMode="auto">
          <a:xfrm rot="12319204">
            <a:off x="4737100" y="4667250"/>
            <a:ext cx="2032000" cy="485775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6300788" y="4276725"/>
            <a:ext cx="2782887" cy="604838"/>
          </a:xfrm>
          <a:prstGeom prst="wedgeRoundRectCallout">
            <a:avLst>
              <a:gd name="adj1" fmla="val -50189"/>
              <a:gd name="adj2" fmla="val 8546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Destruktionsreihenfolge</a:t>
            </a:r>
          </a:p>
        </p:txBody>
      </p:sp>
    </p:spTree>
    <p:extLst>
      <p:ext uri="{BB962C8B-B14F-4D97-AF65-F5344CB8AC3E}">
        <p14:creationId xmlns:p14="http://schemas.microsoft.com/office/powerpoint/2010/main" val="63615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werden Konstruktoren von innen nach außen und </a:t>
            </a:r>
            <a:r>
              <a:rPr lang="de-DE" altLang="de-DE" sz="1800" b="0" dirty="0" err="1" smtClean="0"/>
              <a:t>Destruktoren</a:t>
            </a:r>
            <a:r>
              <a:rPr lang="de-DE" altLang="de-DE" sz="1800" b="0" dirty="0" smtClean="0"/>
              <a:t> von außen nach innen aufgerufen?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75319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7411" name="Rechteck 3"/>
          <p:cNvSpPr>
            <a:spLocks noChangeArrowheads="1"/>
          </p:cNvSpPr>
          <p:nvPr/>
        </p:nvSpPr>
        <p:spPr bwMode="auto">
          <a:xfrm>
            <a:off x="1835150" y="2349500"/>
            <a:ext cx="5689600" cy="3593954"/>
          </a:xfrm>
          <a:prstGeom prst="foldedCorner">
            <a:avLst>
              <a:gd name="adj" fmla="val 1280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 smtClean="0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 // Do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something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(6,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hbi.getElevator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" name="Abgerundete rechteckige Legende 2"/>
          <p:cNvSpPr/>
          <p:nvPr/>
        </p:nvSpPr>
        <p:spPr bwMode="auto">
          <a:xfrm>
            <a:off x="4427984" y="1532607"/>
            <a:ext cx="2592288" cy="707852"/>
          </a:xfrm>
          <a:prstGeom prst="wedgeRoundRectCallout">
            <a:avLst>
              <a:gd name="adj1" fmla="val -62358"/>
              <a:gd name="adj2" fmla="val -105871"/>
              <a:gd name="adj3" fmla="val 16667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Eure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Aufgabe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in der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Übung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0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hteck 14"/>
          <p:cNvSpPr>
            <a:spLocks noChangeArrowheads="1"/>
          </p:cNvSpPr>
          <p:nvPr/>
        </p:nvSpPr>
        <p:spPr bwMode="auto">
          <a:xfrm>
            <a:off x="250825" y="6030913"/>
            <a:ext cx="5703888" cy="3111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5" name="Rechteck 14"/>
          <p:cNvSpPr>
            <a:spLocks noChangeArrowheads="1"/>
          </p:cNvSpPr>
          <p:nvPr/>
        </p:nvSpPr>
        <p:spPr bwMode="auto">
          <a:xfrm>
            <a:off x="250825" y="4017963"/>
            <a:ext cx="5703888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6" name="Rechteck 14"/>
          <p:cNvSpPr>
            <a:spLocks noChangeArrowheads="1"/>
          </p:cNvSpPr>
          <p:nvPr/>
        </p:nvSpPr>
        <p:spPr bwMode="auto">
          <a:xfrm>
            <a:off x="250825" y="1612900"/>
            <a:ext cx="5703888" cy="37623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8438" name="Rechteck 3"/>
          <p:cNvSpPr>
            <a:spLocks noChangeArrowheads="1"/>
          </p:cNvSpPr>
          <p:nvPr/>
        </p:nvSpPr>
        <p:spPr bwMode="auto">
          <a:xfrm>
            <a:off x="323850" y="1581150"/>
            <a:ext cx="662463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Elevator():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Elevator::</a:t>
            </a: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moveToNextFloor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::next(...): Using basic strategy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~Building():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building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~Elevator():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249478" y="1497806"/>
            <a:ext cx="2782888" cy="606425"/>
          </a:xfrm>
          <a:prstGeom prst="wedgeRoundRectCallout">
            <a:avLst>
              <a:gd name="adj1" fmla="val -62691"/>
              <a:gd name="adj2" fmla="val -88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Konstruktoren</a:t>
            </a:r>
            <a:r>
              <a:rPr lang="de-DE" dirty="0">
                <a:solidFill>
                  <a:schemeClr val="bg1"/>
                </a:solidFill>
              </a:rPr>
              <a:t> werden richtig aufgerufen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990230" y="3827463"/>
            <a:ext cx="2782888" cy="604837"/>
          </a:xfrm>
          <a:prstGeom prst="wedgeRoundRectCallout">
            <a:avLst>
              <a:gd name="adj1" fmla="val -56868"/>
              <a:gd name="adj2" fmla="val 119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hat aber </a:t>
            </a:r>
            <a:r>
              <a:rPr lang="de-DE" b="1" dirty="0">
                <a:solidFill>
                  <a:schemeClr val="bg1"/>
                </a:solidFill>
              </a:rPr>
              <a:t>nicht funktioniert!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990230" y="5421198"/>
            <a:ext cx="2782888" cy="816113"/>
          </a:xfrm>
          <a:prstGeom prst="wedgeRoundRectCallout">
            <a:avLst>
              <a:gd name="adj1" fmla="val -59364"/>
              <a:gd name="adj2" fmla="val 413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Destruktor der Subklasse wurde nicht aufgerufen!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8658064" y="3655908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658064" y="5434891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83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/>
      <p:bldP spid="11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Virtuelle Methoden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Im Gegensatz zu Java ist bei C++ aus Effizienzgründen die </a:t>
            </a:r>
            <a:r>
              <a:rPr lang="de-DE" altLang="de-DE" b="1" dirty="0"/>
              <a:t>polymorphe Behandlung</a:t>
            </a:r>
            <a:r>
              <a:rPr lang="de-DE" altLang="de-DE" b="0" dirty="0"/>
              <a:t> von Methoden </a:t>
            </a:r>
            <a:r>
              <a:rPr lang="de-DE" altLang="de-DE" b="1" dirty="0"/>
              <a:t>per Default </a:t>
            </a:r>
            <a:r>
              <a:rPr lang="de-DE" altLang="de-DE" b="1" dirty="0" smtClean="0"/>
              <a:t>ausgeschaltet</a:t>
            </a:r>
          </a:p>
          <a:p>
            <a:endParaRPr lang="de-DE" altLang="de-DE" dirty="0"/>
          </a:p>
          <a:p>
            <a:r>
              <a:rPr lang="de-DE" altLang="de-DE" b="0" dirty="0"/>
              <a:t>Es muss explizit mit dem </a:t>
            </a:r>
            <a:r>
              <a:rPr lang="de-DE" altLang="de-DE" b="1" dirty="0"/>
              <a:t>Schlüsselwort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b="0" dirty="0"/>
              <a:t> angegeben werden, welche Methoden polymorph zu behandeln sind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 bwMode="auto">
          <a:xfrm>
            <a:off x="3930491" y="4848874"/>
            <a:ext cx="8978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3925875" y="5883289"/>
            <a:ext cx="12620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4040132" y="3738326"/>
            <a:ext cx="638489" cy="60760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C, C++ und Java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2" name="Textfeld 1"/>
          <p:cNvSpPr txBox="1"/>
          <p:nvPr/>
        </p:nvSpPr>
        <p:spPr>
          <a:xfrm>
            <a:off x="3925874" y="3738326"/>
            <a:ext cx="864096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187961" y="5302766"/>
            <a:ext cx="107173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</a:t>
            </a:r>
          </a:p>
          <a:p>
            <a:r>
              <a:rPr lang="de-DE" b="1" dirty="0" smtClean="0"/>
              <a:t>1989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851919" y="4832493"/>
            <a:ext cx="1012005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C++</a:t>
            </a:r>
            <a:br>
              <a:rPr lang="de-DE" b="1" dirty="0" smtClean="0"/>
            </a:br>
            <a:r>
              <a:rPr lang="de-DE" b="1" dirty="0" smtClean="0"/>
              <a:t>1980/85</a:t>
            </a:r>
            <a:endParaRPr lang="en-US" b="1" dirty="0"/>
          </a:p>
        </p:txBody>
      </p:sp>
      <p:cxnSp>
        <p:nvCxnSpPr>
          <p:cNvPr id="4" name="Gerade Verbindung mit Pfeil 3"/>
          <p:cNvCxnSpPr>
            <a:stCxn id="2" idx="2"/>
            <a:endCxn id="10" idx="0"/>
          </p:cNvCxnSpPr>
          <p:nvPr/>
        </p:nvCxnSpPr>
        <p:spPr bwMode="auto">
          <a:xfrm>
            <a:off x="4357922" y="4345928"/>
            <a:ext cx="0" cy="486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Gerade Verbindung mit Pfeil 14"/>
          <p:cNvCxnSpPr>
            <a:stCxn id="2" idx="2"/>
            <a:endCxn id="9" idx="0"/>
          </p:cNvCxnSpPr>
          <p:nvPr/>
        </p:nvCxnSpPr>
        <p:spPr bwMode="auto">
          <a:xfrm>
            <a:off x="4357922" y="4345928"/>
            <a:ext cx="1365907" cy="956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>
            <a:stCxn id="10" idx="2"/>
          </p:cNvCxnSpPr>
          <p:nvPr/>
        </p:nvCxnSpPr>
        <p:spPr bwMode="auto">
          <a:xfrm flipH="1">
            <a:off x="4354584" y="5440095"/>
            <a:ext cx="3338" cy="4268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feld 21"/>
          <p:cNvSpPr txBox="1"/>
          <p:nvPr/>
        </p:nvSpPr>
        <p:spPr>
          <a:xfrm>
            <a:off x="3892273" y="5911538"/>
            <a:ext cx="936104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Java 1995</a:t>
            </a:r>
            <a:endParaRPr lang="en-US" b="1" dirty="0"/>
          </a:p>
        </p:txBody>
      </p:sp>
      <p:cxnSp>
        <p:nvCxnSpPr>
          <p:cNvPr id="32" name="Gerade Verbindung mit Pfeil 31"/>
          <p:cNvCxnSpPr>
            <a:stCxn id="10" idx="3"/>
            <a:endCxn id="9" idx="0"/>
          </p:cNvCxnSpPr>
          <p:nvPr/>
        </p:nvCxnSpPr>
        <p:spPr bwMode="auto">
          <a:xfrm>
            <a:off x="4863924" y="5118682"/>
            <a:ext cx="859905" cy="184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3925874" y="2828208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1969</a:t>
            </a:r>
            <a:endParaRPr lang="en-US" b="1" dirty="0"/>
          </a:p>
        </p:txBody>
      </p:sp>
      <p:cxnSp>
        <p:nvCxnSpPr>
          <p:cNvPr id="31" name="Gerade Verbindung mit Pfeil 30"/>
          <p:cNvCxnSpPr>
            <a:stCxn id="37" idx="2"/>
            <a:endCxn id="2" idx="0"/>
          </p:cNvCxnSpPr>
          <p:nvPr/>
        </p:nvCxnSpPr>
        <p:spPr bwMode="auto">
          <a:xfrm>
            <a:off x="4357922" y="3435810"/>
            <a:ext cx="0" cy="302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2541898" y="2418844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Algol 58/60/68</a:t>
            </a:r>
            <a:endParaRPr lang="en-US" b="1" dirty="0"/>
          </a:p>
        </p:txBody>
      </p:sp>
      <p:cxnSp>
        <p:nvCxnSpPr>
          <p:cNvPr id="42" name="Gerade Verbindung mit Pfeil 41"/>
          <p:cNvCxnSpPr>
            <a:stCxn id="41" idx="2"/>
            <a:endCxn id="2" idx="0"/>
          </p:cNvCxnSpPr>
          <p:nvPr/>
        </p:nvCxnSpPr>
        <p:spPr bwMode="auto">
          <a:xfrm>
            <a:off x="3081958" y="3026446"/>
            <a:ext cx="1275964" cy="711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755576" y="1675518"/>
            <a:ext cx="152604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FORTRAN I</a:t>
            </a:r>
            <a:br>
              <a:rPr lang="de-DE" b="1" dirty="0" smtClean="0"/>
            </a:br>
            <a:r>
              <a:rPr lang="de-DE" b="1" dirty="0" smtClean="0"/>
              <a:t>1957</a:t>
            </a:r>
            <a:endParaRPr lang="en-US" b="1" dirty="0"/>
          </a:p>
        </p:txBody>
      </p:sp>
      <p:cxnSp>
        <p:nvCxnSpPr>
          <p:cNvPr id="44" name="Gerade Verbindung mit Pfeil 43"/>
          <p:cNvCxnSpPr>
            <a:stCxn id="47" idx="2"/>
            <a:endCxn id="41" idx="1"/>
          </p:cNvCxnSpPr>
          <p:nvPr/>
        </p:nvCxnSpPr>
        <p:spPr bwMode="auto">
          <a:xfrm>
            <a:off x="1518599" y="2283120"/>
            <a:ext cx="1023299" cy="43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3925874" y="2005747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BCPL</a:t>
            </a:r>
            <a:br>
              <a:rPr lang="de-DE" b="1" dirty="0" smtClean="0"/>
            </a:br>
            <a:r>
              <a:rPr lang="de-DE" b="1" dirty="0" smtClean="0"/>
              <a:t>1967</a:t>
            </a:r>
            <a:endParaRPr lang="en-US" b="1" dirty="0"/>
          </a:p>
        </p:txBody>
      </p:sp>
      <p:sp>
        <p:nvSpPr>
          <p:cNvPr id="54" name="Textfeld 53"/>
          <p:cNvSpPr txBox="1"/>
          <p:nvPr/>
        </p:nvSpPr>
        <p:spPr>
          <a:xfrm>
            <a:off x="3925874" y="1208537"/>
            <a:ext cx="864096" cy="6076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CPL</a:t>
            </a:r>
            <a:br>
              <a:rPr lang="de-DE" b="1" dirty="0" smtClean="0"/>
            </a:br>
            <a:r>
              <a:rPr lang="de-DE" b="1" dirty="0" smtClean="0"/>
              <a:t>1963</a:t>
            </a:r>
            <a:endParaRPr lang="en-US" b="1" dirty="0"/>
          </a:p>
        </p:txBody>
      </p:sp>
      <p:cxnSp>
        <p:nvCxnSpPr>
          <p:cNvPr id="59" name="Gerade Verbindung mit Pfeil 58"/>
          <p:cNvCxnSpPr>
            <a:stCxn id="53" idx="2"/>
            <a:endCxn id="37" idx="0"/>
          </p:cNvCxnSpPr>
          <p:nvPr/>
        </p:nvCxnSpPr>
        <p:spPr bwMode="auto">
          <a:xfrm>
            <a:off x="4357922" y="2613349"/>
            <a:ext cx="0" cy="2148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Gerade Verbindung mit Pfeil 63"/>
          <p:cNvCxnSpPr>
            <a:stCxn id="54" idx="2"/>
            <a:endCxn id="53" idx="0"/>
          </p:cNvCxnSpPr>
          <p:nvPr/>
        </p:nvCxnSpPr>
        <p:spPr bwMode="auto">
          <a:xfrm>
            <a:off x="4357922" y="1816139"/>
            <a:ext cx="0" cy="1896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6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83" y="3589165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Abgerundete rechteckige Legende 70"/>
          <p:cNvSpPr/>
          <p:nvPr/>
        </p:nvSpPr>
        <p:spPr>
          <a:xfrm>
            <a:off x="5889714" y="3825343"/>
            <a:ext cx="2448272" cy="539579"/>
          </a:xfrm>
          <a:prstGeom prst="wedgeRoundRectCallout">
            <a:avLst>
              <a:gd name="adj1" fmla="val -67727"/>
              <a:gd name="adj2" fmla="val -294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White Book</a:t>
            </a:r>
            <a:r>
              <a:rPr lang="de-DE" sz="1600" dirty="0" smtClean="0">
                <a:solidFill>
                  <a:schemeClr val="bg1"/>
                </a:solidFill>
              </a:rPr>
              <a:t> von </a:t>
            </a:r>
            <a:r>
              <a:rPr lang="de-DE" sz="1600" dirty="0" err="1" smtClean="0">
                <a:solidFill>
                  <a:schemeClr val="bg1"/>
                </a:solidFill>
              </a:rPr>
              <a:t>Kernighan</a:t>
            </a:r>
            <a:r>
              <a:rPr lang="de-DE" sz="1600" dirty="0" smtClean="0">
                <a:solidFill>
                  <a:schemeClr val="bg1"/>
                </a:solidFill>
              </a:rPr>
              <a:t> &amp; </a:t>
            </a:r>
            <a:r>
              <a:rPr lang="de-DE" sz="1600" dirty="0" err="1" smtClean="0">
                <a:solidFill>
                  <a:schemeClr val="bg1"/>
                </a:solidFill>
              </a:rPr>
              <a:t>Ritchie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72" name="Abgerundete rechteckige Legende 71"/>
          <p:cNvSpPr/>
          <p:nvPr/>
        </p:nvSpPr>
        <p:spPr>
          <a:xfrm>
            <a:off x="5222018" y="2671051"/>
            <a:ext cx="2374318" cy="430057"/>
          </a:xfrm>
          <a:prstGeom prst="wedgeRoundRectCallout">
            <a:avLst>
              <a:gd name="adj1" fmla="val -79828"/>
              <a:gd name="adj2" fmla="val 280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Ken Thompson; erste Fassung von Unix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28678" name="Picture 6" descr="http://www.cs.uah.edu/%7Ercoleman/Common/History/Images/CPPHistory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2"/>
          <a:stretch/>
        </p:blipFill>
        <p:spPr bwMode="auto">
          <a:xfrm>
            <a:off x="3258889" y="4617293"/>
            <a:ext cx="659373" cy="9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Abgerundete rechteckige Legende 73"/>
          <p:cNvSpPr/>
          <p:nvPr/>
        </p:nvSpPr>
        <p:spPr>
          <a:xfrm>
            <a:off x="370624" y="4596909"/>
            <a:ext cx="2392213" cy="769899"/>
          </a:xfrm>
          <a:prstGeom prst="wedgeRoundRectCallout">
            <a:avLst>
              <a:gd name="adj1" fmla="val 68510"/>
              <a:gd name="adj2" fmla="val -1599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C++ </a:t>
            </a:r>
            <a:r>
              <a:rPr lang="de-DE" sz="1600" i="1" dirty="0" err="1" smtClean="0">
                <a:solidFill>
                  <a:schemeClr val="bg1"/>
                </a:solidFill>
              </a:rPr>
              <a:t>Programming</a:t>
            </a:r>
            <a:r>
              <a:rPr lang="de-DE" sz="1600" i="1" dirty="0" smtClean="0">
                <a:solidFill>
                  <a:schemeClr val="bg1"/>
                </a:solidFill>
              </a:rPr>
              <a:t> Language</a:t>
            </a:r>
            <a:r>
              <a:rPr lang="de-DE" sz="1600" dirty="0" smtClean="0">
                <a:solidFill>
                  <a:schemeClr val="bg1"/>
                </a:solidFill>
              </a:rPr>
              <a:t> von Bjarne </a:t>
            </a:r>
            <a:r>
              <a:rPr lang="de-DE" sz="1600" dirty="0" err="1" smtClean="0">
                <a:solidFill>
                  <a:schemeClr val="bg1"/>
                </a:solidFill>
              </a:rPr>
              <a:t>Stroustroup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81" name="Abgerundete rechteckige Legende 80"/>
          <p:cNvSpPr/>
          <p:nvPr/>
        </p:nvSpPr>
        <p:spPr>
          <a:xfrm>
            <a:off x="96535" y="2897613"/>
            <a:ext cx="2208685" cy="658589"/>
          </a:xfrm>
          <a:prstGeom prst="wedgeRoundRectCallout">
            <a:avLst>
              <a:gd name="adj1" fmla="val -5283"/>
              <a:gd name="adj2" fmla="val -18966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Erste höhere Programmiersprache – lebt bis heute!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2" name="Abgerundete rechteckige Legende 81"/>
          <p:cNvSpPr/>
          <p:nvPr/>
        </p:nvSpPr>
        <p:spPr>
          <a:xfrm>
            <a:off x="5360956" y="5991936"/>
            <a:ext cx="3661154" cy="399787"/>
          </a:xfrm>
          <a:prstGeom prst="wedgeRoundRectCallout">
            <a:avLst>
              <a:gd name="adj1" fmla="val -54571"/>
              <a:gd name="adj2" fmla="val -3308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James </a:t>
            </a:r>
            <a:r>
              <a:rPr lang="de-DE" sz="1600" dirty="0" err="1" smtClean="0">
                <a:solidFill>
                  <a:schemeClr val="bg1"/>
                </a:solidFill>
              </a:rPr>
              <a:t>Gosling</a:t>
            </a:r>
            <a:r>
              <a:rPr lang="de-DE" sz="1600" dirty="0" smtClean="0">
                <a:solidFill>
                  <a:schemeClr val="bg1"/>
                </a:solidFill>
              </a:rPr>
              <a:t>, Bill Joy et al. @ SUN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583415" y="3984161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Simula</a:t>
            </a:r>
            <a:r>
              <a:rPr lang="de-DE" b="1" dirty="0" smtClean="0"/>
              <a:t> 67</a:t>
            </a:r>
            <a:endParaRPr lang="en-US" b="1" dirty="0"/>
          </a:p>
        </p:txBody>
      </p:sp>
      <p:cxnSp>
        <p:nvCxnSpPr>
          <p:cNvPr id="30" name="Gerade Verbindung mit Pfeil 29"/>
          <p:cNvCxnSpPr>
            <a:stCxn id="29" idx="3"/>
          </p:cNvCxnSpPr>
          <p:nvPr/>
        </p:nvCxnSpPr>
        <p:spPr bwMode="auto">
          <a:xfrm>
            <a:off x="3663535" y="4287962"/>
            <a:ext cx="548425" cy="536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2374390" y="5549478"/>
            <a:ext cx="122608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Smalltalk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cxnSp>
        <p:nvCxnSpPr>
          <p:cNvPr id="34" name="Gerade Verbindung mit Pfeil 33"/>
          <p:cNvCxnSpPr>
            <a:stCxn id="33" idx="3"/>
          </p:cNvCxnSpPr>
          <p:nvPr/>
        </p:nvCxnSpPr>
        <p:spPr bwMode="auto">
          <a:xfrm>
            <a:off x="3600472" y="5853279"/>
            <a:ext cx="289398" cy="57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4" name="Picture 2" descr="http://upload.wikimedia.org/wikipedia/de/thumb/e/e1/Java-Logo.svg/100px-Java-Logo.sv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26"/>
          <a:stretch/>
        </p:blipFill>
        <p:spPr bwMode="auto">
          <a:xfrm>
            <a:off x="4678621" y="5853279"/>
            <a:ext cx="439154" cy="57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upload.wikimedia.org/wikipedia/de/2/28/Smalltalk-powered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81" y="5590305"/>
            <a:ext cx="14763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814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9" grpId="0"/>
      <p:bldP spid="10" grpId="0"/>
      <p:bldP spid="22" grpId="0"/>
      <p:bldP spid="37" grpId="0"/>
      <p:bldP spid="41" grpId="0"/>
      <p:bldP spid="47" grpId="0"/>
      <p:bldP spid="53" grpId="0"/>
      <p:bldP spid="54" grpId="0" animBg="1"/>
      <p:bldP spid="72" grpId="0" animBg="1"/>
      <p:bldP spid="74" grpId="0" animBg="1"/>
      <p:bldP spid="81" grpId="0" animBg="1"/>
      <p:bldP spid="82" grpId="0" animBg="1"/>
      <p:bldP spid="29" grpId="0"/>
      <p:bldP spid="33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4"/>
          <p:cNvSpPr>
            <a:spLocks noChangeArrowheads="1"/>
          </p:cNvSpPr>
          <p:nvPr/>
        </p:nvSpPr>
        <p:spPr bwMode="auto">
          <a:xfrm>
            <a:off x="468313" y="4872038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4"/>
          <p:cNvSpPr>
            <a:spLocks noChangeArrowheads="1"/>
          </p:cNvSpPr>
          <p:nvPr/>
        </p:nvSpPr>
        <p:spPr bwMode="auto">
          <a:xfrm>
            <a:off x="468313" y="2481263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Virtuelle Methoden</a:t>
            </a:r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250825" y="1933575"/>
            <a:ext cx="6678613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20486" name="Rechteck 5"/>
          <p:cNvSpPr>
            <a:spLocks noChangeArrowheads="1"/>
          </p:cNvSpPr>
          <p:nvPr/>
        </p:nvSpPr>
        <p:spPr bwMode="auto">
          <a:xfrm>
            <a:off x="250825" y="4302125"/>
            <a:ext cx="6121400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077619" y="3251200"/>
            <a:ext cx="3703637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Methoden werden als virtuell gekennzeichnet (</a:t>
            </a:r>
            <a:r>
              <a:rPr lang="de-DE" b="1" dirty="0">
                <a:solidFill>
                  <a:schemeClr val="bg1"/>
                </a:solidFill>
              </a:rPr>
              <a:t>nur im Header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9872" y="5618163"/>
            <a:ext cx="5575300" cy="731838"/>
          </a:xfrm>
          <a:prstGeom prst="wedgeRoundRectCallout">
            <a:avLst>
              <a:gd name="adj1" fmla="val -35402"/>
              <a:gd name="adj2" fmla="val -7272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muss nicht in Subklassen wiederholt werden, wird aber häufig der </a:t>
            </a:r>
            <a:r>
              <a:rPr lang="de-DE" dirty="0" smtClean="0">
                <a:solidFill>
                  <a:schemeClr val="bg1"/>
                </a:solidFill>
              </a:rPr>
              <a:t>Übersicht halber </a:t>
            </a:r>
            <a:r>
              <a:rPr lang="de-DE" dirty="0">
                <a:solidFill>
                  <a:schemeClr val="bg1"/>
                </a:solidFill>
              </a:rPr>
              <a:t>gemacht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282950" y="1749425"/>
            <a:ext cx="5575300" cy="731838"/>
          </a:xfrm>
          <a:prstGeom prst="wedgeRoundRectCallout">
            <a:avLst>
              <a:gd name="adj1" fmla="val -56933"/>
              <a:gd name="adj2" fmla="val 52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Regel</a:t>
            </a:r>
            <a:r>
              <a:rPr lang="de-DE" dirty="0">
                <a:solidFill>
                  <a:schemeClr val="bg1"/>
                </a:solidFill>
              </a:rPr>
              <a:t>:  Klassen mit virtuellen Methoden sollten einen </a:t>
            </a:r>
            <a:r>
              <a:rPr lang="de-DE" b="1" dirty="0">
                <a:solidFill>
                  <a:schemeClr val="bg1"/>
                </a:solidFill>
              </a:rPr>
              <a:t>virtuellen Destruktor</a:t>
            </a:r>
            <a:r>
              <a:rPr lang="de-DE" dirty="0">
                <a:solidFill>
                  <a:schemeClr val="bg1"/>
                </a:solidFill>
              </a:rPr>
              <a:t> besitzen!</a:t>
            </a:r>
          </a:p>
        </p:txBody>
      </p:sp>
    </p:spTree>
    <p:extLst>
      <p:ext uri="{BB962C8B-B14F-4D97-AF65-F5344CB8AC3E}">
        <p14:creationId xmlns:p14="http://schemas.microsoft.com/office/powerpoint/2010/main" val="1678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Warum muss der Destruktor in einer Klasse mit virtuellen Methoden auch virtuell sein?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das mit virtuellen Konstruktoren?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65763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 bwMode="auto">
          <a:xfrm>
            <a:off x="7092280" y="5939356"/>
            <a:ext cx="1907332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Exkurs: Virtual </a:t>
            </a:r>
            <a:r>
              <a:rPr lang="de-DE" altLang="de-DE" dirty="0" err="1" smtClean="0"/>
              <a:t>Method</a:t>
            </a:r>
            <a:r>
              <a:rPr lang="de-DE" altLang="de-DE" dirty="0" smtClean="0"/>
              <a:t> Table</a:t>
            </a:r>
            <a:br>
              <a:rPr lang="de-DE" altLang="de-DE" dirty="0" smtClean="0"/>
            </a:br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sz="2000" dirty="0" smtClean="0"/>
              <a:t>Der Mechanismus der dynamischen Bindung</a:t>
            </a:r>
          </a:p>
        </p:txBody>
      </p:sp>
      <p:sp>
        <p:nvSpPr>
          <p:cNvPr id="42" name="Inhaltsplatzhalter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Egal wie der Pointer auf ein Objekt deklariert ist (z.B. </a:t>
            </a:r>
            <a:r>
              <a:rPr lang="de-DE" b="0" i="1" dirty="0" err="1" smtClean="0"/>
              <a:t>ElevatorStrategy</a:t>
            </a:r>
            <a:r>
              <a:rPr lang="de-DE" b="0" i="1" dirty="0" smtClean="0"/>
              <a:t>*)</a:t>
            </a:r>
            <a:r>
              <a:rPr lang="de-DE" b="0" dirty="0" smtClean="0"/>
              <a:t>, das Objekt behält seinen Typ (z.B. </a:t>
            </a:r>
            <a:r>
              <a:rPr lang="de-DE" b="0" i="1" dirty="0" err="1" smtClean="0"/>
              <a:t>EnergyMinimizingStrategy</a:t>
            </a:r>
            <a:r>
              <a:rPr lang="de-DE" b="0" dirty="0" smtClean="0"/>
              <a:t>).</a:t>
            </a:r>
          </a:p>
          <a:p>
            <a:r>
              <a:rPr lang="de-DE" b="0" dirty="0" smtClean="0"/>
              <a:t>Jede Klasse besitzt eine </a:t>
            </a:r>
            <a:r>
              <a:rPr lang="de-DE" b="1" dirty="0" smtClean="0"/>
              <a:t>„Lookup“-Tabelle (</a:t>
            </a:r>
            <a:r>
              <a:rPr lang="de-DE" b="1" i="1" dirty="0" err="1" smtClean="0"/>
              <a:t>vtable</a:t>
            </a:r>
            <a:r>
              <a:rPr lang="de-DE" b="1" dirty="0" smtClean="0"/>
              <a:t>)</a:t>
            </a:r>
            <a:r>
              <a:rPr lang="de-DE" i="1" dirty="0" smtClean="0"/>
              <a:t>,</a:t>
            </a:r>
            <a:r>
              <a:rPr lang="de-DE" b="0" dirty="0" smtClean="0"/>
              <a:t> die jeder </a:t>
            </a:r>
            <a:r>
              <a:rPr lang="de-DE" dirty="0" smtClean="0"/>
              <a:t>virtuellen </a:t>
            </a:r>
            <a:r>
              <a:rPr lang="de-DE" b="0" dirty="0" smtClean="0"/>
              <a:t>Methode ihre Implementierung zuweist.</a:t>
            </a:r>
            <a:endParaRPr lang="en-US" b="0" dirty="0"/>
          </a:p>
        </p:txBody>
      </p:sp>
      <p:sp>
        <p:nvSpPr>
          <p:cNvPr id="2" name="Rechteck 1"/>
          <p:cNvSpPr/>
          <p:nvPr/>
        </p:nvSpPr>
        <p:spPr>
          <a:xfrm>
            <a:off x="8011328" y="6021288"/>
            <a:ext cx="988284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</a:t>
            </a:r>
            <a:r>
              <a:rPr lang="en-US" b="1" dirty="0" err="1" smtClean="0">
                <a:solidFill>
                  <a:schemeClr val="bg1"/>
                </a:solidFill>
              </a:rPr>
              <a:t>VTable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966" y="5975231"/>
            <a:ext cx="504056" cy="44208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079456" y="6021288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83357" y="3137001"/>
            <a:ext cx="1801813" cy="146367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583357" y="3229225"/>
            <a:ext cx="1801813" cy="1371452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030381" y="3362468"/>
            <a:ext cx="9553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&lt;&lt;abstract&gt;&gt;</a:t>
            </a:r>
            <a:b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583357" y="3845027"/>
            <a:ext cx="1787525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61144" y="3906939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927844" y="3906939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661144" y="411172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927844" y="4111727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61144" y="431651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927844" y="431651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927844" y="5322712"/>
            <a:ext cx="10509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MaineCoonCat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583357" y="5605287"/>
            <a:ext cx="1785938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661144" y="566878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927844" y="5668787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661144" y="58735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927844" y="5873574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661144" y="60767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927844" y="607677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H="1">
            <a:off x="1486049" y="4865509"/>
            <a:ext cx="0" cy="314327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0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1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7" name="Objekt 36"/>
          <p:cNvGraphicFramePr>
            <a:graphicFrameLocks noChangeAspect="1"/>
          </p:cNvGraphicFramePr>
          <p:nvPr>
            <p:extLst/>
          </p:nvPr>
        </p:nvGraphicFramePr>
        <p:xfrm>
          <a:off x="3329404" y="3376787"/>
          <a:ext cx="24479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6" name="Arbeitsblatt" r:id="rId6" imgW="2447870" imgH="1076314" progId="Excel.Sheet.12">
                  <p:embed/>
                </p:oleObj>
              </mc:Choice>
              <mc:Fallback>
                <p:oleObj name="Arbeitsblatt" r:id="rId6" imgW="2447870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29404" y="3376787"/>
                        <a:ext cx="2447925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k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238098"/>
              </p:ext>
            </p:extLst>
          </p:nvPr>
        </p:nvGraphicFramePr>
        <p:xfrm>
          <a:off x="3333750" y="5222875"/>
          <a:ext cx="3094038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7" name="Arbeitsblatt" r:id="rId9" imgW="3093690" imgH="1074551" progId="Excel.Sheet.12">
                  <p:embed/>
                </p:oleObj>
              </mc:Choice>
              <mc:Fallback>
                <p:oleObj name="Arbeitsblatt" r:id="rId9" imgW="3093690" imgH="107455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33750" y="5222875"/>
                        <a:ext cx="3094038" cy="1074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Gerade Verbindung mit Pfeil 39"/>
          <p:cNvCxnSpPr>
            <a:endCxn id="15" idx="3"/>
          </p:cNvCxnSpPr>
          <p:nvPr/>
        </p:nvCxnSpPr>
        <p:spPr bwMode="auto">
          <a:xfrm flipH="1">
            <a:off x="2385170" y="3906939"/>
            <a:ext cx="944234" cy="801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mit Pfeil 42"/>
          <p:cNvCxnSpPr>
            <a:stCxn id="39" idx="1"/>
          </p:cNvCxnSpPr>
          <p:nvPr/>
        </p:nvCxnSpPr>
        <p:spPr bwMode="auto">
          <a:xfrm flipH="1">
            <a:off x="2385171" y="5761212"/>
            <a:ext cx="948355" cy="917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Abgerundete rechteckige Legende 47"/>
          <p:cNvSpPr/>
          <p:nvPr/>
        </p:nvSpPr>
        <p:spPr>
          <a:xfrm>
            <a:off x="6002868" y="2874096"/>
            <a:ext cx="2927614" cy="1095549"/>
          </a:xfrm>
          <a:prstGeom prst="wedgeRoundRectCallout">
            <a:avLst>
              <a:gd name="adj1" fmla="val -59420"/>
              <a:gd name="adj2" fmla="val 2502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Enthält standardmäßig</a:t>
            </a:r>
            <a:r>
              <a:rPr lang="de-DE" b="1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Java,…</a:t>
            </a:r>
            <a:r>
              <a:rPr lang="de-DE" dirty="0" smtClean="0">
                <a:solidFill>
                  <a:schemeClr val="bg1"/>
                </a:solidFill>
              </a:rPr>
              <a:t> : alle Methoden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C++,… </a:t>
            </a:r>
            <a:r>
              <a:rPr lang="de-DE" dirty="0" smtClean="0">
                <a:solidFill>
                  <a:schemeClr val="bg1"/>
                </a:solidFill>
              </a:rPr>
              <a:t>: keine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50" name="Abgerundete rechteckige Legende 49"/>
          <p:cNvSpPr/>
          <p:nvPr/>
        </p:nvSpPr>
        <p:spPr>
          <a:xfrm>
            <a:off x="6002868" y="4081444"/>
            <a:ext cx="2927614" cy="1095549"/>
          </a:xfrm>
          <a:prstGeom prst="wedgeRoundRectCallout">
            <a:avLst>
              <a:gd name="adj1" fmla="val -59420"/>
              <a:gd name="adj2" fmla="val -453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Falls kein Eintrag: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Verwende Methode des Typs des Pointers.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85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  <p:bldP spid="48" grpId="0" animBg="1"/>
      <p:bldP spid="50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hteck 14"/>
          <p:cNvSpPr>
            <a:spLocks noChangeArrowheads="1"/>
          </p:cNvSpPr>
          <p:nvPr/>
        </p:nvSpPr>
        <p:spPr bwMode="auto">
          <a:xfrm>
            <a:off x="250825" y="39893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7" name="Rechteck 14"/>
          <p:cNvSpPr>
            <a:spLocks noChangeArrowheads="1"/>
          </p:cNvSpPr>
          <p:nvPr/>
        </p:nvSpPr>
        <p:spPr bwMode="auto">
          <a:xfrm>
            <a:off x="250825" y="57800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mit virtuellen Methoden</a:t>
            </a:r>
          </a:p>
        </p:txBody>
      </p:sp>
      <p:sp>
        <p:nvSpPr>
          <p:cNvPr id="21509" name="Rechteck 3"/>
          <p:cNvSpPr>
            <a:spLocks noChangeArrowheads="1"/>
          </p:cNvSpPr>
          <p:nvPr/>
        </p:nvSpPr>
        <p:spPr bwMode="auto">
          <a:xfrm>
            <a:off x="323850" y="1582738"/>
            <a:ext cx="76327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Elevator::</a:t>
            </a:r>
            <a:r>
              <a:rPr lang="en-US" altLang="de-DE" sz="1200" b="0" dirty="0" err="1">
                <a:solidFill>
                  <a:srgbClr val="005AA9"/>
                </a:solidFill>
                <a:latin typeface="Consolas" pitchFamily="49" charset="0"/>
              </a:rPr>
              <a:t>moveToNextFloor</a:t>
            </a: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</a:rPr>
              <a:t>::next(...): Perform some complex calculation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~Building():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minimizing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435600" y="3125788"/>
            <a:ext cx="2784475" cy="606425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funktioniert jetzt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89500" y="4630738"/>
            <a:ext cx="4075113" cy="885825"/>
          </a:xfrm>
          <a:prstGeom prst="wedgeRoundRectCallout">
            <a:avLst>
              <a:gd name="adj1" fmla="val -11559"/>
              <a:gd name="adj2" fmla="val 1095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alle </a:t>
            </a:r>
            <a:r>
              <a:rPr lang="de-DE" dirty="0" err="1">
                <a:solidFill>
                  <a:schemeClr val="bg1"/>
                </a:solidFill>
              </a:rPr>
              <a:t>Destruktoren</a:t>
            </a:r>
            <a:r>
              <a:rPr lang="de-DE" dirty="0">
                <a:solidFill>
                  <a:schemeClr val="bg1"/>
                </a:solidFill>
              </a:rPr>
              <a:t> werden in der richtigen Reihenfolge aufgerufen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696294" y="2992452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191991" y="4659313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327133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Pure Virtual</a:t>
            </a:r>
            <a:r>
              <a:rPr lang="de-DE" altLang="de-DE" dirty="0"/>
              <a:t>	</a:t>
            </a:r>
            <a:r>
              <a:rPr lang="de-DE" altLang="de-DE" dirty="0" smtClean="0"/>
              <a:t>= „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dirty="0" smtClean="0"/>
              <a:t> +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de-DE" altLang="de-DE" dirty="0" smtClean="0"/>
              <a:t>“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5868144" y="3220849"/>
            <a:ext cx="3168650" cy="814387"/>
          </a:xfrm>
          <a:prstGeom prst="wedgeRoundRectCallout">
            <a:avLst>
              <a:gd name="adj1" fmla="val -8276"/>
              <a:gd name="adj2" fmla="val -977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 ist hiermit </a:t>
            </a:r>
            <a:r>
              <a:rPr lang="de-DE" b="1" dirty="0">
                <a:solidFill>
                  <a:schemeClr val="bg1"/>
                </a:solidFill>
              </a:rPr>
              <a:t>rein virtuell</a:t>
            </a:r>
            <a:r>
              <a:rPr lang="de-DE" dirty="0">
                <a:solidFill>
                  <a:schemeClr val="bg1"/>
                </a:solidFill>
              </a:rPr>
              <a:t> – keine Default-Implementierung.</a:t>
            </a:r>
          </a:p>
        </p:txBody>
      </p:sp>
      <p:sp>
        <p:nvSpPr>
          <p:cNvPr id="22533" name="Textfeld 5"/>
          <p:cNvSpPr txBox="1">
            <a:spLocks noChangeArrowheads="1"/>
          </p:cNvSpPr>
          <p:nvPr/>
        </p:nvSpPr>
        <p:spPr bwMode="auto">
          <a:xfrm>
            <a:off x="529952" y="3843665"/>
            <a:ext cx="5832475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Entspricht einer </a:t>
            </a:r>
            <a:r>
              <a:rPr lang="de-DE" altLang="de-DE" sz="1800" dirty="0"/>
              <a:t>abstrakten Methode </a:t>
            </a:r>
            <a:r>
              <a:rPr lang="de-DE" altLang="de-DE" sz="1800" b="0" dirty="0"/>
              <a:t>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Klasse mit rein virtuellen Methode entspricht </a:t>
            </a:r>
            <a:r>
              <a:rPr lang="de-DE" altLang="de-DE" sz="1800" dirty="0"/>
              <a:t>abstrakter Klasse</a:t>
            </a:r>
            <a:r>
              <a:rPr lang="de-DE" altLang="de-DE" sz="1800" b="0" dirty="0"/>
              <a:t> oder </a:t>
            </a:r>
            <a:r>
              <a:rPr lang="de-DE" altLang="de-DE" sz="1800" dirty="0"/>
              <a:t>Interface</a:t>
            </a:r>
            <a:r>
              <a:rPr lang="de-DE" altLang="de-DE" sz="1800" b="0" dirty="0"/>
              <a:t> 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Methode kann </a:t>
            </a:r>
            <a:r>
              <a:rPr lang="de-DE" altLang="de-DE" sz="1800" b="0" dirty="0" smtClean="0"/>
              <a:t>von Unterklassen implementiert </a:t>
            </a:r>
            <a:r>
              <a:rPr lang="de-DE" altLang="de-DE" sz="1800" b="0" dirty="0"/>
              <a:t>werden, muss aber </a:t>
            </a:r>
            <a:r>
              <a:rPr lang="de-DE" altLang="de-DE" sz="1800" b="0" dirty="0" smtClean="0"/>
              <a:t>nicht. (Klasse dann </a:t>
            </a:r>
            <a:r>
              <a:rPr lang="de-DE" altLang="de-DE" sz="1800" b="0" dirty="0"/>
              <a:t>nicht mehr </a:t>
            </a:r>
            <a:r>
              <a:rPr lang="de-DE" altLang="de-DE" sz="1800" b="0" dirty="0" err="1" smtClean="0"/>
              <a:t>instantiierbar</a:t>
            </a:r>
            <a:r>
              <a:rPr lang="de-DE" altLang="de-DE" sz="1800" b="0" dirty="0" smtClean="0"/>
              <a:t>.)</a:t>
            </a:r>
            <a:endParaRPr lang="de-DE" altLang="de-DE" sz="1800" b="0" dirty="0"/>
          </a:p>
        </p:txBody>
      </p:sp>
      <p:sp>
        <p:nvSpPr>
          <p:cNvPr id="22534" name="Rechteck 6"/>
          <p:cNvSpPr>
            <a:spLocks noChangeArrowheads="1"/>
          </p:cNvSpPr>
          <p:nvPr/>
        </p:nvSpPr>
        <p:spPr bwMode="auto">
          <a:xfrm>
            <a:off x="974725" y="1563688"/>
            <a:ext cx="8189913" cy="178412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u="sng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u="sng" dirty="0">
                <a:solidFill>
                  <a:srgbClr val="000000"/>
                </a:solidFill>
                <a:latin typeface="Consolas" pitchFamily="49" charset="0"/>
              </a:rPr>
              <a:t>= 0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211960" y="1542610"/>
            <a:ext cx="3168650" cy="814387"/>
          </a:xfrm>
          <a:prstGeom prst="wedgeRoundRectCallout">
            <a:avLst>
              <a:gd name="adj1" fmla="val -73909"/>
              <a:gd name="adj2" fmla="val -262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ElevatorStrategy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kann nicht mehr </a:t>
            </a:r>
            <a:r>
              <a:rPr lang="de-DE" dirty="0" err="1" smtClean="0">
                <a:solidFill>
                  <a:schemeClr val="bg1"/>
                </a:solidFill>
              </a:rPr>
              <a:t>instantiiert</a:t>
            </a:r>
            <a:r>
              <a:rPr lang="de-DE" dirty="0" smtClean="0">
                <a:solidFill>
                  <a:schemeClr val="bg1"/>
                </a:solidFill>
              </a:rPr>
              <a:t> werden.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22530" name="Rechteck 14"/>
          <p:cNvSpPr>
            <a:spLocks noChangeArrowheads="1"/>
          </p:cNvSpPr>
          <p:nvPr/>
        </p:nvSpPr>
        <p:spPr bwMode="auto">
          <a:xfrm>
            <a:off x="1187450" y="2571750"/>
            <a:ext cx="6480175" cy="257175"/>
          </a:xfrm>
          <a:prstGeom prst="rect">
            <a:avLst/>
          </a:prstGeom>
          <a:solidFill>
            <a:schemeClr val="bg1">
              <a:lumMod val="75000"/>
              <a:alpha val="2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4841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533" grpId="0"/>
      <p:bldP spid="8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3556" name="Textfeld 4"/>
          <p:cNvSpPr txBox="1">
            <a:spLocks noChangeArrowheads="1"/>
          </p:cNvSpPr>
          <p:nvPr/>
        </p:nvSpPr>
        <p:spPr bwMode="auto">
          <a:xfrm>
            <a:off x="252412" y="1987550"/>
            <a:ext cx="7055891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virtuelle Methoden „teuer“?</a:t>
            </a:r>
            <a:br>
              <a:rPr lang="de-DE" altLang="de-DE" sz="1800" b="0" dirty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bedeutet jede </a:t>
            </a:r>
            <a:r>
              <a:rPr lang="de-DE" altLang="de-DE" sz="1800" dirty="0" err="1"/>
              <a:t>const</a:t>
            </a:r>
            <a:r>
              <a:rPr lang="de-DE" altLang="de-DE" sz="1800" dirty="0"/>
              <a:t>-Verwendung</a:t>
            </a:r>
            <a:r>
              <a:rPr lang="de-DE" altLang="de-DE" sz="1800" b="0" dirty="0"/>
              <a:t> im folgenden Ausdruck: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ElevatoryStrategy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*elevator)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= 0;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7211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Mehrfachvererbung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5796136" y="2132856"/>
            <a:ext cx="2859989" cy="1238653"/>
            <a:chOff x="5795070" y="2048918"/>
            <a:chExt cx="2162621" cy="936625"/>
          </a:xfrm>
        </p:grpSpPr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6082904" y="2696618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 err="1"/>
                <a:t>HiWi</a:t>
              </a:r>
              <a:endParaRPr lang="de-DE" altLang="de-DE" sz="1400" b="0" dirty="0"/>
            </a:p>
          </p:txBody>
        </p:sp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5795070" y="2048918"/>
              <a:ext cx="864096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Student</a:t>
              </a:r>
            </a:p>
          </p:txBody>
        </p:sp>
        <p:sp>
          <p:nvSpPr>
            <p:cNvPr id="6" name="AutoShape 15"/>
            <p:cNvSpPr>
              <a:spLocks noChangeArrowheads="1"/>
            </p:cNvSpPr>
            <p:nvPr/>
          </p:nvSpPr>
          <p:spPr bwMode="auto">
            <a:xfrm>
              <a:off x="6155729" y="2344368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flipH="1">
              <a:off x="6227118" y="2563690"/>
              <a:ext cx="2" cy="730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6948264" y="2048918"/>
              <a:ext cx="100942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Mitarbeiter</a:t>
              </a: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6227117" y="2629769"/>
              <a:ext cx="43205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6659166" y="2626769"/>
              <a:ext cx="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1" name="AutoShape 21"/>
            <p:cNvSpPr>
              <a:spLocks noChangeArrowheads="1"/>
            </p:cNvSpPr>
            <p:nvPr/>
          </p:nvSpPr>
          <p:spPr bwMode="auto">
            <a:xfrm>
              <a:off x="7379097" y="2329111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7450535" y="2545011"/>
              <a:ext cx="0" cy="6984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6875066" y="2623592"/>
              <a:ext cx="5754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6875066" y="2626768"/>
              <a:ext cx="0" cy="70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</p:grpSp>
    </p:spTree>
    <p:extLst>
      <p:ext uri="{BB962C8B-B14F-4D97-AF65-F5344CB8AC3E}">
        <p14:creationId xmlns:p14="http://schemas.microsoft.com/office/powerpoint/2010/main" val="26753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Mehrfachvererbung: Motivation</a:t>
            </a:r>
          </a:p>
        </p:txBody>
      </p:sp>
      <p:sp>
        <p:nvSpPr>
          <p:cNvPr id="5123" name="Abgerundetes Rechteck 2"/>
          <p:cNvSpPr>
            <a:spLocks noChangeArrowheads="1"/>
          </p:cNvSpPr>
          <p:nvPr/>
        </p:nvSpPr>
        <p:spPr bwMode="auto">
          <a:xfrm>
            <a:off x="468313" y="20605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rade Verbindung 4"/>
          <p:cNvCxnSpPr>
            <a:cxnSpLocks noChangeShapeType="1"/>
          </p:cNvCxnSpPr>
          <p:nvPr/>
        </p:nvCxnSpPr>
        <p:spPr bwMode="auto">
          <a:xfrm>
            <a:off x="690563" y="50847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Gerade Verbindung 9"/>
          <p:cNvCxnSpPr>
            <a:cxnSpLocks noChangeShapeType="1"/>
          </p:cNvCxnSpPr>
          <p:nvPr/>
        </p:nvCxnSpPr>
        <p:spPr bwMode="auto">
          <a:xfrm>
            <a:off x="684213" y="43386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Gerade Verbindung 10"/>
          <p:cNvCxnSpPr>
            <a:cxnSpLocks noChangeShapeType="1"/>
          </p:cNvCxnSpPr>
          <p:nvPr/>
        </p:nvCxnSpPr>
        <p:spPr bwMode="auto">
          <a:xfrm>
            <a:off x="684213" y="35004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Gerade Verbindung 11"/>
          <p:cNvCxnSpPr>
            <a:cxnSpLocks noChangeShapeType="1"/>
          </p:cNvCxnSpPr>
          <p:nvPr/>
        </p:nvCxnSpPr>
        <p:spPr bwMode="auto">
          <a:xfrm>
            <a:off x="690563" y="26828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9" name="Gruppieren 12"/>
          <p:cNvGrpSpPr>
            <a:grpSpLocks/>
          </p:cNvGrpSpPr>
          <p:nvPr/>
        </p:nvGrpSpPr>
        <p:grpSpPr bwMode="auto">
          <a:xfrm>
            <a:off x="4957763" y="2178050"/>
            <a:ext cx="379412" cy="635000"/>
            <a:chOff x="1259632" y="2507052"/>
            <a:chExt cx="449687" cy="751806"/>
          </a:xfrm>
        </p:grpSpPr>
        <p:sp>
          <p:nvSpPr>
            <p:cNvPr id="514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514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133" name="Gewinkelte Verbindung 23"/>
          <p:cNvCxnSpPr>
            <a:cxnSpLocks noChangeShapeType="1"/>
          </p:cNvCxnSpPr>
          <p:nvPr/>
        </p:nvCxnSpPr>
        <p:spPr bwMode="auto">
          <a:xfrm flipV="1">
            <a:off x="2835275" y="2459038"/>
            <a:ext cx="1989138" cy="12938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Gleichschenkliges Dreieck 1"/>
          <p:cNvSpPr>
            <a:spLocks noChangeArrowheads="1"/>
          </p:cNvSpPr>
          <p:nvPr/>
        </p:nvSpPr>
        <p:spPr bwMode="auto">
          <a:xfrm>
            <a:off x="206375" y="17002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136" name="Textfeld 30"/>
          <p:cNvSpPr txBox="1">
            <a:spLocks noChangeArrowheads="1"/>
          </p:cNvSpPr>
          <p:nvPr/>
        </p:nvSpPr>
        <p:spPr bwMode="auto">
          <a:xfrm>
            <a:off x="4865688" y="4437063"/>
            <a:ext cx="4984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561994" y="1619079"/>
            <a:ext cx="2494557" cy="369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/>
              <a:t>Ziel</a:t>
            </a:r>
            <a:r>
              <a:rPr lang="en-US" b="1" dirty="0" smtClean="0"/>
              <a:t>: </a:t>
            </a:r>
            <a:r>
              <a:rPr lang="en-US" b="1" dirty="0" err="1" smtClean="0"/>
              <a:t>Aufzüge</a:t>
            </a:r>
            <a:r>
              <a:rPr lang="en-US" b="1" dirty="0" smtClean="0"/>
              <a:t> </a:t>
            </a:r>
            <a:r>
              <a:rPr lang="en-US" b="1" dirty="0" err="1" smtClean="0"/>
              <a:t>für</a:t>
            </a:r>
            <a:r>
              <a:rPr lang="en-US" b="1" dirty="0" smtClean="0"/>
              <a:t> </a:t>
            </a:r>
            <a:r>
              <a:rPr lang="en-US" b="1" dirty="0" err="1" smtClean="0"/>
              <a:t>bestimmte</a:t>
            </a:r>
            <a:r>
              <a:rPr lang="en-US" b="1" dirty="0" smtClean="0"/>
              <a:t> </a:t>
            </a:r>
            <a:r>
              <a:rPr lang="en-US" b="1" dirty="0" err="1" smtClean="0"/>
              <a:t>Zwecke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Person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Ziel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Lastenaufzug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Reinigungspersonal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Feuerwehr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Speisen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5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Historie: Das Containerproblem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Ursprünglich als Lösung für </a:t>
            </a:r>
            <a:r>
              <a:rPr lang="de-DE" altLang="de-DE" dirty="0" smtClean="0"/>
              <a:t>Containerproblem</a:t>
            </a:r>
            <a:r>
              <a:rPr lang="de-DE" altLang="de-DE" b="0" dirty="0" smtClean="0"/>
              <a:t>: Wir wollen Objekte unterschiedlicher Art in den Aufzug (Container) laden.</a:t>
            </a:r>
            <a:endParaRPr lang="de-DE" altLang="de-DE" b="0" dirty="0"/>
          </a:p>
          <a:p>
            <a:endParaRPr lang="en-US" dirty="0"/>
          </a:p>
        </p:txBody>
      </p:sp>
      <p:grpSp>
        <p:nvGrpSpPr>
          <p:cNvPr id="14340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4352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435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Textfeld 8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4342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Gleichschenkliges Dreieck 11"/>
          <p:cNvSpPr>
            <a:spLocks noChangeArrowheads="1"/>
          </p:cNvSpPr>
          <p:nvPr/>
        </p:nvSpPr>
        <p:spPr bwMode="auto">
          <a:xfrm rot="5400000">
            <a:off x="6542088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4345" name="Gerade Verbindung 12"/>
          <p:cNvCxnSpPr>
            <a:cxnSpLocks noChangeShapeType="1"/>
          </p:cNvCxnSpPr>
          <p:nvPr/>
        </p:nvCxnSpPr>
        <p:spPr bwMode="auto">
          <a:xfrm>
            <a:off x="6081713" y="3417888"/>
            <a:ext cx="431800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hteck 13"/>
          <p:cNvSpPr>
            <a:spLocks noChangeArrowheads="1"/>
          </p:cNvSpPr>
          <p:nvPr/>
        </p:nvSpPr>
        <p:spPr bwMode="auto">
          <a:xfrm>
            <a:off x="6873875" y="3228975"/>
            <a:ext cx="906463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pic>
        <p:nvPicPr>
          <p:cNvPr id="14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8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227092" y="4535488"/>
            <a:ext cx="3511054" cy="1192212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dirty="0" smtClean="0">
                <a:solidFill>
                  <a:schemeClr val="bg1"/>
                </a:solidFill>
              </a:rPr>
              <a:t>keine generische Oberklasse wie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java.lang.Object</a:t>
            </a:r>
            <a:endParaRPr lang="de-DE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395288" y="4429125"/>
            <a:ext cx="3563937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s </a:t>
            </a:r>
            <a:r>
              <a:rPr lang="de-DE" dirty="0">
                <a:solidFill>
                  <a:schemeClr val="bg1"/>
                </a:solidFill>
              </a:rPr>
              <a:t>in den Aufzug laden</a:t>
            </a:r>
          </a:p>
        </p:txBody>
      </p:sp>
    </p:spTree>
    <p:extLst>
      <p:ext uri="{BB962C8B-B14F-4D97-AF65-F5344CB8AC3E}">
        <p14:creationId xmlns:p14="http://schemas.microsoft.com/office/powerpoint/2010/main" val="40147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Lösung mit Mehrfachvererbung</a:t>
            </a:r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Jeder Typ, der in den Behälter soll, erbt zusätzlich von </a:t>
            </a:r>
            <a:r>
              <a:rPr lang="de-DE" altLang="de-DE" b="1" dirty="0" err="1">
                <a:latin typeface="Consolas" pitchFamily="49" charset="0"/>
                <a:cs typeface="Consolas" pitchFamily="49" charset="0"/>
              </a:rPr>
              <a:t>ContentOfContainer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ContentOfContainer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bgerundete rechteckige Legende 19"/>
          <p:cNvSpPr/>
          <p:nvPr/>
        </p:nvSpPr>
        <p:spPr>
          <a:xfrm>
            <a:off x="201583" y="5011738"/>
            <a:ext cx="3668395" cy="1258797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 </a:t>
            </a: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technisch bedingt,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	keine Designentscheidung!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 	</a:t>
            </a:r>
            <a:r>
              <a:rPr lang="de-DE" dirty="0" smtClean="0">
                <a:solidFill>
                  <a:schemeClr val="bg1"/>
                </a:solidFill>
              </a:rPr>
              <a:t>komplexe Vererbungs-</a:t>
            </a:r>
          </a:p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hierarchien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5188"/>
              <a:gd name="adj2" fmla="val -10273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436096" y="5243423"/>
            <a:ext cx="2864034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Besserer Ersatz (in diesem Fall):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Templates (Tag 4)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2" name="Pfeil nach rechts 71"/>
          <p:cNvSpPr>
            <a:spLocks noChangeArrowheads="1"/>
          </p:cNvSpPr>
          <p:nvPr/>
        </p:nvSpPr>
        <p:spPr bwMode="auto">
          <a:xfrm>
            <a:off x="4285531" y="54800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9141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C, C++ und Java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816397" y="1685337"/>
            <a:ext cx="1581228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 „1.0“ (1972)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57536" y="2704509"/>
            <a:ext cx="2338550" cy="8652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C/C89 (1989)</a:t>
            </a:r>
            <a:br>
              <a:rPr lang="de-DE" b="1" dirty="0" smtClean="0"/>
            </a:br>
            <a:r>
              <a:rPr lang="de-DE" b="1" dirty="0" smtClean="0"/>
              <a:t>„</a:t>
            </a:r>
            <a:r>
              <a:rPr lang="en-US" dirty="0" smtClean="0"/>
              <a:t>Programming </a:t>
            </a:r>
            <a:r>
              <a:rPr lang="en-US" dirty="0"/>
              <a:t>Language </a:t>
            </a:r>
            <a:r>
              <a:rPr lang="en-US" dirty="0" smtClean="0"/>
              <a:t>C”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816397" y="4163238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C99 (1999)</a:t>
            </a:r>
            <a:endParaRPr lang="en-US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816397" y="5573922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 smtClean="0"/>
              <a:t>C11 (2011)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16397" y="3594710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C95 (1995)</a:t>
            </a:r>
            <a:endParaRPr lang="en-US" b="1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3039337" y="2105213"/>
            <a:ext cx="2438469" cy="4379247"/>
            <a:chOff x="3039337" y="2105213"/>
            <a:chExt cx="2438469" cy="4379247"/>
          </a:xfrm>
        </p:grpSpPr>
        <p:sp>
          <p:nvSpPr>
            <p:cNvPr id="13" name="Textfeld 12"/>
            <p:cNvSpPr txBox="1"/>
            <p:nvPr/>
          </p:nvSpPr>
          <p:spPr>
            <a:xfrm>
              <a:off x="3694374" y="4040855"/>
              <a:ext cx="1782048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++98 (1998)</a:t>
              </a:r>
              <a:endParaRPr lang="en-US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3694374" y="4590211"/>
              <a:ext cx="1783432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++03 (2003)</a:t>
              </a:r>
              <a:endParaRPr lang="en-US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694374" y="5573922"/>
              <a:ext cx="1782048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++11 (2011)</a:t>
              </a:r>
              <a:endParaRPr lang="en-US" dirty="0"/>
            </a:p>
          </p:txBody>
        </p:sp>
        <p:grpSp>
          <p:nvGrpSpPr>
            <p:cNvPr id="23" name="Gruppieren 22"/>
            <p:cNvGrpSpPr/>
            <p:nvPr/>
          </p:nvGrpSpPr>
          <p:grpSpPr>
            <a:xfrm>
              <a:off x="3039337" y="2105213"/>
              <a:ext cx="2437085" cy="932185"/>
              <a:chOff x="3340312" y="1911050"/>
              <a:chExt cx="2437085" cy="932185"/>
            </a:xfrm>
          </p:grpSpPr>
          <p:sp>
            <p:nvSpPr>
              <p:cNvPr id="6" name="Textfeld 5"/>
              <p:cNvSpPr txBox="1"/>
              <p:nvPr/>
            </p:nvSpPr>
            <p:spPr>
              <a:xfrm>
                <a:off x="3995349" y="2110287"/>
                <a:ext cx="1782048" cy="60760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1"/>
                </a:lvl1pPr>
              </a:lstStyle>
              <a:p>
                <a:r>
                  <a:rPr lang="de-DE" dirty="0"/>
                  <a:t>C</a:t>
                </a:r>
                <a:r>
                  <a:rPr lang="de-DE" dirty="0" smtClean="0"/>
                  <a:t>++ „1.0“ (1980~85)</a:t>
                </a:r>
                <a:endParaRPr lang="en-US" dirty="0"/>
              </a:p>
            </p:txBody>
          </p:sp>
          <p:pic>
            <p:nvPicPr>
              <p:cNvPr id="16" name="Picture 6" descr="http://www.cs.uah.edu/%7Ercoleman/Common/History/Images/CPPHistory07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972"/>
              <a:stretch/>
            </p:blipFill>
            <p:spPr bwMode="auto">
              <a:xfrm>
                <a:off x="3340312" y="1911050"/>
                <a:ext cx="659373" cy="932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feld 16"/>
            <p:cNvSpPr txBox="1"/>
            <p:nvPr/>
          </p:nvSpPr>
          <p:spPr>
            <a:xfrm>
              <a:off x="3694374" y="6134492"/>
              <a:ext cx="1783432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++14 (2014)</a:t>
              </a:r>
              <a:endParaRPr lang="en-US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379596" y="2933288"/>
            <a:ext cx="2203743" cy="3551172"/>
            <a:chOff x="6379596" y="2933288"/>
            <a:chExt cx="2203743" cy="3551172"/>
          </a:xfrm>
        </p:grpSpPr>
        <p:sp>
          <p:nvSpPr>
            <p:cNvPr id="19" name="Textfeld 18"/>
            <p:cNvSpPr txBox="1"/>
            <p:nvPr/>
          </p:nvSpPr>
          <p:spPr>
            <a:xfrm>
              <a:off x="6379596" y="4747647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1.5 (2004)</a:t>
              </a:r>
              <a:endParaRPr lang="en-US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6379596" y="5158916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SE 6 (2006)</a:t>
              </a:r>
              <a:endParaRPr lang="en-US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6379596" y="5585403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SE 7 (2011)</a:t>
              </a:r>
              <a:endParaRPr lang="en-US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6391405" y="6134492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SE 8 (2014)</a:t>
              </a:r>
              <a:endParaRPr lang="en-US" dirty="0"/>
            </a:p>
          </p:txBody>
        </p:sp>
        <p:grpSp>
          <p:nvGrpSpPr>
            <p:cNvPr id="25" name="Gruppieren 24"/>
            <p:cNvGrpSpPr/>
            <p:nvPr/>
          </p:nvGrpSpPr>
          <p:grpSpPr>
            <a:xfrm>
              <a:off x="6388453" y="2933288"/>
              <a:ext cx="2191934" cy="1086200"/>
              <a:chOff x="6388453" y="2933288"/>
              <a:chExt cx="2191934" cy="1086200"/>
            </a:xfrm>
          </p:grpSpPr>
          <p:grpSp>
            <p:nvGrpSpPr>
              <p:cNvPr id="8" name="Gruppieren 7"/>
              <p:cNvGrpSpPr/>
              <p:nvPr/>
            </p:nvGrpSpPr>
            <p:grpSpPr>
              <a:xfrm>
                <a:off x="6388453" y="3013648"/>
                <a:ext cx="2191934" cy="1005840"/>
                <a:chOff x="620137" y="2638958"/>
                <a:chExt cx="2191934" cy="1005840"/>
              </a:xfrm>
            </p:grpSpPr>
            <p:sp>
              <p:nvSpPr>
                <p:cNvPr id="3" name="Textfeld 2"/>
                <p:cNvSpPr txBox="1"/>
                <p:nvPr/>
              </p:nvSpPr>
              <p:spPr>
                <a:xfrm>
                  <a:off x="620137" y="3294830"/>
                  <a:ext cx="2191934" cy="34996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b="1"/>
                  </a:lvl1pPr>
                </a:lstStyle>
                <a:p>
                  <a:r>
                    <a:rPr lang="de-DE" dirty="0"/>
                    <a:t>Java </a:t>
                  </a:r>
                  <a:r>
                    <a:rPr lang="de-DE" dirty="0" smtClean="0"/>
                    <a:t>1.0 (1996)</a:t>
                  </a:r>
                  <a:endParaRPr lang="en-US" dirty="0"/>
                </a:p>
              </p:txBody>
            </p:sp>
            <p:pic>
              <p:nvPicPr>
                <p:cNvPr id="4" name="Picture 2" descr="http://upload.wikimedia.org/wikipedia/de/thumb/e/e1/Java-Logo.svg/100px-Java-Logo.svg.pn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2926"/>
                <a:stretch/>
              </p:blipFill>
              <p:spPr bwMode="auto">
                <a:xfrm>
                  <a:off x="1746713" y="2638958"/>
                  <a:ext cx="439154" cy="5793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1746" name="Picture 2" descr="https://upload.wikimedia.org/wikipedia/commons/thumb/4/40/Wave.svg/170px-Wave.svg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48264" y="2933288"/>
                <a:ext cx="384175" cy="691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4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" y="1514691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51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488950"/>
            <a:ext cx="7237412" cy="838200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Konflikte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353425" cy="10810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Mehrfachvererbung kann zu Mehrdeutigkeit führen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Attribute und Methoden einer Oberklasse sind Bestandteil der Unterklasse (außer private-Elemente)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067175" y="2636838"/>
            <a:ext cx="4825305" cy="3600474"/>
          </a:xfrm>
          <a:prstGeom prst="foldedCorner">
            <a:avLst>
              <a:gd name="adj" fmla="val 990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b="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b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</a:t>
            </a:r>
            <a:r>
              <a:rPr lang="en-US" sz="1400" b="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 </a:t>
            </a:r>
            <a:r>
              <a:rPr lang="en-US" sz="14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request for name is ambiguous */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5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 dirty="0"/>
              <a:t>+</a:t>
            </a:r>
            <a:r>
              <a:rPr lang="de-DE" altLang="de-DE" sz="1400" b="0" dirty="0" err="1"/>
              <a:t>name</a:t>
            </a:r>
            <a:r>
              <a:rPr lang="de-DE" altLang="de-DE" sz="1400" b="0" dirty="0"/>
              <a:t> : </a:t>
            </a:r>
            <a:r>
              <a:rPr lang="de-DE" altLang="de-DE" sz="1400" b="0" dirty="0" err="1"/>
              <a:t>string</a:t>
            </a:r>
            <a:endParaRPr lang="de-DE" altLang="de-DE" sz="1400" b="0" dirty="0"/>
          </a:p>
        </p:txBody>
      </p: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9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1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7422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3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4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5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6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7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8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9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7430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7431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7432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7433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34" name="Text Box 30"/>
          <p:cNvSpPr txBox="1">
            <a:spLocks noChangeArrowheads="1"/>
          </p:cNvSpPr>
          <p:nvPr/>
        </p:nvSpPr>
        <p:spPr bwMode="auto">
          <a:xfrm>
            <a:off x="611188" y="5372100"/>
            <a:ext cx="1292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Objekte der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HiWi-Klasse</a:t>
            </a:r>
          </a:p>
        </p:txBody>
      </p:sp>
      <p:sp>
        <p:nvSpPr>
          <p:cNvPr id="17435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216525"/>
            <a:ext cx="2232025" cy="868363"/>
          </a:xfrm>
          <a:prstGeom prst="wedgeRoundRectCallout">
            <a:avLst>
              <a:gd name="adj1" fmla="val -53379"/>
              <a:gd name="adj2" fmla="val -827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Namenskonflikt</a:t>
            </a:r>
            <a:r>
              <a:rPr lang="de-DE" dirty="0">
                <a:solidFill>
                  <a:schemeClr val="bg1"/>
                </a:solidFill>
              </a:rPr>
              <a:t>! Keine eindeutige Zuweisung 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953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Konflikte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375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Auflösung der Mehrdeutigkeit durch Verwendung des vollständigen Namens </a:t>
            </a:r>
            <a:r>
              <a:rPr lang="de-DE" altLang="de-DE" smtClean="0">
                <a:sym typeface="Wingdings" charset="2"/>
              </a:rPr>
              <a:t>(S</a:t>
            </a:r>
            <a:r>
              <a:rPr lang="de-DE" altLang="de-DE" smtClean="0"/>
              <a:t>cope-Operator)</a:t>
            </a:r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3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4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8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9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0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1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2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3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54" name="Text Box 30"/>
          <p:cNvSpPr txBox="1">
            <a:spLocks noChangeArrowheads="1"/>
          </p:cNvSpPr>
          <p:nvPr/>
        </p:nvSpPr>
        <p:spPr bwMode="auto">
          <a:xfrm>
            <a:off x="250825" y="5372100"/>
            <a:ext cx="2020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i="1" dirty="0"/>
          </a:p>
        </p:txBody>
      </p:sp>
      <p:sp>
        <p:nvSpPr>
          <p:cNvPr id="18455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8456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8457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8458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9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4586140" y="5414963"/>
            <a:ext cx="3010196" cy="652462"/>
          </a:xfrm>
          <a:prstGeom prst="wedgeRoundRectCallout">
            <a:avLst>
              <a:gd name="adj1" fmla="val -14777"/>
              <a:gd name="adj2" fmla="val -16326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Scope</a:t>
            </a:r>
            <a:r>
              <a:rPr lang="de-DE" b="1" dirty="0" smtClean="0">
                <a:solidFill>
                  <a:schemeClr val="bg1"/>
                </a:solidFill>
              </a:rPr>
              <a:t>-Operator nötig!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  <p:sp>
        <p:nvSpPr>
          <p:cNvPr id="3" name="Gefaltete Ecke 2"/>
          <p:cNvSpPr/>
          <p:nvPr/>
        </p:nvSpPr>
        <p:spPr>
          <a:xfrm>
            <a:off x="3923928" y="2434914"/>
            <a:ext cx="5183250" cy="2897588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"Mark"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7"/>
          <p:cNvSpPr>
            <a:spLocks noChangeArrowheads="1"/>
          </p:cNvSpPr>
          <p:nvPr/>
        </p:nvSpPr>
        <p:spPr bwMode="auto">
          <a:xfrm>
            <a:off x="5722938" y="4221163"/>
            <a:ext cx="2592387" cy="144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Speicherproblematik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77057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 geerbte Oberklassen führen auch zur unnötigen Bindung von Speicher</a:t>
            </a:r>
          </a:p>
          <a:p>
            <a:pPr eaLnBrk="1" hangingPunct="1"/>
            <a:endParaRPr lang="de-DE" altLang="de-DE" smtClean="0"/>
          </a:p>
        </p:txBody>
      </p:sp>
      <p:sp>
        <p:nvSpPr>
          <p:cNvPr id="19461" name="Rectangle 32"/>
          <p:cNvSpPr>
            <a:spLocks noChangeArrowheads="1"/>
          </p:cNvSpPr>
          <p:nvPr/>
        </p:nvSpPr>
        <p:spPr bwMode="auto">
          <a:xfrm>
            <a:off x="5722938" y="3067050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9462" name="Rectangle 33"/>
          <p:cNvSpPr>
            <a:spLocks noChangeArrowheads="1"/>
          </p:cNvSpPr>
          <p:nvPr/>
        </p:nvSpPr>
        <p:spPr bwMode="auto">
          <a:xfrm>
            <a:off x="5722938" y="335438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Mitarbeiter)</a:t>
            </a:r>
          </a:p>
        </p:txBody>
      </p:sp>
      <p:sp>
        <p:nvSpPr>
          <p:cNvPr id="19463" name="Rectangle 34"/>
          <p:cNvSpPr>
            <a:spLocks noChangeArrowheads="1"/>
          </p:cNvSpPr>
          <p:nvPr/>
        </p:nvSpPr>
        <p:spPr bwMode="auto">
          <a:xfrm>
            <a:off x="5722938" y="393223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9464" name="AutoShape 35"/>
          <p:cNvSpPr>
            <a:spLocks/>
          </p:cNvSpPr>
          <p:nvPr/>
        </p:nvSpPr>
        <p:spPr bwMode="auto">
          <a:xfrm>
            <a:off x="5507038" y="2779713"/>
            <a:ext cx="144462" cy="1441450"/>
          </a:xfrm>
          <a:prstGeom prst="leftBrace">
            <a:avLst>
              <a:gd name="adj1" fmla="val 831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5" name="Text Box 36"/>
          <p:cNvSpPr txBox="1">
            <a:spLocks noChangeArrowheads="1"/>
          </p:cNvSpPr>
          <p:nvPr/>
        </p:nvSpPr>
        <p:spPr bwMode="auto">
          <a:xfrm>
            <a:off x="4152256" y="3284538"/>
            <a:ext cx="13468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dirty="0"/>
          </a:p>
        </p:txBody>
      </p:sp>
      <p:sp>
        <p:nvSpPr>
          <p:cNvPr id="19466" name="Rectangle 37"/>
          <p:cNvSpPr>
            <a:spLocks noChangeArrowheads="1"/>
          </p:cNvSpPr>
          <p:nvPr/>
        </p:nvSpPr>
        <p:spPr bwMode="auto">
          <a:xfrm>
            <a:off x="5722938" y="27797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Student)</a:t>
            </a:r>
          </a:p>
        </p:txBody>
      </p:sp>
      <p:sp>
        <p:nvSpPr>
          <p:cNvPr id="19467" name="Rectangle 38"/>
          <p:cNvSpPr>
            <a:spLocks noChangeArrowheads="1"/>
          </p:cNvSpPr>
          <p:nvPr/>
        </p:nvSpPr>
        <p:spPr bwMode="auto">
          <a:xfrm>
            <a:off x="5722938" y="36433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9468" name="Line 39"/>
          <p:cNvSpPr>
            <a:spLocks noChangeShapeType="1"/>
          </p:cNvSpPr>
          <p:nvPr/>
        </p:nvSpPr>
        <p:spPr bwMode="auto">
          <a:xfrm>
            <a:off x="5722938" y="3355975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69" name="Line 40"/>
          <p:cNvSpPr>
            <a:spLocks noChangeShapeType="1"/>
          </p:cNvSpPr>
          <p:nvPr/>
        </p:nvSpPr>
        <p:spPr bwMode="auto">
          <a:xfrm>
            <a:off x="5722938" y="3932238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0" name="Rectangle 42"/>
          <p:cNvSpPr>
            <a:spLocks noChangeArrowheads="1"/>
          </p:cNvSpPr>
          <p:nvPr/>
        </p:nvSpPr>
        <p:spPr bwMode="auto">
          <a:xfrm>
            <a:off x="1547813" y="537527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9471" name="Rectangle 43"/>
          <p:cNvSpPr>
            <a:spLocks noChangeArrowheads="1"/>
          </p:cNvSpPr>
          <p:nvPr/>
        </p:nvSpPr>
        <p:spPr bwMode="auto">
          <a:xfrm>
            <a:off x="1547813" y="5664200"/>
            <a:ext cx="1655762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2" name="Rectangle 44"/>
          <p:cNvSpPr>
            <a:spLocks noChangeArrowheads="1"/>
          </p:cNvSpPr>
          <p:nvPr/>
        </p:nvSpPr>
        <p:spPr bwMode="auto">
          <a:xfrm>
            <a:off x="1547813" y="5735638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3" name="Rectangle 45"/>
          <p:cNvSpPr>
            <a:spLocks noChangeArrowheads="1"/>
          </p:cNvSpPr>
          <p:nvPr/>
        </p:nvSpPr>
        <p:spPr bwMode="auto">
          <a:xfrm>
            <a:off x="754063" y="40782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9474" name="Rectangle 46"/>
          <p:cNvSpPr>
            <a:spLocks noChangeArrowheads="1"/>
          </p:cNvSpPr>
          <p:nvPr/>
        </p:nvSpPr>
        <p:spPr bwMode="auto">
          <a:xfrm>
            <a:off x="755650" y="436721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19475" name="Rectangle 47"/>
          <p:cNvSpPr>
            <a:spLocks noChangeArrowheads="1"/>
          </p:cNvSpPr>
          <p:nvPr/>
        </p:nvSpPr>
        <p:spPr bwMode="auto">
          <a:xfrm>
            <a:off x="755650" y="465613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6" name="AutoShape 48"/>
          <p:cNvSpPr>
            <a:spLocks noChangeArrowheads="1"/>
          </p:cNvSpPr>
          <p:nvPr/>
        </p:nvSpPr>
        <p:spPr bwMode="auto">
          <a:xfrm>
            <a:off x="13319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7" name="Line 49"/>
          <p:cNvSpPr>
            <a:spLocks noChangeShapeType="1"/>
          </p:cNvSpPr>
          <p:nvPr/>
        </p:nvSpPr>
        <p:spPr bwMode="auto">
          <a:xfrm>
            <a:off x="14033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8" name="Rectangle 50"/>
          <p:cNvSpPr>
            <a:spLocks noChangeArrowheads="1"/>
          </p:cNvSpPr>
          <p:nvPr/>
        </p:nvSpPr>
        <p:spPr bwMode="auto">
          <a:xfrm>
            <a:off x="2482850" y="407828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9479" name="Rectangle 51"/>
          <p:cNvSpPr>
            <a:spLocks noChangeArrowheads="1"/>
          </p:cNvSpPr>
          <p:nvPr/>
        </p:nvSpPr>
        <p:spPr bwMode="auto">
          <a:xfrm>
            <a:off x="2482850" y="465613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0" name="Line 52"/>
          <p:cNvSpPr>
            <a:spLocks noChangeShapeType="1"/>
          </p:cNvSpPr>
          <p:nvPr/>
        </p:nvSpPr>
        <p:spPr bwMode="auto">
          <a:xfrm>
            <a:off x="14033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1" name="Line 53"/>
          <p:cNvSpPr>
            <a:spLocks noChangeShapeType="1"/>
          </p:cNvSpPr>
          <p:nvPr/>
        </p:nvSpPr>
        <p:spPr bwMode="auto">
          <a:xfrm>
            <a:off x="22669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2" name="AutoShape 54"/>
          <p:cNvSpPr>
            <a:spLocks noChangeArrowheads="1"/>
          </p:cNvSpPr>
          <p:nvPr/>
        </p:nvSpPr>
        <p:spPr bwMode="auto">
          <a:xfrm>
            <a:off x="32750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3" name="Line 55"/>
          <p:cNvSpPr>
            <a:spLocks noChangeShapeType="1"/>
          </p:cNvSpPr>
          <p:nvPr/>
        </p:nvSpPr>
        <p:spPr bwMode="auto">
          <a:xfrm>
            <a:off x="33464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4" name="Line 56"/>
          <p:cNvSpPr>
            <a:spLocks noChangeShapeType="1"/>
          </p:cNvSpPr>
          <p:nvPr/>
        </p:nvSpPr>
        <p:spPr bwMode="auto">
          <a:xfrm>
            <a:off x="24828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5" name="Line 57"/>
          <p:cNvSpPr>
            <a:spLocks noChangeShapeType="1"/>
          </p:cNvSpPr>
          <p:nvPr/>
        </p:nvSpPr>
        <p:spPr bwMode="auto">
          <a:xfrm>
            <a:off x="24828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6" name="Rectangle 58"/>
          <p:cNvSpPr>
            <a:spLocks noChangeArrowheads="1"/>
          </p:cNvSpPr>
          <p:nvPr/>
        </p:nvSpPr>
        <p:spPr bwMode="auto">
          <a:xfrm>
            <a:off x="1547813" y="307022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9487" name="Rectangle 59"/>
          <p:cNvSpPr>
            <a:spLocks noChangeArrowheads="1"/>
          </p:cNvSpPr>
          <p:nvPr/>
        </p:nvSpPr>
        <p:spPr bwMode="auto">
          <a:xfrm>
            <a:off x="1547813" y="2781300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19488" name="Rectangle 60"/>
          <p:cNvSpPr>
            <a:spLocks noChangeArrowheads="1"/>
          </p:cNvSpPr>
          <p:nvPr/>
        </p:nvSpPr>
        <p:spPr bwMode="auto">
          <a:xfrm>
            <a:off x="1547813" y="3357563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9" name="AutoShape 61"/>
          <p:cNvSpPr>
            <a:spLocks noChangeArrowheads="1"/>
          </p:cNvSpPr>
          <p:nvPr/>
        </p:nvSpPr>
        <p:spPr bwMode="auto">
          <a:xfrm>
            <a:off x="2484438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0" name="Line 62"/>
          <p:cNvSpPr>
            <a:spLocks noChangeShapeType="1"/>
          </p:cNvSpPr>
          <p:nvPr/>
        </p:nvSpPr>
        <p:spPr bwMode="auto">
          <a:xfrm>
            <a:off x="2555875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1" name="Line 63"/>
          <p:cNvSpPr>
            <a:spLocks noChangeShapeType="1"/>
          </p:cNvSpPr>
          <p:nvPr/>
        </p:nvSpPr>
        <p:spPr bwMode="auto">
          <a:xfrm>
            <a:off x="2555875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2" name="Line 64"/>
          <p:cNvSpPr>
            <a:spLocks noChangeShapeType="1"/>
          </p:cNvSpPr>
          <p:nvPr/>
        </p:nvSpPr>
        <p:spPr bwMode="auto">
          <a:xfrm>
            <a:off x="3419475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3" name="AutoShape 65"/>
          <p:cNvSpPr>
            <a:spLocks noChangeArrowheads="1"/>
          </p:cNvSpPr>
          <p:nvPr/>
        </p:nvSpPr>
        <p:spPr bwMode="auto">
          <a:xfrm>
            <a:off x="2195513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4" name="Line 66"/>
          <p:cNvSpPr>
            <a:spLocks noChangeShapeType="1"/>
          </p:cNvSpPr>
          <p:nvPr/>
        </p:nvSpPr>
        <p:spPr bwMode="auto">
          <a:xfrm>
            <a:off x="2266950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5" name="Line 67"/>
          <p:cNvSpPr>
            <a:spLocks noChangeShapeType="1"/>
          </p:cNvSpPr>
          <p:nvPr/>
        </p:nvSpPr>
        <p:spPr bwMode="auto">
          <a:xfrm>
            <a:off x="1403350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6" name="Line 68"/>
          <p:cNvSpPr>
            <a:spLocks noChangeShapeType="1"/>
          </p:cNvSpPr>
          <p:nvPr/>
        </p:nvSpPr>
        <p:spPr bwMode="auto">
          <a:xfrm>
            <a:off x="1403350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7" name="Rectangle 69"/>
          <p:cNvSpPr>
            <a:spLocks noChangeArrowheads="1"/>
          </p:cNvSpPr>
          <p:nvPr/>
        </p:nvSpPr>
        <p:spPr bwMode="auto">
          <a:xfrm>
            <a:off x="2482850" y="436721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19498" name="Rectangle 37"/>
          <p:cNvSpPr>
            <a:spLocks noChangeArrowheads="1"/>
          </p:cNvSpPr>
          <p:nvPr/>
        </p:nvSpPr>
        <p:spPr bwMode="auto">
          <a:xfrm>
            <a:off x="5722938" y="2635250"/>
            <a:ext cx="25923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46" name="Abgerundete rechteckige Legende 45"/>
          <p:cNvSpPr/>
          <p:nvPr/>
        </p:nvSpPr>
        <p:spPr>
          <a:xfrm>
            <a:off x="3267075" y="2273300"/>
            <a:ext cx="2232025" cy="868363"/>
          </a:xfrm>
          <a:prstGeom prst="wedgeRoundRectCallout">
            <a:avLst>
              <a:gd name="adj1" fmla="val -58310"/>
              <a:gd name="adj2" fmla="val 167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Mehrfach geerbte Oberklasse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6439484" y="2281189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103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Implementierungsvererb.: Speicherproblematik</a:t>
            </a:r>
            <a:endParaRPr lang="de-DE" altLang="de-DE" i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Lösung: Mehrfach geerbte Oberklassen nur einmal einbinden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Schlüsselwort </a:t>
            </a:r>
            <a:r>
              <a:rPr lang="de-DE" altLang="de-DE" b="1" i="1" dirty="0" err="1" smtClean="0">
                <a:solidFill>
                  <a:srgbClr val="005AA9"/>
                </a:solidFill>
              </a:rPr>
              <a:t>virtual</a:t>
            </a:r>
            <a:r>
              <a:rPr lang="de-DE" altLang="de-DE" dirty="0" smtClean="0">
                <a:solidFill>
                  <a:srgbClr val="005AA9"/>
                </a:solidFill>
              </a:rPr>
              <a:t> </a:t>
            </a:r>
            <a:r>
              <a:rPr lang="de-DE" altLang="de-DE" dirty="0" smtClean="0"/>
              <a:t>ermöglicht virtuelle Oberklassen / Vererbung</a:t>
            </a:r>
            <a:endParaRPr lang="de-DE" altLang="de-DE" i="1" dirty="0" smtClean="0"/>
          </a:p>
        </p:txBody>
      </p:sp>
      <p:sp>
        <p:nvSpPr>
          <p:cNvPr id="20485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0486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7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8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0489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0490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1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2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3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0494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5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6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7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8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9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0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1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0502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0503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4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5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6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7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8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9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0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1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2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0513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0514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942338" y="5446712"/>
            <a:ext cx="4967659" cy="862161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Die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-Deklaration findet nicht an der Stelle statt, die sie nötig macht (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de-DE" dirty="0" smtClean="0">
                <a:solidFill>
                  <a:schemeClr val="bg1"/>
                </a:solidFill>
              </a:rPr>
              <a:t>)!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6" name="Gefaltete Ecke 35"/>
          <p:cNvSpPr/>
          <p:nvPr/>
        </p:nvSpPr>
        <p:spPr>
          <a:xfrm>
            <a:off x="3960750" y="2434914"/>
            <a:ext cx="4930837" cy="279428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970088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	virtual 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sz="14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 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“Max"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589550" y="5457726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  <p:sp>
        <p:nvSpPr>
          <p:cNvPr id="38" name="Rechteck 14"/>
          <p:cNvSpPr>
            <a:spLocks noChangeArrowheads="1"/>
          </p:cNvSpPr>
          <p:nvPr/>
        </p:nvSpPr>
        <p:spPr bwMode="auto">
          <a:xfrm>
            <a:off x="6001921" y="3082925"/>
            <a:ext cx="848491" cy="493713"/>
          </a:xfrm>
          <a:prstGeom prst="rect">
            <a:avLst/>
          </a:prstGeom>
          <a:solidFill>
            <a:schemeClr val="bg1">
              <a:lumMod val="75000"/>
              <a:alpha val="2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82665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3"/>
          <p:cNvSpPr>
            <a:spLocks noChangeArrowheads="1"/>
          </p:cNvSpPr>
          <p:nvPr/>
        </p:nvSpPr>
        <p:spPr bwMode="auto">
          <a:xfrm>
            <a:off x="6532563" y="42926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 b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Schlechtes Design?</a:t>
            </a:r>
            <a:endParaRPr lang="de-DE" altLang="de-DE" i="1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Mehrfachvererbung kann auf „schlechtes“ Design hindeuten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smtClean="0"/>
              <a:t>Gemeinsamkeiten sollen explizit extrahiert bzw. das Design vereinfacht werden</a:t>
            </a:r>
            <a:endParaRPr lang="de-DE" altLang="de-DE" i="1" smtClean="0"/>
          </a:p>
        </p:txBody>
      </p:sp>
      <p:sp>
        <p:nvSpPr>
          <p:cNvPr id="21509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2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13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14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5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6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17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18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9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0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1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2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3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4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5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26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27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8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2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6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37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9" name="Rectangle 19"/>
          <p:cNvSpPr>
            <a:spLocks noChangeArrowheads="1"/>
          </p:cNvSpPr>
          <p:nvPr/>
        </p:nvSpPr>
        <p:spPr bwMode="auto">
          <a:xfrm>
            <a:off x="4803775" y="400367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40" name="Rectangle 20"/>
          <p:cNvSpPr>
            <a:spLocks noChangeArrowheads="1"/>
          </p:cNvSpPr>
          <p:nvPr/>
        </p:nvSpPr>
        <p:spPr bwMode="auto">
          <a:xfrm>
            <a:off x="4805363" y="42926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41" name="Rectangle 21"/>
          <p:cNvSpPr>
            <a:spLocks noChangeArrowheads="1"/>
          </p:cNvSpPr>
          <p:nvPr/>
        </p:nvSpPr>
        <p:spPr bwMode="auto">
          <a:xfrm>
            <a:off x="4805363" y="4581525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2" name="Rectangle 24"/>
          <p:cNvSpPr>
            <a:spLocks noChangeArrowheads="1"/>
          </p:cNvSpPr>
          <p:nvPr/>
        </p:nvSpPr>
        <p:spPr bwMode="auto">
          <a:xfrm>
            <a:off x="6532563" y="4003675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43" name="Rectangle 25"/>
          <p:cNvSpPr>
            <a:spLocks noChangeArrowheads="1"/>
          </p:cNvSpPr>
          <p:nvPr/>
        </p:nvSpPr>
        <p:spPr bwMode="auto">
          <a:xfrm>
            <a:off x="6532563" y="4510088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4" name="Rectangle 32"/>
          <p:cNvSpPr>
            <a:spLocks noChangeArrowheads="1"/>
          </p:cNvSpPr>
          <p:nvPr/>
        </p:nvSpPr>
        <p:spPr bwMode="auto">
          <a:xfrm>
            <a:off x="5597525" y="299561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45" name="Rectangle 33"/>
          <p:cNvSpPr>
            <a:spLocks noChangeArrowheads="1"/>
          </p:cNvSpPr>
          <p:nvPr/>
        </p:nvSpPr>
        <p:spPr bwMode="auto">
          <a:xfrm>
            <a:off x="5597525" y="2706688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46" name="Rectangle 34"/>
          <p:cNvSpPr>
            <a:spLocks noChangeArrowheads="1"/>
          </p:cNvSpPr>
          <p:nvPr/>
        </p:nvSpPr>
        <p:spPr bwMode="auto">
          <a:xfrm>
            <a:off x="5597525" y="3282950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7" name="AutoShape 35"/>
          <p:cNvSpPr>
            <a:spLocks noChangeArrowheads="1"/>
          </p:cNvSpPr>
          <p:nvPr/>
        </p:nvSpPr>
        <p:spPr bwMode="auto">
          <a:xfrm>
            <a:off x="6534150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8" name="Line 36"/>
          <p:cNvSpPr>
            <a:spLocks noChangeShapeType="1"/>
          </p:cNvSpPr>
          <p:nvPr/>
        </p:nvSpPr>
        <p:spPr bwMode="auto">
          <a:xfrm>
            <a:off x="6605588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49" name="Line 37"/>
          <p:cNvSpPr>
            <a:spLocks noChangeShapeType="1"/>
          </p:cNvSpPr>
          <p:nvPr/>
        </p:nvSpPr>
        <p:spPr bwMode="auto">
          <a:xfrm>
            <a:off x="6605588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0" name="Line 38"/>
          <p:cNvSpPr>
            <a:spLocks noChangeShapeType="1"/>
          </p:cNvSpPr>
          <p:nvPr/>
        </p:nvSpPr>
        <p:spPr bwMode="auto">
          <a:xfrm>
            <a:off x="7469188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1" name="AutoShape 39"/>
          <p:cNvSpPr>
            <a:spLocks noChangeArrowheads="1"/>
          </p:cNvSpPr>
          <p:nvPr/>
        </p:nvSpPr>
        <p:spPr bwMode="auto">
          <a:xfrm>
            <a:off x="6245225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2" name="Line 40"/>
          <p:cNvSpPr>
            <a:spLocks noChangeShapeType="1"/>
          </p:cNvSpPr>
          <p:nvPr/>
        </p:nvSpPr>
        <p:spPr bwMode="auto">
          <a:xfrm>
            <a:off x="6316663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3" name="Line 41"/>
          <p:cNvSpPr>
            <a:spLocks noChangeShapeType="1"/>
          </p:cNvSpPr>
          <p:nvPr/>
        </p:nvSpPr>
        <p:spPr bwMode="auto">
          <a:xfrm>
            <a:off x="5453063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4" name="Line 42"/>
          <p:cNvSpPr>
            <a:spLocks noChangeShapeType="1"/>
          </p:cNvSpPr>
          <p:nvPr/>
        </p:nvSpPr>
        <p:spPr bwMode="auto">
          <a:xfrm>
            <a:off x="5453063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5" name="Rectangle 16"/>
          <p:cNvSpPr>
            <a:spLocks noChangeArrowheads="1"/>
          </p:cNvSpPr>
          <p:nvPr/>
        </p:nvSpPr>
        <p:spPr bwMode="auto">
          <a:xfrm>
            <a:off x="4787900" y="512286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56" name="Rectangle 17"/>
          <p:cNvSpPr>
            <a:spLocks noChangeArrowheads="1"/>
          </p:cNvSpPr>
          <p:nvPr/>
        </p:nvSpPr>
        <p:spPr bwMode="auto">
          <a:xfrm>
            <a:off x="4787900" y="541178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7" name="Rectangle 18"/>
          <p:cNvSpPr>
            <a:spLocks noChangeArrowheads="1"/>
          </p:cNvSpPr>
          <p:nvPr/>
        </p:nvSpPr>
        <p:spPr bwMode="auto">
          <a:xfrm>
            <a:off x="4787900" y="548322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8" name="Rectangle 24"/>
          <p:cNvSpPr>
            <a:spLocks noChangeArrowheads="1"/>
          </p:cNvSpPr>
          <p:nvPr/>
        </p:nvSpPr>
        <p:spPr bwMode="auto">
          <a:xfrm>
            <a:off x="7404100" y="544353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dirty="0" smtClean="0"/>
              <a:t>Beschäftigung</a:t>
            </a:r>
            <a:endParaRPr lang="de-DE" altLang="de-DE" sz="1600" b="0" dirty="0"/>
          </a:p>
        </p:txBody>
      </p:sp>
      <p:sp>
        <p:nvSpPr>
          <p:cNvPr id="21559" name="Rectangle 25"/>
          <p:cNvSpPr>
            <a:spLocks noChangeArrowheads="1"/>
          </p:cNvSpPr>
          <p:nvPr/>
        </p:nvSpPr>
        <p:spPr bwMode="auto">
          <a:xfrm>
            <a:off x="7404100" y="60213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60" name="Rectangle 43"/>
          <p:cNvSpPr>
            <a:spLocks noChangeArrowheads="1"/>
          </p:cNvSpPr>
          <p:nvPr/>
        </p:nvSpPr>
        <p:spPr bwMode="auto">
          <a:xfrm>
            <a:off x="7404100" y="57324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61" name="Line 29"/>
          <p:cNvSpPr>
            <a:spLocks noChangeShapeType="1"/>
          </p:cNvSpPr>
          <p:nvPr/>
        </p:nvSpPr>
        <p:spPr bwMode="auto">
          <a:xfrm>
            <a:off x="5532438" y="4868863"/>
            <a:ext cx="0" cy="254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62" name="AutoShape 28"/>
          <p:cNvSpPr>
            <a:spLocks noChangeArrowheads="1"/>
          </p:cNvSpPr>
          <p:nvPr/>
        </p:nvSpPr>
        <p:spPr bwMode="auto">
          <a:xfrm>
            <a:off x="5461000" y="46529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21563" name="Gewinkelte Verbindung 2"/>
          <p:cNvCxnSpPr>
            <a:cxnSpLocks noChangeShapeType="1"/>
          </p:cNvCxnSpPr>
          <p:nvPr/>
        </p:nvCxnSpPr>
        <p:spPr bwMode="auto">
          <a:xfrm rot="16200000" flipH="1">
            <a:off x="6420644" y="4822031"/>
            <a:ext cx="179388" cy="17875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4" name="Gewinkelte Verbindung 75"/>
          <p:cNvCxnSpPr>
            <a:cxnSpLocks noChangeShapeType="1"/>
          </p:cNvCxnSpPr>
          <p:nvPr/>
        </p:nvCxnSpPr>
        <p:spPr bwMode="auto">
          <a:xfrm rot="16200000" flipH="1">
            <a:off x="7329488" y="4613275"/>
            <a:ext cx="790575" cy="873125"/>
          </a:xfrm>
          <a:prstGeom prst="bentConnector3">
            <a:avLst>
              <a:gd name="adj1" fmla="val 56546"/>
            </a:avLst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Abgerundete rechteckige Legende 82"/>
          <p:cNvSpPr/>
          <p:nvPr/>
        </p:nvSpPr>
        <p:spPr>
          <a:xfrm>
            <a:off x="3691927" y="5946775"/>
            <a:ext cx="2970212" cy="868362"/>
          </a:xfrm>
          <a:prstGeom prst="wedgeRoundRectCallout">
            <a:avLst>
              <a:gd name="adj1" fmla="val -4253"/>
              <a:gd name="adj2" fmla="val -879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ist ein 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de-DE" dirty="0">
                <a:solidFill>
                  <a:schemeClr val="bg1"/>
                </a:solidFill>
              </a:rPr>
              <a:t>, mit einer 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Beschäftigung</a:t>
            </a:r>
          </a:p>
        </p:txBody>
      </p:sp>
    </p:spTree>
    <p:extLst>
      <p:ext uri="{BB962C8B-B14F-4D97-AF65-F5344CB8AC3E}">
        <p14:creationId xmlns:p14="http://schemas.microsoft.com/office/powerpoint/2010/main" val="202543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Schnittstellen- vs. Implementierungsvererbung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smtClean="0"/>
              <a:t>Schnittstellenvererbung</a:t>
            </a:r>
            <a:r>
              <a:rPr lang="de-DE" sz="2000" dirty="0" smtClean="0"/>
              <a:t>:</a:t>
            </a:r>
            <a:br>
              <a:rPr lang="de-DE" sz="2000" dirty="0" smtClean="0"/>
            </a:br>
            <a:endParaRPr lang="de-DE" sz="2000" dirty="0" smtClean="0"/>
          </a:p>
          <a:p>
            <a:pPr marL="0" indent="0">
              <a:buNone/>
            </a:pPr>
            <a:r>
              <a:rPr lang="de-DE" sz="2000" dirty="0" smtClean="0"/>
              <a:t>Wenn die Oberklassen nur </a:t>
            </a:r>
            <a:r>
              <a:rPr lang="de-DE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pure </a:t>
            </a:r>
            <a:r>
              <a:rPr lang="de-DE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sz="2000" dirty="0"/>
              <a:t> </a:t>
            </a:r>
            <a:r>
              <a:rPr lang="de-DE" sz="2000" dirty="0" smtClean="0"/>
              <a:t>Methoden</a:t>
            </a:r>
            <a:r>
              <a:rPr lang="de-DE" sz="2000" dirty="0"/>
              <a:t> </a:t>
            </a:r>
            <a:r>
              <a:rPr lang="de-DE" sz="2000" dirty="0" smtClean="0"/>
              <a:t>enthalten, </a:t>
            </a:r>
            <a:r>
              <a:rPr lang="de-DE" sz="2000" dirty="0"/>
              <a:t>dann ist Mehrfachvererbung überhaupt kein Problem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Implementierungsvererbung</a:t>
            </a:r>
            <a:r>
              <a:rPr lang="de-DE" sz="2000" dirty="0"/>
              <a:t>: 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smtClean="0"/>
              <a:t>Wird </a:t>
            </a:r>
            <a:r>
              <a:rPr lang="de-DE" sz="2000" dirty="0"/>
              <a:t>aber von mehreren Oberklassen wirklich </a:t>
            </a:r>
            <a:r>
              <a:rPr lang="de-DE" sz="2000" b="1" dirty="0"/>
              <a:t>Implementierung</a:t>
            </a:r>
            <a:r>
              <a:rPr lang="de-DE" sz="2000" dirty="0"/>
              <a:t> geerbt, so kann das zu Problemen führen…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2873375" y="4471170"/>
            <a:ext cx="3241675" cy="1728788"/>
            <a:chOff x="5004048" y="4005064"/>
            <a:chExt cx="3241675" cy="1728788"/>
          </a:xfrm>
        </p:grpSpPr>
        <p:sp>
          <p:nvSpPr>
            <p:cNvPr id="16387" name="Rectangle 9"/>
            <p:cNvSpPr>
              <a:spLocks noChangeArrowheads="1"/>
            </p:cNvSpPr>
            <p:nvPr/>
          </p:nvSpPr>
          <p:spPr bwMode="auto">
            <a:xfrm>
              <a:off x="5940673" y="5302052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HiWi</a:t>
              </a:r>
            </a:p>
          </p:txBody>
        </p:sp>
        <p:sp>
          <p:nvSpPr>
            <p:cNvPr id="16388" name="Rectangle 10"/>
            <p:cNvSpPr>
              <a:spLocks noChangeArrowheads="1"/>
            </p:cNvSpPr>
            <p:nvPr/>
          </p:nvSpPr>
          <p:spPr bwMode="auto">
            <a:xfrm>
              <a:off x="5940673" y="5590977"/>
              <a:ext cx="1368425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89" name="Rectangle 11"/>
            <p:cNvSpPr>
              <a:spLocks noChangeArrowheads="1"/>
            </p:cNvSpPr>
            <p:nvPr/>
          </p:nvSpPr>
          <p:spPr bwMode="auto">
            <a:xfrm>
              <a:off x="5940673" y="5662414"/>
              <a:ext cx="1368425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0" name="Rectangle 12"/>
            <p:cNvSpPr>
              <a:spLocks noChangeArrowheads="1"/>
            </p:cNvSpPr>
            <p:nvPr/>
          </p:nvSpPr>
          <p:spPr bwMode="auto">
            <a:xfrm>
              <a:off x="5004048" y="4005064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Student</a:t>
              </a:r>
            </a:p>
          </p:txBody>
        </p:sp>
        <p:sp>
          <p:nvSpPr>
            <p:cNvPr id="16391" name="Rectangle 13"/>
            <p:cNvSpPr>
              <a:spLocks noChangeArrowheads="1"/>
            </p:cNvSpPr>
            <p:nvPr/>
          </p:nvSpPr>
          <p:spPr bwMode="auto">
            <a:xfrm>
              <a:off x="5005635" y="4293989"/>
              <a:ext cx="1512888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+</a:t>
              </a:r>
              <a:r>
                <a:rPr lang="de-DE" altLang="de-DE" sz="1400" b="0" dirty="0" err="1"/>
                <a:t>name</a:t>
              </a:r>
              <a:r>
                <a:rPr lang="de-DE" altLang="de-DE" sz="1400" b="0" dirty="0"/>
                <a:t> : </a:t>
              </a:r>
              <a:r>
                <a:rPr lang="de-DE" altLang="de-DE" sz="1400" b="0" dirty="0" err="1"/>
                <a:t>string</a:t>
              </a:r>
              <a:endParaRPr lang="de-DE" altLang="de-DE" sz="1400" b="0" dirty="0"/>
            </a:p>
          </p:txBody>
        </p:sp>
        <p:sp>
          <p:nvSpPr>
            <p:cNvPr id="16392" name="Rectangle 14"/>
            <p:cNvSpPr>
              <a:spLocks noChangeArrowheads="1"/>
            </p:cNvSpPr>
            <p:nvPr/>
          </p:nvSpPr>
          <p:spPr bwMode="auto">
            <a:xfrm>
              <a:off x="5005635" y="4582914"/>
              <a:ext cx="1512888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3" name="AutoShape 15"/>
            <p:cNvSpPr>
              <a:spLocks noChangeArrowheads="1"/>
            </p:cNvSpPr>
            <p:nvPr/>
          </p:nvSpPr>
          <p:spPr bwMode="auto">
            <a:xfrm>
              <a:off x="5583485" y="4654352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4" name="Line 16"/>
            <p:cNvSpPr>
              <a:spLocks noChangeShapeType="1"/>
            </p:cNvSpPr>
            <p:nvPr/>
          </p:nvSpPr>
          <p:spPr bwMode="auto">
            <a:xfrm>
              <a:off x="5654923" y="4870252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5" name="Rectangle 17"/>
            <p:cNvSpPr>
              <a:spLocks noChangeArrowheads="1"/>
            </p:cNvSpPr>
            <p:nvPr/>
          </p:nvSpPr>
          <p:spPr bwMode="auto">
            <a:xfrm>
              <a:off x="6734423" y="4005064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Mitarbeiter</a:t>
              </a:r>
            </a:p>
          </p:txBody>
        </p:sp>
        <p:sp>
          <p:nvSpPr>
            <p:cNvPr id="16396" name="Rectangle 18"/>
            <p:cNvSpPr>
              <a:spLocks noChangeArrowheads="1"/>
            </p:cNvSpPr>
            <p:nvPr/>
          </p:nvSpPr>
          <p:spPr bwMode="auto">
            <a:xfrm>
              <a:off x="6734423" y="4582914"/>
              <a:ext cx="1511300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7" name="Line 19"/>
            <p:cNvSpPr>
              <a:spLocks noChangeShapeType="1"/>
            </p:cNvSpPr>
            <p:nvPr/>
          </p:nvSpPr>
          <p:spPr bwMode="auto">
            <a:xfrm>
              <a:off x="5654923" y="5014714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8" name="Line 20"/>
            <p:cNvSpPr>
              <a:spLocks noChangeShapeType="1"/>
            </p:cNvSpPr>
            <p:nvPr/>
          </p:nvSpPr>
          <p:spPr bwMode="auto">
            <a:xfrm>
              <a:off x="6518523" y="5014714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9" name="AutoShape 21"/>
            <p:cNvSpPr>
              <a:spLocks noChangeArrowheads="1"/>
            </p:cNvSpPr>
            <p:nvPr/>
          </p:nvSpPr>
          <p:spPr bwMode="auto">
            <a:xfrm>
              <a:off x="7526585" y="4654352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400" name="Line 22"/>
            <p:cNvSpPr>
              <a:spLocks noChangeShapeType="1"/>
            </p:cNvSpPr>
            <p:nvPr/>
          </p:nvSpPr>
          <p:spPr bwMode="auto">
            <a:xfrm>
              <a:off x="7598023" y="4870252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1" name="Line 23"/>
            <p:cNvSpPr>
              <a:spLocks noChangeShapeType="1"/>
            </p:cNvSpPr>
            <p:nvPr/>
          </p:nvSpPr>
          <p:spPr bwMode="auto">
            <a:xfrm>
              <a:off x="6734423" y="5014714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2" name="Line 24"/>
            <p:cNvSpPr>
              <a:spLocks noChangeShapeType="1"/>
            </p:cNvSpPr>
            <p:nvPr/>
          </p:nvSpPr>
          <p:spPr bwMode="auto">
            <a:xfrm>
              <a:off x="6734423" y="5014714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3" name="Rectangle 25"/>
            <p:cNvSpPr>
              <a:spLocks noChangeArrowheads="1"/>
            </p:cNvSpPr>
            <p:nvPr/>
          </p:nvSpPr>
          <p:spPr bwMode="auto">
            <a:xfrm>
              <a:off x="6734423" y="4293989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+name : string</a:t>
              </a:r>
            </a:p>
          </p:txBody>
        </p:sp>
      </p:grpSp>
      <p:sp>
        <p:nvSpPr>
          <p:cNvPr id="22" name="Abgerundete rechteckige Legende 21"/>
          <p:cNvSpPr/>
          <p:nvPr/>
        </p:nvSpPr>
        <p:spPr>
          <a:xfrm>
            <a:off x="468046" y="3555953"/>
            <a:ext cx="3589337" cy="661987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entspricht der Verwendung von </a:t>
            </a:r>
            <a:r>
              <a:rPr lang="de-DE" b="1" dirty="0">
                <a:solidFill>
                  <a:schemeClr val="bg1"/>
                </a:solidFill>
              </a:rPr>
              <a:t>Interfaces</a:t>
            </a:r>
            <a:r>
              <a:rPr lang="de-DE" dirty="0">
                <a:solidFill>
                  <a:schemeClr val="bg1"/>
                </a:solidFill>
              </a:rPr>
              <a:t> in Java!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96571" y="3454359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altLang="de-DE" dirty="0" smtClean="0"/>
          </a:p>
          <a:p>
            <a:endParaRPr lang="de-DE" altLang="de-DE" dirty="0" smtClean="0"/>
          </a:p>
          <a:p>
            <a:r>
              <a:rPr lang="de-DE" altLang="de-DE" dirty="0" smtClean="0"/>
              <a:t>Also – Mehrfachvererbung: Ja oder nein?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6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Wie war das eigentlich mit der Mehrfachvererbung in Java?</a:t>
            </a:r>
            <a:endParaRPr lang="en-US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864567"/>
          </a:xfrm>
        </p:spPr>
        <p:txBody>
          <a:bodyPr/>
          <a:lstStyle/>
          <a:p>
            <a:r>
              <a:rPr lang="en-US" b="1" dirty="0" err="1" smtClean="0"/>
              <a:t>Frage</a:t>
            </a:r>
            <a:r>
              <a:rPr lang="en-US" dirty="0" smtClean="0"/>
              <a:t>: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in Java die </a:t>
            </a:r>
            <a:r>
              <a:rPr lang="en-US" dirty="0" err="1" smtClean="0"/>
              <a:t>folgende</a:t>
            </a:r>
            <a:r>
              <a:rPr lang="en-US" dirty="0" smtClean="0"/>
              <a:t> Situation </a:t>
            </a:r>
            <a:r>
              <a:rPr lang="en-US" dirty="0" err="1" smtClean="0"/>
              <a:t>gelöst</a:t>
            </a:r>
            <a:r>
              <a:rPr lang="en-US" dirty="0" smtClean="0"/>
              <a:t>?</a:t>
            </a:r>
          </a:p>
          <a:p>
            <a:r>
              <a:rPr lang="en-US" b="1" dirty="0" err="1" smtClean="0"/>
              <a:t>Antwort</a:t>
            </a:r>
            <a:r>
              <a:rPr lang="en-US" dirty="0" smtClean="0"/>
              <a:t>: Gar </a:t>
            </a:r>
            <a:r>
              <a:rPr lang="en-US" dirty="0" err="1" smtClean="0"/>
              <a:t>nicht</a:t>
            </a:r>
            <a:r>
              <a:rPr lang="en-US" dirty="0" smtClean="0"/>
              <a:t> – </a:t>
            </a:r>
            <a:r>
              <a:rPr lang="en-US" dirty="0" err="1" smtClean="0"/>
              <a:t>darf</a:t>
            </a:r>
            <a:r>
              <a:rPr lang="en-US" dirty="0" smtClean="0"/>
              <a:t> so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vorkommen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2" name="Inhaltsplatzhalter 5"/>
          <p:cNvSpPr txBox="1">
            <a:spLocks/>
          </p:cNvSpPr>
          <p:nvPr/>
        </p:nvSpPr>
        <p:spPr bwMode="auto">
          <a:xfrm>
            <a:off x="250825" y="2600362"/>
            <a:ext cx="6769447" cy="2736775"/>
          </a:xfrm>
          <a:prstGeom prst="foldedCorner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InterfaceA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run();	</a:t>
            </a: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InterfaceB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run();	</a:t>
            </a: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InterfaceA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InterfaceB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kern="0" dirty="0" smtClean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run() {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 </a:t>
            </a:r>
            <a:endParaRPr lang="en-US" sz="1200" b="1" kern="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endParaRPr lang="en-US" sz="1200" kern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3563888" y="4077072"/>
            <a:ext cx="2970212" cy="868362"/>
          </a:xfrm>
          <a:prstGeom prst="wedgeRoundRectCallout">
            <a:avLst>
              <a:gd name="adj1" fmla="val -112736"/>
              <a:gd name="adj2" fmla="val 101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Error: The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type is incompatible with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InterfaceB.run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de-DE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56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Fortgeschrittene Themen</a:t>
            </a:r>
          </a:p>
        </p:txBody>
      </p:sp>
      <p:pic>
        <p:nvPicPr>
          <p:cNvPr id="3076" name="Picture 4" descr="C:\Users\anjorin\Dropbox\Home\documents\uni\c++_praktikum\SoSe2013\Clipart\iStock_000003063638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636838"/>
            <a:ext cx="24479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2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Fortgeschrittene Themen in C++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Templates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Funktionszeiger</a:t>
            </a:r>
            <a:r>
              <a:rPr lang="de-DE" altLang="de-DE" b="0" dirty="0" smtClean="0"/>
              <a:t> und Funktionsobjekte</a:t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Überblick der Standard C++ Library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Buildprozess</a:t>
            </a:r>
            <a:r>
              <a:rPr lang="de-DE" altLang="de-DE" b="0" dirty="0"/>
              <a:t> </a:t>
            </a:r>
            <a:r>
              <a:rPr lang="de-DE" altLang="de-DE" b="0" dirty="0" smtClean="0"/>
              <a:t>mit </a:t>
            </a:r>
            <a:r>
              <a:rPr lang="de-DE" altLang="de-DE" b="0" dirty="0" err="1" smtClean="0"/>
              <a:t>Makefiles</a:t>
            </a:r>
            <a:endParaRPr lang="de-DE" altLang="de-DE" b="0" dirty="0" smtClean="0"/>
          </a:p>
        </p:txBody>
      </p:sp>
      <p:grpSp>
        <p:nvGrpSpPr>
          <p:cNvPr id="23" name="Gruppieren 22"/>
          <p:cNvGrpSpPr/>
          <p:nvPr/>
        </p:nvGrpSpPr>
        <p:grpSpPr>
          <a:xfrm>
            <a:off x="2339752" y="1628800"/>
            <a:ext cx="1970420" cy="506413"/>
            <a:chOff x="2234889" y="1542505"/>
            <a:chExt cx="1970420" cy="506413"/>
          </a:xfrm>
        </p:grpSpPr>
        <p:grpSp>
          <p:nvGrpSpPr>
            <p:cNvPr id="2" name="Gruppieren 1"/>
            <p:cNvGrpSpPr/>
            <p:nvPr/>
          </p:nvGrpSpPr>
          <p:grpSpPr>
            <a:xfrm>
              <a:off x="2702409" y="1680618"/>
              <a:ext cx="944562" cy="368300"/>
              <a:chOff x="2702409" y="1680618"/>
              <a:chExt cx="944562" cy="368300"/>
            </a:xfrm>
          </p:grpSpPr>
          <p:pic>
            <p:nvPicPr>
              <p:cNvPr id="11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feld 32"/>
              <p:cNvSpPr txBox="1">
                <a:spLocks noChangeArrowheads="1"/>
              </p:cNvSpPr>
              <p:nvPr/>
            </p:nvSpPr>
            <p:spPr bwMode="auto">
              <a:xfrm>
                <a:off x="2702409" y="1699668"/>
                <a:ext cx="944562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2234889" y="1542505"/>
              <a:ext cx="563563" cy="349250"/>
              <a:chOff x="2149475" y="1542505"/>
              <a:chExt cx="563563" cy="349250"/>
            </a:xfrm>
          </p:grpSpPr>
          <p:sp>
            <p:nvSpPr>
              <p:cNvPr id="17" name="Textfeld 19"/>
              <p:cNvSpPr txBox="1">
                <a:spLocks noChangeArrowheads="1"/>
              </p:cNvSpPr>
              <p:nvPr/>
            </p:nvSpPr>
            <p:spPr bwMode="auto">
              <a:xfrm>
                <a:off x="2149475" y="1542505"/>
                <a:ext cx="563563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18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9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pic>
              <p:nvPicPr>
                <p:cNvPr id="20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1" name="Textfeld 20"/>
            <p:cNvSpPr txBox="1"/>
            <p:nvPr/>
          </p:nvSpPr>
          <p:spPr>
            <a:xfrm>
              <a:off x="3610273" y="1564971"/>
              <a:ext cx="59503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&lt;T&gt;</a:t>
              </a:r>
              <a:endParaRPr lang="en-US" dirty="0"/>
            </a:p>
          </p:txBody>
        </p:sp>
      </p:grpSp>
      <p:sp>
        <p:nvSpPr>
          <p:cNvPr id="42" name="Rechteck 3"/>
          <p:cNvSpPr>
            <a:spLocks noChangeArrowheads="1"/>
          </p:cNvSpPr>
          <p:nvPr/>
        </p:nvSpPr>
        <p:spPr bwMode="auto">
          <a:xfrm>
            <a:off x="5148064" y="2384505"/>
            <a:ext cx="2952328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endParaRPr lang="de-DE" altLang="de-DE" sz="1400" b="0" dirty="0"/>
          </a:p>
        </p:txBody>
      </p:sp>
      <p:sp>
        <p:nvSpPr>
          <p:cNvPr id="43" name="Rechteck 3"/>
          <p:cNvSpPr>
            <a:spLocks noChangeArrowheads="1"/>
          </p:cNvSpPr>
          <p:nvPr/>
        </p:nvSpPr>
        <p:spPr bwMode="auto">
          <a:xfrm>
            <a:off x="4901977" y="3861048"/>
            <a:ext cx="2952328" cy="7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</a:t>
            </a:r>
            <a:r>
              <a:rPr lang="en-US" sz="1400" b="0" dirty="0" smtClean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&lt;algorithms&gt;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priority_queue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&lt;functional&gt;</a:t>
            </a:r>
            <a:endParaRPr lang="de-DE" altLang="de-DE" sz="1400" b="0" dirty="0">
              <a:solidFill>
                <a:srgbClr val="2A00FF"/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438477" y="5589240"/>
            <a:ext cx="14163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092141" y="4912270"/>
            <a:ext cx="4572000" cy="8938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Dog.o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 -o main.exe main.o Cat.o Dog.o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4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63688" y="3212976"/>
            <a:ext cx="6877050" cy="838200"/>
          </a:xfrm>
        </p:spPr>
        <p:txBody>
          <a:bodyPr/>
          <a:lstStyle/>
          <a:p>
            <a:r>
              <a:rPr lang="en-US" sz="7200" dirty="0" err="1" smtClean="0"/>
              <a:t>Fragen</a:t>
            </a:r>
            <a:r>
              <a:rPr lang="en-US" sz="7200" dirty="0" smtClean="0"/>
              <a:t>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106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Templates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067944" y="2636912"/>
            <a:ext cx="4920346" cy="1265994"/>
            <a:chOff x="2256076" y="1542505"/>
            <a:chExt cx="1929282" cy="496400"/>
          </a:xfrm>
        </p:grpSpPr>
        <p:grpSp>
          <p:nvGrpSpPr>
            <p:cNvPr id="5" name="Gruppieren 4"/>
            <p:cNvGrpSpPr/>
            <p:nvPr/>
          </p:nvGrpSpPr>
          <p:grpSpPr>
            <a:xfrm>
              <a:off x="2689708" y="1680618"/>
              <a:ext cx="969966" cy="358287"/>
              <a:chOff x="2689708" y="1680618"/>
              <a:chExt cx="969966" cy="358287"/>
            </a:xfrm>
          </p:grpSpPr>
          <p:pic>
            <p:nvPicPr>
              <p:cNvPr id="12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feld 32"/>
              <p:cNvSpPr txBox="1">
                <a:spLocks noChangeArrowheads="1"/>
              </p:cNvSpPr>
              <p:nvPr/>
            </p:nvSpPr>
            <p:spPr bwMode="auto">
              <a:xfrm>
                <a:off x="2689708" y="1699668"/>
                <a:ext cx="969966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2256076" y="1542505"/>
              <a:ext cx="521188" cy="339237"/>
              <a:chOff x="2170662" y="1542505"/>
              <a:chExt cx="521188" cy="339237"/>
            </a:xfrm>
          </p:grpSpPr>
          <p:sp>
            <p:nvSpPr>
              <p:cNvPr id="8" name="Textfeld 19"/>
              <p:cNvSpPr txBox="1">
                <a:spLocks noChangeArrowheads="1"/>
              </p:cNvSpPr>
              <p:nvPr/>
            </p:nvSpPr>
            <p:spPr bwMode="auto">
              <a:xfrm>
                <a:off x="2170662" y="1542505"/>
                <a:ext cx="521188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9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0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5400" b="0"/>
                </a:p>
              </p:txBody>
            </p:sp>
            <p:pic>
              <p:nvPicPr>
                <p:cNvPr id="11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7" name="Textfeld 6"/>
            <p:cNvSpPr txBox="1"/>
            <p:nvPr/>
          </p:nvSpPr>
          <p:spPr>
            <a:xfrm>
              <a:off x="3630229" y="1564971"/>
              <a:ext cx="555129" cy="339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 smtClean="0"/>
                <a:t>&lt;T&gt;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09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Mehrfachvererbung: Motivation</a:t>
            </a:r>
          </a:p>
        </p:txBody>
      </p:sp>
      <p:sp>
        <p:nvSpPr>
          <p:cNvPr id="5123" name="Abgerundetes Rechteck 2"/>
          <p:cNvSpPr>
            <a:spLocks noChangeArrowheads="1"/>
          </p:cNvSpPr>
          <p:nvPr/>
        </p:nvSpPr>
        <p:spPr bwMode="auto">
          <a:xfrm>
            <a:off x="468313" y="20605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rade Verbindung 4"/>
          <p:cNvCxnSpPr>
            <a:cxnSpLocks noChangeShapeType="1"/>
          </p:cNvCxnSpPr>
          <p:nvPr/>
        </p:nvCxnSpPr>
        <p:spPr bwMode="auto">
          <a:xfrm>
            <a:off x="690563" y="50847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Gerade Verbindung 9"/>
          <p:cNvCxnSpPr>
            <a:cxnSpLocks noChangeShapeType="1"/>
          </p:cNvCxnSpPr>
          <p:nvPr/>
        </p:nvCxnSpPr>
        <p:spPr bwMode="auto">
          <a:xfrm>
            <a:off x="684213" y="43386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Gerade Verbindung 10"/>
          <p:cNvCxnSpPr>
            <a:cxnSpLocks noChangeShapeType="1"/>
          </p:cNvCxnSpPr>
          <p:nvPr/>
        </p:nvCxnSpPr>
        <p:spPr bwMode="auto">
          <a:xfrm>
            <a:off x="684213" y="35004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Gerade Verbindung 11"/>
          <p:cNvCxnSpPr>
            <a:cxnSpLocks noChangeShapeType="1"/>
          </p:cNvCxnSpPr>
          <p:nvPr/>
        </p:nvCxnSpPr>
        <p:spPr bwMode="auto">
          <a:xfrm>
            <a:off x="690563" y="26828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9" name="Gruppieren 12"/>
          <p:cNvGrpSpPr>
            <a:grpSpLocks/>
          </p:cNvGrpSpPr>
          <p:nvPr/>
        </p:nvGrpSpPr>
        <p:grpSpPr bwMode="auto">
          <a:xfrm>
            <a:off x="4957763" y="2178050"/>
            <a:ext cx="379412" cy="635000"/>
            <a:chOff x="1259632" y="2507052"/>
            <a:chExt cx="449687" cy="751806"/>
          </a:xfrm>
        </p:grpSpPr>
        <p:sp>
          <p:nvSpPr>
            <p:cNvPr id="514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514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133" name="Gewinkelte Verbindung 23"/>
          <p:cNvCxnSpPr>
            <a:cxnSpLocks noChangeShapeType="1"/>
          </p:cNvCxnSpPr>
          <p:nvPr/>
        </p:nvCxnSpPr>
        <p:spPr bwMode="auto">
          <a:xfrm flipV="1">
            <a:off x="2835275" y="2459038"/>
            <a:ext cx="1989138" cy="12938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Gleichschenkliges Dreieck 1"/>
          <p:cNvSpPr>
            <a:spLocks noChangeArrowheads="1"/>
          </p:cNvSpPr>
          <p:nvPr/>
        </p:nvSpPr>
        <p:spPr bwMode="auto">
          <a:xfrm>
            <a:off x="206375" y="17002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136" name="Textfeld 30"/>
          <p:cNvSpPr txBox="1">
            <a:spLocks noChangeArrowheads="1"/>
          </p:cNvSpPr>
          <p:nvPr/>
        </p:nvSpPr>
        <p:spPr bwMode="auto">
          <a:xfrm>
            <a:off x="4865688" y="4437063"/>
            <a:ext cx="4984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561994" y="1619079"/>
            <a:ext cx="2494557" cy="369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/>
              <a:t>Ziel</a:t>
            </a:r>
            <a:r>
              <a:rPr lang="en-US" b="1" dirty="0" smtClean="0"/>
              <a:t>: </a:t>
            </a:r>
            <a:r>
              <a:rPr lang="en-US" b="1" dirty="0" err="1" smtClean="0"/>
              <a:t>Ein</a:t>
            </a:r>
            <a:r>
              <a:rPr lang="en-US" b="1" dirty="0" smtClean="0"/>
              <a:t> </a:t>
            </a:r>
            <a:r>
              <a:rPr lang="en-US" b="1" dirty="0" err="1" smtClean="0"/>
              <a:t>Aufzug</a:t>
            </a:r>
            <a:r>
              <a:rPr lang="en-US" b="1" dirty="0" smtClean="0"/>
              <a:t> </a:t>
            </a:r>
            <a:r>
              <a:rPr lang="en-US" b="1" dirty="0" err="1" smtClean="0"/>
              <a:t>für</a:t>
            </a:r>
            <a:r>
              <a:rPr lang="en-US" b="1" dirty="0" smtClean="0"/>
              <a:t> </a:t>
            </a:r>
            <a:r>
              <a:rPr lang="en-US" b="1" dirty="0" err="1" smtClean="0"/>
              <a:t>jeden</a:t>
            </a:r>
            <a:r>
              <a:rPr lang="en-US" b="1" dirty="0" smtClean="0"/>
              <a:t> </a:t>
            </a:r>
            <a:r>
              <a:rPr lang="en-US" b="1" dirty="0" err="1" smtClean="0"/>
              <a:t>Zweck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Person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Ziel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Lastenaufzug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Reinigungspersonal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Feuerwehr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Speisen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Rückschau: Containerproblem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Ursprünglich als Lösung für </a:t>
            </a:r>
            <a:r>
              <a:rPr lang="de-DE" altLang="de-DE" dirty="0" smtClean="0"/>
              <a:t>Containerproblem</a:t>
            </a:r>
            <a:r>
              <a:rPr lang="de-DE" altLang="de-DE" b="0" dirty="0" smtClean="0"/>
              <a:t>: Wir wollen Objekte unterschiedlicher Art in den Aufzug (Container) laden.</a:t>
            </a:r>
            <a:endParaRPr lang="de-DE" altLang="de-DE" b="0" dirty="0"/>
          </a:p>
          <a:p>
            <a:endParaRPr lang="en-US" dirty="0"/>
          </a:p>
        </p:txBody>
      </p:sp>
      <p:grpSp>
        <p:nvGrpSpPr>
          <p:cNvPr id="14340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4352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435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Textfeld 8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4342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Gleichschenkliges Dreieck 11"/>
          <p:cNvSpPr>
            <a:spLocks noChangeArrowheads="1"/>
          </p:cNvSpPr>
          <p:nvPr/>
        </p:nvSpPr>
        <p:spPr bwMode="auto">
          <a:xfrm rot="5400000">
            <a:off x="6542088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4345" name="Gerade Verbindung 12"/>
          <p:cNvCxnSpPr>
            <a:cxnSpLocks noChangeShapeType="1"/>
          </p:cNvCxnSpPr>
          <p:nvPr/>
        </p:nvCxnSpPr>
        <p:spPr bwMode="auto">
          <a:xfrm>
            <a:off x="6081713" y="3417888"/>
            <a:ext cx="431800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hteck 13"/>
          <p:cNvSpPr>
            <a:spLocks noChangeArrowheads="1"/>
          </p:cNvSpPr>
          <p:nvPr/>
        </p:nvSpPr>
        <p:spPr bwMode="auto">
          <a:xfrm>
            <a:off x="6873875" y="3228975"/>
            <a:ext cx="906463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pic>
        <p:nvPicPr>
          <p:cNvPr id="14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8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227092" y="4535488"/>
            <a:ext cx="3511054" cy="1192212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dirty="0" smtClean="0">
                <a:solidFill>
                  <a:schemeClr val="bg1"/>
                </a:solidFill>
              </a:rPr>
              <a:t>keine generische Oberklasse wie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java.lang.Object</a:t>
            </a:r>
            <a:endParaRPr lang="de-DE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395288" y="4429125"/>
            <a:ext cx="3563937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s </a:t>
            </a:r>
            <a:r>
              <a:rPr lang="de-DE" dirty="0">
                <a:solidFill>
                  <a:schemeClr val="bg1"/>
                </a:solidFill>
              </a:rPr>
              <a:t>in den Aufzug laden</a:t>
            </a:r>
          </a:p>
        </p:txBody>
      </p:sp>
    </p:spTree>
    <p:extLst>
      <p:ext uri="{BB962C8B-B14F-4D97-AF65-F5344CB8AC3E}">
        <p14:creationId xmlns:p14="http://schemas.microsoft.com/office/powerpoint/2010/main" val="170218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Rückschau: Lösung mit Mehrfachvererbung</a:t>
            </a:r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Jeder Typ, der in den Behälter soll, erbt zusätzlich von </a:t>
            </a:r>
            <a:r>
              <a:rPr lang="de-DE" altLang="de-DE" b="1" dirty="0" err="1">
                <a:latin typeface="Consolas" pitchFamily="49" charset="0"/>
                <a:cs typeface="Consolas" pitchFamily="49" charset="0"/>
              </a:rPr>
              <a:t>ContentOfContainer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ContentOfContainer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bgerundete rechteckige Legende 19"/>
          <p:cNvSpPr/>
          <p:nvPr/>
        </p:nvSpPr>
        <p:spPr>
          <a:xfrm>
            <a:off x="201583" y="5011738"/>
            <a:ext cx="3668395" cy="1258797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 </a:t>
            </a: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technisch bedingt,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	keine Designentscheidung!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 	</a:t>
            </a:r>
            <a:r>
              <a:rPr lang="de-DE" dirty="0" smtClean="0">
                <a:solidFill>
                  <a:schemeClr val="bg1"/>
                </a:solidFill>
              </a:rPr>
              <a:t>komplexe Vererbungs-</a:t>
            </a:r>
          </a:p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hierarchien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5188"/>
              <a:gd name="adj2" fmla="val -10273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436096" y="5243423"/>
            <a:ext cx="2864034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Besserer Ersatz (in diesem Fall):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Templates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2" name="Pfeil nach rechts 71"/>
          <p:cNvSpPr>
            <a:spLocks noChangeArrowheads="1"/>
          </p:cNvSpPr>
          <p:nvPr/>
        </p:nvSpPr>
        <p:spPr bwMode="auto">
          <a:xfrm>
            <a:off x="4285531" y="54800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5978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Idee</a:t>
            </a:r>
          </a:p>
        </p:txBody>
      </p:sp>
      <p:grpSp>
        <p:nvGrpSpPr>
          <p:cNvPr id="7171" name="Gruppieren 12"/>
          <p:cNvGrpSpPr>
            <a:grpSpLocks/>
          </p:cNvGrpSpPr>
          <p:nvPr/>
        </p:nvGrpSpPr>
        <p:grpSpPr bwMode="auto">
          <a:xfrm>
            <a:off x="4824413" y="2720975"/>
            <a:ext cx="379412" cy="635000"/>
            <a:chOff x="1259632" y="2507052"/>
            <a:chExt cx="449687" cy="751806"/>
          </a:xfrm>
        </p:grpSpPr>
        <p:sp>
          <p:nvSpPr>
            <p:cNvPr id="719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9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3" name="Gewinkelte Verbindung 23"/>
          <p:cNvCxnSpPr>
            <a:cxnSpLocks noChangeShapeType="1"/>
          </p:cNvCxnSpPr>
          <p:nvPr/>
        </p:nvCxnSpPr>
        <p:spPr bwMode="auto">
          <a:xfrm flipV="1">
            <a:off x="2693988" y="2997200"/>
            <a:ext cx="1979612" cy="6080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Gewinkelte Verbindung 38"/>
          <p:cNvCxnSpPr>
            <a:cxnSpLocks noChangeShapeType="1"/>
          </p:cNvCxnSpPr>
          <p:nvPr/>
        </p:nvCxnSpPr>
        <p:spPr bwMode="auto">
          <a:xfrm>
            <a:off x="2703513" y="4397375"/>
            <a:ext cx="1987550" cy="3286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5" name="Textfeld 2"/>
          <p:cNvSpPr txBox="1">
            <a:spLocks noChangeArrowheads="1"/>
          </p:cNvSpPr>
          <p:nvPr/>
        </p:nvSpPr>
        <p:spPr bwMode="auto">
          <a:xfrm>
            <a:off x="598488" y="3284538"/>
            <a:ext cx="5651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&lt;T&gt;</a:t>
            </a:r>
          </a:p>
        </p:txBody>
      </p:sp>
      <p:pic>
        <p:nvPicPr>
          <p:cNvPr id="71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348038"/>
            <a:ext cx="4984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feld 19"/>
          <p:cNvSpPr txBox="1">
            <a:spLocks noChangeArrowheads="1"/>
          </p:cNvSpPr>
          <p:nvPr/>
        </p:nvSpPr>
        <p:spPr bwMode="auto">
          <a:xfrm>
            <a:off x="2362200" y="3141663"/>
            <a:ext cx="5635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 &gt;</a:t>
            </a:r>
          </a:p>
        </p:txBody>
      </p:sp>
      <p:grpSp>
        <p:nvGrpSpPr>
          <p:cNvPr id="7178" name="Gruppieren 12"/>
          <p:cNvGrpSpPr>
            <a:grpSpLocks/>
          </p:cNvGrpSpPr>
          <p:nvPr/>
        </p:nvGrpSpPr>
        <p:grpSpPr bwMode="auto">
          <a:xfrm>
            <a:off x="2549525" y="3155950"/>
            <a:ext cx="190500" cy="319088"/>
            <a:chOff x="1259632" y="2507052"/>
            <a:chExt cx="449687" cy="751806"/>
          </a:xfrm>
        </p:grpSpPr>
        <p:sp>
          <p:nvSpPr>
            <p:cNvPr id="7188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8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9" name="Picture 4" descr="File:Salad platt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4346575"/>
            <a:ext cx="10541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4" descr="File:Salad platt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3860800"/>
            <a:ext cx="527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4140200"/>
            <a:ext cx="49688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feld 32"/>
          <p:cNvSpPr txBox="1">
            <a:spLocks noChangeArrowheads="1"/>
          </p:cNvSpPr>
          <p:nvPr/>
        </p:nvSpPr>
        <p:spPr bwMode="auto">
          <a:xfrm>
            <a:off x="2335213" y="3879850"/>
            <a:ext cx="9445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    &gt;</a:t>
            </a:r>
          </a:p>
        </p:txBody>
      </p:sp>
      <p:sp>
        <p:nvSpPr>
          <p:cNvPr id="7183" name="Pfeil nach rechts 11"/>
          <p:cNvSpPr>
            <a:spLocks noChangeArrowheads="1"/>
          </p:cNvSpPr>
          <p:nvPr/>
        </p:nvSpPr>
        <p:spPr bwMode="auto">
          <a:xfrm>
            <a:off x="1331913" y="3656013"/>
            <a:ext cx="744537" cy="484187"/>
          </a:xfrm>
          <a:prstGeom prst="rightArrow">
            <a:avLst>
              <a:gd name="adj1" fmla="val 50000"/>
              <a:gd name="adj2" fmla="val 5003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" name="Abgerundete rechteckige Legende 36"/>
          <p:cNvSpPr/>
          <p:nvPr/>
        </p:nvSpPr>
        <p:spPr>
          <a:xfrm>
            <a:off x="250825" y="2190750"/>
            <a:ext cx="3241675" cy="661988"/>
          </a:xfrm>
          <a:prstGeom prst="wedgeRoundRectCallout">
            <a:avLst>
              <a:gd name="adj1" fmla="val -30573"/>
              <a:gd name="adj2" fmla="val 1172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 mit einem Typ </a:t>
            </a:r>
            <a:r>
              <a:rPr lang="de-DE" b="1" dirty="0">
                <a:solidFill>
                  <a:schemeClr val="bg1"/>
                </a:solidFill>
              </a:rPr>
              <a:t>parametrisieren</a:t>
            </a:r>
          </a:p>
        </p:txBody>
      </p:sp>
      <p:sp>
        <p:nvSpPr>
          <p:cNvPr id="38" name="Abgerundete rechteckige Legende 37"/>
          <p:cNvSpPr/>
          <p:nvPr/>
        </p:nvSpPr>
        <p:spPr>
          <a:xfrm>
            <a:off x="1619250" y="5051425"/>
            <a:ext cx="3240088" cy="969963"/>
          </a:xfrm>
          <a:prstGeom prst="wedgeRoundRectCallout">
            <a:avLst>
              <a:gd name="adj1" fmla="val -19924"/>
              <a:gd name="adj2" fmla="val -89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Bedarf wird die richtige Version der Implementierung </a:t>
            </a:r>
            <a:r>
              <a:rPr lang="de-DE" b="1" dirty="0">
                <a:solidFill>
                  <a:schemeClr val="bg1"/>
                </a:solidFill>
              </a:rPr>
              <a:t>zur Kompilierzeit generiert</a:t>
            </a:r>
          </a:p>
        </p:txBody>
      </p:sp>
      <p:sp>
        <p:nvSpPr>
          <p:cNvPr id="39" name="Abgerundete rechteckige Legende 38"/>
          <p:cNvSpPr/>
          <p:nvPr/>
        </p:nvSpPr>
        <p:spPr>
          <a:xfrm>
            <a:off x="5435600" y="1844675"/>
            <a:ext cx="3563938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sind eher mit einem </a:t>
            </a:r>
            <a:r>
              <a:rPr lang="de-DE" b="1" dirty="0">
                <a:solidFill>
                  <a:schemeClr val="bg1"/>
                </a:solidFill>
              </a:rPr>
              <a:t>Codegenerator</a:t>
            </a:r>
            <a:r>
              <a:rPr lang="de-DE" dirty="0">
                <a:solidFill>
                  <a:schemeClr val="bg1"/>
                </a:solidFill>
              </a:rPr>
              <a:t> als mit Java-</a:t>
            </a:r>
            <a:r>
              <a:rPr lang="de-DE" dirty="0" err="1">
                <a:solidFill>
                  <a:schemeClr val="bg1"/>
                </a:solidFill>
              </a:rPr>
              <a:t>Generics</a:t>
            </a:r>
            <a:r>
              <a:rPr lang="de-DE" dirty="0">
                <a:solidFill>
                  <a:schemeClr val="bg1"/>
                </a:solidFill>
              </a:rPr>
              <a:t> zu vergleichen!</a:t>
            </a:r>
          </a:p>
        </p:txBody>
      </p:sp>
      <p:sp>
        <p:nvSpPr>
          <p:cNvPr id="40" name="Abgerundete rechteckige Legende 39"/>
          <p:cNvSpPr/>
          <p:nvPr/>
        </p:nvSpPr>
        <p:spPr>
          <a:xfrm>
            <a:off x="5580063" y="4057650"/>
            <a:ext cx="3390900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induzieren ein </a:t>
            </a:r>
            <a:r>
              <a:rPr lang="de-DE" b="1" dirty="0">
                <a:solidFill>
                  <a:schemeClr val="bg1"/>
                </a:solidFill>
              </a:rPr>
              <a:t>implizites „Interface“</a:t>
            </a:r>
            <a:r>
              <a:rPr lang="de-DE" dirty="0">
                <a:solidFill>
                  <a:schemeClr val="bg1"/>
                </a:solidFill>
              </a:rPr>
              <a:t> durch die Art der Verwendung des generischen Typparameters </a:t>
            </a:r>
          </a:p>
        </p:txBody>
      </p:sp>
    </p:spTree>
    <p:extLst>
      <p:ext uri="{BB962C8B-B14F-4D97-AF65-F5344CB8AC3E}">
        <p14:creationId xmlns:p14="http://schemas.microsoft.com/office/powerpoint/2010/main" val="6341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sp>
        <p:nvSpPr>
          <p:cNvPr id="819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„</a:t>
            </a:r>
            <a:r>
              <a:rPr lang="de-DE" altLang="de-DE" sz="1800" b="0" dirty="0" err="1"/>
              <a:t>Object</a:t>
            </a:r>
            <a:r>
              <a:rPr lang="de-DE" altLang="de-DE" sz="1800" b="0" dirty="0"/>
              <a:t>“ teuer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ist der Unterschied zwischen Templates in C++ und </a:t>
            </a:r>
            <a:r>
              <a:rPr lang="de-DE" altLang="de-DE" sz="1800" b="0" dirty="0" err="1" smtClean="0"/>
              <a:t>Generics</a:t>
            </a:r>
            <a:r>
              <a:rPr lang="de-DE" altLang="de-DE" sz="1800" b="0" dirty="0" smtClean="0"/>
              <a:t> in Java?</a:t>
            </a:r>
            <a:endParaRPr lang="de-DE" altLang="de-DE" sz="1800" b="0" dirty="0"/>
          </a:p>
        </p:txBody>
      </p:sp>
      <p:sp>
        <p:nvSpPr>
          <p:cNvPr id="8197" name="Textfeld 4"/>
          <p:cNvSpPr txBox="1">
            <a:spLocks noChangeArrowheads="1"/>
          </p:cNvSpPr>
          <p:nvPr/>
        </p:nvSpPr>
        <p:spPr bwMode="auto">
          <a:xfrm>
            <a:off x="395288" y="3501008"/>
            <a:ext cx="5662612" cy="24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</a:t>
            </a:r>
            <a:r>
              <a:rPr lang="de-DE" altLang="de-DE" sz="1800" b="0" dirty="0"/>
              <a:t>wird dieses „Problem“ in </a:t>
            </a:r>
            <a:r>
              <a:rPr lang="de-DE" altLang="de-DE" sz="1800" b="0" dirty="0" smtClean="0"/>
              <a:t>anderen Sprache gelöst?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C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Scheme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Haskell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Python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Ruby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…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34841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in C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51520" y="1556792"/>
            <a:ext cx="8496944" cy="4752528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*</a:t>
            </a:r>
            <a:r>
              <a:rPr lang="en-US" sz="1400" b="1" dirty="0" smtClean="0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* </a:t>
            </a:r>
            <a:r>
              <a:rPr lang="en-US" sz="1400" b="1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prev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>
              <a:latin typeface="Courier New" panose="02070309020205020404" pitchFamily="49" charset="0"/>
            </a:endParaRPr>
          </a:p>
          <a:p>
            <a:pPr algn="l"/>
            <a:endParaRPr lang="en-US" sz="14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* </a:t>
            </a:r>
            <a:r>
              <a:rPr lang="en-US" sz="1400" b="1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firstElement.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"some string"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firstElement.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next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NULL;</a:t>
            </a:r>
          </a:p>
          <a:p>
            <a:pPr lvl="1" algn="l"/>
            <a:endParaRPr lang="en-US" sz="14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lvl="1"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64288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“1</a:t>
            </a:r>
            <a:r>
              <a:rPr lang="en-US" sz="1400" b="1" baseline="300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st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 address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: 0x%p\n"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64288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“1</a:t>
            </a:r>
            <a:r>
              <a:rPr lang="en-US" sz="1400" b="1" baseline="300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st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 content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: '%s'\n"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*)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5508104" y="5065427"/>
            <a:ext cx="2358008" cy="667829"/>
          </a:xfrm>
          <a:prstGeom prst="wedgeRoundRectCallout">
            <a:avLst>
              <a:gd name="adj1" fmla="val -93972"/>
              <a:gd name="adj2" fmla="val 47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Expliziter </a:t>
            </a:r>
            <a:r>
              <a:rPr lang="de-DE" dirty="0" err="1" smtClean="0">
                <a:solidFill>
                  <a:schemeClr val="bg1"/>
                </a:solidFill>
              </a:rPr>
              <a:t>cast</a:t>
            </a:r>
            <a:r>
              <a:rPr lang="de-DE" dirty="0" smtClean="0">
                <a:solidFill>
                  <a:schemeClr val="bg1"/>
                </a:solidFill>
              </a:rPr>
              <a:t> nötig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1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 bwMode="auto">
          <a:xfrm>
            <a:off x="5953064" y="3651020"/>
            <a:ext cx="594394" cy="2710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1608138" y="3645024"/>
            <a:ext cx="371574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9219" name="Rechteck 7"/>
          <p:cNvSpPr>
            <a:spLocks noChangeArrowheads="1"/>
          </p:cNvSpPr>
          <p:nvPr/>
        </p:nvSpPr>
        <p:spPr bwMode="auto">
          <a:xfrm>
            <a:off x="539750" y="2133600"/>
            <a:ext cx="4133850" cy="3798881"/>
          </a:xfrm>
          <a:prstGeom prst="foldedCorner">
            <a:avLst>
              <a:gd name="adj" fmla="val 8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Person(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name,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weight);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9221" name="Rechteck 11"/>
          <p:cNvSpPr>
            <a:spLocks noChangeArrowheads="1"/>
          </p:cNvSpPr>
          <p:nvPr/>
        </p:nvSpPr>
        <p:spPr bwMode="auto">
          <a:xfrm>
            <a:off x="4860032" y="2133600"/>
            <a:ext cx="3960812" cy="338902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1.5;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smtClean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022304" y="5661248"/>
            <a:ext cx="3636268" cy="667829"/>
          </a:xfrm>
          <a:prstGeom prst="wedgeRoundRectCallout">
            <a:avLst>
              <a:gd name="adj1" fmla="val -19647"/>
              <a:gd name="adj2" fmla="val -27674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Unterschiedliche Rückgabetypen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10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hteck 14"/>
          <p:cNvSpPr>
            <a:spLocks noChangeArrowheads="1"/>
          </p:cNvSpPr>
          <p:nvPr/>
        </p:nvSpPr>
        <p:spPr bwMode="auto">
          <a:xfrm>
            <a:off x="395288" y="3835400"/>
            <a:ext cx="5184775" cy="8064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3" name="Rechteck 14"/>
          <p:cNvSpPr>
            <a:spLocks noChangeArrowheads="1"/>
          </p:cNvSpPr>
          <p:nvPr/>
        </p:nvSpPr>
        <p:spPr bwMode="auto">
          <a:xfrm>
            <a:off x="395288" y="1960563"/>
            <a:ext cx="5186362" cy="19208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10245" name="Rechteck 4"/>
          <p:cNvSpPr>
            <a:spLocks noChangeArrowheads="1"/>
          </p:cNvSpPr>
          <p:nvPr/>
        </p:nvSpPr>
        <p:spPr bwMode="auto">
          <a:xfrm>
            <a:off x="395288" y="1773239"/>
            <a:ext cx="6192837" cy="4464074"/>
          </a:xfrm>
          <a:prstGeom prst="foldedCorner">
            <a:avLst>
              <a:gd name="adj" fmla="val 1251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Adding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			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to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.push_back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004048" y="1766094"/>
            <a:ext cx="4139952" cy="773112"/>
          </a:xfrm>
          <a:prstGeom prst="wedgeRoundRectCallout">
            <a:avLst>
              <a:gd name="adj1" fmla="val -66019"/>
              <a:gd name="adj2" fmla="val -916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 wird deklariert als </a:t>
            </a:r>
            <a:r>
              <a:rPr lang="de-DE" b="1" dirty="0">
                <a:solidFill>
                  <a:schemeClr val="bg1"/>
                </a:solidFill>
              </a:rPr>
              <a:t>Typparameter</a:t>
            </a:r>
            <a:r>
              <a:rPr lang="de-DE" dirty="0">
                <a:solidFill>
                  <a:schemeClr val="bg1"/>
                </a:solidFill>
              </a:rPr>
              <a:t>. 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(Mit optionalem </a:t>
            </a:r>
            <a:r>
              <a:rPr lang="de-DE" b="1" dirty="0" err="1">
                <a:solidFill>
                  <a:schemeClr val="bg1"/>
                </a:solidFill>
              </a:rPr>
              <a:t>Defaulttyp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i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516437" y="5099916"/>
            <a:ext cx="4627563" cy="1065387"/>
          </a:xfrm>
          <a:prstGeom prst="wedgeRoundRectCallout">
            <a:avLst>
              <a:gd name="adj1" fmla="val -55893"/>
              <a:gd name="adj2" fmla="val -9044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Templates ist </a:t>
            </a:r>
            <a:r>
              <a:rPr lang="de-DE" b="1" dirty="0">
                <a:solidFill>
                  <a:schemeClr val="bg1"/>
                </a:solidFill>
              </a:rPr>
              <a:t>keine Trennung </a:t>
            </a:r>
            <a:r>
              <a:rPr lang="de-DE" dirty="0">
                <a:solidFill>
                  <a:schemeClr val="bg1"/>
                </a:solidFill>
              </a:rPr>
              <a:t>in Header und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möglich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endParaRPr lang="de-DE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WARUM?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5508104" y="2741612"/>
            <a:ext cx="3635896" cy="773112"/>
          </a:xfrm>
          <a:prstGeom prst="wedgeRoundRectCallout">
            <a:avLst>
              <a:gd name="adj1" fmla="val -108533"/>
              <a:gd name="adj2" fmla="val 7392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Typparameter wird als </a:t>
            </a:r>
            <a:r>
              <a:rPr lang="de-DE" b="1" dirty="0">
                <a:solidFill>
                  <a:schemeClr val="bg1"/>
                </a:solidFill>
              </a:rPr>
              <a:t>Platzhalter </a:t>
            </a:r>
            <a:r>
              <a:rPr lang="de-DE" dirty="0">
                <a:solidFill>
                  <a:schemeClr val="bg1"/>
                </a:solidFill>
              </a:rPr>
              <a:t>für den konkreten Typ eingesetzt.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08104" y="3673474"/>
            <a:ext cx="3635896" cy="1267693"/>
          </a:xfrm>
          <a:prstGeom prst="wedgeRoundRectCallout">
            <a:avLst>
              <a:gd name="adj1" fmla="val -104015"/>
              <a:gd name="adj2" fmla="val 63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Erst bei der Expansion des Templates wird sich herausstellen, ob der Typparameter wirklich diese Methoden hat (~ </a:t>
            </a:r>
            <a:r>
              <a:rPr lang="de-DE" b="1" dirty="0">
                <a:solidFill>
                  <a:schemeClr val="bg1"/>
                </a:solidFill>
              </a:rPr>
              <a:t>Duck </a:t>
            </a:r>
            <a:r>
              <a:rPr lang="de-DE" b="1" dirty="0" err="1">
                <a:solidFill>
                  <a:schemeClr val="bg1"/>
                </a:solidFill>
              </a:rPr>
              <a:t>Typing</a:t>
            </a:r>
            <a:r>
              <a:rPr lang="de-DE" b="1" dirty="0">
                <a:solidFill>
                  <a:schemeClr val="bg1"/>
                </a:solidFill>
              </a:rPr>
              <a:t>)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47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hteck 14"/>
          <p:cNvSpPr>
            <a:spLocks noChangeArrowheads="1"/>
          </p:cNvSpPr>
          <p:nvPr/>
        </p:nvSpPr>
        <p:spPr bwMode="auto">
          <a:xfrm>
            <a:off x="467544" y="2660650"/>
            <a:ext cx="5041081" cy="2127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Function Templates: Syntax am Beispiel</a:t>
            </a:r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395288" y="2603500"/>
            <a:ext cx="6192837" cy="3458050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*start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things){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"Total weight of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things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302251" y="2381250"/>
            <a:ext cx="3654424" cy="771525"/>
          </a:xfrm>
          <a:prstGeom prst="wedgeRoundRectCallout">
            <a:avLst>
              <a:gd name="adj1" fmla="val -62910"/>
              <a:gd name="adj2" fmla="val -200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Mehrere </a:t>
            </a:r>
            <a:r>
              <a:rPr lang="de-DE" dirty="0">
                <a:solidFill>
                  <a:schemeClr val="bg1"/>
                </a:solidFill>
              </a:rPr>
              <a:t>Typparameter möglich (auch bei Class Templates)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290231" y="3285422"/>
            <a:ext cx="3656012" cy="771525"/>
          </a:xfrm>
          <a:prstGeom prst="wedgeRoundRectCallout">
            <a:avLst>
              <a:gd name="adj1" fmla="val -76434"/>
              <a:gd name="adj2" fmla="val 584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kann genauso wie in einer Klasse frei verwendet werden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290231" y="4189594"/>
            <a:ext cx="3656012" cy="771525"/>
          </a:xfrm>
          <a:prstGeom prst="wedgeRoundRectCallout">
            <a:avLst>
              <a:gd name="adj1" fmla="val -79757"/>
              <a:gd name="adj2" fmla="val -7470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ist besonders für generische Algorithmen sehr nützlich</a:t>
            </a:r>
          </a:p>
        </p:txBody>
      </p:sp>
    </p:spTree>
    <p:extLst>
      <p:ext uri="{BB962C8B-B14F-4D97-AF65-F5344CB8AC3E}">
        <p14:creationId xmlns:p14="http://schemas.microsoft.com/office/powerpoint/2010/main" val="131123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Grundlagen</a:t>
            </a:r>
          </a:p>
        </p:txBody>
      </p:sp>
    </p:spTree>
    <p:extLst>
      <p:ext uri="{BB962C8B-B14F-4D97-AF65-F5344CB8AC3E}">
        <p14:creationId xmlns:p14="http://schemas.microsoft.com/office/powerpoint/2010/main" val="107874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Verwendung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1520826"/>
            <a:ext cx="4608514" cy="5003800"/>
          </a:xfrm>
          <a:prstGeom prst="foldedCorner">
            <a:avLst>
              <a:gd name="adj" fmla="val 712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people[] = {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"Tony"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75),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 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"Lukas"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14)};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(people, people + 2,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"people"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:~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dishes[] =	{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200" b="0" dirty="0" err="1">
                <a:solidFill>
                  <a:srgbClr val="2A00FF"/>
                </a:solidFill>
                <a:latin typeface="Consolas" pitchFamily="49" charset="0"/>
              </a:rPr>
              <a:t>Jollof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 Rice"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    	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"Roasted Chicken"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		  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+ 2, </a:t>
            </a: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                   </a:t>
            </a:r>
            <a:r>
              <a:rPr lang="de-DE" altLang="de-DE" sz="12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086131" y="616000"/>
            <a:ext cx="2879725" cy="700087"/>
          </a:xfrm>
          <a:prstGeom prst="wedgeRoundRectCallout">
            <a:avLst>
              <a:gd name="adj1" fmla="val -153459"/>
              <a:gd name="adj2" fmla="val 1425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Defaulttyp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Person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wird verwendet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28223" y="5517233"/>
            <a:ext cx="1839521" cy="1007392"/>
          </a:xfrm>
          <a:prstGeom prst="wedgeRoundRectCallout">
            <a:avLst>
              <a:gd name="adj1" fmla="val 46696"/>
              <a:gd name="adj2" fmla="val -564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„Primitive“ können auch verwendet werden</a:t>
            </a:r>
          </a:p>
        </p:txBody>
      </p:sp>
      <p:sp>
        <p:nvSpPr>
          <p:cNvPr id="12295" name="Rechteck 8"/>
          <p:cNvSpPr>
            <a:spLocks noChangeArrowheads="1"/>
          </p:cNvSpPr>
          <p:nvPr/>
        </p:nvSpPr>
        <p:spPr bwMode="auto">
          <a:xfrm>
            <a:off x="5076825" y="1452563"/>
            <a:ext cx="3816350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Tony with weight: 75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Lukas with weight: 14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people is 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Jollof Rice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Roasted Chicken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dishes is 3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</p:txBody>
      </p:sp>
    </p:spTree>
    <p:extLst>
      <p:ext uri="{BB962C8B-B14F-4D97-AF65-F5344CB8AC3E}">
        <p14:creationId xmlns:p14="http://schemas.microsoft.com/office/powerpoint/2010/main" val="93935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331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genau damit gemeint, dass Templates eine Schnittstelle induzieren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Was sind </a:t>
            </a:r>
            <a:r>
              <a:rPr lang="de-DE" altLang="de-DE" sz="1800" b="0" dirty="0" smtClean="0"/>
              <a:t>Vorteile </a:t>
            </a:r>
            <a:r>
              <a:rPr lang="de-DE" altLang="de-DE" sz="1800" b="0" dirty="0"/>
              <a:t>und </a:t>
            </a:r>
            <a:r>
              <a:rPr lang="de-DE" altLang="de-DE" sz="1800" b="0" dirty="0" smtClean="0"/>
              <a:t>Nachteile </a:t>
            </a:r>
            <a:r>
              <a:rPr lang="de-DE" altLang="de-DE" sz="1800" b="0" dirty="0"/>
              <a:t>dieser Art von „impliziten“ Schnittstellen?</a:t>
            </a:r>
            <a:br>
              <a:rPr lang="de-DE" altLang="de-DE" sz="1800" b="0" dirty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ist genau der Unterschied zwischen C++-Templates und Java-</a:t>
            </a:r>
            <a:r>
              <a:rPr lang="de-DE" altLang="de-DE" sz="1800" b="0" dirty="0" err="1"/>
              <a:t>Generics</a:t>
            </a:r>
            <a:r>
              <a:rPr lang="de-DE" altLang="de-DE" sz="1800" b="0" dirty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0692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/>
              <a:t>: Mehrfachvererbung trifft Templates</a:t>
            </a:r>
            <a:endParaRPr lang="de-DE" altLang="de-DE" sz="2000" dirty="0" smtClean="0"/>
          </a:p>
        </p:txBody>
      </p:sp>
      <p:sp>
        <p:nvSpPr>
          <p:cNvPr id="22531" name="Rechteck 3"/>
          <p:cNvSpPr>
            <a:spLocks noChangeArrowheads="1"/>
          </p:cNvSpPr>
          <p:nvPr/>
        </p:nvSpPr>
        <p:spPr bwMode="auto">
          <a:xfrm>
            <a:off x="468313" y="1844675"/>
            <a:ext cx="6119812" cy="403259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&lt;	 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5032"/>
                </a:solidFill>
                <a:latin typeface="Consolas" pitchFamily="49" charset="0"/>
              </a:rPr>
              <a:t>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: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			   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940152" y="2132856"/>
            <a:ext cx="2970212" cy="868362"/>
          </a:xfrm>
          <a:prstGeom prst="wedgeRoundRectCallout">
            <a:avLst>
              <a:gd name="adj1" fmla="val -102710"/>
              <a:gd name="adj2" fmla="val 147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werden als Typparameter </a:t>
            </a:r>
            <a:r>
              <a:rPr lang="de-DE" dirty="0" smtClean="0">
                <a:solidFill>
                  <a:schemeClr val="bg1"/>
                </a:solidFill>
              </a:rPr>
              <a:t>definiert…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010325" y="4005064"/>
            <a:ext cx="2971800" cy="868362"/>
          </a:xfrm>
          <a:prstGeom prst="wedgeRoundRectCallout">
            <a:avLst>
              <a:gd name="adj1" fmla="val -74691"/>
              <a:gd name="adj2" fmla="val 982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…und „reingemischt“ </a:t>
            </a:r>
            <a:r>
              <a:rPr lang="de-DE" dirty="0">
                <a:solidFill>
                  <a:schemeClr val="bg1"/>
                </a:solidFill>
              </a:rPr>
              <a:t>mit Mehrfachvererbung!</a:t>
            </a:r>
          </a:p>
        </p:txBody>
      </p:sp>
    </p:spTree>
    <p:extLst>
      <p:ext uri="{BB962C8B-B14F-4D97-AF65-F5344CB8AC3E}">
        <p14:creationId xmlns:p14="http://schemas.microsoft.com/office/powerpoint/2010/main" val="11445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 smtClean="0"/>
              <a:t>: Mehrfachvererbung </a:t>
            </a:r>
            <a:r>
              <a:rPr lang="de-DE" altLang="de-DE" dirty="0"/>
              <a:t>trifft Templates</a:t>
            </a:r>
            <a:endParaRPr lang="de-DE" altLang="de-DE" sz="2000" dirty="0" smtClean="0"/>
          </a:p>
        </p:txBody>
      </p:sp>
      <p:sp>
        <p:nvSpPr>
          <p:cNvPr id="23555" name="Rechteck 6"/>
          <p:cNvSpPr>
            <a:spLocks noChangeArrowheads="1"/>
          </p:cNvSpPr>
          <p:nvPr/>
        </p:nvSpPr>
        <p:spPr bwMode="auto">
          <a:xfrm>
            <a:off x="283190" y="1565275"/>
            <a:ext cx="8280400" cy="345805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PasswordSecurity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MacOSX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Enterprise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system.print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Yihaa</a:t>
            </a:r>
            <a:r>
              <a:rPr lang="de-DE" altLang="de-DE" sz="1400" b="0" dirty="0" smtClean="0">
                <a:solidFill>
                  <a:srgbClr val="2A00FF"/>
                </a:solidFill>
                <a:latin typeface="Consolas" pitchFamily="49" charset="0"/>
              </a:rPr>
              <a:t>!"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"Password 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accepted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system.checkPassword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"*****"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   &lt;&lt;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773577" y="2276872"/>
            <a:ext cx="3232150" cy="1050925"/>
          </a:xfrm>
          <a:prstGeom prst="wedgeRoundRectCallout">
            <a:avLst>
              <a:gd name="adj1" fmla="val -60277"/>
              <a:gd name="adj2" fmla="val -5207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Benutzer kann eine konkrete Implementierung „zusammenmischen“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559265" y="3971393"/>
            <a:ext cx="3446462" cy="1050925"/>
          </a:xfrm>
          <a:prstGeom prst="wedgeRoundRectCallout">
            <a:avLst>
              <a:gd name="adj1" fmla="val -53247"/>
              <a:gd name="adj2" fmla="val -617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das Verhalten der Instanz wird dadurch flexibel </a:t>
            </a:r>
            <a:r>
              <a:rPr lang="de-DE" b="1" dirty="0">
                <a:solidFill>
                  <a:schemeClr val="bg1"/>
                </a:solidFill>
              </a:rPr>
              <a:t>kombiniert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dirty="0">
                <a:solidFill>
                  <a:schemeClr val="bg1"/>
                </a:solidFill>
              </a:rPr>
              <a:t>konfiguriert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673793" y="5208452"/>
            <a:ext cx="3910013" cy="1050925"/>
          </a:xfrm>
          <a:prstGeom prst="wedgeRoundRectCallout">
            <a:avLst>
              <a:gd name="adj1" fmla="val 17457"/>
              <a:gd name="adj2" fmla="val 124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C++ </a:t>
            </a:r>
            <a:r>
              <a:rPr lang="de-DE" b="1" dirty="0">
                <a:solidFill>
                  <a:schemeClr val="bg1"/>
                </a:solidFill>
              </a:rPr>
              <a:t>Standard Template Library </a:t>
            </a:r>
            <a:r>
              <a:rPr lang="de-DE" dirty="0">
                <a:solidFill>
                  <a:schemeClr val="bg1"/>
                </a:solidFill>
              </a:rPr>
              <a:t>(STL) macht ausgiebigen Gebrauch von </a:t>
            </a: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….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272628" y="5301327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8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Vergleich mit Mehrfachvererbung</a:t>
            </a:r>
          </a:p>
        </p:txBody>
      </p:sp>
      <p:sp>
        <p:nvSpPr>
          <p:cNvPr id="25603" name="Textfeld 3"/>
          <p:cNvSpPr txBox="1">
            <a:spLocks noChangeArrowheads="1"/>
          </p:cNvSpPr>
          <p:nvPr/>
        </p:nvSpPr>
        <p:spPr bwMode="auto">
          <a:xfrm>
            <a:off x="1258888" y="2133600"/>
            <a:ext cx="7183437" cy="266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Schnittstellenvererbung</a:t>
            </a:r>
            <a:r>
              <a:rPr lang="de-DE" altLang="de-DE" b="0" dirty="0"/>
              <a:t> </a:t>
            </a:r>
            <a:r>
              <a:rPr lang="de-DE" altLang="de-DE" b="0" dirty="0" smtClean="0"/>
              <a:t>sinnvoll</a:t>
            </a:r>
            <a:r>
              <a:rPr lang="de-DE" altLang="de-DE" b="0" dirty="0"/>
              <a:t>, nützlich (Design!) und </a:t>
            </a:r>
            <a:r>
              <a:rPr lang="de-DE" altLang="de-DE" b="0" dirty="0" smtClean="0"/>
              <a:t>zumeist unproblematisch</a:t>
            </a: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Implementierungsvererbung</a:t>
            </a:r>
            <a:r>
              <a:rPr lang="de-DE" altLang="de-DE" b="0" dirty="0"/>
              <a:t> problematisch und zu vermeiden (Komposition vorziehen)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err="1"/>
              <a:t>Mixins</a:t>
            </a:r>
            <a:r>
              <a:rPr lang="de-DE" altLang="de-DE" b="0" dirty="0"/>
              <a:t> durchaus sinnvoll </a:t>
            </a:r>
            <a:r>
              <a:rPr lang="de-DE" altLang="de-DE" b="0" dirty="0" smtClean="0"/>
              <a:t>- eigentlich </a:t>
            </a:r>
            <a:r>
              <a:rPr lang="de-DE" altLang="de-DE" b="0" dirty="0"/>
              <a:t>eine Art </a:t>
            </a:r>
            <a:r>
              <a:rPr lang="de-DE" altLang="de-DE" b="0" dirty="0" smtClean="0"/>
              <a:t>Komposition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40408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FunktionsZeiger, Funktionsobjekte und Methodenzeiger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3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Funktionszeiger</a:t>
            </a:r>
            <a:r>
              <a:rPr lang="en-US" dirty="0" smtClean="0"/>
              <a:t>: Motivation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79512" y="1453496"/>
            <a:ext cx="8208912" cy="5072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double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measureDuration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iterations, </a:t>
            </a:r>
            <a:endParaRPr lang="en-US" sz="12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(iterations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return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getElapsedTime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double </a:t>
            </a: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getElapsedTime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iterations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b="1" dirty="0">
              <a:solidFill>
                <a:srgbClr val="2A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Timer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"Duration for 100 iterations: "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t.measureDuration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"Duration for 1000 iterations: "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t.measureDuration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499992" y="1700808"/>
            <a:ext cx="4392488" cy="868363"/>
          </a:xfrm>
          <a:prstGeom prst="wedgeRoundRectCallout">
            <a:avLst>
              <a:gd name="adj1" fmla="val -94101"/>
              <a:gd name="adj2" fmla="val -232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Methode, um die Laufzeit von Funktionen zu messen.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4470896" y="2709373"/>
            <a:ext cx="4421584" cy="1511715"/>
          </a:xfrm>
          <a:prstGeom prst="wedgeRoundRectCallout">
            <a:avLst>
              <a:gd name="adj1" fmla="val -89487"/>
              <a:gd name="adj2" fmla="val -6947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Allerdings</a:t>
            </a:r>
            <a:r>
              <a:rPr lang="de-DE" dirty="0" smtClean="0">
                <a:solidFill>
                  <a:schemeClr val="bg1"/>
                </a:solidFill>
              </a:rPr>
              <a:t>: Nicht generisch – nur geeignet für Funktionen, die genau einen </a:t>
            </a:r>
            <a:r>
              <a:rPr lang="de-DE" dirty="0" err="1" smtClean="0">
                <a:solidFill>
                  <a:schemeClr val="bg1"/>
                </a:solidFill>
              </a:rPr>
              <a:t>unsigned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long</a:t>
            </a:r>
            <a:r>
              <a:rPr lang="de-DE" dirty="0" smtClean="0">
                <a:solidFill>
                  <a:schemeClr val="bg1"/>
                </a:solidFill>
              </a:rPr>
              <a:t>-Parameter und </a:t>
            </a:r>
            <a:r>
              <a:rPr lang="de-DE" dirty="0" err="1" smtClean="0">
                <a:solidFill>
                  <a:schemeClr val="bg1"/>
                </a:solidFill>
              </a:rPr>
              <a:t>void</a:t>
            </a:r>
            <a:r>
              <a:rPr lang="de-DE" dirty="0" smtClean="0">
                <a:solidFill>
                  <a:schemeClr val="bg1"/>
                </a:solidFill>
              </a:rPr>
              <a:t> als Rückgabewert haben.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Beispiel</a:t>
            </a:r>
          </a:p>
        </p:txBody>
      </p:sp>
      <p:sp>
        <p:nvSpPr>
          <p:cNvPr id="26627" name="Rechteck 3"/>
          <p:cNvSpPr>
            <a:spLocks noChangeArrowheads="1"/>
          </p:cNvSpPr>
          <p:nvPr/>
        </p:nvSpPr>
        <p:spPr bwMode="auto">
          <a:xfrm>
            <a:off x="250948" y="1553532"/>
            <a:ext cx="5761212" cy="4179724"/>
          </a:xfrm>
          <a:prstGeom prst="foldedCorner">
            <a:avLst>
              <a:gd name="adj" fmla="val 890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 s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s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a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pt-BR" altLang="de-DE" sz="14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 dirty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5868144" y="2016934"/>
            <a:ext cx="3163265" cy="746608"/>
          </a:xfrm>
          <a:prstGeom prst="wedgeRoundRectCallout">
            <a:avLst>
              <a:gd name="adj1" fmla="val -84302"/>
              <a:gd name="adj2" fmla="val -385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Ermöglicht kompakte, elegante, und sehr generische Algorithmen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435722" y="922190"/>
            <a:ext cx="3595687" cy="868362"/>
          </a:xfrm>
          <a:prstGeom prst="wedgeRoundRectCallout">
            <a:avLst>
              <a:gd name="adj1" fmla="val -105991"/>
              <a:gd name="adj2" fmla="val 4762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function</a:t>
            </a:r>
            <a:r>
              <a:rPr lang="de-DE" dirty="0">
                <a:solidFill>
                  <a:schemeClr val="bg1"/>
                </a:solidFill>
              </a:rPr>
              <a:t> wird hier als Funktion übergeben und kann als solche direkt verwendet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435721" y="5088377"/>
            <a:ext cx="3595687" cy="1289757"/>
          </a:xfrm>
          <a:prstGeom prst="wedgeRoundRectCallout">
            <a:avLst>
              <a:gd name="adj1" fmla="val -74991"/>
              <a:gd name="adj2" fmla="val -248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ist </a:t>
            </a:r>
            <a:r>
              <a:rPr lang="de-DE" b="1" dirty="0">
                <a:solidFill>
                  <a:schemeClr val="bg1"/>
                </a:solidFill>
              </a:rPr>
              <a:t>sehr leichtgewichtig</a:t>
            </a:r>
            <a:r>
              <a:rPr lang="de-DE" dirty="0">
                <a:solidFill>
                  <a:schemeClr val="bg1"/>
                </a:solidFill>
              </a:rPr>
              <a:t> und erfordert keine extra Klassen/Schnittstellen für viele kleinen Funktionen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-19928" y="7101408"/>
            <a:ext cx="4784725" cy="652463"/>
          </a:xfrm>
          <a:prstGeom prst="wedgeRoundRectCallout">
            <a:avLst>
              <a:gd name="adj1" fmla="val -30686"/>
              <a:gd name="adj2" fmla="val -278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Sogenannte </a:t>
            </a:r>
            <a:r>
              <a:rPr lang="de-DE" b="1" dirty="0">
                <a:solidFill>
                  <a:schemeClr val="bg1"/>
                </a:solidFill>
              </a:rPr>
              <a:t>Callback-Funktionen</a:t>
            </a:r>
            <a:r>
              <a:rPr lang="de-DE" dirty="0">
                <a:solidFill>
                  <a:schemeClr val="bg1"/>
                </a:solidFill>
              </a:rPr>
              <a:t> können </a:t>
            </a:r>
            <a:r>
              <a:rPr lang="de-DE" dirty="0" err="1">
                <a:solidFill>
                  <a:schemeClr val="bg1"/>
                </a:solidFill>
              </a:rPr>
              <a:t>Listener</a:t>
            </a:r>
            <a:r>
              <a:rPr lang="de-DE" dirty="0">
                <a:solidFill>
                  <a:schemeClr val="bg1"/>
                </a:solidFill>
              </a:rPr>
              <a:t>/Observer in Java komplett ersetzen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868143" y="2893792"/>
            <a:ext cx="3163265" cy="868363"/>
          </a:xfrm>
          <a:prstGeom prst="wedgeRoundRectCallout">
            <a:avLst>
              <a:gd name="adj1" fmla="val -168334"/>
              <a:gd name="adj2" fmla="val -723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 Funktionen können Typparameter tragen.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11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Beispiel II</a:t>
            </a:r>
          </a:p>
        </p:txBody>
      </p:sp>
      <p:sp>
        <p:nvSpPr>
          <p:cNvPr id="27651" name="Rechteck 2"/>
          <p:cNvSpPr>
            <a:spLocks noChangeArrowheads="1"/>
          </p:cNvSpPr>
          <p:nvPr/>
        </p:nvSpPr>
        <p:spPr bwMode="auto">
          <a:xfrm>
            <a:off x="251520" y="1597066"/>
            <a:ext cx="5760640" cy="4136190"/>
          </a:xfrm>
          <a:prstGeom prst="foldedCorner">
            <a:avLst>
              <a:gd name="adj" fmla="val 767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 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s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a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pt-BR" altLang="de-DE" sz="14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(*fp2)(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// :::&gt;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fp2(500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	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// 500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not a valid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age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6228184" y="3356992"/>
            <a:ext cx="2736801" cy="847483"/>
          </a:xfrm>
          <a:prstGeom prst="wedgeRoundRectCallout">
            <a:avLst>
              <a:gd name="adj1" fmla="val -155602"/>
              <a:gd name="adj2" fmla="val 524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Funktion mit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const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&amp; Parameter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6228184" y="5301208"/>
            <a:ext cx="2736800" cy="848728"/>
          </a:xfrm>
          <a:prstGeom prst="wedgeRoundRectCallout">
            <a:avLst>
              <a:gd name="adj1" fmla="val -231015"/>
              <a:gd name="adj2" fmla="val -574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wie ein normaler Funktionsaufruf</a:t>
            </a:r>
          </a:p>
        </p:txBody>
      </p:sp>
    </p:spTree>
    <p:extLst>
      <p:ext uri="{BB962C8B-B14F-4D97-AF65-F5344CB8AC3E}">
        <p14:creationId xmlns:p14="http://schemas.microsoft.com/office/powerpoint/2010/main" val="139774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058387" y="2722939"/>
            <a:ext cx="79216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&amp;) = print&lt;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194911" y="3501008"/>
            <a:ext cx="1944464" cy="717550"/>
          </a:xfrm>
          <a:prstGeom prst="wedgeRoundRectCallout">
            <a:avLst>
              <a:gd name="adj1" fmla="val 22397"/>
              <a:gd name="adj2" fmla="val -1116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267744" y="3501008"/>
            <a:ext cx="2795587" cy="1157288"/>
          </a:xfrm>
          <a:prstGeom prst="wedgeRoundRectCallout">
            <a:avLst>
              <a:gd name="adj1" fmla="val -47964"/>
              <a:gd name="adj2" fmla="val -8471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812699" y="1640262"/>
            <a:ext cx="2970213" cy="868363"/>
          </a:xfrm>
          <a:prstGeom prst="wedgeRoundRectCallout">
            <a:avLst>
              <a:gd name="adj1" fmla="val -20967"/>
              <a:gd name="adj2" fmla="val 818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666899" y="3455746"/>
            <a:ext cx="3168650" cy="1008063"/>
          </a:xfrm>
          <a:prstGeom prst="wedgeRoundRectCallout">
            <a:avLst>
              <a:gd name="adj1" fmla="val -20851"/>
              <a:gd name="adj2" fmla="val -866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Funktion</a:t>
            </a:r>
            <a:r>
              <a:rPr lang="de-DE" dirty="0">
                <a:solidFill>
                  <a:schemeClr val="bg1"/>
                </a:solidFill>
              </a:rPr>
              <a:t> (hier durch </a:t>
            </a:r>
            <a:r>
              <a:rPr lang="de-DE" dirty="0" smtClean="0">
                <a:solidFill>
                  <a:schemeClr val="bg1"/>
                </a:solidFill>
              </a:rPr>
              <a:t>Instanziierung </a:t>
            </a:r>
            <a:r>
              <a:rPr lang="de-DE" dirty="0">
                <a:solidFill>
                  <a:schemeClr val="bg1"/>
                </a:solidFill>
              </a:rPr>
              <a:t>eines Funktion-Templates)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1594196" y="1640263"/>
            <a:ext cx="2071342" cy="868363"/>
          </a:xfrm>
          <a:prstGeom prst="wedgeRoundRectCallout">
            <a:avLst>
              <a:gd name="adj1" fmla="val -1627"/>
              <a:gd name="adj2" fmla="val 80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Name der Variable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125579" y="5128190"/>
            <a:ext cx="3294492" cy="72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SzTx/>
            </a:pPr>
            <a:r>
              <a:rPr lang="de-DE" altLang="de-DE" sz="2200" dirty="0">
                <a:solidFill>
                  <a:srgbClr val="3F7F5F"/>
                </a:solidFill>
                <a:latin typeface="Consolas" pitchFamily="49" charset="0"/>
              </a:rPr>
              <a:t>// Call </a:t>
            </a:r>
            <a:r>
              <a:rPr lang="de-DE" altLang="de-DE" sz="220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2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2200" dirty="0" err="1">
                <a:solidFill>
                  <a:srgbClr val="3F7F5F"/>
                </a:solidFill>
                <a:latin typeface="Consolas" pitchFamily="49" charset="0"/>
              </a:rPr>
              <a:t>function</a:t>
            </a:r>
            <a:endParaRPr lang="de-DE" altLang="de-DE" sz="2200" dirty="0">
              <a:solidFill>
                <a:srgbClr val="3F7F5F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fp1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220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2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);	</a:t>
            </a:r>
          </a:p>
        </p:txBody>
      </p:sp>
    </p:spTree>
    <p:extLst>
      <p:ext uri="{BB962C8B-B14F-4D97-AF65-F5344CB8AC3E}">
        <p14:creationId xmlns:p14="http://schemas.microsoft.com/office/powerpoint/2010/main" val="40015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</a:t>
            </a:r>
          </a:p>
        </p:txBody>
      </p:sp>
    </p:spTree>
    <p:extLst>
      <p:ext uri="{BB962C8B-B14F-4D97-AF65-F5344CB8AC3E}">
        <p14:creationId xmlns:p14="http://schemas.microsoft.com/office/powerpoint/2010/main" val="302622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Funktionsobjekte und Templates</a:t>
            </a:r>
          </a:p>
        </p:txBody>
      </p:sp>
      <p:sp>
        <p:nvSpPr>
          <p:cNvPr id="31749" name="Rechteck 5"/>
          <p:cNvSpPr>
            <a:spLocks noChangeArrowheads="1"/>
          </p:cNvSpPr>
          <p:nvPr/>
        </p:nvSpPr>
        <p:spPr bwMode="auto">
          <a:xfrm>
            <a:off x="172401" y="1509423"/>
            <a:ext cx="5479719" cy="4653714"/>
          </a:xfrm>
          <a:prstGeom prst="foldedCorner">
            <a:avLst>
              <a:gd name="adj" fmla="val 89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~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operator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i)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user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:~ /$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i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n, n + 4);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5697900" y="3858492"/>
            <a:ext cx="3365879" cy="868363"/>
          </a:xfrm>
          <a:prstGeom prst="wedgeRoundRectCallout">
            <a:avLst>
              <a:gd name="adj1" fmla="val -78509"/>
              <a:gd name="adj2" fmla="val -3023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Syntax </a:t>
            </a:r>
            <a:r>
              <a:rPr lang="de-DE" dirty="0" smtClean="0">
                <a:solidFill>
                  <a:schemeClr val="bg1"/>
                </a:solidFill>
              </a:rPr>
              <a:t>bleibt hier identisch, </a:t>
            </a:r>
            <a:r>
              <a:rPr lang="de-DE" dirty="0">
                <a:solidFill>
                  <a:schemeClr val="bg1"/>
                </a:solidFill>
              </a:rPr>
              <a:t>obwohl wir eine Methode aufrufen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5713039" y="2060848"/>
            <a:ext cx="3251449" cy="891339"/>
          </a:xfrm>
          <a:prstGeom prst="wedgeRoundRectCallout">
            <a:avLst>
              <a:gd name="adj1" fmla="val -83293"/>
              <a:gd name="adj2" fmla="val 148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operator</a:t>
            </a:r>
            <a:r>
              <a:rPr lang="de-DE" b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erlaubt, Objekte mit </a:t>
            </a:r>
            <a:r>
              <a:rPr lang="de-DE" dirty="0" err="1" smtClean="0">
                <a:solidFill>
                  <a:schemeClr val="bg1"/>
                </a:solidFill>
              </a:rPr>
              <a:t>Funktionsyntax</a:t>
            </a:r>
            <a:r>
              <a:rPr lang="de-DE" dirty="0" smtClean="0">
                <a:solidFill>
                  <a:schemeClr val="bg1"/>
                </a:solidFill>
              </a:rPr>
              <a:t> anzusprechen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5677641" y="5294775"/>
            <a:ext cx="3386138" cy="868362"/>
          </a:xfrm>
          <a:prstGeom prst="wedgeRoundRectCallout">
            <a:avLst>
              <a:gd name="adj1" fmla="val -130147"/>
              <a:gd name="adj2" fmla="val -3720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Jetzt kann eine Instanz der Klasse (ein Funktionsobjekt) übergeben werden</a:t>
            </a:r>
          </a:p>
        </p:txBody>
      </p:sp>
    </p:spTree>
    <p:extLst>
      <p:ext uri="{BB962C8B-B14F-4D97-AF65-F5344CB8AC3E}">
        <p14:creationId xmlns:p14="http://schemas.microsoft.com/office/powerpoint/2010/main" val="293270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Methodenzeiger: Beispiel</a:t>
            </a:r>
          </a:p>
        </p:txBody>
      </p:sp>
      <p:sp>
        <p:nvSpPr>
          <p:cNvPr id="9" name="Gefaltete Ecke 8"/>
          <p:cNvSpPr/>
          <p:nvPr/>
        </p:nvSpPr>
        <p:spPr>
          <a:xfrm>
            <a:off x="254699" y="1580399"/>
            <a:ext cx="6318448" cy="4512896"/>
          </a:xfrm>
          <a:prstGeom prst="foldedCorner">
            <a:avLst>
              <a:gd name="adj" fmla="val 10741"/>
            </a:avLst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>
              <a:tabLst>
                <a:tab pos="174625" algn="l"/>
              </a:tabLst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400" dirty="0" err="1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~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  <a:endParaRPr lang="de-DE" sz="1400" dirty="0">
              <a:solidFill>
                <a:srgbClr val="000000"/>
              </a:solidFill>
              <a:highlight>
                <a:srgbClr val="D4D4D4"/>
              </a:highlight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tabLst>
                <a:tab pos="174625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inline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print(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&amp; message) 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user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:~ /$" 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&lt;&lt; 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message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 err="1">
                <a:solidFill>
                  <a:srgbClr val="64288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;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}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 smtClean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};</a:t>
            </a: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>
              <a:buSzTx/>
              <a:tabLst>
                <a:tab pos="174625" algn="l"/>
              </a:tabLst>
            </a:pPr>
            <a:endParaRPr lang="de-DE" altLang="de-DE" sz="1400" dirty="0">
              <a:solidFill>
                <a:srgbClr val="000000"/>
              </a:solidFill>
              <a:latin typeface="Consolas"/>
            </a:endParaRPr>
          </a:p>
          <a:p>
            <a:pPr algn="l">
              <a:buSzTx/>
              <a:tabLst>
                <a:tab pos="174625" algn="l"/>
              </a:tabLst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main(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::*fp3)(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  &amp;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	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lvl="0" algn="l">
              <a:buSzTx/>
              <a:tabLst>
                <a:tab pos="174625" algn="l"/>
              </a:tabLst>
            </a:pPr>
            <a:endParaRPr lang="de-DE" altLang="de-DE" sz="14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.*fp3)(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err="1">
                <a:solidFill>
                  <a:srgbClr val="3F7F5F"/>
                </a:solidFill>
                <a:latin typeface="Consolas" pitchFamily="49" charset="0"/>
              </a:rPr>
              <a:t>user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:~ /$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bar</a:t>
            </a:r>
          </a:p>
          <a:p>
            <a:pPr lvl="0" algn="l">
              <a:buSzTx/>
              <a:tabLst>
                <a:tab pos="174625" algn="l"/>
              </a:tabLst>
            </a:pPr>
            <a:endParaRPr lang="de-DE" sz="1400" dirty="0">
              <a:solidFill>
                <a:srgbClr val="3F7F5F"/>
              </a:solidFill>
              <a:latin typeface="Consolas" pitchFamily="49" charset="0"/>
              <a:ea typeface="Lucida Sans Unicode" pitchFamily="34" charset="0"/>
              <a:cs typeface="Lucida Sans Unicode" pitchFamily="34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en-US" altLang="de-DE" sz="1400" dirty="0" smtClean="0">
                <a:solidFill>
                  <a:srgbClr val="644632"/>
                </a:solidFill>
                <a:latin typeface="Consolas" pitchFamily="49" charset="0"/>
              </a:rPr>
              <a:t>}</a:t>
            </a:r>
            <a:endParaRPr lang="de-DE" sz="1400" dirty="0">
              <a:solidFill>
                <a:srgbClr val="000000"/>
              </a:solidFill>
              <a:latin typeface="Consolas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6152363" y="1884820"/>
            <a:ext cx="2232025" cy="717550"/>
          </a:xfrm>
          <a:prstGeom prst="wedgeRoundRectCallout">
            <a:avLst>
              <a:gd name="adj1" fmla="val -213245"/>
              <a:gd name="adj2" fmla="val 517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Normale Methode einer Klasse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372071" y="3320517"/>
            <a:ext cx="3167003" cy="717550"/>
          </a:xfrm>
          <a:prstGeom prst="wedgeRoundRectCallout">
            <a:avLst>
              <a:gd name="adj1" fmla="val -75110"/>
              <a:gd name="adj2" fmla="val 654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Methodenzeiger sind </a:t>
            </a:r>
            <a:r>
              <a:rPr lang="de-DE" b="1" dirty="0" smtClean="0">
                <a:solidFill>
                  <a:schemeClr val="bg1"/>
                </a:solidFill>
              </a:rPr>
              <a:t>spezielle </a:t>
            </a:r>
            <a:r>
              <a:rPr lang="de-DE" b="1" dirty="0" err="1" smtClean="0">
                <a:solidFill>
                  <a:schemeClr val="bg1"/>
                </a:solidFill>
              </a:rPr>
              <a:t>Funktionszeiger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597406" y="4502898"/>
            <a:ext cx="4503738" cy="717550"/>
          </a:xfrm>
          <a:prstGeom prst="wedgeRoundRectCallout">
            <a:avLst>
              <a:gd name="adj1" fmla="val -103521"/>
              <a:gd name="adj2" fmla="val -3359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Beim Zeiger auf Methoden muss die </a:t>
            </a:r>
            <a:r>
              <a:rPr lang="de-DE" b="1" dirty="0">
                <a:solidFill>
                  <a:schemeClr val="bg1"/>
                </a:solidFill>
              </a:rPr>
              <a:t>Klasse als „</a:t>
            </a: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“ </a:t>
            </a:r>
            <a:r>
              <a:rPr lang="de-DE" dirty="0">
                <a:solidFill>
                  <a:schemeClr val="bg1"/>
                </a:solidFill>
              </a:rPr>
              <a:t>angegeben werden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5955573" y="5473696"/>
            <a:ext cx="3096964" cy="619599"/>
          </a:xfrm>
          <a:prstGeom prst="wedgeRoundRectCallout">
            <a:avLst>
              <a:gd name="adj1" fmla="val -104512"/>
              <a:gd name="adj2" fmla="val -4891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Aufruf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dirty="0">
                <a:solidFill>
                  <a:schemeClr val="bg1"/>
                </a:solidFill>
              </a:rPr>
              <a:t>mit einer Instanz der </a:t>
            </a:r>
            <a:r>
              <a:rPr lang="de-DE" dirty="0" smtClean="0">
                <a:solidFill>
                  <a:schemeClr val="bg1"/>
                </a:solidFill>
              </a:rPr>
              <a:t>Klasse möglich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9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Methodenzeiger: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9056" y="2767748"/>
            <a:ext cx="9145264" cy="75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fp1)(</a:t>
            </a:r>
            <a:r>
              <a:rPr lang="de-DE" altLang="de-DE" sz="2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b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											</a:t>
            </a:r>
            <a:r>
              <a:rPr lang="de-DE" altLang="de-DE" sz="2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2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2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2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126560" y="3421146"/>
            <a:ext cx="1944464" cy="717550"/>
          </a:xfrm>
          <a:prstGeom prst="wedgeRoundRectCallout">
            <a:avLst>
              <a:gd name="adj1" fmla="val -28809"/>
              <a:gd name="adj2" fmla="val -904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212709" y="3429000"/>
            <a:ext cx="2795587" cy="1157288"/>
          </a:xfrm>
          <a:prstGeom prst="wedgeRoundRectCallout">
            <a:avLst>
              <a:gd name="adj1" fmla="val -6532"/>
              <a:gd name="adj2" fmla="val -776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992520" y="1640744"/>
            <a:ext cx="2970213" cy="868363"/>
          </a:xfrm>
          <a:prstGeom prst="wedgeRoundRectCallout">
            <a:avLst>
              <a:gd name="adj1" fmla="val -29861"/>
              <a:gd name="adj2" fmla="val 864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670556" y="3723785"/>
            <a:ext cx="3168650" cy="461201"/>
          </a:xfrm>
          <a:prstGeom prst="wedgeRoundRectCallout">
            <a:avLst>
              <a:gd name="adj1" fmla="val -27905"/>
              <a:gd name="adj2" fmla="val -1078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</a:t>
            </a:r>
            <a:r>
              <a:rPr lang="de-DE" b="1" dirty="0" smtClean="0">
                <a:solidFill>
                  <a:schemeClr val="bg1"/>
                </a:solidFill>
              </a:rPr>
              <a:t>Methode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574831" y="1640744"/>
            <a:ext cx="2071342" cy="868363"/>
          </a:xfrm>
          <a:prstGeom prst="wedgeRoundRectCallout">
            <a:avLst>
              <a:gd name="adj1" fmla="val 7693"/>
              <a:gd name="adj2" fmla="val 864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Name der Variable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77831" y="1640744"/>
            <a:ext cx="2071342" cy="868363"/>
          </a:xfrm>
          <a:prstGeom prst="wedgeRoundRectCallout">
            <a:avLst>
              <a:gd name="adj1" fmla="val 9164"/>
              <a:gd name="adj2" fmla="val 876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Klasse der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48044" y="4959001"/>
            <a:ext cx="4572000" cy="166648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l">
              <a:buSzTx/>
              <a:tabLst>
                <a:tab pos="174625" algn="l"/>
              </a:tabLst>
            </a:pP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algn="l">
              <a:buSzTx/>
              <a:tabLst>
                <a:tab pos="174625" algn="l"/>
              </a:tabLst>
            </a:pP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2200" dirty="0" err="1" smtClean="0">
                <a:solidFill>
                  <a:srgbClr val="000000"/>
                </a:solidFill>
                <a:latin typeface="Consolas" pitchFamily="49" charset="0"/>
              </a:rPr>
              <a:t>loggerPtr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2200" dirty="0">
              <a:solidFill>
                <a:srgbClr val="000000"/>
              </a:solidFill>
              <a:latin typeface="Consolas" pitchFamily="49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.*fp3)(</a:t>
            </a:r>
            <a:r>
              <a:rPr lang="de-DE" altLang="de-DE" sz="2200" dirty="0">
                <a:solidFill>
                  <a:srgbClr val="2A00FF"/>
                </a:solidFill>
                <a:latin typeface="Consolas" pitchFamily="49" charset="0"/>
              </a:rPr>
              <a:t>"bar</a:t>
            </a:r>
            <a:r>
              <a:rPr lang="de-DE" altLang="de-DE" sz="2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algn="l">
              <a:buSzTx/>
              <a:tabLst>
                <a:tab pos="174625" algn="l"/>
              </a:tabLst>
            </a:pP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 smtClean="0">
                <a:solidFill>
                  <a:srgbClr val="000000"/>
                </a:solidFill>
                <a:latin typeface="Consolas" pitchFamily="49" charset="0"/>
              </a:rPr>
              <a:t>loggerPtr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-&gt;*fp3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)(</a:t>
            </a:r>
            <a:r>
              <a:rPr lang="de-DE" altLang="de-DE" sz="2200" dirty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lvl="0" algn="l">
              <a:buSzTx/>
              <a:tabLst>
                <a:tab pos="174625" algn="l"/>
              </a:tabLst>
            </a:pPr>
            <a:endParaRPr lang="en-US" sz="22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646173" y="5213598"/>
            <a:ext cx="2795587" cy="1157288"/>
          </a:xfrm>
          <a:prstGeom prst="wedgeRoundRectCallout">
            <a:avLst>
              <a:gd name="adj1" fmla="val -90484"/>
              <a:gd name="adj2" fmla="val 21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Aufruf über </a:t>
            </a:r>
            <a:r>
              <a:rPr lang="de-DE" b="1" dirty="0" err="1" smtClean="0">
                <a:solidFill>
                  <a:schemeClr val="bg1"/>
                </a:solidFill>
              </a:rPr>
              <a:t>Dereferenzierung</a:t>
            </a:r>
            <a:r>
              <a:rPr lang="de-DE" b="1" dirty="0" smtClean="0">
                <a:solidFill>
                  <a:schemeClr val="bg1"/>
                </a:solidFill>
              </a:rPr>
              <a:t> des Methodenzeigers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76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 vs. Methodenzeiger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652120" y="2204864"/>
            <a:ext cx="3273425" cy="868362"/>
          </a:xfrm>
          <a:prstGeom prst="wedgeRoundRectCallout">
            <a:avLst>
              <a:gd name="adj1" fmla="val -68903"/>
              <a:gd name="adj2" fmla="val 84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</a:t>
            </a: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können nicht auf die gleiche Art und Weise übergeben werden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179512" y="1573324"/>
            <a:ext cx="7590539" cy="5358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template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lvl="1"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print(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&amp; s)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/* ... */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</a:endParaRPr>
          </a:p>
          <a:p>
            <a:pPr lvl="1"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validateAges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a)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/*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... */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82563" algn="l"/>
                <a:tab pos="355600" algn="l"/>
                <a:tab pos="538163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template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object,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method,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* begin,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* end) {</a:t>
            </a:r>
          </a:p>
          <a:p>
            <a:pPr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(begin != end)</a:t>
            </a:r>
          </a:p>
          <a:p>
            <a:pPr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(object.*method)(*begin++);</a:t>
            </a:r>
          </a:p>
          <a:p>
            <a:pPr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>
              <a:tabLst>
                <a:tab pos="182563" algn="l"/>
                <a:tab pos="355600" algn="l"/>
                <a:tab pos="538163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lvl="1" algn="l">
              <a:tabLst>
                <a:tab pos="182563" algn="l"/>
                <a:tab pos="355600" algn="l"/>
                <a:tab pos="538163" algn="l"/>
              </a:tabLst>
            </a:pPr>
            <a:r>
              <a:rPr lang="pt-B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n[] = { -1, 20, 33, 120 };</a:t>
            </a:r>
          </a:p>
          <a:p>
            <a:pPr lvl="1"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(print&lt;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&gt;, n, n + 4);</a:t>
            </a:r>
          </a:p>
          <a:p>
            <a:pPr lvl="1"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validateAges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n, n + 4);</a:t>
            </a:r>
          </a:p>
          <a:p>
            <a:pPr lvl="1" algn="l">
              <a:tabLst>
                <a:tab pos="182563" algn="l"/>
                <a:tab pos="355600" algn="l"/>
                <a:tab pos="538163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lvl="1" algn="l">
              <a:tabLst>
                <a:tab pos="182563" algn="l"/>
                <a:tab pos="355600" algn="l"/>
                <a:tab pos="538163" algn="l"/>
              </a:tabLst>
            </a:pP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(), &amp;</a:t>
            </a:r>
            <a:r>
              <a:rPr lang="fr-F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fr-F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&gt;, n, n + 4);</a:t>
            </a:r>
          </a:p>
          <a:p>
            <a:pPr lvl="1" algn="l">
              <a:tabLst>
                <a:tab pos="182563" algn="l"/>
                <a:tab pos="355600" algn="l"/>
                <a:tab pos="538163" algn="l"/>
              </a:tabLst>
            </a:pP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applyToSequence(</a:t>
            </a:r>
            <a:r>
              <a:rPr lang="pt-B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(), &amp;</a:t>
            </a:r>
            <a:r>
              <a:rPr lang="pt-B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::validateAges, n, n + 4);</a:t>
            </a:r>
          </a:p>
          <a:p>
            <a:pPr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>
              <a:tabLst>
                <a:tab pos="182563" algn="l"/>
                <a:tab pos="355600" algn="l"/>
                <a:tab pos="538163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>
              <a:tabLst>
                <a:tab pos="182563" algn="l"/>
                <a:tab pos="355600" algn="l"/>
                <a:tab pos="538163" algn="l"/>
              </a:tabLst>
            </a:pPr>
            <a:endParaRPr lang="en-US" sz="16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887809" y="4595729"/>
            <a:ext cx="2860656" cy="868362"/>
          </a:xfrm>
          <a:prstGeom prst="wedgeRoundRectCallout">
            <a:avLst>
              <a:gd name="adj1" fmla="val -71745"/>
              <a:gd name="adj2" fmla="val 76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… entsprechend ändert sich der Aufruf.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8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2772" name="Textfeld 4"/>
          <p:cNvSpPr txBox="1">
            <a:spLocks noChangeArrowheads="1"/>
          </p:cNvSpPr>
          <p:nvPr/>
        </p:nvSpPr>
        <p:spPr bwMode="auto">
          <a:xfrm>
            <a:off x="395288" y="1987550"/>
            <a:ext cx="4679950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Zeiger auf Funktionen nützlich?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Gibt es auch Nachteile?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/>
              <a:t>(*) </a:t>
            </a:r>
            <a:r>
              <a:rPr lang="de-DE" altLang="de-DE" sz="1800" b="0" dirty="0" smtClean="0"/>
              <a:t>Sind </a:t>
            </a:r>
            <a:r>
              <a:rPr lang="de-DE" altLang="de-DE" sz="1800" b="0" dirty="0"/>
              <a:t>Zeiger auf Funktionen in C++ genauso flexibel wie richtige „Zeiger auf Funktionen“ in (funktionalen) Programmiersprachen wie </a:t>
            </a:r>
            <a:r>
              <a:rPr lang="de-DE" altLang="de-DE" sz="1800" b="0" dirty="0" err="1"/>
              <a:t>Scheme</a:t>
            </a:r>
            <a:r>
              <a:rPr lang="de-DE" altLang="de-DE" sz="1800" b="0" dirty="0"/>
              <a:t>/Lisp/</a:t>
            </a:r>
            <a:r>
              <a:rPr lang="de-DE" altLang="de-DE" sz="1800" b="0" dirty="0" err="1"/>
              <a:t>Haskell</a:t>
            </a:r>
            <a:r>
              <a:rPr lang="de-DE" altLang="de-DE" sz="1800" b="0" dirty="0"/>
              <a:t>/Ruby/Python?</a:t>
            </a:r>
          </a:p>
        </p:txBody>
      </p:sp>
    </p:spTree>
    <p:extLst>
      <p:ext uri="{BB962C8B-B14F-4D97-AF65-F5344CB8AC3E}">
        <p14:creationId xmlns:p14="http://schemas.microsoft.com/office/powerpoint/2010/main" val="8680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Fazit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Zeiger auf Funktionen ermöglichen einen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eher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funktionalen Programmierstil 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(ideal für generische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Algorithmen)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In Verbindung mit Templates entsteht typischerweise ein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schlankeres, kompakteres Design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als in Java (reine OO)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Ideal für kleine Funktionen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, um einen Wildwuchs an kleinen Klassen (z.B. mit jeweils nur einer Methode und ohne Zustand) zu vermeiden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Sobald die implementierte Funktionalität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komplexer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wird (-&gt; Zustand), sind </a:t>
            </a:r>
            <a:r>
              <a:rPr lang="de-DE" b="1" dirty="0" smtClean="0">
                <a:ea typeface="Lucida Sans Unicode" pitchFamily="34" charset="0"/>
                <a:cs typeface="Lucida Sans Unicode" pitchFamily="34" charset="0"/>
              </a:rPr>
              <a:t>Funktionsobjekte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 oder </a:t>
            </a:r>
            <a:r>
              <a:rPr lang="de-DE" b="1" dirty="0" smtClean="0">
                <a:ea typeface="Lucida Sans Unicode" pitchFamily="34" charset="0"/>
                <a:cs typeface="Lucida Sans Unicode" pitchFamily="34" charset="0"/>
              </a:rPr>
              <a:t>Methodenzeige 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(je nach Kontext)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sinnvoll.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Standard-Bibliotheken in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6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Standard-Bibliotheken in C++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/>
              <a:t>ISO-Standard</a:t>
            </a:r>
            <a:r>
              <a:rPr lang="en-US" dirty="0" smtClean="0"/>
              <a:t> </a:t>
            </a:r>
            <a:r>
              <a:rPr lang="en-US" dirty="0" err="1" smtClean="0"/>
              <a:t>legt</a:t>
            </a:r>
            <a:r>
              <a:rPr lang="en-US" dirty="0" smtClean="0"/>
              <a:t> </a:t>
            </a:r>
            <a:r>
              <a:rPr lang="en-US" dirty="0" err="1" smtClean="0"/>
              <a:t>Funktionsumfang</a:t>
            </a:r>
            <a:r>
              <a:rPr lang="en-US" dirty="0" smtClean="0"/>
              <a:t> der </a:t>
            </a:r>
            <a:r>
              <a:rPr lang="en-US" dirty="0" err="1" smtClean="0"/>
              <a:t>Standardbibliothek</a:t>
            </a:r>
            <a:r>
              <a:rPr lang="en-US" dirty="0" smtClean="0"/>
              <a:t> fest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Komponenten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Komponenten</a:t>
            </a:r>
            <a:r>
              <a:rPr lang="en-US" dirty="0" smtClean="0"/>
              <a:t>:</a:t>
            </a:r>
          </a:p>
          <a:p>
            <a:pPr marL="692150" lvl="1" indent="-342900">
              <a:buFontTx/>
              <a:buChar char="─"/>
            </a:pPr>
            <a:r>
              <a:rPr lang="en-US" dirty="0" smtClean="0"/>
              <a:t>I/O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pPr marL="692150" lvl="1" indent="-342900">
              <a:buFontTx/>
              <a:buChar char="─"/>
            </a:pPr>
            <a:r>
              <a:rPr lang="de-DE" altLang="de-DE" dirty="0" smtClean="0">
                <a:latin typeface="+mj-lt"/>
                <a:cs typeface="Consolas" pitchFamily="49" charset="0"/>
              </a:rPr>
              <a:t>Strings (z.B.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 smtClean="0"/>
              <a:t>)</a:t>
            </a:r>
          </a:p>
          <a:p>
            <a:pPr marL="692150" lvl="1" indent="-342900">
              <a:buFontTx/>
              <a:buChar char="─"/>
            </a:pPr>
            <a:r>
              <a:rPr lang="de-DE" altLang="de-DE" dirty="0"/>
              <a:t>Standard Template Library (STL</a:t>
            </a:r>
            <a:r>
              <a:rPr lang="de-DE" altLang="de-DE" dirty="0" smtClean="0"/>
              <a:t>)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Datenstrukturen 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priority_queue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 smtClean="0"/>
              <a:t> )</a:t>
            </a:r>
            <a:br>
              <a:rPr lang="de-DE" altLang="de-DE" dirty="0" smtClean="0"/>
            </a:br>
            <a:endParaRPr lang="de-DE" altLang="de-DE" dirty="0" smtClean="0"/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Algorithmen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functional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/>
              <a:t> )</a:t>
            </a:r>
            <a:endParaRPr lang="de-DE" altLang="de-DE" dirty="0" smtClean="0"/>
          </a:p>
          <a:p>
            <a:pPr marL="881063" lvl="2" indent="-342900"/>
            <a:endParaRPr lang="de-DE" altLang="de-DE" dirty="0"/>
          </a:p>
          <a:p>
            <a:pPr marL="692150" lvl="1" indent="-342900"/>
            <a:endParaRPr lang="de-DE" altLang="de-DE" dirty="0">
              <a:latin typeface="+mj-lt"/>
              <a:cs typeface="Consolas" pitchFamily="49" charset="0"/>
            </a:endParaRPr>
          </a:p>
          <a:p>
            <a:pPr marL="692150" lvl="1" indent="-342900"/>
            <a:endParaRPr lang="en-US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808412" y="3429000"/>
            <a:ext cx="2700338" cy="381617"/>
          </a:xfrm>
          <a:prstGeom prst="wedgeRoundRectCallout">
            <a:avLst>
              <a:gd name="adj1" fmla="val -58116"/>
              <a:gd name="adj2" fmla="val 213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auch: </a:t>
            </a:r>
            <a:r>
              <a:rPr lang="de-DE" dirty="0" err="1" smtClean="0">
                <a:solidFill>
                  <a:schemeClr val="bg1"/>
                </a:solidFill>
              </a:rPr>
              <a:t>Regex</a:t>
            </a:r>
            <a:r>
              <a:rPr lang="de-DE" dirty="0" smtClean="0">
                <a:solidFill>
                  <a:schemeClr val="bg1"/>
                </a:solidFill>
              </a:rPr>
              <a:t>, 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824228" y="2944799"/>
            <a:ext cx="2881312" cy="431825"/>
          </a:xfrm>
          <a:prstGeom prst="wedgeRoundRectCallout">
            <a:avLst>
              <a:gd name="adj1" fmla="val -64468"/>
              <a:gd name="adj2" fmla="val 544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Flexible, erweiterbare IO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7370936" y="4878040"/>
            <a:ext cx="1584176" cy="351804"/>
          </a:xfrm>
          <a:prstGeom prst="wedgeRoundRectCallout">
            <a:avLst>
              <a:gd name="adj1" fmla="val -75384"/>
              <a:gd name="adj2" fmla="val -644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siehe später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066160" y="5745577"/>
            <a:ext cx="4825428" cy="450031"/>
          </a:xfrm>
          <a:prstGeom prst="wedgeRoundRectCallout">
            <a:avLst>
              <a:gd name="adj1" fmla="val -64256"/>
              <a:gd name="adj2" fmla="val -5250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siehe später: </a:t>
            </a:r>
            <a:r>
              <a:rPr lang="de-DE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copy</a:t>
            </a:r>
            <a:r>
              <a:rPr lang="de-DE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und </a:t>
            </a:r>
            <a:r>
              <a:rPr lang="de-DE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remove_copy_if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2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Boost</a:t>
            </a:r>
            <a:r>
              <a:rPr lang="de-DE" altLang="de-DE" dirty="0" smtClean="0"/>
              <a:t>: </a:t>
            </a:r>
            <a:br>
              <a:rPr lang="de-DE" altLang="de-DE" dirty="0" smtClean="0"/>
            </a:br>
            <a:r>
              <a:rPr lang="de-DE" altLang="de-DE" dirty="0" smtClean="0"/>
              <a:t>„Brutschrank“ für C++-Standardkomponenten</a:t>
            </a:r>
          </a:p>
        </p:txBody>
      </p:sp>
      <p:pic>
        <p:nvPicPr>
          <p:cNvPr id="34819" name="Picture 5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-1270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7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54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0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778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2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302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4" descr="Boost C++ Libraries">
            <a:hlinkClick r:id="rId4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96838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25" y="1908217"/>
            <a:ext cx="2486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bgerundete rechteckige Legende 13"/>
          <p:cNvSpPr/>
          <p:nvPr/>
        </p:nvSpPr>
        <p:spPr>
          <a:xfrm>
            <a:off x="4722813" y="1706563"/>
            <a:ext cx="3822129" cy="1428750"/>
          </a:xfrm>
          <a:prstGeom prst="wedgeRoundRectCallout">
            <a:avLst>
              <a:gd name="adj1" fmla="val -83786"/>
              <a:gd name="adj2" fmla="val -10616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r" eaLnBrk="0" hangingPunct="0">
              <a:defRPr/>
            </a:pPr>
            <a:r>
              <a:rPr lang="en-US" dirty="0">
                <a:solidFill>
                  <a:schemeClr val="bg1"/>
                </a:solidFill>
              </a:rPr>
              <a:t>“...one of the most highly regarded and expertly designed C++ library projects in the world.”</a:t>
            </a: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6"/>
              </a:rPr>
              <a:t>Herb Sutter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7"/>
              </a:rPr>
              <a:t>Andrei </a:t>
            </a:r>
            <a:r>
              <a:rPr lang="en-US" sz="800" dirty="0" err="1">
                <a:solidFill>
                  <a:schemeClr val="bg1"/>
                </a:solidFill>
                <a:cs typeface="Arial" charset="0"/>
                <a:hlinkClick r:id="rId7"/>
              </a:rPr>
              <a:t>Alexandrescu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8"/>
              </a:rPr>
              <a:t>C++ Coding Standards</a:t>
            </a:r>
            <a:r>
              <a:rPr lang="en-US" sz="600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827" name="Rechteck 4"/>
          <p:cNvSpPr>
            <a:spLocks noChangeArrowheads="1"/>
          </p:cNvSpPr>
          <p:nvPr/>
        </p:nvSpPr>
        <p:spPr bwMode="auto">
          <a:xfrm>
            <a:off x="938543" y="2882942"/>
            <a:ext cx="23383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4"/>
              </a:rPr>
              <a:t>http://www.boost.org/</a:t>
            </a:r>
            <a:endParaRPr lang="de-DE" altLang="de-DE" sz="1800" b="0" dirty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864725" y="3557183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Array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864725" y="4349271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Chrono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864725" y="5141359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Date Time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2665472" y="355718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Filesystem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2651605" y="4332981"/>
            <a:ext cx="1645592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(al)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2656345" y="5141359"/>
            <a:ext cx="1645592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Graph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4671653" y="3562671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Lambda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4662542" y="4343957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Math</a:t>
            </a:r>
            <a:r>
              <a:rPr lang="de-DE" b="1" dirty="0">
                <a:solidFill>
                  <a:schemeClr val="bg1"/>
                </a:solidFill>
              </a:rPr>
              <a:t/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(</a:t>
            </a:r>
            <a:r>
              <a:rPr lang="de-DE" b="1" dirty="0" err="1" smtClean="0">
                <a:solidFill>
                  <a:schemeClr val="bg1"/>
                </a:solidFill>
              </a:rPr>
              <a:t>advanced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4662541" y="512524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MPI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6588986" y="355718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</a:rPr>
              <a:t>Odeint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6588985" y="4332981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Smart </a:t>
            </a:r>
            <a:r>
              <a:rPr lang="de-DE" b="1" dirty="0" err="1" smtClean="0">
                <a:solidFill>
                  <a:schemeClr val="bg1"/>
                </a:solidFill>
              </a:rPr>
              <a:t>Ptr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588986" y="5108779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93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5843" name="Rechteck 3"/>
          <p:cNvSpPr>
            <a:spLocks noChangeArrowheads="1"/>
          </p:cNvSpPr>
          <p:nvPr/>
        </p:nvSpPr>
        <p:spPr bwMode="auto">
          <a:xfrm>
            <a:off x="3440113" y="6081713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20675" y="2754313"/>
            <a:ext cx="8177213" cy="2241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Parameters: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Input iterators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 the initial and final positions in a sequence to be copied. The range used is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 which contains all the elements between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and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including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but not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result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Output iterator</a:t>
            </a:r>
            <a:r>
              <a:rPr lang="en-US" altLang="de-DE" sz="1400" dirty="0">
                <a:solidFill>
                  <a:srgbClr val="000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 the initial position in the destination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b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 shall not point to any element in the range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5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to the end of the destination range where elements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have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been copied.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6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2123728" y="2765573"/>
            <a:ext cx="5544616" cy="404812"/>
          </a:xfrm>
          <a:prstGeom prst="wedgeRoundRectCallout">
            <a:avLst>
              <a:gd name="adj1" fmla="val -62630"/>
              <a:gd name="adj2" fmla="val 323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STL-weite Konvention </a:t>
            </a:r>
            <a:r>
              <a:rPr lang="de-DE" dirty="0" smtClean="0">
                <a:solidFill>
                  <a:schemeClr val="bg1"/>
                </a:solidFill>
              </a:rPr>
              <a:t>zur Nutzung von </a:t>
            </a:r>
            <a:r>
              <a:rPr lang="de-DE" dirty="0" err="1" smtClean="0">
                <a:solidFill>
                  <a:schemeClr val="bg1"/>
                </a:solidFill>
              </a:rPr>
              <a:t>Iteratoren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82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br>
              <a:rPr lang="de-DE" altLang="de-DE" dirty="0" smtClean="0"/>
            </a:br>
            <a:r>
              <a:rPr lang="de-DE" altLang="de-DE" dirty="0" smtClean="0"/>
              <a:t>Implementierung einer Aufzugsimulation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Gebäude </a:t>
            </a:r>
            <a:r>
              <a:rPr lang="de-DE" dirty="0">
                <a:solidFill>
                  <a:schemeClr val="bg1"/>
                </a:solidFill>
              </a:rPr>
              <a:t>mit</a:t>
            </a:r>
            <a:r>
              <a:rPr lang="de-DE" b="1" dirty="0">
                <a:solidFill>
                  <a:schemeClr val="bg1"/>
                </a:solidFill>
              </a:rPr>
              <a:t>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544763"/>
            <a:ext cx="7556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bgerundete rechteckige Legende 40"/>
          <p:cNvSpPr/>
          <p:nvPr/>
        </p:nvSpPr>
        <p:spPr>
          <a:xfrm>
            <a:off x="6156175" y="2133600"/>
            <a:ext cx="2880321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Aufzugstrategie</a:t>
            </a:r>
            <a:r>
              <a:rPr lang="de-DE" dirty="0" smtClean="0">
                <a:solidFill>
                  <a:schemeClr val="bg1"/>
                </a:solidFill>
              </a:rPr>
              <a:t> legt Abarbeitungsreihenfolge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5688632" y="4232979"/>
            <a:ext cx="3347864" cy="868362"/>
          </a:xfrm>
          <a:prstGeom prst="wedgeRoundRectCallout">
            <a:avLst>
              <a:gd name="adj1" fmla="val -53838"/>
              <a:gd name="adj2" fmla="val -196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 smtClean="0">
                <a:solidFill>
                  <a:schemeClr val="bg1"/>
                </a:solidFill>
              </a:rPr>
              <a:t>Metriken/Optimierungsziele</a:t>
            </a:r>
            <a:r>
              <a:rPr lang="de-DE" b="1" dirty="0">
                <a:solidFill>
                  <a:schemeClr val="bg1"/>
                </a:solidFill>
              </a:rPr>
              <a:t>: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63611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41" grpId="0" animBg="1"/>
      <p:bldP spid="42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1"/>
          <p:cNvSpPr txBox="1">
            <a:spLocks noChangeArrowheads="1"/>
          </p:cNvSpPr>
          <p:nvPr/>
        </p:nvSpPr>
        <p:spPr bwMode="auto">
          <a:xfrm>
            <a:off x="683568" y="2387601"/>
            <a:ext cx="7295587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:		</a:t>
            </a:r>
            <a:r>
              <a:rPr lang="de-DE" altLang="de-DE" sz="1800" b="0" dirty="0" smtClean="0"/>
              <a:t>muss Operatoren ++, </a:t>
            </a:r>
            <a:r>
              <a:rPr lang="de-DE" altLang="de-DE" sz="1800" b="0" dirty="0"/>
              <a:t>*, ==, und != unterstützen</a:t>
            </a:r>
            <a:endParaRPr lang="de-DE" altLang="de-DE" sz="1800" dirty="0">
              <a:solidFill>
                <a:srgbClr val="6446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:	</a:t>
            </a:r>
            <a:r>
              <a:rPr lang="de-DE" altLang="de-DE" sz="1800" b="0" dirty="0" smtClean="0"/>
              <a:t>muss Operatoren ++ </a:t>
            </a:r>
            <a:r>
              <a:rPr lang="de-DE" altLang="de-DE" sz="1800" b="0" dirty="0"/>
              <a:t>und * unterstützen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  <a:t/>
            </a:r>
            <a:b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</a:br>
            <a: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  <a:t/>
            </a:r>
            <a:b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</a:br>
            <a:r>
              <a:rPr lang="de-DE" altLang="de-DE" sz="1800" b="0" dirty="0"/>
              <a:t>Wieso ist diese Forderung notwendig</a:t>
            </a:r>
            <a:r>
              <a:rPr lang="de-DE" altLang="de-DE" sz="1800" b="0" dirty="0" smtClean="0"/>
              <a:t>?</a:t>
            </a:r>
            <a:endParaRPr lang="de-DE" altLang="de-DE" sz="1800" b="0" dirty="0"/>
          </a:p>
        </p:txBody>
      </p:sp>
      <p:sp>
        <p:nvSpPr>
          <p:cNvPr id="5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2201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7891" name="Rechteck 10"/>
          <p:cNvSpPr>
            <a:spLocks noChangeArrowheads="1"/>
          </p:cNvSpPr>
          <p:nvPr/>
        </p:nvSpPr>
        <p:spPr bwMode="auto">
          <a:xfrm>
            <a:off x="288925" y="152876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37892" name="Rechteck 4"/>
          <p:cNvSpPr>
            <a:spLocks noChangeArrowheads="1"/>
          </p:cNvSpPr>
          <p:nvPr/>
        </p:nvSpPr>
        <p:spPr bwMode="auto">
          <a:xfrm>
            <a:off x="430213" y="2247900"/>
            <a:ext cx="8135937" cy="3697183"/>
          </a:xfrm>
          <a:prstGeom prst="foldedCorner">
            <a:avLst>
              <a:gd name="adj" fmla="val 967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iterator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back_inserter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268787" y="3698081"/>
            <a:ext cx="3903613" cy="592138"/>
          </a:xfrm>
          <a:prstGeom prst="wedgeRoundRectCallout">
            <a:avLst>
              <a:gd name="adj1" fmla="val -38141"/>
              <a:gd name="adj2" fmla="val 780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Behälter (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3761021" y="5273673"/>
            <a:ext cx="3743920" cy="593725"/>
          </a:xfrm>
          <a:prstGeom prst="wedgeRoundRectCallout">
            <a:avLst>
              <a:gd name="adj1" fmla="val -20112"/>
              <a:gd name="adj2" fmla="val -779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Stream (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875981" y="5273674"/>
            <a:ext cx="2455862" cy="593725"/>
          </a:xfrm>
          <a:prstGeom prst="wedgeRoundRectCallout">
            <a:avLst>
              <a:gd name="adj1" fmla="val -10743"/>
              <a:gd name="adj2" fmla="val -751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STL-Behälter bieten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InputIteratoren</a:t>
            </a:r>
            <a:r>
              <a:rPr lang="de-DE" dirty="0">
                <a:solidFill>
                  <a:schemeClr val="bg1"/>
                </a:solidFill>
              </a:rPr>
              <a:t> an</a:t>
            </a:r>
          </a:p>
        </p:txBody>
      </p:sp>
      <p:sp>
        <p:nvSpPr>
          <p:cNvPr id="37897" name="Rechteck 3"/>
          <p:cNvSpPr>
            <a:spLocks noChangeArrowheads="1"/>
          </p:cNvSpPr>
          <p:nvPr/>
        </p:nvSpPr>
        <p:spPr bwMode="auto">
          <a:xfrm>
            <a:off x="3094038" y="6051550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54833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Generische STL-Algorithmen:  </a:t>
            </a:r>
            <a:r>
              <a:rPr lang="de-DE" altLang="de-DE" i="1" dirty="0" err="1"/>
              <a:t>remove_copy_if</a:t>
            </a:r>
            <a:endParaRPr lang="en-US" dirty="0"/>
          </a:p>
        </p:txBody>
      </p:sp>
      <p:sp>
        <p:nvSpPr>
          <p:cNvPr id="4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0675" y="3023109"/>
            <a:ext cx="8177213" cy="17039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Parameters: 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first,last,result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-&gt; [</a:t>
            </a:r>
            <a:r>
              <a:rPr lang="en-US" altLang="de-DE" sz="1400" b="0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Wie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</a:t>
            </a:r>
            <a:r>
              <a:rPr lang="en-US" altLang="de-DE" sz="1400" b="0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bei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copy]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pred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Unary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that accepts an element in the range as argument, and returns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value convertible to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. The value returned </a:t>
            </a: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indicates whether the </a:t>
            </a:r>
            <a:endParaRPr lang="en-US" altLang="de-DE" sz="1400" u="sng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u="sng" dirty="0" smtClean="0">
                <a:latin typeface="Consolas" pitchFamily="49" charset="0"/>
                <a:cs typeface="Consolas" pitchFamily="49" charset="0"/>
              </a:rPr>
              <a:t>element </a:t>
            </a: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is to be removed from the copy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(if true, it is not copied).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   	The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shall not modify its argument.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	This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can either be a function pointer or a function object.</a:t>
            </a:r>
          </a:p>
        </p:txBody>
      </p:sp>
      <p:sp>
        <p:nvSpPr>
          <p:cNvPr id="7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69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pointing to the end of the copied range, which includes all the elements in [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) except those for which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pred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returns true.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139952" y="2365375"/>
            <a:ext cx="4007742" cy="592138"/>
          </a:xfrm>
          <a:prstGeom prst="wedgeRoundRectCallout">
            <a:avLst>
              <a:gd name="adj1" fmla="val -235"/>
              <a:gd name="adj2" fmla="val -8213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, aber ein Prädikat  definiert, was </a:t>
            </a:r>
            <a:r>
              <a:rPr lang="de-DE" b="1" dirty="0" smtClean="0">
                <a:solidFill>
                  <a:schemeClr val="bg1"/>
                </a:solidFill>
              </a:rPr>
              <a:t>ausgelassen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wird.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4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remove_copy_if</a:t>
            </a:r>
            <a:endParaRPr lang="de-DE" altLang="de-DE" i="1" dirty="0" smtClean="0"/>
          </a:p>
        </p:txBody>
      </p:sp>
      <p:sp>
        <p:nvSpPr>
          <p:cNvPr id="3891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38916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38919" name="Rechteck 2"/>
          <p:cNvSpPr>
            <a:spLocks noChangeArrowheads="1"/>
          </p:cNvSpPr>
          <p:nvPr/>
        </p:nvSpPr>
        <p:spPr bwMode="auto">
          <a:xfrm>
            <a:off x="216353" y="2853025"/>
            <a:ext cx="5435768" cy="321891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bool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even(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% 2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== 0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 </a:t>
            </a:r>
            <a:r>
              <a:rPr lang="en-US" altLang="de-DE" sz="14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endParaRPr lang="en-US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even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); // 1, 3, 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796136" y="5194179"/>
            <a:ext cx="3148013" cy="592137"/>
          </a:xfrm>
          <a:prstGeom prst="wedgeRoundRectCallout">
            <a:avLst>
              <a:gd name="adj1" fmla="val -107161"/>
              <a:gd name="adj2" fmla="val -495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Funktionszeiger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oder Funktionsobjekt übergeben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796136" y="2816959"/>
            <a:ext cx="3148013" cy="593725"/>
          </a:xfrm>
          <a:prstGeom prst="wedgeRoundRectCallout">
            <a:avLst>
              <a:gd name="adj1" fmla="val -170592"/>
              <a:gd name="adj2" fmla="val -160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Funktion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</a:t>
            </a:r>
            <a:r>
              <a:rPr lang="de-DE" dirty="0" smtClean="0">
                <a:solidFill>
                  <a:schemeClr val="bg1"/>
                </a:solidFill>
              </a:rPr>
              <a:t> entscheidet </a:t>
            </a:r>
            <a:r>
              <a:rPr lang="de-DE" dirty="0">
                <a:solidFill>
                  <a:schemeClr val="bg1"/>
                </a:solidFill>
              </a:rPr>
              <a:t>was ausgelassen wird</a:t>
            </a:r>
          </a:p>
        </p:txBody>
      </p:sp>
    </p:spTree>
    <p:extLst>
      <p:ext uri="{BB962C8B-B14F-4D97-AF65-F5344CB8AC3E}">
        <p14:creationId xmlns:p14="http://schemas.microsoft.com/office/powerpoint/2010/main" val="353033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39939" name="Rechteck 6"/>
          <p:cNvSpPr>
            <a:spLocks noChangeArrowheads="1"/>
          </p:cNvSpPr>
          <p:nvPr/>
        </p:nvSpPr>
        <p:spPr bwMode="auto">
          <a:xfrm>
            <a:off x="323850" y="2387600"/>
            <a:ext cx="8351838" cy="26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&gt;,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			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endParaRPr lang="en-US" altLang="de-DE" sz="14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	 &gt;</a:t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 dirty="0"/>
          </a:p>
        </p:txBody>
      </p:sp>
      <p:sp>
        <p:nvSpPr>
          <p:cNvPr id="39940" name="Rechteck 7"/>
          <p:cNvSpPr>
            <a:spLocks noChangeArrowheads="1"/>
          </p:cNvSpPr>
          <p:nvPr/>
        </p:nvSpPr>
        <p:spPr bwMode="auto">
          <a:xfrm>
            <a:off x="2555875" y="5949950"/>
            <a:ext cx="61198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http://www.cplusplus.com/reference/queue/priority_queue/</a:t>
            </a:r>
            <a:endParaRPr lang="de-DE" altLang="de-DE" sz="1800" b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4067944" y="1871901"/>
            <a:ext cx="2376488" cy="593725"/>
          </a:xfrm>
          <a:prstGeom prst="wedgeRoundRectCallout">
            <a:avLst>
              <a:gd name="adj1" fmla="val -127278"/>
              <a:gd name="adj2" fmla="val 5618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Typ vom Inhalt </a:t>
            </a:r>
            <a:r>
              <a:rPr lang="de-DE" dirty="0">
                <a:solidFill>
                  <a:schemeClr val="bg1"/>
                </a:solidFill>
              </a:rPr>
              <a:t>der Warteschlange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60031" y="2578100"/>
            <a:ext cx="3902659" cy="744487"/>
          </a:xfrm>
          <a:prstGeom prst="wedgeRoundRectCallout">
            <a:avLst>
              <a:gd name="adj1" fmla="val -66892"/>
              <a:gd name="adj2" fmla="val 223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darunterliegenden Behälters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</a:rPr>
              <a:t>vector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433703" y="3443237"/>
            <a:ext cx="3328987" cy="593725"/>
          </a:xfrm>
          <a:prstGeom prst="wedgeRoundRectCallout">
            <a:avLst>
              <a:gd name="adj1" fmla="val -107317"/>
              <a:gd name="adj2" fmla="val -647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Binäres Prädikat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  <a:latin typeface="+mj-lt"/>
                <a:cs typeface="Consolas" pitchFamily="49" charset="0"/>
              </a:rPr>
              <a:t>less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91880" y="4948237"/>
            <a:ext cx="5357813" cy="868362"/>
          </a:xfrm>
          <a:prstGeom prst="wedgeRoundRectCallout">
            <a:avLst>
              <a:gd name="adj1" fmla="val -19957"/>
              <a:gd name="adj2" fmla="val -7782"/>
              <a:gd name="adj3" fmla="val 16667"/>
            </a:avLst>
          </a:prstGeom>
          <a:solidFill>
            <a:schemeClr val="accent2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Default Template-Parameter erlauben </a:t>
            </a:r>
            <a:r>
              <a:rPr lang="de-DE" b="1" dirty="0">
                <a:solidFill>
                  <a:schemeClr val="bg1"/>
                </a:solidFill>
              </a:rPr>
              <a:t>einfache</a:t>
            </a:r>
            <a:r>
              <a:rPr lang="de-DE" dirty="0">
                <a:solidFill>
                  <a:schemeClr val="bg1"/>
                </a:solidFill>
              </a:rPr>
              <a:t>, aber bei Bedarf </a:t>
            </a:r>
            <a:r>
              <a:rPr lang="de-DE" b="1" dirty="0">
                <a:solidFill>
                  <a:schemeClr val="bg1"/>
                </a:solidFill>
              </a:rPr>
              <a:t>konfigurierbare</a:t>
            </a:r>
            <a:r>
              <a:rPr lang="de-DE" dirty="0">
                <a:solidFill>
                  <a:schemeClr val="bg1"/>
                </a:solidFill>
              </a:rPr>
              <a:t> Verwendung! 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433703" y="4149436"/>
            <a:ext cx="3328987" cy="539750"/>
          </a:xfrm>
          <a:prstGeom prst="wedgeRoundRectCallout">
            <a:avLst>
              <a:gd name="adj1" fmla="val -66705"/>
              <a:gd name="adj2" fmla="val -520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Damit Compiler weiß, dass </a:t>
            </a:r>
            <a:r>
              <a:rPr lang="de-DE" i="1" dirty="0" err="1">
                <a:solidFill>
                  <a:schemeClr val="bg1"/>
                </a:solidFill>
                <a:cs typeface="Consolas" pitchFamily="49" charset="0"/>
              </a:rPr>
              <a:t>value_type</a:t>
            </a:r>
            <a:r>
              <a:rPr lang="de-DE" dirty="0">
                <a:solidFill>
                  <a:schemeClr val="bg1"/>
                </a:solidFill>
              </a:rPr>
              <a:t> ein Typ ist</a:t>
            </a:r>
          </a:p>
        </p:txBody>
      </p:sp>
    </p:spTree>
    <p:extLst>
      <p:ext uri="{BB962C8B-B14F-4D97-AF65-F5344CB8AC3E}">
        <p14:creationId xmlns:p14="http://schemas.microsoft.com/office/powerpoint/2010/main" val="106851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40963" name="Rechteck 6"/>
          <p:cNvSpPr>
            <a:spLocks noChangeArrowheads="1"/>
          </p:cNvSpPr>
          <p:nvPr/>
        </p:nvSpPr>
        <p:spPr bwMode="auto">
          <a:xfrm>
            <a:off x="252413" y="1535113"/>
            <a:ext cx="835183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/>
          </a:p>
        </p:txBody>
      </p:sp>
      <p:sp>
        <p:nvSpPr>
          <p:cNvPr id="40964" name="Rechteck 7"/>
          <p:cNvSpPr>
            <a:spLocks noChangeArrowheads="1"/>
          </p:cNvSpPr>
          <p:nvPr/>
        </p:nvSpPr>
        <p:spPr bwMode="auto">
          <a:xfrm>
            <a:off x="2214563" y="6199188"/>
            <a:ext cx="653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3"/>
              </a:rPr>
              <a:t>http://www.cplusplus.com/reference/queue/priority_queue/</a:t>
            </a:r>
            <a:endParaRPr lang="de-DE" altLang="de-DE" sz="1800" b="0"/>
          </a:p>
        </p:txBody>
      </p:sp>
      <p:sp>
        <p:nvSpPr>
          <p:cNvPr id="40966" name="Rechteck 2"/>
          <p:cNvSpPr>
            <a:spLocks noChangeArrowheads="1"/>
          </p:cNvSpPr>
          <p:nvPr/>
        </p:nvSpPr>
        <p:spPr bwMode="auto">
          <a:xfrm>
            <a:off x="388072" y="2636838"/>
            <a:ext cx="3706813" cy="3458050"/>
          </a:xfrm>
          <a:prstGeom prst="foldedCorner">
            <a:avLst>
              <a:gd name="adj" fmla="val 932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queue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functional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T&amp;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(!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queue.empty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queue.top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	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","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queue.pop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0968" name="Rechteck 4"/>
          <p:cNvSpPr>
            <a:spLocks noChangeArrowheads="1"/>
          </p:cNvSpPr>
          <p:nvPr/>
        </p:nvSpPr>
        <p:spPr bwMode="auto">
          <a:xfrm>
            <a:off x="4287116" y="2619375"/>
            <a:ext cx="4461597" cy="3458050"/>
          </a:xfrm>
          <a:prstGeom prst="foldedCorner">
            <a:avLst>
              <a:gd name="adj" fmla="val 96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{3,2,1,5,4};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		//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5,4,3,2,1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	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greater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ascending(numbers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		//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1,2,3,4,5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913607" y="5373216"/>
            <a:ext cx="2601912" cy="593725"/>
          </a:xfrm>
          <a:prstGeom prst="wedgeRoundRectCallout">
            <a:avLst>
              <a:gd name="adj1" fmla="val -31407"/>
              <a:gd name="adj2" fmla="val -885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Einfache Hilfsfunktion für die Ausgabe</a:t>
            </a:r>
          </a:p>
        </p:txBody>
      </p:sp>
    </p:spTree>
    <p:extLst>
      <p:ext uri="{BB962C8B-B14F-4D97-AF65-F5344CB8AC3E}">
        <p14:creationId xmlns:p14="http://schemas.microsoft.com/office/powerpoint/2010/main" val="34546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1988" name="Textfeld 4"/>
          <p:cNvSpPr txBox="1">
            <a:spLocks noChangeArrowheads="1"/>
          </p:cNvSpPr>
          <p:nvPr/>
        </p:nvSpPr>
        <p:spPr bwMode="auto">
          <a:xfrm>
            <a:off x="395288" y="2046288"/>
            <a:ext cx="74898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remove_copy_if(	result.begin(),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  	result.end(),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				ostream_iterator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even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); </a:t>
            </a:r>
            <a:endParaRPr lang="de-DE" altLang="de-DE" sz="1800" b="0"/>
          </a:p>
        </p:txBody>
      </p:sp>
      <p:sp>
        <p:nvSpPr>
          <p:cNvPr id="41989" name="Textfeld 1"/>
          <p:cNvSpPr txBox="1">
            <a:spLocks noChangeArrowheads="1"/>
          </p:cNvSpPr>
          <p:nvPr/>
        </p:nvSpPr>
        <p:spPr bwMode="auto">
          <a:xfrm>
            <a:off x="179512" y="1628057"/>
            <a:ext cx="3201517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Schleife vs. </a:t>
            </a:r>
            <a:r>
              <a:rPr lang="de-DE" altLang="de-DE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remove_copy_if</a:t>
            </a:r>
            <a:endParaRPr lang="de-DE" altLang="de-DE" sz="1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990" name="Textfeld 5"/>
          <p:cNvSpPr txBox="1">
            <a:spLocks noChangeArrowheads="1"/>
          </p:cNvSpPr>
          <p:nvPr/>
        </p:nvSpPr>
        <p:spPr bwMode="auto">
          <a:xfrm>
            <a:off x="358775" y="3209926"/>
            <a:ext cx="5177443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</a:t>
            </a:r>
            <a:r>
              <a:rPr lang="de-DE" altLang="de-DE" sz="1800" b="0" dirty="0" smtClean="0"/>
              <a:t>daran </a:t>
            </a:r>
            <a:r>
              <a:rPr lang="de-DE" altLang="de-DE" sz="1800" b="0" dirty="0"/>
              <a:t>„schön</a:t>
            </a:r>
            <a:r>
              <a:rPr lang="de-DE" altLang="de-DE" sz="1800" b="0" dirty="0" smtClean="0"/>
              <a:t>“ oder zumindest praktisch?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70774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 Template Library: Fazit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smtClean="0"/>
              <a:t>Mächtig</a:t>
            </a:r>
            <a:r>
              <a:rPr lang="de-DE" altLang="de-DE" b="0" dirty="0" smtClean="0"/>
              <a:t>, </a:t>
            </a:r>
            <a:r>
              <a:rPr lang="de-DE" altLang="de-DE" b="1" dirty="0" smtClean="0"/>
              <a:t>effizient</a:t>
            </a:r>
            <a:r>
              <a:rPr lang="de-DE" altLang="de-DE" b="0" dirty="0" smtClean="0"/>
              <a:t>, </a:t>
            </a:r>
            <a:r>
              <a:rPr lang="de-DE" altLang="de-DE" b="1" dirty="0" smtClean="0"/>
              <a:t>ausgereift</a:t>
            </a:r>
            <a:r>
              <a:rPr lang="de-DE" altLang="de-DE" b="0" dirty="0" smtClean="0"/>
              <a:t> und </a:t>
            </a:r>
            <a:r>
              <a:rPr lang="de-DE" altLang="de-DE" b="1" dirty="0"/>
              <a:t>g</a:t>
            </a:r>
            <a:r>
              <a:rPr lang="de-DE" altLang="de-DE" b="1" dirty="0" smtClean="0"/>
              <a:t>ut dokumentiert 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Anspruchsvoll zu erlernen (???) (erfordert Wissen über Templates, Funktoren, </a:t>
            </a:r>
            <a:r>
              <a:rPr lang="de-DE" altLang="de-DE" b="0" dirty="0" err="1" smtClean="0"/>
              <a:t>Iteratoren</a:t>
            </a:r>
            <a:r>
              <a:rPr lang="de-DE" altLang="de-DE" b="0" dirty="0" smtClean="0"/>
              <a:t>, </a:t>
            </a:r>
            <a:r>
              <a:rPr lang="de-DE" altLang="de-DE" b="0" dirty="0" err="1" smtClean="0"/>
              <a:t>Mixins</a:t>
            </a:r>
            <a:r>
              <a:rPr lang="de-DE" altLang="de-DE" b="0" dirty="0" smtClean="0"/>
              <a:t>, …)</a:t>
            </a:r>
          </a:p>
          <a:p>
            <a:endParaRPr lang="de-DE" altLang="de-DE" b="0" dirty="0" smtClean="0"/>
          </a:p>
          <a:p>
            <a:r>
              <a:rPr lang="de-DE" altLang="de-DE" b="1" dirty="0" err="1" smtClean="0"/>
              <a:t>Boost</a:t>
            </a:r>
            <a:r>
              <a:rPr lang="de-DE" altLang="de-DE" dirty="0" smtClean="0"/>
              <a:t> </a:t>
            </a:r>
            <a:r>
              <a:rPr lang="de-DE" altLang="de-DE" b="0" dirty="0" smtClean="0"/>
              <a:t>als „Brutkasten“ für die nächsten Standards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Vielleicht sogar als </a:t>
            </a:r>
            <a:r>
              <a:rPr lang="de-DE" altLang="de-DE" b="1" dirty="0" smtClean="0"/>
              <a:t>der Vorteil</a:t>
            </a:r>
            <a:r>
              <a:rPr lang="de-DE" altLang="de-DE" dirty="0" smtClean="0"/>
              <a:t> </a:t>
            </a:r>
            <a:r>
              <a:rPr lang="de-DE" altLang="de-DE" b="0" dirty="0" smtClean="0"/>
              <a:t>von C++ zu betrachten!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3777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Motivation</a:t>
            </a:r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827088" y="2060575"/>
            <a:ext cx="7849368" cy="163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Indem wir </a:t>
            </a:r>
            <a:r>
              <a:rPr lang="de-DE" altLang="de-DE" sz="1800" b="0" dirty="0" err="1" smtClean="0"/>
              <a:t>Eclipse</a:t>
            </a:r>
            <a:r>
              <a:rPr lang="de-DE" altLang="de-DE" sz="1800" b="0" dirty="0" smtClean="0"/>
              <a:t>-Projekte verwenden, binden wir uns an diese IDE.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Tatsächlich gab es früher gar keine so mächtigen IDEs wie heute …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… aber trotzdem große C/C++-Projekte und hunderten von Dateien und Abhängigkeiten.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1475656" y="4005064"/>
            <a:ext cx="2601912" cy="593725"/>
          </a:xfrm>
          <a:prstGeom prst="wedgeRoundRectCallout">
            <a:avLst>
              <a:gd name="adj1" fmla="val -20798"/>
              <a:gd name="adj2" fmla="val -1089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soll man da den Überblick bewahren?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1475656" y="4891792"/>
            <a:ext cx="2601912" cy="593725"/>
          </a:xfrm>
          <a:prstGeom prst="wedgeRoundRectCallout">
            <a:avLst>
              <a:gd name="adj1" fmla="val -19472"/>
              <a:gd name="adj2" fmla="val -914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Mittels Regeln!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043608" y="400506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?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043608" y="488488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!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4572000" y="3789040"/>
            <a:ext cx="4067944" cy="2138338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#...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$^ -o $@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%.o: %.cpp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-MMD -MP -c $&lt; -o $@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487816" y="3799710"/>
            <a:ext cx="1152128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Makefile</a:t>
            </a:r>
            <a:endParaRPr lang="en-US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3995936" y="3473676"/>
            <a:ext cx="1071736" cy="329024"/>
          </a:xfrm>
          <a:prstGeom prst="wedgeRoundRectCallout">
            <a:avLst>
              <a:gd name="adj1" fmla="val 20773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smtClean="0">
                <a:solidFill>
                  <a:schemeClr val="bg1"/>
                </a:solidFill>
              </a:rPr>
              <a:t>Target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5246204" y="3473676"/>
            <a:ext cx="1918084" cy="329024"/>
          </a:xfrm>
          <a:prstGeom prst="wedgeRoundRectCallout">
            <a:avLst>
              <a:gd name="adj1" fmla="val -39492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Abhängigkeiten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246204" y="5670748"/>
            <a:ext cx="3063024" cy="329024"/>
          </a:xfrm>
          <a:prstGeom prst="wedgeRoundRectCallout">
            <a:avLst>
              <a:gd name="adj1" fmla="val -49447"/>
              <a:gd name="adj2" fmla="val -1386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Befehl, um Target zu bauen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4572000" y="5188653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2063717" y="6109787"/>
            <a:ext cx="5172108" cy="329024"/>
          </a:xfrm>
          <a:prstGeom prst="wedgeRoundRectCallout">
            <a:avLst>
              <a:gd name="adj1" fmla="val -477"/>
              <a:gd name="adj2" fmla="val -2619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 Tab Einrückung zur Gruppierung von Befehlen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4572000" y="4605131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0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  <p:bldP spid="8" grpId="0"/>
      <p:bldP spid="2" grpId="0" animBg="1"/>
      <p:bldP spid="4" grpId="0"/>
      <p:bldP spid="10" grpId="0" animBg="1"/>
      <p:bldP spid="11" grpId="0" animBg="1"/>
      <p:bldP spid="12" grpId="0" animBg="1"/>
      <p:bldP spid="5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br>
              <a:rPr lang="de-DE" altLang="de-DE" dirty="0" smtClean="0"/>
            </a:br>
            <a:r>
              <a:rPr lang="de-DE" altLang="de-DE" dirty="0" smtClean="0"/>
              <a:t>Klassendiagramm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293688" y="2363788"/>
            <a:ext cx="8555038" cy="2428875"/>
            <a:chOff x="185" y="1489"/>
            <a:chExt cx="5389" cy="1530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349" y="1561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Building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40" y="2237"/>
              <a:ext cx="21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Floor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234" y="2237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868" y="2237"/>
              <a:ext cx="60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ElevatorStrategy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055" y="2849"/>
              <a:ext cx="93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EnergyMinimizingStrategy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4330" y="2849"/>
              <a:ext cx="111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WaitingTimeMinimizingStrategy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389" y="2849"/>
              <a:ext cx="27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Person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1891" y="2390"/>
              <a:ext cx="686" cy="48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1891" y="2761"/>
              <a:ext cx="128" cy="112"/>
            </a:xfrm>
            <a:custGeom>
              <a:avLst/>
              <a:gdLst>
                <a:gd name="T0" fmla="*/ 0 w 128"/>
                <a:gd name="T1" fmla="*/ 112 h 112"/>
                <a:gd name="T2" fmla="*/ 128 w 128"/>
                <a:gd name="T3" fmla="*/ 80 h 112"/>
                <a:gd name="T4" fmla="*/ 0 w 128"/>
                <a:gd name="T5" fmla="*/ 112 h 112"/>
                <a:gd name="T6" fmla="*/ 72 w 128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2">
                  <a:moveTo>
                    <a:pt x="0" y="112"/>
                  </a:moveTo>
                  <a:lnTo>
                    <a:pt x="128" y="80"/>
                  </a:lnTo>
                  <a:moveTo>
                    <a:pt x="0" y="112"/>
                  </a:moveTo>
                  <a:lnTo>
                    <a:pt x="7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576" y="2390"/>
              <a:ext cx="598" cy="49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1054" y="2769"/>
              <a:ext cx="120" cy="112"/>
            </a:xfrm>
            <a:custGeom>
              <a:avLst/>
              <a:gdLst>
                <a:gd name="T0" fmla="*/ 120 w 120"/>
                <a:gd name="T1" fmla="*/ 112 h 112"/>
                <a:gd name="T2" fmla="*/ 0 w 120"/>
                <a:gd name="T3" fmla="*/ 72 h 112"/>
                <a:gd name="T4" fmla="*/ 120 w 120"/>
                <a:gd name="T5" fmla="*/ 112 h 112"/>
                <a:gd name="T6" fmla="*/ 56 w 120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12">
                  <a:moveTo>
                    <a:pt x="120" y="112"/>
                  </a:moveTo>
                  <a:lnTo>
                    <a:pt x="0" y="72"/>
                  </a:lnTo>
                  <a:moveTo>
                    <a:pt x="120" y="112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520" y="1714"/>
              <a:ext cx="79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520" y="2060"/>
              <a:ext cx="128" cy="105"/>
            </a:xfrm>
            <a:custGeom>
              <a:avLst/>
              <a:gdLst>
                <a:gd name="T0" fmla="*/ 0 w 128"/>
                <a:gd name="T1" fmla="*/ 105 h 105"/>
                <a:gd name="T2" fmla="*/ 80 w 128"/>
                <a:gd name="T3" fmla="*/ 0 h 105"/>
                <a:gd name="T4" fmla="*/ 0 w 128"/>
                <a:gd name="T5" fmla="*/ 105 h 105"/>
                <a:gd name="T6" fmla="*/ 128 w 128"/>
                <a:gd name="T7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05">
                  <a:moveTo>
                    <a:pt x="0" y="105"/>
                  </a:moveTo>
                  <a:lnTo>
                    <a:pt x="80" y="0"/>
                  </a:lnTo>
                  <a:moveTo>
                    <a:pt x="0" y="105"/>
                  </a:moveTo>
                  <a:lnTo>
                    <a:pt x="128" y="8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1676" y="1714"/>
              <a:ext cx="67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2226" y="2060"/>
              <a:ext cx="127" cy="105"/>
            </a:xfrm>
            <a:custGeom>
              <a:avLst/>
              <a:gdLst>
                <a:gd name="T0" fmla="*/ 127 w 127"/>
                <a:gd name="T1" fmla="*/ 105 h 105"/>
                <a:gd name="T2" fmla="*/ 0 w 127"/>
                <a:gd name="T3" fmla="*/ 81 h 105"/>
                <a:gd name="T4" fmla="*/ 127 w 127"/>
                <a:gd name="T5" fmla="*/ 105 h 105"/>
                <a:gd name="T6" fmla="*/ 56 w 127"/>
                <a:gd name="T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05">
                  <a:moveTo>
                    <a:pt x="127" y="105"/>
                  </a:moveTo>
                  <a:lnTo>
                    <a:pt x="0" y="81"/>
                  </a:lnTo>
                  <a:moveTo>
                    <a:pt x="127" y="105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2760" y="2278"/>
              <a:ext cx="10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 flipV="1">
              <a:off x="3669" y="2390"/>
              <a:ext cx="406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 flipV="1">
              <a:off x="4330" y="2390"/>
              <a:ext cx="463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3477" y="2133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3764" y="2318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2146" y="2728"/>
              <a:ext cx="61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+containedPeople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1915" y="291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345" y="1964"/>
              <a:ext cx="24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+floors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369" y="204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2210" y="1948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2361" y="2036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456" y="2817"/>
              <a:ext cx="51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+waitingPeople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022" y="2922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143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Struktur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4465191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815565" y="2348880"/>
            <a:ext cx="3916493" cy="593725"/>
          </a:xfrm>
          <a:prstGeom prst="wedgeRoundRectCallout">
            <a:avLst>
              <a:gd name="adj1" fmla="val -125950"/>
              <a:gd name="adj2" fmla="val 174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Erste Regel ist immer der Default-Einstiegspunkt. Eclipse will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809484" y="1238127"/>
            <a:ext cx="4155004" cy="593725"/>
          </a:xfrm>
          <a:prstGeom prst="wedgeRoundRectCallout">
            <a:avLst>
              <a:gd name="adj1" fmla="val -101061"/>
              <a:gd name="adj2" fmla="val 479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Erzeugt Listen aller </a:t>
            </a:r>
            <a:r>
              <a:rPr lang="de-DE" dirty="0" err="1" smtClean="0">
                <a:solidFill>
                  <a:schemeClr val="bg1"/>
                </a:solidFill>
              </a:rPr>
              <a:t>Impl</a:t>
            </a:r>
            <a:r>
              <a:rPr lang="de-DE" dirty="0" smtClean="0">
                <a:solidFill>
                  <a:schemeClr val="bg1"/>
                </a:solidFill>
              </a:rPr>
              <a:t>-Dateien und der entsprechenden </a:t>
            </a:r>
            <a:r>
              <a:rPr lang="de-DE" i="1" dirty="0" err="1" smtClean="0">
                <a:solidFill>
                  <a:schemeClr val="bg1"/>
                </a:solidFill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Files.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40752" y="3100239"/>
            <a:ext cx="3916493" cy="593725"/>
          </a:xfrm>
          <a:prstGeom prst="wedgeRoundRectCallout">
            <a:avLst>
              <a:gd name="adj1" fmla="val -107448"/>
              <a:gd name="adj2" fmla="val 218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Platzhalter: $^ - Abh.; $@ - Target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4840751" y="3807383"/>
            <a:ext cx="3916493" cy="593725"/>
          </a:xfrm>
          <a:prstGeom prst="wedgeRoundRectCallout">
            <a:avLst>
              <a:gd name="adj1" fmla="val -133659"/>
              <a:gd name="adj2" fmla="val 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</a:t>
            </a:r>
            <a:r>
              <a:rPr lang="de-DE" dirty="0" err="1" smtClean="0">
                <a:solidFill>
                  <a:schemeClr val="bg1"/>
                </a:solidFill>
              </a:rPr>
              <a:t>Suffixregel</a:t>
            </a:r>
            <a:r>
              <a:rPr lang="de-DE" dirty="0" smtClean="0">
                <a:solidFill>
                  <a:schemeClr val="bg1"/>
                </a:solidFill>
              </a:rPr>
              <a:t>“; $&lt; - Input; $@ - </a:t>
            </a:r>
            <a:r>
              <a:rPr lang="de-DE" dirty="0" err="1" smtClean="0">
                <a:solidFill>
                  <a:schemeClr val="bg1"/>
                </a:solidFill>
              </a:rPr>
              <a:t>output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4840751" y="5619458"/>
            <a:ext cx="3916493" cy="593725"/>
          </a:xfrm>
          <a:prstGeom prst="wedgeRoundRectCallout">
            <a:avLst>
              <a:gd name="adj1" fmla="val -120444"/>
              <a:gd name="adj2" fmla="val -275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Include</a:t>
            </a:r>
            <a:r>
              <a:rPr lang="de-DE" dirty="0" smtClean="0">
                <a:solidFill>
                  <a:schemeClr val="bg1"/>
                </a:solidFill>
              </a:rPr>
              <a:t>-Dependencies (später)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809484" y="4785580"/>
            <a:ext cx="3916493" cy="593725"/>
          </a:xfrm>
          <a:prstGeom prst="wedgeRoundRectCallout">
            <a:avLst>
              <a:gd name="adj1" fmla="val -67361"/>
              <a:gd name="adj2" fmla="val 131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Administrative Regel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5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r>
              <a:rPr lang="de-DE" dirty="0" smtClean="0"/>
              <a:t>: Ablauf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test</a:t>
            </a:r>
            <a:endParaRPr lang="en-US" dirty="0"/>
          </a:p>
        </p:txBody>
      </p:sp>
      <p:sp>
        <p:nvSpPr>
          <p:cNvPr id="7" name="Gefaltete Ecke 6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Inhaltsplatzhalter 3"/>
          <p:cNvSpPr txBox="1">
            <a:spLocks/>
          </p:cNvSpPr>
          <p:nvPr/>
        </p:nvSpPr>
        <p:spPr bwMode="auto">
          <a:xfrm>
            <a:off x="179512" y="1484313"/>
            <a:ext cx="3952056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$^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-MMD -MP -c $&lt;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0000"/>
              </a:lnSpc>
              <a:buClrTx/>
              <a:buSzTx/>
              <a:buFont typeface="Wingdings" charset="2"/>
              <a:buNone/>
            </a:pPr>
            <a:endParaRPr lang="en-US" sz="1400" kern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3400340" y="2420888"/>
            <a:ext cx="5594821" cy="377701"/>
          </a:xfrm>
          <a:prstGeom prst="wedgeRoundRectCallout">
            <a:avLst>
              <a:gd name="adj1" fmla="val -80435"/>
              <a:gd name="adj2" fmla="val 320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1. Damit ich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 erfüllen kann, brauche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14960" y="2978786"/>
            <a:ext cx="5594821" cy="522222"/>
          </a:xfrm>
          <a:prstGeom prst="wedgeRoundRectCallout">
            <a:avLst>
              <a:gd name="adj1" fmla="val -73034"/>
              <a:gd name="adj2" fmla="val 76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2</a:t>
            </a:r>
            <a:r>
              <a:rPr lang="de-DE" dirty="0" smtClean="0">
                <a:solidFill>
                  <a:schemeClr val="bg1"/>
                </a:solidFill>
              </a:rPr>
              <a:t>. Falls ich kein </a:t>
            </a:r>
            <a:r>
              <a:rPr lang="de-DE" i="1" dirty="0" smtClean="0">
                <a:solidFill>
                  <a:schemeClr val="bg1"/>
                </a:solidFill>
              </a:rPr>
              <a:t>main.exe </a:t>
            </a:r>
            <a:r>
              <a:rPr lang="de-DE" dirty="0" smtClean="0">
                <a:solidFill>
                  <a:schemeClr val="bg1"/>
                </a:solidFill>
              </a:rPr>
              <a:t>habe, brauche ich alle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-Dateien, um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daraus zu linken.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4960" y="3573016"/>
            <a:ext cx="5594821" cy="522222"/>
          </a:xfrm>
          <a:prstGeom prst="wedgeRoundRectCallout">
            <a:avLst>
              <a:gd name="adj1" fmla="val -23541"/>
              <a:gd name="adj2" fmla="val -634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3. Falls eine der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 neuer ist als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,   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  muss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trotzdem neu bauen.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14960" y="4260483"/>
            <a:ext cx="5594821" cy="522222"/>
          </a:xfrm>
          <a:prstGeom prst="wedgeRoundRectCallout">
            <a:avLst>
              <a:gd name="adj1" fmla="val -52374"/>
              <a:gd name="adj2" fmla="val -35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. Analog läuft es für die Kompilierung der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Dateien.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</a:t>
            </a:r>
            <a:r>
              <a:rPr lang="de-DE" altLang="de-DE" dirty="0" err="1" smtClean="0"/>
              <a:t>Include</a:t>
            </a:r>
            <a:r>
              <a:rPr lang="de-DE" altLang="de-DE" dirty="0" smtClean="0"/>
              <a:t>-Dependencies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8640763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4355281" y="1514142"/>
            <a:ext cx="468870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sich ein Header ändert, müssen alle abhängigen Dateien (</a:t>
            </a:r>
            <a:r>
              <a:rPr lang="de-DE" b="0" i="1" kern="0" dirty="0" smtClean="0"/>
              <a:t>#</a:t>
            </a:r>
            <a:r>
              <a:rPr lang="de-DE" b="0" i="1" kern="0" dirty="0" err="1" smtClean="0"/>
              <a:t>include</a:t>
            </a:r>
            <a:r>
              <a:rPr lang="de-DE" b="0" kern="0" dirty="0" smtClean="0"/>
              <a:t>) neu gebaut werden.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/>
              <a:t>Wo sind eigentlich die </a:t>
            </a:r>
            <a:r>
              <a:rPr lang="de-DE" kern="0" dirty="0"/>
              <a:t>Header</a:t>
            </a:r>
            <a:r>
              <a:rPr lang="de-DE" b="0" kern="0" dirty="0"/>
              <a:t>?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Dazu dienen die Flags </a:t>
            </a:r>
            <a:r>
              <a:rPr lang="de-DE" i="1" kern="0" dirty="0" smtClean="0"/>
              <a:t>-MMD</a:t>
            </a:r>
            <a:r>
              <a:rPr lang="de-DE" b="0" kern="0" dirty="0" smtClean="0"/>
              <a:t> </a:t>
            </a:r>
            <a:r>
              <a:rPr lang="de-DE" i="1" kern="0" dirty="0" smtClean="0"/>
              <a:t>-MP </a:t>
            </a:r>
            <a:r>
              <a:rPr lang="de-DE" b="0" kern="0" dirty="0" smtClean="0"/>
              <a:t>und </a:t>
            </a:r>
            <a:r>
              <a:rPr lang="de-DE" kern="0" dirty="0" smtClean="0"/>
              <a:t>-</a:t>
            </a:r>
            <a:r>
              <a:rPr lang="de-DE" i="1" kern="0" dirty="0" err="1" smtClean="0"/>
              <a:t>include</a:t>
            </a:r>
            <a:r>
              <a:rPr lang="de-DE" i="1" kern="0" dirty="0" smtClean="0"/>
              <a:t> $(</a:t>
            </a:r>
            <a:r>
              <a:rPr lang="de-DE" i="1" kern="0" dirty="0" err="1" smtClean="0"/>
              <a:t>deps</a:t>
            </a:r>
            <a:r>
              <a:rPr lang="de-DE" i="1" kern="0" dirty="0" smtClean="0"/>
              <a:t>)</a:t>
            </a:r>
            <a:r>
              <a:rPr lang="de-DE" b="0" i="1" kern="0" dirty="0" smtClean="0"/>
              <a:t>.</a:t>
            </a:r>
            <a:endParaRPr lang="en-US" b="0" kern="0" dirty="0"/>
          </a:p>
        </p:txBody>
      </p:sp>
      <p:sp>
        <p:nvSpPr>
          <p:cNvPr id="6" name="Gefaltete Ecke 5"/>
          <p:cNvSpPr/>
          <p:nvPr/>
        </p:nvSpPr>
        <p:spPr bwMode="auto">
          <a:xfrm>
            <a:off x="4804569" y="4005064"/>
            <a:ext cx="4310732" cy="2376264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380115" y="4005064"/>
            <a:ext cx="1440160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Building.d</a:t>
            </a:r>
            <a:endParaRPr lang="en-US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4195216" y="3949653"/>
            <a:ext cx="609353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z.B.</a:t>
            </a:r>
            <a:endParaRPr lang="en-US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4804568" y="4353783"/>
            <a:ext cx="4239419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 err="1" smtClean="0"/>
              <a:t>Building.o</a:t>
            </a:r>
            <a:r>
              <a:rPr lang="de-DE" sz="1400" dirty="0" smtClean="0"/>
              <a:t>: Building.cpp Floor.hpp Person.hpp #...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r>
              <a:rPr lang="de-DE" sz="1400" dirty="0" smtClean="0"/>
              <a:t/>
            </a:r>
            <a:br>
              <a:rPr lang="de-DE" sz="1400" dirty="0" smtClean="0"/>
            </a:br>
            <a:endParaRPr lang="de-DE" sz="1400" dirty="0" smtClean="0"/>
          </a:p>
          <a:p>
            <a:pPr algn="l"/>
            <a:r>
              <a:rPr lang="de-DE" sz="1400" dirty="0" smtClean="0"/>
              <a:t>Floor.hpp:</a:t>
            </a:r>
          </a:p>
          <a:p>
            <a:pPr algn="l"/>
            <a:r>
              <a:rPr lang="de-DE" sz="1400" dirty="0"/>
              <a:t> </a:t>
            </a:r>
            <a:r>
              <a:rPr lang="de-DE" sz="1400" dirty="0" smtClean="0"/>
              <a:t>   # </a:t>
            </a:r>
            <a:r>
              <a:rPr lang="de-DE" sz="1400" dirty="0" err="1" smtClean="0"/>
              <a:t>nop</a:t>
            </a:r>
            <a:endParaRPr lang="de-DE" sz="1400" dirty="0" smtClean="0"/>
          </a:p>
          <a:p>
            <a:pPr algn="l"/>
            <a:endParaRPr lang="de-DE" sz="1400" dirty="0"/>
          </a:p>
          <a:p>
            <a:pPr algn="l"/>
            <a:r>
              <a:rPr lang="de-DE" sz="1400" dirty="0" smtClean="0"/>
              <a:t>Person.hpp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 bwMode="auto">
          <a:xfrm>
            <a:off x="179512" y="4221088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179512" y="5560712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5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/>
      <p:bldP spid="8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Makefiles: Fazit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err="1" smtClean="0"/>
              <a:t>Buildtools</a:t>
            </a:r>
            <a:r>
              <a:rPr lang="de-DE" altLang="de-DE" b="0" dirty="0" smtClean="0"/>
              <a:t> sind ab einer bestimmten Projektgröße </a:t>
            </a:r>
            <a:r>
              <a:rPr lang="de-DE" altLang="de-DE" b="1" dirty="0" smtClean="0"/>
              <a:t>unabdingbar</a:t>
            </a:r>
            <a:r>
              <a:rPr lang="de-DE" altLang="de-DE" b="0" dirty="0" smtClean="0"/>
              <a:t>.</a:t>
            </a:r>
            <a:r>
              <a:rPr lang="de-DE" altLang="de-DE" dirty="0" smtClean="0">
                <a:sym typeface="Wingdings" panose="05000000000000000000" pitchFamily="2" charset="2"/>
              </a:rPr>
              <a:t/>
            </a:r>
            <a:br>
              <a:rPr lang="de-DE" altLang="de-DE" dirty="0" smtClean="0">
                <a:sym typeface="Wingdings" panose="05000000000000000000" pitchFamily="2" charset="2"/>
              </a:rPr>
            </a:br>
            <a:endParaRPr lang="de-DE" altLang="de-DE" dirty="0" smtClean="0"/>
          </a:p>
          <a:p>
            <a:r>
              <a:rPr lang="de-DE" altLang="de-DE" b="0" dirty="0" err="1" smtClean="0"/>
              <a:t>Makefiles</a:t>
            </a:r>
            <a:r>
              <a:rPr lang="de-DE" altLang="de-DE" b="0" dirty="0" smtClean="0"/>
              <a:t> erlauben </a:t>
            </a:r>
            <a:r>
              <a:rPr lang="de-DE" altLang="de-DE" b="1" dirty="0" smtClean="0"/>
              <a:t>inkrementelles Bauen von Projekten</a:t>
            </a:r>
            <a:r>
              <a:rPr lang="de-DE" altLang="de-DE" dirty="0" smtClean="0"/>
              <a:t>…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b="0" dirty="0" smtClean="0"/>
              <a:t>… müssen aber gepflegt werden und sind </a:t>
            </a:r>
            <a:r>
              <a:rPr lang="de-DE" altLang="de-DE" b="1" dirty="0" smtClean="0"/>
              <a:t>nicht-trivial zu erlernen</a:t>
            </a:r>
            <a:r>
              <a:rPr lang="de-DE" altLang="de-DE" b="0" dirty="0" smtClean="0"/>
              <a:t>.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1" dirty="0" smtClean="0"/>
              <a:t>Alternativen: </a:t>
            </a:r>
            <a:r>
              <a:rPr lang="de-DE" altLang="de-DE" dirty="0" err="1" smtClean="0"/>
              <a:t>Makefile</a:t>
            </a:r>
            <a:r>
              <a:rPr lang="de-DE" altLang="de-DE" dirty="0" smtClean="0"/>
              <a:t>-Generatoren und andere </a:t>
            </a:r>
            <a:r>
              <a:rPr lang="de-DE" altLang="de-DE" dirty="0" err="1" smtClean="0"/>
              <a:t>Buildtools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 smtClean="0"/>
              <a:t>cmake</a:t>
            </a:r>
            <a:r>
              <a:rPr lang="de-DE" altLang="de-DE" dirty="0" smtClean="0"/>
              <a:t>, </a:t>
            </a:r>
            <a:r>
              <a:rPr lang="de-DE" altLang="de-DE" i="1" dirty="0" err="1"/>
              <a:t>qmake</a:t>
            </a:r>
            <a:r>
              <a:rPr lang="de-DE" altLang="de-DE" dirty="0" smtClean="0"/>
              <a:t>: Generatoren für </a:t>
            </a:r>
            <a:r>
              <a:rPr lang="de-DE" altLang="de-DE" dirty="0" err="1" smtClean="0"/>
              <a:t>Makefiles</a:t>
            </a:r>
            <a:r>
              <a:rPr lang="de-DE" altLang="de-DE" dirty="0" smtClean="0"/>
              <a:t> (</a:t>
            </a:r>
            <a:r>
              <a:rPr lang="de-DE" altLang="de-DE" dirty="0" err="1" smtClean="0"/>
              <a:t>letzerer</a:t>
            </a:r>
            <a:r>
              <a:rPr lang="de-DE" altLang="de-DE" dirty="0" smtClean="0"/>
              <a:t> von </a:t>
            </a:r>
            <a:r>
              <a:rPr lang="de-DE" altLang="de-DE" dirty="0" err="1" smtClean="0"/>
              <a:t>Qt</a:t>
            </a:r>
            <a:r>
              <a:rPr lang="de-DE" altLang="de-DE" dirty="0" smtClean="0"/>
              <a:t>)</a:t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/>
              <a:t>Ant</a:t>
            </a:r>
            <a:r>
              <a:rPr lang="de-DE" altLang="de-DE" dirty="0" smtClean="0"/>
              <a:t>, </a:t>
            </a:r>
            <a:r>
              <a:rPr lang="de-DE" altLang="de-DE" i="1" dirty="0" err="1"/>
              <a:t>Maven</a:t>
            </a:r>
            <a:r>
              <a:rPr lang="de-DE" altLang="de-DE" dirty="0" smtClean="0"/>
              <a:t>, </a:t>
            </a:r>
            <a:r>
              <a:rPr lang="de-DE" altLang="de-DE" i="1" dirty="0"/>
              <a:t>Ivy</a:t>
            </a:r>
            <a:r>
              <a:rPr lang="de-DE" altLang="de-DE" dirty="0" smtClean="0"/>
              <a:t>, </a:t>
            </a:r>
            <a:r>
              <a:rPr lang="de-DE" altLang="de-DE" i="1" dirty="0" err="1"/>
              <a:t>Gradle</a:t>
            </a:r>
            <a:r>
              <a:rPr lang="de-DE" altLang="de-DE" dirty="0" smtClean="0"/>
              <a:t>: … eher für Java gedacht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0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Abschluss</a:t>
            </a:r>
            <a:r>
              <a:rPr lang="en-US" dirty="0" smtClean="0"/>
              <a:t> des C++-</a:t>
            </a:r>
            <a:r>
              <a:rPr lang="en-US" dirty="0" err="1" smtClean="0"/>
              <a:t>Teils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 descr="C:\Users\anjorin\Dropbox\Home\documents\uni\c++_praktikum\SoSe2013\Clipart\iStock_000010621105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2304752" cy="280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 descr="C:\Users\anjorin\Dropbox\Home\documents\uni\c++_praktikum\SoSe2013\Clipart\iStock_000002740851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8" t="21965" r="2882"/>
          <a:stretch>
            <a:fillRect/>
          </a:stretch>
        </p:blipFill>
        <p:spPr bwMode="auto">
          <a:xfrm>
            <a:off x="5313362" y="1916113"/>
            <a:ext cx="834793" cy="208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feld 2"/>
          <p:cNvSpPr txBox="1">
            <a:spLocks noChangeArrowheads="1"/>
          </p:cNvSpPr>
          <p:nvPr/>
        </p:nvSpPr>
        <p:spPr bwMode="auto">
          <a:xfrm>
            <a:off x="179388" y="4797152"/>
            <a:ext cx="4537075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/>
              <a:t>Java vs. C++: Stärken und </a:t>
            </a:r>
            <a:r>
              <a:rPr lang="de-DE" altLang="de-DE" sz="1800" dirty="0" smtClean="0"/>
              <a:t>Schwächen?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z.B. Stimmt es wirklich, dass Java „plattformunabhängig“ ist und C++ nicht?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Laufzeitunterschied zwischen Java und C++</a:t>
            </a:r>
            <a:br>
              <a:rPr lang="de-DE" dirty="0" smtClean="0"/>
            </a:br>
            <a:r>
              <a:rPr lang="de-DE" sz="2000" dirty="0"/>
              <a:t>Beispiel </a:t>
            </a:r>
            <a:r>
              <a:rPr lang="de-DE" sz="2000" dirty="0" smtClean="0"/>
              <a:t>Matrixmultiplikation</a:t>
            </a:r>
            <a:endParaRPr lang="en-US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27" y="1556482"/>
            <a:ext cx="7322250" cy="4486379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6191709" y="4293096"/>
            <a:ext cx="2088232" cy="379536"/>
          </a:xfrm>
          <a:prstGeom prst="wedgeRoundRectCallout">
            <a:avLst>
              <a:gd name="adj1" fmla="val -37971"/>
              <a:gd name="adj2" fmla="val -1277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C/C++ -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130747" y="2636911"/>
            <a:ext cx="2880915" cy="368857"/>
          </a:xfrm>
          <a:prstGeom prst="wedgeRoundRectCallout">
            <a:avLst>
              <a:gd name="adj1" fmla="val 44287"/>
              <a:gd name="adj2" fmla="val 906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</a:t>
            </a:r>
            <a:r>
              <a:rPr lang="de-DE" dirty="0">
                <a:solidFill>
                  <a:schemeClr val="bg1"/>
                </a:solidFill>
              </a:rPr>
              <a:t>++ </a:t>
            </a:r>
            <a:r>
              <a:rPr lang="de-DE" dirty="0" smtClean="0">
                <a:solidFill>
                  <a:schemeClr val="bg1"/>
                </a:solidFill>
              </a:rPr>
              <a:t>- nicht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355976" y="1844823"/>
            <a:ext cx="2520875" cy="355549"/>
          </a:xfrm>
          <a:prstGeom prst="wedgeRoundRectCallout">
            <a:avLst>
              <a:gd name="adj1" fmla="val 58344"/>
              <a:gd name="adj2" fmla="val 1577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Oracle Java-Compiler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0825" y="6063594"/>
            <a:ext cx="10910181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b="1" dirty="0" smtClean="0"/>
              <a:t>Manuel Prager: Laufzeitvergleiche </a:t>
            </a:r>
            <a:r>
              <a:rPr lang="de-DE" sz="1200" b="1" dirty="0"/>
              <a:t>für die Implementierung von </a:t>
            </a:r>
            <a:r>
              <a:rPr lang="de-DE" sz="1200" b="1" dirty="0" smtClean="0"/>
              <a:t>Algorithmen </a:t>
            </a:r>
            <a:r>
              <a:rPr lang="de-DE" sz="1200" b="1" dirty="0"/>
              <a:t>in Java und C/C</a:t>
            </a:r>
            <a:r>
              <a:rPr lang="de-DE" sz="1200" b="1" dirty="0" smtClean="0"/>
              <a:t>++</a:t>
            </a:r>
            <a:br>
              <a:rPr lang="de-DE" sz="1200" b="1" dirty="0" smtClean="0"/>
            </a:br>
            <a:r>
              <a:rPr lang="de-DE" sz="1200" b="1" dirty="0" smtClean="0"/>
              <a:t>Hochschule Neubrandenburg</a:t>
            </a:r>
            <a:r>
              <a:rPr lang="de-DE" sz="1200" b="1" dirty="0"/>
              <a:t>, </a:t>
            </a:r>
            <a:r>
              <a:rPr lang="de-DE" sz="1200" b="1" dirty="0" smtClean="0"/>
              <a:t>2010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8146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down!</a:t>
            </a:r>
            <a:endParaRPr lang="en-US" dirty="0"/>
          </a:p>
        </p:txBody>
      </p:sp>
      <p:sp>
        <p:nvSpPr>
          <p:cNvPr id="3" name="Pfeil nach unten 2"/>
          <p:cNvSpPr/>
          <p:nvPr/>
        </p:nvSpPr>
        <p:spPr bwMode="auto">
          <a:xfrm>
            <a:off x="1835696" y="4725144"/>
            <a:ext cx="6048672" cy="1656184"/>
          </a:xfrm>
          <a:prstGeom prst="downArrow">
            <a:avLst>
              <a:gd name="adj1" fmla="val 50000"/>
              <a:gd name="adj2" fmla="val 55896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dirty="0" err="1" smtClean="0">
                <a:solidFill>
                  <a:schemeClr val="bg1"/>
                </a:solidFill>
              </a:rPr>
              <a:t>Nützliche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Kommentare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finden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auch</a:t>
            </a:r>
            <a:r>
              <a:rPr lang="en-US" dirty="0" smtClean="0">
                <a:solidFill>
                  <a:schemeClr val="bg1"/>
                </a:solidFill>
              </a:rPr>
              <a:t> in den PowerPoint-</a:t>
            </a:r>
            <a:r>
              <a:rPr lang="en-US" dirty="0" err="1" smtClean="0">
                <a:solidFill>
                  <a:schemeClr val="bg1"/>
                </a:solidFill>
              </a:rPr>
              <a:t>Notizen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95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58775" y="1449388"/>
            <a:ext cx="673417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de-DE" altLang="de-DE" sz="2000" dirty="0">
              <a:solidFill>
                <a:srgbClr val="FFFFFF"/>
              </a:solidFill>
            </a:endParaRP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889250"/>
            <a:ext cx="3616325" cy="296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 err="1" smtClean="0"/>
              <a:t>Programmierpraktikum</a:t>
            </a:r>
            <a:r>
              <a:rPr lang="en-US" altLang="de-DE" dirty="0" smtClean="0"/>
              <a:t> C und C++</a:t>
            </a:r>
            <a:endParaRPr lang="en-US" alt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C für </a:t>
            </a:r>
            <a:r>
              <a:rPr lang="de-DE" altLang="de-DE" dirty="0" err="1" smtClean="0"/>
              <a:t>Microcontroller</a:t>
            </a:r>
            <a:r>
              <a:rPr lang="de-DE" altLang="de-DE" dirty="0" smtClean="0"/>
              <a:t> – Einführung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0021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Entwicklungsboard</a:t>
            </a:r>
          </a:p>
        </p:txBody>
      </p:sp>
      <p:sp>
        <p:nvSpPr>
          <p:cNvPr id="4098" name="Rectangle 1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MB96F348HSB Mikrocontroller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Prozessortaktung: bis 56 MHz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RAM: 24 </a:t>
            </a:r>
            <a:r>
              <a:rPr lang="de-DE" altLang="de-DE" dirty="0" err="1" smtClean="0"/>
              <a:t>KiB</a:t>
            </a: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Flash: 576 </a:t>
            </a:r>
            <a:r>
              <a:rPr lang="de-DE" altLang="de-DE" dirty="0" err="1" smtClean="0"/>
              <a:t>KiB</a:t>
            </a: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82 I/O Pins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Analog/Digital-Wandler mit 24 Kanälen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CAN-Controller</a:t>
            </a:r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/>
            </a:r>
            <a:br>
              <a:rPr lang="de-DE" altLang="de-DE" b="1" dirty="0" smtClean="0"/>
            </a:br>
            <a:r>
              <a:rPr lang="de-DE" altLang="de-DE" b="1" dirty="0" err="1" smtClean="0"/>
              <a:t>Starterkit</a:t>
            </a:r>
            <a:r>
              <a:rPr lang="de-DE" altLang="de-DE" b="1" dirty="0" smtClean="0"/>
              <a:t> SK-16FX-EUROscope</a:t>
            </a:r>
            <a:br>
              <a:rPr lang="de-DE" altLang="de-DE" b="1" dirty="0" smtClean="0"/>
            </a:br>
            <a:endParaRPr lang="de-DE" altLang="de-DE" b="1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Zwei 7-Segment-Anzeigen</a:t>
            </a:r>
            <a:br>
              <a:rPr lang="de-DE" altLang="de-DE" dirty="0" smtClean="0"/>
            </a:b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Zwei Druckschalter</a:t>
            </a:r>
            <a:br>
              <a:rPr lang="de-DE" altLang="de-DE" dirty="0" smtClean="0"/>
            </a:b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Stromversorgung über USB (5V)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128838"/>
            <a:ext cx="4216400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Ellipse 8"/>
          <p:cNvSpPr/>
          <p:nvPr/>
        </p:nvSpPr>
        <p:spPr bwMode="auto">
          <a:xfrm>
            <a:off x="6928465" y="350100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3425126" y="465798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2678739" y="5270840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6928464" y="5352974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Ellipse 12"/>
          <p:cNvSpPr/>
          <p:nvPr/>
        </p:nvSpPr>
        <p:spPr bwMode="auto">
          <a:xfrm>
            <a:off x="7268278" y="1743831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4028485" y="5883692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2344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Vergleich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Java und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8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Erweiterungen gegenüber der Standardausführung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4681215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LC-Display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AV128641 von </a:t>
            </a:r>
            <a:r>
              <a:rPr lang="de-DE" altLang="de-DE" dirty="0" err="1" smtClean="0"/>
              <a:t>Anag</a:t>
            </a:r>
            <a:r>
              <a:rPr lang="de-DE" altLang="de-DE" dirty="0" smtClean="0"/>
              <a:t> Vision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Vollgraphisch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128 x 64 Pixel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/>
              <a:t>h</a:t>
            </a:r>
            <a:r>
              <a:rPr lang="de-DE" altLang="de-DE" dirty="0" smtClean="0"/>
              <a:t>intergrundbeleuchtet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Zwei Schiebepotentiometer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380" y="2348881"/>
            <a:ext cx="4829625" cy="3960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Ellipse 4"/>
          <p:cNvSpPr/>
          <p:nvPr/>
        </p:nvSpPr>
        <p:spPr bwMode="auto">
          <a:xfrm>
            <a:off x="6498470" y="1901062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6" name="Ellipse 5"/>
          <p:cNvSpPr/>
          <p:nvPr/>
        </p:nvSpPr>
        <p:spPr bwMode="auto">
          <a:xfrm>
            <a:off x="7787212" y="2446166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8244408" y="3662324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4477946" y="3310939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2161791" y="140125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9968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C-Compiler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Von </a:t>
            </a:r>
            <a:r>
              <a:rPr lang="de-DE" altLang="de-DE" b="1" dirty="0" smtClean="0"/>
              <a:t>Fujitsu </a:t>
            </a:r>
            <a:r>
              <a:rPr lang="de-DE" altLang="de-DE" b="1" dirty="0" err="1" smtClean="0"/>
              <a:t>Microelectronics</a:t>
            </a:r>
            <a:r>
              <a:rPr lang="de-DE" altLang="de-DE" b="1" dirty="0" smtClean="0"/>
              <a:t> Ltd.</a:t>
            </a:r>
          </a:p>
          <a:p>
            <a:pPr lvl="2"/>
            <a:r>
              <a:rPr lang="de-DE" altLang="de-DE" dirty="0" smtClean="0"/>
              <a:t>Später: </a:t>
            </a:r>
            <a:r>
              <a:rPr lang="de-DE" altLang="de-DE" dirty="0" err="1" smtClean="0"/>
              <a:t>Spansion</a:t>
            </a:r>
            <a:r>
              <a:rPr lang="de-DE" altLang="de-DE" dirty="0" smtClean="0"/>
              <a:t> – Heute: </a:t>
            </a:r>
            <a:r>
              <a:rPr lang="de-DE" altLang="de-DE" dirty="0" err="1" smtClean="0"/>
              <a:t>Cypress</a:t>
            </a:r>
            <a:endParaRPr lang="de-DE" altLang="de-DE" dirty="0" smtClean="0"/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Unterstützt nur </a:t>
            </a:r>
            <a:r>
              <a:rPr lang="de-DE" altLang="de-DE" b="1" dirty="0" smtClean="0"/>
              <a:t>ANSI C90, </a:t>
            </a:r>
          </a:p>
          <a:p>
            <a:pPr lvl="2"/>
            <a:r>
              <a:rPr lang="de-DE" altLang="de-DE" dirty="0" smtClean="0"/>
              <a:t>zusätzlich auch </a:t>
            </a:r>
            <a:r>
              <a:rPr lang="de-DE" altLang="de-DE" b="1" dirty="0" smtClean="0"/>
              <a:t>einzeilige Kommentare ( </a:t>
            </a:r>
            <a:r>
              <a:rPr lang="de-DE" altLang="de-D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de-DE" altLang="de-DE" b="1" dirty="0" smtClean="0"/>
              <a:t> )</a:t>
            </a:r>
          </a:p>
          <a:p>
            <a:pPr lvl="2"/>
            <a:r>
              <a:rPr lang="de-DE" altLang="de-DE" dirty="0" smtClean="0"/>
              <a:t>Variablendeklaration </a:t>
            </a:r>
            <a:r>
              <a:rPr lang="de-DE" altLang="de-DE" b="1" dirty="0" smtClean="0"/>
              <a:t>am Anfang einer Funktion </a:t>
            </a:r>
            <a:r>
              <a:rPr lang="de-DE" altLang="de-DE" dirty="0" smtClean="0"/>
              <a:t>(sogar Schleifenzähler)</a:t>
            </a:r>
          </a:p>
          <a:p>
            <a:pPr lvl="2"/>
            <a:endParaRPr lang="de-DE" altLang="de-DE" dirty="0" smtClean="0"/>
          </a:p>
          <a:p>
            <a:pPr lvl="1"/>
            <a:r>
              <a:rPr lang="de-DE" altLang="de-DE" b="1" dirty="0" err="1" smtClean="0"/>
              <a:t>Busy</a:t>
            </a:r>
            <a:r>
              <a:rPr lang="de-DE" altLang="de-DE" b="1" dirty="0" smtClean="0"/>
              <a:t> Waiting</a:t>
            </a:r>
            <a:r>
              <a:rPr lang="de-DE" altLang="de-DE" dirty="0" smtClean="0"/>
              <a:t>: Compiler enthält eine interne Funktion namens </a:t>
            </a:r>
            <a:r>
              <a:rPr lang="de-DE" altLang="de-DE" b="1" dirty="0" smtClean="0"/>
              <a:t>__</a:t>
            </a:r>
            <a:r>
              <a:rPr lang="de-DE" altLang="de-DE" b="1" dirty="0" err="1" smtClean="0"/>
              <a:t>wait_nop</a:t>
            </a:r>
            <a:r>
              <a:rPr lang="de-DE" altLang="de-DE" b="1" dirty="0" smtClean="0"/>
              <a:t>()</a:t>
            </a:r>
            <a:r>
              <a:rPr lang="de-DE" altLang="de-DE" dirty="0" smtClean="0"/>
              <a:t>, die eine CPU-Instruktion zum Warten für einen Taktzyklus („NOP“) auslöst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b="1" dirty="0" smtClean="0"/>
              <a:t>Konstanten</a:t>
            </a:r>
            <a:r>
              <a:rPr lang="de-DE" altLang="de-DE" dirty="0" smtClean="0"/>
              <a:t> werden standardmäßig im </a:t>
            </a:r>
            <a:r>
              <a:rPr lang="de-DE" altLang="de-DE" b="1" dirty="0" smtClean="0"/>
              <a:t>ROM</a:t>
            </a:r>
            <a:r>
              <a:rPr lang="de-DE" altLang="de-DE" dirty="0" smtClean="0"/>
              <a:t> gespeichert, nicht im RAM (RAM ist wertvoll, da nur 24 </a:t>
            </a:r>
            <a:r>
              <a:rPr lang="de-DE" altLang="de-DE" dirty="0" err="1" smtClean="0"/>
              <a:t>KiB</a:t>
            </a:r>
            <a:r>
              <a:rPr lang="de-DE" altLang="de-DE" dirty="0" smtClean="0"/>
              <a:t> zur Verfügung stehen)</a:t>
            </a:r>
          </a:p>
        </p:txBody>
      </p:sp>
    </p:spTree>
    <p:extLst>
      <p:ext uri="{BB962C8B-B14F-4D97-AF65-F5344CB8AC3E}">
        <p14:creationId xmlns:p14="http://schemas.microsoft.com/office/powerpoint/2010/main" val="662161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Mikrocontroller: Keine standardisierte „Umgebung“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Compiler kann nicht wissen, welche Komponenten angeschlossen sind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Es gibt </a:t>
            </a:r>
            <a:r>
              <a:rPr lang="de-DE" altLang="de-DE" b="1" dirty="0" smtClean="0"/>
              <a:t>keine Ausgabe über </a:t>
            </a:r>
            <a:r>
              <a:rPr lang="de-DE" altLang="de-DE" b="1" dirty="0" err="1" smtClean="0"/>
              <a:t>printf</a:t>
            </a:r>
            <a:r>
              <a:rPr lang="de-DE" altLang="de-DE" b="1" dirty="0" smtClean="0"/>
              <a:t>()</a:t>
            </a:r>
          </a:p>
          <a:p>
            <a:pPr lvl="2"/>
            <a:r>
              <a:rPr lang="de-DE" altLang="de-DE" dirty="0" smtClean="0"/>
              <a:t>Alternative: 7-Segment-Anzeige, LCD(, LEDs) </a:t>
            </a:r>
          </a:p>
          <a:p>
            <a:pPr lvl="2"/>
            <a:r>
              <a:rPr lang="de-DE" altLang="de-DE" dirty="0" smtClean="0">
                <a:sym typeface="Wingdings" panose="05000000000000000000" pitchFamily="2" charset="2"/>
              </a:rPr>
              <a:t>Es ist sehr empfehlenswert, sich eine eigene kleine Debugging-Bibliothek zu schreiben</a:t>
            </a:r>
            <a:endParaRPr lang="de-DE" altLang="de-DE" dirty="0" smtClean="0"/>
          </a:p>
          <a:p>
            <a:pPr lvl="2"/>
            <a:endParaRPr lang="de-DE" altLang="de-DE" dirty="0" smtClean="0"/>
          </a:p>
          <a:p>
            <a:pPr lvl="1"/>
            <a:r>
              <a:rPr lang="de-DE" altLang="de-DE" dirty="0" smtClean="0"/>
              <a:t>Ansteuerung externer Komponenten muss vom Entwickler selber durchgeführt werden</a:t>
            </a:r>
          </a:p>
          <a:p>
            <a:pPr lvl="2"/>
            <a:r>
              <a:rPr lang="de-DE" altLang="de-DE" dirty="0"/>
              <a:t>w</a:t>
            </a:r>
            <a:r>
              <a:rPr lang="de-DE" altLang="de-DE" dirty="0" smtClean="0"/>
              <a:t>ird zum Teil unterstützt durch fertige Bibliotheken</a:t>
            </a:r>
          </a:p>
        </p:txBody>
      </p:sp>
    </p:spTree>
    <p:extLst>
      <p:ext uri="{BB962C8B-B14F-4D97-AF65-F5344CB8AC3E}">
        <p14:creationId xmlns:p14="http://schemas.microsoft.com/office/powerpoint/2010/main" val="1262289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Mikrocontroller: Register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smtClean="0"/>
              <a:t>Umfangreiche und flexible Hardware → erfordert Konfiguration</a:t>
            </a:r>
          </a:p>
          <a:p>
            <a:pPr lvl="1"/>
            <a:r>
              <a:rPr lang="de-DE" altLang="de-DE" dirty="0" smtClean="0"/>
              <a:t>Realisiert über Register</a:t>
            </a:r>
          </a:p>
          <a:p>
            <a:pPr lvl="2"/>
            <a:r>
              <a:rPr lang="de-DE" altLang="de-DE" dirty="0" smtClean="0"/>
              <a:t>Im Controller integrierte „Variablen“ mit unterschiedlicher Größe</a:t>
            </a:r>
          </a:p>
          <a:p>
            <a:pPr lvl="2"/>
            <a:r>
              <a:rPr lang="de-DE" altLang="de-DE" dirty="0" smtClean="0"/>
              <a:t>Zugriff im Code über Präprozessor-Konstanten (z.B. PDR00, DDR01,…)</a:t>
            </a:r>
          </a:p>
          <a:p>
            <a:pPr lvl="2"/>
            <a:r>
              <a:rPr lang="de-DE" altLang="de-DE" dirty="0" smtClean="0"/>
              <a:t>Bedeutung unterschiedlich je nach Register</a:t>
            </a:r>
          </a:p>
          <a:p>
            <a:pPr lvl="3"/>
            <a:r>
              <a:rPr lang="de-DE" altLang="de-DE" dirty="0" smtClean="0"/>
              <a:t>Ganzes oder Teil des Registers als Zahlenwert, z.B. als Zähler</a:t>
            </a:r>
          </a:p>
          <a:p>
            <a:pPr lvl="3"/>
            <a:r>
              <a:rPr lang="de-DE" altLang="de-DE" dirty="0" smtClean="0"/>
              <a:t>Einzelne Bits als „Schalter/Switch“ für bestimmte Funktion, z.B. einzelnes Ausgangspin auf High oder Low</a:t>
            </a:r>
          </a:p>
          <a:p>
            <a:endParaRPr lang="de-DE" altLang="de-DE" dirty="0" smtClean="0"/>
          </a:p>
          <a:p>
            <a:r>
              <a:rPr lang="de-DE" altLang="de-DE" b="1" dirty="0" smtClean="0"/>
              <a:t>Kommunikation mit Außenwelt über</a:t>
            </a:r>
          </a:p>
          <a:p>
            <a:pPr lvl="1"/>
            <a:r>
              <a:rPr lang="de-DE" altLang="de-DE" dirty="0" smtClean="0"/>
              <a:t>Einzelne digitale Ein/Ausgänge</a:t>
            </a:r>
          </a:p>
          <a:p>
            <a:pPr lvl="1"/>
            <a:r>
              <a:rPr lang="de-DE" altLang="de-DE" dirty="0" smtClean="0"/>
              <a:t>Analoge Eingänge</a:t>
            </a:r>
          </a:p>
          <a:p>
            <a:pPr lvl="1"/>
            <a:r>
              <a:rPr lang="de-DE" altLang="de-DE" dirty="0" smtClean="0"/>
              <a:t>Schnittstellen, z.B.</a:t>
            </a:r>
          </a:p>
          <a:p>
            <a:pPr lvl="2"/>
            <a:r>
              <a:rPr lang="de-DE" altLang="de-DE" dirty="0" smtClean="0"/>
              <a:t>UART (serielle Schnittstelle)</a:t>
            </a:r>
          </a:p>
          <a:p>
            <a:pPr lvl="2"/>
            <a:r>
              <a:rPr lang="de-DE" altLang="de-DE" dirty="0" smtClean="0"/>
              <a:t>CAN (serieller Bus)</a:t>
            </a:r>
          </a:p>
        </p:txBody>
      </p:sp>
    </p:spTree>
    <p:extLst>
      <p:ext uri="{BB962C8B-B14F-4D97-AF65-F5344CB8AC3E}">
        <p14:creationId xmlns:p14="http://schemas.microsoft.com/office/powerpoint/2010/main" val="2709575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/>
              <a:t>Mikrocontroller: Digitale Ein/Ausgänge: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5545312" cy="4465637"/>
          </a:xfrm>
        </p:spPr>
        <p:txBody>
          <a:bodyPr/>
          <a:lstStyle/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2000" b="1" dirty="0" smtClean="0"/>
              <a:t>8 Pins </a:t>
            </a:r>
            <a:r>
              <a:rPr lang="de-DE" altLang="de-DE" sz="2000" dirty="0" smtClean="0"/>
              <a:t>= </a:t>
            </a:r>
            <a:r>
              <a:rPr lang="de-DE" altLang="de-DE" sz="2000" b="1" dirty="0" smtClean="0"/>
              <a:t>Port</a:t>
            </a:r>
            <a:br>
              <a:rPr lang="de-DE" altLang="de-DE" sz="2000" b="1" dirty="0" smtClean="0"/>
            </a:br>
            <a:r>
              <a:rPr lang="de-DE" altLang="de-DE" sz="1800" b="1" dirty="0" smtClean="0"/>
              <a:t> </a:t>
            </a:r>
            <a:endParaRPr lang="de-DE" altLang="de-DE" sz="2000" b="1" dirty="0" smtClean="0"/>
          </a:p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2000" b="1" dirty="0" smtClean="0"/>
              <a:t>Je Pin mehrere Register, u.a.: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Port-Data-Register (PDR)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als </a:t>
            </a:r>
            <a:r>
              <a:rPr lang="de-DE" altLang="de-DE" sz="1600" i="1" dirty="0" smtClean="0"/>
              <a:t>Eingang</a:t>
            </a:r>
            <a:r>
              <a:rPr lang="de-DE" altLang="de-DE" sz="1600" dirty="0" smtClean="0"/>
              <a:t>: Abfrage des Zustandes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als </a:t>
            </a:r>
            <a:r>
              <a:rPr lang="de-DE" altLang="de-DE" sz="1600" i="1" dirty="0"/>
              <a:t>Ausgang</a:t>
            </a:r>
            <a:r>
              <a:rPr lang="de-DE" altLang="de-DE" sz="1600" dirty="0" smtClean="0"/>
              <a:t>: Setzen des Pegels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z.B. </a:t>
            </a:r>
            <a:r>
              <a:rPr lang="de-DE" alt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PDR07_P0</a:t>
            </a:r>
            <a:r>
              <a:rPr lang="de-DE" altLang="de-DE" sz="1600" dirty="0" smtClean="0"/>
              <a:t/>
            </a:r>
            <a:br>
              <a:rPr lang="de-DE" altLang="de-DE" sz="1600" dirty="0" smtClean="0"/>
            </a:br>
            <a:endParaRPr lang="de-DE" altLang="de-DE" sz="1600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Data-</a:t>
            </a:r>
            <a:r>
              <a:rPr lang="de-DE" altLang="de-DE" sz="1800" b="1" dirty="0" err="1" smtClean="0"/>
              <a:t>Direction</a:t>
            </a:r>
            <a:r>
              <a:rPr lang="de-DE" altLang="de-DE" sz="1800" b="1" dirty="0" smtClean="0"/>
              <a:t>-Register (DDR)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Setzen auf Eingang oder Ausgang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0 → Eingang, 1 → Ausgang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z.B. 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DDR07_D0</a:t>
            </a:r>
            <a:r>
              <a:rPr lang="de-DE" altLang="de-DE" sz="1600" dirty="0" smtClean="0"/>
              <a:t/>
            </a:r>
            <a:br>
              <a:rPr lang="de-DE" altLang="de-DE" sz="1600" dirty="0" smtClean="0"/>
            </a:br>
            <a:endParaRPr lang="de-DE" altLang="de-DE" sz="1600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Port-Input-</a:t>
            </a:r>
            <a:r>
              <a:rPr lang="de-DE" altLang="de-DE" sz="1800" b="1" dirty="0" err="1" smtClean="0"/>
              <a:t>Enable</a:t>
            </a:r>
            <a:r>
              <a:rPr lang="de-DE" altLang="de-DE" sz="1800" b="1" dirty="0" smtClean="0"/>
              <a:t>-Register (PIER)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Bei </a:t>
            </a:r>
            <a:r>
              <a:rPr lang="de-DE" altLang="de-DE" sz="1600" dirty="0" err="1" smtClean="0"/>
              <a:t>Eingangspin</a:t>
            </a:r>
            <a:r>
              <a:rPr lang="de-DE" altLang="de-DE" sz="1600" dirty="0" smtClean="0"/>
              <a:t> den Eingang aktiv schalten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z.B. 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PIER07_IE0</a:t>
            </a:r>
            <a:endParaRPr lang="de-DE" alt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r="49522" b="60205"/>
          <a:stretch>
            <a:fillRect/>
          </a:stretch>
        </p:blipFill>
        <p:spPr bwMode="auto">
          <a:xfrm>
            <a:off x="4860925" y="649288"/>
            <a:ext cx="4103688" cy="564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523" r="49522" b="6020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752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Pins abfragen</a:t>
            </a:r>
          </a:p>
        </p:txBody>
      </p:sp>
      <p:sp>
        <p:nvSpPr>
          <p:cNvPr id="2" name="Gefaltete Ecke 1"/>
          <p:cNvSpPr/>
          <p:nvPr/>
        </p:nvSpPr>
        <p:spPr bwMode="auto">
          <a:xfrm>
            <a:off x="684213" y="1628800"/>
            <a:ext cx="7704211" cy="237626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l" eaLnBrk="1" hangingPunct="1"/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/*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Beispiel: Pins als Eingang */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DDR07_D0 = 0;			// Pin 0 von Port 07 als Input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PIER07_IE0 = 1;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	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Pin 0 von Port 07 als Eingang aktiv</a:t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PDR07_P0;		// Pegel an Pin 0 von Port 07 abfragen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	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Status des linken Tasters</a:t>
            </a:r>
          </a:p>
        </p:txBody>
      </p:sp>
    </p:spTree>
    <p:extLst>
      <p:ext uri="{BB962C8B-B14F-4D97-AF65-F5344CB8AC3E}">
        <p14:creationId xmlns:p14="http://schemas.microsoft.com/office/powerpoint/2010/main" val="879771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7-Segment-Anzeige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501008"/>
            <a:ext cx="2947381" cy="2537271"/>
          </a:xfrm>
          <a:prstGeom prst="rect">
            <a:avLst/>
          </a:prstGeom>
        </p:spPr>
      </p:pic>
      <p:sp>
        <p:nvSpPr>
          <p:cNvPr id="6" name="Gefaltete Ecke 5"/>
          <p:cNvSpPr/>
          <p:nvPr/>
        </p:nvSpPr>
        <p:spPr bwMode="auto">
          <a:xfrm>
            <a:off x="684213" y="1628850"/>
            <a:ext cx="7704211" cy="187215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/* Beispiel: 7-Segment-Anzeige */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DDR00 = 0xff;	// Alle Pins von Port 00 als Output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PDR00 = 0xff;	// Alle Pins von Port 00 auf High-Pegel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// -&gt; Rechte 7-Segment-Anzeige komplett aus</a:t>
            </a:r>
            <a:b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4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PDR00_P7 = 0;	// Pin 7 von Port 00 auf Low-Pegel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// -&gt; Punkt der rechten 7-Segment-Anzeige an</a:t>
            </a:r>
          </a:p>
        </p:txBody>
      </p:sp>
    </p:spTree>
    <p:extLst>
      <p:ext uri="{BB962C8B-B14F-4D97-AF65-F5344CB8AC3E}">
        <p14:creationId xmlns:p14="http://schemas.microsoft.com/office/powerpoint/2010/main" val="3839328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Beispielcode: Analog/Digital-Wandler</a:t>
            </a:r>
            <a:endParaRPr lang="de-DE" altLang="de-DE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8 Bit </a:t>
            </a:r>
            <a:r>
              <a:rPr lang="de-DE" altLang="de-DE" dirty="0" smtClean="0"/>
              <a:t>oder </a:t>
            </a:r>
            <a:r>
              <a:rPr lang="de-DE" altLang="de-DE" b="1" dirty="0" smtClean="0"/>
              <a:t>10 Bit </a:t>
            </a:r>
            <a:r>
              <a:rPr lang="de-DE" altLang="de-DE" dirty="0" smtClean="0"/>
              <a:t>Genauigkeit (wir verwenden 8 Bit)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Wandlungsmodi (z.B. mehrere Eingänge sequentiell wandeln)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Wir verwenden </a:t>
            </a:r>
            <a:r>
              <a:rPr lang="de-DE" altLang="de-DE" b="1" dirty="0" err="1" smtClean="0"/>
              <a:t>Stop</a:t>
            </a:r>
            <a:r>
              <a:rPr lang="de-DE" altLang="de-DE" b="1" dirty="0" smtClean="0"/>
              <a:t> Mode</a:t>
            </a:r>
            <a:r>
              <a:rPr lang="de-DE" altLang="de-DE" dirty="0" smtClean="0"/>
              <a:t>: ein Kanal wird einmal pro Startsignal gewandelt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Start- und </a:t>
            </a:r>
            <a:r>
              <a:rPr lang="de-DE" altLang="de-DE" dirty="0" err="1" smtClean="0"/>
              <a:t>Endkanal</a:t>
            </a:r>
            <a:r>
              <a:rPr lang="de-DE" altLang="de-DE" dirty="0" smtClean="0"/>
              <a:t> erhalten bei jeder Wandlung einen identischen Wert</a:t>
            </a:r>
          </a:p>
        </p:txBody>
      </p:sp>
      <p:sp>
        <p:nvSpPr>
          <p:cNvPr id="2" name="Rechteck 1"/>
          <p:cNvSpPr/>
          <p:nvPr/>
        </p:nvSpPr>
        <p:spPr>
          <a:xfrm>
            <a:off x="250824" y="2852936"/>
            <a:ext cx="8640763" cy="3612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unsigned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// Initialisierung des AD-Wandlers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ADCS_MD   = 3;		// ADC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Stop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Modus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ADCS_S10  = 1;		// 8 Bit Genauigkeit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ADER0_ADE2 = 1;	// Analoge Eingänge aktivieren: AN2 + AN3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ADER0_ADE3 = 1;	//  (ADER0: Eingänge AN0 bis AN7)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// A/D-Wandlung durchführen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ADSR = 0x6C00 + (3 &lt;&lt; 5) + 3;	      // Start- und End-Kanal 3</a:t>
            </a:r>
          </a:p>
          <a:p>
            <a:pPr algn="l" eaLnBrk="1" hangingPunct="1"/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ADCS_STRT = 1;				// A/D-Wandler starten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(ADCS_INT == 0) { }	// Warten bis A/D-Wandlung beendet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ADCRL;			// Ergebnis speichern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ADCS_INT = 0;				// Bit auf 0 für nächste Wandlung</a:t>
            </a:r>
          </a:p>
        </p:txBody>
      </p:sp>
    </p:spTree>
    <p:extLst>
      <p:ext uri="{BB962C8B-B14F-4D97-AF65-F5344CB8AC3E}">
        <p14:creationId xmlns:p14="http://schemas.microsoft.com/office/powerpoint/2010/main" val="25719501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Viel Spaß!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5541987" cy="454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670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07950" y="2886075"/>
            <a:ext cx="3600450" cy="3495675"/>
            <a:chOff x="107950" y="2886075"/>
            <a:chExt cx="3600450" cy="3495675"/>
          </a:xfrm>
        </p:grpSpPr>
        <p:sp>
          <p:nvSpPr>
            <p:cNvPr id="64" name="Gefaltete Ecke 34"/>
            <p:cNvSpPr>
              <a:spLocks noChangeArrowheads="1"/>
            </p:cNvSpPr>
            <p:nvPr/>
          </p:nvSpPr>
          <p:spPr bwMode="auto">
            <a:xfrm>
              <a:off x="658813" y="5197475"/>
              <a:ext cx="576262" cy="719138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grpSp>
          <p:nvGrpSpPr>
            <p:cNvPr id="65" name="Gruppieren 64"/>
            <p:cNvGrpSpPr/>
            <p:nvPr/>
          </p:nvGrpSpPr>
          <p:grpSpPr>
            <a:xfrm>
              <a:off x="1473612" y="3299301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6" name="Rechteck 65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67" name="Rechteck 66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grpSp>
          <p:nvGrpSpPr>
            <p:cNvPr id="68" name="Gruppieren 67"/>
            <p:cNvGrpSpPr/>
            <p:nvPr/>
          </p:nvGrpSpPr>
          <p:grpSpPr>
            <a:xfrm>
              <a:off x="1154805" y="4110539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9" name="Rechteck 68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70" name="Rechteck 69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sp>
          <p:nvSpPr>
            <p:cNvPr id="71" name="Gefaltete Ecke 44"/>
            <p:cNvSpPr>
              <a:spLocks noChangeArrowheads="1"/>
            </p:cNvSpPr>
            <p:nvPr/>
          </p:nvSpPr>
          <p:spPr bwMode="auto">
            <a:xfrm>
              <a:off x="2012950" y="5229225"/>
              <a:ext cx="576263" cy="720725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2" name="Gerade Verbindung 52"/>
            <p:cNvCxnSpPr>
              <a:cxnSpLocks noChangeShapeType="1"/>
            </p:cNvCxnSpPr>
            <p:nvPr/>
          </p:nvCxnSpPr>
          <p:spPr bwMode="auto">
            <a:xfrm flipH="1">
              <a:off x="1943100" y="2886075"/>
              <a:ext cx="400050" cy="5302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54"/>
            <p:cNvCxnSpPr>
              <a:cxnSpLocks noChangeShapeType="1"/>
            </p:cNvCxnSpPr>
            <p:nvPr/>
          </p:nvCxnSpPr>
          <p:spPr bwMode="auto">
            <a:xfrm flipH="1">
              <a:off x="1625600" y="3933825"/>
              <a:ext cx="317500" cy="293688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" name="Textfeld 62"/>
            <p:cNvSpPr txBox="1">
              <a:spLocks noChangeArrowheads="1"/>
            </p:cNvSpPr>
            <p:nvPr/>
          </p:nvSpPr>
          <p:spPr bwMode="auto">
            <a:xfrm>
              <a:off x="200400" y="5956300"/>
              <a:ext cx="1531189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 smtClean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Building.hpp</a:t>
              </a:r>
              <a:endParaRPr lang="de-DE" altLang="de-DE" sz="1600" b="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feld 63"/>
            <p:cNvSpPr txBox="1">
              <a:spLocks noChangeArrowheads="1"/>
            </p:cNvSpPr>
            <p:nvPr/>
          </p:nvSpPr>
          <p:spPr bwMode="auto">
            <a:xfrm>
              <a:off x="1619250" y="5949950"/>
              <a:ext cx="153193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Building.cpp</a:t>
              </a:r>
            </a:p>
          </p:txBody>
        </p:sp>
        <p:sp>
          <p:nvSpPr>
            <p:cNvPr id="76" name="Abgerundetes Rechteck 2"/>
            <p:cNvSpPr>
              <a:spLocks noChangeArrowheads="1"/>
            </p:cNvSpPr>
            <p:nvPr/>
          </p:nvSpPr>
          <p:spPr bwMode="auto">
            <a:xfrm>
              <a:off x="107950" y="5075238"/>
              <a:ext cx="3035300" cy="130651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7" name="Gerade Verbindung 21"/>
            <p:cNvCxnSpPr>
              <a:cxnSpLocks noChangeShapeType="1"/>
              <a:endCxn id="76" idx="0"/>
            </p:cNvCxnSpPr>
            <p:nvPr/>
          </p:nvCxnSpPr>
          <p:spPr bwMode="auto">
            <a:xfrm>
              <a:off x="1625600" y="4745038"/>
              <a:ext cx="0" cy="3302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8" name="Gruppieren 23"/>
            <p:cNvGrpSpPr>
              <a:grpSpLocks/>
            </p:cNvGrpSpPr>
            <p:nvPr/>
          </p:nvGrpSpPr>
          <p:grpSpPr bwMode="auto">
            <a:xfrm>
              <a:off x="2442646" y="4098926"/>
              <a:ext cx="1265754" cy="847541"/>
              <a:chOff x="3323404" y="3298758"/>
              <a:chExt cx="1962772" cy="1313432"/>
            </a:xfrm>
          </p:grpSpPr>
          <p:sp>
            <p:nvSpPr>
              <p:cNvPr id="79" name="Gefaltete Ecke 64"/>
              <p:cNvSpPr>
                <a:spLocks noChangeArrowheads="1"/>
              </p:cNvSpPr>
              <p:nvPr/>
            </p:nvSpPr>
            <p:spPr bwMode="auto">
              <a:xfrm>
                <a:off x="3530208" y="342049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0" name="Gefaltete Ecke 65"/>
              <p:cNvSpPr>
                <a:spLocks noChangeArrowheads="1"/>
              </p:cNvSpPr>
              <p:nvPr/>
            </p:nvSpPr>
            <p:spPr bwMode="auto">
              <a:xfrm>
                <a:off x="4392237" y="345296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1" name="Textfeld 66"/>
              <p:cNvSpPr txBox="1">
                <a:spLocks noChangeArrowheads="1"/>
              </p:cNvSpPr>
              <p:nvPr/>
            </p:nvSpPr>
            <p:spPr bwMode="auto">
              <a:xfrm>
                <a:off x="3323404" y="4114262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</a:t>
                </a:r>
                <a:r>
                  <a:rPr lang="de-DE" altLang="de-DE" sz="1600" b="0" dirty="0" err="1" smtClean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hpp</a:t>
                </a:r>
                <a:endParaRPr lang="de-DE" altLang="de-DE" sz="1600" b="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" name="Textfeld 67"/>
              <p:cNvSpPr txBox="1">
                <a:spLocks noChangeArrowheads="1"/>
              </p:cNvSpPr>
              <p:nvPr/>
            </p:nvSpPr>
            <p:spPr bwMode="auto">
              <a:xfrm>
                <a:off x="4143013" y="4114263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  <p:sp>
            <p:nvSpPr>
              <p:cNvPr id="83" name="Abgerundetes Rechteck 68"/>
              <p:cNvSpPr>
                <a:spLocks noChangeArrowheads="1"/>
              </p:cNvSpPr>
              <p:nvPr/>
            </p:nvSpPr>
            <p:spPr bwMode="auto">
              <a:xfrm>
                <a:off x="3356207" y="3298758"/>
                <a:ext cx="1929969" cy="1306338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cxnSp>
          <p:nvCxnSpPr>
            <p:cNvPr id="84" name="Gerade Verbindung 69"/>
            <p:cNvCxnSpPr>
              <a:cxnSpLocks noChangeShapeType="1"/>
              <a:endCxn id="83" idx="0"/>
            </p:cNvCxnSpPr>
            <p:nvPr/>
          </p:nvCxnSpPr>
          <p:spPr bwMode="auto">
            <a:xfrm>
              <a:off x="1943100" y="3933825"/>
              <a:ext cx="1143000" cy="1651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5" name="Gruppieren 28"/>
            <p:cNvGrpSpPr>
              <a:grpSpLocks/>
            </p:cNvGrpSpPr>
            <p:nvPr/>
          </p:nvGrpSpPr>
          <p:grpSpPr bwMode="auto">
            <a:xfrm>
              <a:off x="2366963" y="2984500"/>
              <a:ext cx="633412" cy="650875"/>
              <a:chOff x="3009895" y="2420889"/>
              <a:chExt cx="633507" cy="650550"/>
            </a:xfrm>
          </p:grpSpPr>
          <p:sp>
            <p:nvSpPr>
              <p:cNvPr id="86" name="Gefaltete Ecke 71"/>
              <p:cNvSpPr>
                <a:spLocks noChangeArrowheads="1"/>
              </p:cNvSpPr>
              <p:nvPr/>
            </p:nvSpPr>
            <p:spPr bwMode="auto">
              <a:xfrm>
                <a:off x="3203846" y="2420889"/>
                <a:ext cx="299216" cy="37402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7" name="Textfeld 72"/>
              <p:cNvSpPr txBox="1">
                <a:spLocks noChangeArrowheads="1"/>
              </p:cNvSpPr>
              <p:nvPr/>
            </p:nvSpPr>
            <p:spPr bwMode="auto">
              <a:xfrm>
                <a:off x="3009895" y="2750133"/>
                <a:ext cx="633507" cy="321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</p:grpSp>
        <p:cxnSp>
          <p:nvCxnSpPr>
            <p:cNvPr id="88" name="Gerade Verbindung 73"/>
            <p:cNvCxnSpPr>
              <a:cxnSpLocks noChangeShapeType="1"/>
              <a:endCxn id="86" idx="0"/>
            </p:cNvCxnSpPr>
            <p:nvPr/>
          </p:nvCxnSpPr>
          <p:spPr bwMode="auto">
            <a:xfrm>
              <a:off x="2343150" y="2886075"/>
              <a:ext cx="368300" cy="984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9219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0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9221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9222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3" name="Gefaltete Ecke 10"/>
          <p:cNvSpPr>
            <a:spLocks noChangeArrowheads="1"/>
          </p:cNvSpPr>
          <p:nvPr/>
        </p:nvSpPr>
        <p:spPr bwMode="auto">
          <a:xfrm>
            <a:off x="5181600" y="5300663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6" name="Gefaltete Ecke 20"/>
          <p:cNvSpPr>
            <a:spLocks noChangeArrowheads="1"/>
          </p:cNvSpPr>
          <p:nvPr/>
        </p:nvSpPr>
        <p:spPr bwMode="auto">
          <a:xfrm>
            <a:off x="6262688" y="5300663"/>
            <a:ext cx="574675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9227" name="Gerade Verbindung 22"/>
          <p:cNvCxnSpPr>
            <a:cxnSpLocks noChangeShapeType="1"/>
            <a:stCxn id="9" idx="2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Gerade Verbindung 24"/>
          <p:cNvCxnSpPr>
            <a:cxnSpLocks noChangeShapeType="1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Gerade Verbindung 27"/>
          <p:cNvCxnSpPr>
            <a:cxnSpLocks noChangeShapeType="1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9231" name="Gerade Verbindung 33"/>
          <p:cNvCxnSpPr>
            <a:cxnSpLocks noChangeShapeType="1"/>
            <a:endCxn id="9223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Gerade Verbindung 36"/>
          <p:cNvCxnSpPr>
            <a:cxnSpLocks noChangeShapeType="1"/>
            <a:endCxn id="9226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Gerade Verbindung 39"/>
          <p:cNvCxnSpPr>
            <a:cxnSpLocks noChangeShapeType="1"/>
            <a:endCxn id="9234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4" name="Gefaltete Ecke 41"/>
          <p:cNvSpPr>
            <a:spLocks noChangeArrowheads="1"/>
          </p:cNvSpPr>
          <p:nvPr/>
        </p:nvSpPr>
        <p:spPr bwMode="auto">
          <a:xfrm>
            <a:off x="7926388" y="5326063"/>
            <a:ext cx="576262" cy="719137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9235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49" name="Abgerundete rechteckige Legende 48"/>
          <p:cNvSpPr/>
          <p:nvPr/>
        </p:nvSpPr>
        <p:spPr>
          <a:xfrm>
            <a:off x="2576010" y="2737974"/>
            <a:ext cx="2794000" cy="1022350"/>
          </a:xfrm>
          <a:prstGeom prst="wedgeRoundRectCallout">
            <a:avLst>
              <a:gd name="adj1" fmla="val 77860"/>
              <a:gd name="adj2" fmla="val 3456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Aufteilung in Pakete entspricht Verzeichnisstruktur</a:t>
            </a:r>
          </a:p>
        </p:txBody>
      </p:sp>
      <p:sp>
        <p:nvSpPr>
          <p:cNvPr id="9237" name="Textfeld 49"/>
          <p:cNvSpPr txBox="1">
            <a:spLocks noChangeArrowheads="1"/>
          </p:cNvSpPr>
          <p:nvPr/>
        </p:nvSpPr>
        <p:spPr bwMode="auto">
          <a:xfrm>
            <a:off x="4729163" y="6059488"/>
            <a:ext cx="16430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51" name="Abgerundete rechteckige Legende 50"/>
          <p:cNvSpPr/>
          <p:nvPr/>
        </p:nvSpPr>
        <p:spPr>
          <a:xfrm>
            <a:off x="2038870" y="4002789"/>
            <a:ext cx="2795587" cy="1008063"/>
          </a:xfrm>
          <a:prstGeom prst="wedgeRoundRectCallout">
            <a:avLst>
              <a:gd name="adj1" fmla="val 48880"/>
              <a:gd name="adj2" fmla="val 891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Jede Datei enthält (meistens nur) eine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Klasse</a:t>
            </a:r>
          </a:p>
        </p:txBody>
      </p:sp>
      <p:sp>
        <p:nvSpPr>
          <p:cNvPr id="52" name="Abgerundete rechteckige Legende 51"/>
          <p:cNvSpPr/>
          <p:nvPr/>
        </p:nvSpPr>
        <p:spPr>
          <a:xfrm>
            <a:off x="2018708" y="5465019"/>
            <a:ext cx="2795588" cy="712787"/>
          </a:xfrm>
          <a:prstGeom prst="wedgeRoundRectCallout">
            <a:avLst>
              <a:gd name="adj1" fmla="val 60563"/>
              <a:gd name="adj2" fmla="val 51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Methoden sind immer in Klassen enthalten</a:t>
            </a:r>
          </a:p>
        </p:txBody>
      </p:sp>
    </p:spTree>
    <p:extLst>
      <p:ext uri="{BB962C8B-B14F-4D97-AF65-F5344CB8AC3E}">
        <p14:creationId xmlns:p14="http://schemas.microsoft.com/office/powerpoint/2010/main" val="264549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Organisatorisches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9769400" y="5805264"/>
            <a:ext cx="2519388" cy="513832"/>
            <a:chOff x="6166747" y="6332814"/>
            <a:chExt cx="2519388" cy="513832"/>
          </a:xfrm>
        </p:grpSpPr>
        <p:sp>
          <p:nvSpPr>
            <p:cNvPr id="5" name="Rechteck 4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7085795" y="6414746"/>
              <a:ext cx="1127232" cy="2640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baseline="-25000" dirty="0">
                  <a:solidFill>
                    <a:schemeClr val="bg1"/>
                  </a:solidFill>
                </a:rPr>
                <a:t>/</a:t>
              </a:r>
              <a:r>
                <a:rPr lang="en-US" b="1" baseline="-25000" dirty="0" err="1">
                  <a:solidFill>
                    <a:schemeClr val="bg1"/>
                  </a:solidFill>
                </a:rPr>
                <a:t>Null_pointer</a:t>
              </a:r>
              <a:endParaRPr lang="en-US" b="1" baseline="-25000" dirty="0">
                <a:solidFill>
                  <a:schemeClr val="bg1"/>
                </a:solidFill>
              </a:endParaRPr>
            </a:p>
          </p:txBody>
        </p:sp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8" name="Rechteck 7"/>
            <p:cNvSpPr/>
            <p:nvPr/>
          </p:nvSpPr>
          <p:spPr>
            <a:xfrm>
              <a:off x="6233272" y="6414746"/>
              <a:ext cx="500457" cy="2640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baseline="-25000" dirty="0" smtClean="0">
                  <a:solidFill>
                    <a:schemeClr val="bg1"/>
                  </a:solidFill>
                </a:rPr>
                <a:t>[EN]</a:t>
              </a:r>
              <a:endParaRPr lang="en-US" b="1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Abgerundete rechteckige Legende 8"/>
          <p:cNvSpPr/>
          <p:nvPr/>
        </p:nvSpPr>
        <p:spPr>
          <a:xfrm>
            <a:off x="9972600" y="3284984"/>
            <a:ext cx="3075777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9631939" y="3231537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9972599" y="4238874"/>
            <a:ext cx="3075777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9657048" y="4182450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210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0244" name="Textfeld 4"/>
          <p:cNvSpPr txBox="1">
            <a:spLocks noChangeArrowheads="1"/>
          </p:cNvSpPr>
          <p:nvPr/>
        </p:nvSpPr>
        <p:spPr bwMode="auto">
          <a:xfrm>
            <a:off x="395288" y="1916113"/>
            <a:ext cx="4681537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implementiert man Funktionen in Java?</a:t>
            </a:r>
            <a:endParaRPr lang="de-DE" altLang="de-DE" sz="1800" b="0" dirty="0"/>
          </a:p>
        </p:txBody>
      </p:sp>
      <p:sp>
        <p:nvSpPr>
          <p:cNvPr id="10245" name="Textfeld 5"/>
          <p:cNvSpPr txBox="1">
            <a:spLocks noChangeArrowheads="1"/>
          </p:cNvSpPr>
          <p:nvPr/>
        </p:nvSpPr>
        <p:spPr bwMode="auto">
          <a:xfrm>
            <a:off x="395288" y="3036888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es sinnvoll, die Paketstruktur an der Verzeichnisstruktur zu binden?</a:t>
            </a:r>
          </a:p>
        </p:txBody>
      </p:sp>
      <p:sp>
        <p:nvSpPr>
          <p:cNvPr id="10246" name="Textfeld 6"/>
          <p:cNvSpPr txBox="1">
            <a:spLocks noChangeArrowheads="1"/>
          </p:cNvSpPr>
          <p:nvPr/>
        </p:nvSpPr>
        <p:spPr bwMode="auto">
          <a:xfrm>
            <a:off x="395288" y="4117975"/>
            <a:ext cx="46815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Darf man in Java mehrere Klassen in einer Datei implementieren?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652120" y="2708919"/>
            <a:ext cx="2794000" cy="519501"/>
          </a:xfrm>
          <a:prstGeom prst="wedgeRoundRectCallout">
            <a:avLst>
              <a:gd name="adj1" fmla="val 26105"/>
              <a:gd name="adj2" fmla="val 1647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Hier seid Ihr gefragt! </a:t>
            </a:r>
            <a:r>
              <a:rPr lang="de-DE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4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1267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8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1269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1270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" name="Gefaltete Ecke 10"/>
          <p:cNvSpPr/>
          <p:nvPr/>
        </p:nvSpPr>
        <p:spPr bwMode="auto">
          <a:xfrm>
            <a:off x="5181600" y="5300663"/>
            <a:ext cx="576263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1" name="Gefaltete Ecke 20"/>
          <p:cNvSpPr/>
          <p:nvPr/>
        </p:nvSpPr>
        <p:spPr bwMode="auto">
          <a:xfrm>
            <a:off x="6262688" y="5300663"/>
            <a:ext cx="574675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cxnSp>
        <p:nvCxnSpPr>
          <p:cNvPr id="23" name="Gerade Verbindung 22"/>
          <p:cNvCxnSpPr>
            <a:stCxn id="9" idx="2"/>
            <a:endCxn id="13" idx="0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rade Verbindung 24"/>
          <p:cNvCxnSpPr>
            <a:stCxn id="13" idx="2"/>
            <a:endCxn id="17" idx="0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27"/>
          <p:cNvCxnSpPr>
            <a:stCxn id="13" idx="2"/>
            <a:endCxn id="19" idx="0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34" name="Gerade Verbindung 33"/>
          <p:cNvCxnSpPr>
            <a:stCxn id="19" idx="2"/>
            <a:endCxn id="11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36"/>
          <p:cNvCxnSpPr>
            <a:stCxn id="19" idx="2"/>
            <a:endCxn id="21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39"/>
          <p:cNvCxnSpPr>
            <a:stCxn id="16" idx="2"/>
            <a:endCxn id="42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Gefaltete Ecke 41"/>
          <p:cNvSpPr/>
          <p:nvPr/>
        </p:nvSpPr>
        <p:spPr bwMode="auto">
          <a:xfrm>
            <a:off x="7926388" y="5326063"/>
            <a:ext cx="576262" cy="719137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4729163" y="6059488"/>
            <a:ext cx="1643062" cy="322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11284" name="Gefaltete Ecke 34"/>
          <p:cNvSpPr>
            <a:spLocks noChangeArrowheads="1"/>
          </p:cNvSpPr>
          <p:nvPr/>
        </p:nvSpPr>
        <p:spPr bwMode="auto">
          <a:xfrm>
            <a:off x="658813" y="5197475"/>
            <a:ext cx="576262" cy="719138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36" name="Gruppieren 35"/>
          <p:cNvGrpSpPr/>
          <p:nvPr/>
        </p:nvGrpSpPr>
        <p:grpSpPr>
          <a:xfrm>
            <a:off x="1473612" y="3299301"/>
            <a:ext cx="938148" cy="633755"/>
            <a:chOff x="3273171" y="3717032"/>
            <a:chExt cx="1154813" cy="780120"/>
          </a:xfrm>
          <a:noFill/>
        </p:grpSpPr>
        <p:sp>
          <p:nvSpPr>
            <p:cNvPr id="38" name="Rechteck 37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154805" y="4110539"/>
            <a:ext cx="938148" cy="633755"/>
            <a:chOff x="3273171" y="3717032"/>
            <a:chExt cx="1154813" cy="780120"/>
          </a:xfrm>
          <a:noFill/>
        </p:grpSpPr>
        <p:sp>
          <p:nvSpPr>
            <p:cNvPr id="43" name="Rechteck 4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87" name="Gefaltete Ecke 44"/>
          <p:cNvSpPr>
            <a:spLocks noChangeArrowheads="1"/>
          </p:cNvSpPr>
          <p:nvPr/>
        </p:nvSpPr>
        <p:spPr bwMode="auto">
          <a:xfrm>
            <a:off x="2012950" y="5229225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88" name="Gerade Verbindung 52"/>
          <p:cNvCxnSpPr>
            <a:cxnSpLocks noChangeShapeType="1"/>
            <a:stCxn id="47" idx="2"/>
          </p:cNvCxnSpPr>
          <p:nvPr/>
        </p:nvCxnSpPr>
        <p:spPr bwMode="auto">
          <a:xfrm flipH="1">
            <a:off x="1943100" y="2886075"/>
            <a:ext cx="400050" cy="530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9" name="Gerade Verbindung 54"/>
          <p:cNvCxnSpPr>
            <a:cxnSpLocks noChangeShapeType="1"/>
          </p:cNvCxnSpPr>
          <p:nvPr/>
        </p:nvCxnSpPr>
        <p:spPr bwMode="auto">
          <a:xfrm flipH="1">
            <a:off x="1625600" y="3933825"/>
            <a:ext cx="317500" cy="293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0" name="Textfeld 62"/>
          <p:cNvSpPr txBox="1">
            <a:spLocks noChangeArrowheads="1"/>
          </p:cNvSpPr>
          <p:nvPr/>
        </p:nvSpPr>
        <p:spPr bwMode="auto">
          <a:xfrm>
            <a:off x="200400" y="5956300"/>
            <a:ext cx="1531189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Building.hpp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291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92" name="Textfeld 63"/>
          <p:cNvSpPr txBox="1">
            <a:spLocks noChangeArrowheads="1"/>
          </p:cNvSpPr>
          <p:nvPr/>
        </p:nvSpPr>
        <p:spPr bwMode="auto">
          <a:xfrm>
            <a:off x="1619250" y="5949950"/>
            <a:ext cx="1531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Building.cpp</a:t>
            </a:r>
          </a:p>
        </p:txBody>
      </p:sp>
      <p:sp>
        <p:nvSpPr>
          <p:cNvPr id="11293" name="Abgerundetes Rechteck 2"/>
          <p:cNvSpPr>
            <a:spLocks noChangeArrowheads="1"/>
          </p:cNvSpPr>
          <p:nvPr/>
        </p:nvSpPr>
        <p:spPr bwMode="auto">
          <a:xfrm>
            <a:off x="107950" y="5075238"/>
            <a:ext cx="3035300" cy="13065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94" name="Gerade Verbindung 21"/>
          <p:cNvCxnSpPr>
            <a:cxnSpLocks noChangeShapeType="1"/>
            <a:endCxn id="11293" idx="0"/>
          </p:cNvCxnSpPr>
          <p:nvPr/>
        </p:nvCxnSpPr>
        <p:spPr bwMode="auto">
          <a:xfrm>
            <a:off x="1625600" y="4745038"/>
            <a:ext cx="0" cy="33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5" name="Gruppieren 23"/>
          <p:cNvGrpSpPr>
            <a:grpSpLocks/>
          </p:cNvGrpSpPr>
          <p:nvPr/>
        </p:nvGrpSpPr>
        <p:grpSpPr bwMode="auto">
          <a:xfrm>
            <a:off x="2442646" y="4098925"/>
            <a:ext cx="1265754" cy="847540"/>
            <a:chOff x="3323404" y="3298758"/>
            <a:chExt cx="1962772" cy="1313431"/>
          </a:xfrm>
        </p:grpSpPr>
        <p:sp>
          <p:nvSpPr>
            <p:cNvPr id="11305" name="Gefaltete Ecke 64"/>
            <p:cNvSpPr>
              <a:spLocks noChangeArrowheads="1"/>
            </p:cNvSpPr>
            <p:nvPr/>
          </p:nvSpPr>
          <p:spPr bwMode="auto">
            <a:xfrm>
              <a:off x="3530208" y="342049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6" name="Gefaltete Ecke 65"/>
            <p:cNvSpPr>
              <a:spLocks noChangeArrowheads="1"/>
            </p:cNvSpPr>
            <p:nvPr/>
          </p:nvSpPr>
          <p:spPr bwMode="auto">
            <a:xfrm>
              <a:off x="4392237" y="345296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7" name="Textfeld 66"/>
            <p:cNvSpPr txBox="1">
              <a:spLocks noChangeArrowheads="1"/>
            </p:cNvSpPr>
            <p:nvPr/>
          </p:nvSpPr>
          <p:spPr bwMode="auto">
            <a:xfrm>
              <a:off x="3323404" y="4114262"/>
              <a:ext cx="982364" cy="497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>
                  <a:latin typeface="Consolas" pitchFamily="49" charset="0"/>
                  <a:cs typeface="Consolas" pitchFamily="49" charset="0"/>
                </a:rPr>
                <a:t>.</a:t>
              </a:r>
              <a:r>
                <a:rPr lang="de-DE" altLang="de-DE" sz="1600" b="0" dirty="0" err="1" smtClean="0">
                  <a:latin typeface="Consolas" pitchFamily="49" charset="0"/>
                  <a:cs typeface="Consolas" pitchFamily="49" charset="0"/>
                </a:rPr>
                <a:t>hpp</a:t>
              </a:r>
              <a:endParaRPr lang="de-DE" altLang="de-DE" sz="16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08" name="Textfeld 67"/>
            <p:cNvSpPr txBox="1">
              <a:spLocks noChangeArrowheads="1"/>
            </p:cNvSpPr>
            <p:nvPr/>
          </p:nvSpPr>
          <p:spPr bwMode="auto">
            <a:xfrm>
              <a:off x="4317440" y="4114263"/>
              <a:ext cx="633508" cy="32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  <p:sp>
          <p:nvSpPr>
            <p:cNvPr id="11309" name="Abgerundetes Rechteck 68"/>
            <p:cNvSpPr>
              <a:spLocks noChangeArrowheads="1"/>
            </p:cNvSpPr>
            <p:nvPr/>
          </p:nvSpPr>
          <p:spPr bwMode="auto">
            <a:xfrm>
              <a:off x="3356207" y="3298758"/>
              <a:ext cx="1929969" cy="130633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cxnSp>
        <p:nvCxnSpPr>
          <p:cNvPr id="11296" name="Gerade Verbindung 69"/>
          <p:cNvCxnSpPr>
            <a:cxnSpLocks noChangeShapeType="1"/>
            <a:endCxn id="11309" idx="0"/>
          </p:cNvCxnSpPr>
          <p:nvPr/>
        </p:nvCxnSpPr>
        <p:spPr bwMode="auto">
          <a:xfrm>
            <a:off x="1943100" y="3933825"/>
            <a:ext cx="1143000" cy="165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7" name="Gruppieren 28"/>
          <p:cNvGrpSpPr>
            <a:grpSpLocks/>
          </p:cNvGrpSpPr>
          <p:nvPr/>
        </p:nvGrpSpPr>
        <p:grpSpPr bwMode="auto">
          <a:xfrm>
            <a:off x="2366963" y="2984500"/>
            <a:ext cx="633412" cy="650875"/>
            <a:chOff x="3009895" y="2420889"/>
            <a:chExt cx="633507" cy="650550"/>
          </a:xfrm>
        </p:grpSpPr>
        <p:sp>
          <p:nvSpPr>
            <p:cNvPr id="11303" name="Gefaltete Ecke 71"/>
            <p:cNvSpPr>
              <a:spLocks noChangeArrowheads="1"/>
            </p:cNvSpPr>
            <p:nvPr/>
          </p:nvSpPr>
          <p:spPr bwMode="auto">
            <a:xfrm>
              <a:off x="3203846" y="2420889"/>
              <a:ext cx="299216" cy="37402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4" name="Textfeld 72"/>
            <p:cNvSpPr txBox="1">
              <a:spLocks noChangeArrowheads="1"/>
            </p:cNvSpPr>
            <p:nvPr/>
          </p:nvSpPr>
          <p:spPr bwMode="auto">
            <a:xfrm>
              <a:off x="3009895" y="2750133"/>
              <a:ext cx="633507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</p:grpSp>
      <p:cxnSp>
        <p:nvCxnSpPr>
          <p:cNvPr id="11298" name="Gerade Verbindung 73"/>
          <p:cNvCxnSpPr>
            <a:cxnSpLocks noChangeShapeType="1"/>
            <a:stCxn id="47" idx="2"/>
            <a:endCxn id="11303" idx="0"/>
          </p:cNvCxnSpPr>
          <p:nvPr/>
        </p:nvCxnSpPr>
        <p:spPr bwMode="auto">
          <a:xfrm>
            <a:off x="2343150" y="2886075"/>
            <a:ext cx="368300" cy="98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Abgerundete rechteckige Legende 74"/>
          <p:cNvSpPr/>
          <p:nvPr/>
        </p:nvSpPr>
        <p:spPr>
          <a:xfrm>
            <a:off x="3078163" y="3205163"/>
            <a:ext cx="3671887" cy="1022350"/>
          </a:xfrm>
          <a:prstGeom prst="wedgeRoundRectCallout">
            <a:avLst>
              <a:gd name="adj1" fmla="val -70718"/>
              <a:gd name="adj2" fmla="val 117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Beliebige Verzeichnisstruktur </a:t>
            </a:r>
            <a:r>
              <a:rPr lang="de-DE" dirty="0">
                <a:solidFill>
                  <a:schemeClr val="bg1"/>
                </a:solidFill>
              </a:rPr>
              <a:t>- hat nichts mit Sichtbarkeit zu tun</a:t>
            </a:r>
          </a:p>
        </p:txBody>
      </p:sp>
      <p:sp>
        <p:nvSpPr>
          <p:cNvPr id="76" name="Abgerundete rechteckige Legende 75"/>
          <p:cNvSpPr/>
          <p:nvPr/>
        </p:nvSpPr>
        <p:spPr>
          <a:xfrm>
            <a:off x="3203575" y="4419600"/>
            <a:ext cx="3671888" cy="768350"/>
          </a:xfrm>
          <a:prstGeom prst="wedgeRoundRectCallout">
            <a:avLst>
              <a:gd name="adj1" fmla="val -55422"/>
              <a:gd name="adj2" fmla="val 5046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Klassen werden in </a:t>
            </a:r>
            <a:r>
              <a:rPr lang="de-DE" b="1" dirty="0">
                <a:solidFill>
                  <a:schemeClr val="bg1"/>
                </a:solidFill>
              </a:rPr>
              <a:t>Header</a:t>
            </a:r>
            <a:r>
              <a:rPr lang="de-DE" dirty="0">
                <a:solidFill>
                  <a:schemeClr val="bg1"/>
                </a:solidFill>
              </a:rPr>
              <a:t>- und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sdatei getrennt</a:t>
            </a:r>
          </a:p>
        </p:txBody>
      </p:sp>
      <p:sp>
        <p:nvSpPr>
          <p:cNvPr id="77" name="Abgerundete rechteckige Legende 76"/>
          <p:cNvSpPr/>
          <p:nvPr/>
        </p:nvSpPr>
        <p:spPr>
          <a:xfrm>
            <a:off x="3082925" y="1866900"/>
            <a:ext cx="3667125" cy="1201738"/>
          </a:xfrm>
          <a:prstGeom prst="wedgeRoundRectCallout">
            <a:avLst>
              <a:gd name="adj1" fmla="val -58858"/>
              <a:gd name="adj2" fmla="val 5573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Implementierungsdateien mit </a:t>
            </a:r>
            <a:r>
              <a:rPr lang="de-DE" b="1" dirty="0">
                <a:solidFill>
                  <a:schemeClr val="bg1"/>
                </a:solidFill>
              </a:rPr>
              <a:t>Funktionen </a:t>
            </a:r>
            <a:r>
              <a:rPr lang="de-DE" dirty="0" smtClean="0">
                <a:solidFill>
                  <a:schemeClr val="bg1"/>
                </a:solidFill>
              </a:rPr>
              <a:t>(nicht Methoden</a:t>
            </a:r>
            <a:r>
              <a:rPr lang="de-DE" dirty="0">
                <a:solidFill>
                  <a:schemeClr val="bg1"/>
                </a:solidFill>
              </a:rPr>
              <a:t>!) sind möglich und üblich</a:t>
            </a:r>
          </a:p>
        </p:txBody>
      </p:sp>
      <p:sp>
        <p:nvSpPr>
          <p:cNvPr id="78" name="Abgerundete rechteckige Legende 77"/>
          <p:cNvSpPr/>
          <p:nvPr/>
        </p:nvSpPr>
        <p:spPr>
          <a:xfrm>
            <a:off x="3330575" y="5430838"/>
            <a:ext cx="4059238" cy="1022350"/>
          </a:xfrm>
          <a:prstGeom prst="wedgeRoundRectCallout">
            <a:avLst>
              <a:gd name="adj1" fmla="val -59696"/>
              <a:gd name="adj2" fmla="val 27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Mehrere Klassen</a:t>
            </a:r>
            <a:r>
              <a:rPr lang="de-DE" dirty="0">
                <a:solidFill>
                  <a:schemeClr val="bg1"/>
                </a:solidFill>
              </a:rPr>
              <a:t> können flexibel in Header/Implementierungsdateien kombiniert werden </a:t>
            </a:r>
          </a:p>
        </p:txBody>
      </p:sp>
    </p:spTree>
    <p:extLst>
      <p:ext uri="{BB962C8B-B14F-4D97-AF65-F5344CB8AC3E}">
        <p14:creationId xmlns:p14="http://schemas.microsoft.com/office/powerpoint/2010/main" val="219026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2291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2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2293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46" y="2409825"/>
            <a:ext cx="3001692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688" y="2409825"/>
            <a:ext cx="3601544" cy="325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bgerundete rechteckige Legende 7"/>
          <p:cNvSpPr/>
          <p:nvPr/>
        </p:nvSpPr>
        <p:spPr>
          <a:xfrm>
            <a:off x="1899766" y="1484784"/>
            <a:ext cx="3464322" cy="509169"/>
          </a:xfrm>
          <a:prstGeom prst="wedgeRoundRectCallout">
            <a:avLst>
              <a:gd name="adj1" fmla="val -49661"/>
              <a:gd name="adj2" fmla="val 1853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Getrennte Ordner für Header und Implementierung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4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hteck 11"/>
          <p:cNvSpPr>
            <a:spLocks noChangeArrowheads="1"/>
          </p:cNvSpPr>
          <p:nvPr/>
        </p:nvSpPr>
        <p:spPr bwMode="auto">
          <a:xfrm>
            <a:off x="569486" y="4159520"/>
            <a:ext cx="2940050" cy="20828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5" name="Rechteck 10"/>
          <p:cNvSpPr>
            <a:spLocks noChangeArrowheads="1"/>
          </p:cNvSpPr>
          <p:nvPr/>
        </p:nvSpPr>
        <p:spPr bwMode="auto">
          <a:xfrm>
            <a:off x="559961" y="3151408"/>
            <a:ext cx="2949575" cy="8413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6" name="Rechteck 9"/>
          <p:cNvSpPr>
            <a:spLocks noChangeArrowheads="1"/>
          </p:cNvSpPr>
          <p:nvPr/>
        </p:nvSpPr>
        <p:spPr bwMode="auto">
          <a:xfrm>
            <a:off x="582186" y="1607019"/>
            <a:ext cx="2927350" cy="9683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u="sng" smtClean="0"/>
              <a:t>Header</a:t>
            </a:r>
            <a:r>
              <a:rPr lang="de-DE" altLang="de-DE" smtClean="0"/>
              <a:t> und Implementierungs-Dateien</a:t>
            </a:r>
          </a:p>
        </p:txBody>
      </p:sp>
      <p:sp>
        <p:nvSpPr>
          <p:cNvPr id="13318" name="Rechteck 5"/>
          <p:cNvSpPr>
            <a:spLocks noChangeArrowheads="1"/>
          </p:cNvSpPr>
          <p:nvPr/>
        </p:nvSpPr>
        <p:spPr bwMode="auto">
          <a:xfrm>
            <a:off x="530225" y="1697036"/>
            <a:ext cx="3970338" cy="490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</a:t>
            </a: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Part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simulation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3F7F5F"/>
                </a:solidFill>
                <a:latin typeface="Consolas" pitchFamily="49" charset="0"/>
              </a:rPr>
              <a:t> * A Building is a container for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Floors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Elevator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761691" y="1586752"/>
            <a:ext cx="2855913" cy="762128"/>
          </a:xfrm>
          <a:prstGeom prst="wedgeRoundRectCallout">
            <a:avLst>
              <a:gd name="adj1" fmla="val -58401"/>
              <a:gd name="adj2" fmla="val 3779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Kommentare</a:t>
            </a:r>
            <a:r>
              <a:rPr lang="de-DE" dirty="0">
                <a:solidFill>
                  <a:schemeClr val="bg1"/>
                </a:solidFill>
              </a:rPr>
              <a:t> wie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/*..*/</a:t>
            </a:r>
            <a:r>
              <a:rPr lang="de-DE" dirty="0" smtClean="0">
                <a:solidFill>
                  <a:schemeClr val="bg1"/>
                </a:solidFill>
              </a:rPr>
              <a:t> mehrzeilig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DE" dirty="0" smtClean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einzeilg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3797300" y="2534549"/>
            <a:ext cx="4297363" cy="1585913"/>
          </a:xfrm>
          <a:prstGeom prst="wedgeRoundRectCallout">
            <a:avLst>
              <a:gd name="adj1" fmla="val -54903"/>
              <a:gd name="adj2" fmla="val 244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-Anweisungen</a:t>
            </a:r>
            <a:r>
              <a:rPr lang="de-DE" dirty="0">
                <a:solidFill>
                  <a:schemeClr val="bg1"/>
                </a:solidFill>
              </a:rPr>
              <a:t> wie Import-Befehle in </a:t>
            </a:r>
            <a:r>
              <a:rPr lang="de-DE" dirty="0" smtClean="0">
                <a:solidFill>
                  <a:schemeClr val="bg1"/>
                </a:solidFill>
              </a:rPr>
              <a:t>Java: </a:t>
            </a:r>
            <a:endParaRPr lang="de-DE" dirty="0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&lt;...&gt;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Bibliotheken,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"..."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eigenen Code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796154" y="4249283"/>
            <a:ext cx="3095625" cy="814090"/>
          </a:xfrm>
          <a:prstGeom prst="wedgeRoundRectCallout">
            <a:avLst>
              <a:gd name="adj1" fmla="val -55780"/>
              <a:gd name="adj2" fmla="val 144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der Klasse</a:t>
            </a:r>
            <a:r>
              <a:rPr lang="de-DE" dirty="0">
                <a:solidFill>
                  <a:schemeClr val="bg1"/>
                </a:solidFill>
              </a:rPr>
              <a:t> ist </a:t>
            </a: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>
                <a:solidFill>
                  <a:schemeClr val="bg1"/>
                </a:solidFill>
              </a:rPr>
              <a:t>ein Interface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530225" y="1571623"/>
            <a:ext cx="3105671" cy="5025729"/>
          </a:xfrm>
          <a:prstGeom prst="foldedCorner">
            <a:avLst>
              <a:gd name="adj" fmla="val 930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72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hteck 13"/>
          <p:cNvSpPr>
            <a:spLocks noChangeArrowheads="1"/>
          </p:cNvSpPr>
          <p:nvPr/>
        </p:nvSpPr>
        <p:spPr bwMode="auto">
          <a:xfrm>
            <a:off x="617538" y="2079625"/>
            <a:ext cx="3895725" cy="6096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611188" y="2784475"/>
            <a:ext cx="389572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Rechteck 15"/>
          <p:cNvSpPr>
            <a:spLocks noChangeArrowheads="1"/>
          </p:cNvSpPr>
          <p:nvPr/>
        </p:nvSpPr>
        <p:spPr bwMode="auto">
          <a:xfrm>
            <a:off x="617538" y="3179763"/>
            <a:ext cx="3895725" cy="2553493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Header und </a:t>
            </a:r>
            <a:r>
              <a:rPr lang="de-DE" altLang="de-DE" u="sng" smtClean="0"/>
              <a:t>Implementierungs</a:t>
            </a:r>
            <a:r>
              <a:rPr lang="de-DE" altLang="de-DE" smtClean="0"/>
              <a:t>-Dateien</a:t>
            </a:r>
          </a:p>
        </p:txBody>
      </p:sp>
      <p:sp>
        <p:nvSpPr>
          <p:cNvPr id="14342" name="Rechteck 3"/>
          <p:cNvSpPr>
            <a:spLocks noChangeArrowheads="1"/>
          </p:cNvSpPr>
          <p:nvPr/>
        </p:nvSpPr>
        <p:spPr bwMode="auto">
          <a:xfrm>
            <a:off x="539750" y="1735139"/>
            <a:ext cx="4103688" cy="4214142"/>
          </a:xfrm>
          <a:prstGeom prst="foldedCorner">
            <a:avLst>
              <a:gd name="adj" fmla="val 886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building with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floors."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"Simulation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running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4643439" y="1778000"/>
            <a:ext cx="2808882" cy="749299"/>
          </a:xfrm>
          <a:prstGeom prst="wedgeRoundRectCallout">
            <a:avLst>
              <a:gd name="adj1" fmla="val -79344"/>
              <a:gd name="adj2" fmla="val 2812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Using</a:t>
            </a:r>
            <a:r>
              <a:rPr lang="de-DE" b="1" dirty="0" smtClean="0">
                <a:solidFill>
                  <a:schemeClr val="bg1"/>
                </a:solidFill>
              </a:rPr>
              <a:t>-Befehle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wie statische Imports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 statt </a:t>
            </a:r>
            <a:r>
              <a:rPr lang="de-DE" i="1" dirty="0" err="1" smtClean="0">
                <a:solidFill>
                  <a:schemeClr val="bg1"/>
                </a:solidFill>
              </a:rPr>
              <a:t>std</a:t>
            </a:r>
            <a:r>
              <a:rPr lang="de-DE" i="1" dirty="0" smtClean="0">
                <a:solidFill>
                  <a:schemeClr val="bg1"/>
                </a:solidFill>
              </a:rPr>
              <a:t>::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8" name="Abgerundete rechteckige Legende 17"/>
          <p:cNvSpPr/>
          <p:nvPr/>
        </p:nvSpPr>
        <p:spPr>
          <a:xfrm>
            <a:off x="4643438" y="2676525"/>
            <a:ext cx="4249737" cy="465138"/>
          </a:xfrm>
          <a:prstGeom prst="wedgeRoundRectCallout">
            <a:avLst>
              <a:gd name="adj1" fmla="val -70135"/>
              <a:gd name="adj2" fmla="val -46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Header-Datei</a:t>
            </a:r>
            <a:r>
              <a:rPr lang="de-DE" dirty="0">
                <a:solidFill>
                  <a:schemeClr val="bg1"/>
                </a:solidFill>
              </a:rPr>
              <a:t> wird eingebunden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4646613" y="3967163"/>
            <a:ext cx="3597275" cy="822325"/>
          </a:xfrm>
          <a:prstGeom prst="wedgeRoundRectCallout">
            <a:avLst>
              <a:gd name="adj1" fmla="val -58458"/>
              <a:gd name="adj2" fmla="val 234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werden implementiert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(Details später)</a:t>
            </a:r>
          </a:p>
        </p:txBody>
      </p:sp>
    </p:spTree>
    <p:extLst>
      <p:ext uri="{BB962C8B-B14F-4D97-AF65-F5344CB8AC3E}">
        <p14:creationId xmlns:p14="http://schemas.microsoft.com/office/powerpoint/2010/main" val="33833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(Warum) Ist die </a:t>
            </a:r>
            <a:r>
              <a:rPr lang="de-DE" altLang="de-DE" sz="1800" b="0" dirty="0"/>
              <a:t>Trennung in Header- und </a:t>
            </a:r>
            <a:r>
              <a:rPr lang="de-DE" altLang="de-DE" sz="1800" b="0" dirty="0" smtClean="0"/>
              <a:t>Implementierungsdateien hilfreich</a:t>
            </a:r>
            <a:r>
              <a:rPr lang="de-DE" altLang="de-DE" sz="1800" b="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995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Exkurs</a:t>
            </a:r>
            <a:r>
              <a:rPr lang="en-US" dirty="0" smtClean="0"/>
              <a:t>: C++-</a:t>
            </a:r>
            <a:r>
              <a:rPr lang="en-US" dirty="0" err="1" smtClean="0"/>
              <a:t>Referenzen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</a:rPr>
              <a:t>http://www.cplusplus.com/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</a:rPr>
              <a:t>http://en.cppreference.com/w/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631" y="2132856"/>
            <a:ext cx="4276601" cy="327399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71" y="2159114"/>
            <a:ext cx="4149895" cy="324886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782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  <a:endParaRPr lang="de-DE" altLang="de-DE" dirty="0" smtClean="0"/>
          </a:p>
        </p:txBody>
      </p:sp>
      <p:pic>
        <p:nvPicPr>
          <p:cNvPr id="16387" name="Picture 2" descr="C:\Users\anjorin\Dropbox\Home\documents\uni\c++_praktikum\SoSe2013\Clipart\vector graphics\iStock_000011780345_thumbna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356992"/>
            <a:ext cx="3096344" cy="272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6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in Java</a:t>
            </a:r>
          </a:p>
        </p:txBody>
      </p:sp>
      <p:grpSp>
        <p:nvGrpSpPr>
          <p:cNvPr id="17413" name="Gruppieren 31"/>
          <p:cNvGrpSpPr>
            <a:grpSpLocks/>
          </p:cNvGrpSpPr>
          <p:nvPr/>
        </p:nvGrpSpPr>
        <p:grpSpPr bwMode="auto">
          <a:xfrm>
            <a:off x="971550" y="1700213"/>
            <a:ext cx="1223963" cy="1666875"/>
            <a:chOff x="4737992" y="1762530"/>
            <a:chExt cx="1223413" cy="1666470"/>
          </a:xfrm>
        </p:grpSpPr>
        <p:grpSp>
          <p:nvGrpSpPr>
            <p:cNvPr id="1743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743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771"/>
                  <a:ext cx="1146240" cy="63639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17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743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7443" name="Gerade Verbindung 23"/>
              <p:cNvCxnSpPr>
                <a:cxnSpLocks noChangeShapeType="1"/>
                <a:endCxn id="1743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4" name="Gerade Verbindung 24"/>
              <p:cNvCxnSpPr>
                <a:cxnSpLocks noChangeShapeType="1"/>
                <a:endCxn id="1743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5" name="Gerade Verbindung 25"/>
              <p:cNvCxnSpPr>
                <a:cxnSpLocks noChangeShapeType="1"/>
                <a:endCxn id="1744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4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743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grpSp>
        <p:nvGrpSpPr>
          <p:cNvPr id="17415" name="Gruppieren 34"/>
          <p:cNvGrpSpPr>
            <a:grpSpLocks/>
          </p:cNvGrpSpPr>
          <p:nvPr/>
        </p:nvGrpSpPr>
        <p:grpSpPr bwMode="auto">
          <a:xfrm>
            <a:off x="3409950" y="3993852"/>
            <a:ext cx="1352550" cy="962025"/>
            <a:chOff x="4674047" y="4067093"/>
            <a:chExt cx="1351302" cy="961935"/>
          </a:xfrm>
        </p:grpSpPr>
        <p:sp>
          <p:nvSpPr>
            <p:cNvPr id="37" name="Gefaltete Ecke 36"/>
            <p:cNvSpPr/>
            <p:nvPr/>
          </p:nvSpPr>
          <p:spPr bwMode="auto">
            <a:xfrm>
              <a:off x="5089588" y="4067093"/>
              <a:ext cx="461537" cy="576208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29" name="Textfeld 37"/>
            <p:cNvSpPr txBox="1">
              <a:spLocks noChangeArrowheads="1"/>
            </p:cNvSpPr>
            <p:nvPr/>
          </p:nvSpPr>
          <p:spPr bwMode="auto">
            <a:xfrm>
              <a:off x="4674047" y="4679060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Bytecode</a:t>
              </a:r>
            </a:p>
          </p:txBody>
        </p:sp>
      </p:grpSp>
      <p:sp>
        <p:nvSpPr>
          <p:cNvPr id="17416" name="Pfeil nach rechts 38"/>
          <p:cNvSpPr>
            <a:spLocks noChangeArrowheads="1"/>
          </p:cNvSpPr>
          <p:nvPr/>
        </p:nvSpPr>
        <p:spPr bwMode="auto">
          <a:xfrm>
            <a:off x="2411413" y="2173288"/>
            <a:ext cx="692150" cy="484187"/>
          </a:xfrm>
          <a:prstGeom prst="rightArrow">
            <a:avLst>
              <a:gd name="adj1" fmla="val 50000"/>
              <a:gd name="adj2" fmla="val 5012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18" name="Pfeil nach rechts 44"/>
          <p:cNvSpPr>
            <a:spLocks noChangeArrowheads="1"/>
          </p:cNvSpPr>
          <p:nvPr/>
        </p:nvSpPr>
        <p:spPr bwMode="auto">
          <a:xfrm>
            <a:off x="5003800" y="4032250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7419" name="Gruppieren 39"/>
          <p:cNvGrpSpPr>
            <a:grpSpLocks/>
          </p:cNvGrpSpPr>
          <p:nvPr/>
        </p:nvGrpSpPr>
        <p:grpSpPr bwMode="auto">
          <a:xfrm>
            <a:off x="3279775" y="1712913"/>
            <a:ext cx="1481138" cy="1531937"/>
            <a:chOff x="6926359" y="2185612"/>
            <a:chExt cx="1479730" cy="1531420"/>
          </a:xfrm>
        </p:grpSpPr>
        <p:pic>
          <p:nvPicPr>
            <p:cNvPr id="17426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Textfeld 40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Compiler</a:t>
              </a:r>
            </a:p>
          </p:txBody>
        </p:sp>
      </p:grpSp>
      <p:sp>
        <p:nvSpPr>
          <p:cNvPr id="17420" name="Pfeil nach rechts 81"/>
          <p:cNvSpPr>
            <a:spLocks noChangeArrowheads="1"/>
          </p:cNvSpPr>
          <p:nvPr/>
        </p:nvSpPr>
        <p:spPr bwMode="auto">
          <a:xfrm rot="5400000">
            <a:off x="3697288" y="3348505"/>
            <a:ext cx="690562" cy="484188"/>
          </a:xfrm>
          <a:prstGeom prst="rightArrow">
            <a:avLst>
              <a:gd name="adj1" fmla="val 50000"/>
              <a:gd name="adj2" fmla="val 5001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481013" y="5949950"/>
            <a:ext cx="7907337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22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7423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sp>
        <p:nvSpPr>
          <p:cNvPr id="86" name="Abgerundete rechteckige Legende 85"/>
          <p:cNvSpPr/>
          <p:nvPr/>
        </p:nvSpPr>
        <p:spPr>
          <a:xfrm>
            <a:off x="4895065" y="2448720"/>
            <a:ext cx="3719513" cy="822325"/>
          </a:xfrm>
          <a:prstGeom prst="wedgeRoundRectCallout">
            <a:avLst>
              <a:gd name="adj1" fmla="val 6881"/>
              <a:gd name="adj2" fmla="val 917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Virtuelle Maschine als Abstraktion der echten Plattform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860256" y="3558310"/>
            <a:ext cx="1103312" cy="1532616"/>
            <a:chOff x="6146229" y="3734784"/>
            <a:chExt cx="1103312" cy="1532616"/>
          </a:xfrm>
        </p:grpSpPr>
        <p:sp>
          <p:nvSpPr>
            <p:cNvPr id="17431" name="Textfeld 32"/>
            <p:cNvSpPr txBox="1">
              <a:spLocks noChangeArrowheads="1"/>
            </p:cNvSpPr>
            <p:nvPr/>
          </p:nvSpPr>
          <p:spPr bwMode="auto">
            <a:xfrm>
              <a:off x="6146229" y="4723821"/>
              <a:ext cx="1103312" cy="543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JVM </a:t>
              </a:r>
            </a:p>
          </p:txBody>
        </p:sp>
        <p:pic>
          <p:nvPicPr>
            <p:cNvPr id="2050" name="Picture 2" descr="Java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847" y="3734784"/>
              <a:ext cx="992077" cy="992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uppieren 33"/>
          <p:cNvGrpSpPr>
            <a:grpSpLocks/>
          </p:cNvGrpSpPr>
          <p:nvPr/>
        </p:nvGrpSpPr>
        <p:grpSpPr bwMode="auto">
          <a:xfrm>
            <a:off x="7613394" y="4673679"/>
            <a:ext cx="922337" cy="1316038"/>
            <a:chOff x="6529077" y="2736269"/>
            <a:chExt cx="707219" cy="1008874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52" name="Pfeil nach rechts 44"/>
          <p:cNvSpPr>
            <a:spLocks noChangeArrowheads="1"/>
          </p:cNvSpPr>
          <p:nvPr/>
        </p:nvSpPr>
        <p:spPr bwMode="auto">
          <a:xfrm rot="2700000">
            <a:off x="6904831" y="4369771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" name="Rechteck 2"/>
          <p:cNvSpPr/>
          <p:nvPr/>
        </p:nvSpPr>
        <p:spPr>
          <a:xfrm>
            <a:off x="2915816" y="6330576"/>
            <a:ext cx="6376988" cy="242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Coffee Cup: http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://www.iconarchive.com/show/cristal-intense-icons-by-tatice/Java-icon.html</a:t>
            </a:r>
          </a:p>
        </p:txBody>
      </p:sp>
    </p:spTree>
    <p:extLst>
      <p:ext uri="{BB962C8B-B14F-4D97-AF65-F5344CB8AC3E}">
        <p14:creationId xmlns:p14="http://schemas.microsoft.com/office/powerpoint/2010/main" val="39652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animBg="1"/>
      <p:bldP spid="17418" grpId="0" animBg="1"/>
      <p:bldP spid="17420" grpId="0" animBg="1"/>
      <p:bldP spid="86" grpId="0" animBg="1"/>
      <p:bldP spid="5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</a:t>
            </a:r>
          </a:p>
        </p:txBody>
      </p:sp>
      <p:grpSp>
        <p:nvGrpSpPr>
          <p:cNvPr id="18436" name="Gruppieren 31"/>
          <p:cNvGrpSpPr>
            <a:grpSpLocks/>
          </p:cNvGrpSpPr>
          <p:nvPr/>
        </p:nvGrpSpPr>
        <p:grpSpPr bwMode="auto">
          <a:xfrm>
            <a:off x="841278" y="1500188"/>
            <a:ext cx="1300356" cy="1665536"/>
            <a:chOff x="4699813" y="1762530"/>
            <a:chExt cx="1299772" cy="1666719"/>
          </a:xfrm>
        </p:grpSpPr>
        <p:grpSp>
          <p:nvGrpSpPr>
            <p:cNvPr id="1848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8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910"/>
                  <a:ext cx="1146240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8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93" name="Gerade Verbindung 23"/>
              <p:cNvCxnSpPr>
                <a:cxnSpLocks noChangeShapeType="1"/>
                <a:endCxn id="1848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4" name="Gerade Verbindung 24"/>
              <p:cNvCxnSpPr>
                <a:cxnSpLocks noChangeShapeType="1"/>
                <a:endCxn id="1848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5" name="Gerade Verbindung 25"/>
              <p:cNvCxnSpPr>
                <a:cxnSpLocks noChangeShapeType="1"/>
                <a:endCxn id="1849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9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83" name="Textfeld 29"/>
            <p:cNvSpPr txBox="1">
              <a:spLocks noChangeArrowheads="1"/>
            </p:cNvSpPr>
            <p:nvPr/>
          </p:nvSpPr>
          <p:spPr bwMode="auto">
            <a:xfrm>
              <a:off x="4699813" y="3079032"/>
              <a:ext cx="1299772" cy="350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Quellcode</a:t>
              </a:r>
            </a:p>
          </p:txBody>
        </p:sp>
      </p:grpSp>
      <p:sp>
        <p:nvSpPr>
          <p:cNvPr id="18437" name="Pfeil nach rechts 38"/>
          <p:cNvSpPr>
            <a:spLocks noChangeArrowheads="1"/>
          </p:cNvSpPr>
          <p:nvPr/>
        </p:nvSpPr>
        <p:spPr bwMode="auto">
          <a:xfrm>
            <a:off x="2046288" y="1971675"/>
            <a:ext cx="690562" cy="485775"/>
          </a:xfrm>
          <a:prstGeom prst="rightArrow">
            <a:avLst>
              <a:gd name="adj1" fmla="val 50000"/>
              <a:gd name="adj2" fmla="val 5001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440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8441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8442" name="Gruppieren 122"/>
          <p:cNvGrpSpPr>
            <a:grpSpLocks/>
          </p:cNvGrpSpPr>
          <p:nvPr/>
        </p:nvGrpSpPr>
        <p:grpSpPr bwMode="auto">
          <a:xfrm>
            <a:off x="2412105" y="1773237"/>
            <a:ext cx="1871862" cy="1185722"/>
            <a:chOff x="5987596" y="1940979"/>
            <a:chExt cx="2466812" cy="1561934"/>
          </a:xfrm>
        </p:grpSpPr>
        <p:pic>
          <p:nvPicPr>
            <p:cNvPr id="1848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7352" y="1940979"/>
              <a:ext cx="11430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81" name="Textfeld 124"/>
            <p:cNvSpPr txBox="1">
              <a:spLocks noChangeArrowheads="1"/>
            </p:cNvSpPr>
            <p:nvPr/>
          </p:nvSpPr>
          <p:spPr bwMode="auto">
            <a:xfrm>
              <a:off x="5987596" y="3041906"/>
              <a:ext cx="2466812" cy="461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Präprozessor</a:t>
              </a:r>
            </a:p>
          </p:txBody>
        </p:sp>
      </p:grpSp>
      <p:grpSp>
        <p:nvGrpSpPr>
          <p:cNvPr id="18443" name="Gruppieren 155"/>
          <p:cNvGrpSpPr>
            <a:grpSpLocks/>
          </p:cNvGrpSpPr>
          <p:nvPr/>
        </p:nvGrpSpPr>
        <p:grpSpPr bwMode="auto">
          <a:xfrm>
            <a:off x="4009395" y="2781300"/>
            <a:ext cx="1903086" cy="1666790"/>
            <a:chOff x="4398081" y="1762530"/>
            <a:chExt cx="1903239" cy="1666385"/>
          </a:xfrm>
        </p:grpSpPr>
        <p:grpSp>
          <p:nvGrpSpPr>
            <p:cNvPr id="18463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65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771"/>
                  <a:ext cx="1151709" cy="63639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7" y="3717032"/>
                  <a:ext cx="490811" cy="199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6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9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70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1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2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74" name="Gerade Verbindung 167"/>
              <p:cNvCxnSpPr>
                <a:cxnSpLocks noChangeShapeType="1"/>
                <a:endCxn id="18466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5" name="Gerade Verbindung 168"/>
              <p:cNvCxnSpPr>
                <a:cxnSpLocks noChangeShapeType="1"/>
                <a:endCxn id="18469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6" name="Gerade Verbindung 169"/>
              <p:cNvCxnSpPr>
                <a:cxnSpLocks noChangeShapeType="1"/>
                <a:endCxn id="18477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77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64" name="Textfeld 157"/>
            <p:cNvSpPr txBox="1">
              <a:spLocks noChangeArrowheads="1"/>
            </p:cNvSpPr>
            <p:nvPr/>
          </p:nvSpPr>
          <p:spPr bwMode="auto">
            <a:xfrm>
              <a:off x="4398081" y="3079032"/>
              <a:ext cx="1903239" cy="349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Mod. Quellcode</a:t>
              </a:r>
            </a:p>
          </p:txBody>
        </p:sp>
      </p:grpSp>
      <p:sp>
        <p:nvSpPr>
          <p:cNvPr id="18444" name="Pfeil nach rechts 179"/>
          <p:cNvSpPr>
            <a:spLocks noChangeArrowheads="1"/>
          </p:cNvSpPr>
          <p:nvPr/>
        </p:nvSpPr>
        <p:spPr bwMode="auto">
          <a:xfrm rot="1800000">
            <a:off x="3957638" y="2344738"/>
            <a:ext cx="690562" cy="484187"/>
          </a:xfrm>
          <a:prstGeom prst="rightArrow">
            <a:avLst>
              <a:gd name="adj1" fmla="val 50000"/>
              <a:gd name="adj2" fmla="val 5001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5" name="Gruppieren 180"/>
          <p:cNvGrpSpPr>
            <a:grpSpLocks/>
          </p:cNvGrpSpPr>
          <p:nvPr/>
        </p:nvGrpSpPr>
        <p:grpSpPr bwMode="auto">
          <a:xfrm>
            <a:off x="6275388" y="2963863"/>
            <a:ext cx="1479550" cy="1530350"/>
            <a:chOff x="6926359" y="2185612"/>
            <a:chExt cx="1479730" cy="1531420"/>
          </a:xfrm>
        </p:grpSpPr>
        <p:pic>
          <p:nvPicPr>
            <p:cNvPr id="18461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2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Compiler</a:t>
              </a:r>
            </a:p>
          </p:txBody>
        </p:sp>
      </p:grpSp>
      <p:sp>
        <p:nvSpPr>
          <p:cNvPr id="18446" name="Pfeil nach rechts 183"/>
          <p:cNvSpPr>
            <a:spLocks noChangeArrowheads="1"/>
          </p:cNvSpPr>
          <p:nvPr/>
        </p:nvSpPr>
        <p:spPr bwMode="auto">
          <a:xfrm>
            <a:off x="5692775" y="3368675"/>
            <a:ext cx="692150" cy="484188"/>
          </a:xfrm>
          <a:prstGeom prst="rightArrow">
            <a:avLst>
              <a:gd name="adj1" fmla="val 50000"/>
              <a:gd name="adj2" fmla="val 499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7" name="Gruppieren 184"/>
          <p:cNvGrpSpPr>
            <a:grpSpLocks/>
          </p:cNvGrpSpPr>
          <p:nvPr/>
        </p:nvGrpSpPr>
        <p:grpSpPr bwMode="auto">
          <a:xfrm>
            <a:off x="5957937" y="4783138"/>
            <a:ext cx="2214462" cy="1238209"/>
            <a:chOff x="5508294" y="2922631"/>
            <a:chExt cx="2215020" cy="1238065"/>
          </a:xfrm>
        </p:grpSpPr>
        <p:grpSp>
          <p:nvGrpSpPr>
            <p:cNvPr id="18450" name="Gruppieren 185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195" name="Gefaltete Ecke 194"/>
              <p:cNvSpPr/>
              <p:nvPr/>
            </p:nvSpPr>
            <p:spPr bwMode="auto">
              <a:xfrm>
                <a:off x="6144432" y="4994212"/>
                <a:ext cx="458903" cy="57619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6" name="Textfeld 195"/>
              <p:cNvSpPr txBox="1"/>
              <p:nvPr/>
            </p:nvSpPr>
            <p:spPr>
              <a:xfrm>
                <a:off x="6114262" y="5100562"/>
                <a:ext cx="552589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1" name="Gruppieren 186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193" name="Gefaltete Ecke 192"/>
              <p:cNvSpPr/>
              <p:nvPr/>
            </p:nvSpPr>
            <p:spPr bwMode="auto">
              <a:xfrm>
                <a:off x="6143428" y="4994072"/>
                <a:ext cx="460491" cy="57619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4" name="Textfeld 193"/>
              <p:cNvSpPr txBox="1"/>
              <p:nvPr/>
            </p:nvSpPr>
            <p:spPr>
              <a:xfrm>
                <a:off x="6113258" y="5100423"/>
                <a:ext cx="554177" cy="3920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2" name="Gruppieren 187"/>
            <p:cNvGrpSpPr>
              <a:grpSpLocks/>
            </p:cNvGrpSpPr>
            <p:nvPr/>
          </p:nvGrpSpPr>
          <p:grpSpPr bwMode="auto">
            <a:xfrm>
              <a:off x="5508294" y="3198802"/>
              <a:ext cx="2215020" cy="961894"/>
              <a:chOff x="5295969" y="4994212"/>
              <a:chExt cx="2215020" cy="961894"/>
            </a:xfrm>
          </p:grpSpPr>
          <p:grpSp>
            <p:nvGrpSpPr>
              <p:cNvPr id="18453" name="Gruppieren 188"/>
              <p:cNvGrpSpPr>
                <a:grpSpLocks/>
              </p:cNvGrpSpPr>
              <p:nvPr/>
            </p:nvGrpSpPr>
            <p:grpSpPr bwMode="auto">
              <a:xfrm>
                <a:off x="5295969" y="4994212"/>
                <a:ext cx="2215020" cy="961894"/>
                <a:chOff x="4242189" y="4067093"/>
                <a:chExt cx="2215020" cy="961894"/>
              </a:xfrm>
            </p:grpSpPr>
            <p:sp>
              <p:nvSpPr>
                <p:cNvPr id="18455" name="Gefaltete Ecke 190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8456" name="Textfeld 191"/>
                <p:cNvSpPr txBox="1">
                  <a:spLocks noChangeArrowheads="1"/>
                </p:cNvSpPr>
                <p:nvPr/>
              </p:nvSpPr>
              <p:spPr bwMode="auto">
                <a:xfrm>
                  <a:off x="4242189" y="4679060"/>
                  <a:ext cx="2215020" cy="3499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dirty="0" smtClean="0"/>
                    <a:t>Objektcode</a:t>
                  </a:r>
                  <a:r>
                    <a:rPr lang="de-DE" altLang="de-DE" sz="1800" b="0" dirty="0" smtClean="0"/>
                    <a:t> 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  <a:endParaRPr lang="de-DE" altLang="de-DE" sz="1800" b="0" dirty="0"/>
                </a:p>
              </p:txBody>
            </p:sp>
          </p:grpSp>
          <p:sp>
            <p:nvSpPr>
              <p:cNvPr id="190" name="Textfeld 189"/>
              <p:cNvSpPr txBox="1"/>
              <p:nvPr/>
            </p:nvSpPr>
            <p:spPr>
              <a:xfrm>
                <a:off x="6113686" y="5100584"/>
                <a:ext cx="554177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8448" name="Pfeil nach rechts 81"/>
          <p:cNvSpPr>
            <a:spLocks noChangeArrowheads="1"/>
          </p:cNvSpPr>
          <p:nvPr/>
        </p:nvSpPr>
        <p:spPr bwMode="auto">
          <a:xfrm rot="5400000">
            <a:off x="6800850" y="448151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3141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Zielsetzung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636912"/>
            <a:ext cx="8640763" cy="3816276"/>
          </a:xfrm>
        </p:spPr>
        <p:txBody>
          <a:bodyPr/>
          <a:lstStyle/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Idee des Praktikums</a:t>
            </a:r>
          </a:p>
          <a:p>
            <a:pPr lvl="1" eaLnBrk="1" hangingPunct="1">
              <a:defRPr/>
            </a:pPr>
            <a:r>
              <a:rPr lang="de-DE" sz="2200" b="1" dirty="0" smtClean="0"/>
              <a:t>Vorlesung</a:t>
            </a:r>
            <a:r>
              <a:rPr lang="de-DE" sz="2200" dirty="0" smtClean="0"/>
              <a:t> 	vermittelt 	</a:t>
            </a:r>
            <a:r>
              <a:rPr lang="de-DE" sz="2200" b="1" dirty="0" smtClean="0"/>
              <a:t>Konzepte</a:t>
            </a:r>
          </a:p>
          <a:p>
            <a:pPr lvl="1" eaLnBrk="1" hangingPunct="1">
              <a:defRPr/>
            </a:pPr>
            <a:r>
              <a:rPr lang="de-DE" sz="2200" b="1" dirty="0" smtClean="0"/>
              <a:t>Übung</a:t>
            </a:r>
            <a:r>
              <a:rPr lang="de-DE" sz="2200" dirty="0" smtClean="0"/>
              <a:t> 	vermittelt 	</a:t>
            </a:r>
            <a:r>
              <a:rPr lang="de-DE" sz="2200" b="1" dirty="0" smtClean="0"/>
              <a:t>praktische Kenntnisse</a:t>
            </a:r>
            <a:r>
              <a:rPr lang="de-DE" sz="2200" dirty="0" smtClean="0"/>
              <a:t/>
            </a:r>
            <a:br>
              <a:rPr lang="de-DE" sz="2200" dirty="0" smtClean="0"/>
            </a:br>
            <a:r>
              <a:rPr lang="de-DE" sz="2200" dirty="0" smtClean="0"/>
              <a:t/>
            </a:r>
            <a:br>
              <a:rPr lang="de-DE" sz="2200" dirty="0" smtClean="0"/>
            </a:br>
            <a:endParaRPr lang="de-DE" sz="2200" dirty="0" smtClean="0"/>
          </a:p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Basisvoraussetzungen</a:t>
            </a:r>
            <a:br>
              <a:rPr lang="de-DE" sz="2200" b="1" dirty="0" smtClean="0"/>
            </a:br>
            <a:endParaRPr lang="de-DE" sz="2200" b="1" dirty="0" smtClean="0"/>
          </a:p>
          <a:p>
            <a:pPr lvl="1" eaLnBrk="1" hangingPunct="1">
              <a:defRPr/>
            </a:pPr>
            <a:r>
              <a:rPr lang="de-DE" sz="2200" dirty="0" smtClean="0"/>
              <a:t>Allgemeine Programmiererfahrung</a:t>
            </a:r>
          </a:p>
          <a:p>
            <a:pPr lvl="1" eaLnBrk="1" hangingPunct="1">
              <a:defRPr/>
            </a:pPr>
            <a:r>
              <a:rPr lang="de-DE" sz="2200" dirty="0" smtClean="0"/>
              <a:t>Kenntnisse in Java werden</a:t>
            </a:r>
          </a:p>
          <a:p>
            <a:pPr marL="180975" lvl="1" indent="0" eaLnBrk="1" hangingPunct="1">
              <a:buNone/>
              <a:defRPr/>
            </a:pPr>
            <a:endParaRPr lang="de-DE" sz="2200" dirty="0" smtClean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250825" y="1821842"/>
            <a:ext cx="8640763" cy="735521"/>
          </a:xfrm>
          <a:prstGeom prst="roundRect">
            <a:avLst/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buSzTx/>
            </a:pPr>
            <a:r>
              <a:rPr lang="de-DE" sz="2000"/>
              <a:t>In diesem Praktikum wollen wir einige </a:t>
            </a:r>
            <a:r>
              <a:rPr lang="de-DE" sz="2000" b="1"/>
              <a:t>Besonderheiten der Sprachen C++ und C (für Microcontroller)</a:t>
            </a:r>
            <a:r>
              <a:rPr lang="de-DE" sz="2000"/>
              <a:t> kennenlernen.</a:t>
            </a:r>
            <a:endParaRPr lang="en-US" sz="20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5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Gruppieren 128"/>
          <p:cNvGrpSpPr>
            <a:grpSpLocks/>
          </p:cNvGrpSpPr>
          <p:nvPr/>
        </p:nvGrpSpPr>
        <p:grpSpPr bwMode="auto">
          <a:xfrm>
            <a:off x="3944938" y="3935413"/>
            <a:ext cx="1673225" cy="1160462"/>
            <a:chOff x="121579" y="2237198"/>
            <a:chExt cx="2067666" cy="1433347"/>
          </a:xfrm>
        </p:grpSpPr>
        <p:pic>
          <p:nvPicPr>
            <p:cNvPr id="19514" name="Picture 5" descr="C:\Users\anjorin\Dropbox\Home\documents\uni\c++_praktikum\SoSe2013\Clipart\iStock_000012535816X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79" y="2237198"/>
              <a:ext cx="1911129" cy="143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5" name="Textfeld 130"/>
            <p:cNvSpPr txBox="1">
              <a:spLocks noChangeArrowheads="1"/>
            </p:cNvSpPr>
            <p:nvPr/>
          </p:nvSpPr>
          <p:spPr bwMode="auto">
            <a:xfrm>
              <a:off x="837943" y="3017096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Linker</a:t>
              </a:r>
            </a:p>
          </p:txBody>
        </p:sp>
      </p:grpSp>
      <p:sp>
        <p:nvSpPr>
          <p:cNvPr id="1946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II</a:t>
            </a:r>
          </a:p>
        </p:txBody>
      </p:sp>
      <p:grpSp>
        <p:nvGrpSpPr>
          <p:cNvPr id="19462" name="Gruppieren 33"/>
          <p:cNvGrpSpPr>
            <a:grpSpLocks/>
          </p:cNvGrpSpPr>
          <p:nvPr/>
        </p:nvGrpSpPr>
        <p:grpSpPr bwMode="auto">
          <a:xfrm>
            <a:off x="7716838" y="3857625"/>
            <a:ext cx="922337" cy="1316038"/>
            <a:chOff x="6529077" y="2736269"/>
            <a:chExt cx="707219" cy="1008874"/>
          </a:xfrm>
        </p:grpSpPr>
        <p:pic>
          <p:nvPicPr>
            <p:cNvPr id="195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3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CPU</a:t>
              </a:r>
            </a:p>
          </p:txBody>
        </p:sp>
      </p:grp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4" name="Pfeil nach rechts 81"/>
          <p:cNvSpPr>
            <a:spLocks noChangeArrowheads="1"/>
          </p:cNvSpPr>
          <p:nvPr/>
        </p:nvSpPr>
        <p:spPr bwMode="auto">
          <a:xfrm rot="5400000">
            <a:off x="3421856" y="3404394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6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9467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9468" name="Gruppieren 155"/>
          <p:cNvGrpSpPr>
            <a:grpSpLocks/>
          </p:cNvGrpSpPr>
          <p:nvPr/>
        </p:nvGrpSpPr>
        <p:grpSpPr bwMode="auto">
          <a:xfrm>
            <a:off x="769308" y="1773238"/>
            <a:ext cx="1903086" cy="1665536"/>
            <a:chOff x="4398081" y="1762530"/>
            <a:chExt cx="1903239" cy="1666719"/>
          </a:xfrm>
        </p:grpSpPr>
        <p:grpSp>
          <p:nvGrpSpPr>
            <p:cNvPr id="19495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9497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910"/>
                  <a:ext cx="1151706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4" y="3717032"/>
                  <a:ext cx="49081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498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501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9502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3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4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9506" name="Gerade Verbindung 167"/>
              <p:cNvCxnSpPr>
                <a:cxnSpLocks noChangeShapeType="1"/>
                <a:endCxn id="19498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7" name="Gerade Verbindung 168"/>
              <p:cNvCxnSpPr>
                <a:cxnSpLocks noChangeShapeType="1"/>
                <a:endCxn id="19501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8" name="Gerade Verbindung 169"/>
              <p:cNvCxnSpPr>
                <a:cxnSpLocks noChangeShapeType="1"/>
                <a:endCxn id="19509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09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9496" name="Textfeld 157"/>
            <p:cNvSpPr txBox="1">
              <a:spLocks noChangeArrowheads="1"/>
            </p:cNvSpPr>
            <p:nvPr/>
          </p:nvSpPr>
          <p:spPr bwMode="auto">
            <a:xfrm>
              <a:off x="4398081" y="3079032"/>
              <a:ext cx="1903239" cy="350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Mod. Quellcode</a:t>
              </a:r>
            </a:p>
          </p:txBody>
        </p:sp>
      </p:grpSp>
      <p:grpSp>
        <p:nvGrpSpPr>
          <p:cNvPr id="19469" name="Gruppieren 180"/>
          <p:cNvGrpSpPr>
            <a:grpSpLocks/>
          </p:cNvGrpSpPr>
          <p:nvPr/>
        </p:nvGrpSpPr>
        <p:grpSpPr bwMode="auto">
          <a:xfrm>
            <a:off x="2897188" y="1885950"/>
            <a:ext cx="1479550" cy="1531938"/>
            <a:chOff x="6926359" y="2185612"/>
            <a:chExt cx="1479730" cy="1531420"/>
          </a:xfrm>
        </p:grpSpPr>
        <p:pic>
          <p:nvPicPr>
            <p:cNvPr id="19493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94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Compiler</a:t>
              </a:r>
            </a:p>
          </p:txBody>
        </p:sp>
      </p:grpSp>
      <p:sp>
        <p:nvSpPr>
          <p:cNvPr id="19470" name="Pfeil nach rechts 183"/>
          <p:cNvSpPr>
            <a:spLocks noChangeArrowheads="1"/>
          </p:cNvSpPr>
          <p:nvPr/>
        </p:nvSpPr>
        <p:spPr bwMode="auto">
          <a:xfrm>
            <a:off x="2492375" y="229076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1" name="Gruppieren 3"/>
          <p:cNvGrpSpPr>
            <a:grpSpLocks/>
          </p:cNvGrpSpPr>
          <p:nvPr/>
        </p:nvGrpSpPr>
        <p:grpSpPr bwMode="auto">
          <a:xfrm>
            <a:off x="5538519" y="3908428"/>
            <a:ext cx="2084926" cy="1795092"/>
            <a:chOff x="5389001" y="4676179"/>
            <a:chExt cx="2084732" cy="1795373"/>
          </a:xfrm>
        </p:grpSpPr>
        <p:grpSp>
          <p:nvGrpSpPr>
            <p:cNvPr id="19489" name="Gruppieren 34"/>
            <p:cNvGrpSpPr>
              <a:grpSpLocks/>
            </p:cNvGrpSpPr>
            <p:nvPr/>
          </p:nvGrpSpPr>
          <p:grpSpPr bwMode="auto">
            <a:xfrm>
              <a:off x="5389001" y="4709964"/>
              <a:ext cx="2084732" cy="1761588"/>
              <a:chOff x="4335221" y="3782845"/>
              <a:chExt cx="2084732" cy="1761588"/>
            </a:xfrm>
          </p:grpSpPr>
          <p:sp>
            <p:nvSpPr>
              <p:cNvPr id="19491" name="Gefaltete Ecke 36"/>
              <p:cNvSpPr>
                <a:spLocks noChangeArrowheads="1"/>
              </p:cNvSpPr>
              <p:nvPr/>
            </p:nvSpPr>
            <p:spPr bwMode="auto">
              <a:xfrm>
                <a:off x="5006190" y="3782845"/>
                <a:ext cx="688252" cy="860312"/>
              </a:xfrm>
              <a:prstGeom prst="foldedCorner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19492" name="Textfeld 37"/>
              <p:cNvSpPr txBox="1">
                <a:spLocks noChangeArrowheads="1"/>
              </p:cNvSpPr>
              <p:nvPr/>
            </p:nvSpPr>
            <p:spPr bwMode="auto">
              <a:xfrm>
                <a:off x="4335221" y="4679060"/>
                <a:ext cx="2084732" cy="865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dirty="0" smtClean="0"/>
                  <a:t>Maschinencode</a:t>
                </a:r>
                <a:r>
                  <a:rPr lang="de-DE" altLang="de-DE" sz="1800" b="0" dirty="0" smtClean="0"/>
                  <a:t> </a:t>
                </a:r>
                <a:r>
                  <a:rPr lang="de-DE" altLang="de-DE" sz="1800" b="0" dirty="0"/>
                  <a:t>(</a:t>
                </a:r>
                <a:r>
                  <a:rPr lang="de-DE" altLang="de-DE" sz="1800" b="0" i="1" dirty="0" smtClean="0"/>
                  <a:t>main.exe,</a:t>
                </a:r>
                <a:br>
                  <a:rPr lang="de-DE" altLang="de-DE" sz="1800" b="0" i="1" dirty="0" smtClean="0"/>
                </a:br>
                <a:r>
                  <a:rPr lang="de-DE" altLang="de-DE" sz="1800" b="0" i="1" dirty="0" smtClean="0"/>
                  <a:t>mylib.dll, </a:t>
                </a:r>
                <a:r>
                  <a:rPr lang="de-DE" altLang="de-DE" sz="1800" b="0" i="1" dirty="0" err="1" smtClean="0"/>
                  <a:t>mylib.a</a:t>
                </a:r>
                <a:r>
                  <a:rPr lang="de-DE" altLang="de-DE" sz="1800" b="0" i="1" dirty="0" smtClean="0"/>
                  <a:t>)</a:t>
                </a:r>
                <a:endParaRPr lang="de-DE" altLang="de-DE" sz="1800" b="0" dirty="0"/>
              </a:p>
            </p:txBody>
          </p:sp>
        </p:grpSp>
        <p:sp>
          <p:nvSpPr>
            <p:cNvPr id="3" name="Textfeld 2"/>
            <p:cNvSpPr txBox="1"/>
            <p:nvPr/>
          </p:nvSpPr>
          <p:spPr>
            <a:xfrm>
              <a:off x="6132150" y="4676179"/>
              <a:ext cx="552399" cy="8430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00011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10101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11000</a:t>
              </a:r>
            </a:p>
          </p:txBody>
        </p:sp>
      </p:grpSp>
      <p:sp>
        <p:nvSpPr>
          <p:cNvPr id="19472" name="Pfeil nach rechts 77"/>
          <p:cNvSpPr>
            <a:spLocks noChangeArrowheads="1"/>
          </p:cNvSpPr>
          <p:nvPr/>
        </p:nvSpPr>
        <p:spPr bwMode="auto">
          <a:xfrm>
            <a:off x="4090988" y="4027488"/>
            <a:ext cx="430212" cy="4841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3" name="Gruppieren 4"/>
          <p:cNvGrpSpPr>
            <a:grpSpLocks/>
          </p:cNvGrpSpPr>
          <p:nvPr/>
        </p:nvGrpSpPr>
        <p:grpSpPr bwMode="auto">
          <a:xfrm>
            <a:off x="2658796" y="3919538"/>
            <a:ext cx="1865848" cy="2010864"/>
            <a:chOff x="5682644" y="2922631"/>
            <a:chExt cx="1866317" cy="2011192"/>
          </a:xfrm>
        </p:grpSpPr>
        <p:grpSp>
          <p:nvGrpSpPr>
            <p:cNvPr id="19478" name="Gruppieren 86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90" name="Gefaltete Ecke 89"/>
              <p:cNvSpPr/>
              <p:nvPr/>
            </p:nvSpPr>
            <p:spPr bwMode="auto">
              <a:xfrm>
                <a:off x="6144432" y="4994212"/>
                <a:ext cx="458903" cy="5763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89" name="Textfeld 88"/>
              <p:cNvSpPr txBox="1"/>
              <p:nvPr/>
            </p:nvSpPr>
            <p:spPr>
              <a:xfrm>
                <a:off x="6114262" y="5100591"/>
                <a:ext cx="552589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79" name="Gruppieren 91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95" name="Gefaltete Ecke 94"/>
              <p:cNvSpPr/>
              <p:nvPr/>
            </p:nvSpPr>
            <p:spPr bwMode="auto">
              <a:xfrm>
                <a:off x="6143428" y="4994098"/>
                <a:ext cx="460491" cy="57635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94" name="Textfeld 93"/>
              <p:cNvSpPr txBox="1"/>
              <p:nvPr/>
            </p:nvSpPr>
            <p:spPr>
              <a:xfrm>
                <a:off x="6113258" y="5100478"/>
                <a:ext cx="554177" cy="3921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80" name="Gruppieren 78"/>
            <p:cNvGrpSpPr>
              <a:grpSpLocks/>
            </p:cNvGrpSpPr>
            <p:nvPr/>
          </p:nvGrpSpPr>
          <p:grpSpPr bwMode="auto">
            <a:xfrm>
              <a:off x="5682644" y="3198802"/>
              <a:ext cx="1866317" cy="1735021"/>
              <a:chOff x="5470319" y="4994212"/>
              <a:chExt cx="1866317" cy="1735021"/>
            </a:xfrm>
          </p:grpSpPr>
          <p:grpSp>
            <p:nvGrpSpPr>
              <p:cNvPr id="19481" name="Gruppieren 79"/>
              <p:cNvGrpSpPr>
                <a:grpSpLocks/>
              </p:cNvGrpSpPr>
              <p:nvPr/>
            </p:nvGrpSpPr>
            <p:grpSpPr bwMode="auto">
              <a:xfrm>
                <a:off x="5470319" y="4994212"/>
                <a:ext cx="1866317" cy="1735021"/>
                <a:chOff x="4416539" y="4067093"/>
                <a:chExt cx="1866317" cy="1735021"/>
              </a:xfrm>
            </p:grpSpPr>
            <p:sp>
              <p:nvSpPr>
                <p:cNvPr id="19483" name="Gefaltete Ecke 83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9484" name="Textfeld 85"/>
                <p:cNvSpPr txBox="1">
                  <a:spLocks noChangeArrowheads="1"/>
                </p:cNvSpPr>
                <p:nvPr/>
              </p:nvSpPr>
              <p:spPr bwMode="auto">
                <a:xfrm>
                  <a:off x="4416539" y="4679060"/>
                  <a:ext cx="1866317" cy="112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dirty="0"/>
                    <a:t>Objektcode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 dirty="0" smtClean="0"/>
                    <a:t>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dirty="0" smtClean="0"/>
                    <a:t>Bibliotheken</a:t>
                  </a:r>
                  <a:r>
                    <a:rPr lang="de-DE" altLang="de-DE" sz="1800" b="0" dirty="0" smtClean="0"/>
                    <a:t/>
                  </a:r>
                  <a:br>
                    <a:rPr lang="de-DE" altLang="de-DE" sz="1800" b="0" dirty="0" smtClean="0"/>
                  </a:br>
                  <a:r>
                    <a:rPr lang="de-DE" altLang="de-DE" sz="1800" b="0" dirty="0" smtClean="0"/>
                    <a:t>(*.</a:t>
                  </a:r>
                  <a:r>
                    <a:rPr lang="de-DE" altLang="de-DE" sz="1800" b="0" dirty="0" err="1" smtClean="0"/>
                    <a:t>dll</a:t>
                  </a:r>
                  <a:r>
                    <a:rPr lang="de-DE" altLang="de-DE" sz="1800" b="0" dirty="0" smtClean="0"/>
                    <a:t>, *.a, *.so)</a:t>
                  </a:r>
                  <a:endParaRPr lang="de-DE" altLang="de-DE" sz="1800" b="0" dirty="0"/>
                </a:p>
              </p:txBody>
            </p:sp>
          </p:grpSp>
          <p:sp>
            <p:nvSpPr>
              <p:cNvPr id="81" name="Textfeld 80"/>
              <p:cNvSpPr txBox="1"/>
              <p:nvPr/>
            </p:nvSpPr>
            <p:spPr>
              <a:xfrm>
                <a:off x="6113686" y="5100690"/>
                <a:ext cx="554177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9474" name="Pfeil nach rechts 96"/>
          <p:cNvSpPr>
            <a:spLocks noChangeArrowheads="1"/>
          </p:cNvSpPr>
          <p:nvPr/>
        </p:nvSpPr>
        <p:spPr bwMode="auto">
          <a:xfrm>
            <a:off x="5618163" y="4040188"/>
            <a:ext cx="519112" cy="485775"/>
          </a:xfrm>
          <a:prstGeom prst="rightArrow">
            <a:avLst>
              <a:gd name="adj1" fmla="val 50000"/>
              <a:gd name="adj2" fmla="val 500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5" name="Pfeil nach rechts 97"/>
          <p:cNvSpPr>
            <a:spLocks noChangeArrowheads="1"/>
          </p:cNvSpPr>
          <p:nvPr/>
        </p:nvSpPr>
        <p:spPr bwMode="auto">
          <a:xfrm>
            <a:off x="7164388" y="4083050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9" name="Abgerundete rechteckige Legende 98"/>
          <p:cNvSpPr/>
          <p:nvPr/>
        </p:nvSpPr>
        <p:spPr>
          <a:xfrm>
            <a:off x="1212850" y="3963988"/>
            <a:ext cx="1846263" cy="808037"/>
          </a:xfrm>
          <a:prstGeom prst="wedgeRoundRectCallout">
            <a:avLst>
              <a:gd name="adj1" fmla="val 61966"/>
              <a:gd name="adj2" fmla="val 152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Compiler bearbeitet </a:t>
            </a:r>
            <a:r>
              <a:rPr lang="de-DE" b="1" dirty="0">
                <a:solidFill>
                  <a:schemeClr val="bg1"/>
                </a:solidFill>
              </a:rPr>
              <a:t>jede Datei getrennt</a:t>
            </a:r>
          </a:p>
        </p:txBody>
      </p:sp>
      <p:sp>
        <p:nvSpPr>
          <p:cNvPr id="100" name="Abgerundete rechteckige Legende 99"/>
          <p:cNvSpPr/>
          <p:nvPr/>
        </p:nvSpPr>
        <p:spPr>
          <a:xfrm>
            <a:off x="5527675" y="2492375"/>
            <a:ext cx="3436938" cy="1079500"/>
          </a:xfrm>
          <a:prstGeom prst="wedgeRoundRectCallout">
            <a:avLst>
              <a:gd name="adj1" fmla="val -17970"/>
              <a:gd name="adj2" fmla="val 7677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Objektdateien müssen </a:t>
            </a:r>
            <a:r>
              <a:rPr lang="de-DE" b="1" dirty="0">
                <a:solidFill>
                  <a:schemeClr val="bg1"/>
                </a:solidFill>
              </a:rPr>
              <a:t>untereinander</a:t>
            </a:r>
            <a:r>
              <a:rPr lang="de-DE" dirty="0">
                <a:solidFill>
                  <a:schemeClr val="bg1"/>
                </a:solidFill>
              </a:rPr>
              <a:t> und auch mit </a:t>
            </a:r>
            <a:r>
              <a:rPr lang="de-DE" b="1" dirty="0">
                <a:solidFill>
                  <a:schemeClr val="bg1"/>
                </a:solidFill>
              </a:rPr>
              <a:t>Bibliotheken</a:t>
            </a:r>
            <a:r>
              <a:rPr lang="de-DE" dirty="0">
                <a:solidFill>
                  <a:schemeClr val="bg1"/>
                </a:solidFill>
              </a:rPr>
              <a:t> verlinkt werden </a:t>
            </a:r>
          </a:p>
        </p:txBody>
      </p:sp>
    </p:spTree>
    <p:extLst>
      <p:ext uri="{BB962C8B-B14F-4D97-AF65-F5344CB8AC3E}">
        <p14:creationId xmlns:p14="http://schemas.microsoft.com/office/powerpoint/2010/main" val="288506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Exkurs</a:t>
            </a:r>
            <a:r>
              <a:rPr lang="en-US" dirty="0" smtClean="0"/>
              <a:t>: </a:t>
            </a:r>
            <a:r>
              <a:rPr lang="en-US" dirty="0" err="1" smtClean="0"/>
              <a:t>Statisches</a:t>
            </a:r>
            <a:r>
              <a:rPr lang="en-US" dirty="0" smtClean="0"/>
              <a:t> und </a:t>
            </a:r>
            <a:r>
              <a:rPr lang="en-US" dirty="0" err="1" smtClean="0"/>
              <a:t>dynamisches</a:t>
            </a:r>
            <a:r>
              <a:rPr lang="en-US" dirty="0" smtClean="0"/>
              <a:t> </a:t>
            </a:r>
            <a:r>
              <a:rPr lang="en-US" dirty="0" err="1" smtClean="0"/>
              <a:t>Linken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4040188" cy="7528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err="1" smtClean="0"/>
              <a:t>Statisches</a:t>
            </a:r>
            <a:r>
              <a:rPr lang="en-US" sz="2000" dirty="0" smtClean="0"/>
              <a:t> </a:t>
            </a:r>
            <a:r>
              <a:rPr lang="en-US" sz="2000" dirty="0" err="1" smtClean="0"/>
              <a:t>Linken</a:t>
            </a:r>
            <a:endParaRPr lang="en-US" sz="2000" dirty="0" smtClean="0"/>
          </a:p>
          <a:p>
            <a:pPr algn="ctr"/>
            <a:r>
              <a:rPr lang="en-US" sz="1600" b="0" dirty="0" smtClean="0"/>
              <a:t>(Static Libraries und Shared Archives)</a:t>
            </a:r>
            <a:endParaRPr lang="en-US" sz="1600" b="0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>
          <a:xfrm>
            <a:off x="457200" y="2276872"/>
            <a:ext cx="4040188" cy="3951288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Bibliothek</a:t>
            </a:r>
            <a:r>
              <a:rPr lang="en-US" sz="2000" dirty="0" smtClean="0"/>
              <a:t> muss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Linkzeit</a:t>
            </a:r>
            <a:r>
              <a:rPr lang="en-US" sz="2000" dirty="0" smtClean="0"/>
              <a:t> </a:t>
            </a:r>
            <a:r>
              <a:rPr lang="en-US" sz="2000" dirty="0" err="1" smtClean="0"/>
              <a:t>vorhanden</a:t>
            </a:r>
            <a:r>
              <a:rPr lang="en-US" sz="2000" dirty="0" smtClean="0"/>
              <a:t> sein.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“</a:t>
            </a:r>
            <a:r>
              <a:rPr lang="en-US" sz="2000" dirty="0" err="1" smtClean="0"/>
              <a:t>Kopie</a:t>
            </a:r>
            <a:r>
              <a:rPr lang="en-US" sz="2000" dirty="0" smtClean="0"/>
              <a:t>” der </a:t>
            </a:r>
            <a:r>
              <a:rPr lang="en-US" sz="2000" dirty="0" err="1" smtClean="0"/>
              <a:t>Bibliothek</a:t>
            </a:r>
            <a:r>
              <a:rPr lang="en-US" sz="2000" dirty="0" smtClean="0"/>
              <a:t> </a:t>
            </a:r>
            <a:r>
              <a:rPr lang="en-US" sz="2000" dirty="0" err="1" smtClean="0"/>
              <a:t>wird</a:t>
            </a:r>
            <a:r>
              <a:rPr lang="en-US" sz="2000" dirty="0" smtClean="0"/>
              <a:t> </a:t>
            </a:r>
            <a:r>
              <a:rPr lang="en-US" sz="2000" dirty="0" err="1" smtClean="0"/>
              <a:t>im</a:t>
            </a:r>
            <a:r>
              <a:rPr lang="en-US" sz="2000" dirty="0" smtClean="0"/>
              <a:t> </a:t>
            </a:r>
            <a:r>
              <a:rPr lang="en-US" sz="2000" dirty="0" err="1" smtClean="0"/>
              <a:t>Compilat</a:t>
            </a:r>
            <a:r>
              <a:rPr lang="en-US" sz="2000" dirty="0" smtClean="0"/>
              <a:t> (</a:t>
            </a:r>
            <a:r>
              <a:rPr lang="en-US" sz="2000" i="1" dirty="0" smtClean="0"/>
              <a:t>main.exe</a:t>
            </a:r>
            <a:r>
              <a:rPr lang="en-US" sz="2000" dirty="0" smtClean="0"/>
              <a:t>) </a:t>
            </a:r>
            <a:r>
              <a:rPr lang="en-US" sz="2000" dirty="0" err="1" smtClean="0"/>
              <a:t>abgelegt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err="1" smtClean="0"/>
              <a:t>Unterschied</a:t>
            </a:r>
            <a:r>
              <a:rPr lang="en-US" sz="2000" dirty="0" smtClean="0"/>
              <a:t> </a:t>
            </a:r>
            <a:r>
              <a:rPr lang="en-US" sz="2000" dirty="0" err="1" smtClean="0"/>
              <a:t>zwischen</a:t>
            </a:r>
            <a:r>
              <a:rPr lang="en-US" sz="2000" dirty="0" smtClean="0"/>
              <a:t> SL und SA </a:t>
            </a:r>
            <a:r>
              <a:rPr lang="en-US" sz="2000" dirty="0" err="1" smtClean="0"/>
              <a:t>eher</a:t>
            </a:r>
            <a:r>
              <a:rPr lang="en-US" sz="2000" dirty="0" smtClean="0"/>
              <a:t> </a:t>
            </a:r>
            <a:r>
              <a:rPr lang="en-US" sz="2000" dirty="0" err="1" smtClean="0"/>
              <a:t>klein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/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sym typeface="Wingdings" panose="05000000000000000000" pitchFamily="2" charset="2"/>
              </a:rPr>
              <a:t>Compilat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ist</a:t>
            </a:r>
            <a:r>
              <a:rPr lang="en-US" sz="2000" dirty="0" smtClean="0">
                <a:sym typeface="Wingdings" panose="05000000000000000000" pitchFamily="2" charset="2"/>
              </a:rPr>
              <a:t> “standalone”, </a:t>
            </a:r>
            <a:r>
              <a:rPr lang="en-US" sz="2000" dirty="0" err="1" smtClean="0">
                <a:sym typeface="Wingdings" panose="05000000000000000000" pitchFamily="2" charset="2"/>
              </a:rPr>
              <a:t>aber</a:t>
            </a:r>
            <a:r>
              <a:rPr lang="en-US" sz="2000" dirty="0" smtClean="0">
                <a:sym typeface="Wingdings" panose="05000000000000000000" pitchFamily="2" charset="2"/>
              </a:rPr>
              <a:t> (oft </a:t>
            </a:r>
            <a:r>
              <a:rPr lang="en-US" sz="2000" dirty="0" err="1" smtClean="0">
                <a:sym typeface="Wingdings" panose="05000000000000000000" pitchFamily="2" charset="2"/>
              </a:rPr>
              <a:t>wesentlich</a:t>
            </a:r>
            <a:r>
              <a:rPr lang="en-US" sz="2000" dirty="0" smtClean="0">
                <a:sym typeface="Wingdings" panose="05000000000000000000" pitchFamily="2" charset="2"/>
              </a:rPr>
              <a:t>) </a:t>
            </a:r>
            <a:r>
              <a:rPr lang="en-US" sz="2000" dirty="0" err="1" smtClean="0">
                <a:sym typeface="Wingdings" panose="05000000000000000000" pitchFamily="2" charset="2"/>
              </a:rPr>
              <a:t>größer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als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beim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dynamischen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Linken</a:t>
            </a:r>
            <a:endParaRPr lang="en-US" sz="20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>
          <a:xfrm>
            <a:off x="4645025" y="1524000"/>
            <a:ext cx="4041775" cy="7528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err="1" smtClean="0"/>
              <a:t>Dynamisches</a:t>
            </a:r>
            <a:r>
              <a:rPr lang="en-US" sz="2000" dirty="0" smtClean="0"/>
              <a:t> </a:t>
            </a:r>
            <a:r>
              <a:rPr lang="en-US" sz="2000" dirty="0" err="1" smtClean="0"/>
              <a:t>Linken</a:t>
            </a:r>
            <a:endParaRPr lang="en-US" sz="2000" dirty="0" smtClean="0"/>
          </a:p>
          <a:p>
            <a:pPr algn="ctr"/>
            <a:r>
              <a:rPr lang="en-US" sz="1600" b="0" dirty="0" smtClean="0"/>
              <a:t>(Shared Objects und DLLs)</a:t>
            </a:r>
            <a:endParaRPr lang="en-US" sz="1600" b="0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>
          <a:xfrm>
            <a:off x="4645025" y="2276872"/>
            <a:ext cx="4041775" cy="3951288"/>
          </a:xfrm>
        </p:spPr>
        <p:txBody>
          <a:bodyPr>
            <a:normAutofit lnSpcReduction="10000"/>
          </a:bodyPr>
          <a:lstStyle/>
          <a:p>
            <a:r>
              <a:rPr lang="en-US" sz="2000" i="1" dirty="0" smtClean="0"/>
              <a:t>Shared Objects </a:t>
            </a:r>
            <a:r>
              <a:rPr lang="en-US" sz="2000" dirty="0" err="1" smtClean="0"/>
              <a:t>müssen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/>
              <a:t>Linkzeit</a:t>
            </a:r>
            <a:r>
              <a:rPr lang="en-US" sz="2000" dirty="0"/>
              <a:t> </a:t>
            </a:r>
            <a:r>
              <a:rPr lang="en-US" sz="2000" dirty="0" smtClean="0"/>
              <a:t>und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Laufzeit</a:t>
            </a:r>
            <a:r>
              <a:rPr lang="en-US" sz="2000" dirty="0" smtClean="0"/>
              <a:t> </a:t>
            </a:r>
            <a:r>
              <a:rPr lang="en-US" sz="2000" dirty="0" err="1" smtClean="0"/>
              <a:t>vorhanden</a:t>
            </a:r>
            <a:r>
              <a:rPr lang="en-US" sz="2000" dirty="0" smtClean="0"/>
              <a:t> sein.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i="1" dirty="0" smtClean="0"/>
              <a:t>DLLs </a:t>
            </a:r>
            <a:r>
              <a:rPr lang="en-US" sz="2000" dirty="0" err="1" smtClean="0"/>
              <a:t>müssen</a:t>
            </a:r>
            <a:r>
              <a:rPr lang="en-US" sz="2000" dirty="0" smtClean="0"/>
              <a:t> </a:t>
            </a:r>
            <a:r>
              <a:rPr lang="en-US" sz="2000" b="1" dirty="0" err="1" smtClean="0"/>
              <a:t>nicht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Linkzeit</a:t>
            </a:r>
            <a:r>
              <a:rPr lang="en-US" sz="2000" dirty="0" smtClean="0"/>
              <a:t> und </a:t>
            </a:r>
            <a:r>
              <a:rPr lang="en-US" sz="2000" b="1" dirty="0" err="1" smtClean="0"/>
              <a:t>nur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beim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konkreten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Aufruf</a:t>
            </a:r>
            <a:r>
              <a:rPr lang="en-US" sz="2000" b="1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Laufzeit</a:t>
            </a:r>
            <a:r>
              <a:rPr lang="en-US" sz="2000" dirty="0" smtClean="0"/>
              <a:t> </a:t>
            </a:r>
            <a:r>
              <a:rPr lang="en-US" sz="2000" dirty="0" err="1" smtClean="0"/>
              <a:t>verfügbar</a:t>
            </a:r>
            <a:r>
              <a:rPr lang="en-US" sz="2000" dirty="0" smtClean="0"/>
              <a:t> sein. </a:t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err="1" smtClean="0">
                <a:sym typeface="Wingdings" panose="05000000000000000000" pitchFamily="2" charset="2"/>
              </a:rPr>
              <a:t>Compilat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ist</a:t>
            </a:r>
            <a:r>
              <a:rPr lang="en-US" sz="2000" dirty="0" smtClean="0">
                <a:sym typeface="Wingdings" panose="05000000000000000000" pitchFamily="2" charset="2"/>
              </a:rPr>
              <a:t> “minimal”, </a:t>
            </a:r>
            <a:r>
              <a:rPr lang="en-US" sz="2000" dirty="0" err="1" smtClean="0">
                <a:sym typeface="Wingdings" panose="05000000000000000000" pitchFamily="2" charset="2"/>
              </a:rPr>
              <a:t>braucht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aber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zur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Laufzeit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zusätzliche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Abhängigkeiten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13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5"/>
          <p:cNvSpPr>
            <a:spLocks noChangeArrowheads="1"/>
          </p:cNvSpPr>
          <p:nvPr/>
        </p:nvSpPr>
        <p:spPr bwMode="auto">
          <a:xfrm>
            <a:off x="611188" y="5767388"/>
            <a:ext cx="2940050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genau macht der Präprozessor?</a:t>
            </a:r>
          </a:p>
        </p:txBody>
      </p:sp>
      <p:sp>
        <p:nvSpPr>
          <p:cNvPr id="20484" name="Rechteck 3"/>
          <p:cNvSpPr>
            <a:spLocks noChangeArrowheads="1"/>
          </p:cNvSpPr>
          <p:nvPr/>
        </p:nvSpPr>
        <p:spPr bwMode="auto">
          <a:xfrm>
            <a:off x="611188" y="2216442"/>
            <a:ext cx="2940050" cy="47754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530225" y="2216442"/>
            <a:ext cx="3177679" cy="4092878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810000" y="1589088"/>
            <a:ext cx="3436938" cy="1079500"/>
          </a:xfrm>
          <a:prstGeom prst="wedgeRoundRectCallout">
            <a:avLst>
              <a:gd name="adj1" fmla="val -61165"/>
              <a:gd name="adj2" fmla="val 2284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Guard</a:t>
            </a:r>
            <a:r>
              <a:rPr lang="de-DE" dirty="0">
                <a:solidFill>
                  <a:schemeClr val="bg1"/>
                </a:solidFill>
              </a:rPr>
              <a:t>: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Schützt davor, dass </a:t>
            </a:r>
            <a:r>
              <a:rPr lang="de-DE" i="1" dirty="0" err="1">
                <a:solidFill>
                  <a:schemeClr val="bg1"/>
                </a:solidFill>
              </a:rPr>
              <a:t>Building.h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mehrmals eingebunden </a:t>
            </a:r>
            <a:r>
              <a:rPr lang="de-DE" dirty="0" smtClean="0">
                <a:solidFill>
                  <a:schemeClr val="bg1"/>
                </a:solidFill>
              </a:rPr>
              <a:t>wird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(Alternative: 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once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2788444" y="2900303"/>
            <a:ext cx="3589337" cy="1023938"/>
          </a:xfrm>
          <a:prstGeom prst="wedgeRoundRectCallout">
            <a:avLst>
              <a:gd name="adj1" fmla="val -61622"/>
              <a:gd name="adj2" fmla="val -244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 Konvention macht es möglich, ohne Bedenken immer </a:t>
            </a:r>
            <a:r>
              <a:rPr lang="de-DE" b="1" dirty="0">
                <a:solidFill>
                  <a:schemeClr val="bg1"/>
                </a:solidFill>
              </a:rPr>
              <a:t>alle benötigten Header überall einbinden</a:t>
            </a:r>
            <a:r>
              <a:rPr lang="de-DE" dirty="0">
                <a:solidFill>
                  <a:schemeClr val="bg1"/>
                </a:solidFill>
              </a:rPr>
              <a:t> zu können</a:t>
            </a:r>
          </a:p>
        </p:txBody>
      </p:sp>
      <p:sp>
        <p:nvSpPr>
          <p:cNvPr id="20489" name="Rechteck 2"/>
          <p:cNvSpPr>
            <a:spLocks noChangeArrowheads="1"/>
          </p:cNvSpPr>
          <p:nvPr/>
        </p:nvSpPr>
        <p:spPr bwMode="auto">
          <a:xfrm>
            <a:off x="612775" y="2157413"/>
            <a:ext cx="96838" cy="1266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490" name="Rechteck 10"/>
          <p:cNvSpPr>
            <a:spLocks noChangeArrowheads="1"/>
          </p:cNvSpPr>
          <p:nvPr/>
        </p:nvSpPr>
        <p:spPr bwMode="auto">
          <a:xfrm>
            <a:off x="608013" y="5767388"/>
            <a:ext cx="96837" cy="285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" name="Textfeld 1"/>
          <p:cNvSpPr txBox="1"/>
          <p:nvPr/>
        </p:nvSpPr>
        <p:spPr>
          <a:xfrm>
            <a:off x="4067944" y="4241741"/>
            <a:ext cx="4824536" cy="215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/>
              <a:t>Weitere</a:t>
            </a:r>
            <a:r>
              <a:rPr lang="en-US" b="1" dirty="0" smtClean="0"/>
              <a:t> </a:t>
            </a:r>
            <a:r>
              <a:rPr lang="en-US" b="1" dirty="0" err="1" smtClean="0"/>
              <a:t>Anwendungsfälle</a:t>
            </a:r>
            <a:r>
              <a:rPr lang="en-US" b="1" dirty="0" smtClean="0"/>
              <a:t> des </a:t>
            </a:r>
            <a:r>
              <a:rPr lang="en-US" b="1" dirty="0" err="1" smtClean="0"/>
              <a:t>Präprozessors</a:t>
            </a:r>
            <a:r>
              <a:rPr lang="en-US" b="1" dirty="0" smtClean="0"/>
              <a:t>:</a:t>
            </a:r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Unterscheidung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Debug- und Release-Build (</a:t>
            </a:r>
            <a:r>
              <a:rPr lang="en-US" dirty="0" err="1" smtClean="0"/>
              <a:t>z.B</a:t>
            </a:r>
            <a:r>
              <a:rPr lang="en-US" dirty="0" smtClean="0"/>
              <a:t>. Logging)</a:t>
            </a:r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Betriebssystemerkennung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WIN32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UNIX</a:t>
            </a:r>
            <a:r>
              <a:rPr lang="en-US" dirty="0" smtClean="0"/>
              <a:t>)</a:t>
            </a:r>
          </a:p>
          <a:p>
            <a:pPr marL="285750" indent="-285750" algn="l">
              <a:buFontTx/>
              <a:buChar char="-"/>
            </a:pPr>
            <a:r>
              <a:rPr lang="en-US" dirty="0" smtClean="0"/>
              <a:t>(in </a:t>
            </a:r>
            <a:r>
              <a:rPr lang="en-US" dirty="0" err="1" smtClean="0"/>
              <a:t>älteren</a:t>
            </a:r>
            <a:r>
              <a:rPr lang="en-US" dirty="0" smtClean="0"/>
              <a:t> C++-</a:t>
            </a:r>
            <a:r>
              <a:rPr lang="en-US" dirty="0" err="1" smtClean="0"/>
              <a:t>Varianten</a:t>
            </a:r>
            <a:r>
              <a:rPr lang="en-US" dirty="0" smtClean="0"/>
              <a:t>): </a:t>
            </a:r>
            <a:r>
              <a:rPr lang="en-US" dirty="0" err="1" smtClean="0"/>
              <a:t>Konstanten</a:t>
            </a:r>
            <a:r>
              <a:rPr lang="en-US" dirty="0" smtClean="0"/>
              <a:t> </a:t>
            </a:r>
            <a:r>
              <a:rPr lang="en-US" dirty="0" err="1" smtClean="0"/>
              <a:t>definieren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6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Exkurs: Fortgeschrittene Verwendung des Präprozessors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Schlüsselwort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b="1" dirty="0" smtClean="0"/>
              <a:t> neu definieren: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return 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DoSomeStackCheckStuff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kern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Auswertung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von 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Ausdrücken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zur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Compile-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Zeit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: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/>
            </a:r>
            <a:br>
              <a:rPr lang="en-US" kern="1200" dirty="0" smtClean="0">
                <a:latin typeface="+mj-lt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Force a compilation error if condition is true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BUILD_BUG_ON(condition) ((void)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(char[1 - 2*!!(condition)]))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784958" y="980729"/>
            <a:ext cx="3299209" cy="338562"/>
          </a:xfrm>
          <a:prstGeom prst="wedgeRoundRectCallout">
            <a:avLst>
              <a:gd name="adj1" fmla="val -56475"/>
              <a:gd name="adj2" fmla="val -169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(Do not) Try </a:t>
            </a:r>
            <a:r>
              <a:rPr lang="de-DE" b="1" dirty="0" err="1" smtClean="0">
                <a:solidFill>
                  <a:schemeClr val="bg1"/>
                </a:solidFill>
              </a:rPr>
              <a:t>this</a:t>
            </a:r>
            <a:r>
              <a:rPr lang="de-DE" b="1" dirty="0" smtClean="0">
                <a:solidFill>
                  <a:schemeClr val="bg1"/>
                </a:solidFill>
              </a:rPr>
              <a:t> at </a:t>
            </a:r>
            <a:r>
              <a:rPr lang="de-DE" b="1" dirty="0" err="1" smtClean="0">
                <a:solidFill>
                  <a:schemeClr val="bg1"/>
                </a:solidFill>
              </a:rPr>
              <a:t>home</a:t>
            </a:r>
            <a:r>
              <a:rPr lang="de-DE" b="1" dirty="0" smtClean="0">
                <a:solidFill>
                  <a:schemeClr val="bg1"/>
                </a:solidFill>
              </a:rPr>
              <a:t>! </a:t>
            </a:r>
            <a:r>
              <a:rPr lang="de-DE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987824" y="5229200"/>
            <a:ext cx="5734363" cy="720080"/>
          </a:xfrm>
          <a:prstGeom prst="wedgeRoundRectCallout">
            <a:avLst>
              <a:gd name="adj1" fmla="val -42049"/>
              <a:gd name="adj2" fmla="val -956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Angeblich im Linux-Kernel verwendet, um </a:t>
            </a:r>
            <a:r>
              <a:rPr lang="de-DE" b="1" dirty="0" err="1" smtClean="0">
                <a:solidFill>
                  <a:schemeClr val="bg1"/>
                </a:solidFill>
              </a:rPr>
              <a:t>Asserts</a:t>
            </a:r>
            <a:r>
              <a:rPr lang="de-DE" b="1" dirty="0" smtClean="0">
                <a:solidFill>
                  <a:schemeClr val="bg1"/>
                </a:solidFill>
              </a:rPr>
              <a:t> zur </a:t>
            </a:r>
            <a:r>
              <a:rPr lang="de-DE" b="1" dirty="0" err="1" smtClean="0">
                <a:solidFill>
                  <a:schemeClr val="bg1"/>
                </a:solidFill>
              </a:rPr>
              <a:t>Compile</a:t>
            </a:r>
            <a:r>
              <a:rPr lang="de-DE" b="1" dirty="0" smtClean="0">
                <a:solidFill>
                  <a:schemeClr val="bg1"/>
                </a:solidFill>
              </a:rPr>
              <a:t>-Zeit durchzuführen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1881" y="2636912"/>
            <a:ext cx="4968552" cy="720080"/>
          </a:xfrm>
          <a:prstGeom prst="wedgeRoundRectCallout">
            <a:avLst>
              <a:gd name="adj1" fmla="val -39997"/>
              <a:gd name="adj2" fmla="val -742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Hoffentlich erinnert sich da später noch jemand dran…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236574" y="6203440"/>
            <a:ext cx="6499225" cy="24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: http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://stackoverflow.com/questions/599365/what-is-your-favorite-c-programming-trick</a:t>
            </a:r>
          </a:p>
        </p:txBody>
      </p:sp>
    </p:spTree>
    <p:extLst>
      <p:ext uri="{BB962C8B-B14F-4D97-AF65-F5344CB8AC3E}">
        <p14:creationId xmlns:p14="http://schemas.microsoft.com/office/powerpoint/2010/main" val="349180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Exkurs: </a:t>
            </a:r>
            <a:r>
              <a:rPr lang="de-DE" altLang="de-DE" dirty="0" err="1" smtClean="0"/>
              <a:t>Inlining</a:t>
            </a:r>
            <a:r>
              <a:rPr lang="de-DE" altLang="de-DE" dirty="0" smtClean="0"/>
              <a:t> und Code-Optimierung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454738" y="1484313"/>
            <a:ext cx="4436850" cy="49688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en-US" dirty="0" smtClean="0"/>
              <a:t> </a:t>
            </a:r>
            <a:r>
              <a:rPr lang="en-US" dirty="0" err="1" smtClean="0"/>
              <a:t>zeigt</a:t>
            </a:r>
            <a:r>
              <a:rPr lang="en-US" dirty="0" smtClean="0"/>
              <a:t> an,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statt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-/</a:t>
            </a:r>
            <a:r>
              <a:rPr lang="en-US" dirty="0" err="1" smtClean="0"/>
              <a:t>Funktionsaufrufs</a:t>
            </a:r>
            <a:r>
              <a:rPr lang="en-US" dirty="0" smtClean="0"/>
              <a:t> </a:t>
            </a:r>
            <a:r>
              <a:rPr lang="en-US" dirty="0" err="1" smtClean="0"/>
              <a:t>direkt</a:t>
            </a:r>
            <a:r>
              <a:rPr lang="en-US" dirty="0" smtClean="0"/>
              <a:t> der Code an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Aufrufstelle</a:t>
            </a:r>
            <a:r>
              <a:rPr lang="en-US" dirty="0" smtClean="0"/>
              <a:t> </a:t>
            </a:r>
            <a:r>
              <a:rPr lang="en-US" dirty="0" err="1" smtClean="0"/>
              <a:t>eingefügt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soll</a:t>
            </a:r>
            <a:r>
              <a:rPr lang="en-US" dirty="0" smtClean="0"/>
              <a:t>. 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b="1" dirty="0" err="1" smtClean="0"/>
              <a:t>Hinweis</a:t>
            </a:r>
            <a:r>
              <a:rPr lang="en-US" dirty="0" smtClean="0"/>
              <a:t> an den Compiler – </a:t>
            </a:r>
            <a:r>
              <a:rPr lang="en-US" dirty="0" err="1" smtClean="0"/>
              <a:t>nicht</a:t>
            </a:r>
            <a:r>
              <a:rPr lang="en-US" dirty="0" smtClean="0"/>
              <a:t> “</a:t>
            </a:r>
            <a:r>
              <a:rPr lang="en-US" dirty="0" err="1" smtClean="0"/>
              <a:t>verpflichtend</a:t>
            </a:r>
            <a:r>
              <a:rPr lang="en-US" dirty="0" smtClean="0"/>
              <a:t>”.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Heute</a:t>
            </a:r>
            <a:r>
              <a:rPr lang="en-US" dirty="0" smtClean="0"/>
              <a:t> </a:t>
            </a:r>
            <a:r>
              <a:rPr lang="en-US" b="1" dirty="0" err="1" smtClean="0"/>
              <a:t>nicht</a:t>
            </a:r>
            <a:r>
              <a:rPr lang="en-US" b="1" dirty="0" smtClean="0"/>
              <a:t> </a:t>
            </a:r>
            <a:r>
              <a:rPr lang="en-US" b="1" dirty="0" err="1" smtClean="0"/>
              <a:t>mehr</a:t>
            </a:r>
            <a:r>
              <a:rPr lang="en-US" b="1" dirty="0" smtClean="0"/>
              <a:t> </a:t>
            </a:r>
            <a:r>
              <a:rPr lang="en-US" b="1" dirty="0" err="1" smtClean="0"/>
              <a:t>notwendig</a:t>
            </a:r>
            <a:r>
              <a:rPr lang="en-US" dirty="0" smtClean="0"/>
              <a:t>, da der Compiler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Optimierungen</a:t>
            </a:r>
            <a:r>
              <a:rPr lang="en-US" dirty="0" smtClean="0"/>
              <a:t> </a:t>
            </a:r>
            <a:r>
              <a:rPr lang="en-US" dirty="0" err="1" smtClean="0"/>
              <a:t>entscheidet</a:t>
            </a:r>
            <a:r>
              <a:rPr lang="en-US" dirty="0" smtClean="0"/>
              <a:t> (Flags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-O1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-O2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-O3</a:t>
            </a:r>
            <a:r>
              <a:rPr lang="en-US" dirty="0" smtClean="0"/>
              <a:t>, …)</a:t>
            </a:r>
            <a:endParaRPr lang="en-US" dirty="0"/>
          </a:p>
        </p:txBody>
      </p:sp>
      <p:sp>
        <p:nvSpPr>
          <p:cNvPr id="10244" name="Rechteck 4"/>
          <p:cNvSpPr>
            <a:spLocks noChangeArrowheads="1"/>
          </p:cNvSpPr>
          <p:nvPr/>
        </p:nvSpPr>
        <p:spPr bwMode="auto">
          <a:xfrm>
            <a:off x="274638" y="1700808"/>
            <a:ext cx="4032250" cy="359395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inline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n)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317207" y="1700808"/>
            <a:ext cx="98640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82426" y="5515111"/>
            <a:ext cx="2963197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301475" y="5597043"/>
            <a:ext cx="1890261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Inline_function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13" y="5550986"/>
            <a:ext cx="504056" cy="442082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369603" y="5597043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[EN]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hteck 3"/>
          <p:cNvSpPr>
            <a:spLocks noChangeArrowheads="1"/>
          </p:cNvSpPr>
          <p:nvPr/>
        </p:nvSpPr>
        <p:spPr bwMode="auto">
          <a:xfrm>
            <a:off x="434221" y="2708920"/>
            <a:ext cx="3744416" cy="1296144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8291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1509" name="Textfeld 5"/>
          <p:cNvSpPr txBox="1">
            <a:spLocks noChangeArrowheads="1"/>
          </p:cNvSpPr>
          <p:nvPr/>
        </p:nvSpPr>
        <p:spPr bwMode="auto">
          <a:xfrm>
            <a:off x="251520" y="1601867"/>
            <a:ext cx="6048672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</a:t>
            </a:r>
            <a:r>
              <a:rPr lang="de-DE" altLang="de-DE" sz="1800" b="0" dirty="0"/>
              <a:t>es möglich, dass man erfolgreich </a:t>
            </a:r>
            <a:r>
              <a:rPr lang="de-DE" altLang="de-DE" sz="1800" dirty="0"/>
              <a:t>kompilieren</a:t>
            </a:r>
            <a:r>
              <a:rPr lang="de-DE" altLang="de-DE" sz="1800" b="0" dirty="0"/>
              <a:t> aber </a:t>
            </a:r>
            <a:r>
              <a:rPr lang="de-DE" altLang="de-DE" sz="1800" dirty="0"/>
              <a:t>nicht linken </a:t>
            </a:r>
            <a:r>
              <a:rPr lang="de-DE" altLang="de-DE" sz="1800" b="0" dirty="0"/>
              <a:t>kann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Wozu braucht man einen </a:t>
            </a:r>
            <a:r>
              <a:rPr lang="de-DE" altLang="de-DE" sz="1800" dirty="0"/>
              <a:t>Präprozessor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 smtClean="0"/>
              <a:t>Gibt es bei anderen Sprachen ebenfalls einen Präprozessor?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Welche Konsequenzen zieht eine Änderung an </a:t>
            </a:r>
            <a:r>
              <a:rPr lang="de-DE" altLang="de-DE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de-DE" altLang="de-DE" sz="1800" b="0" dirty="0" smtClean="0"/>
              <a:t>-Methoden (im Header) nach sich im Vergleich zu Änderungen in der </a:t>
            </a:r>
            <a:r>
              <a:rPr lang="de-DE" altLang="de-DE" sz="1800" b="0" dirty="0" err="1" smtClean="0"/>
              <a:t>Impl</a:t>
            </a:r>
            <a:r>
              <a:rPr lang="de-DE" altLang="de-DE" sz="1800" b="0" dirty="0" smtClean="0"/>
              <a:t>-Datei?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364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Programmstart</a:t>
            </a:r>
          </a:p>
        </p:txBody>
      </p:sp>
    </p:spTree>
    <p:extLst>
      <p:ext uri="{BB962C8B-B14F-4D97-AF65-F5344CB8AC3E}">
        <p14:creationId xmlns:p14="http://schemas.microsoft.com/office/powerpoint/2010/main" val="14988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Systemstart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151263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Funktion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in C++</a:t>
            </a:r>
            <a:r>
              <a:rPr lang="en-US" dirty="0" smtClean="0"/>
              <a:t> </a:t>
            </a:r>
            <a:r>
              <a:rPr lang="en-US" dirty="0" err="1" smtClean="0"/>
              <a:t>entspricht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/>
              <a:t>-</a:t>
            </a:r>
            <a:r>
              <a:rPr lang="en-US" dirty="0" err="1" smtClean="0"/>
              <a:t>Methode</a:t>
            </a:r>
            <a:r>
              <a:rPr lang="en-US" dirty="0" smtClean="0"/>
              <a:t> in Java.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Formen</a:t>
            </a:r>
            <a:r>
              <a:rPr lang="en-US" dirty="0" smtClean="0"/>
              <a:t>:</a:t>
            </a:r>
          </a:p>
          <a:p>
            <a:pPr marL="692150" lvl="1" indent="-342900"/>
            <a:r>
              <a:rPr lang="en-US" dirty="0" err="1" smtClean="0"/>
              <a:t>parameterlos</a:t>
            </a:r>
            <a:endParaRPr lang="en-US" dirty="0" smtClean="0"/>
          </a:p>
          <a:p>
            <a:pPr marL="692150" lvl="1" indent="-342900"/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Kommandozeilenparametern</a:t>
            </a:r>
            <a:r>
              <a:rPr lang="en-US" dirty="0" smtClean="0"/>
              <a:t>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dirty="0" smtClean="0"/>
              <a:t> </a:t>
            </a:r>
            <a:r>
              <a:rPr lang="en-US" dirty="0" err="1" smtClean="0"/>
              <a:t>enthält</a:t>
            </a:r>
            <a:r>
              <a:rPr lang="en-US" dirty="0" smtClean="0"/>
              <a:t> </a:t>
            </a:r>
            <a:r>
              <a:rPr lang="en-US" dirty="0" err="1" smtClean="0"/>
              <a:t>Pfad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Programm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555" name="Rechteck 2"/>
          <p:cNvSpPr>
            <a:spLocks noChangeArrowheads="1"/>
          </p:cNvSpPr>
          <p:nvPr/>
        </p:nvSpPr>
        <p:spPr bwMode="auto">
          <a:xfrm>
            <a:off x="354623" y="2924944"/>
            <a:ext cx="5262562" cy="129614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building.runSimulation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5796136" y="3742670"/>
            <a:ext cx="2880320" cy="747316"/>
          </a:xfrm>
          <a:prstGeom prst="wedgeRoundRectCallout">
            <a:avLst>
              <a:gd name="adj1" fmla="val -155116"/>
              <a:gd name="adj2" fmla="val -148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Kein </a:t>
            </a:r>
            <a:r>
              <a:rPr lang="de-DE" b="1">
                <a:solidFill>
                  <a:schemeClr val="bg1"/>
                </a:solidFill>
              </a:rPr>
              <a:t>Rückgabewert </a:t>
            </a:r>
            <a:r>
              <a:rPr lang="de-DE" b="1" smtClean="0">
                <a:solidFill>
                  <a:schemeClr val="bg1"/>
                </a:solidFill>
              </a:rPr>
              <a:t/>
            </a:r>
            <a:br>
              <a:rPr lang="de-DE" b="1" smtClean="0">
                <a:solidFill>
                  <a:schemeClr val="bg1"/>
                </a:solidFill>
              </a:rPr>
            </a:br>
            <a:r>
              <a:rPr lang="de-DE" smtClean="0">
                <a:solidFill>
                  <a:schemeClr val="bg1"/>
                </a:solidFill>
              </a:rPr>
              <a:t>(=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  <a:r>
              <a:rPr lang="de-DE" dirty="0" smtClean="0">
                <a:solidFill>
                  <a:schemeClr val="bg1"/>
                </a:solidFill>
              </a:rPr>
              <a:t> = alle OK)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5" name="Gefaltete Ecke 14"/>
          <p:cNvSpPr/>
          <p:nvPr/>
        </p:nvSpPr>
        <p:spPr>
          <a:xfrm>
            <a:off x="358775" y="4406181"/>
            <a:ext cx="5258410" cy="2047155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cstdlib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1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Building.h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&gt;= 2)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unsigned</a:t>
            </a:r>
            <a:r>
              <a:rPr lang="da-DK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levels = std::</a:t>
            </a:r>
            <a:r>
              <a:rPr lang="da-DK" sz="1400" b="1" dirty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(argv[1]);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Building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hbi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(levels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building.runSimulation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798016" y="4697680"/>
            <a:ext cx="2878440" cy="538024"/>
          </a:xfrm>
          <a:prstGeom prst="wedgeRoundRectCallout">
            <a:avLst>
              <a:gd name="adj1" fmla="val -126117"/>
              <a:gd name="adj2" fmla="val 727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Arrays</a:t>
            </a:r>
            <a:r>
              <a:rPr lang="de-DE" dirty="0" smtClean="0">
                <a:solidFill>
                  <a:schemeClr val="bg1"/>
                </a:solidFill>
              </a:rPr>
              <a:t> – siehe Übung 1</a:t>
            </a:r>
            <a:endParaRPr lang="de-DE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9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Maschine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4681215" cy="496887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Herunterladen</a:t>
            </a:r>
            <a:r>
              <a:rPr lang="en-US" b="1" dirty="0" smtClean="0"/>
              <a:t> der VM</a:t>
            </a:r>
            <a:r>
              <a:rPr lang="en-US" dirty="0" smtClean="0"/>
              <a:t>:</a:t>
            </a:r>
            <a:r>
              <a:rPr lang="de-DE" b="0" dirty="0">
                <a:hlinkClick r:id="rId2"/>
              </a:rPr>
              <a:t> </a:t>
            </a:r>
          </a:p>
          <a:p>
            <a:pPr marL="692150" lvl="1" indent="-342900">
              <a:buFontTx/>
              <a:buChar char="-"/>
            </a:pPr>
            <a:r>
              <a:rPr lang="de-DE" b="0" dirty="0" smtClean="0">
                <a:hlinkClick r:id="rId2"/>
              </a:rPr>
              <a:t>http</a:t>
            </a:r>
            <a:r>
              <a:rPr lang="de-DE" b="0" dirty="0">
                <a:hlinkClick r:id="rId2"/>
              </a:rPr>
              <a:t>://tiny.cc/es-cppp-vm</a:t>
            </a:r>
            <a:r>
              <a:rPr lang="de-DE" b="0" dirty="0"/>
              <a:t> </a:t>
            </a:r>
            <a:endParaRPr lang="de-DE" b="0" dirty="0" smtClean="0"/>
          </a:p>
          <a:p>
            <a:pPr marL="692150" lvl="1" indent="-342900">
              <a:buFontTx/>
              <a:buChar char="-"/>
            </a:pPr>
            <a:r>
              <a:rPr lang="de-DE" b="0" dirty="0" smtClean="0"/>
              <a:t>User</a:t>
            </a:r>
            <a:r>
              <a:rPr lang="de-DE" b="0" dirty="0"/>
              <a:t>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endParaRPr lang="de-DE" dirty="0">
              <a:cs typeface="Courier New" panose="020703090202050204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de-DE" b="0" dirty="0" smtClean="0"/>
              <a:t>PW</a:t>
            </a:r>
            <a:r>
              <a:rPr lang="de-DE" b="0" dirty="0"/>
              <a:t>: </a:t>
            </a:r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&gt;Cppp2015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Importieren der Appliance </a:t>
            </a:r>
            <a:r>
              <a:rPr lang="de-DE" b="1" i="1" dirty="0" err="1" smtClean="0"/>
              <a:t>antergos.ova</a:t>
            </a:r>
            <a:r>
              <a:rPr lang="de-DE" b="1" i="1" dirty="0" smtClean="0"/>
              <a:t/>
            </a:r>
            <a:br>
              <a:rPr lang="de-DE" b="1" i="1" dirty="0" smtClean="0"/>
            </a:b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b="1" dirty="0" smtClean="0">
                <a:solidFill>
                  <a:schemeClr val="accent2"/>
                </a:solidFill>
              </a:rPr>
              <a:t>WICHTIG (f. Pool)</a:t>
            </a:r>
            <a:r>
              <a:rPr lang="de-DE" dirty="0" smtClean="0"/>
              <a:t>: </a:t>
            </a:r>
          </a:p>
          <a:p>
            <a:pPr marL="806450" lvl="1" indent="-457200"/>
            <a:r>
              <a:rPr lang="de-DE" dirty="0" smtClean="0"/>
              <a:t>Beim Importieren muss der Pfad für das </a:t>
            </a:r>
            <a:r>
              <a:rPr lang="de-DE" b="1" dirty="0" smtClean="0"/>
              <a:t>Virtuelle Plattenabbild </a:t>
            </a:r>
            <a:r>
              <a:rPr lang="de-DE" dirty="0" smtClean="0"/>
              <a:t>auf </a:t>
            </a:r>
            <a:r>
              <a:rPr lang="de-D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C:/VM/praktikum_1/antergos-disk1.vmdk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/>
              <a:t>gesetzt werden – ansonsten sprengt Ihr die </a:t>
            </a:r>
            <a:r>
              <a:rPr lang="de-DE" b="1" dirty="0" err="1" smtClean="0"/>
              <a:t>Quota</a:t>
            </a:r>
            <a:r>
              <a:rPr lang="de-DE" dirty="0" smtClean="0"/>
              <a:t>!</a:t>
            </a:r>
          </a:p>
          <a:p>
            <a:pPr marL="806450" lvl="1" indent="-457200"/>
            <a:r>
              <a:rPr lang="de-DE" dirty="0" smtClean="0"/>
              <a:t>Die VM wird </a:t>
            </a:r>
            <a:r>
              <a:rPr lang="de-DE" b="1" dirty="0" smtClean="0"/>
              <a:t>auf dem PC</a:t>
            </a:r>
            <a:r>
              <a:rPr lang="de-DE" dirty="0"/>
              <a:t> </a:t>
            </a:r>
            <a:r>
              <a:rPr lang="de-DE" dirty="0" smtClean="0"/>
              <a:t>und </a:t>
            </a:r>
            <a:r>
              <a:rPr lang="de-DE" b="1" dirty="0" smtClean="0"/>
              <a:t>nicht </a:t>
            </a:r>
            <a:r>
              <a:rPr lang="de-DE" dirty="0" smtClean="0"/>
              <a:t>in eurem Profil gespeichert!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 smtClean="0"/>
              <a:t>Genereller Hinweis</a:t>
            </a:r>
            <a:r>
              <a:rPr lang="de-DE" dirty="0" smtClean="0"/>
              <a:t>: </a:t>
            </a:r>
            <a:r>
              <a:rPr lang="de-DE" i="1" dirty="0" err="1" smtClean="0"/>
              <a:t>Ctrl</a:t>
            </a:r>
            <a:r>
              <a:rPr lang="de-DE" i="1" dirty="0" smtClean="0"/>
              <a:t> (</a:t>
            </a:r>
            <a:r>
              <a:rPr lang="de-DE" i="1" u="sng" dirty="0" smtClean="0"/>
              <a:t>rechts</a:t>
            </a:r>
            <a:r>
              <a:rPr lang="de-DE" i="1" dirty="0" smtClean="0"/>
              <a:t>)</a:t>
            </a:r>
            <a:r>
              <a:rPr lang="de-DE" dirty="0" smtClean="0"/>
              <a:t> ist die Host-Taste der VM </a:t>
            </a:r>
            <a:r>
              <a:rPr lang="de-DE" dirty="0" smtClean="0">
                <a:sym typeface="Wingdings" panose="05000000000000000000" pitchFamily="2" charset="2"/>
              </a:rPr>
              <a:t> Kann zu Problemen bei Tastenkürzeln führen.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6502"/>
          <a:stretch/>
        </p:blipFill>
        <p:spPr>
          <a:xfrm>
            <a:off x="4965144" y="2276872"/>
            <a:ext cx="4884843" cy="4064773"/>
          </a:xfrm>
          <a:prstGeom prst="rect">
            <a:avLst/>
          </a:prstGeom>
        </p:spPr>
      </p:pic>
      <p:sp>
        <p:nvSpPr>
          <p:cNvPr id="4" name="Abgerundete rechteckige Legende 3"/>
          <p:cNvSpPr/>
          <p:nvPr/>
        </p:nvSpPr>
        <p:spPr bwMode="auto">
          <a:xfrm>
            <a:off x="4262264" y="1526997"/>
            <a:ext cx="3406080" cy="672241"/>
          </a:xfrm>
          <a:prstGeom prst="wedgeRoundRectCallout">
            <a:avLst>
              <a:gd name="adj1" fmla="val -74859"/>
              <a:gd name="adj2" fmla="val 13408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dirty="0" err="1" smtClean="0">
                <a:solidFill>
                  <a:schemeClr val="bg1"/>
                </a:solidFill>
                <a:latin typeface="+mj-lt"/>
              </a:rPr>
              <a:t>Im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Pool: 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\\sam\Install\praktikum2.ova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959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paar</a:t>
            </a:r>
            <a:r>
              <a:rPr lang="en-US" dirty="0" smtClean="0"/>
              <a:t> </a:t>
            </a:r>
            <a:r>
              <a:rPr lang="en-US" dirty="0" err="1" smtClean="0"/>
              <a:t>Worte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2591873"/>
          </a:xfrm>
        </p:spPr>
        <p:txBody>
          <a:bodyPr/>
          <a:lstStyle/>
          <a:p>
            <a:r>
              <a:rPr lang="en-US" b="1" dirty="0" err="1" smtClean="0"/>
              <a:t>Bereitstellung</a:t>
            </a:r>
            <a:r>
              <a:rPr lang="en-US" b="1" dirty="0" smtClean="0"/>
              <a:t> der </a:t>
            </a:r>
            <a:r>
              <a:rPr lang="en-US" b="1" dirty="0" err="1" smtClean="0"/>
              <a:t>Vorlesungs</a:t>
            </a:r>
            <a:r>
              <a:rPr lang="en-US" b="1" dirty="0" smtClean="0"/>
              <a:t>- und </a:t>
            </a:r>
            <a:r>
              <a:rPr lang="en-US" b="1" dirty="0" err="1" smtClean="0"/>
              <a:t>Übungsunterlagen</a:t>
            </a:r>
            <a:endParaRPr lang="en-US" b="1" dirty="0" smtClean="0"/>
          </a:p>
          <a:p>
            <a:pPr marL="692150" lvl="1" indent="-342900"/>
            <a:r>
              <a:rPr lang="en-US" dirty="0" err="1" smtClean="0"/>
              <a:t>Bereits</a:t>
            </a:r>
            <a:r>
              <a:rPr lang="en-US" dirty="0" smtClean="0"/>
              <a:t> auf der VM </a:t>
            </a:r>
            <a:r>
              <a:rPr lang="en-US" dirty="0" err="1" smtClean="0"/>
              <a:t>ausgecheckt</a:t>
            </a:r>
            <a:r>
              <a:rPr lang="en-US" dirty="0" smtClean="0"/>
              <a:t> (</a:t>
            </a:r>
            <a:r>
              <a:rPr lang="en-US" i="1" dirty="0" smtClean="0"/>
              <a:t>Window </a:t>
            </a:r>
            <a:r>
              <a:rPr lang="en-US" i="1" dirty="0" smtClean="0">
                <a:sym typeface="Wingdings" panose="05000000000000000000" pitchFamily="2" charset="2"/>
              </a:rPr>
              <a:t> Perspective Open Perspective  </a:t>
            </a:r>
            <a:r>
              <a:rPr lang="en-US" i="1" dirty="0" err="1" smtClean="0">
                <a:sym typeface="Wingdings" panose="05000000000000000000" pitchFamily="2" charset="2"/>
              </a:rPr>
              <a:t>Git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 smtClean="0"/>
          </a:p>
          <a:p>
            <a:pPr marL="692150" lvl="1" indent="-342900"/>
            <a:r>
              <a:rPr lang="de-DE" dirty="0" smtClean="0"/>
              <a:t>Vorlesung </a:t>
            </a:r>
            <a:r>
              <a:rPr lang="de-DE" dirty="0"/>
              <a:t>	</a:t>
            </a:r>
            <a:r>
              <a:rPr lang="de-DE" dirty="0">
                <a:hlinkClick r:id="rId2"/>
              </a:rPr>
              <a:t>https://github.com/Echtzeitsysteme/tud-cpp-lecture</a:t>
            </a:r>
            <a:r>
              <a:rPr lang="de-DE" dirty="0"/>
              <a:t> </a:t>
            </a:r>
            <a:endParaRPr lang="de-DE" dirty="0" smtClean="0"/>
          </a:p>
          <a:p>
            <a:pPr marL="692150" lvl="1" indent="-342900"/>
            <a:r>
              <a:rPr lang="de-DE" dirty="0" smtClean="0"/>
              <a:t>Übung</a:t>
            </a:r>
            <a:r>
              <a:rPr lang="de-DE" dirty="0"/>
              <a:t>	</a:t>
            </a:r>
            <a:r>
              <a:rPr lang="de-DE" dirty="0">
                <a:hlinkClick r:id="rId3"/>
              </a:rPr>
              <a:t>https://github.com/Echtzeitsysteme/tud-cpp-exercises</a:t>
            </a:r>
            <a:r>
              <a:rPr lang="de-DE" dirty="0"/>
              <a:t> </a:t>
            </a:r>
            <a:endParaRPr lang="de-DE" dirty="0" smtClean="0"/>
          </a:p>
          <a:p>
            <a:pPr marL="692150" lvl="1" indent="-342900"/>
            <a:r>
              <a:rPr lang="de-DE" dirty="0" smtClean="0"/>
              <a:t>Informationen zu </a:t>
            </a:r>
            <a:r>
              <a:rPr lang="de-DE" dirty="0" err="1" smtClean="0"/>
              <a:t>Git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 smtClean="0"/>
              <a:t>	</a:t>
            </a:r>
            <a:r>
              <a:rPr lang="de-DE" sz="1600" dirty="0" smtClean="0">
                <a:hlinkClick r:id="rId4"/>
              </a:rPr>
              <a:t>https</a:t>
            </a:r>
            <a:r>
              <a:rPr lang="de-DE" sz="1600" dirty="0">
                <a:hlinkClick r:id="rId4"/>
              </a:rPr>
              <a:t>://</a:t>
            </a:r>
            <a:r>
              <a:rPr lang="de-DE" sz="1600" dirty="0" smtClean="0">
                <a:hlinkClick r:id="rId4"/>
              </a:rPr>
              <a:t>github.com/Echtzeitsysteme/tud-cpp-exercises/blob/master/README.md</a:t>
            </a:r>
            <a:r>
              <a:rPr lang="de-DE" sz="1600" dirty="0" smtClean="0"/>
              <a:t> </a:t>
            </a:r>
          </a:p>
          <a:p>
            <a:pPr marL="692150" lvl="1" indent="-342900"/>
            <a:endParaRPr lang="de-DE" dirty="0"/>
          </a:p>
          <a:p>
            <a:pPr marL="692150" lvl="1" indent="-342900"/>
            <a:endParaRPr lang="en-US" dirty="0"/>
          </a:p>
        </p:txBody>
      </p:sp>
      <p:grpSp>
        <p:nvGrpSpPr>
          <p:cNvPr id="36" name="Gruppieren 35"/>
          <p:cNvGrpSpPr/>
          <p:nvPr/>
        </p:nvGrpSpPr>
        <p:grpSpPr>
          <a:xfrm>
            <a:off x="5292080" y="4515278"/>
            <a:ext cx="2898146" cy="358650"/>
            <a:chOff x="3995493" y="4500184"/>
            <a:chExt cx="2898146" cy="358650"/>
          </a:xfrm>
        </p:grpSpPr>
        <p:sp>
          <p:nvSpPr>
            <p:cNvPr id="4" name="Abgerundetes Rechteck 3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pull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5" name="Ellipse 4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8" name="Gruppieren 7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6" name="Ellipse 5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10" name="Gerade Verbindung mit Pfeil 9"/>
            <p:cNvCxnSpPr>
              <a:stCxn id="5" idx="6"/>
              <a:endCxn id="4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mit Pfeil 10"/>
            <p:cNvCxnSpPr>
              <a:stCxn id="4" idx="3"/>
              <a:endCxn id="6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7" name="Gruppieren 66"/>
          <p:cNvGrpSpPr/>
          <p:nvPr/>
        </p:nvGrpSpPr>
        <p:grpSpPr>
          <a:xfrm>
            <a:off x="5292080" y="5336396"/>
            <a:ext cx="2898146" cy="1097522"/>
            <a:chOff x="5292080" y="5238520"/>
            <a:chExt cx="2898146" cy="1097522"/>
          </a:xfrm>
        </p:grpSpPr>
        <p:sp>
          <p:nvSpPr>
            <p:cNvPr id="16" name="Abgerundetes Rechteck 15"/>
            <p:cNvSpPr/>
            <p:nvPr/>
          </p:nvSpPr>
          <p:spPr bwMode="auto">
            <a:xfrm>
              <a:off x="5922150" y="5238520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commit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17" name="Ellipse 16"/>
            <p:cNvSpPr/>
            <p:nvPr/>
          </p:nvSpPr>
          <p:spPr bwMode="auto">
            <a:xfrm>
              <a:off x="5292080" y="5309833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18" name="Gruppieren 17"/>
            <p:cNvGrpSpPr/>
            <p:nvPr/>
          </p:nvGrpSpPr>
          <p:grpSpPr>
            <a:xfrm>
              <a:off x="7831576" y="5977392"/>
              <a:ext cx="358650" cy="358650"/>
              <a:chOff x="5581502" y="4131679"/>
              <a:chExt cx="358650" cy="358650"/>
            </a:xfrm>
          </p:grpSpPr>
          <p:sp>
            <p:nvSpPr>
              <p:cNvPr id="19" name="Ellipse 18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20" name="Ellipse 19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21" name="Gerade Verbindung mit Pfeil 20"/>
            <p:cNvCxnSpPr>
              <a:stCxn id="17" idx="6"/>
              <a:endCxn id="16" idx="1"/>
            </p:cNvCxnSpPr>
            <p:nvPr/>
          </p:nvCxnSpPr>
          <p:spPr bwMode="auto">
            <a:xfrm flipV="1">
              <a:off x="5508104" y="5416264"/>
              <a:ext cx="414046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mit Pfeil 21"/>
            <p:cNvCxnSpPr>
              <a:stCxn id="16" idx="2"/>
              <a:endCxn id="23" idx="0"/>
            </p:cNvCxnSpPr>
            <p:nvPr/>
          </p:nvCxnSpPr>
          <p:spPr bwMode="auto">
            <a:xfrm>
              <a:off x="6678234" y="5594008"/>
              <a:ext cx="0" cy="36459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Abgerundetes Rechteck 22"/>
            <p:cNvSpPr/>
            <p:nvPr/>
          </p:nvSpPr>
          <p:spPr bwMode="auto">
            <a:xfrm>
              <a:off x="5922150" y="5958600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push</a:t>
              </a:r>
              <a:endParaRPr lang="en-US" sz="1600" b="1" dirty="0">
                <a:latin typeface="Consolas" pitchFamily="49" charset="0"/>
              </a:endParaRPr>
            </a:p>
          </p:txBody>
        </p:sp>
        <p:cxnSp>
          <p:nvCxnSpPr>
            <p:cNvPr id="25" name="Gerade Verbindung mit Pfeil 24"/>
            <p:cNvCxnSpPr>
              <a:stCxn id="23" idx="3"/>
              <a:endCxn id="19" idx="2"/>
            </p:cNvCxnSpPr>
            <p:nvPr/>
          </p:nvCxnSpPr>
          <p:spPr bwMode="auto">
            <a:xfrm>
              <a:off x="7434318" y="6136344"/>
              <a:ext cx="397258" cy="2037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Textfeld 26"/>
          <p:cNvSpPr txBox="1"/>
          <p:nvPr/>
        </p:nvSpPr>
        <p:spPr>
          <a:xfrm>
            <a:off x="372113" y="4531584"/>
            <a:ext cx="85151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Lesen</a:t>
            </a:r>
            <a:endParaRPr lang="en-US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107504" y="5328008"/>
            <a:ext cx="130035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Schreiben</a:t>
            </a:r>
            <a:endParaRPr lang="en-US" b="1" dirty="0"/>
          </a:p>
        </p:txBody>
      </p:sp>
      <p:grpSp>
        <p:nvGrpSpPr>
          <p:cNvPr id="37" name="Gruppieren 36"/>
          <p:cNvGrpSpPr/>
          <p:nvPr/>
        </p:nvGrpSpPr>
        <p:grpSpPr>
          <a:xfrm>
            <a:off x="1780215" y="4536750"/>
            <a:ext cx="2898146" cy="358650"/>
            <a:chOff x="3995493" y="4500184"/>
            <a:chExt cx="2898146" cy="358650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svn</a:t>
              </a:r>
              <a:r>
                <a:rPr lang="en-US" sz="1600" b="1" dirty="0" smtClean="0">
                  <a:latin typeface="Consolas" pitchFamily="49" charset="0"/>
                </a:rPr>
                <a:t> update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39" name="Ellipse 38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40" name="Gruppieren 39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43" name="Ellipse 42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44" name="Ellipse 43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41" name="Gerade Verbindung mit Pfeil 40"/>
            <p:cNvCxnSpPr>
              <a:stCxn id="39" idx="6"/>
              <a:endCxn id="38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Gerade Verbindung mit Pfeil 41"/>
            <p:cNvCxnSpPr>
              <a:stCxn id="38" idx="3"/>
              <a:endCxn id="43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Gruppieren 50"/>
          <p:cNvGrpSpPr/>
          <p:nvPr/>
        </p:nvGrpSpPr>
        <p:grpSpPr>
          <a:xfrm>
            <a:off x="1781734" y="5323667"/>
            <a:ext cx="2898146" cy="358650"/>
            <a:chOff x="3995493" y="4500184"/>
            <a:chExt cx="2898146" cy="358650"/>
          </a:xfrm>
        </p:grpSpPr>
        <p:sp>
          <p:nvSpPr>
            <p:cNvPr id="52" name="Abgerundetes Rechteck 51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svn</a:t>
              </a:r>
              <a:r>
                <a:rPr lang="en-US" sz="1600" b="1" dirty="0" smtClean="0">
                  <a:latin typeface="Consolas" pitchFamily="49" charset="0"/>
                </a:rPr>
                <a:t> commit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53" name="Ellipse 52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57" name="Ellipse 56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55" name="Gerade Verbindung mit Pfeil 54"/>
            <p:cNvCxnSpPr>
              <a:stCxn id="53" idx="6"/>
              <a:endCxn id="52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mit Pfeil 55"/>
            <p:cNvCxnSpPr>
              <a:stCxn id="52" idx="3"/>
              <a:endCxn id="57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9" name="Textfeld 58"/>
          <p:cNvSpPr txBox="1"/>
          <p:nvPr/>
        </p:nvSpPr>
        <p:spPr>
          <a:xfrm>
            <a:off x="2836791" y="4080482"/>
            <a:ext cx="65915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SVN</a:t>
            </a:r>
            <a:endParaRPr lang="en-US" b="1" dirty="0"/>
          </a:p>
        </p:txBody>
      </p:sp>
      <p:sp>
        <p:nvSpPr>
          <p:cNvPr id="60" name="Textfeld 59"/>
          <p:cNvSpPr txBox="1"/>
          <p:nvPr/>
        </p:nvSpPr>
        <p:spPr>
          <a:xfrm>
            <a:off x="6425600" y="4076186"/>
            <a:ext cx="50526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Git</a:t>
            </a:r>
            <a:endParaRPr lang="en-US" b="1" dirty="0"/>
          </a:p>
        </p:txBody>
      </p:sp>
      <p:cxnSp>
        <p:nvCxnSpPr>
          <p:cNvPr id="62" name="Gerader Verbinder 61"/>
          <p:cNvCxnSpPr/>
          <p:nvPr/>
        </p:nvCxnSpPr>
        <p:spPr bwMode="auto">
          <a:xfrm>
            <a:off x="107504" y="4426154"/>
            <a:ext cx="864238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Gerader Verbinder 62"/>
          <p:cNvCxnSpPr/>
          <p:nvPr/>
        </p:nvCxnSpPr>
        <p:spPr bwMode="auto">
          <a:xfrm>
            <a:off x="1475656" y="4076186"/>
            <a:ext cx="0" cy="219571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6528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557338"/>
            <a:ext cx="7524750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Wie wichtig sind C und C++?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5940425" y="1989138"/>
            <a:ext cx="791815" cy="720725"/>
          </a:xfrm>
          <a:prstGeom prst="wedgeRoundRectCallout">
            <a:avLst>
              <a:gd name="adj1" fmla="val -127147"/>
              <a:gd name="adj2" fmla="val 173398"/>
              <a:gd name="adj3" fmla="val 16667"/>
            </a:avLst>
          </a:prstGeom>
          <a:solidFill>
            <a:srgbClr val="7BB5E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342" name="Rechteck 4"/>
          <p:cNvSpPr>
            <a:spLocks noChangeArrowheads="1"/>
          </p:cNvSpPr>
          <p:nvPr/>
        </p:nvSpPr>
        <p:spPr bwMode="auto">
          <a:xfrm>
            <a:off x="4067175" y="6219825"/>
            <a:ext cx="4572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dirty="0">
                <a:hlinkClick r:id="rId3"/>
              </a:rPr>
              <a:t>http://www.tiobe.com/index.php/content/paperinfo/tpci/index.html</a:t>
            </a:r>
            <a:endParaRPr lang="de-DE" altLang="de-DE" sz="1000" dirty="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6107113" y="5229225"/>
            <a:ext cx="2635250" cy="720725"/>
          </a:xfrm>
          <a:prstGeom prst="wedgeRoundRectCallout">
            <a:avLst>
              <a:gd name="adj1" fmla="val -60703"/>
              <a:gd name="adj2" fmla="val -77174"/>
              <a:gd name="adj3" fmla="val 16667"/>
            </a:avLst>
          </a:prstGeom>
          <a:solidFill>
            <a:srgbClr val="F7A25B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</a:t>
            </a:r>
            <a:r>
              <a:rPr lang="de-DE" dirty="0" smtClean="0">
                <a:solidFill>
                  <a:schemeClr val="bg1"/>
                </a:solidFill>
              </a:rPr>
              <a:t>++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552329" y="2349500"/>
            <a:ext cx="791815" cy="720725"/>
          </a:xfrm>
          <a:prstGeom prst="wedgeRoundRectCallout">
            <a:avLst>
              <a:gd name="adj1" fmla="val -102977"/>
              <a:gd name="adj2" fmla="val 148318"/>
              <a:gd name="adj3" fmla="val 16667"/>
            </a:avLst>
          </a:prstGeom>
          <a:solidFill>
            <a:srgbClr val="414146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583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Speicherverwaltung und Lebenszyklus</a:t>
            </a:r>
          </a:p>
        </p:txBody>
      </p:sp>
    </p:spTree>
    <p:extLst>
      <p:ext uri="{BB962C8B-B14F-4D97-AF65-F5344CB8AC3E}">
        <p14:creationId xmlns:p14="http://schemas.microsoft.com/office/powerpoint/2010/main" val="201048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 leben meine Daten? … und wie lange?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 und Heap</a:t>
            </a:r>
            <a:endParaRPr lang="en-US" dirty="0"/>
          </a:p>
        </p:txBody>
      </p:sp>
      <p:pic>
        <p:nvPicPr>
          <p:cNvPr id="8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4932040" y="1484784"/>
            <a:ext cx="3744416" cy="2939989"/>
          </a:xfrm>
          <a:prstGeom prst="ellipse">
            <a:avLst/>
          </a:prstGeom>
          <a:ln>
            <a:noFill/>
          </a:ln>
          <a:effectLst>
            <a:softEdge rad="31750"/>
          </a:effectLst>
          <a:extLst/>
        </p:spPr>
      </p:pic>
    </p:spTree>
    <p:extLst>
      <p:ext uri="{BB962C8B-B14F-4D97-AF65-F5344CB8AC3E}">
        <p14:creationId xmlns:p14="http://schemas.microsoft.com/office/powerpoint/2010/main" val="30313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Speicherbereiche</a:t>
            </a:r>
            <a:r>
              <a:rPr lang="en-US" dirty="0" smtClean="0"/>
              <a:t> in C++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0825" y="2420888"/>
            <a:ext cx="8640763" cy="4032300"/>
          </a:xfrm>
        </p:spPr>
        <p:txBody>
          <a:bodyPr/>
          <a:lstStyle/>
          <a:p>
            <a:r>
              <a:rPr lang="en-US" b="1" dirty="0" err="1" smtClean="0"/>
              <a:t>Vier</a:t>
            </a:r>
            <a:r>
              <a:rPr lang="en-US" b="1" dirty="0" smtClean="0"/>
              <a:t> </a:t>
            </a:r>
            <a:r>
              <a:rPr lang="en-US" b="1" dirty="0" err="1" smtClean="0"/>
              <a:t>wesentliche</a:t>
            </a:r>
            <a:r>
              <a:rPr lang="en-US" b="1" dirty="0" smtClean="0"/>
              <a:t> </a:t>
            </a:r>
            <a:r>
              <a:rPr lang="en-US" b="1" dirty="0" err="1" smtClean="0"/>
              <a:t>Speicherbereiche</a:t>
            </a:r>
            <a:endParaRPr lang="en-US" b="1" dirty="0" smtClean="0"/>
          </a:p>
          <a:p>
            <a:pPr marL="692150" lvl="1" indent="-342900"/>
            <a:r>
              <a:rPr lang="en-US" b="1" dirty="0" err="1" smtClean="0"/>
              <a:t>Programmspeicher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Enthält</a:t>
            </a:r>
            <a:r>
              <a:rPr lang="en-US" dirty="0" smtClean="0"/>
              <a:t> den </a:t>
            </a:r>
            <a:r>
              <a:rPr lang="en-US" dirty="0" err="1" smtClean="0"/>
              <a:t>binären</a:t>
            </a:r>
            <a:r>
              <a:rPr lang="en-US" dirty="0" smtClean="0"/>
              <a:t> </a:t>
            </a:r>
            <a:r>
              <a:rPr lang="en-US" dirty="0" err="1" smtClean="0"/>
              <a:t>Programmcode</a:t>
            </a:r>
            <a:r>
              <a:rPr lang="en-US" dirty="0" smtClean="0"/>
              <a:t> (+ </a:t>
            </a:r>
            <a:r>
              <a:rPr lang="en-US" dirty="0" err="1" smtClean="0"/>
              <a:t>evtl</a:t>
            </a:r>
            <a:r>
              <a:rPr lang="en-US" dirty="0" smtClean="0"/>
              <a:t>. Debugging-</a:t>
            </a:r>
            <a:r>
              <a:rPr lang="en-US" dirty="0" err="1" smtClean="0"/>
              <a:t>Symbole</a:t>
            </a:r>
            <a:r>
              <a:rPr lang="en-US" dirty="0" smtClean="0"/>
              <a:t>); </a:t>
            </a:r>
            <a:r>
              <a:rPr lang="en-US" dirty="0" err="1" smtClean="0"/>
              <a:t>normalerweise</a:t>
            </a:r>
            <a:r>
              <a:rPr lang="en-US" dirty="0" smtClean="0"/>
              <a:t> read-only.</a:t>
            </a:r>
            <a:br>
              <a:rPr lang="en-US" dirty="0" smtClean="0"/>
            </a:br>
            <a:endParaRPr lang="en-US" b="1" dirty="0" smtClean="0"/>
          </a:p>
          <a:p>
            <a:pPr marL="692150" lvl="1" indent="-342900"/>
            <a:r>
              <a:rPr lang="en-US" b="1" dirty="0" err="1" smtClean="0"/>
              <a:t>Globaler</a:t>
            </a:r>
            <a:r>
              <a:rPr lang="en-US" b="1" dirty="0" smtClean="0"/>
              <a:t> Speicher</a:t>
            </a:r>
            <a:br>
              <a:rPr lang="en-US" b="1" dirty="0" smtClean="0"/>
            </a:br>
            <a:r>
              <a:rPr lang="en-US" dirty="0" err="1" smtClean="0"/>
              <a:t>Enthält</a:t>
            </a:r>
            <a:r>
              <a:rPr lang="en-US" dirty="0" smtClean="0"/>
              <a:t> die </a:t>
            </a:r>
            <a:r>
              <a:rPr lang="en-US" dirty="0" err="1" smtClean="0"/>
              <a:t>globalen</a:t>
            </a:r>
            <a:r>
              <a:rPr lang="en-US" dirty="0" smtClean="0"/>
              <a:t> </a:t>
            </a:r>
            <a:r>
              <a:rPr lang="en-US" dirty="0" err="1" smtClean="0"/>
              <a:t>Variablen</a:t>
            </a:r>
            <a:r>
              <a:rPr lang="en-US" dirty="0" smtClean="0"/>
              <a:t> und </a:t>
            </a:r>
            <a:r>
              <a:rPr lang="en-US" dirty="0" err="1" smtClean="0"/>
              <a:t>Konstanten</a:t>
            </a:r>
            <a:r>
              <a:rPr lang="en-US" dirty="0" smtClean="0"/>
              <a:t>;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uns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so </a:t>
            </a:r>
            <a:r>
              <a:rPr lang="en-US" dirty="0" err="1" smtClean="0"/>
              <a:t>wichtig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692150" lvl="1" indent="-342900"/>
            <a:r>
              <a:rPr lang="en-US" b="1" dirty="0" smtClean="0"/>
              <a:t>Heap-Speicher</a:t>
            </a:r>
            <a:r>
              <a:rPr lang="en-US" dirty="0" smtClean="0"/>
              <a:t> (aka. </a:t>
            </a:r>
            <a:r>
              <a:rPr lang="en-US" dirty="0" err="1" smtClean="0"/>
              <a:t>dynamischer</a:t>
            </a:r>
            <a:r>
              <a:rPr lang="en-US" dirty="0" smtClean="0"/>
              <a:t> Speicher)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Frei </a:t>
            </a:r>
            <a:r>
              <a:rPr lang="en-US" dirty="0" err="1" smtClean="0"/>
              <a:t>verwendbar</a:t>
            </a:r>
            <a:r>
              <a:rPr lang="en-US" dirty="0" smtClean="0"/>
              <a:t>; </a:t>
            </a:r>
            <a:r>
              <a:rPr lang="en-US" dirty="0" err="1" smtClean="0"/>
              <a:t>Benutzer</a:t>
            </a:r>
            <a:r>
              <a:rPr lang="en-US" dirty="0" smtClean="0"/>
              <a:t> </a:t>
            </a:r>
            <a:r>
              <a:rPr lang="en-US" dirty="0" err="1" smtClean="0"/>
              <a:t>übernimmt</a:t>
            </a:r>
            <a:r>
              <a:rPr lang="en-US" dirty="0" smtClean="0"/>
              <a:t> </a:t>
            </a:r>
            <a:r>
              <a:rPr lang="en-US" dirty="0" err="1" smtClean="0"/>
              <a:t>Speichermanagement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b="1" dirty="0" smtClean="0"/>
          </a:p>
          <a:p>
            <a:pPr marL="692150" lvl="1" indent="-342900"/>
            <a:r>
              <a:rPr lang="en-US" b="1" dirty="0" smtClean="0"/>
              <a:t>Stack-Speicher</a:t>
            </a:r>
            <a:r>
              <a:rPr lang="en-US" dirty="0" smtClean="0"/>
              <a:t> (aka. </a:t>
            </a:r>
            <a:r>
              <a:rPr lang="en-US" dirty="0" err="1" smtClean="0"/>
              <a:t>statischer</a:t>
            </a:r>
            <a:r>
              <a:rPr lang="en-US" dirty="0" smtClean="0"/>
              <a:t> Speicher)</a:t>
            </a:r>
            <a:br>
              <a:rPr lang="en-US" dirty="0" smtClean="0"/>
            </a:br>
            <a:r>
              <a:rPr lang="en-US" dirty="0" err="1" smtClean="0"/>
              <a:t>Verwendung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lokale</a:t>
            </a:r>
            <a:r>
              <a:rPr lang="en-US" dirty="0" smtClean="0"/>
              <a:t> </a:t>
            </a:r>
            <a:r>
              <a:rPr lang="en-US" dirty="0" err="1" smtClean="0"/>
              <a:t>Variablen</a:t>
            </a:r>
            <a:r>
              <a:rPr lang="en-US" dirty="0" smtClean="0"/>
              <a:t>; </a:t>
            </a:r>
            <a:r>
              <a:rPr lang="en-US" dirty="0" err="1" smtClean="0"/>
              <a:t>Speicherverwaltung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Compiler.</a:t>
            </a:r>
            <a:endParaRPr lang="en-US" b="1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50825" y="1574224"/>
            <a:ext cx="8640763" cy="735521"/>
          </a:xfrm>
          <a:prstGeom prst="roundRect">
            <a:avLst/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buSzTx/>
            </a:pPr>
            <a:r>
              <a:rPr lang="en-US" sz="2000"/>
              <a:t>In C++ spielt die </a:t>
            </a:r>
            <a:r>
              <a:rPr lang="en-US" sz="2000" b="1"/>
              <a:t>Speicherverwaltung</a:t>
            </a:r>
            <a:r>
              <a:rPr lang="en-US" sz="2000"/>
              <a:t> eine </a:t>
            </a:r>
            <a:r>
              <a:rPr lang="en-US" sz="2000" b="1"/>
              <a:t>wesentlich größere Rolle </a:t>
            </a:r>
            <a:r>
              <a:rPr lang="en-US" sz="2000"/>
              <a:t>als in Java</a:t>
            </a:r>
            <a:endParaRPr lang="en-US" sz="20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8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Stack vs. Heap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53953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begrenzte</a:t>
            </a:r>
            <a:r>
              <a:rPr lang="en-US" dirty="0" smtClean="0"/>
              <a:t> </a:t>
            </a:r>
            <a:r>
              <a:rPr lang="en-US" dirty="0" err="1" smtClean="0"/>
              <a:t>Größe</a:t>
            </a:r>
            <a:r>
              <a:rPr lang="en-US" dirty="0" smtClean="0"/>
              <a:t> (</a:t>
            </a:r>
            <a:r>
              <a:rPr lang="en-US" dirty="0" err="1"/>
              <a:t>lokale</a:t>
            </a:r>
            <a:r>
              <a:rPr lang="en-US" dirty="0"/>
              <a:t> </a:t>
            </a:r>
            <a:r>
              <a:rPr lang="en-US" dirty="0" err="1"/>
              <a:t>Variablen</a:t>
            </a:r>
            <a:r>
              <a:rPr lang="en-US" dirty="0"/>
              <a:t>, </a:t>
            </a:r>
            <a:r>
              <a:rPr lang="en-US" dirty="0" err="1" smtClean="0"/>
              <a:t>Rücksprungadresse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Speicherbelegung</a:t>
            </a:r>
            <a:r>
              <a:rPr lang="en-US" dirty="0"/>
              <a:t> </a:t>
            </a:r>
            <a:r>
              <a:rPr lang="en-US" dirty="0" smtClean="0"/>
              <a:t>und –</a:t>
            </a:r>
            <a:r>
              <a:rPr lang="en-US" dirty="0" err="1" smtClean="0"/>
              <a:t>freigabe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den Compiler </a:t>
            </a:r>
          </a:p>
          <a:p>
            <a:r>
              <a:rPr lang="en-US" dirty="0" err="1" smtClean="0"/>
              <a:t>Speicherverwaltung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i="1" dirty="0" smtClean="0"/>
              <a:t>last-in first-out</a:t>
            </a:r>
            <a:br>
              <a:rPr lang="en-US" i="1" dirty="0" smtClean="0"/>
            </a:b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 smtClean="0"/>
              <a:t>effizient</a:t>
            </a:r>
            <a:r>
              <a:rPr lang="en-US" dirty="0" smtClean="0"/>
              <a:t>, </a:t>
            </a:r>
            <a:r>
              <a:rPr lang="en-US" dirty="0" err="1" smtClean="0"/>
              <a:t>statisch</a:t>
            </a:r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53953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typ. </a:t>
            </a:r>
            <a:r>
              <a:rPr lang="en-US" dirty="0" err="1" smtClean="0"/>
              <a:t>wesentlich</a:t>
            </a:r>
            <a:r>
              <a:rPr lang="en-US" dirty="0" smtClean="0"/>
              <a:t> </a:t>
            </a:r>
            <a:r>
              <a:rPr lang="en-US" dirty="0" err="1" smtClean="0"/>
              <a:t>größer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Stack</a:t>
            </a:r>
          </a:p>
          <a:p>
            <a:r>
              <a:rPr lang="en-US" dirty="0" err="1" smtClean="0"/>
              <a:t>Speicherverwaltung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durch</a:t>
            </a:r>
            <a:r>
              <a:rPr lang="en-US" dirty="0" smtClean="0"/>
              <a:t> “</a:t>
            </a:r>
            <a:r>
              <a:rPr lang="en-US" dirty="0" err="1" smtClean="0"/>
              <a:t>Benutzer</a:t>
            </a:r>
            <a:r>
              <a:rPr lang="en-US" dirty="0" smtClean="0"/>
              <a:t>”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new, delete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  <a:tabLst>
                <a:tab pos="365125" algn="l"/>
              </a:tabLst>
            </a:pPr>
            <a:r>
              <a:rPr lang="en-US" dirty="0" smtClean="0">
                <a:sym typeface="Wingdings" panose="05000000000000000000" pitchFamily="2" charset="2"/>
              </a:rPr>
              <a:t>	</a:t>
            </a:r>
            <a:r>
              <a:rPr lang="en-US" dirty="0" err="1" smtClean="0">
                <a:sym typeface="Wingdings" panose="05000000000000000000" pitchFamily="2" charset="2"/>
              </a:rPr>
              <a:t>groß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aber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teuer</a:t>
            </a:r>
            <a:r>
              <a:rPr lang="en-US" dirty="0" smtClean="0">
                <a:sym typeface="Wingdings" panose="05000000000000000000" pitchFamily="2" charset="2"/>
              </a:rPr>
              <a:t> (</a:t>
            </a:r>
            <a:r>
              <a:rPr lang="en-US" dirty="0" err="1" smtClean="0">
                <a:sym typeface="Wingdings" panose="05000000000000000000" pitchFamily="2" charset="2"/>
              </a:rPr>
              <a:t>Laufzeit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braucht man überhaupt Speicher auf dem </a:t>
            </a:r>
            <a:r>
              <a:rPr lang="de-DE" altLang="de-DE" sz="1800" b="0" dirty="0" smtClean="0"/>
              <a:t>Heap, </a:t>
            </a:r>
            <a:r>
              <a:rPr lang="de-DE" altLang="de-DE" sz="1800" b="0" dirty="0"/>
              <a:t>wenn der Stack die </a:t>
            </a:r>
            <a:r>
              <a:rPr lang="de-DE" altLang="de-DE" sz="1800" dirty="0"/>
              <a:t>Speicherverwaltung</a:t>
            </a:r>
            <a:r>
              <a:rPr lang="de-DE" altLang="de-DE" sz="1800" b="0" dirty="0"/>
              <a:t> übernimmt und auch noch so </a:t>
            </a:r>
            <a:r>
              <a:rPr lang="de-DE" altLang="de-DE" sz="1800" dirty="0"/>
              <a:t>viel effizienter </a:t>
            </a:r>
            <a:r>
              <a:rPr lang="de-DE" altLang="de-DE" sz="1800" b="0" dirty="0"/>
              <a:t>ist?</a:t>
            </a:r>
          </a:p>
        </p:txBody>
      </p:sp>
    </p:spTree>
    <p:extLst>
      <p:ext uri="{BB962C8B-B14F-4D97-AF65-F5344CB8AC3E}">
        <p14:creationId xmlns:p14="http://schemas.microsoft.com/office/powerpoint/2010/main" val="228742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eine Variable?</a:t>
            </a:r>
          </a:p>
        </p:txBody>
      </p:sp>
      <p:sp>
        <p:nvSpPr>
          <p:cNvPr id="8195" name="Rectangle 43"/>
          <p:cNvSpPr>
            <a:spLocks noChangeArrowheads="1"/>
          </p:cNvSpPr>
          <p:nvPr/>
        </p:nvSpPr>
        <p:spPr bwMode="auto">
          <a:xfrm>
            <a:off x="1577975" y="3716338"/>
            <a:ext cx="3187700" cy="41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6" name="Rectangle 4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7" name="Rectangle 5"/>
          <p:cNvSpPr>
            <a:spLocks noChangeArrowheads="1"/>
          </p:cNvSpPr>
          <p:nvPr/>
        </p:nvSpPr>
        <p:spPr bwMode="auto">
          <a:xfrm>
            <a:off x="291941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6750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925888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178300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4291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7995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9323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5" name="Rectangle 13"/>
          <p:cNvSpPr>
            <a:spLocks noChangeArrowheads="1"/>
          </p:cNvSpPr>
          <p:nvPr/>
        </p:nvSpPr>
        <p:spPr bwMode="auto">
          <a:xfrm>
            <a:off x="56864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6" name="Rectangle 14"/>
          <p:cNvSpPr>
            <a:spLocks noChangeArrowheads="1"/>
          </p:cNvSpPr>
          <p:nvPr/>
        </p:nvSpPr>
        <p:spPr bwMode="auto">
          <a:xfrm>
            <a:off x="5937250" y="4637088"/>
            <a:ext cx="252413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7" name="Rectangle 15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8" name="Rectangle 16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10" name="Rectangle 18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330450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445375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3" name="AutoShape 21"/>
          <p:cNvSpPr>
            <a:spLocks/>
          </p:cNvSpPr>
          <p:nvPr/>
        </p:nvSpPr>
        <p:spPr bwMode="auto">
          <a:xfrm rot="5400000">
            <a:off x="4050506" y="3420269"/>
            <a:ext cx="249238" cy="2012950"/>
          </a:xfrm>
          <a:prstGeom prst="leftBrace">
            <a:avLst>
              <a:gd name="adj1" fmla="val 6730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93566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6186488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43890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9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689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0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943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719455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56848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7445375" y="5561013"/>
            <a:ext cx="220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2" name="Rectangle 32"/>
          <p:cNvSpPr>
            <a:spLocks noChangeArrowheads="1"/>
          </p:cNvSpPr>
          <p:nvPr/>
        </p:nvSpPr>
        <p:spPr bwMode="auto">
          <a:xfrm>
            <a:off x="392430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3" name="Rectangle 33"/>
          <p:cNvSpPr>
            <a:spLocks noChangeArrowheads="1"/>
          </p:cNvSpPr>
          <p:nvPr/>
        </p:nvSpPr>
        <p:spPr bwMode="auto">
          <a:xfrm>
            <a:off x="367347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4" name="Rectangle 34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5" name="Rectangle 35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6" name="Rectangle 36"/>
          <p:cNvSpPr>
            <a:spLocks noChangeArrowheads="1"/>
          </p:cNvSpPr>
          <p:nvPr/>
        </p:nvSpPr>
        <p:spPr bwMode="auto">
          <a:xfrm>
            <a:off x="5183188" y="3716338"/>
            <a:ext cx="50165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8227" name="Rectangle 38"/>
          <p:cNvSpPr>
            <a:spLocks noChangeArrowheads="1"/>
          </p:cNvSpPr>
          <p:nvPr/>
        </p:nvSpPr>
        <p:spPr bwMode="auto">
          <a:xfrm>
            <a:off x="6272213" y="3716338"/>
            <a:ext cx="922337" cy="4191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3420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673350" y="3716338"/>
            <a:ext cx="574675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</a:t>
            </a:r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1577975" y="3716338"/>
            <a:ext cx="1089025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double</a:t>
            </a:r>
          </a:p>
        </p:txBody>
      </p:sp>
      <p:sp>
        <p:nvSpPr>
          <p:cNvPr id="8230" name="Rectangle 42"/>
          <p:cNvSpPr>
            <a:spLocks noChangeArrowheads="1"/>
          </p:cNvSpPr>
          <p:nvPr/>
        </p:nvSpPr>
        <p:spPr bwMode="auto">
          <a:xfrm>
            <a:off x="3255963" y="3716338"/>
            <a:ext cx="1509712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2.718281</a:t>
            </a:r>
          </a:p>
        </p:txBody>
      </p:sp>
      <p:sp>
        <p:nvSpPr>
          <p:cNvPr id="8231" name="Line 44"/>
          <p:cNvSpPr>
            <a:spLocks noChangeShapeType="1"/>
          </p:cNvSpPr>
          <p:nvPr/>
        </p:nvSpPr>
        <p:spPr bwMode="auto">
          <a:xfrm>
            <a:off x="6272213" y="3716338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232" name="Rectangle 46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3" name="Rectangle 47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4" name="Rectangle 48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5" name="Rectangle 49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6" name="Rectangle 50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7" name="Rectangle 51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8" name="Rectangle 52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9" name="Rectangle 53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0" name="Rectangle 54"/>
          <p:cNvSpPr>
            <a:spLocks noChangeArrowheads="1"/>
          </p:cNvSpPr>
          <p:nvPr/>
        </p:nvSpPr>
        <p:spPr bwMode="auto">
          <a:xfrm>
            <a:off x="5183188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1" name="Rectangle 55"/>
          <p:cNvSpPr>
            <a:spLocks noChangeArrowheads="1"/>
          </p:cNvSpPr>
          <p:nvPr/>
        </p:nvSpPr>
        <p:spPr bwMode="auto">
          <a:xfrm>
            <a:off x="543560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2" name="AutoShape 56"/>
          <p:cNvSpPr>
            <a:spLocks/>
          </p:cNvSpPr>
          <p:nvPr/>
        </p:nvSpPr>
        <p:spPr bwMode="auto">
          <a:xfrm rot="5400000">
            <a:off x="6565900" y="3922713"/>
            <a:ext cx="249238" cy="1008062"/>
          </a:xfrm>
          <a:prstGeom prst="leftBrace">
            <a:avLst>
              <a:gd name="adj1" fmla="val 337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3" name="Text Box 57"/>
          <p:cNvSpPr txBox="1">
            <a:spLocks noChangeArrowheads="1"/>
          </p:cNvSpPr>
          <p:nvPr/>
        </p:nvSpPr>
        <p:spPr bwMode="auto">
          <a:xfrm>
            <a:off x="1835150" y="3284538"/>
            <a:ext cx="6080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Typ</a:t>
            </a:r>
          </a:p>
        </p:txBody>
      </p:sp>
      <p:sp>
        <p:nvSpPr>
          <p:cNvPr id="8244" name="Text Box 58"/>
          <p:cNvSpPr txBox="1">
            <a:spLocks noChangeArrowheads="1"/>
          </p:cNvSpPr>
          <p:nvPr/>
        </p:nvSpPr>
        <p:spPr bwMode="auto">
          <a:xfrm>
            <a:off x="2589213" y="3284538"/>
            <a:ext cx="84613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Name</a:t>
            </a:r>
          </a:p>
        </p:txBody>
      </p:sp>
      <p:sp>
        <p:nvSpPr>
          <p:cNvPr id="8245" name="Text Box 59"/>
          <p:cNvSpPr txBox="1">
            <a:spLocks noChangeArrowheads="1"/>
          </p:cNvSpPr>
          <p:nvPr/>
        </p:nvSpPr>
        <p:spPr bwMode="auto">
          <a:xfrm>
            <a:off x="3679825" y="3284538"/>
            <a:ext cx="7159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Wert</a:t>
            </a:r>
          </a:p>
        </p:txBody>
      </p:sp>
      <p:sp>
        <p:nvSpPr>
          <p:cNvPr id="8246" name="Rectangle 40"/>
          <p:cNvSpPr>
            <a:spLocks noChangeArrowheads="1"/>
          </p:cNvSpPr>
          <p:nvPr/>
        </p:nvSpPr>
        <p:spPr bwMode="auto">
          <a:xfrm>
            <a:off x="2673350" y="3924300"/>
            <a:ext cx="579438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2137</a:t>
            </a:r>
          </a:p>
        </p:txBody>
      </p:sp>
      <p:sp>
        <p:nvSpPr>
          <p:cNvPr id="8247" name="Text Box 30"/>
          <p:cNvSpPr txBox="1">
            <a:spLocks noChangeArrowheads="1"/>
          </p:cNvSpPr>
          <p:nvPr/>
        </p:nvSpPr>
        <p:spPr bwMode="auto">
          <a:xfrm>
            <a:off x="36401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48" name="Text Box 22"/>
          <p:cNvSpPr txBox="1">
            <a:spLocks noChangeArrowheads="1"/>
          </p:cNvSpPr>
          <p:nvPr/>
        </p:nvSpPr>
        <p:spPr bwMode="auto">
          <a:xfrm>
            <a:off x="317341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49" name="Text Box 23"/>
          <p:cNvSpPr txBox="1">
            <a:spLocks noChangeArrowheads="1"/>
          </p:cNvSpPr>
          <p:nvPr/>
        </p:nvSpPr>
        <p:spPr bwMode="auto">
          <a:xfrm>
            <a:off x="3425825" y="5561013"/>
            <a:ext cx="25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50" name="Text Box 29"/>
          <p:cNvSpPr txBox="1">
            <a:spLocks noChangeArrowheads="1"/>
          </p:cNvSpPr>
          <p:nvPr/>
        </p:nvSpPr>
        <p:spPr bwMode="auto">
          <a:xfrm>
            <a:off x="2922588" y="5561013"/>
            <a:ext cx="2206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51" name="Rectangle 37"/>
          <p:cNvSpPr>
            <a:spLocks noChangeArrowheads="1"/>
          </p:cNvSpPr>
          <p:nvPr/>
        </p:nvSpPr>
        <p:spPr bwMode="auto">
          <a:xfrm>
            <a:off x="5686425" y="3925888"/>
            <a:ext cx="584200" cy="21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8252" name="Rectangle 37"/>
          <p:cNvSpPr>
            <a:spLocks noChangeArrowheads="1"/>
          </p:cNvSpPr>
          <p:nvPr/>
        </p:nvSpPr>
        <p:spPr bwMode="auto">
          <a:xfrm>
            <a:off x="5686425" y="3716338"/>
            <a:ext cx="584200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8253" name="Rectangle 39"/>
          <p:cNvSpPr>
            <a:spLocks noChangeArrowheads="1"/>
          </p:cNvSpPr>
          <p:nvPr/>
        </p:nvSpPr>
        <p:spPr bwMode="auto">
          <a:xfrm>
            <a:off x="5183188" y="3716338"/>
            <a:ext cx="2011362" cy="419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54" name="Textfeld 62"/>
          <p:cNvSpPr txBox="1">
            <a:spLocks noChangeArrowheads="1"/>
          </p:cNvSpPr>
          <p:nvPr/>
        </p:nvSpPr>
        <p:spPr bwMode="auto">
          <a:xfrm>
            <a:off x="1042988" y="1557338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</a:t>
            </a:r>
            <a:r>
              <a:rPr lang="de-DE" altLang="de-DE" b="1" dirty="0"/>
              <a:t> Variable</a:t>
            </a:r>
            <a:r>
              <a:rPr lang="de-DE" altLang="de-DE" dirty="0">
                <a:solidFill>
                  <a:srgbClr val="FF0000"/>
                </a:solidFill>
              </a:rPr>
              <a:t> </a:t>
            </a:r>
            <a:r>
              <a:rPr lang="de-DE" altLang="de-DE" dirty="0"/>
              <a:t>entspricht intern einer Speicheradresse mit einer Menge von Speicherstellen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einer Variable </a:t>
            </a:r>
            <a:r>
              <a:rPr lang="de-DE" altLang="de-DE" dirty="0"/>
              <a:t>bestimmt die </a:t>
            </a:r>
            <a:r>
              <a:rPr lang="de-DE" altLang="de-DE" i="1" dirty="0"/>
              <a:t>Größe</a:t>
            </a:r>
            <a:r>
              <a:rPr lang="de-DE" altLang="de-DE" dirty="0"/>
              <a:t> des reservierten Speicherplatzes und die </a:t>
            </a:r>
            <a:r>
              <a:rPr lang="de-DE" altLang="de-DE" i="1" dirty="0"/>
              <a:t>Interpretation</a:t>
            </a:r>
            <a:r>
              <a:rPr lang="de-DE" altLang="de-DE" dirty="0"/>
              <a:t> der enthaltenen Daten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63" name="Abgerundete rechteckige Legende 62"/>
          <p:cNvSpPr/>
          <p:nvPr/>
        </p:nvSpPr>
        <p:spPr>
          <a:xfrm>
            <a:off x="4424872" y="5836314"/>
            <a:ext cx="1290637" cy="767514"/>
          </a:xfrm>
          <a:prstGeom prst="wedgeRoundRectCallout">
            <a:avLst>
              <a:gd name="adj1" fmla="val 73754"/>
              <a:gd name="adj2" fmla="val -9716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4 Byte im 32 Bit-Format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4" name="Abgerundete rechteckige Legende 63"/>
          <p:cNvSpPr/>
          <p:nvPr/>
        </p:nvSpPr>
        <p:spPr>
          <a:xfrm>
            <a:off x="1733487" y="4454578"/>
            <a:ext cx="1079500" cy="432147"/>
          </a:xfrm>
          <a:prstGeom prst="wedgeRoundRectCallout">
            <a:avLst>
              <a:gd name="adj1" fmla="val 50545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Adresse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5" name="Abgerundete rechteckige Legende 64"/>
          <p:cNvSpPr/>
          <p:nvPr/>
        </p:nvSpPr>
        <p:spPr>
          <a:xfrm>
            <a:off x="179512" y="4446697"/>
            <a:ext cx="1333312" cy="494471"/>
          </a:xfrm>
          <a:prstGeom prst="wedgeRoundRectCallout">
            <a:avLst>
              <a:gd name="adj1" fmla="val 60533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Typ legt Länge 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Gefaltete Ecke 3"/>
          <p:cNvSpPr/>
          <p:nvPr/>
        </p:nvSpPr>
        <p:spPr>
          <a:xfrm>
            <a:off x="270138" y="5099051"/>
            <a:ext cx="2581013" cy="135428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main() {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sizeof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//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hlinkClick r:id="rId2"/>
              </a:rPr>
              <a:t>Try it!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3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 Zeiger?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-201712" y="1558132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 </a:t>
            </a:r>
            <a:r>
              <a:rPr lang="de-DE" altLang="de-DE" b="1" dirty="0"/>
              <a:t>Zeiger (Pointer)</a:t>
            </a:r>
            <a:r>
              <a:rPr lang="de-DE" altLang="de-DE" dirty="0"/>
              <a:t> ist eine Variable, deren Inhalt als die Speicheradresse einer anderen Variable </a:t>
            </a:r>
            <a:r>
              <a:rPr lang="de-DE" altLang="de-DE" b="1" dirty="0"/>
              <a:t>interpretiert</a:t>
            </a:r>
            <a:r>
              <a:rPr lang="de-DE" altLang="de-DE" dirty="0"/>
              <a:t> wird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eines Zeigers </a:t>
            </a:r>
            <a:r>
              <a:rPr lang="de-DE" altLang="de-DE" dirty="0"/>
              <a:t>legt fest, auf welchen Typ von Variable „gezeigt“ wird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628900" y="35750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2267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 flipV="1">
            <a:off x="3300413" y="3735388"/>
            <a:ext cx="263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5940425" y="357187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6372225" y="357187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b</a:t>
            </a: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6875463" y="357187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2052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9227" name="Rectangle 19"/>
          <p:cNvSpPr>
            <a:spLocks noChangeArrowheads="1"/>
          </p:cNvSpPr>
          <p:nvPr/>
        </p:nvSpPr>
        <p:spPr bwMode="auto">
          <a:xfrm>
            <a:off x="32750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8" name="Rectangle 20"/>
          <p:cNvSpPr>
            <a:spLocks noChangeArrowheads="1"/>
          </p:cNvSpPr>
          <p:nvPr/>
        </p:nvSpPr>
        <p:spPr bwMode="auto">
          <a:xfrm>
            <a:off x="34909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9" name="Rectangle 21"/>
          <p:cNvSpPr>
            <a:spLocks noChangeArrowheads="1"/>
          </p:cNvSpPr>
          <p:nvPr/>
        </p:nvSpPr>
        <p:spPr bwMode="auto">
          <a:xfrm>
            <a:off x="37068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0" name="Rectangle 22"/>
          <p:cNvSpPr>
            <a:spLocks noChangeArrowheads="1"/>
          </p:cNvSpPr>
          <p:nvPr/>
        </p:nvSpPr>
        <p:spPr bwMode="auto">
          <a:xfrm>
            <a:off x="39227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1" name="Rectangle 23"/>
          <p:cNvSpPr>
            <a:spLocks noChangeArrowheads="1"/>
          </p:cNvSpPr>
          <p:nvPr/>
        </p:nvSpPr>
        <p:spPr bwMode="auto">
          <a:xfrm>
            <a:off x="19796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2" name="Rectangle 24"/>
          <p:cNvSpPr>
            <a:spLocks noChangeArrowheads="1"/>
          </p:cNvSpPr>
          <p:nvPr/>
        </p:nvSpPr>
        <p:spPr bwMode="auto">
          <a:xfrm>
            <a:off x="21955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3" name="Rectangle 25"/>
          <p:cNvSpPr>
            <a:spLocks noChangeArrowheads="1"/>
          </p:cNvSpPr>
          <p:nvPr/>
        </p:nvSpPr>
        <p:spPr bwMode="auto">
          <a:xfrm>
            <a:off x="24114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4" name="Rectangle 26"/>
          <p:cNvSpPr>
            <a:spLocks noChangeArrowheads="1"/>
          </p:cNvSpPr>
          <p:nvPr/>
        </p:nvSpPr>
        <p:spPr bwMode="auto">
          <a:xfrm>
            <a:off x="26273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5" name="Rectangle 27"/>
          <p:cNvSpPr>
            <a:spLocks noChangeArrowheads="1"/>
          </p:cNvSpPr>
          <p:nvPr/>
        </p:nvSpPr>
        <p:spPr bwMode="auto">
          <a:xfrm>
            <a:off x="28432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6" name="Rectangle 28"/>
          <p:cNvSpPr>
            <a:spLocks noChangeArrowheads="1"/>
          </p:cNvSpPr>
          <p:nvPr/>
        </p:nvSpPr>
        <p:spPr bwMode="auto">
          <a:xfrm>
            <a:off x="30591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7" name="Rectangle 29"/>
          <p:cNvSpPr>
            <a:spLocks noChangeArrowheads="1"/>
          </p:cNvSpPr>
          <p:nvPr/>
        </p:nvSpPr>
        <p:spPr bwMode="auto">
          <a:xfrm>
            <a:off x="4140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8" name="Rectangle 30"/>
          <p:cNvSpPr>
            <a:spLocks noChangeArrowheads="1"/>
          </p:cNvSpPr>
          <p:nvPr/>
        </p:nvSpPr>
        <p:spPr bwMode="auto">
          <a:xfrm>
            <a:off x="43561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9" name="Rectangle 31"/>
          <p:cNvSpPr>
            <a:spLocks noChangeArrowheads="1"/>
          </p:cNvSpPr>
          <p:nvPr/>
        </p:nvSpPr>
        <p:spPr bwMode="auto">
          <a:xfrm>
            <a:off x="45720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0" name="Rectangle 32"/>
          <p:cNvSpPr>
            <a:spLocks noChangeArrowheads="1"/>
          </p:cNvSpPr>
          <p:nvPr/>
        </p:nvSpPr>
        <p:spPr bwMode="auto">
          <a:xfrm>
            <a:off x="47879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1" name="Rectangle 33"/>
          <p:cNvSpPr>
            <a:spLocks noChangeArrowheads="1"/>
          </p:cNvSpPr>
          <p:nvPr/>
        </p:nvSpPr>
        <p:spPr bwMode="auto">
          <a:xfrm>
            <a:off x="50038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2" name="Rectangle 34"/>
          <p:cNvSpPr>
            <a:spLocks noChangeArrowheads="1"/>
          </p:cNvSpPr>
          <p:nvPr/>
        </p:nvSpPr>
        <p:spPr bwMode="auto">
          <a:xfrm>
            <a:off x="5219700" y="5156200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3" name="Rectangle 35"/>
          <p:cNvSpPr>
            <a:spLocks noChangeArrowheads="1"/>
          </p:cNvSpPr>
          <p:nvPr/>
        </p:nvSpPr>
        <p:spPr bwMode="auto">
          <a:xfrm>
            <a:off x="54356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4" name="Rectangle 36"/>
          <p:cNvSpPr>
            <a:spLocks noChangeArrowheads="1"/>
          </p:cNvSpPr>
          <p:nvPr/>
        </p:nvSpPr>
        <p:spPr bwMode="auto">
          <a:xfrm>
            <a:off x="56515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5" name="Rectangle 37"/>
          <p:cNvSpPr>
            <a:spLocks noChangeArrowheads="1"/>
          </p:cNvSpPr>
          <p:nvPr/>
        </p:nvSpPr>
        <p:spPr bwMode="auto">
          <a:xfrm>
            <a:off x="58674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6" name="Rectangle 38"/>
          <p:cNvSpPr>
            <a:spLocks noChangeArrowheads="1"/>
          </p:cNvSpPr>
          <p:nvPr/>
        </p:nvSpPr>
        <p:spPr bwMode="auto">
          <a:xfrm>
            <a:off x="60833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7" name="Rectangle 39"/>
          <p:cNvSpPr>
            <a:spLocks noChangeArrowheads="1"/>
          </p:cNvSpPr>
          <p:nvPr/>
        </p:nvSpPr>
        <p:spPr bwMode="auto">
          <a:xfrm>
            <a:off x="6299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8" name="AutoShape 40"/>
          <p:cNvSpPr>
            <a:spLocks/>
          </p:cNvSpPr>
          <p:nvPr/>
        </p:nvSpPr>
        <p:spPr bwMode="auto">
          <a:xfrm rot="5400000">
            <a:off x="5553869" y="4750594"/>
            <a:ext cx="195262" cy="431800"/>
          </a:xfrm>
          <a:prstGeom prst="leftBrace">
            <a:avLst>
              <a:gd name="adj1" fmla="val 3346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9" name="Text Box 41"/>
          <p:cNvSpPr txBox="1">
            <a:spLocks noChangeArrowheads="1"/>
          </p:cNvSpPr>
          <p:nvPr/>
        </p:nvSpPr>
        <p:spPr bwMode="auto">
          <a:xfrm>
            <a:off x="5364163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c</a:t>
            </a:r>
          </a:p>
        </p:txBody>
      </p:sp>
      <p:sp>
        <p:nvSpPr>
          <p:cNvPr id="9250" name="AutoShape 42"/>
          <p:cNvSpPr>
            <a:spLocks/>
          </p:cNvSpPr>
          <p:nvPr/>
        </p:nvSpPr>
        <p:spPr bwMode="auto">
          <a:xfrm rot="5400000">
            <a:off x="2736057" y="4544219"/>
            <a:ext cx="214312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51" name="Text Box 53"/>
          <p:cNvSpPr txBox="1">
            <a:spLocks noChangeArrowheads="1"/>
          </p:cNvSpPr>
          <p:nvPr/>
        </p:nvSpPr>
        <p:spPr bwMode="auto">
          <a:xfrm>
            <a:off x="5508625" y="5300663"/>
            <a:ext cx="296863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20</a:t>
            </a:r>
          </a:p>
        </p:txBody>
      </p:sp>
      <p:sp>
        <p:nvSpPr>
          <p:cNvPr id="9252" name="Text Box 54"/>
          <p:cNvSpPr txBox="1">
            <a:spLocks noChangeArrowheads="1"/>
          </p:cNvSpPr>
          <p:nvPr/>
        </p:nvSpPr>
        <p:spPr bwMode="auto">
          <a:xfrm>
            <a:off x="6010275" y="32845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9253" name="Text Box 55"/>
          <p:cNvSpPr txBox="1">
            <a:spLocks noChangeArrowheads="1"/>
          </p:cNvSpPr>
          <p:nvPr/>
        </p:nvSpPr>
        <p:spPr bwMode="auto">
          <a:xfrm>
            <a:off x="6370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9254" name="Text Box 56"/>
          <p:cNvSpPr txBox="1">
            <a:spLocks noChangeArrowheads="1"/>
          </p:cNvSpPr>
          <p:nvPr/>
        </p:nvSpPr>
        <p:spPr bwMode="auto">
          <a:xfrm>
            <a:off x="7019925" y="328453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9255" name="Text Box 57"/>
          <p:cNvSpPr txBox="1">
            <a:spLocks noChangeArrowheads="1"/>
          </p:cNvSpPr>
          <p:nvPr/>
        </p:nvSpPr>
        <p:spPr bwMode="auto">
          <a:xfrm>
            <a:off x="2481263" y="5300663"/>
            <a:ext cx="698500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2267</a:t>
            </a:r>
          </a:p>
        </p:txBody>
      </p:sp>
      <p:sp>
        <p:nvSpPr>
          <p:cNvPr id="9256" name="Text Box 58"/>
          <p:cNvSpPr txBox="1">
            <a:spLocks noChangeArrowheads="1"/>
          </p:cNvSpPr>
          <p:nvPr/>
        </p:nvSpPr>
        <p:spPr bwMode="auto">
          <a:xfrm>
            <a:off x="47863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</p:txBody>
      </p:sp>
      <p:sp>
        <p:nvSpPr>
          <p:cNvPr id="9257" name="Text Box 59"/>
          <p:cNvSpPr txBox="1">
            <a:spLocks noChangeArrowheads="1"/>
          </p:cNvSpPr>
          <p:nvPr/>
        </p:nvSpPr>
        <p:spPr bwMode="auto">
          <a:xfrm>
            <a:off x="50022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58" name="Text Box 60"/>
          <p:cNvSpPr txBox="1">
            <a:spLocks noChangeArrowheads="1"/>
          </p:cNvSpPr>
          <p:nvPr/>
        </p:nvSpPr>
        <p:spPr bwMode="auto">
          <a:xfrm>
            <a:off x="52181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59" name="Text Box 61"/>
          <p:cNvSpPr txBox="1">
            <a:spLocks noChangeArrowheads="1"/>
          </p:cNvSpPr>
          <p:nvPr/>
        </p:nvSpPr>
        <p:spPr bwMode="auto">
          <a:xfrm>
            <a:off x="54340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0" name="Text Box 62"/>
          <p:cNvSpPr txBox="1">
            <a:spLocks noChangeArrowheads="1"/>
          </p:cNvSpPr>
          <p:nvPr/>
        </p:nvSpPr>
        <p:spPr bwMode="auto">
          <a:xfrm>
            <a:off x="56515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1" name="Text Box 63"/>
          <p:cNvSpPr txBox="1">
            <a:spLocks noChangeArrowheads="1"/>
          </p:cNvSpPr>
          <p:nvPr/>
        </p:nvSpPr>
        <p:spPr bwMode="auto">
          <a:xfrm>
            <a:off x="58674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62" name="Text Box 64"/>
          <p:cNvSpPr txBox="1">
            <a:spLocks noChangeArrowheads="1"/>
          </p:cNvSpPr>
          <p:nvPr/>
        </p:nvSpPr>
        <p:spPr bwMode="auto">
          <a:xfrm>
            <a:off x="4570413" y="5802313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3" name="Text Box 65"/>
          <p:cNvSpPr txBox="1">
            <a:spLocks noChangeArrowheads="1"/>
          </p:cNvSpPr>
          <p:nvPr/>
        </p:nvSpPr>
        <p:spPr bwMode="auto">
          <a:xfrm>
            <a:off x="6084888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4" name="Text Box 66"/>
          <p:cNvSpPr txBox="1">
            <a:spLocks noChangeArrowheads="1"/>
          </p:cNvSpPr>
          <p:nvPr/>
        </p:nvSpPr>
        <p:spPr bwMode="auto">
          <a:xfrm>
            <a:off x="21939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7</a:t>
            </a:r>
          </a:p>
        </p:txBody>
      </p:sp>
      <p:sp>
        <p:nvSpPr>
          <p:cNvPr id="9265" name="Text Box 67"/>
          <p:cNvSpPr txBox="1">
            <a:spLocks noChangeArrowheads="1"/>
          </p:cNvSpPr>
          <p:nvPr/>
        </p:nvSpPr>
        <p:spPr bwMode="auto">
          <a:xfrm>
            <a:off x="24098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66" name="Text Box 68"/>
          <p:cNvSpPr txBox="1">
            <a:spLocks noChangeArrowheads="1"/>
          </p:cNvSpPr>
          <p:nvPr/>
        </p:nvSpPr>
        <p:spPr bwMode="auto">
          <a:xfrm>
            <a:off x="26257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67" name="Text Box 69"/>
          <p:cNvSpPr txBox="1">
            <a:spLocks noChangeArrowheads="1"/>
          </p:cNvSpPr>
          <p:nvPr/>
        </p:nvSpPr>
        <p:spPr bwMode="auto">
          <a:xfrm>
            <a:off x="28416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8" name="Text Box 70"/>
          <p:cNvSpPr txBox="1">
            <a:spLocks noChangeArrowheads="1"/>
          </p:cNvSpPr>
          <p:nvPr/>
        </p:nvSpPr>
        <p:spPr bwMode="auto">
          <a:xfrm>
            <a:off x="30591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9" name="Text Box 71"/>
          <p:cNvSpPr txBox="1">
            <a:spLocks noChangeArrowheads="1"/>
          </p:cNvSpPr>
          <p:nvPr/>
        </p:nvSpPr>
        <p:spPr bwMode="auto">
          <a:xfrm>
            <a:off x="32750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70" name="Text Box 72"/>
          <p:cNvSpPr txBox="1">
            <a:spLocks noChangeArrowheads="1"/>
          </p:cNvSpPr>
          <p:nvPr/>
        </p:nvSpPr>
        <p:spPr bwMode="auto">
          <a:xfrm>
            <a:off x="1978025" y="5803900"/>
            <a:ext cx="212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1" name="Text Box 73"/>
          <p:cNvSpPr txBox="1">
            <a:spLocks noChangeArrowheads="1"/>
          </p:cNvSpPr>
          <p:nvPr/>
        </p:nvSpPr>
        <p:spPr bwMode="auto">
          <a:xfrm>
            <a:off x="3492500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2" name="Text Box 74"/>
          <p:cNvSpPr txBox="1">
            <a:spLocks noChangeArrowheads="1"/>
          </p:cNvSpPr>
          <p:nvPr/>
        </p:nvSpPr>
        <p:spPr bwMode="auto">
          <a:xfrm>
            <a:off x="2628900" y="328453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9273" name="Rectangle 75"/>
          <p:cNvSpPr>
            <a:spLocks noChangeArrowheads="1"/>
          </p:cNvSpPr>
          <p:nvPr/>
        </p:nvSpPr>
        <p:spPr bwMode="auto">
          <a:xfrm>
            <a:off x="1558930" y="3574105"/>
            <a:ext cx="574675" cy="3676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short*</a:t>
            </a:r>
          </a:p>
        </p:txBody>
      </p:sp>
      <p:sp>
        <p:nvSpPr>
          <p:cNvPr id="9274" name="Rectangle 76"/>
          <p:cNvSpPr>
            <a:spLocks noChangeArrowheads="1"/>
          </p:cNvSpPr>
          <p:nvPr/>
        </p:nvSpPr>
        <p:spPr bwMode="auto">
          <a:xfrm>
            <a:off x="2124075" y="357505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9275" name="Text Box 77"/>
          <p:cNvSpPr txBox="1">
            <a:spLocks noChangeArrowheads="1"/>
          </p:cNvSpPr>
          <p:nvPr/>
        </p:nvSpPr>
        <p:spPr bwMode="auto">
          <a:xfrm>
            <a:off x="2195513" y="4508500"/>
            <a:ext cx="1443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short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r>
              <a:rPr lang="de-DE" altLang="de-DE" sz="1600" b="0" dirty="0" smtClean="0"/>
              <a:t> </a:t>
            </a:r>
            <a:r>
              <a:rPr lang="de-DE" altLang="de-DE" sz="1600" b="0" dirty="0"/>
              <a:t>= &amp;b</a:t>
            </a:r>
          </a:p>
        </p:txBody>
      </p:sp>
      <p:sp>
        <p:nvSpPr>
          <p:cNvPr id="9276" name="Rectangle 10"/>
          <p:cNvSpPr>
            <a:spLocks noChangeArrowheads="1"/>
          </p:cNvSpPr>
          <p:nvPr/>
        </p:nvSpPr>
        <p:spPr bwMode="auto">
          <a:xfrm>
            <a:off x="5938838" y="4006850"/>
            <a:ext cx="43021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77" name="Rectangle 11"/>
          <p:cNvSpPr>
            <a:spLocks noChangeArrowheads="1"/>
          </p:cNvSpPr>
          <p:nvPr/>
        </p:nvSpPr>
        <p:spPr bwMode="auto">
          <a:xfrm>
            <a:off x="6370638" y="4006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</a:t>
            </a:r>
          </a:p>
        </p:txBody>
      </p:sp>
      <p:sp>
        <p:nvSpPr>
          <p:cNvPr id="9278" name="Rectangle 12"/>
          <p:cNvSpPr>
            <a:spLocks noChangeArrowheads="1"/>
          </p:cNvSpPr>
          <p:nvPr/>
        </p:nvSpPr>
        <p:spPr bwMode="auto">
          <a:xfrm>
            <a:off x="6873875" y="40068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20</a:t>
            </a:r>
          </a:p>
        </p:txBody>
      </p:sp>
      <p:sp>
        <p:nvSpPr>
          <p:cNvPr id="9279" name="AutoShape 40"/>
          <p:cNvSpPr>
            <a:spLocks/>
          </p:cNvSpPr>
          <p:nvPr/>
        </p:nvSpPr>
        <p:spPr bwMode="auto">
          <a:xfrm rot="5400000">
            <a:off x="4905376" y="4749800"/>
            <a:ext cx="195262" cy="433387"/>
          </a:xfrm>
          <a:prstGeom prst="leftBrace">
            <a:avLst>
              <a:gd name="adj1" fmla="val 335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80" name="Text Box 41"/>
          <p:cNvSpPr txBox="1">
            <a:spLocks noChangeArrowheads="1"/>
          </p:cNvSpPr>
          <p:nvPr/>
        </p:nvSpPr>
        <p:spPr bwMode="auto">
          <a:xfrm>
            <a:off x="4572000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b</a:t>
            </a:r>
          </a:p>
        </p:txBody>
      </p:sp>
      <p:sp>
        <p:nvSpPr>
          <p:cNvPr id="9281" name="Text Box 53"/>
          <p:cNvSpPr txBox="1">
            <a:spLocks noChangeArrowheads="1"/>
          </p:cNvSpPr>
          <p:nvPr/>
        </p:nvSpPr>
        <p:spPr bwMode="auto">
          <a:xfrm>
            <a:off x="4859338" y="5300663"/>
            <a:ext cx="298450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9282" name="Rectangle 76"/>
          <p:cNvSpPr>
            <a:spLocks noChangeArrowheads="1"/>
          </p:cNvSpPr>
          <p:nvPr/>
        </p:nvSpPr>
        <p:spPr bwMode="auto">
          <a:xfrm>
            <a:off x="2125663" y="3746500"/>
            <a:ext cx="504825" cy="195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9283" name="Rectangle 11"/>
          <p:cNvSpPr>
            <a:spLocks noChangeArrowheads="1"/>
          </p:cNvSpPr>
          <p:nvPr/>
        </p:nvSpPr>
        <p:spPr bwMode="auto">
          <a:xfrm>
            <a:off x="6372225" y="3752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2267</a:t>
            </a:r>
          </a:p>
        </p:txBody>
      </p:sp>
      <p:sp>
        <p:nvSpPr>
          <p:cNvPr id="9284" name="Rectangle 11"/>
          <p:cNvSpPr>
            <a:spLocks noChangeArrowheads="1"/>
          </p:cNvSpPr>
          <p:nvPr/>
        </p:nvSpPr>
        <p:spPr bwMode="auto">
          <a:xfrm>
            <a:off x="6370638" y="4192588"/>
            <a:ext cx="501650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2270</a:t>
            </a:r>
          </a:p>
        </p:txBody>
      </p:sp>
      <p:sp>
        <p:nvSpPr>
          <p:cNvPr id="9285" name="Oval 24"/>
          <p:cNvSpPr>
            <a:spLocks noChangeArrowheads="1"/>
          </p:cNvSpPr>
          <p:nvPr/>
        </p:nvSpPr>
        <p:spPr bwMode="auto">
          <a:xfrm>
            <a:off x="3238500" y="36623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164288" y="1731930"/>
            <a:ext cx="1262063" cy="326264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64288" y="2618548"/>
            <a:ext cx="1231900" cy="27545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Pointer</a:t>
            </a:r>
            <a:endParaRPr lang="en-US" altLang="en-US" sz="1600" dirty="0" smtClean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7781825" y="2058191"/>
            <a:ext cx="7938" cy="56035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396189" y="2780928"/>
            <a:ext cx="450850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8847038" y="1870865"/>
            <a:ext cx="0" cy="910063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8426350" y="1870867"/>
            <a:ext cx="428625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8425239" y="1814597"/>
            <a:ext cx="146050" cy="117475"/>
          </a:xfrm>
          <a:custGeom>
            <a:avLst/>
            <a:gdLst>
              <a:gd name="T0" fmla="*/ 0 w 92"/>
              <a:gd name="T1" fmla="*/ 37 h 74"/>
              <a:gd name="T2" fmla="*/ 92 w 92"/>
              <a:gd name="T3" fmla="*/ 0 h 74"/>
              <a:gd name="T4" fmla="*/ 0 w 92"/>
              <a:gd name="T5" fmla="*/ 37 h 74"/>
              <a:gd name="T6" fmla="*/ 92 w 92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" h="74">
                <a:moveTo>
                  <a:pt x="0" y="37"/>
                </a:moveTo>
                <a:lnTo>
                  <a:pt x="92" y="0"/>
                </a:lnTo>
                <a:moveTo>
                  <a:pt x="0" y="37"/>
                </a:moveTo>
                <a:lnTo>
                  <a:pt x="92" y="74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rot="16200000">
            <a:off x="8573572" y="2297112"/>
            <a:ext cx="38100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pointsTo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592759" y="1739814"/>
            <a:ext cx="400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+variable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592759" y="1869078"/>
            <a:ext cx="577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4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0243" name="Rechteck 3"/>
          <p:cNvSpPr>
            <a:spLocks noChangeArrowheads="1"/>
          </p:cNvSpPr>
          <p:nvPr/>
        </p:nvSpPr>
        <p:spPr bwMode="auto">
          <a:xfrm>
            <a:off x="357391" y="1769110"/>
            <a:ext cx="4572000" cy="421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j =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</p:txBody>
      </p:sp>
      <p:sp>
        <p:nvSpPr>
          <p:cNvPr id="133" name="Abgerundete rechteckige Legende 132"/>
          <p:cNvSpPr/>
          <p:nvPr/>
        </p:nvSpPr>
        <p:spPr>
          <a:xfrm>
            <a:off x="4963254" y="1504672"/>
            <a:ext cx="3384376" cy="1181100"/>
          </a:xfrm>
          <a:prstGeom prst="wedgeRoundRectCallout">
            <a:avLst>
              <a:gd name="adj1" fmla="val -150635"/>
              <a:gd name="adj2" fmla="val 52802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eines </a:t>
            </a:r>
            <a:r>
              <a:rPr lang="de-DE" dirty="0">
                <a:solidFill>
                  <a:schemeClr val="bg1"/>
                </a:solidFill>
              </a:rPr>
              <a:t>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 </a:t>
            </a:r>
            <a:r>
              <a:rPr lang="de-DE" dirty="0">
                <a:solidFill>
                  <a:schemeClr val="bg1"/>
                </a:solidFill>
              </a:rPr>
              <a:t>(Zeiger auf </a:t>
            </a:r>
            <a:r>
              <a:rPr lang="de-DE" i="1" dirty="0" err="1" smtClean="0">
                <a:solidFill>
                  <a:schemeClr val="bg1"/>
                </a:solidFill>
              </a:rPr>
              <a:t>int</a:t>
            </a:r>
            <a:r>
              <a:rPr lang="de-DE" dirty="0" smtClean="0">
                <a:solidFill>
                  <a:schemeClr val="bg1"/>
                </a:solidFill>
              </a:rPr>
              <a:t>; hat </a:t>
            </a:r>
            <a:r>
              <a:rPr lang="de-DE" dirty="0" err="1" smtClean="0">
                <a:solidFill>
                  <a:schemeClr val="bg1"/>
                </a:solidFill>
              </a:rPr>
              <a:t>strengenommen</a:t>
            </a:r>
            <a:r>
              <a:rPr lang="de-DE" dirty="0" smtClean="0">
                <a:solidFill>
                  <a:schemeClr val="bg1"/>
                </a:solidFill>
              </a:rPr>
              <a:t> keinen Wert)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4" name="Abgerundete rechteckige Legende 133"/>
          <p:cNvSpPr/>
          <p:nvPr/>
        </p:nvSpPr>
        <p:spPr>
          <a:xfrm>
            <a:off x="4963254" y="2767012"/>
            <a:ext cx="3459163" cy="1181100"/>
          </a:xfrm>
          <a:prstGeom prst="wedgeRoundRectCallout">
            <a:avLst>
              <a:gd name="adj1" fmla="val -150030"/>
              <a:gd name="adj2" fmla="val 850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Definition</a:t>
            </a:r>
            <a:r>
              <a:rPr lang="de-DE" dirty="0">
                <a:solidFill>
                  <a:schemeClr val="bg1"/>
                </a:solidFill>
              </a:rPr>
              <a:t>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</a:t>
            </a:r>
            <a:r>
              <a:rPr lang="de-DE" dirty="0">
                <a:solidFill>
                  <a:schemeClr val="bg1"/>
                </a:solidFill>
              </a:rPr>
              <a:t> durch Zuweisung einer Adresse (</a:t>
            </a:r>
            <a:r>
              <a:rPr lang="de-DE" dirty="0" err="1">
                <a:solidFill>
                  <a:schemeClr val="bg1"/>
                </a:solidFill>
              </a:rPr>
              <a:t>Referenzierung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5" name="Abgerundete rechteckige Legende 134"/>
          <p:cNvSpPr/>
          <p:nvPr/>
        </p:nvSpPr>
        <p:spPr>
          <a:xfrm>
            <a:off x="4963253" y="4043808"/>
            <a:ext cx="3459163" cy="1181100"/>
          </a:xfrm>
          <a:prstGeom prst="wedgeRoundRectCallout">
            <a:avLst>
              <a:gd name="adj1" fmla="val -134252"/>
              <a:gd name="adj2" fmla="val -13511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dirty="0">
                <a:solidFill>
                  <a:schemeClr val="bg1"/>
                </a:solidFill>
              </a:rPr>
              <a:t> eines Zeigers, um den Inhalt zu erhalten</a:t>
            </a:r>
          </a:p>
        </p:txBody>
      </p:sp>
      <p:sp>
        <p:nvSpPr>
          <p:cNvPr id="136" name="Abgerundete rechteckige Legende 135"/>
          <p:cNvSpPr/>
          <p:nvPr/>
        </p:nvSpPr>
        <p:spPr>
          <a:xfrm>
            <a:off x="4963253" y="5304188"/>
            <a:ext cx="3459163" cy="1181100"/>
          </a:xfrm>
          <a:prstGeom prst="wedgeRoundRectCallout">
            <a:avLst>
              <a:gd name="adj1" fmla="val -131700"/>
              <a:gd name="adj2" fmla="val -784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Ohne </a:t>
            </a: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bekommt man den Wert des Zeigers (= die gespeicherte </a:t>
            </a:r>
            <a:r>
              <a:rPr lang="de-DE" b="1" dirty="0">
                <a:solidFill>
                  <a:schemeClr val="bg1"/>
                </a:solidFill>
              </a:rPr>
              <a:t>Adresse</a:t>
            </a:r>
            <a:r>
              <a:rPr lang="de-DE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704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Pointer und Variablen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35150" y="1892300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771775" y="1892300"/>
            <a:ext cx="7921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2268</a:t>
            </a: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2770188" y="1892300"/>
            <a:ext cx="15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421063" y="2033588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5581650" y="188912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6516688" y="188912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>
            <a:off x="6516688" y="18891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183515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219551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11276" name="Rectangle 19"/>
          <p:cNvSpPr>
            <a:spLocks noChangeArrowheads="1"/>
          </p:cNvSpPr>
          <p:nvPr/>
        </p:nvSpPr>
        <p:spPr bwMode="auto">
          <a:xfrm>
            <a:off x="34909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7" name="Rectangle 20"/>
          <p:cNvSpPr>
            <a:spLocks noChangeArrowheads="1"/>
          </p:cNvSpPr>
          <p:nvPr/>
        </p:nvSpPr>
        <p:spPr bwMode="auto">
          <a:xfrm>
            <a:off x="37068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8" name="Rectangle 21"/>
          <p:cNvSpPr>
            <a:spLocks noChangeArrowheads="1"/>
          </p:cNvSpPr>
          <p:nvPr/>
        </p:nvSpPr>
        <p:spPr bwMode="auto">
          <a:xfrm>
            <a:off x="39227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9" name="Rectangle 22"/>
          <p:cNvSpPr>
            <a:spLocks noChangeArrowheads="1"/>
          </p:cNvSpPr>
          <p:nvPr/>
        </p:nvSpPr>
        <p:spPr bwMode="auto">
          <a:xfrm>
            <a:off x="41386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0" name="Rectangle 23"/>
          <p:cNvSpPr>
            <a:spLocks noChangeArrowheads="1"/>
          </p:cNvSpPr>
          <p:nvPr/>
        </p:nvSpPr>
        <p:spPr bwMode="auto">
          <a:xfrm>
            <a:off x="21955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1" name="Rectangle 24"/>
          <p:cNvSpPr>
            <a:spLocks noChangeArrowheads="1"/>
          </p:cNvSpPr>
          <p:nvPr/>
        </p:nvSpPr>
        <p:spPr bwMode="auto">
          <a:xfrm>
            <a:off x="24114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2" name="Rectangle 25"/>
          <p:cNvSpPr>
            <a:spLocks noChangeArrowheads="1"/>
          </p:cNvSpPr>
          <p:nvPr/>
        </p:nvSpPr>
        <p:spPr bwMode="auto">
          <a:xfrm>
            <a:off x="26273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3" name="Rectangle 26"/>
          <p:cNvSpPr>
            <a:spLocks noChangeArrowheads="1"/>
          </p:cNvSpPr>
          <p:nvPr/>
        </p:nvSpPr>
        <p:spPr bwMode="auto">
          <a:xfrm>
            <a:off x="28432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4" name="Rectangle 27"/>
          <p:cNvSpPr>
            <a:spLocks noChangeArrowheads="1"/>
          </p:cNvSpPr>
          <p:nvPr/>
        </p:nvSpPr>
        <p:spPr bwMode="auto">
          <a:xfrm>
            <a:off x="30591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5" name="Rectangle 28"/>
          <p:cNvSpPr>
            <a:spLocks noChangeArrowheads="1"/>
          </p:cNvSpPr>
          <p:nvPr/>
        </p:nvSpPr>
        <p:spPr bwMode="auto">
          <a:xfrm>
            <a:off x="32750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6" name="Rectangle 29"/>
          <p:cNvSpPr>
            <a:spLocks noChangeArrowheads="1"/>
          </p:cNvSpPr>
          <p:nvPr/>
        </p:nvSpPr>
        <p:spPr bwMode="auto">
          <a:xfrm>
            <a:off x="4356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7" name="Rectangle 30"/>
          <p:cNvSpPr>
            <a:spLocks noChangeArrowheads="1"/>
          </p:cNvSpPr>
          <p:nvPr/>
        </p:nvSpPr>
        <p:spPr bwMode="auto">
          <a:xfrm>
            <a:off x="45720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8" name="Rectangle 31"/>
          <p:cNvSpPr>
            <a:spLocks noChangeArrowheads="1"/>
          </p:cNvSpPr>
          <p:nvPr/>
        </p:nvSpPr>
        <p:spPr bwMode="auto">
          <a:xfrm>
            <a:off x="47879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9" name="Rectangle 32"/>
          <p:cNvSpPr>
            <a:spLocks noChangeArrowheads="1"/>
          </p:cNvSpPr>
          <p:nvPr/>
        </p:nvSpPr>
        <p:spPr bwMode="auto">
          <a:xfrm>
            <a:off x="50038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0" name="Rectangle 33"/>
          <p:cNvSpPr>
            <a:spLocks noChangeArrowheads="1"/>
          </p:cNvSpPr>
          <p:nvPr/>
        </p:nvSpPr>
        <p:spPr bwMode="auto">
          <a:xfrm>
            <a:off x="52197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1" name="Rectangle 34"/>
          <p:cNvSpPr>
            <a:spLocks noChangeArrowheads="1"/>
          </p:cNvSpPr>
          <p:nvPr/>
        </p:nvSpPr>
        <p:spPr bwMode="auto">
          <a:xfrm>
            <a:off x="54356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2" name="Rectangle 35"/>
          <p:cNvSpPr>
            <a:spLocks noChangeArrowheads="1"/>
          </p:cNvSpPr>
          <p:nvPr/>
        </p:nvSpPr>
        <p:spPr bwMode="auto">
          <a:xfrm>
            <a:off x="56515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3" name="Rectangle 36"/>
          <p:cNvSpPr>
            <a:spLocks noChangeArrowheads="1"/>
          </p:cNvSpPr>
          <p:nvPr/>
        </p:nvSpPr>
        <p:spPr bwMode="auto">
          <a:xfrm>
            <a:off x="58674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4" name="Rectangle 37"/>
          <p:cNvSpPr>
            <a:spLocks noChangeArrowheads="1"/>
          </p:cNvSpPr>
          <p:nvPr/>
        </p:nvSpPr>
        <p:spPr bwMode="auto">
          <a:xfrm>
            <a:off x="60833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5" name="Rectangle 38"/>
          <p:cNvSpPr>
            <a:spLocks noChangeArrowheads="1"/>
          </p:cNvSpPr>
          <p:nvPr/>
        </p:nvSpPr>
        <p:spPr bwMode="auto">
          <a:xfrm>
            <a:off x="62992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6" name="Rectangle 39"/>
          <p:cNvSpPr>
            <a:spLocks noChangeArrowheads="1"/>
          </p:cNvSpPr>
          <p:nvPr/>
        </p:nvSpPr>
        <p:spPr bwMode="auto">
          <a:xfrm>
            <a:off x="6515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7" name="AutoShape 40"/>
          <p:cNvSpPr>
            <a:spLocks/>
          </p:cNvSpPr>
          <p:nvPr/>
        </p:nvSpPr>
        <p:spPr bwMode="auto">
          <a:xfrm rot="5400000">
            <a:off x="5545931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8" name="Text Box 41"/>
          <p:cNvSpPr txBox="1">
            <a:spLocks noChangeArrowheads="1"/>
          </p:cNvSpPr>
          <p:nvPr/>
        </p:nvSpPr>
        <p:spPr bwMode="auto">
          <a:xfrm>
            <a:off x="5437188" y="2393950"/>
            <a:ext cx="500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 i</a:t>
            </a:r>
          </a:p>
        </p:txBody>
      </p:sp>
      <p:sp>
        <p:nvSpPr>
          <p:cNvPr id="11299" name="AutoShape 42"/>
          <p:cNvSpPr>
            <a:spLocks/>
          </p:cNvSpPr>
          <p:nvPr/>
        </p:nvSpPr>
        <p:spPr bwMode="auto">
          <a:xfrm rot="5400000">
            <a:off x="2953543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00" name="Text Box 43"/>
          <p:cNvSpPr txBox="1">
            <a:spLocks noChangeArrowheads="1"/>
          </p:cNvSpPr>
          <p:nvPr/>
        </p:nvSpPr>
        <p:spPr bwMode="auto">
          <a:xfrm>
            <a:off x="2771775" y="2393950"/>
            <a:ext cx="720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int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endParaRPr lang="de-DE" altLang="de-DE" sz="1600" b="0" dirty="0"/>
          </a:p>
        </p:txBody>
      </p:sp>
      <p:sp>
        <p:nvSpPr>
          <p:cNvPr id="11301" name="Text Box 44"/>
          <p:cNvSpPr txBox="1">
            <a:spLocks noChangeArrowheads="1"/>
          </p:cNvSpPr>
          <p:nvPr/>
        </p:nvSpPr>
        <p:spPr bwMode="auto">
          <a:xfrm>
            <a:off x="5418138" y="3257550"/>
            <a:ext cx="441325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11302" name="Text Box 45"/>
          <p:cNvSpPr txBox="1">
            <a:spLocks noChangeArrowheads="1"/>
          </p:cNvSpPr>
          <p:nvPr/>
        </p:nvSpPr>
        <p:spPr bwMode="auto">
          <a:xfrm>
            <a:off x="565150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303" name="Text Box 46"/>
          <p:cNvSpPr txBox="1">
            <a:spLocks noChangeArrowheads="1"/>
          </p:cNvSpPr>
          <p:nvPr/>
        </p:nvSpPr>
        <p:spPr bwMode="auto">
          <a:xfrm>
            <a:off x="601186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4" name="Text Box 47"/>
          <p:cNvSpPr txBox="1">
            <a:spLocks noChangeArrowheads="1"/>
          </p:cNvSpPr>
          <p:nvPr/>
        </p:nvSpPr>
        <p:spPr bwMode="auto">
          <a:xfrm>
            <a:off x="6661150" y="160178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11305" name="Text Box 48"/>
          <p:cNvSpPr txBox="1">
            <a:spLocks noChangeArrowheads="1"/>
          </p:cNvSpPr>
          <p:nvPr/>
        </p:nvSpPr>
        <p:spPr bwMode="auto">
          <a:xfrm>
            <a:off x="2700338" y="3257550"/>
            <a:ext cx="692150" cy="347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2268</a:t>
            </a:r>
          </a:p>
        </p:txBody>
      </p:sp>
      <p:sp>
        <p:nvSpPr>
          <p:cNvPr id="11306" name="Text Box 49"/>
          <p:cNvSpPr txBox="1">
            <a:spLocks noChangeArrowheads="1"/>
          </p:cNvSpPr>
          <p:nvPr/>
        </p:nvSpPr>
        <p:spPr bwMode="auto">
          <a:xfrm>
            <a:off x="50022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07" name="Text Box 50"/>
          <p:cNvSpPr txBox="1">
            <a:spLocks noChangeArrowheads="1"/>
          </p:cNvSpPr>
          <p:nvPr/>
        </p:nvSpPr>
        <p:spPr bwMode="auto">
          <a:xfrm>
            <a:off x="52181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08" name="Text Box 51"/>
          <p:cNvSpPr txBox="1">
            <a:spLocks noChangeArrowheads="1"/>
          </p:cNvSpPr>
          <p:nvPr/>
        </p:nvSpPr>
        <p:spPr bwMode="auto">
          <a:xfrm>
            <a:off x="54340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09" name="Text Box 52"/>
          <p:cNvSpPr txBox="1">
            <a:spLocks noChangeArrowheads="1"/>
          </p:cNvSpPr>
          <p:nvPr/>
        </p:nvSpPr>
        <p:spPr bwMode="auto">
          <a:xfrm>
            <a:off x="56499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0" name="Text Box 53"/>
          <p:cNvSpPr txBox="1">
            <a:spLocks noChangeArrowheads="1"/>
          </p:cNvSpPr>
          <p:nvPr/>
        </p:nvSpPr>
        <p:spPr bwMode="auto">
          <a:xfrm>
            <a:off x="58674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1" name="Text Box 54"/>
          <p:cNvSpPr txBox="1">
            <a:spLocks noChangeArrowheads="1"/>
          </p:cNvSpPr>
          <p:nvPr/>
        </p:nvSpPr>
        <p:spPr bwMode="auto">
          <a:xfrm>
            <a:off x="60833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12" name="Text Box 55"/>
          <p:cNvSpPr txBox="1">
            <a:spLocks noChangeArrowheads="1"/>
          </p:cNvSpPr>
          <p:nvPr/>
        </p:nvSpPr>
        <p:spPr bwMode="auto">
          <a:xfrm>
            <a:off x="4786313" y="3733800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3" name="Text Box 56"/>
          <p:cNvSpPr txBox="1">
            <a:spLocks noChangeArrowheads="1"/>
          </p:cNvSpPr>
          <p:nvPr/>
        </p:nvSpPr>
        <p:spPr bwMode="auto">
          <a:xfrm>
            <a:off x="6300788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4" name="Text Box 57"/>
          <p:cNvSpPr txBox="1">
            <a:spLocks noChangeArrowheads="1"/>
          </p:cNvSpPr>
          <p:nvPr/>
        </p:nvSpPr>
        <p:spPr bwMode="auto">
          <a:xfrm>
            <a:off x="24098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5" name="Text Box 58"/>
          <p:cNvSpPr txBox="1">
            <a:spLocks noChangeArrowheads="1"/>
          </p:cNvSpPr>
          <p:nvPr/>
        </p:nvSpPr>
        <p:spPr bwMode="auto">
          <a:xfrm>
            <a:off x="26257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16" name="Text Box 59"/>
          <p:cNvSpPr txBox="1">
            <a:spLocks noChangeArrowheads="1"/>
          </p:cNvSpPr>
          <p:nvPr/>
        </p:nvSpPr>
        <p:spPr bwMode="auto">
          <a:xfrm>
            <a:off x="28416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7" name="Text Box 60"/>
          <p:cNvSpPr txBox="1">
            <a:spLocks noChangeArrowheads="1"/>
          </p:cNvSpPr>
          <p:nvPr/>
        </p:nvSpPr>
        <p:spPr bwMode="auto">
          <a:xfrm>
            <a:off x="30575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8" name="Text Box 61"/>
          <p:cNvSpPr txBox="1">
            <a:spLocks noChangeArrowheads="1"/>
          </p:cNvSpPr>
          <p:nvPr/>
        </p:nvSpPr>
        <p:spPr bwMode="auto">
          <a:xfrm>
            <a:off x="32750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9" name="Text Box 62"/>
          <p:cNvSpPr txBox="1">
            <a:spLocks noChangeArrowheads="1"/>
          </p:cNvSpPr>
          <p:nvPr/>
        </p:nvSpPr>
        <p:spPr bwMode="auto">
          <a:xfrm>
            <a:off x="34909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20" name="Text Box 63"/>
          <p:cNvSpPr txBox="1">
            <a:spLocks noChangeArrowheads="1"/>
          </p:cNvSpPr>
          <p:nvPr/>
        </p:nvSpPr>
        <p:spPr bwMode="auto">
          <a:xfrm>
            <a:off x="2193925" y="3735388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1" name="Text Box 64"/>
          <p:cNvSpPr txBox="1">
            <a:spLocks noChangeArrowheads="1"/>
          </p:cNvSpPr>
          <p:nvPr/>
        </p:nvSpPr>
        <p:spPr bwMode="auto">
          <a:xfrm>
            <a:off x="3708400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2" name="Text Box 79"/>
          <p:cNvSpPr txBox="1">
            <a:spLocks noChangeArrowheads="1"/>
          </p:cNvSpPr>
          <p:nvPr/>
        </p:nvSpPr>
        <p:spPr bwMode="auto">
          <a:xfrm>
            <a:off x="2771775" y="160178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11323" name="Rectangle 4"/>
          <p:cNvSpPr>
            <a:spLocks noChangeArrowheads="1"/>
          </p:cNvSpPr>
          <p:nvPr/>
        </p:nvSpPr>
        <p:spPr bwMode="auto">
          <a:xfrm>
            <a:off x="2266950" y="2070100"/>
            <a:ext cx="503238" cy="17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11324" name="Rectangle 4"/>
          <p:cNvSpPr>
            <a:spLocks noChangeArrowheads="1"/>
          </p:cNvSpPr>
          <p:nvPr/>
        </p:nvSpPr>
        <p:spPr bwMode="auto">
          <a:xfrm>
            <a:off x="2266950" y="189230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11325" name="Rectangle 6"/>
          <p:cNvSpPr>
            <a:spLocks noChangeArrowheads="1"/>
          </p:cNvSpPr>
          <p:nvPr/>
        </p:nvSpPr>
        <p:spPr bwMode="auto">
          <a:xfrm>
            <a:off x="1835150" y="1892300"/>
            <a:ext cx="1728788" cy="358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6" name="Rectangle 11"/>
          <p:cNvSpPr>
            <a:spLocks noChangeArrowheads="1"/>
          </p:cNvSpPr>
          <p:nvPr/>
        </p:nvSpPr>
        <p:spPr bwMode="auto">
          <a:xfrm>
            <a:off x="6013450" y="2066925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11327" name="Rectangle 11"/>
          <p:cNvSpPr>
            <a:spLocks noChangeArrowheads="1"/>
          </p:cNvSpPr>
          <p:nvPr/>
        </p:nvSpPr>
        <p:spPr bwMode="auto">
          <a:xfrm>
            <a:off x="6013450" y="188912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11328" name="Rectangle 13"/>
          <p:cNvSpPr>
            <a:spLocks noChangeArrowheads="1"/>
          </p:cNvSpPr>
          <p:nvPr/>
        </p:nvSpPr>
        <p:spPr bwMode="auto">
          <a:xfrm>
            <a:off x="5581650" y="1889125"/>
            <a:ext cx="1727200" cy="36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9" name="Oval 24"/>
          <p:cNvSpPr>
            <a:spLocks noChangeArrowheads="1"/>
          </p:cNvSpPr>
          <p:nvPr/>
        </p:nvSpPr>
        <p:spPr bwMode="auto">
          <a:xfrm>
            <a:off x="3382963" y="1962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827584" y="4927600"/>
            <a:ext cx="3798391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&amp;i 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6311900" y="4945063"/>
            <a:ext cx="63341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2158</a:t>
            </a: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4643438" y="5321300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05850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 Null-Pointer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5617319" cy="4968875"/>
          </a:xfrm>
        </p:spPr>
        <p:txBody>
          <a:bodyPr/>
          <a:lstStyle/>
          <a:p>
            <a:r>
              <a:rPr lang="en-US" b="0" dirty="0" smtClean="0"/>
              <a:t>Der </a:t>
            </a:r>
            <a:r>
              <a:rPr lang="en-US" dirty="0" smtClean="0"/>
              <a:t> Null-Pointer</a:t>
            </a:r>
            <a:r>
              <a:rPr lang="en-US" b="0" dirty="0" smtClean="0"/>
              <a:t> </a:t>
            </a:r>
            <a:r>
              <a:rPr lang="en-US" b="0" dirty="0" err="1" smtClean="0"/>
              <a:t>wird</a:t>
            </a:r>
            <a:r>
              <a:rPr lang="en-US" b="0" dirty="0" smtClean="0"/>
              <a:t> </a:t>
            </a:r>
            <a:r>
              <a:rPr lang="en-US" b="0" dirty="0" err="1" smtClean="0"/>
              <a:t>verwendet</a:t>
            </a:r>
            <a:r>
              <a:rPr lang="en-US" b="0" dirty="0" smtClean="0"/>
              <a:t>, um </a:t>
            </a:r>
            <a:r>
              <a:rPr lang="en-US" b="0" dirty="0" err="1" smtClean="0"/>
              <a:t>anzuzeigen</a:t>
            </a:r>
            <a:r>
              <a:rPr lang="en-US" b="0" dirty="0" smtClean="0"/>
              <a:t>, </a:t>
            </a:r>
            <a:r>
              <a:rPr lang="en-US" b="0" dirty="0" err="1" smtClean="0"/>
              <a:t>dass</a:t>
            </a:r>
            <a:r>
              <a:rPr lang="en-US" b="0" dirty="0" smtClean="0"/>
              <a:t> </a:t>
            </a:r>
            <a:r>
              <a:rPr lang="en-US" b="0" dirty="0" err="1" smtClean="0"/>
              <a:t>ein</a:t>
            </a:r>
            <a:r>
              <a:rPr lang="en-US" b="0" dirty="0" smtClean="0"/>
              <a:t> Pointer </a:t>
            </a:r>
            <a:r>
              <a:rPr lang="en-US" b="0" dirty="0" err="1" smtClean="0"/>
              <a:t>noch</a:t>
            </a:r>
            <a:r>
              <a:rPr lang="en-US" b="0" dirty="0" smtClean="0"/>
              <a:t> </a:t>
            </a:r>
            <a:r>
              <a:rPr lang="en-US" b="1" dirty="0" err="1" smtClean="0"/>
              <a:t>keinen</a:t>
            </a:r>
            <a:r>
              <a:rPr lang="en-US" b="1" dirty="0" smtClean="0"/>
              <a:t> </a:t>
            </a:r>
            <a:r>
              <a:rPr lang="en-US" b="1" dirty="0" err="1" smtClean="0"/>
              <a:t>definierten</a:t>
            </a:r>
            <a:r>
              <a:rPr lang="en-US" b="1" dirty="0" smtClean="0"/>
              <a:t> Wert </a:t>
            </a:r>
            <a:r>
              <a:rPr lang="en-US" b="0" dirty="0" smtClean="0"/>
              <a:t>hat.</a:t>
            </a:r>
            <a:br>
              <a:rPr lang="en-US" b="0" dirty="0" smtClean="0"/>
            </a:b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en-US" b="0" dirty="0" smtClean="0"/>
              <a:t>C:</a:t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*j = 0x0;</a:t>
            </a:r>
          </a:p>
          <a:p>
            <a:pPr marL="342900" indent="-342900">
              <a:buFontTx/>
              <a:buChar char="─"/>
            </a:pPr>
            <a:r>
              <a:rPr lang="en-US" dirty="0"/>
              <a:t>C90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stddef.h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Tx/>
              <a:buChar char="─"/>
            </a:pPr>
            <a:r>
              <a:rPr lang="en-US" b="0" dirty="0" smtClean="0"/>
              <a:t>C++</a:t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cstddef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</a:p>
          <a:p>
            <a:pPr marL="342900" indent="-342900">
              <a:buFontTx/>
              <a:buChar char="─"/>
            </a:pPr>
            <a:r>
              <a:rPr lang="en-US" b="0" dirty="0" smtClean="0"/>
              <a:t>C++11</a:t>
            </a:r>
            <a:br>
              <a:rPr lang="en-US" b="0" dirty="0" smtClean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*m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5436096" y="1484313"/>
            <a:ext cx="3455492" cy="2410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</a:t>
            </a:r>
          </a:p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algn="r"/>
            <a:r>
              <a:rPr lang="en-US" sz="5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6444208" y="5805264"/>
            <a:ext cx="2532212" cy="513832"/>
            <a:chOff x="6153923" y="6332814"/>
            <a:chExt cx="2532212" cy="513832"/>
          </a:xfrm>
        </p:grpSpPr>
        <p:sp>
          <p:nvSpPr>
            <p:cNvPr id="6" name="Rechteck 5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7085795" y="6414746"/>
              <a:ext cx="1595309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err="1">
                  <a:solidFill>
                    <a:schemeClr val="bg1"/>
                  </a:solidFill>
                </a:rPr>
                <a:t>Null_pointer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8" name="Grafik 7">
              <a:hlinkClick r:id="rId2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9" name="Rechteck 8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Abgerundete rechteckige Legende 9"/>
          <p:cNvSpPr/>
          <p:nvPr/>
        </p:nvSpPr>
        <p:spPr>
          <a:xfrm>
            <a:off x="3791715" y="4431900"/>
            <a:ext cx="2580486" cy="814090"/>
          </a:xfrm>
          <a:prstGeom prst="wedgeRoundRectCallout">
            <a:avLst>
              <a:gd name="adj1" fmla="val -59842"/>
              <a:gd name="adj2" fmla="val 1167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Wie &lt;</a:t>
            </a:r>
            <a:r>
              <a:rPr lang="de-DE" b="1" dirty="0" err="1" smtClean="0">
                <a:solidFill>
                  <a:schemeClr val="bg1"/>
                </a:solidFill>
              </a:rPr>
              <a:t>stddef.h</a:t>
            </a:r>
            <a:r>
              <a:rPr lang="de-DE" b="1" dirty="0" smtClean="0">
                <a:solidFill>
                  <a:schemeClr val="bg1"/>
                </a:solidFill>
              </a:rPr>
              <a:t>&gt;, aber mit </a:t>
            </a:r>
            <a:r>
              <a:rPr lang="de-DE" b="1" dirty="0" err="1" smtClean="0">
                <a:solidFill>
                  <a:schemeClr val="bg1"/>
                </a:solidFill>
              </a:rPr>
              <a:t>Namespaces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64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Organisatorisches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555750"/>
            <a:ext cx="7634288" cy="4968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Jeden Tag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09:00 – 11:00:  Frontalunterricht im Hörsaal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11:00 – 16:00:  praktische Übungen im Pool</a:t>
            </a:r>
            <a:endParaRPr lang="de-DE" dirty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Anwesenheitspflicht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Ausnahmen persönlich genehmigen lassen (Klausur, Krankheit)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/>
          </a:p>
          <a:p>
            <a:pPr marL="180975" lvl="1" indent="0" eaLnBrk="1" hangingPunct="1">
              <a:buNone/>
              <a:defRPr/>
            </a:pPr>
            <a:r>
              <a:rPr lang="de-DE" dirty="0"/>
              <a:t>Wer </a:t>
            </a:r>
            <a:r>
              <a:rPr lang="de-DE" b="1" dirty="0"/>
              <a:t>mehr als 2 Kontrollen </a:t>
            </a:r>
            <a:r>
              <a:rPr lang="de-DE" dirty="0"/>
              <a:t>fehlt (</a:t>
            </a:r>
            <a:r>
              <a:rPr lang="de-DE" b="1" dirty="0"/>
              <a:t>egal wieso</a:t>
            </a:r>
            <a:r>
              <a:rPr lang="de-DE" dirty="0"/>
              <a:t>), darf nicht an der Klausur teilnehmen!</a:t>
            </a:r>
          </a:p>
          <a:p>
            <a:pPr marL="180975" lvl="1" indent="0" eaLnBrk="1" hangingPunct="1"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Ansprechpartner</a:t>
            </a:r>
          </a:p>
          <a:p>
            <a:pPr marL="180975" lvl="1" indent="0" eaLnBrk="1" hangingPunct="1">
              <a:buNone/>
              <a:defRPr/>
            </a:pPr>
            <a:r>
              <a:rPr lang="de-DE" dirty="0" smtClean="0"/>
              <a:t>Roland Kluge (</a:t>
            </a:r>
            <a:r>
              <a:rPr lang="de-DE" dirty="0" err="1" smtClean="0">
                <a:hlinkClick r:id="rId3"/>
              </a:rPr>
              <a:t>roland.kluge@es.tu</a:t>
            </a:r>
            <a:r>
              <a:rPr lang="de-DE" dirty="0" smtClean="0"/>
              <a:t>... und via </a:t>
            </a:r>
            <a:r>
              <a:rPr lang="de-DE" dirty="0" err="1" smtClean="0"/>
              <a:t>Moodle</a:t>
            </a:r>
            <a:r>
              <a:rPr lang="de-DE" dirty="0" smtClean="0"/>
              <a:t>)</a:t>
            </a:r>
            <a:br>
              <a:rPr lang="de-DE" dirty="0" smtClean="0"/>
            </a:br>
            <a:r>
              <a:rPr lang="de-DE" dirty="0" smtClean="0"/>
              <a:t>Matthias Gazzari (während der Übungen)</a:t>
            </a:r>
          </a:p>
          <a:p>
            <a:pPr marL="180975" lvl="1" indent="0" eaLnBrk="1" hangingPunct="1">
              <a:buNone/>
              <a:defRPr/>
            </a:pPr>
            <a:r>
              <a:rPr lang="de-DE" dirty="0"/>
              <a:t>Eugen Lutz (während der Übungen)</a:t>
            </a:r>
            <a:endParaRPr lang="de-DE" dirty="0" smtClean="0"/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5652120" y="2132856"/>
            <a:ext cx="2759075" cy="688975"/>
          </a:xfrm>
          <a:prstGeom prst="wedgeRoundRectCallout">
            <a:avLst>
              <a:gd name="adj1" fmla="val -63653"/>
              <a:gd name="adj2" fmla="val -66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Bitte </a:t>
            </a:r>
            <a:r>
              <a:rPr lang="de-DE" b="1" dirty="0">
                <a:solidFill>
                  <a:schemeClr val="bg1"/>
                </a:solidFill>
              </a:rPr>
              <a:t>aktiv</a:t>
            </a:r>
            <a:r>
              <a:rPr lang="de-DE" dirty="0">
                <a:solidFill>
                  <a:schemeClr val="bg1"/>
                </a:solidFill>
              </a:rPr>
              <a:t> Hilfe fordern während der Übung!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**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49" y="1467934"/>
            <a:ext cx="8640763" cy="49688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>
                <a:latin typeface="+mj-lt"/>
                <a:cs typeface="Courier New" panose="02070309020205020404" pitchFamily="49" charset="0"/>
              </a:rPr>
              <a:t>Siehe: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/>
              <a:t>Was passiert z.B. beim Aufruf </a:t>
            </a:r>
            <a:r>
              <a:rPr lang="de-DE" i="1" dirty="0" smtClean="0"/>
              <a:t>main.exe --file f.txt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/>
              <a:t>Strings (in C) sind Folgen von </a:t>
            </a:r>
            <a:r>
              <a:rPr lang="de-DE" i="1" dirty="0" err="1" smtClean="0"/>
              <a:t>char</a:t>
            </a:r>
            <a:r>
              <a:rPr lang="de-DE" dirty="0"/>
              <a:t> </a:t>
            </a:r>
            <a:r>
              <a:rPr lang="de-DE" dirty="0" smtClean="0"/>
              <a:t>(mit </a:t>
            </a:r>
            <a:r>
              <a:rPr lang="de-DE" i="1" dirty="0" smtClean="0"/>
              <a:t>\0</a:t>
            </a:r>
            <a:r>
              <a:rPr lang="de-DE" dirty="0" smtClean="0"/>
              <a:t> abgeschlossen)</a:t>
            </a:r>
            <a:endParaRPr lang="en-US" dirty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461509" y="4983646"/>
            <a:ext cx="3690119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[1]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*)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4700105" y="5022991"/>
            <a:ext cx="1418978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itchFamily="49" charset="0"/>
                <a:cs typeface="Consolas" pitchFamily="49" charset="0"/>
              </a:rPr>
              <a:t>2264</a:t>
            </a:r>
            <a:endParaRPr lang="de-DE" altLang="de-DE" sz="1600" b="0" dirty="0" smtClean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--file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2279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f.txt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  <a:t/>
            </a:r>
            <a:b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</a:b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2279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3574250" y="5258002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1" name="Abgerundete rechteckige Legende 130"/>
          <p:cNvSpPr/>
          <p:nvPr/>
        </p:nvSpPr>
        <p:spPr>
          <a:xfrm>
            <a:off x="6228952" y="5044663"/>
            <a:ext cx="2670175" cy="781759"/>
          </a:xfrm>
          <a:prstGeom prst="wedgeRoundRectCallout">
            <a:avLst>
              <a:gd name="adj1" fmla="val -55581"/>
              <a:gd name="adj2" fmla="val 173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Spezieller </a:t>
            </a:r>
            <a:r>
              <a:rPr lang="de-DE" b="1" i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de-DE" b="1" i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de-DE" b="1" dirty="0" smtClean="0">
                <a:solidFill>
                  <a:schemeClr val="bg1"/>
                </a:solidFill>
              </a:rPr>
              <a:t>für </a:t>
            </a:r>
            <a:r>
              <a:rPr lang="de-DE" b="1" i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b="1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</p:txBody>
      </p:sp>
      <p:sp>
        <p:nvSpPr>
          <p:cNvPr id="106" name="Abgerundete rechteckige Legende 105"/>
          <p:cNvSpPr/>
          <p:nvPr/>
        </p:nvSpPr>
        <p:spPr>
          <a:xfrm>
            <a:off x="6249265" y="5927097"/>
            <a:ext cx="2670175" cy="453686"/>
          </a:xfrm>
          <a:prstGeom prst="wedgeRoundRectCallout">
            <a:avLst>
              <a:gd name="adj1" fmla="val -82216"/>
              <a:gd name="adj2" fmla="val -1317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b="1" dirty="0" smtClean="0">
                <a:solidFill>
                  <a:schemeClr val="bg1"/>
                </a:solidFill>
              </a:rPr>
              <a:t> = 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„Generischer“ Pointer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286841" y="2694473"/>
            <a:ext cx="8561279" cy="2220898"/>
            <a:chOff x="286841" y="2694473"/>
            <a:chExt cx="8561279" cy="2220898"/>
          </a:xfrm>
        </p:grpSpPr>
        <p:sp useBgFill="1">
          <p:nvSpPr>
            <p:cNvPr id="11276" name="Rectangle 19"/>
            <p:cNvSpPr>
              <a:spLocks noChangeArrowheads="1"/>
            </p:cNvSpPr>
            <p:nvPr/>
          </p:nvSpPr>
          <p:spPr bwMode="auto">
            <a:xfrm>
              <a:off x="15838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7" name="Rectangle 20"/>
            <p:cNvSpPr>
              <a:spLocks noChangeArrowheads="1"/>
            </p:cNvSpPr>
            <p:nvPr/>
          </p:nvSpPr>
          <p:spPr bwMode="auto">
            <a:xfrm>
              <a:off x="17997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8" name="Rectangle 21"/>
            <p:cNvSpPr>
              <a:spLocks noChangeArrowheads="1"/>
            </p:cNvSpPr>
            <p:nvPr/>
          </p:nvSpPr>
          <p:spPr bwMode="auto">
            <a:xfrm>
              <a:off x="20156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79" name="Rectangle 22"/>
            <p:cNvSpPr>
              <a:spLocks noChangeArrowheads="1"/>
            </p:cNvSpPr>
            <p:nvPr/>
          </p:nvSpPr>
          <p:spPr bwMode="auto">
            <a:xfrm>
              <a:off x="22315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0" name="Rectangle 23"/>
            <p:cNvSpPr>
              <a:spLocks noChangeArrowheads="1"/>
            </p:cNvSpPr>
            <p:nvPr/>
          </p:nvSpPr>
          <p:spPr bwMode="auto">
            <a:xfrm>
              <a:off x="2884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1" name="Rectangle 24"/>
            <p:cNvSpPr>
              <a:spLocks noChangeArrowheads="1"/>
            </p:cNvSpPr>
            <p:nvPr/>
          </p:nvSpPr>
          <p:spPr bwMode="auto">
            <a:xfrm>
              <a:off x="5043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2" name="Rectangle 25"/>
            <p:cNvSpPr>
              <a:spLocks noChangeArrowheads="1"/>
            </p:cNvSpPr>
            <p:nvPr/>
          </p:nvSpPr>
          <p:spPr bwMode="auto">
            <a:xfrm>
              <a:off x="7202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3" name="Rectangle 26"/>
            <p:cNvSpPr>
              <a:spLocks noChangeArrowheads="1"/>
            </p:cNvSpPr>
            <p:nvPr/>
          </p:nvSpPr>
          <p:spPr bwMode="auto">
            <a:xfrm>
              <a:off x="9361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4" name="Rectangle 27"/>
            <p:cNvSpPr>
              <a:spLocks noChangeArrowheads="1"/>
            </p:cNvSpPr>
            <p:nvPr/>
          </p:nvSpPr>
          <p:spPr bwMode="auto">
            <a:xfrm>
              <a:off x="11520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5" name="Rectangle 28"/>
            <p:cNvSpPr>
              <a:spLocks noChangeArrowheads="1"/>
            </p:cNvSpPr>
            <p:nvPr/>
          </p:nvSpPr>
          <p:spPr bwMode="auto">
            <a:xfrm>
              <a:off x="13679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6" name="Rectangle 29"/>
            <p:cNvSpPr>
              <a:spLocks noChangeArrowheads="1"/>
            </p:cNvSpPr>
            <p:nvPr/>
          </p:nvSpPr>
          <p:spPr bwMode="auto">
            <a:xfrm>
              <a:off x="24490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7" name="Rectangle 30"/>
            <p:cNvSpPr>
              <a:spLocks noChangeArrowheads="1"/>
            </p:cNvSpPr>
            <p:nvPr/>
          </p:nvSpPr>
          <p:spPr bwMode="auto">
            <a:xfrm>
              <a:off x="26649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8" name="Rectangle 31"/>
            <p:cNvSpPr>
              <a:spLocks noChangeArrowheads="1"/>
            </p:cNvSpPr>
            <p:nvPr/>
          </p:nvSpPr>
          <p:spPr bwMode="auto">
            <a:xfrm>
              <a:off x="28808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9" name="Rectangle 32"/>
            <p:cNvSpPr>
              <a:spLocks noChangeArrowheads="1"/>
            </p:cNvSpPr>
            <p:nvPr/>
          </p:nvSpPr>
          <p:spPr bwMode="auto">
            <a:xfrm>
              <a:off x="30967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11290" name="Rectangle 33"/>
            <p:cNvSpPr>
              <a:spLocks noChangeArrowheads="1"/>
            </p:cNvSpPr>
            <p:nvPr/>
          </p:nvSpPr>
          <p:spPr bwMode="auto">
            <a:xfrm>
              <a:off x="33126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1" name="Rectangle 34"/>
            <p:cNvSpPr>
              <a:spLocks noChangeArrowheads="1"/>
            </p:cNvSpPr>
            <p:nvPr/>
          </p:nvSpPr>
          <p:spPr bwMode="auto">
            <a:xfrm>
              <a:off x="35285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2" name="Rectangle 35"/>
            <p:cNvSpPr>
              <a:spLocks noChangeArrowheads="1"/>
            </p:cNvSpPr>
            <p:nvPr/>
          </p:nvSpPr>
          <p:spPr bwMode="auto">
            <a:xfrm>
              <a:off x="3744416" y="3510229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3" name="Rectangle 36"/>
            <p:cNvSpPr>
              <a:spLocks noChangeArrowheads="1"/>
            </p:cNvSpPr>
            <p:nvPr/>
          </p:nvSpPr>
          <p:spPr bwMode="auto">
            <a:xfrm>
              <a:off x="3960316" y="3510229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4" name="Rectangle 37"/>
            <p:cNvSpPr>
              <a:spLocks noChangeArrowheads="1"/>
            </p:cNvSpPr>
            <p:nvPr/>
          </p:nvSpPr>
          <p:spPr bwMode="auto">
            <a:xfrm>
              <a:off x="41762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5" name="Rectangle 38"/>
            <p:cNvSpPr>
              <a:spLocks noChangeArrowheads="1"/>
            </p:cNvSpPr>
            <p:nvPr/>
          </p:nvSpPr>
          <p:spPr bwMode="auto">
            <a:xfrm>
              <a:off x="43921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6" name="Rectangle 39"/>
            <p:cNvSpPr>
              <a:spLocks noChangeArrowheads="1"/>
            </p:cNvSpPr>
            <p:nvPr/>
          </p:nvSpPr>
          <p:spPr bwMode="auto">
            <a:xfrm>
              <a:off x="46080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7" name="AutoShape 40"/>
            <p:cNvSpPr>
              <a:spLocks/>
            </p:cNvSpPr>
            <p:nvPr/>
          </p:nvSpPr>
          <p:spPr bwMode="auto">
            <a:xfrm rot="5400000">
              <a:off x="2344459" y="2888532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8" name="Text Box 41"/>
            <p:cNvSpPr txBox="1">
              <a:spLocks noChangeArrowheads="1"/>
            </p:cNvSpPr>
            <p:nvPr/>
          </p:nvSpPr>
          <p:spPr bwMode="auto">
            <a:xfrm>
              <a:off x="5481092" y="2720653"/>
              <a:ext cx="1847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de-DE" altLang="de-DE" sz="1600" b="0" dirty="0"/>
            </a:p>
          </p:txBody>
        </p:sp>
        <p:sp>
          <p:nvSpPr>
            <p:cNvPr id="11299" name="AutoShape 42"/>
            <p:cNvSpPr>
              <a:spLocks/>
            </p:cNvSpPr>
            <p:nvPr/>
          </p:nvSpPr>
          <p:spPr bwMode="auto">
            <a:xfrm rot="5400000">
              <a:off x="1046459" y="2847448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0" name="Text Box 43"/>
            <p:cNvSpPr txBox="1">
              <a:spLocks noChangeArrowheads="1"/>
            </p:cNvSpPr>
            <p:nvPr/>
          </p:nvSpPr>
          <p:spPr bwMode="auto">
            <a:xfrm>
              <a:off x="2059501" y="2694473"/>
              <a:ext cx="198483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[0] /</a:t>
              </a:r>
              <a:br>
                <a:rPr lang="de-DE" altLang="de-DE" sz="1600" b="0" dirty="0" smtClean="0"/>
              </a:br>
              <a:r>
                <a:rPr lang="de-DE" altLang="de-DE" sz="1600" b="0" dirty="0" smtClean="0"/>
                <a:t>          </a:t>
              </a: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[1] </a:t>
              </a:r>
              <a:endParaRPr lang="de-DE" altLang="de-DE" sz="1600" b="0" dirty="0"/>
            </a:p>
          </p:txBody>
        </p:sp>
        <p:sp>
          <p:nvSpPr>
            <p:cNvPr id="11305" name="Text Box 48"/>
            <p:cNvSpPr txBox="1">
              <a:spLocks noChangeArrowheads="1"/>
            </p:cNvSpPr>
            <p:nvPr/>
          </p:nvSpPr>
          <p:spPr bwMode="auto">
            <a:xfrm>
              <a:off x="790515" y="3654691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2264</a:t>
              </a:r>
              <a:endParaRPr lang="de-DE" altLang="de-DE" sz="1800" b="0" i="1" dirty="0"/>
            </a:p>
          </p:txBody>
        </p:sp>
        <p:sp>
          <p:nvSpPr>
            <p:cNvPr id="11306" name="Text Box 49"/>
            <p:cNvSpPr txBox="1">
              <a:spLocks noChangeArrowheads="1"/>
            </p:cNvSpPr>
            <p:nvPr/>
          </p:nvSpPr>
          <p:spPr bwMode="auto">
            <a:xfrm>
              <a:off x="19853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4</a:t>
              </a:r>
            </a:p>
          </p:txBody>
        </p:sp>
        <p:sp>
          <p:nvSpPr>
            <p:cNvPr id="11307" name="Text Box 50"/>
            <p:cNvSpPr txBox="1">
              <a:spLocks noChangeArrowheads="1"/>
            </p:cNvSpPr>
            <p:nvPr/>
          </p:nvSpPr>
          <p:spPr bwMode="auto">
            <a:xfrm>
              <a:off x="22012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11308" name="Text Box 51"/>
            <p:cNvSpPr txBox="1">
              <a:spLocks noChangeArrowheads="1"/>
            </p:cNvSpPr>
            <p:nvPr/>
          </p:nvSpPr>
          <p:spPr bwMode="auto">
            <a:xfrm>
              <a:off x="24171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11309" name="Text Box 52"/>
            <p:cNvSpPr txBox="1">
              <a:spLocks noChangeArrowheads="1"/>
            </p:cNvSpPr>
            <p:nvPr/>
          </p:nvSpPr>
          <p:spPr bwMode="auto">
            <a:xfrm>
              <a:off x="26330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0" name="Text Box 53"/>
            <p:cNvSpPr txBox="1">
              <a:spLocks noChangeArrowheads="1"/>
            </p:cNvSpPr>
            <p:nvPr/>
          </p:nvSpPr>
          <p:spPr bwMode="auto">
            <a:xfrm>
              <a:off x="2850502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</p:txBody>
        </p:sp>
        <p:sp>
          <p:nvSpPr>
            <p:cNvPr id="11311" name="Text Box 54"/>
            <p:cNvSpPr txBox="1">
              <a:spLocks noChangeArrowheads="1"/>
            </p:cNvSpPr>
            <p:nvPr/>
          </p:nvSpPr>
          <p:spPr bwMode="auto">
            <a:xfrm>
              <a:off x="3066402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4" name="Text Box 57"/>
            <p:cNvSpPr txBox="1">
              <a:spLocks noChangeArrowheads="1"/>
            </p:cNvSpPr>
            <p:nvPr/>
          </p:nvSpPr>
          <p:spPr bwMode="auto">
            <a:xfrm>
              <a:off x="5027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5" name="Text Box 58"/>
            <p:cNvSpPr txBox="1">
              <a:spLocks noChangeArrowheads="1"/>
            </p:cNvSpPr>
            <p:nvPr/>
          </p:nvSpPr>
          <p:spPr bwMode="auto">
            <a:xfrm>
              <a:off x="7186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16" name="Text Box 59"/>
            <p:cNvSpPr txBox="1">
              <a:spLocks noChangeArrowheads="1"/>
            </p:cNvSpPr>
            <p:nvPr/>
          </p:nvSpPr>
          <p:spPr bwMode="auto">
            <a:xfrm>
              <a:off x="9345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7" name="Text Box 60"/>
            <p:cNvSpPr txBox="1">
              <a:spLocks noChangeArrowheads="1"/>
            </p:cNvSpPr>
            <p:nvPr/>
          </p:nvSpPr>
          <p:spPr bwMode="auto">
            <a:xfrm>
              <a:off x="11504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8" name="Text Box 61"/>
            <p:cNvSpPr txBox="1">
              <a:spLocks noChangeArrowheads="1"/>
            </p:cNvSpPr>
            <p:nvPr/>
          </p:nvSpPr>
          <p:spPr bwMode="auto">
            <a:xfrm>
              <a:off x="1367929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9" name="Text Box 62"/>
            <p:cNvSpPr txBox="1">
              <a:spLocks noChangeArrowheads="1"/>
            </p:cNvSpPr>
            <p:nvPr/>
          </p:nvSpPr>
          <p:spPr bwMode="auto">
            <a:xfrm>
              <a:off x="1583829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20" name="Text Box 63"/>
            <p:cNvSpPr txBox="1">
              <a:spLocks noChangeArrowheads="1"/>
            </p:cNvSpPr>
            <p:nvPr/>
          </p:nvSpPr>
          <p:spPr bwMode="auto">
            <a:xfrm>
              <a:off x="286841" y="4132529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 useBgFill="1">
          <p:nvSpPr>
            <p:cNvPr id="69" name="Rectangle 19"/>
            <p:cNvSpPr>
              <a:spLocks noChangeArrowheads="1"/>
            </p:cNvSpPr>
            <p:nvPr/>
          </p:nvSpPr>
          <p:spPr bwMode="auto">
            <a:xfrm>
              <a:off x="61202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0" name="Rectangle 20"/>
            <p:cNvSpPr>
              <a:spLocks noChangeArrowheads="1"/>
            </p:cNvSpPr>
            <p:nvPr/>
          </p:nvSpPr>
          <p:spPr bwMode="auto">
            <a:xfrm>
              <a:off x="63361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1" name="Rectangle 21"/>
            <p:cNvSpPr>
              <a:spLocks noChangeArrowheads="1"/>
            </p:cNvSpPr>
            <p:nvPr/>
          </p:nvSpPr>
          <p:spPr bwMode="auto">
            <a:xfrm>
              <a:off x="65520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2" name="Rectangle 22"/>
            <p:cNvSpPr>
              <a:spLocks noChangeArrowheads="1"/>
            </p:cNvSpPr>
            <p:nvPr/>
          </p:nvSpPr>
          <p:spPr bwMode="auto">
            <a:xfrm>
              <a:off x="67679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3" name="Rectangle 23"/>
            <p:cNvSpPr>
              <a:spLocks noChangeArrowheads="1"/>
            </p:cNvSpPr>
            <p:nvPr/>
          </p:nvSpPr>
          <p:spPr bwMode="auto">
            <a:xfrm>
              <a:off x="48248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4" name="Rectangle 24"/>
            <p:cNvSpPr>
              <a:spLocks noChangeArrowheads="1"/>
            </p:cNvSpPr>
            <p:nvPr/>
          </p:nvSpPr>
          <p:spPr bwMode="auto">
            <a:xfrm>
              <a:off x="50407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5" name="Rectangle 25"/>
            <p:cNvSpPr>
              <a:spLocks noChangeArrowheads="1"/>
            </p:cNvSpPr>
            <p:nvPr/>
          </p:nvSpPr>
          <p:spPr bwMode="auto">
            <a:xfrm>
              <a:off x="52566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6" name="Rectangle 26"/>
            <p:cNvSpPr>
              <a:spLocks noChangeArrowheads="1"/>
            </p:cNvSpPr>
            <p:nvPr/>
          </p:nvSpPr>
          <p:spPr bwMode="auto">
            <a:xfrm>
              <a:off x="54725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7" name="Rectangle 27"/>
            <p:cNvSpPr>
              <a:spLocks noChangeArrowheads="1"/>
            </p:cNvSpPr>
            <p:nvPr/>
          </p:nvSpPr>
          <p:spPr bwMode="auto">
            <a:xfrm>
              <a:off x="56884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8" name="Rectangle 28"/>
            <p:cNvSpPr>
              <a:spLocks noChangeArrowheads="1"/>
            </p:cNvSpPr>
            <p:nvPr/>
          </p:nvSpPr>
          <p:spPr bwMode="auto">
            <a:xfrm>
              <a:off x="59043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9" name="Rectangle 29"/>
            <p:cNvSpPr>
              <a:spLocks noChangeArrowheads="1"/>
            </p:cNvSpPr>
            <p:nvPr/>
          </p:nvSpPr>
          <p:spPr bwMode="auto">
            <a:xfrm>
              <a:off x="698539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0" name="Rectangle 30"/>
            <p:cNvSpPr>
              <a:spLocks noChangeArrowheads="1"/>
            </p:cNvSpPr>
            <p:nvPr/>
          </p:nvSpPr>
          <p:spPr bwMode="auto">
            <a:xfrm>
              <a:off x="720129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" name="Rectangle 31"/>
            <p:cNvSpPr>
              <a:spLocks noChangeArrowheads="1"/>
            </p:cNvSpPr>
            <p:nvPr/>
          </p:nvSpPr>
          <p:spPr bwMode="auto">
            <a:xfrm>
              <a:off x="7417196" y="3510229"/>
              <a:ext cx="217488" cy="647700"/>
            </a:xfrm>
            <a:prstGeom prst="rect">
              <a:avLst/>
            </a:prstGeom>
            <a:solidFill>
              <a:srgbClr val="FDC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2" name="Rectangle 32"/>
            <p:cNvSpPr>
              <a:spLocks noChangeArrowheads="1"/>
            </p:cNvSpPr>
            <p:nvPr/>
          </p:nvSpPr>
          <p:spPr bwMode="auto">
            <a:xfrm>
              <a:off x="76330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83" name="Rectangle 33"/>
            <p:cNvSpPr>
              <a:spLocks noChangeArrowheads="1"/>
            </p:cNvSpPr>
            <p:nvPr/>
          </p:nvSpPr>
          <p:spPr bwMode="auto">
            <a:xfrm>
              <a:off x="78489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4" name="Rectangle 34"/>
            <p:cNvSpPr>
              <a:spLocks noChangeArrowheads="1"/>
            </p:cNvSpPr>
            <p:nvPr/>
          </p:nvSpPr>
          <p:spPr bwMode="auto">
            <a:xfrm>
              <a:off x="80648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5" name="Rectangle 35"/>
            <p:cNvSpPr>
              <a:spLocks noChangeArrowheads="1"/>
            </p:cNvSpPr>
            <p:nvPr/>
          </p:nvSpPr>
          <p:spPr bwMode="auto">
            <a:xfrm>
              <a:off x="82807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6" name="Rectangle 36"/>
            <p:cNvSpPr>
              <a:spLocks noChangeArrowheads="1"/>
            </p:cNvSpPr>
            <p:nvPr/>
          </p:nvSpPr>
          <p:spPr bwMode="auto">
            <a:xfrm>
              <a:off x="84966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" name="Text Box 54"/>
            <p:cNvSpPr txBox="1">
              <a:spLocks noChangeArrowheads="1"/>
            </p:cNvSpPr>
            <p:nvPr/>
          </p:nvSpPr>
          <p:spPr bwMode="auto">
            <a:xfrm>
              <a:off x="3306788" y="41556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93" name="Text Box 54"/>
            <p:cNvSpPr txBox="1">
              <a:spLocks noChangeArrowheads="1"/>
            </p:cNvSpPr>
            <p:nvPr/>
          </p:nvSpPr>
          <p:spPr bwMode="auto">
            <a:xfrm>
              <a:off x="3538379" y="4161604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7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01" name="Text Box 44"/>
            <p:cNvSpPr txBox="1">
              <a:spLocks noChangeArrowheads="1"/>
            </p:cNvSpPr>
            <p:nvPr/>
          </p:nvSpPr>
          <p:spPr bwMode="auto">
            <a:xfrm>
              <a:off x="5225421" y="3664630"/>
              <a:ext cx="261611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-</a:t>
              </a:r>
            </a:p>
          </p:txBody>
        </p:sp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5450446" y="3666464"/>
              <a:ext cx="261611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-</a:t>
              </a:r>
              <a:endParaRPr lang="de-DE" altLang="de-DE" sz="1800" b="0" dirty="0"/>
            </a:p>
          </p:txBody>
        </p:sp>
        <p:sp>
          <p:nvSpPr>
            <p:cNvPr id="95" name="Text Box 44"/>
            <p:cNvSpPr txBox="1">
              <a:spLocks noChangeArrowheads="1"/>
            </p:cNvSpPr>
            <p:nvPr/>
          </p:nvSpPr>
          <p:spPr bwMode="auto">
            <a:xfrm>
              <a:off x="5668261" y="3665585"/>
              <a:ext cx="24878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f</a:t>
              </a:r>
              <a:endParaRPr lang="de-DE" altLang="de-DE" sz="1800" b="0" dirty="0"/>
            </a:p>
          </p:txBody>
        </p:sp>
        <p:sp>
          <p:nvSpPr>
            <p:cNvPr id="96" name="Text Box 44"/>
            <p:cNvSpPr txBox="1">
              <a:spLocks noChangeArrowheads="1"/>
            </p:cNvSpPr>
            <p:nvPr/>
          </p:nvSpPr>
          <p:spPr bwMode="auto">
            <a:xfrm>
              <a:off x="5877454" y="3666238"/>
              <a:ext cx="235963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i</a:t>
              </a:r>
              <a:endParaRPr lang="de-DE" altLang="de-DE" sz="1800" b="0" dirty="0"/>
            </a:p>
          </p:txBody>
        </p:sp>
        <p:sp>
          <p:nvSpPr>
            <p:cNvPr id="97" name="Text Box 44"/>
            <p:cNvSpPr txBox="1">
              <a:spLocks noChangeArrowheads="1"/>
            </p:cNvSpPr>
            <p:nvPr/>
          </p:nvSpPr>
          <p:spPr bwMode="auto">
            <a:xfrm>
              <a:off x="6114339" y="3666672"/>
              <a:ext cx="235963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l</a:t>
              </a:r>
              <a:endParaRPr lang="de-DE" altLang="de-DE" sz="1800" b="0" dirty="0"/>
            </a:p>
          </p:txBody>
        </p:sp>
        <p:sp>
          <p:nvSpPr>
            <p:cNvPr id="98" name="Text Box 44"/>
            <p:cNvSpPr txBox="1">
              <a:spLocks noChangeArrowheads="1"/>
            </p:cNvSpPr>
            <p:nvPr/>
          </p:nvSpPr>
          <p:spPr bwMode="auto">
            <a:xfrm>
              <a:off x="6280737" y="3666338"/>
              <a:ext cx="31290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e</a:t>
              </a:r>
              <a:endParaRPr lang="de-DE" altLang="de-DE" sz="1800" b="0" dirty="0"/>
            </a:p>
          </p:txBody>
        </p:sp>
        <p:sp>
          <p:nvSpPr>
            <p:cNvPr id="99" name="Text Box 44"/>
            <p:cNvSpPr txBox="1">
              <a:spLocks noChangeArrowheads="1"/>
            </p:cNvSpPr>
            <p:nvPr/>
          </p:nvSpPr>
          <p:spPr bwMode="auto">
            <a:xfrm>
              <a:off x="7544275" y="3667972"/>
              <a:ext cx="391108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.</a:t>
              </a:r>
            </a:p>
          </p:txBody>
        </p:sp>
        <p:sp>
          <p:nvSpPr>
            <p:cNvPr id="100" name="Text Box 44"/>
            <p:cNvSpPr txBox="1">
              <a:spLocks noChangeArrowheads="1"/>
            </p:cNvSpPr>
            <p:nvPr/>
          </p:nvSpPr>
          <p:spPr bwMode="auto">
            <a:xfrm>
              <a:off x="7788536" y="3667638"/>
              <a:ext cx="34828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t</a:t>
              </a:r>
            </a:p>
          </p:txBody>
        </p:sp>
        <p:sp>
          <p:nvSpPr>
            <p:cNvPr id="101" name="Text Box 44"/>
            <p:cNvSpPr txBox="1">
              <a:spLocks noChangeArrowheads="1"/>
            </p:cNvSpPr>
            <p:nvPr/>
          </p:nvSpPr>
          <p:spPr bwMode="auto">
            <a:xfrm>
              <a:off x="8040794" y="3666546"/>
              <a:ext cx="262642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x</a:t>
              </a:r>
            </a:p>
          </p:txBody>
        </p:sp>
        <p:sp>
          <p:nvSpPr>
            <p:cNvPr id="102" name="Text Box 44"/>
            <p:cNvSpPr txBox="1">
              <a:spLocks noChangeArrowheads="1"/>
            </p:cNvSpPr>
            <p:nvPr/>
          </p:nvSpPr>
          <p:spPr bwMode="auto">
            <a:xfrm>
              <a:off x="8255483" y="3667199"/>
              <a:ext cx="262642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t</a:t>
              </a:r>
              <a:endParaRPr lang="de-DE" altLang="de-DE" sz="1800" b="0" dirty="0"/>
            </a:p>
          </p:txBody>
        </p:sp>
        <p:sp>
          <p:nvSpPr>
            <p:cNvPr id="103" name="Text Box 44"/>
            <p:cNvSpPr txBox="1">
              <a:spLocks noChangeArrowheads="1"/>
            </p:cNvSpPr>
            <p:nvPr/>
          </p:nvSpPr>
          <p:spPr bwMode="auto">
            <a:xfrm>
              <a:off x="8406681" y="3665667"/>
              <a:ext cx="395650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\0</a:t>
              </a:r>
              <a:endParaRPr lang="de-DE" altLang="de-DE" sz="1800" b="0" dirty="0"/>
            </a:p>
          </p:txBody>
        </p:sp>
        <p:sp>
          <p:nvSpPr>
            <p:cNvPr id="109" name="Text Box 48"/>
            <p:cNvSpPr txBox="1">
              <a:spLocks noChangeArrowheads="1"/>
            </p:cNvSpPr>
            <p:nvPr/>
          </p:nvSpPr>
          <p:spPr bwMode="auto">
            <a:xfrm>
              <a:off x="2067825" y="3683450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2279</a:t>
              </a:r>
              <a:endParaRPr lang="de-DE" altLang="de-DE" sz="1800" b="0" i="1" dirty="0"/>
            </a:p>
          </p:txBody>
        </p:sp>
        <p:sp>
          <p:nvSpPr>
            <p:cNvPr id="110" name="Text Box 48"/>
            <p:cNvSpPr txBox="1">
              <a:spLocks noChangeArrowheads="1"/>
            </p:cNvSpPr>
            <p:nvPr/>
          </p:nvSpPr>
          <p:spPr bwMode="auto">
            <a:xfrm>
              <a:off x="2936293" y="3687818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2289</a:t>
              </a:r>
              <a:endParaRPr lang="de-DE" altLang="de-DE" sz="1800" b="0" i="1" dirty="0"/>
            </a:p>
          </p:txBody>
        </p:sp>
        <p:sp>
          <p:nvSpPr>
            <p:cNvPr id="111" name="Text Box 49"/>
            <p:cNvSpPr txBox="1">
              <a:spLocks noChangeArrowheads="1"/>
            </p:cNvSpPr>
            <p:nvPr/>
          </p:nvSpPr>
          <p:spPr bwMode="auto">
            <a:xfrm>
              <a:off x="52169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9</a:t>
              </a:r>
            </a:p>
          </p:txBody>
        </p:sp>
        <p:sp>
          <p:nvSpPr>
            <p:cNvPr id="112" name="Text Box 50"/>
            <p:cNvSpPr txBox="1">
              <a:spLocks noChangeArrowheads="1"/>
            </p:cNvSpPr>
            <p:nvPr/>
          </p:nvSpPr>
          <p:spPr bwMode="auto">
            <a:xfrm>
              <a:off x="54328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8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0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13" name="Text Box 51"/>
            <p:cNvSpPr txBox="1">
              <a:spLocks noChangeArrowheads="1"/>
            </p:cNvSpPr>
            <p:nvPr/>
          </p:nvSpPr>
          <p:spPr bwMode="auto">
            <a:xfrm>
              <a:off x="5648722" y="4207485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8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1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14" name="Text Box 52"/>
            <p:cNvSpPr txBox="1">
              <a:spLocks noChangeArrowheads="1"/>
            </p:cNvSpPr>
            <p:nvPr/>
          </p:nvSpPr>
          <p:spPr bwMode="auto">
            <a:xfrm>
              <a:off x="58646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5" name="Text Box 53"/>
            <p:cNvSpPr txBox="1">
              <a:spLocks noChangeArrowheads="1"/>
            </p:cNvSpPr>
            <p:nvPr/>
          </p:nvSpPr>
          <p:spPr bwMode="auto">
            <a:xfrm>
              <a:off x="6082109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16" name="Text Box 54"/>
            <p:cNvSpPr txBox="1">
              <a:spLocks noChangeArrowheads="1"/>
            </p:cNvSpPr>
            <p:nvPr/>
          </p:nvSpPr>
          <p:spPr bwMode="auto">
            <a:xfrm>
              <a:off x="6298009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117" name="Text Box 52"/>
            <p:cNvSpPr txBox="1">
              <a:spLocks noChangeArrowheads="1"/>
            </p:cNvSpPr>
            <p:nvPr/>
          </p:nvSpPr>
          <p:spPr bwMode="auto">
            <a:xfrm>
              <a:off x="7598765" y="4195993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0</a:t>
              </a:r>
            </a:p>
          </p:txBody>
        </p:sp>
        <p:sp>
          <p:nvSpPr>
            <p:cNvPr id="118" name="Text Box 53"/>
            <p:cNvSpPr txBox="1">
              <a:spLocks noChangeArrowheads="1"/>
            </p:cNvSpPr>
            <p:nvPr/>
          </p:nvSpPr>
          <p:spPr bwMode="auto">
            <a:xfrm>
              <a:off x="7816252" y="4195993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9" name="Text Box 54"/>
            <p:cNvSpPr txBox="1">
              <a:spLocks noChangeArrowheads="1"/>
            </p:cNvSpPr>
            <p:nvPr/>
          </p:nvSpPr>
          <p:spPr bwMode="auto">
            <a:xfrm>
              <a:off x="8032152" y="4195993"/>
              <a:ext cx="26000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20" name="Text Box 54"/>
            <p:cNvSpPr txBox="1">
              <a:spLocks noChangeArrowheads="1"/>
            </p:cNvSpPr>
            <p:nvPr/>
          </p:nvSpPr>
          <p:spPr bwMode="auto">
            <a:xfrm>
              <a:off x="8272538" y="4193664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21" name="Text Box 54"/>
            <p:cNvSpPr txBox="1">
              <a:spLocks noChangeArrowheads="1"/>
            </p:cNvSpPr>
            <p:nvPr/>
          </p:nvSpPr>
          <p:spPr bwMode="auto">
            <a:xfrm>
              <a:off x="8504129" y="4199668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4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22" name="Text Box 43"/>
            <p:cNvSpPr txBox="1">
              <a:spLocks noChangeArrowheads="1"/>
            </p:cNvSpPr>
            <p:nvPr/>
          </p:nvSpPr>
          <p:spPr bwMode="auto">
            <a:xfrm>
              <a:off x="679910" y="2761306"/>
              <a:ext cx="12009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**</a:t>
              </a:r>
              <a:r>
                <a:rPr lang="de-DE" altLang="de-DE" sz="1600" b="0" dirty="0" err="1" smtClean="0"/>
                <a:t>argv</a:t>
              </a:r>
              <a:endParaRPr lang="de-DE" altLang="de-DE" sz="1600" b="0" dirty="0"/>
            </a:p>
          </p:txBody>
        </p:sp>
        <p:sp>
          <p:nvSpPr>
            <p:cNvPr id="123" name="AutoShape 40"/>
            <p:cNvSpPr>
              <a:spLocks/>
            </p:cNvSpPr>
            <p:nvPr/>
          </p:nvSpPr>
          <p:spPr bwMode="auto">
            <a:xfrm rot="5400000">
              <a:off x="3199631" y="289187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5" name="AutoShape 40"/>
            <p:cNvSpPr>
              <a:spLocks/>
            </p:cNvSpPr>
            <p:nvPr/>
          </p:nvSpPr>
          <p:spPr bwMode="auto">
            <a:xfrm rot="5400000">
              <a:off x="5257446" y="3212772"/>
              <a:ext cx="218171" cy="20878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6" name="Text Box 43"/>
            <p:cNvSpPr txBox="1">
              <a:spLocks noChangeArrowheads="1"/>
            </p:cNvSpPr>
            <p:nvPr/>
          </p:nvSpPr>
          <p:spPr bwMode="auto">
            <a:xfrm>
              <a:off x="5113382" y="2709434"/>
              <a:ext cx="15855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[0][0]</a:t>
              </a:r>
              <a:endParaRPr lang="de-DE" altLang="de-DE" sz="1600" b="0" dirty="0"/>
            </a:p>
          </p:txBody>
        </p:sp>
        <p:sp>
          <p:nvSpPr>
            <p:cNvPr id="127" name="Text Box 41"/>
            <p:cNvSpPr txBox="1">
              <a:spLocks noChangeArrowheads="1"/>
            </p:cNvSpPr>
            <p:nvPr/>
          </p:nvSpPr>
          <p:spPr bwMode="auto">
            <a:xfrm>
              <a:off x="7348992" y="2907719"/>
              <a:ext cx="14991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None/>
              </a:pPr>
              <a:r>
                <a:rPr lang="de-DE" altLang="de-DE" sz="1600" b="0" dirty="0" err="1"/>
                <a:t>char</a:t>
              </a:r>
              <a:r>
                <a:rPr lang="de-DE" altLang="de-DE" sz="1600" b="0" dirty="0"/>
                <a:t> 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[1][</a:t>
              </a:r>
              <a:r>
                <a:rPr lang="de-DE" altLang="de-DE" sz="1600" b="0" dirty="0"/>
                <a:t>0</a:t>
              </a:r>
              <a:r>
                <a:rPr lang="de-DE" altLang="de-DE" sz="1600" b="0" dirty="0" smtClean="0"/>
                <a:t>]</a:t>
              </a:r>
              <a:endParaRPr lang="de-DE" altLang="de-DE" sz="1600" b="0" dirty="0"/>
            </a:p>
          </p:txBody>
        </p:sp>
        <p:sp>
          <p:nvSpPr>
            <p:cNvPr id="133" name="Text Box 44"/>
            <p:cNvSpPr txBox="1">
              <a:spLocks noChangeArrowheads="1"/>
            </p:cNvSpPr>
            <p:nvPr/>
          </p:nvSpPr>
          <p:spPr bwMode="auto">
            <a:xfrm>
              <a:off x="6473367" y="3666338"/>
              <a:ext cx="37702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\0</a:t>
              </a:r>
              <a:endParaRPr lang="de-DE" altLang="de-DE" sz="1800" b="0" dirty="0"/>
            </a:p>
          </p:txBody>
        </p:sp>
        <p:sp>
          <p:nvSpPr>
            <p:cNvPr id="104" name="Text Box 44"/>
            <p:cNvSpPr txBox="1">
              <a:spLocks noChangeArrowheads="1"/>
            </p:cNvSpPr>
            <p:nvPr/>
          </p:nvSpPr>
          <p:spPr bwMode="auto">
            <a:xfrm>
              <a:off x="7325461" y="3668012"/>
              <a:ext cx="391108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f</a:t>
              </a:r>
              <a:endParaRPr lang="de-DE" altLang="de-DE" sz="1800" b="0" dirty="0"/>
            </a:p>
          </p:txBody>
        </p:sp>
        <p:sp>
          <p:nvSpPr>
            <p:cNvPr id="105" name="Text Box 52"/>
            <p:cNvSpPr txBox="1">
              <a:spLocks noChangeArrowheads="1"/>
            </p:cNvSpPr>
            <p:nvPr/>
          </p:nvSpPr>
          <p:spPr bwMode="auto">
            <a:xfrm>
              <a:off x="7386315" y="4211052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9</a:t>
              </a:r>
            </a:p>
          </p:txBody>
        </p:sp>
        <p:cxnSp>
          <p:nvCxnSpPr>
            <p:cNvPr id="4" name="Gerade Verbindung mit Pfeil 3"/>
            <p:cNvCxnSpPr>
              <a:stCxn id="122" idx="3"/>
            </p:cNvCxnSpPr>
            <p:nvPr/>
          </p:nvCxnSpPr>
          <p:spPr bwMode="auto">
            <a:xfrm flipV="1">
              <a:off x="1880880" y="2892562"/>
              <a:ext cx="186945" cy="380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Gerade Verbindung mit Pfeil 106"/>
            <p:cNvCxnSpPr>
              <a:stCxn id="122" idx="3"/>
            </p:cNvCxnSpPr>
            <p:nvPr/>
          </p:nvCxnSpPr>
          <p:spPr bwMode="auto">
            <a:xfrm>
              <a:off x="1880880" y="2930583"/>
              <a:ext cx="752135" cy="1961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" name="Gerade Verbindung mit Pfeil 123"/>
            <p:cNvCxnSpPr>
              <a:endCxn id="126" idx="1"/>
            </p:cNvCxnSpPr>
            <p:nvPr/>
          </p:nvCxnSpPr>
          <p:spPr bwMode="auto">
            <a:xfrm flipV="1">
              <a:off x="3503280" y="2878711"/>
              <a:ext cx="1610102" cy="99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8" name="AutoShape 40"/>
            <p:cNvSpPr>
              <a:spLocks/>
            </p:cNvSpPr>
            <p:nvPr/>
          </p:nvSpPr>
          <p:spPr bwMode="auto">
            <a:xfrm rot="5400000">
              <a:off x="7419620" y="3182367"/>
              <a:ext cx="218171" cy="20878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129" name="Gerade Verbindung mit Pfeil 128"/>
            <p:cNvCxnSpPr>
              <a:endCxn id="127" idx="1"/>
            </p:cNvCxnSpPr>
            <p:nvPr/>
          </p:nvCxnSpPr>
          <p:spPr bwMode="auto">
            <a:xfrm flipV="1">
              <a:off x="3971149" y="3076996"/>
              <a:ext cx="3377843" cy="337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5982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0" grpId="0"/>
      <p:bldP spid="11332" grpId="0" animBg="1"/>
      <p:bldP spid="131" grpId="0" animBg="1"/>
      <p:bldP spid="10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2292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Wann braucht </a:t>
            </a:r>
            <a:r>
              <a:rPr lang="de-DE" altLang="de-DE" sz="1800" b="0" dirty="0"/>
              <a:t>man wirklich Zeiger? 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</a:t>
            </a:r>
            <a:r>
              <a:rPr lang="de-DE" altLang="de-DE" sz="1800" b="0" dirty="0"/>
              <a:t>kann man nicht einfach nur normale Variablen verwenden?  </a:t>
            </a:r>
          </a:p>
        </p:txBody>
      </p:sp>
    </p:spTree>
    <p:extLst>
      <p:ext uri="{BB962C8B-B14F-4D97-AF65-F5344CB8AC3E}">
        <p14:creationId xmlns:p14="http://schemas.microsoft.com/office/powerpoint/2010/main" val="47468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Unveränderlichkeit - </a:t>
            </a:r>
            <a:r>
              <a:rPr lang="de-DE" altLang="de-DE" i="1" dirty="0" err="1" smtClean="0"/>
              <a:t>const</a:t>
            </a:r>
            <a:endParaRPr lang="de-DE" altLang="de-DE" dirty="0" smtClean="0"/>
          </a:p>
        </p:txBody>
      </p:sp>
      <p:sp>
        <p:nvSpPr>
          <p:cNvPr id="13315" name="Rechteck 5"/>
          <p:cNvSpPr>
            <a:spLocks noChangeArrowheads="1"/>
          </p:cNvSpPr>
          <p:nvPr/>
        </p:nvSpPr>
        <p:spPr bwMode="auto">
          <a:xfrm>
            <a:off x="358775" y="2259282"/>
            <a:ext cx="313310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u="sng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u="sng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B050"/>
              </a:solidFill>
            </a:endParaRPr>
          </a:p>
        </p:txBody>
      </p:sp>
      <p:sp>
        <p:nvSpPr>
          <p:cNvPr id="13318" name="Rechteck 12"/>
          <p:cNvSpPr>
            <a:spLocks noChangeArrowheads="1"/>
          </p:cNvSpPr>
          <p:nvPr/>
        </p:nvSpPr>
        <p:spPr bwMode="auto">
          <a:xfrm>
            <a:off x="4342910" y="2292084"/>
            <a:ext cx="4572000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j = 7;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&amp;j;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jP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 = &amp;i;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980990" y="4246362"/>
            <a:ext cx="3057484" cy="561506"/>
          </a:xfrm>
          <a:prstGeom prst="wedgeRoundRectCallout">
            <a:avLst>
              <a:gd name="adj1" fmla="val -34934"/>
              <a:gd name="adj2" fmla="val -728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Error:„Assignment</a:t>
            </a:r>
            <a:r>
              <a:rPr lang="de-DE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de-DE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endParaRPr lang="de-DE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6262941" y="2148200"/>
            <a:ext cx="2854926" cy="850900"/>
          </a:xfrm>
          <a:prstGeom prst="wedgeRoundRectCallout">
            <a:avLst>
              <a:gd name="adj1" fmla="val -58215"/>
              <a:gd name="adj2" fmla="val 520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sofort initialisiert werden, kann nicht neu definiert werden</a:t>
            </a:r>
          </a:p>
        </p:txBody>
      </p:sp>
      <p:sp>
        <p:nvSpPr>
          <p:cNvPr id="13323" name="Rechteck 17"/>
          <p:cNvSpPr>
            <a:spLocks noChangeArrowheads="1"/>
          </p:cNvSpPr>
          <p:nvPr/>
        </p:nvSpPr>
        <p:spPr bwMode="auto">
          <a:xfrm>
            <a:off x="1292216" y="5628597"/>
            <a:ext cx="457200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= 42; 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472100" y="4279539"/>
            <a:ext cx="3423666" cy="506873"/>
          </a:xfrm>
          <a:prstGeom prst="wedgeRoundRectCallout">
            <a:avLst>
              <a:gd name="adj1" fmla="val -50337"/>
              <a:gd name="adj2" fmla="val -691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„Assignment </a:t>
            </a:r>
            <a:r>
              <a:rPr lang="de-DE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</a:t>
            </a:r>
            <a:r>
              <a:rPr lang="de-D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</p:txBody>
      </p:sp>
      <p:cxnSp>
        <p:nvCxnSpPr>
          <p:cNvPr id="19" name="Gerade Verbindung 48"/>
          <p:cNvCxnSpPr>
            <a:cxnSpLocks noChangeShapeType="1"/>
          </p:cNvCxnSpPr>
          <p:nvPr/>
        </p:nvCxnSpPr>
        <p:spPr bwMode="auto">
          <a:xfrm flipV="1">
            <a:off x="4139952" y="2078622"/>
            <a:ext cx="0" cy="230425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feld 3"/>
          <p:cNvSpPr txBox="1"/>
          <p:nvPr/>
        </p:nvSpPr>
        <p:spPr>
          <a:xfrm>
            <a:off x="707972" y="1618232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Zeiger auf Konstante</a:t>
            </a:r>
            <a:endParaRPr lang="en-US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4794529" y="1613618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</a:t>
            </a:r>
            <a:endParaRPr lang="en-US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868314" y="1622846"/>
            <a:ext cx="55967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vs.</a:t>
            </a:r>
            <a:endParaRPr lang="en-US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87209" y="5232859"/>
            <a:ext cx="477866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 auf Konstante:</a:t>
            </a:r>
            <a:endParaRPr lang="en-US" b="1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165872" y="5248063"/>
            <a:ext cx="3818402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Eselsbrücke: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- </a:t>
            </a:r>
            <a:r>
              <a:rPr lang="de-DE" i="1" dirty="0" err="1" smtClean="0">
                <a:solidFill>
                  <a:schemeClr val="bg1"/>
                </a:solidFill>
              </a:rPr>
              <a:t>const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bezieht sich immer auf das „Nächstliegende“.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- Lese von rechts nach links.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935581" y="5144555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  <p:cxnSp>
        <p:nvCxnSpPr>
          <p:cNvPr id="20" name="Gerade Verbindung 48"/>
          <p:cNvCxnSpPr>
            <a:cxnSpLocks noChangeShapeType="1"/>
          </p:cNvCxnSpPr>
          <p:nvPr/>
        </p:nvCxnSpPr>
        <p:spPr bwMode="auto">
          <a:xfrm flipH="1">
            <a:off x="387210" y="5081938"/>
            <a:ext cx="8433262" cy="14859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381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4" grpId="0" animBg="1"/>
      <p:bldP spid="16" grpId="0" animBg="1"/>
      <p:bldP spid="13323" grpId="0"/>
      <p:bldP spid="18" grpId="0" animBg="1"/>
      <p:bldP spid="21" grpId="0"/>
      <p:bldP spid="22" grpId="0"/>
      <p:bldP spid="23" grpId="0"/>
      <p:bldP spid="15" grpId="0" animBg="1"/>
      <p:bldP spid="1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eine (C++)-Referenz?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1042988" y="1790700"/>
            <a:ext cx="698500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 </a:t>
            </a:r>
            <a:r>
              <a:rPr lang="de-DE" altLang="de-DE" b="1" dirty="0"/>
              <a:t>Referenz</a:t>
            </a:r>
            <a:r>
              <a:rPr lang="de-DE" altLang="de-DE" dirty="0"/>
              <a:t> ist ein </a:t>
            </a:r>
            <a:r>
              <a:rPr lang="de-DE" altLang="de-DE" b="1" dirty="0"/>
              <a:t>A</a:t>
            </a:r>
            <a:r>
              <a:rPr lang="de-DE" altLang="de-DE" b="1" dirty="0" smtClean="0"/>
              <a:t>lias auf eine Variable</a:t>
            </a:r>
            <a:r>
              <a:rPr lang="de-DE" altLang="de-DE" dirty="0" smtClean="0"/>
              <a:t> (braucht keinen eigenen Speicher). Sie verhält sich </a:t>
            </a:r>
            <a:r>
              <a:rPr lang="de-DE" altLang="de-DE" b="1" dirty="0" smtClean="0"/>
              <a:t>wie(!)</a:t>
            </a:r>
            <a:r>
              <a:rPr lang="de-DE" altLang="de-DE" dirty="0" smtClean="0"/>
              <a:t> ein </a:t>
            </a:r>
            <a:r>
              <a:rPr lang="de-DE" altLang="de-DE" b="1" dirty="0" err="1" smtClean="0"/>
              <a:t>const</a:t>
            </a:r>
            <a:r>
              <a:rPr lang="de-DE" altLang="de-DE" b="1" dirty="0" smtClean="0"/>
              <a:t> Pointer</a:t>
            </a:r>
            <a:r>
              <a:rPr lang="de-DE" altLang="de-DE" dirty="0" smtClean="0"/>
              <a:t>.</a:t>
            </a:r>
            <a:endParaRPr lang="de-DE" altLang="de-DE" dirty="0"/>
          </a:p>
        </p:txBody>
      </p:sp>
      <p:cxnSp>
        <p:nvCxnSpPr>
          <p:cNvPr id="14340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25209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Rechteck 8"/>
          <p:cNvSpPr>
            <a:spLocks noChangeArrowheads="1"/>
          </p:cNvSpPr>
          <p:nvPr/>
        </p:nvSpPr>
        <p:spPr bwMode="auto">
          <a:xfrm>
            <a:off x="900113" y="2768600"/>
            <a:ext cx="3563937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14342" name="Rechteck 10"/>
          <p:cNvSpPr>
            <a:spLocks noChangeArrowheads="1"/>
          </p:cNvSpPr>
          <p:nvPr/>
        </p:nvSpPr>
        <p:spPr bwMode="auto">
          <a:xfrm>
            <a:off x="5003800" y="2768600"/>
            <a:ext cx="2592388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7092950" y="3302000"/>
            <a:ext cx="1655763" cy="806450"/>
          </a:xfrm>
          <a:prstGeom prst="wedgeRoundRectCallout">
            <a:avLst>
              <a:gd name="adj1" fmla="val -130064"/>
              <a:gd name="adj2" fmla="val 3434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Verhält sich wie Variable</a:t>
            </a:r>
          </a:p>
        </p:txBody>
      </p:sp>
    </p:spTree>
    <p:extLst>
      <p:ext uri="{BB962C8B-B14F-4D97-AF65-F5344CB8AC3E}">
        <p14:creationId xmlns:p14="http://schemas.microsoft.com/office/powerpoint/2010/main" val="36715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i="1" dirty="0" smtClean="0">
                <a:cs typeface="Consolas" panose="020B0609020204030204" pitchFamily="49" charset="0"/>
              </a:rPr>
              <a:t> </a:t>
            </a:r>
            <a:r>
              <a:rPr lang="de-DE" altLang="de-DE" dirty="0" smtClean="0"/>
              <a:t>bei Objekten</a:t>
            </a:r>
            <a:endParaRPr lang="de-DE" altLang="de-DE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hteck 4"/>
          <p:cNvSpPr>
            <a:spLocks noChangeArrowheads="1"/>
          </p:cNvSpPr>
          <p:nvPr/>
        </p:nvSpPr>
        <p:spPr bwMode="auto">
          <a:xfrm>
            <a:off x="777875" y="1512888"/>
            <a:ext cx="4567238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Building(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7F0055"/>
                </a:solidFill>
                <a:latin typeface="Consolas" pitchFamily="49" charset="0"/>
              </a:rPr>
              <a:t>   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printFloorPlan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8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	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7412" name="Rechteck 6"/>
          <p:cNvSpPr>
            <a:spLocks noChangeArrowheads="1"/>
          </p:cNvSpPr>
          <p:nvPr/>
        </p:nvSpPr>
        <p:spPr bwMode="auto">
          <a:xfrm>
            <a:off x="792163" y="4826000"/>
            <a:ext cx="7092950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iDoNotChangeAnything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building.printFloorPlan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5363265" y="2139949"/>
            <a:ext cx="3486150" cy="936625"/>
          </a:xfrm>
          <a:prstGeom prst="wedgeRoundRectCallout">
            <a:avLst>
              <a:gd name="adj1" fmla="val -67337"/>
              <a:gd name="adj2" fmla="val 363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Verändert den Zustand des Objekts nicht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Read-</a:t>
            </a:r>
            <a:r>
              <a:rPr lang="de-DE" b="1" dirty="0" err="1">
                <a:solidFill>
                  <a:schemeClr val="bg1"/>
                </a:solidFill>
              </a:rPr>
              <a:t>only</a:t>
            </a:r>
            <a:r>
              <a:rPr lang="de-DE" b="1" dirty="0">
                <a:solidFill>
                  <a:schemeClr val="bg1"/>
                </a:solidFill>
              </a:rPr>
              <a:t>-Zugriff)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716463" y="3830638"/>
            <a:ext cx="2182812" cy="842962"/>
          </a:xfrm>
          <a:prstGeom prst="wedgeRoundRectCallout">
            <a:avLst>
              <a:gd name="adj1" fmla="val -24780"/>
              <a:gd name="adj2" fmla="val 765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</a:t>
            </a:r>
            <a:r>
              <a:rPr lang="de-DE" dirty="0">
                <a:solidFill>
                  <a:schemeClr val="bg1"/>
                </a:solidFill>
              </a:rPr>
              <a:t> darf nicht verändert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0318" y="5684838"/>
            <a:ext cx="3962002" cy="696912"/>
          </a:xfrm>
          <a:prstGeom prst="wedgeRoundRectCallout">
            <a:avLst>
              <a:gd name="adj1" fmla="val -39233"/>
              <a:gd name="adj2" fmla="val -896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dürfen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b="1" dirty="0" err="1">
                <a:solidFill>
                  <a:schemeClr val="bg1"/>
                </a:solidFill>
              </a:rPr>
              <a:t>const</a:t>
            </a:r>
            <a:r>
              <a:rPr lang="de-DE" b="1" dirty="0">
                <a:solidFill>
                  <a:schemeClr val="bg1"/>
                </a:solidFill>
              </a:rPr>
              <a:t> Methoden</a:t>
            </a:r>
            <a:r>
              <a:rPr lang="de-DE" dirty="0">
                <a:solidFill>
                  <a:schemeClr val="bg1"/>
                </a:solidFill>
              </a:rPr>
              <a:t> von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aufgerufen werden</a:t>
            </a:r>
          </a:p>
        </p:txBody>
      </p:sp>
    </p:spTree>
    <p:extLst>
      <p:ext uri="{BB962C8B-B14F-4D97-AF65-F5344CB8AC3E}">
        <p14:creationId xmlns:p14="http://schemas.microsoft.com/office/powerpoint/2010/main" val="401173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Nebenbemerkungen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äquivalent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/>
              <a:t>(</a:t>
            </a:r>
            <a:r>
              <a:rPr lang="en-US" dirty="0" err="1"/>
              <a:t>sogenannter</a:t>
            </a:r>
            <a:r>
              <a:rPr lang="en-US" dirty="0"/>
              <a:t> “to-the-right style</a:t>
            </a:r>
            <a:r>
              <a:rPr lang="en-US" dirty="0" smtClean="0"/>
              <a:t>”)</a:t>
            </a:r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Referenzen</a:t>
            </a:r>
            <a:r>
              <a:rPr lang="en-US" b="1" dirty="0" smtClean="0"/>
              <a:t> </a:t>
            </a:r>
            <a:r>
              <a:rPr lang="en-US" dirty="0"/>
              <a:t>in C++ </a:t>
            </a:r>
            <a:r>
              <a:rPr lang="en-US" dirty="0" err="1"/>
              <a:t>entsprechen</a:t>
            </a:r>
            <a:r>
              <a:rPr lang="en-US" dirty="0"/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en-US" b="1" dirty="0" err="1" smtClean="0"/>
              <a:t>Referenzen</a:t>
            </a:r>
            <a:r>
              <a:rPr lang="en-US" b="1" dirty="0" smtClean="0"/>
              <a:t> </a:t>
            </a:r>
            <a:r>
              <a:rPr lang="en-US" dirty="0" smtClean="0"/>
              <a:t>in Java</a:t>
            </a:r>
            <a:endParaRPr lang="en-US" dirty="0"/>
          </a:p>
          <a:p>
            <a:pPr marL="692150" lvl="1" indent="-342900">
              <a:buFontTx/>
              <a:buChar char="-"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57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soll ich konsequent </a:t>
            </a:r>
            <a:r>
              <a:rPr lang="de-DE" altLang="de-DE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dirty="0"/>
              <a:t> verwenden?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>
            <a:off x="250825" y="2749550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soll ich </a:t>
            </a:r>
            <a:r>
              <a:rPr lang="de-DE" altLang="de-DE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dirty="0"/>
              <a:t> verwenden und wann nicht?</a:t>
            </a:r>
          </a:p>
        </p:txBody>
      </p:sp>
      <p:sp>
        <p:nvSpPr>
          <p:cNvPr id="15366" name="Textfeld 4"/>
          <p:cNvSpPr txBox="1">
            <a:spLocks noChangeArrowheads="1"/>
          </p:cNvSpPr>
          <p:nvPr/>
        </p:nvSpPr>
        <p:spPr bwMode="auto">
          <a:xfrm>
            <a:off x="279400" y="3573463"/>
            <a:ext cx="5148263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der Unterschied zu </a:t>
            </a:r>
            <a:r>
              <a:rPr lang="de-DE" altLang="de-DE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de-DE" altLang="de-DE" sz="1800" b="0" i="1" dirty="0"/>
              <a:t> </a:t>
            </a:r>
            <a:r>
              <a:rPr lang="de-DE" altLang="de-DE" sz="1800" b="0" dirty="0"/>
              <a:t>in Java</a:t>
            </a:r>
            <a:r>
              <a:rPr lang="de-DE" altLang="de-DE" sz="1800" b="0" dirty="0" smtClean="0"/>
              <a:t>?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Gibt es eigentlich einen Unterschied zwischen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6687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Wieso </a:t>
            </a:r>
            <a:r>
              <a:rPr lang="de-DE" altLang="de-DE" i="1" smtClean="0"/>
              <a:t>const</a:t>
            </a:r>
            <a:r>
              <a:rPr lang="de-DE" altLang="de-DE" smtClean="0"/>
              <a:t>?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7561263" cy="4968875"/>
          </a:xfrm>
        </p:spPr>
        <p:txBody>
          <a:bodyPr/>
          <a:lstStyle/>
          <a:p>
            <a:pPr marL="358775" lvl="2" indent="0">
              <a:buFont typeface="Wingdings" pitchFamily="2" charset="2"/>
              <a:buNone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b="1" dirty="0" smtClean="0"/>
              <a:t>Compiler</a:t>
            </a:r>
            <a:r>
              <a:rPr lang="de-DE" altLang="de-DE" sz="2000" dirty="0" smtClean="0"/>
              <a:t> kann automatisch die Absichten des Programmierers </a:t>
            </a:r>
            <a:r>
              <a:rPr lang="de-DE" altLang="de-DE" sz="2000" b="1" dirty="0" smtClean="0"/>
              <a:t>statisch</a:t>
            </a:r>
            <a:r>
              <a:rPr lang="de-DE" altLang="de-DE" sz="2000" dirty="0" smtClean="0"/>
              <a:t> durchsetzen (es gibt einen guten Grund wieso etwas </a:t>
            </a:r>
            <a:r>
              <a:rPr lang="de-DE" altLang="de-DE" sz="2000" b="1" i="1" kern="1200" dirty="0" err="1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const</a:t>
            </a:r>
            <a:r>
              <a:rPr lang="de-DE" altLang="de-DE" sz="2000" dirty="0" smtClean="0"/>
              <a:t> sein soll!)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Compiler kann viele </a:t>
            </a:r>
            <a:r>
              <a:rPr lang="de-DE" altLang="de-DE" sz="2000" b="1" dirty="0" smtClean="0"/>
              <a:t>Optimierungen</a:t>
            </a:r>
            <a:r>
              <a:rPr lang="de-DE" altLang="de-DE" sz="2000" dirty="0" smtClean="0"/>
              <a:t> durchführen mit dem Wissen darüber, was </a:t>
            </a:r>
            <a:r>
              <a:rPr lang="de-DE" altLang="de-DE" sz="2000" b="1" i="1" kern="1200" dirty="0" err="1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const</a:t>
            </a:r>
            <a:r>
              <a:rPr lang="de-DE" altLang="de-DE" sz="2400" dirty="0" smtClean="0"/>
              <a:t> </a:t>
            </a:r>
            <a:r>
              <a:rPr lang="de-DE" altLang="de-DE" sz="2000" dirty="0" smtClean="0"/>
              <a:t>ist und was nicht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Absicht des Programms wird dem Leser </a:t>
            </a:r>
            <a:r>
              <a:rPr lang="de-DE" altLang="de-DE" sz="2000" b="1" dirty="0" smtClean="0"/>
              <a:t>„expliziter“.</a:t>
            </a:r>
            <a:r>
              <a:rPr lang="de-DE" altLang="de-DE" sz="2000" dirty="0" smtClean="0"/>
              <a:t/>
            </a:r>
            <a:br>
              <a:rPr lang="de-DE" altLang="de-DE" sz="2000" dirty="0" smtClean="0"/>
            </a:b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Wird für </a:t>
            </a:r>
            <a:r>
              <a:rPr lang="de-DE" altLang="de-DE" sz="2000" b="1" dirty="0" smtClean="0"/>
              <a:t>Objekte</a:t>
            </a:r>
            <a:r>
              <a:rPr lang="de-DE" altLang="de-DE" sz="2000" dirty="0" smtClean="0"/>
              <a:t> und </a:t>
            </a:r>
            <a:r>
              <a:rPr lang="de-DE" altLang="de-DE" sz="2000" b="1" dirty="0" smtClean="0"/>
              <a:t>Methoden</a:t>
            </a:r>
            <a:r>
              <a:rPr lang="de-DE" altLang="de-DE" sz="2000" dirty="0" smtClean="0"/>
              <a:t> sinnvoll verallgemeinert (sehen wir gleich am Beispiel)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342450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</a:t>
            </a:r>
            <a:r>
              <a:rPr lang="de-DE" altLang="de-DE" dirty="0" err="1" smtClean="0"/>
              <a:t>const</a:t>
            </a:r>
            <a:endParaRPr lang="de-DE" altLang="de-DE" i="1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4294967295"/>
          </p:nvPr>
        </p:nvSpPr>
        <p:spPr>
          <a:xfrm>
            <a:off x="251521" y="1484784"/>
            <a:ext cx="6912768" cy="4968875"/>
          </a:xfrm>
          <a:noFill/>
          <a:ln>
            <a:noFill/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numFloors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</a:t>
            </a: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Unveränderliches</a:t>
            </a:r>
            <a:r>
              <a:rPr lang="en-US" sz="1600" dirty="0" smtClean="0"/>
              <a:t> </a:t>
            </a:r>
            <a:r>
              <a:rPr lang="en-US" sz="1600" dirty="0" err="1" smtClean="0"/>
              <a:t>Attribut</a:t>
            </a:r>
            <a:r>
              <a:rPr lang="en-US" sz="1600" dirty="0" smtClean="0"/>
              <a:t> (-&gt; </a:t>
            </a:r>
            <a:r>
              <a:rPr lang="en-US" sz="1600" dirty="0" err="1" smtClean="0"/>
              <a:t>Initialisierungsliste</a:t>
            </a:r>
            <a:r>
              <a:rPr lang="en-US" sz="1600" dirty="0" smtClean="0"/>
              <a:t> </a:t>
            </a:r>
            <a:r>
              <a:rPr lang="en-US" sz="1600" dirty="0" err="1" smtClean="0"/>
              <a:t>nötig</a:t>
            </a:r>
            <a:r>
              <a:rPr lang="en-US" sz="1600" dirty="0" smtClean="0"/>
              <a:t>!)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MAX_FLOOR_COUNT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Konstante</a:t>
            </a:r>
            <a:r>
              <a:rPr lang="en-US" sz="1600" dirty="0" smtClean="0"/>
              <a:t> (</a:t>
            </a:r>
            <a:r>
              <a:rPr lang="en-US" sz="1600" dirty="0" err="1" smtClean="0"/>
              <a:t>innerhalb</a:t>
            </a:r>
            <a:r>
              <a:rPr lang="en-US" sz="1600" dirty="0" smtClean="0"/>
              <a:t> </a:t>
            </a:r>
            <a:r>
              <a:rPr lang="en-US" sz="1600" dirty="0" err="1" smtClean="0"/>
              <a:t>oder</a:t>
            </a:r>
            <a:r>
              <a:rPr lang="en-US" sz="1600" dirty="0" smtClean="0"/>
              <a:t> </a:t>
            </a:r>
            <a:r>
              <a:rPr lang="en-US" sz="1600" dirty="0" err="1" smtClean="0"/>
              <a:t>außerhalb</a:t>
            </a:r>
            <a:r>
              <a:rPr lang="en-US" sz="1600" dirty="0" smtClean="0"/>
              <a:t> </a:t>
            </a:r>
            <a:r>
              <a:rPr lang="en-US" sz="1600" dirty="0" err="1" smtClean="0"/>
              <a:t>einer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&amp;Building::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u="sng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Methode</a:t>
            </a:r>
            <a:r>
              <a:rPr lang="en-US" sz="1600" dirty="0"/>
              <a:t>, die </a:t>
            </a:r>
            <a:r>
              <a:rPr lang="en-US" sz="1600" dirty="0" err="1" smtClean="0"/>
              <a:t>eine</a:t>
            </a:r>
            <a:r>
              <a:rPr lang="en-US" sz="1600" dirty="0" smtClean="0"/>
              <a:t> </a:t>
            </a:r>
            <a:r>
              <a:rPr lang="en-US" sz="1600" dirty="0" err="1" smtClean="0"/>
              <a:t>unveränderliche</a:t>
            </a:r>
            <a:r>
              <a:rPr lang="en-US" sz="1600" dirty="0" smtClean="0"/>
              <a:t> </a:t>
            </a:r>
            <a:r>
              <a:rPr lang="en-US" sz="1600" i="1" dirty="0" smtClean="0"/>
              <a:t>Elevator</a:t>
            </a:r>
            <a:r>
              <a:rPr lang="en-US" sz="1600" dirty="0" smtClean="0"/>
              <a:t>-</a:t>
            </a:r>
            <a:r>
              <a:rPr lang="en-US" sz="1600" dirty="0" err="1" smtClean="0"/>
              <a:t>Instanz</a:t>
            </a:r>
            <a:r>
              <a:rPr lang="en-US" sz="1600" dirty="0" smtClean="0"/>
              <a:t>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die </a:t>
            </a:r>
            <a:r>
              <a:rPr lang="en-US" sz="1600" dirty="0" err="1" smtClean="0"/>
              <a:t>umgebende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 </a:t>
            </a:r>
            <a:r>
              <a:rPr lang="en-US" sz="1600" i="1" dirty="0" smtClean="0"/>
              <a:t>Building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(2.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br>
              <a:rPr lang="en-US" sz="1600" dirty="0" smtClean="0"/>
            </a:b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modifyPerson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9862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 err="1" smtClean="0"/>
              <a:t>Methodenparameter</a:t>
            </a:r>
            <a:r>
              <a:rPr lang="en-US" sz="1600" dirty="0" smtClean="0"/>
              <a:t> </a:t>
            </a:r>
            <a:r>
              <a:rPr lang="en-US" sz="1600" i="1" dirty="0" smtClean="0"/>
              <a:t>person</a:t>
            </a:r>
            <a:r>
              <a:rPr lang="en-US" sz="1600" dirty="0" smtClean="0"/>
              <a:t> </a:t>
            </a:r>
            <a:r>
              <a:rPr lang="en-US" sz="1600" dirty="0" err="1" smtClean="0"/>
              <a:t>als</a:t>
            </a:r>
            <a:r>
              <a:rPr lang="en-US" sz="1600" dirty="0" smtClean="0"/>
              <a:t> Pointer, der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neu</a:t>
            </a:r>
            <a:r>
              <a:rPr lang="en-US" sz="1600" dirty="0" smtClean="0"/>
              <a:t> </a:t>
            </a:r>
            <a:r>
              <a:rPr lang="en-US" sz="1600" dirty="0" err="1" smtClean="0"/>
              <a:t>zugewiesen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(also </a:t>
            </a:r>
            <a:r>
              <a:rPr lang="en-US" sz="1600" dirty="0" err="1" smtClean="0"/>
              <a:t>kein</a:t>
            </a:r>
            <a:r>
              <a:rPr lang="en-US" sz="1600" dirty="0" smtClean="0"/>
              <a:t> </a:t>
            </a:r>
            <a:r>
              <a:rPr lang="en-US" sz="1600" i="1" dirty="0" smtClean="0"/>
              <a:t>person = new Person(), 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</a:t>
            </a:r>
            <a:r>
              <a:rPr lang="en-US" sz="1600" dirty="0" err="1" smtClean="0"/>
              <a:t>dessen</a:t>
            </a:r>
            <a:r>
              <a:rPr lang="en-US" sz="1600" dirty="0" smtClean="0"/>
              <a:t> </a:t>
            </a:r>
            <a:r>
              <a:rPr lang="en-US" sz="1600" dirty="0" err="1" smtClean="0"/>
              <a:t>Objekt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4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altLang="de-DE" dirty="0" smtClean="0"/>
              <a:t> und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358775" y="2017396"/>
            <a:ext cx="5365353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Welche „Rollen“ kann der </a:t>
            </a:r>
            <a:r>
              <a:rPr lang="de-DE" altLang="de-DE" sz="1800" b="0" dirty="0" err="1" smtClean="0"/>
              <a:t>Asterisk</a:t>
            </a:r>
            <a:r>
              <a:rPr lang="de-DE" altLang="de-DE" sz="1800" b="0" dirty="0" smtClean="0"/>
              <a:t> (</a:t>
            </a:r>
            <a:r>
              <a:rPr lang="de-DE" altLang="de-DE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 sz="1800" b="0" dirty="0" smtClean="0"/>
              <a:t>) im 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Welche „</a:t>
            </a:r>
            <a:r>
              <a:rPr lang="de-DE" altLang="de-DE" sz="1800" b="0" dirty="0" smtClean="0"/>
              <a:t>Rollen“ </a:t>
            </a:r>
            <a:r>
              <a:rPr lang="de-DE" altLang="de-DE" sz="1800" b="0" dirty="0"/>
              <a:t>kann </a:t>
            </a:r>
            <a:r>
              <a:rPr lang="de-DE" altLang="de-DE" sz="1800" b="0" dirty="0" smtClean="0"/>
              <a:t>das </a:t>
            </a:r>
            <a:r>
              <a:rPr lang="de-DE" altLang="de-DE" sz="1800" b="0" dirty="0" err="1" smtClean="0"/>
              <a:t>Ampersand</a:t>
            </a:r>
            <a:r>
              <a:rPr lang="de-DE" altLang="de-DE" sz="1800" b="0"/>
              <a:t> </a:t>
            </a:r>
            <a:r>
              <a:rPr lang="de-DE" altLang="de-DE" sz="1800" b="0" smtClean="0"/>
              <a:t>(</a:t>
            </a:r>
            <a:r>
              <a:rPr lang="de-DE" altLang="de-DE" sz="1800" b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 sz="1800" b="0" smtClean="0"/>
              <a:t>) </a:t>
            </a:r>
            <a:r>
              <a:rPr lang="de-DE" altLang="de-DE" sz="1800" b="0" dirty="0" smtClean="0"/>
              <a:t>im </a:t>
            </a:r>
            <a:r>
              <a:rPr lang="de-DE" altLang="de-DE" sz="1800" b="0" dirty="0"/>
              <a:t>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91834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Klausur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 smtClean="0"/>
              <a:t>Termin</a:t>
            </a:r>
          </a:p>
          <a:p>
            <a:pPr marL="180975" lvl="1" indent="0">
              <a:buNone/>
            </a:pPr>
            <a:r>
              <a:rPr lang="de-DE" altLang="de-DE" dirty="0" smtClean="0"/>
              <a:t>Datum:	Dienstag, 13.10.2015</a:t>
            </a:r>
          </a:p>
          <a:p>
            <a:pPr marL="180975" lvl="1" indent="0">
              <a:buNone/>
            </a:pPr>
            <a:r>
              <a:rPr lang="de-DE" altLang="de-DE" dirty="0" smtClean="0"/>
              <a:t>Uhrzeit:	16:15 – 18:15 (Bearbeitungszeit: 90 Minuten)</a:t>
            </a:r>
          </a:p>
          <a:p>
            <a:pPr marL="180975" lvl="1" indent="0">
              <a:buNone/>
            </a:pPr>
            <a:r>
              <a:rPr lang="de-DE" altLang="de-DE" dirty="0" smtClean="0"/>
              <a:t>Raum: 	S1|01 A03 (+ evtl. A04)</a:t>
            </a:r>
            <a:br>
              <a:rPr lang="de-DE" altLang="de-DE" dirty="0" smtClean="0"/>
            </a:b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Inhalt</a:t>
            </a:r>
          </a:p>
          <a:p>
            <a:pPr marL="180975" lvl="1" indent="0">
              <a:buNone/>
            </a:pPr>
            <a:r>
              <a:rPr lang="de-DE" altLang="de-DE" dirty="0" smtClean="0"/>
              <a:t>Tag 1 – Tag 4: C++-Programmierung mit </a:t>
            </a:r>
            <a:r>
              <a:rPr lang="de-DE" altLang="de-DE" dirty="0" err="1" smtClean="0"/>
              <a:t>Eclipse</a:t>
            </a:r>
            <a:r>
              <a:rPr lang="de-DE" altLang="de-DE" dirty="0" smtClean="0"/>
              <a:t> CDT</a:t>
            </a:r>
          </a:p>
          <a:p>
            <a:pPr marL="180975" lvl="1" indent="0">
              <a:buNone/>
            </a:pPr>
            <a:r>
              <a:rPr lang="de-DE" altLang="de-DE" dirty="0" smtClean="0"/>
              <a:t>Tag 5 – Tag 6: C-Programmierung für </a:t>
            </a:r>
            <a:r>
              <a:rPr lang="de-DE" altLang="de-DE" dirty="0" err="1" smtClean="0"/>
              <a:t>Microcontroller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Vorbereitung</a:t>
            </a:r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Konzepte der Vorlesung verstehen</a:t>
            </a:r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Übungen aus dem Praktikum selbstständig lösen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Zur Teilnahme erforderlich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amtlicher Lichtbildausweis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Klausuranmeldung (</a:t>
            </a:r>
            <a:r>
              <a:rPr lang="de-DE" altLang="de-DE" dirty="0" err="1" smtClean="0"/>
              <a:t>TUCaN</a:t>
            </a:r>
            <a:r>
              <a:rPr lang="de-DE" altLang="de-DE" dirty="0" smtClean="0"/>
              <a:t>!)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6223193" y="3717032"/>
            <a:ext cx="2698751" cy="720725"/>
          </a:xfrm>
          <a:prstGeom prst="wedgeRoundRectCallout">
            <a:avLst>
              <a:gd name="adj1" fmla="val -58303"/>
              <a:gd name="adj2" fmla="val -192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Tage 5 und 6 sind </a:t>
            </a: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NICHT</a:t>
            </a:r>
            <a:r>
              <a:rPr lang="de-DE" dirty="0" smtClean="0">
                <a:solidFill>
                  <a:schemeClr val="bg1"/>
                </a:solidFill>
              </a:rPr>
              <a:t> klausurrelevant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Exkurs</a:t>
            </a:r>
            <a:r>
              <a:rPr lang="en-US" dirty="0" smtClean="0"/>
              <a:t>: C++-FAQ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3059832" y="1767786"/>
            <a:ext cx="3130985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https://isocpp.org/wiki/faq/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9" y="2167663"/>
            <a:ext cx="3888432" cy="3992884"/>
          </a:xfrm>
          <a:prstGeom prst="rect">
            <a:avLst/>
          </a:prstGeom>
        </p:spPr>
      </p:pic>
      <p:sp>
        <p:nvSpPr>
          <p:cNvPr id="8" name="Abgerundete rechteckige Legende 7"/>
          <p:cNvSpPr/>
          <p:nvPr/>
        </p:nvSpPr>
        <p:spPr>
          <a:xfrm>
            <a:off x="4932040" y="3933056"/>
            <a:ext cx="3597275" cy="822325"/>
          </a:xfrm>
          <a:prstGeom prst="wedgeRoundRectCallout">
            <a:avLst>
              <a:gd name="adj1" fmla="val -110356"/>
              <a:gd name="adj2" fmla="val 188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Learning C++ </a:t>
            </a:r>
            <a:r>
              <a:rPr lang="de-DE" b="1" dirty="0" err="1" smtClean="0">
                <a:solidFill>
                  <a:schemeClr val="bg1"/>
                </a:solidFill>
              </a:rPr>
              <a:t>if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you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already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know</a:t>
            </a:r>
            <a:r>
              <a:rPr lang="de-DE" b="1" dirty="0" smtClean="0">
                <a:solidFill>
                  <a:schemeClr val="bg1"/>
                </a:solidFill>
              </a:rPr>
              <a:t> […] Java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926692" y="5338222"/>
            <a:ext cx="3597275" cy="822325"/>
          </a:xfrm>
          <a:prstGeom prst="wedgeRoundRectCallout">
            <a:avLst>
              <a:gd name="adj1" fmla="val -132174"/>
              <a:gd name="adj2" fmla="val 1232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Const</a:t>
            </a:r>
            <a:r>
              <a:rPr lang="de-DE" b="1" dirty="0" smtClean="0">
                <a:solidFill>
                  <a:schemeClr val="bg1"/>
                </a:solidFill>
              </a:rPr>
              <a:t> Correctness,</a:t>
            </a: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Referenzen,…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57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Bauen und Abreißen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(Copy-)</a:t>
            </a:r>
            <a:r>
              <a:rPr lang="en-US" dirty="0" err="1" smtClean="0"/>
              <a:t>Konstruktor</a:t>
            </a:r>
            <a:r>
              <a:rPr lang="en-US" dirty="0" smtClean="0"/>
              <a:t> und </a:t>
            </a:r>
            <a:r>
              <a:rPr lang="en-US" dirty="0" err="1" smtClean="0"/>
              <a:t>Destruktor</a:t>
            </a:r>
            <a:endParaRPr lang="en-US" dirty="0"/>
          </a:p>
        </p:txBody>
      </p:sp>
      <p:pic>
        <p:nvPicPr>
          <p:cNvPr id="18435" name="Picture 2" descr="C:\Users\anjorin\Dropbox\Home\documents\uni\c++_praktikum\SoSe2013\Clipart\iStock_000006789227Small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03" y="1340768"/>
            <a:ext cx="4321224" cy="286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04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hteck 16"/>
          <p:cNvSpPr>
            <a:spLocks noChangeArrowheads="1"/>
          </p:cNvSpPr>
          <p:nvPr/>
        </p:nvSpPr>
        <p:spPr bwMode="auto">
          <a:xfrm>
            <a:off x="4263392" y="5044221"/>
            <a:ext cx="4470340" cy="1012452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0" name="Rechteck 11"/>
          <p:cNvSpPr>
            <a:spLocks noChangeArrowheads="1"/>
          </p:cNvSpPr>
          <p:nvPr/>
        </p:nvSpPr>
        <p:spPr bwMode="auto">
          <a:xfrm>
            <a:off x="4283968" y="1613854"/>
            <a:ext cx="4449763" cy="1631823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Konstruktor, Destruktor und </a:t>
            </a:r>
            <a:r>
              <a:rPr lang="de-DE" altLang="de-DE" dirty="0" err="1" smtClean="0"/>
              <a:t>Copy</a:t>
            </a:r>
            <a:r>
              <a:rPr lang="de-DE" altLang="de-DE" dirty="0" smtClean="0"/>
              <a:t>-Konstruktor</a:t>
            </a:r>
          </a:p>
        </p:txBody>
      </p:sp>
      <p:sp>
        <p:nvSpPr>
          <p:cNvPr id="6" name="Gefaltete Ecke 5"/>
          <p:cNvSpPr/>
          <p:nvPr/>
        </p:nvSpPr>
        <p:spPr>
          <a:xfrm>
            <a:off x="252286" y="1613854"/>
            <a:ext cx="3653758" cy="2842809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 </a:t>
            </a:r>
            <a:endParaRPr lang="de-DE" sz="16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~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Floor(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&amp;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std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string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C0"/>
                </a:solidFill>
                <a:latin typeface="Consolas"/>
              </a:rPr>
              <a:t>label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6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463" name="Rechteck 10"/>
          <p:cNvSpPr>
            <a:spLocks noChangeArrowheads="1"/>
          </p:cNvSpPr>
          <p:nvPr/>
        </p:nvSpPr>
        <p:spPr bwMode="auto">
          <a:xfrm>
            <a:off x="4211960" y="1613854"/>
            <a:ext cx="4572000" cy="4623458"/>
          </a:xfrm>
          <a:prstGeom prst="foldedCorner">
            <a:avLst>
              <a:gd name="adj" fmla="val 8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string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floor.label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39552" y="4196369"/>
            <a:ext cx="2784301" cy="842963"/>
          </a:xfrm>
          <a:prstGeom prst="wedgeRoundRectCallout">
            <a:avLst>
              <a:gd name="adj1" fmla="val 91859"/>
              <a:gd name="adj2" fmla="val -2997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/>
              <a:t>Konstruktor</a:t>
            </a:r>
            <a:r>
              <a:rPr lang="de-DE" dirty="0"/>
              <a:t> </a:t>
            </a: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b="1" dirty="0" smtClean="0">
                <a:solidFill>
                  <a:schemeClr val="bg1"/>
                </a:solidFill>
              </a:rPr>
              <a:t>Initialisierungsliste</a:t>
            </a:r>
            <a:r>
              <a:rPr lang="de-DE" dirty="0" smtClean="0">
                <a:solidFill>
                  <a:schemeClr val="bg1"/>
                </a:solidFill>
              </a:rPr>
              <a:t> (Reihenfolge beachten!)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13694" y="5092164"/>
            <a:ext cx="2292350" cy="410206"/>
          </a:xfrm>
          <a:prstGeom prst="wedgeRoundRectCallout">
            <a:avLst>
              <a:gd name="adj1" fmla="val 65793"/>
              <a:gd name="adj2" fmla="val -2786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Copy-Konstruktor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3694" y="5900380"/>
            <a:ext cx="2292350" cy="381876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Destruktor</a:t>
            </a:r>
          </a:p>
        </p:txBody>
      </p:sp>
      <p:sp>
        <p:nvSpPr>
          <p:cNvPr id="19459" name="Rechteck 13"/>
          <p:cNvSpPr>
            <a:spLocks noChangeArrowheads="1"/>
          </p:cNvSpPr>
          <p:nvPr/>
        </p:nvSpPr>
        <p:spPr bwMode="auto">
          <a:xfrm>
            <a:off x="4283568" y="3475644"/>
            <a:ext cx="4450163" cy="1441450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5902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1"/>
          <p:cNvSpPr>
            <a:spLocks noChangeArrowheads="1"/>
          </p:cNvSpPr>
          <p:nvPr/>
        </p:nvSpPr>
        <p:spPr bwMode="auto">
          <a:xfrm>
            <a:off x="4870450" y="3662316"/>
            <a:ext cx="3136900" cy="7318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1"/>
          <p:cNvSpPr>
            <a:spLocks noChangeArrowheads="1"/>
          </p:cNvSpPr>
          <p:nvPr/>
        </p:nvSpPr>
        <p:spPr bwMode="auto">
          <a:xfrm>
            <a:off x="4859338" y="3225753"/>
            <a:ext cx="313690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</a:t>
            </a:r>
          </a:p>
        </p:txBody>
      </p:sp>
      <p:sp>
        <p:nvSpPr>
          <p:cNvPr id="20485" name="Textfeld 1"/>
          <p:cNvSpPr txBox="1">
            <a:spLocks noChangeArrowheads="1"/>
          </p:cNvSpPr>
          <p:nvPr/>
        </p:nvSpPr>
        <p:spPr bwMode="auto">
          <a:xfrm>
            <a:off x="109874" y="1508896"/>
            <a:ext cx="8939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Parameter werden in C++ </a:t>
            </a:r>
            <a:r>
              <a:rPr lang="de-DE" altLang="de-DE" sz="2200" dirty="0"/>
              <a:t>immer</a:t>
            </a:r>
            <a:r>
              <a:rPr lang="de-DE" altLang="de-DE" sz="2200" b="0" dirty="0"/>
              <a:t> per Wert übergeben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Value</a:t>
            </a:r>
            <a:r>
              <a:rPr lang="de-DE" altLang="de-DE" sz="2200" b="0" dirty="0"/>
              <a:t>)</a:t>
            </a:r>
          </a:p>
        </p:txBody>
      </p:sp>
      <p:sp>
        <p:nvSpPr>
          <p:cNvPr id="20486" name="Rechteck 3"/>
          <p:cNvSpPr>
            <a:spLocks noChangeArrowheads="1"/>
          </p:cNvSpPr>
          <p:nvPr/>
        </p:nvSpPr>
        <p:spPr bwMode="auto">
          <a:xfrm>
            <a:off x="687388" y="2435801"/>
            <a:ext cx="3875544" cy="3184865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iUseACopy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iWorkOnACopy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800" b="0" dirty="0"/>
          </a:p>
        </p:txBody>
      </p:sp>
      <p:sp>
        <p:nvSpPr>
          <p:cNvPr id="20488" name="Rechteck 6"/>
          <p:cNvSpPr>
            <a:spLocks noChangeArrowheads="1"/>
          </p:cNvSpPr>
          <p:nvPr/>
        </p:nvSpPr>
        <p:spPr bwMode="auto">
          <a:xfrm>
            <a:off x="5155744" y="2647905"/>
            <a:ext cx="2844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2048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Abgerundete rechteckige Legende 9"/>
          <p:cNvSpPr/>
          <p:nvPr/>
        </p:nvSpPr>
        <p:spPr>
          <a:xfrm>
            <a:off x="537610" y="5372100"/>
            <a:ext cx="3376613" cy="1009650"/>
          </a:xfrm>
          <a:prstGeom prst="wedgeRoundRectCallout">
            <a:avLst>
              <a:gd name="adj1" fmla="val -18417"/>
              <a:gd name="adj2" fmla="val -615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Copy-Konstruktor</a:t>
            </a:r>
            <a:r>
              <a:rPr lang="de-DE" dirty="0">
                <a:solidFill>
                  <a:schemeClr val="bg1"/>
                </a:solidFill>
              </a:rPr>
              <a:t> wird bei der Übergabe aufgerufen, um das Objekt zu kopieren!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547519" y="5392738"/>
            <a:ext cx="3376612" cy="1008062"/>
          </a:xfrm>
          <a:prstGeom prst="wedgeRoundRectCallout">
            <a:avLst>
              <a:gd name="adj1" fmla="val 18273"/>
              <a:gd name="adj2" fmla="val -11850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wird automatisch zerstört wenn </a:t>
            </a:r>
            <a:r>
              <a:rPr lang="de-DE" i="1" dirty="0" err="1" smtClean="0">
                <a:solidFill>
                  <a:schemeClr val="bg1"/>
                </a:solidFill>
              </a:rPr>
              <a:t>iUseACopy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zu </a:t>
            </a:r>
            <a:r>
              <a:rPr lang="de-DE" i="1" dirty="0" err="1">
                <a:solidFill>
                  <a:schemeClr val="bg1"/>
                </a:solidFill>
              </a:rPr>
              <a:t>main</a:t>
            </a:r>
            <a:r>
              <a:rPr lang="de-DE" dirty="0">
                <a:solidFill>
                  <a:schemeClr val="bg1"/>
                </a:solidFill>
              </a:rPr>
              <a:t> zurückkehrt…</a:t>
            </a:r>
          </a:p>
        </p:txBody>
      </p:sp>
    </p:spTree>
    <p:extLst>
      <p:ext uri="{BB962C8B-B14F-4D97-AF65-F5344CB8AC3E}">
        <p14:creationId xmlns:p14="http://schemas.microsoft.com/office/powerpoint/2010/main" val="190974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(I)</a:t>
            </a:r>
          </a:p>
        </p:txBody>
      </p:sp>
      <p:sp>
        <p:nvSpPr>
          <p:cNvPr id="21507" name="Textfeld 1"/>
          <p:cNvSpPr txBox="1">
            <a:spLocks noChangeArrowheads="1"/>
          </p:cNvSpPr>
          <p:nvPr/>
        </p:nvSpPr>
        <p:spPr bwMode="auto">
          <a:xfrm>
            <a:off x="172720" y="1436515"/>
            <a:ext cx="9074150" cy="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smtClean="0"/>
              <a:t>Kopieren bei der Übergabe ist oft nicht gewollt. Lösungsmöglichkeiten:</a:t>
            </a:r>
            <a:endParaRPr lang="de-DE" altLang="de-DE" sz="22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(1</a:t>
            </a:r>
            <a:r>
              <a:rPr lang="de-DE" altLang="de-DE" sz="2200" b="0" dirty="0" smtClean="0"/>
              <a:t>)  </a:t>
            </a:r>
            <a:r>
              <a:rPr lang="de-DE" altLang="de-DE" sz="2200" b="0" dirty="0"/>
              <a:t>Übergabe „per Referenz“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Reference</a:t>
            </a:r>
            <a:r>
              <a:rPr lang="de-DE" altLang="de-DE" sz="2200" b="0" dirty="0"/>
              <a:t>)</a:t>
            </a:r>
          </a:p>
        </p:txBody>
      </p:sp>
      <p:sp>
        <p:nvSpPr>
          <p:cNvPr id="21509" name="Pfeil nach rechts 71"/>
          <p:cNvSpPr>
            <a:spLocks noChangeArrowheads="1"/>
          </p:cNvSpPr>
          <p:nvPr/>
        </p:nvSpPr>
        <p:spPr bwMode="auto">
          <a:xfrm>
            <a:off x="4959350" y="3989849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Abgerundete rechteckige Legende 9"/>
          <p:cNvSpPr/>
          <p:nvPr/>
        </p:nvSpPr>
        <p:spPr>
          <a:xfrm>
            <a:off x="4788063" y="1062944"/>
            <a:ext cx="1771650" cy="409575"/>
          </a:xfrm>
          <a:prstGeom prst="wedgeRoundRectCallout">
            <a:avLst>
              <a:gd name="adj1" fmla="val -17481"/>
              <a:gd name="adj2" fmla="val 64911"/>
              <a:gd name="adj3" fmla="val 16667"/>
            </a:avLst>
          </a:prstGeom>
          <a:solidFill>
            <a:schemeClr val="tx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Wieso nicht?</a:t>
            </a:r>
          </a:p>
        </p:txBody>
      </p:sp>
      <p:sp>
        <p:nvSpPr>
          <p:cNvPr id="21511" name="Rechteck 7"/>
          <p:cNvSpPr>
            <a:spLocks noChangeArrowheads="1"/>
          </p:cNvSpPr>
          <p:nvPr/>
        </p:nvSpPr>
        <p:spPr bwMode="auto">
          <a:xfrm>
            <a:off x="671378" y="2420938"/>
            <a:ext cx="3900622" cy="338933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1512" name="Rechteck 13"/>
          <p:cNvSpPr>
            <a:spLocks noChangeArrowheads="1"/>
          </p:cNvSpPr>
          <p:nvPr/>
        </p:nvSpPr>
        <p:spPr bwMode="auto">
          <a:xfrm>
            <a:off x="5784850" y="3777124"/>
            <a:ext cx="27892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This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800" b="0" dirty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220072" y="2649436"/>
            <a:ext cx="3095625" cy="776288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wird keine Kopie des Objekts angelegt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328738" y="5461000"/>
            <a:ext cx="2597150" cy="776288"/>
          </a:xfrm>
          <a:prstGeom prst="wedgeRoundRectCallout">
            <a:avLst>
              <a:gd name="adj1" fmla="val -5554"/>
              <a:gd name="adj2" fmla="val -802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Eine Referenz wird „per Wert übergeben“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784850" y="5345113"/>
            <a:ext cx="263842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iUseAReference</a:t>
            </a:r>
            <a:r>
              <a:rPr lang="de-DE" dirty="0" smtClean="0">
                <a:solidFill>
                  <a:schemeClr val="bg1"/>
                </a:solidFill>
              </a:rPr>
              <a:t> kann </a:t>
            </a:r>
            <a:r>
              <a:rPr lang="de-DE" dirty="0">
                <a:solidFill>
                  <a:schemeClr val="bg1"/>
                </a:solidFill>
              </a:rPr>
              <a:t>aber das Objekt beliebig verändern!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457864" y="5229200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26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10" grpId="0" animBg="1"/>
      <p:bldP spid="21511" grpId="0" animBg="1"/>
      <p:bldP spid="21512" grpId="0"/>
      <p:bldP spid="16" grpId="0" animBg="1"/>
      <p:bldP spid="17" grpId="0" animBg="1"/>
      <p:bldP spid="18" grpId="0" animBg="1"/>
      <p:bldP spid="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3"/>
          <p:cNvSpPr>
            <a:spLocks noChangeArrowheads="1"/>
          </p:cNvSpPr>
          <p:nvPr/>
        </p:nvSpPr>
        <p:spPr bwMode="auto">
          <a:xfrm>
            <a:off x="683568" y="2420888"/>
            <a:ext cx="3875190" cy="3197069"/>
          </a:xfrm>
          <a:prstGeom prst="foldedCorner">
            <a:avLst>
              <a:gd name="adj" fmla="val 1142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(II)</a:t>
            </a:r>
          </a:p>
        </p:txBody>
      </p:sp>
      <p:sp>
        <p:nvSpPr>
          <p:cNvPr id="22532" name="Textfeld 1"/>
          <p:cNvSpPr txBox="1">
            <a:spLocks noChangeArrowheads="1"/>
          </p:cNvSpPr>
          <p:nvPr/>
        </p:nvSpPr>
        <p:spPr bwMode="auto">
          <a:xfrm>
            <a:off x="178845" y="1433540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(2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i="1" dirty="0" err="1"/>
              <a:t>const</a:t>
            </a:r>
            <a:r>
              <a:rPr lang="de-DE" altLang="de-DE" sz="2200" dirty="0"/>
              <a:t> Referenz</a:t>
            </a:r>
          </a:p>
        </p:txBody>
      </p:sp>
      <p:sp>
        <p:nvSpPr>
          <p:cNvPr id="22534" name="Pfeil nach rechts 71"/>
          <p:cNvSpPr>
            <a:spLocks noChangeArrowheads="1"/>
          </p:cNvSpPr>
          <p:nvPr/>
        </p:nvSpPr>
        <p:spPr bwMode="auto">
          <a:xfrm>
            <a:off x="5132388" y="3555746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2535" name="Rechteck 13"/>
          <p:cNvSpPr>
            <a:spLocks noChangeArrowheads="1"/>
          </p:cNvSpPr>
          <p:nvPr/>
        </p:nvSpPr>
        <p:spPr bwMode="auto">
          <a:xfrm>
            <a:off x="5867400" y="3343021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4873083" y="5618015"/>
            <a:ext cx="3787775" cy="761037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Dies </a:t>
            </a:r>
            <a:r>
              <a:rPr lang="de-DE" b="1" dirty="0">
                <a:solidFill>
                  <a:schemeClr val="bg1"/>
                </a:solidFill>
              </a:rPr>
              <a:t>sollte grundsätzlich die Default-Übergabestrategie sein.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4644483" y="5421471"/>
            <a:ext cx="1428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8000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3165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efaltete Ecke 3"/>
          <p:cNvSpPr/>
          <p:nvPr/>
        </p:nvSpPr>
        <p:spPr>
          <a:xfrm>
            <a:off x="684213" y="2425129"/>
            <a:ext cx="3887787" cy="3116072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"This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is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["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	   &lt;&lt;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getNumber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"]"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b="1" dirty="0" err="1">
                <a:solidFill>
                  <a:srgbClr val="642880"/>
                </a:solidFill>
                <a:latin typeface="Consolas"/>
              </a:rPr>
              <a:t>endl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>
              <a:defRPr/>
            </a:pPr>
            <a:r>
              <a:rPr lang="de-DE" sz="1600" dirty="0">
                <a:solidFill>
                  <a:srgbClr val="005032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(0);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600" dirty="0"/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(III)</a:t>
            </a:r>
          </a:p>
        </p:txBody>
      </p:sp>
      <p:sp>
        <p:nvSpPr>
          <p:cNvPr id="23556" name="Textfeld 1"/>
          <p:cNvSpPr txBox="1">
            <a:spLocks noChangeArrowheads="1"/>
          </p:cNvSpPr>
          <p:nvPr/>
        </p:nvSpPr>
        <p:spPr bwMode="auto">
          <a:xfrm>
            <a:off x="179512" y="141167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(3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dirty="0"/>
              <a:t>Zeiger</a:t>
            </a:r>
          </a:p>
        </p:txBody>
      </p:sp>
      <p:sp>
        <p:nvSpPr>
          <p:cNvPr id="23558" name="Pfeil nach rechts 71"/>
          <p:cNvSpPr>
            <a:spLocks noChangeArrowheads="1"/>
          </p:cNvSpPr>
          <p:nvPr/>
        </p:nvSpPr>
        <p:spPr bwMode="auto">
          <a:xfrm>
            <a:off x="5364088" y="378904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3559" name="Rechteck 13"/>
          <p:cNvSpPr>
            <a:spLocks noChangeArrowheads="1"/>
          </p:cNvSpPr>
          <p:nvPr/>
        </p:nvSpPr>
        <p:spPr bwMode="auto">
          <a:xfrm>
            <a:off x="6099100" y="3576315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57485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die Übergabe per </a:t>
            </a:r>
            <a:r>
              <a:rPr lang="de-DE" altLang="de-DE" sz="1800" b="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ein </a:t>
            </a:r>
            <a:r>
              <a:rPr lang="de-DE" altLang="de-DE" sz="1800" dirty="0"/>
              <a:t>sinnvoller Default</a:t>
            </a:r>
            <a:r>
              <a:rPr lang="de-DE" altLang="de-DE" sz="1800" b="0" dirty="0"/>
              <a:t>?</a:t>
            </a:r>
          </a:p>
        </p:txBody>
      </p:sp>
      <p:sp>
        <p:nvSpPr>
          <p:cNvPr id="2458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ist die Übergabe per </a:t>
            </a:r>
            <a:r>
              <a:rPr lang="de-DE" altLang="de-DE" sz="1800" b="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dirty="0"/>
              <a:t>nicht möglich</a:t>
            </a:r>
            <a:r>
              <a:rPr lang="de-DE" altLang="de-DE" sz="1800" b="0" dirty="0"/>
              <a:t>?</a:t>
            </a:r>
          </a:p>
        </p:txBody>
      </p:sp>
      <p:sp>
        <p:nvSpPr>
          <p:cNvPr id="24582" name="Textfeld 4"/>
          <p:cNvSpPr txBox="1">
            <a:spLocks noChangeArrowheads="1"/>
          </p:cNvSpPr>
          <p:nvPr/>
        </p:nvSpPr>
        <p:spPr bwMode="auto">
          <a:xfrm>
            <a:off x="250825" y="4189413"/>
            <a:ext cx="446563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(sogar in vielen Fällen muss) man die </a:t>
            </a:r>
            <a:r>
              <a:rPr lang="de-DE" altLang="de-DE" sz="1800"/>
              <a:t>Initialisierungsliste</a:t>
            </a:r>
            <a:r>
              <a:rPr lang="de-DE" altLang="de-DE" sz="1800" b="0"/>
              <a:t> verwenden?</a:t>
            </a:r>
          </a:p>
        </p:txBody>
      </p:sp>
    </p:spTree>
    <p:extLst>
      <p:ext uri="{BB962C8B-B14F-4D97-AF65-F5344CB8AC3E}">
        <p14:creationId xmlns:p14="http://schemas.microsoft.com/office/powerpoint/2010/main" val="24469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358775" y="4581834"/>
            <a:ext cx="6301457" cy="66177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Assignment</a:t>
            </a:r>
            <a:r>
              <a:rPr lang="de-DE" altLang="de-DE" dirty="0"/>
              <a:t>-</a:t>
            </a:r>
            <a:r>
              <a:rPr lang="de-DE" altLang="de-DE" dirty="0" smtClean="0"/>
              <a:t>Operator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Neben dem Kopierkonstruktor gibt es auch noch eine andere Art, den </a:t>
            </a:r>
            <a:r>
              <a:rPr lang="de-DE" b="1" dirty="0" smtClean="0"/>
              <a:t>Zustand eines Objektes zu übertragen</a:t>
            </a:r>
            <a:r>
              <a:rPr lang="de-DE" b="0" dirty="0" smtClean="0"/>
              <a:t>: den </a:t>
            </a:r>
            <a:r>
              <a:rPr lang="de-DE" b="1" dirty="0" err="1" smtClean="0"/>
              <a:t>Assignment</a:t>
            </a:r>
            <a:r>
              <a:rPr lang="de-DE" b="1" dirty="0"/>
              <a:t>-</a:t>
            </a:r>
            <a:r>
              <a:rPr lang="de-DE" b="1" dirty="0" smtClean="0"/>
              <a:t>Operator</a:t>
            </a:r>
          </a:p>
          <a:p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358775" y="2585889"/>
            <a:ext cx="7704856" cy="3458050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6731919" y="5013176"/>
            <a:ext cx="1800200" cy="357411"/>
          </a:xfrm>
          <a:prstGeom prst="wedgeRoundRectCallout">
            <a:avLst>
              <a:gd name="adj1" fmla="val -55413"/>
              <a:gd name="adj2" fmla="val -1361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soll das?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6517357" y="4862737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>
                <a:solidFill>
                  <a:srgbClr val="005AA9"/>
                </a:solidFill>
              </a:rPr>
              <a:t>?</a:t>
            </a:r>
            <a:endParaRPr lang="de-DE" altLang="de-DE" sz="4000" b="1" dirty="0">
              <a:solidFill>
                <a:srgbClr val="005AA9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1763688" y="5524514"/>
            <a:ext cx="7236296" cy="589619"/>
          </a:xfrm>
          <a:prstGeom prst="wedgeRoundRectCallout">
            <a:avLst>
              <a:gd name="adj1" fmla="val 26356"/>
              <a:gd name="adj2" fmla="val -6635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04813"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>
                <a:solidFill>
                  <a:schemeClr val="bg1"/>
                </a:solidFill>
              </a:rPr>
              <a:t>-</a:t>
            </a:r>
            <a:r>
              <a:rPr lang="de-DE" b="1" dirty="0" smtClean="0">
                <a:solidFill>
                  <a:schemeClr val="bg1"/>
                </a:solidFill>
              </a:rPr>
              <a:t>Konstruktor 		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beim Initialisieren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Assignment-Operator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nach dem Initialisieren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1527204" y="5469854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>
                <a:solidFill>
                  <a:srgbClr val="005AA9"/>
                </a:solidFill>
              </a:rPr>
              <a:t>!</a:t>
            </a:r>
            <a:endParaRPr lang="de-DE" altLang="de-DE" sz="4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1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1" grpId="0" animBg="1"/>
      <p:bldP spid="12" grpId="0"/>
      <p:bldP spid="14" grpId="0" animBg="1"/>
      <p:bldP spid="1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74638" y="3356992"/>
            <a:ext cx="3529087" cy="3096196"/>
          </a:xfrm>
          <a:prstGeom prst="foldedCorner">
            <a:avLst/>
          </a:prstGeom>
          <a:solidFill>
            <a:schemeClr val="bg1">
              <a:alpha val="94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#</a:t>
            </a: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fstream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logFile.open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logfile.txt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No copy constructor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~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C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ofstream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logFile</a:t>
            </a:r>
            <a:r>
              <a:rPr lang="en-US" sz="12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200" kern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923928" y="4437112"/>
            <a:ext cx="4572446" cy="958638"/>
          </a:xfrm>
          <a:prstGeom prst="wedgeRoundRectCallout">
            <a:avLst>
              <a:gd name="adj1" fmla="val -78664"/>
              <a:gd name="adj2" fmla="val -940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Default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 kopiert </a:t>
            </a:r>
            <a:r>
              <a:rPr lang="de-DE" i="1" dirty="0" err="1" smtClean="0">
                <a:solidFill>
                  <a:schemeClr val="bg1"/>
                </a:solidFill>
              </a:rPr>
              <a:t>logFile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Ist das schlau?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16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Vorlesungs- und Übungsbetrieb</a:t>
            </a:r>
            <a:endParaRPr lang="de-DE" altLang="de-DE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Übung (nachmittags) </a:t>
            </a:r>
            <a:r>
              <a:rPr lang="de-DE" dirty="0" smtClean="0"/>
              <a:t>im Raum 67</a:t>
            </a:r>
            <a:br>
              <a:rPr lang="de-DE" dirty="0" smtClean="0"/>
            </a:br>
            <a:endParaRPr lang="de-DE" dirty="0" smtClean="0"/>
          </a:p>
          <a:p>
            <a:r>
              <a:rPr lang="de-DE" b="1" dirty="0" smtClean="0"/>
              <a:t>Virtuelle Maschine</a:t>
            </a:r>
            <a:r>
              <a:rPr lang="de-DE" dirty="0" smtClean="0"/>
              <a:t>:  </a:t>
            </a:r>
            <a:r>
              <a:rPr lang="de-DE" b="0" dirty="0">
                <a:hlinkClick r:id="rId2"/>
              </a:rPr>
              <a:t>http://</a:t>
            </a:r>
            <a:r>
              <a:rPr lang="de-DE" b="0" dirty="0" smtClean="0">
                <a:hlinkClick r:id="rId2"/>
              </a:rPr>
              <a:t>tiny.cc/es-cppp-vm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b="0" dirty="0" smtClean="0"/>
              <a:t>			(User: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r>
              <a:rPr lang="de-DE" b="0" dirty="0" smtClean="0"/>
              <a:t>, PW: 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&gt;Cppp2015&lt;</a:t>
            </a:r>
            <a:r>
              <a:rPr lang="de-DE" b="0" dirty="0" smtClean="0"/>
              <a:t> ) 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de-DE" b="0" dirty="0" smtClean="0"/>
          </a:p>
          <a:p>
            <a:r>
              <a:rPr lang="de-DE" b="1" dirty="0" smtClean="0"/>
              <a:t>Material</a:t>
            </a:r>
          </a:p>
          <a:p>
            <a:pPr lvl="1"/>
            <a:r>
              <a:rPr lang="de-DE" b="0" dirty="0" smtClean="0"/>
              <a:t>Vorlesung 	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github.com/Echtzeitsysteme/tud-cpp-lecture</a:t>
            </a:r>
            <a:r>
              <a:rPr lang="de-DE" dirty="0" smtClean="0"/>
              <a:t> </a:t>
            </a:r>
            <a:endParaRPr lang="de-DE" b="0" dirty="0" smtClean="0"/>
          </a:p>
          <a:p>
            <a:pPr lvl="1"/>
            <a:r>
              <a:rPr lang="de-DE" b="0" dirty="0" smtClean="0"/>
              <a:t>Übung	</a:t>
            </a:r>
            <a:r>
              <a:rPr lang="de-DE" b="0" dirty="0" smtClean="0">
                <a:hlinkClick r:id="rId4"/>
              </a:rPr>
              <a:t>https://github.com/Echtzeitsysteme/tud-cpp-exercises</a:t>
            </a:r>
            <a:r>
              <a:rPr lang="de-DE" b="0" dirty="0" smtClean="0"/>
              <a:t> </a:t>
            </a:r>
          </a:p>
          <a:p>
            <a:pPr lvl="1"/>
            <a:endParaRPr lang="de-DE" dirty="0" smtClean="0"/>
          </a:p>
          <a:p>
            <a:r>
              <a:rPr lang="de-DE" b="1" dirty="0" smtClean="0"/>
              <a:t>Eigenes Projekt </a:t>
            </a:r>
            <a:r>
              <a:rPr lang="de-DE" dirty="0" smtClean="0"/>
              <a:t>erstellen mit </a:t>
            </a:r>
            <a:r>
              <a:rPr lang="de-DE" dirty="0" err="1" smtClean="0"/>
              <a:t>Git</a:t>
            </a:r>
            <a:r>
              <a:rPr lang="de-DE" dirty="0" smtClean="0"/>
              <a:t>:</a:t>
            </a:r>
            <a:endParaRPr lang="de-DE" dirty="0"/>
          </a:p>
          <a:p>
            <a:r>
              <a:rPr lang="de-DE" b="0" dirty="0" smtClean="0"/>
              <a:t>	Einführung in </a:t>
            </a:r>
            <a:r>
              <a:rPr lang="de-DE" b="0" dirty="0" err="1" smtClean="0"/>
              <a:t>Git</a:t>
            </a:r>
            <a:r>
              <a:rPr lang="de-DE" b="0" dirty="0" smtClean="0"/>
              <a:t>: </a:t>
            </a:r>
            <a:r>
              <a:rPr lang="de-DE" b="0" dirty="0" smtClean="0">
                <a:hlinkClick r:id="rId5"/>
              </a:rPr>
              <a:t>http://git-scm.com/book/de</a:t>
            </a:r>
            <a:endParaRPr lang="de-DE" b="0" dirty="0"/>
          </a:p>
          <a:p>
            <a:r>
              <a:rPr lang="de-DE" b="0" dirty="0" smtClean="0"/>
              <a:t>	Kostenfreie </a:t>
            </a:r>
            <a:r>
              <a:rPr lang="de-DE" b="0" dirty="0" err="1" smtClean="0"/>
              <a:t>Git-Repositories</a:t>
            </a:r>
            <a:r>
              <a:rPr lang="de-DE" b="0" dirty="0" smtClean="0"/>
              <a:t> auf </a:t>
            </a:r>
            <a:r>
              <a:rPr lang="de-DE" b="0" dirty="0" smtClean="0">
                <a:hlinkClick r:id="rId6"/>
              </a:rPr>
              <a:t>https://github.com/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b="1" dirty="0" smtClean="0"/>
              <a:t>Fachliche Fragen </a:t>
            </a:r>
            <a:r>
              <a:rPr lang="de-DE" dirty="0" smtClean="0"/>
              <a:t>bitte IMMER im </a:t>
            </a:r>
            <a:r>
              <a:rPr lang="de-DE" dirty="0" err="1" smtClean="0"/>
              <a:t>Moodle</a:t>
            </a:r>
            <a:r>
              <a:rPr lang="de-DE" dirty="0" smtClean="0"/>
              <a:t>:</a:t>
            </a:r>
            <a:endParaRPr lang="de-DE" b="0" dirty="0"/>
          </a:p>
          <a:p>
            <a:r>
              <a:rPr lang="de-DE" b="0" dirty="0"/>
              <a:t>	</a:t>
            </a:r>
            <a:r>
              <a:rPr lang="de-DE" b="0" dirty="0" smtClean="0">
                <a:hlinkClick r:id="rId7"/>
              </a:rPr>
              <a:t>https</a:t>
            </a:r>
            <a:r>
              <a:rPr lang="de-DE" b="0" dirty="0">
                <a:hlinkClick r:id="rId7"/>
              </a:rPr>
              <a:t>://</a:t>
            </a:r>
            <a:r>
              <a:rPr lang="de-DE" b="0" dirty="0" smtClean="0">
                <a:hlinkClick r:id="rId7"/>
              </a:rPr>
              <a:t>moodle.tu-darmstadt.de/course/view.php?id=4827</a:t>
            </a:r>
            <a:r>
              <a:rPr lang="de-DE" b="0" dirty="0" smtClean="0"/>
              <a:t> 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r>
              <a:rPr lang="de-DE" altLang="de-DE" dirty="0" smtClean="0"/>
              <a:t> II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b="1" dirty="0" err="1" smtClean="0">
                <a:solidFill>
                  <a:schemeClr val="bg1"/>
                </a:solidFill>
              </a:rPr>
              <a:t>Assignment</a:t>
            </a:r>
            <a:r>
              <a:rPr lang="de-DE" b="1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b="1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3573016"/>
            <a:ext cx="8640763" cy="288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Der Compiler generiert einen der drei bei Bedarf automatisch, indem Felder 1:1 kopiert werden (evtl. mittels „rekursivem“ </a:t>
            </a:r>
            <a:r>
              <a:rPr lang="de-DE" b="0" kern="0" dirty="0" err="1" smtClean="0"/>
              <a:t>Copy</a:t>
            </a:r>
            <a:r>
              <a:rPr lang="de-DE" b="0" kern="0" dirty="0" smtClean="0"/>
              <a:t>-Konstruktor).</a:t>
            </a:r>
            <a:br>
              <a:rPr lang="de-DE" b="0" kern="0" dirty="0" smtClean="0"/>
            </a:br>
            <a:endParaRPr lang="de-DE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ich </a:t>
            </a:r>
            <a:r>
              <a:rPr lang="de-DE" kern="0" dirty="0" smtClean="0"/>
              <a:t>Ressourcen</a:t>
            </a:r>
            <a:r>
              <a:rPr lang="de-DE" b="0" kern="0" dirty="0" smtClean="0"/>
              <a:t> (Speicher, File Handle,…) in einem </a:t>
            </a:r>
            <a:r>
              <a:rPr lang="de-DE" kern="0" dirty="0" smtClean="0"/>
              <a:t>Konstruktor</a:t>
            </a:r>
            <a:r>
              <a:rPr lang="de-DE" b="0" kern="0" dirty="0" smtClean="0"/>
              <a:t> akquiriere, möchte ich sie auch im </a:t>
            </a:r>
            <a:r>
              <a:rPr lang="de-DE" kern="0" dirty="0" smtClean="0"/>
              <a:t>Destruktor</a:t>
            </a:r>
            <a:r>
              <a:rPr lang="de-DE" b="0" kern="0" dirty="0" smtClean="0"/>
              <a:t> freigeben.</a:t>
            </a:r>
            <a:br>
              <a:rPr lang="de-DE" b="0" kern="0" dirty="0" smtClean="0"/>
            </a:br>
            <a:endParaRPr lang="en-US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Verwende ich einen </a:t>
            </a:r>
            <a:r>
              <a:rPr lang="de-DE" kern="0" dirty="0" smtClean="0"/>
              <a:t>eigenen </a:t>
            </a:r>
            <a:r>
              <a:rPr lang="de-DE" kern="0" dirty="0" err="1" smtClean="0"/>
              <a:t>Copy</a:t>
            </a:r>
            <a:r>
              <a:rPr lang="de-DE" kern="0" dirty="0" smtClean="0"/>
              <a:t>-Konstruktor</a:t>
            </a:r>
            <a:r>
              <a:rPr lang="de-DE" b="0" kern="0" dirty="0" smtClean="0"/>
              <a:t> und einen </a:t>
            </a:r>
            <a:r>
              <a:rPr lang="de-DE" kern="0" dirty="0" smtClean="0"/>
              <a:t>generierten </a:t>
            </a:r>
            <a:r>
              <a:rPr lang="de-DE" kern="0" dirty="0" err="1" smtClean="0"/>
              <a:t>Assignment</a:t>
            </a:r>
            <a:r>
              <a:rPr lang="de-DE" kern="0" dirty="0" smtClean="0"/>
              <a:t>-Operator</a:t>
            </a:r>
            <a:r>
              <a:rPr lang="de-DE" b="0" kern="0" dirty="0" smtClean="0"/>
              <a:t>, kann es zu </a:t>
            </a:r>
            <a:r>
              <a:rPr lang="de-DE" kern="0" dirty="0" smtClean="0"/>
              <a:t>inkonsistenten Verhalten</a:t>
            </a:r>
            <a:r>
              <a:rPr lang="de-DE" b="0" kern="0" dirty="0" smtClean="0"/>
              <a:t> kommen.</a:t>
            </a:r>
            <a:br>
              <a:rPr lang="de-DE" b="0" kern="0" dirty="0" smtClean="0"/>
            </a:br>
            <a:endParaRPr lang="de-DE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153502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Stolperfallen bei der Speicherverwaltung</a:t>
            </a:r>
            <a:endParaRPr lang="de-DE" alt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Hängende</a:t>
            </a:r>
            <a:r>
              <a:rPr lang="en-US" dirty="0"/>
              <a:t> </a:t>
            </a:r>
            <a:r>
              <a:rPr lang="en-US" dirty="0" err="1"/>
              <a:t>Zeiger</a:t>
            </a:r>
            <a:r>
              <a:rPr lang="en-US" dirty="0"/>
              <a:t> und </a:t>
            </a:r>
            <a:r>
              <a:rPr lang="en-US" dirty="0" err="1" smtClean="0"/>
              <a:t>Speicherlecks</a:t>
            </a:r>
            <a:endParaRPr lang="en-US" dirty="0"/>
          </a:p>
        </p:txBody>
      </p:sp>
      <p:pic>
        <p:nvPicPr>
          <p:cNvPr id="2050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09" y="1701800"/>
            <a:ext cx="3619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583259" y="6203440"/>
            <a:ext cx="4572000" cy="2497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>
                <a:solidFill>
                  <a:schemeClr val="bg1">
                    <a:lumMod val="65000"/>
                  </a:schemeClr>
                </a:solidFill>
              </a:rPr>
              <a:t>http://static.tvtropes.org/pmwiki/pub/images/Bear_Trap_7423.jpg</a:t>
            </a:r>
          </a:p>
        </p:txBody>
      </p:sp>
    </p:spTree>
    <p:extLst>
      <p:ext uri="{BB962C8B-B14F-4D97-AF65-F5344CB8AC3E}">
        <p14:creationId xmlns:p14="http://schemas.microsoft.com/office/powerpoint/2010/main" val="4294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hteck 5"/>
          <p:cNvSpPr>
            <a:spLocks noChangeArrowheads="1"/>
          </p:cNvSpPr>
          <p:nvPr/>
        </p:nvSpPr>
        <p:spPr bwMode="auto">
          <a:xfrm>
            <a:off x="215900" y="1917700"/>
            <a:ext cx="4803775" cy="4209119"/>
          </a:xfrm>
          <a:prstGeom prst="foldedCorner">
            <a:avLst>
              <a:gd name="adj" fmla="val 649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"Making next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   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629" name="Rechteck 7"/>
          <p:cNvSpPr>
            <a:spLocks noChangeArrowheads="1"/>
          </p:cNvSpPr>
          <p:nvPr/>
        </p:nvSpPr>
        <p:spPr bwMode="auto">
          <a:xfrm>
            <a:off x="5651500" y="2708275"/>
            <a:ext cx="32416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Making next floor[1]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FF0000"/>
                </a:solidFill>
                <a:latin typeface="Consolas" pitchFamily="49" charset="0"/>
              </a:rPr>
              <a:t>Next floor is floor [1]</a:t>
            </a:r>
            <a:endParaRPr lang="de-DE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258888" y="5229225"/>
            <a:ext cx="4167187" cy="1009650"/>
          </a:xfrm>
          <a:prstGeom prst="wedgeRoundRectCallout">
            <a:avLst>
              <a:gd name="adj1" fmla="val 56026"/>
              <a:gd name="adj2" fmla="val -1026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</a:t>
            </a:r>
            <a:r>
              <a:rPr lang="de-DE" dirty="0">
                <a:solidFill>
                  <a:schemeClr val="bg1"/>
                </a:solidFill>
              </a:rPr>
              <a:t>ist gnädig und lässt das mit einer Warnung durchgehen.  </a:t>
            </a:r>
            <a:r>
              <a:rPr lang="de-DE" b="1" dirty="0">
                <a:solidFill>
                  <a:schemeClr val="bg1"/>
                </a:solidFill>
              </a:rPr>
              <a:t>Ist trotzdem sehr schlechter Programmierstil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631" name="Pfeil nach rechts 71"/>
          <p:cNvSpPr>
            <a:spLocks noChangeArrowheads="1"/>
          </p:cNvSpPr>
          <p:nvPr/>
        </p:nvSpPr>
        <p:spPr bwMode="auto">
          <a:xfrm>
            <a:off x="5089555" y="3513348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095726" y="3096058"/>
            <a:ext cx="2844800" cy="1009650"/>
          </a:xfrm>
          <a:prstGeom prst="wedgeRoundRectCallout">
            <a:avLst>
              <a:gd name="adj1" fmla="val -57425"/>
              <a:gd name="adj2" fmla="val -306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wird eine </a:t>
            </a:r>
            <a:r>
              <a:rPr lang="de-DE" b="1" dirty="0">
                <a:solidFill>
                  <a:schemeClr val="bg1"/>
                </a:solidFill>
              </a:rPr>
              <a:t>Referenz</a:t>
            </a:r>
            <a:r>
              <a:rPr lang="de-DE" dirty="0">
                <a:solidFill>
                  <a:schemeClr val="bg1"/>
                </a:solidFill>
              </a:rPr>
              <a:t> auf eine </a:t>
            </a:r>
            <a:r>
              <a:rPr lang="de-DE" b="1" dirty="0">
                <a:solidFill>
                  <a:schemeClr val="bg1"/>
                </a:solidFill>
              </a:rPr>
              <a:t>lokale Variable </a:t>
            </a:r>
            <a:r>
              <a:rPr lang="de-DE" dirty="0">
                <a:solidFill>
                  <a:schemeClr val="bg1"/>
                </a:solidFill>
              </a:rPr>
              <a:t>zurückgegeben!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Hängende Zeiger</a:t>
            </a:r>
            <a:br>
              <a:rPr lang="de-DE" dirty="0" smtClean="0"/>
            </a:br>
            <a:r>
              <a:rPr lang="de-DE" sz="2000" dirty="0" smtClean="0"/>
              <a:t>Referenzen auf gelöschte Objekte zurückgeben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durch Kopieren</a:t>
            </a:r>
          </a:p>
        </p:txBody>
      </p:sp>
      <p:sp>
        <p:nvSpPr>
          <p:cNvPr id="27651" name="Rechteck 5"/>
          <p:cNvSpPr>
            <a:spLocks noChangeArrowheads="1"/>
          </p:cNvSpPr>
          <p:nvPr/>
        </p:nvSpPr>
        <p:spPr bwMode="auto">
          <a:xfrm>
            <a:off x="215900" y="1833563"/>
            <a:ext cx="4245715" cy="4653714"/>
          </a:xfrm>
          <a:prstGeom prst="foldedCorner">
            <a:avLst>
              <a:gd name="adj" fmla="val 903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nextFloor.getNumber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5364163" y="4508500"/>
            <a:ext cx="3168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4" name="Pfeil nach rechts 71"/>
          <p:cNvSpPr>
            <a:spLocks noChangeArrowheads="1"/>
          </p:cNvSpPr>
          <p:nvPr/>
        </p:nvSpPr>
        <p:spPr bwMode="auto">
          <a:xfrm>
            <a:off x="4539808" y="338455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7655" name="Rechteck 13"/>
          <p:cNvSpPr>
            <a:spLocks noChangeArrowheads="1"/>
          </p:cNvSpPr>
          <p:nvPr/>
        </p:nvSpPr>
        <p:spPr bwMode="auto">
          <a:xfrm>
            <a:off x="5375275" y="1557338"/>
            <a:ext cx="3168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6" name="Pfeil nach rechts 71"/>
          <p:cNvSpPr>
            <a:spLocks noChangeArrowheads="1"/>
          </p:cNvSpPr>
          <p:nvPr/>
        </p:nvSpPr>
        <p:spPr bwMode="auto">
          <a:xfrm rot="5400000">
            <a:off x="6285707" y="3947319"/>
            <a:ext cx="368300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9672" y="5469438"/>
            <a:ext cx="3492078" cy="672972"/>
          </a:xfrm>
          <a:prstGeom prst="wedgeRoundRectCallout">
            <a:avLst>
              <a:gd name="adj1" fmla="val 54176"/>
              <a:gd name="adj2" fmla="val -386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Compiler erkennt, wann </a:t>
            </a:r>
            <a:r>
              <a:rPr lang="de-DE" dirty="0">
                <a:solidFill>
                  <a:schemeClr val="bg1"/>
                </a:solidFill>
              </a:rPr>
              <a:t>Kopien vermieden werden </a:t>
            </a:r>
            <a:r>
              <a:rPr lang="de-DE" dirty="0" smtClean="0">
                <a:solidFill>
                  <a:schemeClr val="bg1"/>
                </a:solidFill>
              </a:rPr>
              <a:t>können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 rot="16200000">
            <a:off x="7663301" y="2592806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Erwartet</a:t>
            </a:r>
            <a:endParaRPr lang="en-US" sz="24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7662349" y="4996152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Tatsächlich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2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Copy</a:t>
            </a:r>
            <a:r>
              <a:rPr lang="de-DE" altLang="de-DE" dirty="0" smtClean="0"/>
              <a:t> Elision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25" y="5646707"/>
            <a:ext cx="8640763" cy="806482"/>
          </a:xfrm>
        </p:spPr>
        <p:txBody>
          <a:bodyPr/>
          <a:lstStyle/>
          <a:p>
            <a:r>
              <a:rPr lang="de-DE" sz="1800" b="0" dirty="0" smtClean="0"/>
              <a:t>Zu erwarten ist, dass bei (5.) zunächst ein Objekt mittels Default-Konstruktor angelegt und dann mittels </a:t>
            </a:r>
            <a:r>
              <a:rPr lang="de-DE" sz="1800" b="0" i="1" dirty="0" err="1" smtClean="0"/>
              <a:t>operator</a:t>
            </a:r>
            <a:r>
              <a:rPr lang="de-DE" sz="1800" b="0" i="1" dirty="0" smtClean="0"/>
              <a:t>=</a:t>
            </a:r>
            <a:r>
              <a:rPr lang="de-DE" sz="1800" b="0" dirty="0" smtClean="0"/>
              <a:t> überschrieben wird – C++ ist da schlauer </a:t>
            </a:r>
            <a:r>
              <a:rPr lang="de-DE" sz="1800" b="0" dirty="0" smtClean="0">
                <a:sym typeface="Wingdings" panose="05000000000000000000" pitchFamily="2" charset="2"/>
              </a:rPr>
              <a:t></a:t>
            </a:r>
            <a:r>
              <a:rPr lang="de-DE" b="0" dirty="0" smtClean="0"/>
              <a:t>.</a:t>
            </a:r>
            <a:endParaRPr lang="en-US" b="0" dirty="0"/>
          </a:p>
        </p:txBody>
      </p:sp>
      <p:sp>
        <p:nvSpPr>
          <p:cNvPr id="3" name="Textfeld 2"/>
          <p:cNvSpPr txBox="1"/>
          <p:nvPr/>
        </p:nvSpPr>
        <p:spPr>
          <a:xfrm>
            <a:off x="224761" y="1554890"/>
            <a:ext cx="4688176" cy="402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 algn="l"/>
            <a:r>
              <a:rPr lang="en-US" sz="11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 algn="l"/>
            <a:endParaRPr lang="en-US" sz="1100" dirty="0">
              <a:latin typeface="Courier New" panose="02070309020205020404" pitchFamily="49" charset="0"/>
            </a:endParaRPr>
          </a:p>
          <a:p>
            <a:pPr lvl="1" algn="l"/>
            <a:r>
              <a:rPr lang="en-US" sz="11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 algn="l"/>
            <a:endParaRPr lang="en-US" sz="1100" dirty="0">
              <a:latin typeface="Courier New" panose="02070309020205020404" pitchFamily="49" charset="0"/>
            </a:endParaRPr>
          </a:p>
          <a:p>
            <a:pPr lvl="1"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b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DE" sz="1100" dirty="0" smtClean="0">
                <a:latin typeface="Courier New" panose="02070309020205020404" pitchFamily="49" charset="0"/>
              </a:rPr>
              <a:t/>
            </a:r>
            <a:br>
              <a:rPr lang="de-DE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/*1.*/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;</a:t>
            </a:r>
            <a:r>
              <a:rPr lang="en-US" sz="1100" dirty="0" smtClean="0">
                <a:latin typeface="Courier New" panose="02070309020205020404" pitchFamily="49" charset="0"/>
              </a:rPr>
              <a:t> </a:t>
            </a:r>
            <a:br>
              <a:rPr lang="en-US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/*2.*/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 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/*3.*/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b(a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/*4.*/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/*5.*/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d =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         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();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Pfeil nach rechts 3"/>
          <p:cNvSpPr/>
          <p:nvPr/>
        </p:nvSpPr>
        <p:spPr bwMode="auto">
          <a:xfrm>
            <a:off x="4237234" y="4258663"/>
            <a:ext cx="720080" cy="50405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721772" y="2346978"/>
            <a:ext cx="3024336" cy="229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1" dirty="0" smtClean="0">
                <a:latin typeface="+mj-lt"/>
                <a:cs typeface="Courier New" panose="02070309020205020404" pitchFamily="49" charset="0"/>
              </a:rPr>
              <a:t>Ausgabe: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5361732" y="2680642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5361732" y="3094827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5361732" y="3500220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5361732" y="3898623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solidFill>
                  <a:schemeClr val="bg1"/>
                </a:solidFill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372417" y="4286829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>
                <a:solidFill>
                  <a:schemeClr val="bg1"/>
                </a:solidFill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073700" y="4783410"/>
            <a:ext cx="3839240" cy="817239"/>
          </a:xfrm>
          <a:prstGeom prst="wedgeRoundRectCallout">
            <a:avLst>
              <a:gd name="adj1" fmla="val -18758"/>
              <a:gd name="adj2" fmla="val -716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i="1" dirty="0">
                <a:solidFill>
                  <a:schemeClr val="bg1"/>
                </a:solidFill>
              </a:rPr>
              <a:t>–</a:t>
            </a:r>
            <a:r>
              <a:rPr lang="de-DE" i="1" dirty="0" err="1">
                <a:solidFill>
                  <a:schemeClr val="bg1"/>
                </a:solidFill>
              </a:rPr>
              <a:t>fno-elide-constructors</a:t>
            </a:r>
            <a:r>
              <a:rPr lang="de-DE" dirty="0">
                <a:solidFill>
                  <a:schemeClr val="bg1"/>
                </a:solidFill>
              </a:rPr>
              <a:t> wird tatsächlich kopiert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6389759" y="1528339"/>
            <a:ext cx="2578477" cy="513832"/>
            <a:chOff x="6153923" y="6332814"/>
            <a:chExt cx="2578477" cy="513832"/>
          </a:xfrm>
        </p:grpSpPr>
        <p:sp>
          <p:nvSpPr>
            <p:cNvPr id="18" name="Rechteck 17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7085795" y="6414746"/>
              <a:ext cx="164660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 smtClean="0">
                  <a:solidFill>
                    <a:schemeClr val="bg1"/>
                  </a:solidFill>
                </a:rPr>
                <a:t>/Copy Elision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21" name="Rechteck 20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859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8675" name="Rechteck 5"/>
          <p:cNvSpPr>
            <a:spLocks noChangeArrowheads="1"/>
          </p:cNvSpPr>
          <p:nvPr/>
        </p:nvSpPr>
        <p:spPr bwMode="auto">
          <a:xfrm>
            <a:off x="215900" y="1833563"/>
            <a:ext cx="4356100" cy="4414581"/>
          </a:xfrm>
          <a:prstGeom prst="foldedCorner">
            <a:avLst>
              <a:gd name="adj" fmla="val 816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8677" name="Pfeil nach rechts 71"/>
          <p:cNvSpPr>
            <a:spLocks noChangeArrowheads="1"/>
          </p:cNvSpPr>
          <p:nvPr/>
        </p:nvSpPr>
        <p:spPr bwMode="auto">
          <a:xfrm>
            <a:off x="4442492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8678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395663" y="5373688"/>
            <a:ext cx="3503612" cy="893762"/>
          </a:xfrm>
          <a:prstGeom prst="wedgeRoundRectCallout">
            <a:avLst>
              <a:gd name="adj1" fmla="val -35920"/>
              <a:gd name="adj2" fmla="val -819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Dieses Programm enthält einen Fehler!  Wer sieht ihn?</a:t>
            </a: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2990850" y="5373688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9699" name="Rechteck 5"/>
          <p:cNvSpPr>
            <a:spLocks noChangeArrowheads="1"/>
          </p:cNvSpPr>
          <p:nvPr/>
        </p:nvSpPr>
        <p:spPr bwMode="auto">
          <a:xfrm>
            <a:off x="215900" y="1833563"/>
            <a:ext cx="4275138" cy="4456693"/>
          </a:xfrm>
          <a:prstGeom prst="foldedCorner">
            <a:avLst>
              <a:gd name="adj" fmla="val 854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delete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nextFloor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9701" name="Pfeil nach rechts 71"/>
          <p:cNvSpPr>
            <a:spLocks noChangeArrowheads="1"/>
          </p:cNvSpPr>
          <p:nvPr/>
        </p:nvSpPr>
        <p:spPr bwMode="auto">
          <a:xfrm>
            <a:off x="464400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9702" name="Rechteck 4"/>
          <p:cNvSpPr>
            <a:spLocks noChangeArrowheads="1"/>
          </p:cNvSpPr>
          <p:nvPr/>
        </p:nvSpPr>
        <p:spPr bwMode="auto">
          <a:xfrm>
            <a:off x="5488159" y="3055938"/>
            <a:ext cx="324008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Copying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Made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600" b="0" dirty="0"/>
          </a:p>
        </p:txBody>
      </p:sp>
    </p:spTree>
    <p:extLst>
      <p:ext uri="{BB962C8B-B14F-4D97-AF65-F5344CB8AC3E}">
        <p14:creationId xmlns:p14="http://schemas.microsoft.com/office/powerpoint/2010/main" val="270816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hteck 4"/>
          <p:cNvSpPr>
            <a:spLocks noChangeArrowheads="1"/>
          </p:cNvSpPr>
          <p:nvPr/>
        </p:nvSpPr>
        <p:spPr bwMode="auto">
          <a:xfrm>
            <a:off x="414338" y="2420938"/>
            <a:ext cx="4805362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refToFloor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*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"Dangling reference to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refToFloor.getNumber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0725" name="Pfeil nach rechts 71"/>
          <p:cNvSpPr>
            <a:spLocks noChangeArrowheads="1"/>
          </p:cNvSpPr>
          <p:nvPr/>
        </p:nvSpPr>
        <p:spPr bwMode="auto">
          <a:xfrm>
            <a:off x="5255339" y="3345656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0726" name="Rechteck 7"/>
          <p:cNvSpPr>
            <a:spLocks noChangeArrowheads="1"/>
          </p:cNvSpPr>
          <p:nvPr/>
        </p:nvSpPr>
        <p:spPr bwMode="auto">
          <a:xfrm>
            <a:off x="5990351" y="2970892"/>
            <a:ext cx="2951931" cy="146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Dangling reference to floor: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[5444032]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5724128" y="4437063"/>
            <a:ext cx="2663825" cy="950913"/>
            <a:chOff x="5673283" y="4191000"/>
            <a:chExt cx="2663825" cy="950913"/>
          </a:xfrm>
        </p:grpSpPr>
        <p:sp>
          <p:nvSpPr>
            <p:cNvPr id="9" name="Abgerundete rechteckige Legende 8"/>
            <p:cNvSpPr/>
            <p:nvPr/>
          </p:nvSpPr>
          <p:spPr>
            <a:xfrm>
              <a:off x="5946333" y="4437063"/>
              <a:ext cx="2390775" cy="458787"/>
            </a:xfrm>
            <a:prstGeom prst="wedgeRoundRectCallout">
              <a:avLst>
                <a:gd name="adj1" fmla="val -21178"/>
                <a:gd name="adj2" fmla="val -11037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b="1" dirty="0">
                  <a:solidFill>
                    <a:schemeClr val="bg1"/>
                  </a:solidFill>
                </a:rPr>
                <a:t>Extrem gefährlich</a:t>
              </a:r>
              <a:r>
                <a:rPr lang="de-DE" dirty="0">
                  <a:solidFill>
                    <a:schemeClr val="bg1"/>
                  </a:solidFill>
                </a:rPr>
                <a:t>!</a:t>
              </a:r>
            </a:p>
          </p:txBody>
        </p:sp>
        <p:sp>
          <p:nvSpPr>
            <p:cNvPr id="2" name="Textfeld 1"/>
            <p:cNvSpPr txBox="1">
              <a:spLocks noChangeArrowheads="1"/>
            </p:cNvSpPr>
            <p:nvPr/>
          </p:nvSpPr>
          <p:spPr bwMode="auto">
            <a:xfrm>
              <a:off x="5673283" y="4191000"/>
              <a:ext cx="231775" cy="950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5pPr>
              <a:lvl6pPr marL="25146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6pPr>
              <a:lvl7pPr marL="29718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7pPr>
              <a:lvl8pPr marL="34290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8pPr>
              <a:lvl9pPr marL="38862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9pPr>
            </a:lstStyle>
            <a:p>
              <a:pPr eaLnBrk="1" hangingPunct="1"/>
              <a:r>
                <a:rPr lang="de-DE" altLang="de-DE" sz="6000" b="1" dirty="0">
                  <a:solidFill>
                    <a:srgbClr val="005AA9"/>
                  </a:solidFill>
                </a:rPr>
                <a:t>!</a:t>
              </a:r>
            </a:p>
          </p:txBody>
        </p:sp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Hängende </a:t>
            </a:r>
            <a:r>
              <a:rPr lang="de-DE" altLang="de-DE" dirty="0" smtClean="0"/>
              <a:t>Zeiger</a:t>
            </a:r>
            <a:br>
              <a:rPr lang="de-DE" altLang="de-DE" dirty="0" smtClean="0"/>
            </a:br>
            <a:r>
              <a:rPr lang="de-DE" altLang="de-DE" sz="2000" dirty="0" smtClean="0"/>
              <a:t>Frühzeitige </a:t>
            </a:r>
            <a:r>
              <a:rPr lang="de-DE" altLang="de-DE" sz="2000" dirty="0"/>
              <a:t>Zerstörung von Objekten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7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Hängende Zeiger</a:t>
            </a:r>
            <a:br>
              <a:rPr lang="de-DE" altLang="de-DE" dirty="0" smtClean="0"/>
            </a:br>
            <a:r>
              <a:rPr lang="de-DE" altLang="de-DE" sz="2000" dirty="0" smtClean="0"/>
              <a:t>Nochmalige Zerstörung von Objekten</a:t>
            </a:r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414338" y="1520825"/>
            <a:ext cx="3652837" cy="174976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0" name="Rechteck 7"/>
          <p:cNvSpPr>
            <a:spLocks noChangeArrowheads="1"/>
          </p:cNvSpPr>
          <p:nvPr/>
        </p:nvSpPr>
        <p:spPr bwMode="auto">
          <a:xfrm>
            <a:off x="5724525" y="2073275"/>
            <a:ext cx="3311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[5903232]</a:t>
            </a:r>
            <a:endParaRPr lang="en-US" altLang="de-DE" sz="1600" b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724525" y="2997200"/>
            <a:ext cx="2174875" cy="458788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Extrem gefährlich!</a:t>
            </a:r>
          </a:p>
        </p:txBody>
      </p:sp>
      <p:sp>
        <p:nvSpPr>
          <p:cNvPr id="31752" name="Rechteck 9"/>
          <p:cNvSpPr>
            <a:spLocks noChangeArrowheads="1"/>
          </p:cNvSpPr>
          <p:nvPr/>
        </p:nvSpPr>
        <p:spPr bwMode="auto">
          <a:xfrm>
            <a:off x="415925" y="3721100"/>
            <a:ext cx="3654425" cy="256954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3" name="Rechteck 2"/>
          <p:cNvSpPr>
            <a:spLocks noChangeArrowheads="1"/>
          </p:cNvSpPr>
          <p:nvPr/>
        </p:nvSpPr>
        <p:spPr bwMode="auto">
          <a:xfrm>
            <a:off x="5689600" y="4478338"/>
            <a:ext cx="28622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</p:txBody>
      </p:sp>
      <p:sp>
        <p:nvSpPr>
          <p:cNvPr id="31754" name="Pfeil nach rechts 71"/>
          <p:cNvSpPr>
            <a:spLocks noChangeArrowheads="1"/>
          </p:cNvSpPr>
          <p:nvPr/>
        </p:nvSpPr>
        <p:spPr bwMode="auto">
          <a:xfrm>
            <a:off x="4859338" y="2224088"/>
            <a:ext cx="736600" cy="484187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1755" name="Pfeil nach rechts 71"/>
          <p:cNvSpPr>
            <a:spLocks noChangeArrowheads="1"/>
          </p:cNvSpPr>
          <p:nvPr/>
        </p:nvSpPr>
        <p:spPr bwMode="auto">
          <a:xfrm>
            <a:off x="4932363" y="4529138"/>
            <a:ext cx="735012" cy="484187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122488" y="5624513"/>
            <a:ext cx="2868612" cy="649287"/>
          </a:xfrm>
          <a:prstGeom prst="wedgeRoundRectCallout">
            <a:avLst>
              <a:gd name="adj1" fmla="val -55157"/>
              <a:gd name="adj2" fmla="val -1266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Nach dem Löschen immer auf 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de-DE" dirty="0" smtClean="0">
                <a:solidFill>
                  <a:schemeClr val="bg1"/>
                </a:solidFill>
              </a:rPr>
              <a:t> setzen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1749" name="Pfeil nach rechts 71"/>
          <p:cNvSpPr>
            <a:spLocks noChangeArrowheads="1"/>
          </p:cNvSpPr>
          <p:nvPr/>
        </p:nvSpPr>
        <p:spPr bwMode="auto">
          <a:xfrm rot="5400000">
            <a:off x="1987188" y="3253751"/>
            <a:ext cx="611187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0831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Speicherlecks</a:t>
            </a:r>
          </a:p>
        </p:txBody>
      </p:sp>
      <p:sp>
        <p:nvSpPr>
          <p:cNvPr id="32771" name="Rechteck 4"/>
          <p:cNvSpPr>
            <a:spLocks noChangeArrowheads="1"/>
          </p:cNvSpPr>
          <p:nvPr/>
        </p:nvSpPr>
        <p:spPr bwMode="auto">
          <a:xfrm>
            <a:off x="323850" y="2565400"/>
            <a:ext cx="4104134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2772" name="Gerade Verbindung 48"/>
          <p:cNvCxnSpPr>
            <a:cxnSpLocks noChangeShapeType="1"/>
          </p:cNvCxnSpPr>
          <p:nvPr/>
        </p:nvCxnSpPr>
        <p:spPr bwMode="auto">
          <a:xfrm>
            <a:off x="45878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Pfeil nach rechts 71"/>
          <p:cNvSpPr>
            <a:spLocks noChangeArrowheads="1"/>
          </p:cNvSpPr>
          <p:nvPr/>
        </p:nvSpPr>
        <p:spPr bwMode="auto">
          <a:xfrm>
            <a:off x="4284663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8" name="Abgerundete rechteckige Legende 7"/>
          <p:cNvSpPr/>
          <p:nvPr/>
        </p:nvSpPr>
        <p:spPr>
          <a:xfrm>
            <a:off x="1127126" y="5215166"/>
            <a:ext cx="2174875" cy="611187"/>
          </a:xfrm>
          <a:prstGeom prst="wedgeRoundRectCallout">
            <a:avLst>
              <a:gd name="adj1" fmla="val -19427"/>
              <a:gd name="adj2" fmla="val -1265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wird hier gelöscht?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775" name="Rechteck 9"/>
          <p:cNvSpPr>
            <a:spLocks noChangeArrowheads="1"/>
          </p:cNvSpPr>
          <p:nvPr/>
        </p:nvSpPr>
        <p:spPr bwMode="auto">
          <a:xfrm>
            <a:off x="5435600" y="3098800"/>
            <a:ext cx="36004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[5706624]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84750" y="4786313"/>
            <a:ext cx="3763714" cy="92233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ist nicht mehr möglich, </a:t>
            </a:r>
            <a:r>
              <a:rPr lang="de-DE" i="1" dirty="0" err="1" smtClean="0">
                <a:solidFill>
                  <a:schemeClr val="bg1"/>
                </a:solidFill>
              </a:rPr>
              <a:t>floor</a:t>
            </a:r>
            <a:r>
              <a:rPr lang="de-DE" i="1" dirty="0" smtClean="0">
                <a:solidFill>
                  <a:schemeClr val="bg1"/>
                </a:solidFill>
              </a:rPr>
              <a:t> [0</a:t>
            </a:r>
            <a:r>
              <a:rPr lang="de-DE" i="1" dirty="0">
                <a:solidFill>
                  <a:schemeClr val="bg1"/>
                </a:solidFill>
              </a:rPr>
              <a:t>]</a:t>
            </a:r>
            <a:r>
              <a:rPr lang="de-DE" dirty="0">
                <a:solidFill>
                  <a:schemeClr val="bg1"/>
                </a:solidFill>
              </a:rPr>
              <a:t> freizugeben!  Dies wird als ein </a:t>
            </a:r>
            <a:r>
              <a:rPr lang="de-DE" b="1" dirty="0">
                <a:solidFill>
                  <a:schemeClr val="bg1"/>
                </a:solidFill>
              </a:rPr>
              <a:t>Speicherleck</a:t>
            </a:r>
            <a:r>
              <a:rPr lang="de-DE" dirty="0">
                <a:solidFill>
                  <a:schemeClr val="bg1"/>
                </a:solidFill>
              </a:rPr>
              <a:t> bezeichnet.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686033" y="3473532"/>
            <a:ext cx="165618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</a:p>
          <a:p>
            <a:pPr algn="l"/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  <a:endParaRPr lang="de-DE" altLang="de-DE" sz="16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743745" y="504530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8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– Bücher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i="1" dirty="0" smtClean="0"/>
              <a:t>Bruce </a:t>
            </a:r>
            <a:r>
              <a:rPr lang="de-DE" altLang="de-DE" b="0" i="1" dirty="0"/>
              <a:t>Eckel: </a:t>
            </a:r>
            <a:r>
              <a:rPr lang="de-DE" altLang="de-DE" dirty="0" err="1" smtClean="0"/>
              <a:t>Thinking</a:t>
            </a:r>
            <a:r>
              <a:rPr lang="de-DE" altLang="de-DE" dirty="0" smtClean="0"/>
              <a:t> in C++, </a:t>
            </a:r>
            <a:r>
              <a:rPr lang="de-DE" altLang="de-DE" dirty="0" err="1" smtClean="0"/>
              <a:t>Volumes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One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and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Two</a:t>
            </a:r>
            <a:r>
              <a:rPr lang="de-DE" altLang="de-DE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r>
              <a:rPr lang="de-DE" altLang="de-DE" dirty="0" smtClean="0"/>
              <a:t>(frei verfügbar online </a:t>
            </a:r>
            <a:r>
              <a:rPr lang="de-DE" altLang="de-DE" dirty="0" smtClean="0">
                <a:hlinkClick r:id="rId2"/>
              </a:rPr>
              <a:t>http://mindview.net/Books/TICPP/ThinkingInCPP2e.html</a:t>
            </a:r>
            <a:r>
              <a:rPr lang="de-DE" altLang="de-DE" dirty="0" smtClean="0"/>
              <a:t>)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b="0" i="1" dirty="0"/>
              <a:t>Scott Meyers: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 </a:t>
            </a:r>
            <a:br>
              <a:rPr lang="de-DE" altLang="de-DE" dirty="0" smtClean="0"/>
            </a:br>
            <a:r>
              <a:rPr lang="de-DE" altLang="de-DE" b="0" i="1" dirty="0"/>
              <a:t>Scott Meyers: </a:t>
            </a:r>
            <a:r>
              <a:rPr lang="de-DE" altLang="de-DE" dirty="0" smtClean="0"/>
              <a:t>More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/>
              <a:t>Helmut </a:t>
            </a:r>
            <a:r>
              <a:rPr lang="de-DE" altLang="de-DE" b="0" i="1" dirty="0" err="1"/>
              <a:t>Schellong</a:t>
            </a:r>
            <a:r>
              <a:rPr lang="de-DE" altLang="de-DE" b="0" i="1" dirty="0"/>
              <a:t>: </a:t>
            </a:r>
            <a:r>
              <a:rPr lang="de-DE" altLang="de-DE" dirty="0" smtClean="0"/>
              <a:t>Moderne C Programmierung [Springer]</a:t>
            </a:r>
            <a:br>
              <a:rPr lang="de-DE" altLang="de-DE" dirty="0" smtClean="0"/>
            </a:br>
            <a:r>
              <a:rPr lang="de-DE" altLang="de-DE" b="0" i="1" dirty="0"/>
              <a:t>Ralf Schneeweiß: </a:t>
            </a:r>
            <a:r>
              <a:rPr lang="de-DE" altLang="de-DE" dirty="0" smtClean="0"/>
              <a:t>Moderne C</a:t>
            </a:r>
            <a:r>
              <a:rPr lang="de-DE" altLang="de-DE" dirty="0"/>
              <a:t>++ Programmierung [Springer]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/>
              <a:t>Jürgen Wolf: </a:t>
            </a:r>
            <a:r>
              <a:rPr lang="de-DE" altLang="de-DE" dirty="0" smtClean="0"/>
              <a:t>Grundkurs C [Galileo]</a:t>
            </a:r>
            <a:br>
              <a:rPr lang="de-DE" altLang="de-DE" dirty="0" smtClean="0"/>
            </a:br>
            <a:r>
              <a:rPr lang="de-DE" altLang="de-DE" b="0" i="1" dirty="0"/>
              <a:t>Jürgen Wolf</a:t>
            </a:r>
            <a:r>
              <a:rPr lang="de-DE" altLang="de-DE" b="0" dirty="0" smtClean="0"/>
              <a:t>: </a:t>
            </a:r>
            <a:r>
              <a:rPr lang="de-DE" altLang="de-DE" dirty="0" smtClean="0"/>
              <a:t>Grundkurs C++ </a:t>
            </a:r>
            <a:r>
              <a:rPr lang="de-DE" altLang="de-DE" dirty="0"/>
              <a:t>[Galileo]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 smtClean="0"/>
              <a:t>Bjarne </a:t>
            </a:r>
            <a:r>
              <a:rPr lang="de-DE" altLang="de-DE" b="0" i="1" dirty="0" err="1" smtClean="0"/>
              <a:t>Stroustrup</a:t>
            </a:r>
            <a:r>
              <a:rPr lang="de-DE" altLang="de-DE" b="0" i="1" dirty="0" smtClean="0"/>
              <a:t>: </a:t>
            </a:r>
            <a:r>
              <a:rPr lang="de-DE" altLang="de-DE" dirty="0" smtClean="0"/>
              <a:t>Einführung in die Programmierung mit C++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4860032" y="4797152"/>
            <a:ext cx="2595533" cy="559789"/>
          </a:xfrm>
          <a:prstGeom prst="wedgeRoundRectCallout">
            <a:avLst>
              <a:gd name="adj1" fmla="val -59131"/>
              <a:gd name="adj2" fmla="val -2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Kompakt und günstig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11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Verantwortlichkeitsprobleme bei Zeigern</a:t>
            </a:r>
          </a:p>
        </p:txBody>
      </p:sp>
      <p:sp>
        <p:nvSpPr>
          <p:cNvPr id="33795" name="Rechteck 4"/>
          <p:cNvSpPr>
            <a:spLocks noChangeArrowheads="1"/>
          </p:cNvSpPr>
          <p:nvPr/>
        </p:nvSpPr>
        <p:spPr bwMode="auto">
          <a:xfrm>
            <a:off x="323850" y="1539432"/>
            <a:ext cx="7777163" cy="4913903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&amp;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(1)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already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dangling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some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way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(2)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on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(3)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supposed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(4)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yes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,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about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from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know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destroyed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*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new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Floor 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signalise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floorOnStack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(not)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	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give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„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ownership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“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   (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)?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f(*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might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still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!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148263" y="1562100"/>
            <a:ext cx="3881437" cy="1428750"/>
          </a:xfrm>
          <a:prstGeom prst="wedgeRoundRectCallout">
            <a:avLst>
              <a:gd name="adj1" fmla="val -76631"/>
              <a:gd name="adj2" fmla="val -12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Saubere Speicherverwaltung im Allgemeinen </a:t>
            </a:r>
            <a:r>
              <a:rPr lang="de-DE" b="1" dirty="0">
                <a:solidFill>
                  <a:schemeClr val="bg1"/>
                </a:solidFill>
              </a:rPr>
              <a:t>nur mit vielen Konventionen</a:t>
            </a:r>
            <a:r>
              <a:rPr lang="de-DE" dirty="0">
                <a:solidFill>
                  <a:schemeClr val="bg1"/>
                </a:solidFill>
              </a:rPr>
              <a:t> möglich.  Fremdbibliotheken können aber andere Konventionen verlangen.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795963" y="5445125"/>
            <a:ext cx="2913062" cy="865188"/>
          </a:xfrm>
          <a:prstGeom prst="wedgeRoundRectCallout">
            <a:avLst>
              <a:gd name="adj1" fmla="val -65585"/>
              <a:gd name="adj2" fmla="val -599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 können wir (1) – (3) klären und vor allem (4) immer garantieren?</a:t>
            </a:r>
          </a:p>
        </p:txBody>
      </p:sp>
    </p:spTree>
    <p:extLst>
      <p:ext uri="{BB962C8B-B14F-4D97-AF65-F5344CB8AC3E}">
        <p14:creationId xmlns:p14="http://schemas.microsoft.com/office/powerpoint/2010/main" val="150045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Aliasing bei klassischen Zeigern</a:t>
            </a: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950" y="2149177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5004048" y="2509540"/>
            <a:ext cx="2087389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3084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smtClean="0"/>
              <a:t>Eve</a:t>
            </a:r>
            <a:endParaRPr lang="de-DE" dirty="0"/>
          </a:p>
        </p:txBody>
      </p:sp>
      <p:sp>
        <p:nvSpPr>
          <p:cNvPr id="35845" name="Textfeld 9"/>
          <p:cNvSpPr txBox="1">
            <a:spLocks noChangeArrowheads="1"/>
          </p:cNvSpPr>
          <p:nvPr/>
        </p:nvSpPr>
        <p:spPr bwMode="auto">
          <a:xfrm>
            <a:off x="7048575" y="3228677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427068" y="1559660"/>
            <a:ext cx="2409825" cy="454025"/>
          </a:xfrm>
          <a:prstGeom prst="wedgeRoundRectCallout">
            <a:avLst>
              <a:gd name="adj1" fmla="val -12073"/>
              <a:gd name="adj2" fmla="val 638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4409376" y="1715534"/>
            <a:ext cx="1809750" cy="564555"/>
          </a:xfrm>
          <a:prstGeom prst="wedgeRoundRectCallout">
            <a:avLst>
              <a:gd name="adj1" fmla="val -3424"/>
              <a:gd name="adj2" fmla="val 6946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„Rohzeiger“ (</a:t>
            </a:r>
            <a:r>
              <a:rPr lang="de-DE" b="1" dirty="0" err="1" smtClean="0">
                <a:solidFill>
                  <a:schemeClr val="bg1"/>
                </a:solidFill>
              </a:rPr>
              <a:t>raw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pointer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5301104" y="3492329"/>
            <a:ext cx="1836045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33622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5687293" y="4656595"/>
            <a:ext cx="3097212" cy="1008063"/>
          </a:xfrm>
          <a:prstGeom prst="wedgeRoundRectCallout">
            <a:avLst>
              <a:gd name="adj1" fmla="val -31629"/>
              <a:gd name="adj2" fmla="val -117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Person darf nur zerstört werden, wenn es keine Zeiger mehr gibt!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88204" y="1659003"/>
            <a:ext cx="3995764" cy="725127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*Eve = new Person();</a:t>
            </a:r>
          </a:p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2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könnte man das Problem lösen?  Wir müssen ja irgendwie entscheiden wann ein Objekt gelöscht werden darf …</a:t>
            </a:r>
          </a:p>
        </p:txBody>
      </p:sp>
    </p:spTree>
    <p:extLst>
      <p:ext uri="{BB962C8B-B14F-4D97-AF65-F5344CB8AC3E}">
        <p14:creationId xmlns:p14="http://schemas.microsoft.com/office/powerpoint/2010/main" val="89521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</a:t>
            </a:r>
            <a:r>
              <a:rPr lang="de-DE" altLang="de-DE" dirty="0" err="1" smtClean="0"/>
              <a:t>std</a:t>
            </a:r>
            <a:r>
              <a:rPr lang="de-DE" altLang="de-DE" dirty="0" smtClean="0"/>
              <a:t>::</a:t>
            </a:r>
            <a:r>
              <a:rPr lang="de-DE" altLang="de-DE" dirty="0" err="1" smtClean="0"/>
              <a:t>shared_ptr</a:t>
            </a:r>
            <a:endParaRPr lang="de-DE" altLang="de-DE" dirty="0" smtClean="0"/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573" y="23029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3508773" y="26632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7893" name="Textfeld 9"/>
          <p:cNvSpPr txBox="1">
            <a:spLocks noChangeArrowheads="1"/>
          </p:cNvSpPr>
          <p:nvPr/>
        </p:nvSpPr>
        <p:spPr bwMode="auto">
          <a:xfrm>
            <a:off x="6274198" y="33824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588224" y="1644136"/>
            <a:ext cx="2409825" cy="455613"/>
          </a:xfrm>
          <a:prstGeom prst="wedgeRoundRectCallout">
            <a:avLst>
              <a:gd name="adj1" fmla="val -30096"/>
              <a:gd name="adj2" fmla="val 1063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3631010" y="39078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37896" name="Abgerundetes Rechteck 2"/>
          <p:cNvSpPr>
            <a:spLocks noChangeArrowheads="1"/>
          </p:cNvSpPr>
          <p:nvPr/>
        </p:nvSpPr>
        <p:spPr bwMode="auto">
          <a:xfrm>
            <a:off x="3292873" y="2509300"/>
            <a:ext cx="3060700" cy="7921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897" name="Textfeld 3"/>
          <p:cNvSpPr txBox="1">
            <a:spLocks noChangeArrowheads="1"/>
          </p:cNvSpPr>
          <p:nvPr/>
        </p:nvSpPr>
        <p:spPr bwMode="auto">
          <a:xfrm>
            <a:off x="3005535" y="2734725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09101" y="3622874"/>
            <a:ext cx="3452813" cy="730250"/>
          </a:xfrm>
          <a:prstGeom prst="wedgeRoundRectCallout">
            <a:avLst>
              <a:gd name="adj1" fmla="val 49442"/>
              <a:gd name="adj2" fmla="val -714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(auf dem Stack) als </a:t>
            </a:r>
            <a:r>
              <a:rPr lang="de-DE" b="1" dirty="0">
                <a:solidFill>
                  <a:schemeClr val="bg1"/>
                </a:solidFill>
              </a:rPr>
              <a:t>Wrapper</a:t>
            </a:r>
            <a:r>
              <a:rPr lang="de-DE" dirty="0">
                <a:solidFill>
                  <a:schemeClr val="bg1"/>
                </a:solidFill>
              </a:rPr>
              <a:t> für Rohzeiger</a:t>
            </a:r>
          </a:p>
        </p:txBody>
      </p:sp>
      <p:sp>
        <p:nvSpPr>
          <p:cNvPr id="37899" name="Abgerundetes Rechteck 16"/>
          <p:cNvSpPr>
            <a:spLocks noChangeArrowheads="1"/>
          </p:cNvSpPr>
          <p:nvPr/>
        </p:nvSpPr>
        <p:spPr bwMode="auto">
          <a:xfrm rot="-1953537">
            <a:off x="3500835" y="3774538"/>
            <a:ext cx="3060700" cy="7905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0" name="Textfeld 17"/>
          <p:cNvSpPr txBox="1">
            <a:spLocks noChangeArrowheads="1"/>
          </p:cNvSpPr>
          <p:nvPr/>
        </p:nvSpPr>
        <p:spPr bwMode="auto">
          <a:xfrm rot="-1953537">
            <a:off x="3372248" y="4903250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2.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2411760" y="5633501"/>
            <a:ext cx="3459162" cy="806450"/>
          </a:xfrm>
          <a:prstGeom prst="wedgeRoundRectCallout">
            <a:avLst>
              <a:gd name="adj1" fmla="val 4277"/>
              <a:gd name="adj2" fmla="val -989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wissen, </a:t>
            </a:r>
            <a:r>
              <a:rPr lang="de-DE" b="1" dirty="0">
                <a:solidFill>
                  <a:schemeClr val="bg1"/>
                </a:solidFill>
              </a:rPr>
              <a:t>wie oft </a:t>
            </a:r>
            <a:r>
              <a:rPr lang="de-DE" dirty="0">
                <a:solidFill>
                  <a:schemeClr val="bg1"/>
                </a:solidFill>
              </a:rPr>
              <a:t>das Objekt referenziert wird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5987705" y="3917169"/>
            <a:ext cx="3168352" cy="24090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Jedes mal wenn ein Smart Pointer zerstört wird, wird der </a:t>
            </a:r>
            <a:r>
              <a:rPr lang="de-DE" b="1" dirty="0">
                <a:solidFill>
                  <a:schemeClr val="bg1"/>
                </a:solidFill>
              </a:rPr>
              <a:t>Referenzcounter</a:t>
            </a:r>
            <a:r>
              <a:rPr lang="de-DE" dirty="0">
                <a:solidFill>
                  <a:schemeClr val="bg1"/>
                </a:solidFill>
              </a:rPr>
              <a:t> erniedrigt.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Ist der Counter bei 0, so kann das Objekt vom </a:t>
            </a: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zerstört werden!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52374" y="1572401"/>
            <a:ext cx="6263123" cy="730867"/>
          </a:xfrm>
          <a:prstGeom prst="foldedCorner">
            <a:avLst>
              <a:gd name="adj" fmla="val 26169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&lt;Person&gt; Eve(new Person());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9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dirty="0" smtClean="0"/>
              <a:t> – vorher (ohne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de-DE" altLang="de-DE" dirty="0" smtClean="0"/>
              <a:t>)</a:t>
            </a:r>
          </a:p>
        </p:txBody>
      </p:sp>
      <p:sp>
        <p:nvSpPr>
          <p:cNvPr id="38915" name="Rechteck 4"/>
          <p:cNvSpPr>
            <a:spLocks noChangeArrowheads="1"/>
          </p:cNvSpPr>
          <p:nvPr/>
        </p:nvSpPr>
        <p:spPr bwMode="auto">
          <a:xfrm>
            <a:off x="274638" y="1520825"/>
            <a:ext cx="4032252" cy="414161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{</a:t>
            </a:r>
            <a:endParaRPr lang="en-US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8916" name="Rechteck 5"/>
          <p:cNvSpPr>
            <a:spLocks noChangeArrowheads="1"/>
          </p:cNvSpPr>
          <p:nvPr/>
        </p:nvSpPr>
        <p:spPr bwMode="auto">
          <a:xfrm>
            <a:off x="4427984" y="1513589"/>
            <a:ext cx="4546854" cy="417544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name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012208" y="1520825"/>
            <a:ext cx="1294682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678694" y="1513589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hteck 11"/>
          <p:cNvSpPr>
            <a:spLocks noChangeArrowheads="1"/>
          </p:cNvSpPr>
          <p:nvPr/>
        </p:nvSpPr>
        <p:spPr bwMode="auto">
          <a:xfrm>
            <a:off x="541338" y="4160838"/>
            <a:ext cx="3452812" cy="3222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39" name="Rechteck 11"/>
          <p:cNvSpPr>
            <a:spLocks noChangeArrowheads="1"/>
          </p:cNvSpPr>
          <p:nvPr/>
        </p:nvSpPr>
        <p:spPr bwMode="auto">
          <a:xfrm>
            <a:off x="539750" y="5915025"/>
            <a:ext cx="3451225" cy="322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klassischen Zeigern</a:t>
            </a:r>
          </a:p>
        </p:txBody>
      </p:sp>
      <p:sp>
        <p:nvSpPr>
          <p:cNvPr id="39942" name="Rechteck 2"/>
          <p:cNvSpPr>
            <a:spLocks noChangeArrowheads="1"/>
          </p:cNvSpPr>
          <p:nvPr/>
        </p:nvSpPr>
        <p:spPr bwMode="auto">
          <a:xfrm>
            <a:off x="323850" y="1484313"/>
            <a:ext cx="4657765" cy="4920825"/>
          </a:xfrm>
          <a:prstGeom prst="foldedCorner">
            <a:avLst>
              <a:gd name="adj" fmla="val 796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1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dirty="0" err="1" smtClean="0">
                <a:solidFill>
                  <a:srgbClr val="2A00FF"/>
                </a:solidFill>
                <a:latin typeface="Consolas" pitchFamily="49" charset="0"/>
              </a:rPr>
              <a:t>Person.pph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b="0" dirty="0" err="1">
                <a:solidFill>
                  <a:srgbClr val="2A00FF"/>
                </a:solidFill>
                <a:latin typeface="Consolas" pitchFamily="49" charset="0"/>
              </a:rPr>
              <a:t>Greeting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9943" name="Pfeil nach rechts 71"/>
          <p:cNvSpPr>
            <a:spLocks noChangeArrowheads="1"/>
          </p:cNvSpPr>
          <p:nvPr/>
        </p:nvSpPr>
        <p:spPr bwMode="auto">
          <a:xfrm>
            <a:off x="4634181" y="2951140"/>
            <a:ext cx="996027" cy="656131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4" name="Rechteck 13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Created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Created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Good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Created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Good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Good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bye Eve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829487" y="1484313"/>
            <a:ext cx="1152128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 bwMode="auto">
          <a:xfrm flipV="1">
            <a:off x="3995936" y="3645024"/>
            <a:ext cx="1584127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>
            <a:off x="3990975" y="4365104"/>
            <a:ext cx="1589088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7694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hteck 11"/>
          <p:cNvSpPr>
            <a:spLocks noChangeArrowheads="1"/>
          </p:cNvSpPr>
          <p:nvPr/>
        </p:nvSpPr>
        <p:spPr bwMode="auto">
          <a:xfrm>
            <a:off x="300943" y="1768381"/>
            <a:ext cx="2847372" cy="2687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3" name="Rechteck 11"/>
          <p:cNvSpPr>
            <a:spLocks noChangeArrowheads="1"/>
          </p:cNvSpPr>
          <p:nvPr/>
        </p:nvSpPr>
        <p:spPr bwMode="auto">
          <a:xfrm>
            <a:off x="274638" y="5229225"/>
            <a:ext cx="3793306" cy="1223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dirty="0"/>
              <a:t> – </a:t>
            </a:r>
            <a:r>
              <a:rPr lang="de-DE" altLang="de-DE" dirty="0" smtClean="0"/>
              <a:t>mit </a:t>
            </a:r>
            <a:r>
              <a:rPr lang="de-DE" alt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de-DE" altLang="de-DE" dirty="0" smtClean="0"/>
          </a:p>
        </p:txBody>
      </p:sp>
      <p:sp>
        <p:nvSpPr>
          <p:cNvPr id="40965" name="Rechteck 4"/>
          <p:cNvSpPr>
            <a:spLocks noChangeArrowheads="1"/>
          </p:cNvSpPr>
          <p:nvPr/>
        </p:nvSpPr>
        <p:spPr bwMode="auto">
          <a:xfrm>
            <a:off x="250825" y="1552612"/>
            <a:ext cx="4249167" cy="5280556"/>
          </a:xfrm>
          <a:prstGeom prst="foldedCorner">
            <a:avLst>
              <a:gd name="adj" fmla="val 98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 smtClean="0">
                <a:solidFill>
                  <a:srgbClr val="2A00FF"/>
                </a:solidFill>
                <a:latin typeface="Consolas" pitchFamily="49" charset="0"/>
              </a:rPr>
              <a:t>memory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PersonPtr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40966" name="Rechteck 5"/>
          <p:cNvSpPr>
            <a:spLocks noChangeArrowheads="1"/>
          </p:cNvSpPr>
          <p:nvPr/>
        </p:nvSpPr>
        <p:spPr bwMode="auto">
          <a:xfrm>
            <a:off x="4649019" y="1554471"/>
            <a:ext cx="4243461" cy="4414581"/>
          </a:xfrm>
          <a:prstGeom prst="foldedCorner">
            <a:avLst>
              <a:gd name="adj" fmla="val 87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Created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3203848" y="155257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7596336" y="155744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8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Mit </a:t>
            </a:r>
            <a:r>
              <a:rPr lang="de-DE" altLang="de-DE" dirty="0" err="1"/>
              <a:t>std</a:t>
            </a:r>
            <a:r>
              <a:rPr lang="de-DE" altLang="de-DE" dirty="0"/>
              <a:t>::</a:t>
            </a:r>
            <a:r>
              <a:rPr lang="de-DE" altLang="de-DE" dirty="0" err="1"/>
              <a:t>shared_ptr</a:t>
            </a:r>
            <a:endParaRPr lang="de-DE" altLang="de-DE" dirty="0" smtClean="0"/>
          </a:p>
        </p:txBody>
      </p:sp>
      <p:sp>
        <p:nvSpPr>
          <p:cNvPr id="41988" name="Rechteck 2"/>
          <p:cNvSpPr>
            <a:spLocks noChangeArrowheads="1"/>
          </p:cNvSpPr>
          <p:nvPr/>
        </p:nvSpPr>
        <p:spPr bwMode="auto">
          <a:xfrm>
            <a:off x="323850" y="1700218"/>
            <a:ext cx="4643985" cy="4175449"/>
          </a:xfrm>
          <a:prstGeom prst="foldedCorner">
            <a:avLst>
              <a:gd name="adj" fmla="val 8941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"Greeting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1989" name="Rechteck 7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41990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7" name="Rechteck 6"/>
          <p:cNvSpPr/>
          <p:nvPr/>
        </p:nvSpPr>
        <p:spPr bwMode="auto">
          <a:xfrm>
            <a:off x="3815707" y="1700218"/>
            <a:ext cx="1152128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0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284538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894138"/>
            <a:ext cx="6969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860800"/>
            <a:ext cx="638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Motivation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684213" y="1412875"/>
            <a:ext cx="5241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err="1" smtClean="0"/>
              <a:t>std</a:t>
            </a:r>
            <a:r>
              <a:rPr lang="de-DE" altLang="de-DE" sz="1800" b="0" i="1" dirty="0" smtClean="0"/>
              <a:t>::</a:t>
            </a:r>
            <a:r>
              <a:rPr lang="de-DE" altLang="de-DE" sz="1800" b="0" i="1" dirty="0" err="1" smtClean="0"/>
              <a:t>shared_ptr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ist nicht perfekt: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b="1" dirty="0"/>
              <a:t>Etwas langsamer </a:t>
            </a:r>
            <a:r>
              <a:rPr lang="de-DE" altLang="de-DE" dirty="0"/>
              <a:t>als Rohzeiger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dirty="0"/>
              <a:t>Erkennt </a:t>
            </a:r>
            <a:r>
              <a:rPr lang="de-DE" altLang="de-DE" b="1" dirty="0"/>
              <a:t>zirkuläre</a:t>
            </a:r>
            <a:r>
              <a:rPr lang="de-DE" altLang="de-DE" dirty="0"/>
              <a:t> </a:t>
            </a:r>
            <a:r>
              <a:rPr lang="de-DE" altLang="de-DE" b="1" dirty="0"/>
              <a:t>Abhängigkeiten</a:t>
            </a:r>
            <a:r>
              <a:rPr lang="de-DE" altLang="de-DE" dirty="0"/>
              <a:t> nicht:	 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284538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V="1">
            <a:off x="4779963" y="4365625"/>
            <a:ext cx="195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17" name="Oval 12"/>
          <p:cNvSpPr>
            <a:spLocks noChangeArrowheads="1"/>
          </p:cNvSpPr>
          <p:nvPr/>
        </p:nvSpPr>
        <p:spPr bwMode="auto">
          <a:xfrm>
            <a:off x="463550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3018" name="Oval 18"/>
          <p:cNvSpPr>
            <a:spLocks noChangeArrowheads="1"/>
          </p:cNvSpPr>
          <p:nvPr/>
        </p:nvSpPr>
        <p:spPr bwMode="auto">
          <a:xfrm>
            <a:off x="7011988" y="4654550"/>
            <a:ext cx="142875" cy="142875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43019" name="Straight Connector 31"/>
          <p:cNvCxnSpPr>
            <a:cxnSpLocks noChangeShapeType="1"/>
            <a:stCxn id="43018" idx="4"/>
          </p:cNvCxnSpPr>
          <p:nvPr/>
        </p:nvCxnSpPr>
        <p:spPr bwMode="auto">
          <a:xfrm>
            <a:off x="7083425" y="4797425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Straight Connector 32"/>
          <p:cNvCxnSpPr>
            <a:cxnSpLocks noChangeShapeType="1"/>
          </p:cNvCxnSpPr>
          <p:nvPr/>
        </p:nvCxnSpPr>
        <p:spPr bwMode="auto">
          <a:xfrm>
            <a:off x="4305300" y="5013325"/>
            <a:ext cx="27781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Straight Arrow Connector 47"/>
          <p:cNvCxnSpPr>
            <a:cxnSpLocks noChangeShapeType="1"/>
          </p:cNvCxnSpPr>
          <p:nvPr/>
        </p:nvCxnSpPr>
        <p:spPr bwMode="auto">
          <a:xfrm flipV="1">
            <a:off x="4305300" y="4692650"/>
            <a:ext cx="0" cy="320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bgerundete rechteckige Legende 31"/>
          <p:cNvSpPr/>
          <p:nvPr/>
        </p:nvSpPr>
        <p:spPr>
          <a:xfrm>
            <a:off x="5148263" y="5430838"/>
            <a:ext cx="3527425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ist mit Bob befreundet, und (natürlich) auch Bob mit Eve …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900113" y="5445125"/>
            <a:ext cx="3529012" cy="806450"/>
          </a:xfrm>
          <a:prstGeom prst="wedgeRoundRectCallout">
            <a:avLst>
              <a:gd name="adj1" fmla="val 42321"/>
              <a:gd name="adj2" fmla="val -137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wird nicht zerstört, weil Bob auf Eve zeigt, und umgekehrt!</a:t>
            </a:r>
          </a:p>
        </p:txBody>
      </p: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365625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184650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525838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</p:spTree>
    <p:extLst>
      <p:ext uri="{BB962C8B-B14F-4D97-AF65-F5344CB8AC3E}">
        <p14:creationId xmlns:p14="http://schemas.microsoft.com/office/powerpoint/2010/main" val="190533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904" grpId="0" animBg="1"/>
      <p:bldP spid="37905" grpId="0" animBg="1"/>
      <p:bldP spid="37906" grpId="0" animBg="1"/>
      <p:bldP spid="19" grpId="0" animBg="1"/>
      <p:bldP spid="19" grpId="1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Weak</a:t>
            </a:r>
            <a:r>
              <a:rPr lang="de-DE" altLang="de-DE" dirty="0" smtClean="0"/>
              <a:t> Pointer (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weak_ptr</a:t>
            </a:r>
            <a:r>
              <a:rPr lang="de-DE" altLang="de-DE" dirty="0" smtClean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/>
              <a:t>für </a:t>
            </a:r>
            <a:r>
              <a:rPr lang="de-DE" b="1" dirty="0" smtClean="0"/>
              <a:t>eine Richtung der Beziehung </a:t>
            </a:r>
            <a:r>
              <a:rPr lang="de-DE" dirty="0" smtClean="0"/>
              <a:t>zwischen Personen verwenden (z.B.: Eve zeigt stark auf Bob, Bob schwach auf Eve)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 um „</a:t>
            </a:r>
            <a:r>
              <a:rPr lang="de-DE" b="1" dirty="0" smtClean="0"/>
              <a:t>extern</a:t>
            </a:r>
            <a:r>
              <a:rPr lang="de-DE" dirty="0" smtClean="0"/>
              <a:t>“ auf Personen zu zeigen (Floor </a:t>
            </a:r>
            <a:r>
              <a:rPr lang="de-DE" dirty="0" smtClean="0">
                <a:sym typeface="Wingdings" pitchFamily="2" charset="2"/>
              </a:rPr>
              <a:t>auf Person</a:t>
            </a:r>
            <a:r>
              <a:rPr lang="de-DE" dirty="0" smtClean="0"/>
              <a:t> 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Ein schwacher (</a:t>
            </a:r>
            <a:r>
              <a:rPr lang="de-DE" dirty="0" err="1" smtClean="0"/>
              <a:t>weak</a:t>
            </a:r>
            <a:r>
              <a:rPr lang="de-DE" dirty="0" smtClean="0"/>
              <a:t>) Zeiger verlangt, das </a:t>
            </a:r>
            <a:r>
              <a:rPr lang="de-DE" b="1" dirty="0" smtClean="0"/>
              <a:t>mindestens ein „starker“  (strong) Zeiger</a:t>
            </a:r>
            <a:r>
              <a:rPr lang="de-DE" dirty="0" smtClean="0"/>
              <a:t> (z.B. ein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) bereits auf die Person zeigt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Person wird gelöscht, sobald </a:t>
            </a:r>
            <a:r>
              <a:rPr lang="de-DE" b="1" dirty="0" smtClean="0"/>
              <a:t>höchstens noch schwache Zeiger </a:t>
            </a:r>
            <a:r>
              <a:rPr lang="de-DE" dirty="0" smtClean="0"/>
              <a:t>darauf verweisen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6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– Skripte / Online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Grundkurs C/C++ @ </a:t>
            </a:r>
            <a:r>
              <a:rPr lang="de-DE" altLang="de-DE" dirty="0"/>
              <a:t>TU München</a:t>
            </a:r>
            <a:br>
              <a:rPr lang="de-DE" altLang="de-DE" dirty="0"/>
            </a:br>
            <a:r>
              <a:rPr lang="de-DE" altLang="de-DE" sz="1200" dirty="0">
                <a:hlinkClick r:id="rId2"/>
              </a:rPr>
              <a:t>http://www.ldv.ei.tum.de/lehre/programmierpraktikum-c</a:t>
            </a:r>
            <a:r>
              <a:rPr lang="de-DE" altLang="de-DE" sz="1200" dirty="0" smtClean="0">
                <a:hlinkClick r:id="rId2"/>
              </a:rPr>
              <a:t>/</a:t>
            </a:r>
            <a:r>
              <a:rPr lang="de-DE" altLang="de-DE" sz="1200" dirty="0" smtClean="0"/>
              <a:t>, </a:t>
            </a:r>
            <a:r>
              <a:rPr lang="de-DE" altLang="de-DE" sz="1200" dirty="0" smtClean="0">
                <a:hlinkClick r:id="rId3"/>
              </a:rPr>
              <a:t>http</a:t>
            </a:r>
            <a:r>
              <a:rPr lang="de-DE" altLang="de-DE" sz="1200" dirty="0">
                <a:hlinkClick r:id="rId3"/>
              </a:rPr>
              <a:t>://www.ldv.ei.tum.de/lehre/grundkurs-c</a:t>
            </a:r>
            <a:r>
              <a:rPr lang="de-DE" altLang="de-DE" sz="1200" dirty="0" smtClean="0">
                <a:hlinkClick r:id="rId3"/>
              </a:rPr>
              <a:t>/</a:t>
            </a:r>
            <a:r>
              <a:rPr lang="de-DE" altLang="de-DE" sz="1200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dirty="0" smtClean="0"/>
              <a:t>Programmieren 1 @ </a:t>
            </a:r>
            <a:r>
              <a:rPr lang="de-DE" altLang="de-DE" dirty="0"/>
              <a:t>FH Regensburg</a:t>
            </a:r>
            <a:br>
              <a:rPr lang="de-DE" altLang="de-DE" dirty="0"/>
            </a:br>
            <a:r>
              <a:rPr lang="de-DE" altLang="de-DE" sz="1200" dirty="0">
                <a:hlinkClick r:id="rId4"/>
              </a:rPr>
              <a:t>http://fbim.fh-regensburg.de/~</a:t>
            </a:r>
            <a:r>
              <a:rPr lang="de-DE" altLang="de-DE" sz="1200" dirty="0" smtClean="0">
                <a:hlinkClick r:id="rId4"/>
              </a:rPr>
              <a:t>sce39014/pg1/pg1-skript.pdf</a:t>
            </a:r>
            <a:r>
              <a:rPr lang="de-DE" altLang="de-DE" sz="1200" dirty="0" smtClean="0"/>
              <a:t/>
            </a:r>
            <a:br>
              <a:rPr lang="de-DE" altLang="de-DE" sz="1200" dirty="0" smtClean="0"/>
            </a:br>
            <a:endParaRPr lang="de-DE" altLang="de-DE" sz="1200" dirty="0" smtClean="0"/>
          </a:p>
          <a:p>
            <a:r>
              <a:rPr lang="en-US" dirty="0"/>
              <a:t>Heinz </a:t>
            </a:r>
            <a:r>
              <a:rPr lang="en-US" dirty="0" err="1" smtClean="0"/>
              <a:t>Tschabitscher</a:t>
            </a:r>
            <a:r>
              <a:rPr lang="en-US" dirty="0" smtClean="0"/>
              <a:t>, </a:t>
            </a:r>
            <a:r>
              <a:rPr lang="en-US" dirty="0" err="1" smtClean="0"/>
              <a:t>Einführung</a:t>
            </a:r>
            <a:r>
              <a:rPr lang="en-US" dirty="0"/>
              <a:t> in C++</a:t>
            </a:r>
            <a:br>
              <a:rPr lang="en-US" dirty="0"/>
            </a:br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ladedu.com/cpp/zum_mitnehmen/cpp_einf.pdf</a:t>
            </a:r>
            <a:r>
              <a:rPr lang="en-US" sz="1200" dirty="0" smtClean="0"/>
              <a:t> </a:t>
            </a:r>
          </a:p>
          <a:p>
            <a:endParaRPr lang="en-US" sz="1200" dirty="0" smtClean="0"/>
          </a:p>
          <a:p>
            <a:r>
              <a:rPr lang="en-US" dirty="0"/>
              <a:t>LearnCpp.com</a:t>
            </a:r>
          </a:p>
          <a:p>
            <a:r>
              <a:rPr lang="en-US" sz="1200" dirty="0" smtClean="0">
                <a:hlinkClick r:id="rId6"/>
              </a:rPr>
              <a:t>http</a:t>
            </a:r>
            <a:r>
              <a:rPr lang="en-US" sz="1200" dirty="0">
                <a:hlinkClick r:id="rId6"/>
              </a:rPr>
              <a:t>://www.learncpp.com</a:t>
            </a:r>
            <a:r>
              <a:rPr lang="en-US" sz="1200" dirty="0" smtClean="0">
                <a:hlinkClick r:id="rId6"/>
              </a:rPr>
              <a:t>/</a:t>
            </a:r>
            <a:endParaRPr lang="en-US" sz="1200" dirty="0" smtClean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5576014" y="3140968"/>
            <a:ext cx="3347434" cy="559789"/>
          </a:xfrm>
          <a:prstGeom prst="wedgeRoundRectCallout">
            <a:avLst>
              <a:gd name="adj1" fmla="val -59101"/>
              <a:gd name="adj2" fmla="val -251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Grundlagen (Schleifen, etc.)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562108" y="2061933"/>
            <a:ext cx="3347434" cy="559789"/>
          </a:xfrm>
          <a:prstGeom prst="wedgeRoundRectCallout">
            <a:avLst>
              <a:gd name="adj1" fmla="val -68609"/>
              <a:gd name="adj2" fmla="val -429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Sehr umfangreiches Material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506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Wir haben das Problem mit einem schwachen Zeiger für eine Richtung der Beziehung zwischen Personen gelöst…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hätte man das sonst lösen können?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wäre die Konsequenz?</a:t>
            </a:r>
          </a:p>
        </p:txBody>
      </p:sp>
    </p:spTree>
    <p:extLst>
      <p:ext uri="{BB962C8B-B14F-4D97-AF65-F5344CB8AC3E}">
        <p14:creationId xmlns:p14="http://schemas.microsoft.com/office/powerpoint/2010/main" val="163387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/>
              <a:t>Wir verzichten einfach </a:t>
            </a:r>
            <a:r>
              <a:rPr lang="de-DE" b="0" dirty="0" smtClean="0"/>
              <a:t>ganz auf Zeiger.</a:t>
            </a:r>
          </a:p>
          <a:p>
            <a:endParaRPr lang="en-US" b="0" dirty="0"/>
          </a:p>
        </p:txBody>
      </p:sp>
      <p:sp>
        <p:nvSpPr>
          <p:cNvPr id="13" name="Textfeld 12"/>
          <p:cNvSpPr txBox="1"/>
          <p:nvPr/>
        </p:nvSpPr>
        <p:spPr>
          <a:xfrm>
            <a:off x="283949" y="2171354"/>
            <a:ext cx="3745111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222044" y="2175946"/>
            <a:ext cx="4827008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Elevator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74638" y="4333715"/>
            <a:ext cx="4957342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Abgerundete rechteckige Legende 30"/>
          <p:cNvSpPr/>
          <p:nvPr/>
        </p:nvSpPr>
        <p:spPr>
          <a:xfrm>
            <a:off x="5973276" y="4419326"/>
            <a:ext cx="3075777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>
            <a:spLocks noChangeArrowheads="1"/>
          </p:cNvSpPr>
          <p:nvPr/>
        </p:nvSpPr>
        <p:spPr bwMode="auto">
          <a:xfrm>
            <a:off x="5632615" y="4365879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973275" y="5373216"/>
            <a:ext cx="3075777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>
            <a:spLocks noChangeArrowheads="1"/>
          </p:cNvSpPr>
          <p:nvPr/>
        </p:nvSpPr>
        <p:spPr bwMode="auto">
          <a:xfrm>
            <a:off x="5657724" y="531679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709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 II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50825" y="1556797"/>
            <a:ext cx="8532813" cy="3501724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eve(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"Eve"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55.0);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55kg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bob(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80.0);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80kg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makeFriends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(eve, bob);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eve.getFriends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().at(0);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bobAsEvesFriend.setWeight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(95);</a:t>
            </a:r>
          </a:p>
          <a:p>
            <a:pPr lvl="0" algn="l"/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[as Eve's friend] has weight 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 </a:t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bobAsEvesFriend.getWeight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 smtClean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50825" y="5058520"/>
            <a:ext cx="5653386" cy="138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Ausgabe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:</a:t>
            </a:r>
            <a:br>
              <a:rPr lang="en-US" b="1" dirty="0" smtClean="0">
                <a:solidFill>
                  <a:srgbClr val="000000"/>
                </a:solidFill>
                <a:latin typeface="+mj-lt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Bob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has weight 80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[as Eve's friend] has weight 95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has weight 80</a:t>
            </a:r>
            <a:endParaRPr lang="en-US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348452" y="5063054"/>
            <a:ext cx="3459162" cy="806450"/>
          </a:xfrm>
          <a:prstGeom prst="wedgeRoundRectCallout">
            <a:avLst>
              <a:gd name="adj1" fmla="val -65240"/>
              <a:gd name="adj2" fmla="val 4725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Kann man mit </a:t>
            </a:r>
            <a:r>
              <a:rPr lang="de-DE" b="1" dirty="0" err="1" smtClean="0">
                <a:solidFill>
                  <a:schemeClr val="bg1"/>
                </a:solidFill>
              </a:rPr>
              <a:t>immutablen</a:t>
            </a:r>
            <a:r>
              <a:rPr lang="de-DE" b="1" dirty="0" smtClean="0">
                <a:solidFill>
                  <a:schemeClr val="bg1"/>
                </a:solidFill>
              </a:rPr>
              <a:t> Objekten</a:t>
            </a:r>
            <a:r>
              <a:rPr lang="de-DE" dirty="0" smtClean="0">
                <a:solidFill>
                  <a:schemeClr val="bg1"/>
                </a:solidFill>
              </a:rPr>
              <a:t> (wie </a:t>
            </a:r>
            <a:r>
              <a:rPr lang="de-DE" i="1" dirty="0" err="1" smtClean="0">
                <a:solidFill>
                  <a:schemeClr val="bg1"/>
                </a:solidFill>
              </a:rPr>
              <a:t>java.lang.String</a:t>
            </a:r>
            <a:r>
              <a:rPr lang="de-DE" dirty="0" smtClean="0">
                <a:solidFill>
                  <a:schemeClr val="bg1"/>
                </a:solidFill>
              </a:rPr>
              <a:t>) umgehen.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5692626" y="5931765"/>
            <a:ext cx="3142734" cy="513832"/>
            <a:chOff x="6153923" y="6332814"/>
            <a:chExt cx="3142734" cy="513832"/>
          </a:xfrm>
        </p:grpSpPr>
        <p:sp>
          <p:nvSpPr>
            <p:cNvPr id="7" name="Rechteck 6"/>
            <p:cNvSpPr/>
            <p:nvPr/>
          </p:nvSpPr>
          <p:spPr bwMode="auto">
            <a:xfrm>
              <a:off x="6166747" y="6332814"/>
              <a:ext cx="306027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7085795" y="6414746"/>
              <a:ext cx="2210862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err="1" smtClean="0">
                  <a:solidFill>
                    <a:schemeClr val="bg1"/>
                  </a:solidFill>
                </a:rPr>
                <a:t>Immutable_object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10" name="Rechteck 9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179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893916"/>
            <a:ext cx="2271929" cy="15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2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73238"/>
            <a:ext cx="190023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2123728" y="2204864"/>
            <a:ext cx="4052159" cy="3181618"/>
          </a:xfrm>
          <a:prstGeom prst="ellipse">
            <a:avLst/>
          </a:prstGeom>
          <a:ln>
            <a:noFill/>
          </a:ln>
          <a:effectLst>
            <a:softEdge rad="317500"/>
          </a:effectLst>
          <a:extLst/>
        </p:spPr>
      </p:pic>
      <p:sp>
        <p:nvSpPr>
          <p:cNvPr id="460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</a:t>
            </a: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437063"/>
            <a:ext cx="9017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gende mit Pfeil nach rechts 6"/>
          <p:cNvSpPr/>
          <p:nvPr/>
        </p:nvSpPr>
        <p:spPr bwMode="auto">
          <a:xfrm>
            <a:off x="5148263" y="4797425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46087" name="Textfeld 7"/>
          <p:cNvSpPr txBox="1">
            <a:spLocks noChangeArrowheads="1"/>
          </p:cNvSpPr>
          <p:nvPr/>
        </p:nvSpPr>
        <p:spPr bwMode="auto">
          <a:xfrm>
            <a:off x="7912100" y="5516563"/>
            <a:ext cx="9810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46088" name="Abgerundetes Rechteck 8"/>
          <p:cNvSpPr>
            <a:spLocks noChangeArrowheads="1"/>
          </p:cNvSpPr>
          <p:nvPr/>
        </p:nvSpPr>
        <p:spPr bwMode="auto">
          <a:xfrm>
            <a:off x="4932363" y="4643438"/>
            <a:ext cx="3059112" cy="7921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6089" name="Textfeld 9"/>
          <p:cNvSpPr txBox="1">
            <a:spLocks noChangeArrowheads="1"/>
          </p:cNvSpPr>
          <p:nvPr/>
        </p:nvSpPr>
        <p:spPr bwMode="auto">
          <a:xfrm>
            <a:off x="4643438" y="4868863"/>
            <a:ext cx="438150" cy="350837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1" name="Wolke 10"/>
          <p:cNvSpPr/>
          <p:nvPr/>
        </p:nvSpPr>
        <p:spPr bwMode="auto">
          <a:xfrm>
            <a:off x="5148263" y="1773238"/>
            <a:ext cx="3384550" cy="23764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1" name="Textfeld 11"/>
          <p:cNvSpPr txBox="1">
            <a:spLocks noChangeArrowheads="1"/>
          </p:cNvSpPr>
          <p:nvPr/>
        </p:nvSpPr>
        <p:spPr bwMode="auto">
          <a:xfrm>
            <a:off x="7092950" y="2792413"/>
            <a:ext cx="38893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&amp;</a:t>
            </a:r>
          </a:p>
        </p:txBody>
      </p:sp>
      <p:sp>
        <p:nvSpPr>
          <p:cNvPr id="46092" name="Textfeld 13"/>
          <p:cNvSpPr txBox="1">
            <a:spLocks noChangeArrowheads="1"/>
          </p:cNvSpPr>
          <p:nvPr/>
        </p:nvSpPr>
        <p:spPr bwMode="auto">
          <a:xfrm>
            <a:off x="6993474" y="2349500"/>
            <a:ext cx="1005403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dirty="0" err="1">
                <a:solidFill>
                  <a:srgbClr val="005AA9"/>
                </a:solidFill>
              </a:rPr>
              <a:t>const</a:t>
            </a:r>
            <a:endParaRPr lang="de-DE" altLang="de-DE" sz="2400" dirty="0">
              <a:solidFill>
                <a:srgbClr val="005AA9"/>
              </a:solidFill>
            </a:endParaRPr>
          </a:p>
        </p:txBody>
      </p:sp>
      <p:sp>
        <p:nvSpPr>
          <p:cNvPr id="46093" name="Textfeld 14"/>
          <p:cNvSpPr txBox="1">
            <a:spLocks noChangeArrowheads="1"/>
          </p:cNvSpPr>
          <p:nvPr/>
        </p:nvSpPr>
        <p:spPr bwMode="auto">
          <a:xfrm>
            <a:off x="5697538" y="2781300"/>
            <a:ext cx="10588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Zeiger</a:t>
            </a:r>
          </a:p>
        </p:txBody>
      </p:sp>
      <p:sp>
        <p:nvSpPr>
          <p:cNvPr id="46094" name="Textfeld 15"/>
          <p:cNvSpPr txBox="1">
            <a:spLocks noChangeArrowheads="1"/>
          </p:cNvSpPr>
          <p:nvPr/>
        </p:nvSpPr>
        <p:spPr bwMode="auto">
          <a:xfrm>
            <a:off x="5508625" y="3211513"/>
            <a:ext cx="14351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Referenz</a:t>
            </a:r>
          </a:p>
        </p:txBody>
      </p:sp>
      <p:sp>
        <p:nvSpPr>
          <p:cNvPr id="46095" name="Textfeld 16"/>
          <p:cNvSpPr txBox="1">
            <a:spLocks noChangeArrowheads="1"/>
          </p:cNvSpPr>
          <p:nvPr/>
        </p:nvSpPr>
        <p:spPr bwMode="auto">
          <a:xfrm>
            <a:off x="5580063" y="2266950"/>
            <a:ext cx="12938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Variable</a:t>
            </a:r>
          </a:p>
        </p:txBody>
      </p:sp>
      <p:sp>
        <p:nvSpPr>
          <p:cNvPr id="46096" name="Textfeld 17"/>
          <p:cNvSpPr txBox="1">
            <a:spLocks noChangeArrowheads="1"/>
          </p:cNvSpPr>
          <p:nvPr/>
        </p:nvSpPr>
        <p:spPr bwMode="auto">
          <a:xfrm>
            <a:off x="7534275" y="3022600"/>
            <a:ext cx="304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*</a:t>
            </a:r>
          </a:p>
        </p:txBody>
      </p:sp>
      <p:sp>
        <p:nvSpPr>
          <p:cNvPr id="19" name="Wolke 18"/>
          <p:cNvSpPr/>
          <p:nvPr/>
        </p:nvSpPr>
        <p:spPr bwMode="auto">
          <a:xfrm>
            <a:off x="107950" y="3857625"/>
            <a:ext cx="3384550" cy="237648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8" name="Textfeld 19"/>
          <p:cNvSpPr txBox="1">
            <a:spLocks noChangeArrowheads="1"/>
          </p:cNvSpPr>
          <p:nvPr/>
        </p:nvSpPr>
        <p:spPr bwMode="auto">
          <a:xfrm>
            <a:off x="730250" y="4289425"/>
            <a:ext cx="10255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delete</a:t>
            </a:r>
          </a:p>
        </p:txBody>
      </p:sp>
      <p:sp>
        <p:nvSpPr>
          <p:cNvPr id="46099" name="Textfeld 20"/>
          <p:cNvSpPr txBox="1">
            <a:spLocks noChangeArrowheads="1"/>
          </p:cNvSpPr>
          <p:nvPr/>
        </p:nvSpPr>
        <p:spPr bwMode="auto">
          <a:xfrm>
            <a:off x="566738" y="5226050"/>
            <a:ext cx="7508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new</a:t>
            </a:r>
          </a:p>
        </p:txBody>
      </p:sp>
      <p:sp>
        <p:nvSpPr>
          <p:cNvPr id="46100" name="Textfeld 21"/>
          <p:cNvSpPr txBox="1">
            <a:spLocks noChangeArrowheads="1"/>
          </p:cNvSpPr>
          <p:nvPr/>
        </p:nvSpPr>
        <p:spPr bwMode="auto">
          <a:xfrm>
            <a:off x="1477963" y="4792663"/>
            <a:ext cx="17843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T(const T&amp;)</a:t>
            </a:r>
          </a:p>
        </p:txBody>
      </p:sp>
    </p:spTree>
    <p:extLst>
      <p:ext uri="{BB962C8B-B14F-4D97-AF65-F5344CB8AC3E}">
        <p14:creationId xmlns:p14="http://schemas.microsoft.com/office/powerpoint/2010/main" val="341712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Vererbung und Polymorphie</a:t>
            </a:r>
          </a:p>
        </p:txBody>
      </p:sp>
    </p:spTree>
    <p:extLst>
      <p:ext uri="{BB962C8B-B14F-4D97-AF65-F5344CB8AC3E}">
        <p14:creationId xmlns:p14="http://schemas.microsoft.com/office/powerpoint/2010/main" val="206801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Polymorphie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(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meinen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b="1" dirty="0" err="1" smtClean="0"/>
              <a:t>Untertyp-Polymorphie</a:t>
            </a:r>
            <a:r>
              <a:rPr lang="en-US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Eine</a:t>
            </a:r>
            <a:r>
              <a:rPr lang="en-US" dirty="0" smtClean="0"/>
              <a:t> Variable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Instanzen</a:t>
            </a:r>
            <a:r>
              <a:rPr lang="en-US" dirty="0" smtClean="0"/>
              <a:t> </a:t>
            </a:r>
            <a:r>
              <a:rPr lang="en-US" dirty="0" err="1" smtClean="0"/>
              <a:t>verschiedener</a:t>
            </a:r>
            <a:r>
              <a:rPr lang="en-US" dirty="0" smtClean="0"/>
              <a:t> Klassen </a:t>
            </a:r>
            <a:r>
              <a:rPr lang="en-US" dirty="0" err="1" smtClean="0"/>
              <a:t>enthalten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3808091" y="5877272"/>
            <a:ext cx="5091984" cy="513832"/>
            <a:chOff x="6153923" y="6332814"/>
            <a:chExt cx="5091984" cy="513832"/>
          </a:xfrm>
        </p:grpSpPr>
        <p:sp>
          <p:nvSpPr>
            <p:cNvPr id="5" name="Rechteck 4"/>
            <p:cNvSpPr/>
            <p:nvPr/>
          </p:nvSpPr>
          <p:spPr bwMode="auto">
            <a:xfrm>
              <a:off x="6166746" y="6332814"/>
              <a:ext cx="5079161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7085795" y="6414746"/>
              <a:ext cx="4031873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smtClean="0">
                  <a:solidFill>
                    <a:schemeClr val="bg1"/>
                  </a:solidFill>
                </a:rPr>
                <a:t>Polymorphism (computer science</a:t>
              </a:r>
              <a:r>
                <a:rPr lang="en-US" b="1" dirty="0">
                  <a:solidFill>
                    <a:schemeClr val="bg1"/>
                  </a:solidFill>
                </a:rPr>
                <a:t>)</a:t>
              </a:r>
            </a:p>
          </p:txBody>
        </p:sp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8" name="Rechteck 7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56004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Wozu Polymorphie?</a:t>
            </a:r>
          </a:p>
        </p:txBody>
      </p:sp>
      <p:sp>
        <p:nvSpPr>
          <p:cNvPr id="4099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400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Abgerundete rechteckige Legende 28"/>
          <p:cNvSpPr/>
          <p:nvPr/>
        </p:nvSpPr>
        <p:spPr>
          <a:xfrm>
            <a:off x="5940425" y="2133600"/>
            <a:ext cx="2232025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Strategie, die den Aufzug kontrolliert</a:t>
            </a:r>
          </a:p>
        </p:txBody>
      </p:sp>
      <p:sp>
        <p:nvSpPr>
          <p:cNvPr id="30" name="Abgerundete rechteckige Legende 29"/>
          <p:cNvSpPr/>
          <p:nvPr/>
        </p:nvSpPr>
        <p:spPr>
          <a:xfrm>
            <a:off x="5651500" y="4224338"/>
            <a:ext cx="2233613" cy="868362"/>
          </a:xfrm>
          <a:prstGeom prst="wedgeRoundRectCallout">
            <a:avLst>
              <a:gd name="adj1" fmla="val -59883"/>
              <a:gd name="adj2" fmla="val -213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Effizienz: 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3086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Wozu Polymorphie?</a:t>
            </a: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3162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winkelte Verbindung 23"/>
          <p:cNvCxnSpPr>
            <a:cxnSpLocks noChangeShapeType="1"/>
            <a:endCxn id="5124" idx="1"/>
          </p:cNvCxnSpPr>
          <p:nvPr/>
        </p:nvCxnSpPr>
        <p:spPr bwMode="auto">
          <a:xfrm>
            <a:off x="2833688" y="3543300"/>
            <a:ext cx="1990725" cy="3969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2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2465983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228600">
              <a:srgbClr val="FF0000">
                <a:alpha val="40000"/>
              </a:srgbClr>
            </a:glow>
          </a:effectLst>
          <a:extLst/>
        </p:spPr>
      </p:pic>
      <p:pic>
        <p:nvPicPr>
          <p:cNvPr id="33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3931544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190500">
              <a:srgbClr val="00B050">
                <a:alpha val="60000"/>
              </a:srgbClr>
            </a:glow>
            <a:softEdge rad="0"/>
          </a:effectLst>
          <a:extLst/>
        </p:spPr>
      </p:pic>
      <p:cxnSp>
        <p:nvCxnSpPr>
          <p:cNvPr id="5128" name="Gewinkelte Verbindung 34"/>
          <p:cNvCxnSpPr>
            <a:cxnSpLocks noChangeShapeType="1"/>
          </p:cNvCxnSpPr>
          <p:nvPr/>
        </p:nvCxnSpPr>
        <p:spPr bwMode="auto">
          <a:xfrm>
            <a:off x="5580063" y="3546475"/>
            <a:ext cx="504825" cy="6492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Gewinkelte Verbindung 36"/>
          <p:cNvCxnSpPr>
            <a:cxnSpLocks noChangeShapeType="1"/>
          </p:cNvCxnSpPr>
          <p:nvPr/>
        </p:nvCxnSpPr>
        <p:spPr bwMode="auto">
          <a:xfrm rot="10800000" flipV="1">
            <a:off x="5832475" y="2730500"/>
            <a:ext cx="252413" cy="81597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Abgerundete rechteckige Legende 45"/>
          <p:cNvSpPr/>
          <p:nvPr/>
        </p:nvSpPr>
        <p:spPr>
          <a:xfrm>
            <a:off x="539750" y="1542571"/>
            <a:ext cx="3743325" cy="1570037"/>
          </a:xfrm>
          <a:prstGeom prst="wedgeRoundRectCallout">
            <a:avLst>
              <a:gd name="adj1" fmla="val 8630"/>
              <a:gd name="adj2" fmla="val 730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Code im Aufzug, der die Strategie verwendet, soll sich nicht ändern, nur weil eine andere Strategie eingesetzt wird.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Separation </a:t>
            </a:r>
            <a:r>
              <a:rPr lang="de-DE" b="1" dirty="0" err="1">
                <a:solidFill>
                  <a:schemeClr val="bg1"/>
                </a:solidFill>
              </a:rPr>
              <a:t>of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Concerns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7" name="Abgerundete rechteckige Legende 46"/>
          <p:cNvSpPr/>
          <p:nvPr/>
        </p:nvSpPr>
        <p:spPr>
          <a:xfrm>
            <a:off x="3787886" y="4855599"/>
            <a:ext cx="5127625" cy="1243013"/>
          </a:xfrm>
          <a:prstGeom prst="wedgeRoundRectCallout">
            <a:avLst>
              <a:gd name="adj1" fmla="val -6041"/>
              <a:gd name="adj2" fmla="val -7704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Unterschiedliche Strategien können ergänzt und verwendet werden (</a:t>
            </a:r>
            <a:r>
              <a:rPr lang="de-DE" b="1" dirty="0">
                <a:solidFill>
                  <a:schemeClr val="bg1"/>
                </a:solidFill>
              </a:rPr>
              <a:t>Erweiterbarkeit</a:t>
            </a:r>
            <a:r>
              <a:rPr lang="de-DE" dirty="0">
                <a:solidFill>
                  <a:schemeClr val="bg1"/>
                </a:solidFill>
              </a:rPr>
              <a:t>).  Die richtige Methode wird „magisch“ aufgerufen!</a:t>
            </a:r>
          </a:p>
        </p:txBody>
      </p:sp>
    </p:spTree>
    <p:extLst>
      <p:ext uri="{BB962C8B-B14F-4D97-AF65-F5344CB8AC3E}">
        <p14:creationId xmlns:p14="http://schemas.microsoft.com/office/powerpoint/2010/main" val="304559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Verschiedene Strategien als Unterklassen</a:t>
            </a:r>
          </a:p>
        </p:txBody>
      </p:sp>
      <p:grpSp>
        <p:nvGrpSpPr>
          <p:cNvPr id="8195" name="Group 5"/>
          <p:cNvGrpSpPr>
            <a:grpSpLocks noChangeAspect="1"/>
          </p:cNvGrpSpPr>
          <p:nvPr/>
        </p:nvGrpSpPr>
        <p:grpSpPr bwMode="auto">
          <a:xfrm>
            <a:off x="395288" y="2420938"/>
            <a:ext cx="8383587" cy="2663825"/>
            <a:chOff x="479" y="1604"/>
            <a:chExt cx="4859" cy="1544"/>
          </a:xfrm>
        </p:grpSpPr>
        <p:sp>
          <p:nvSpPr>
            <p:cNvPr id="8198" name="Rectangle 10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99" name="Rectangle 11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0" name="Rectangle 12"/>
            <p:cNvSpPr>
              <a:spLocks noChangeArrowheads="1"/>
            </p:cNvSpPr>
            <p:nvPr/>
          </p:nvSpPr>
          <p:spPr bwMode="auto">
            <a:xfrm>
              <a:off x="1412" y="1670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Building</a:t>
              </a:r>
              <a:endParaRPr lang="de-DE" altLang="de-DE" sz="1800" b="0"/>
            </a:p>
          </p:txBody>
        </p:sp>
        <p:sp>
          <p:nvSpPr>
            <p:cNvPr id="8201" name="Rectangle 13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2" name="Rectangle 14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3" name="Rectangle 15"/>
            <p:cNvSpPr>
              <a:spLocks noChangeArrowheads="1"/>
            </p:cNvSpPr>
            <p:nvPr/>
          </p:nvSpPr>
          <p:spPr bwMode="auto">
            <a:xfrm>
              <a:off x="2133" y="2384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dirty="0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04" name="Rectangle 16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5" name="Rectangle 17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6" name="Rectangle 18"/>
            <p:cNvSpPr>
              <a:spLocks noChangeArrowheads="1"/>
            </p:cNvSpPr>
            <p:nvPr/>
          </p:nvSpPr>
          <p:spPr bwMode="auto">
            <a:xfrm>
              <a:off x="3581" y="2384"/>
              <a:ext cx="61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i="1" dirty="0" err="1">
                  <a:solidFill>
                    <a:srgbClr val="000000"/>
                  </a:solidFill>
                </a:rPr>
                <a:t>ElevatorStrategy</a:t>
              </a:r>
              <a:endParaRPr lang="de-DE" altLang="de-DE" sz="1800" b="0" dirty="0"/>
            </a:p>
          </p:txBody>
        </p:sp>
        <p:sp>
          <p:nvSpPr>
            <p:cNvPr id="8207" name="Rectangle 19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8" name="Rectangle 20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9" name="Rectangle 21"/>
            <p:cNvSpPr>
              <a:spLocks noChangeArrowheads="1"/>
            </p:cNvSpPr>
            <p:nvPr/>
          </p:nvSpPr>
          <p:spPr bwMode="auto">
            <a:xfrm>
              <a:off x="766" y="2384"/>
              <a:ext cx="21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Floor</a:t>
              </a:r>
              <a:endParaRPr lang="de-DE" altLang="de-DE" sz="1800" b="0"/>
            </a:p>
          </p:txBody>
        </p:sp>
        <p:sp>
          <p:nvSpPr>
            <p:cNvPr id="8210" name="Rectangle 22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1" name="Rectangle 23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2" name="Rectangle 24"/>
            <p:cNvSpPr>
              <a:spLocks noChangeArrowheads="1"/>
            </p:cNvSpPr>
            <p:nvPr/>
          </p:nvSpPr>
          <p:spPr bwMode="auto">
            <a:xfrm>
              <a:off x="2728" y="2979"/>
              <a:ext cx="94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EnergyMinimizingStrategy</a:t>
              </a:r>
              <a:endParaRPr lang="de-DE" altLang="de-DE" sz="1800" b="0"/>
            </a:p>
          </p:txBody>
        </p:sp>
        <p:sp>
          <p:nvSpPr>
            <p:cNvPr id="8213" name="Rectangle 25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4" name="Rectangle 26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5" name="Rectangle 27"/>
            <p:cNvSpPr>
              <a:spLocks noChangeArrowheads="1"/>
            </p:cNvSpPr>
            <p:nvPr/>
          </p:nvSpPr>
          <p:spPr bwMode="auto">
            <a:xfrm>
              <a:off x="4110" y="2972"/>
              <a:ext cx="112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WaitingTimeMinimizingStrategy</a:t>
              </a:r>
              <a:endParaRPr lang="de-DE" altLang="de-DE" sz="1800" b="0"/>
            </a:p>
          </p:txBody>
        </p:sp>
        <p:sp>
          <p:nvSpPr>
            <p:cNvPr id="8216" name="Line 28"/>
            <p:cNvSpPr>
              <a:spLocks noChangeShapeType="1"/>
            </p:cNvSpPr>
            <p:nvPr/>
          </p:nvSpPr>
          <p:spPr bwMode="auto">
            <a:xfrm flipH="1">
              <a:off x="1243" y="2406"/>
              <a:ext cx="66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7" name="Freeform 29"/>
            <p:cNvSpPr>
              <a:spLocks noEditPoints="1"/>
            </p:cNvSpPr>
            <p:nvPr/>
          </p:nvSpPr>
          <p:spPr bwMode="auto">
            <a:xfrm>
              <a:off x="1243" y="2361"/>
              <a:ext cx="111" cy="89"/>
            </a:xfrm>
            <a:custGeom>
              <a:avLst/>
              <a:gdLst>
                <a:gd name="T0" fmla="*/ 0 w 111"/>
                <a:gd name="T1" fmla="*/ 45 h 89"/>
                <a:gd name="T2" fmla="*/ 111 w 111"/>
                <a:gd name="T3" fmla="*/ 0 h 89"/>
                <a:gd name="T4" fmla="*/ 0 w 111"/>
                <a:gd name="T5" fmla="*/ 45 h 89"/>
                <a:gd name="T6" fmla="*/ 111 w 111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89"/>
                <a:gd name="T14" fmla="*/ 111 w 11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89">
                  <a:moveTo>
                    <a:pt x="0" y="45"/>
                  </a:moveTo>
                  <a:lnTo>
                    <a:pt x="111" y="0"/>
                  </a:lnTo>
                  <a:moveTo>
                    <a:pt x="0" y="45"/>
                  </a:moveTo>
                  <a:lnTo>
                    <a:pt x="111" y="89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8" name="Rectangle 30"/>
            <p:cNvSpPr>
              <a:spLocks noChangeArrowheads="1"/>
            </p:cNvSpPr>
            <p:nvPr/>
          </p:nvSpPr>
          <p:spPr bwMode="auto">
            <a:xfrm>
              <a:off x="1265" y="2273"/>
              <a:ext cx="455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+currentFloor</a:t>
              </a:r>
              <a:endParaRPr lang="de-DE" altLang="de-DE" sz="1800" b="0"/>
            </a:p>
          </p:txBody>
        </p:sp>
        <p:sp>
          <p:nvSpPr>
            <p:cNvPr id="8219" name="Rectangle 31"/>
            <p:cNvSpPr>
              <a:spLocks noChangeArrowheads="1"/>
            </p:cNvSpPr>
            <p:nvPr/>
          </p:nvSpPr>
          <p:spPr bwMode="auto">
            <a:xfrm>
              <a:off x="1265" y="2442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0" name="Line 32"/>
            <p:cNvSpPr>
              <a:spLocks noChangeShapeType="1"/>
            </p:cNvSpPr>
            <p:nvPr/>
          </p:nvSpPr>
          <p:spPr bwMode="auto">
            <a:xfrm>
              <a:off x="2669" y="2413"/>
              <a:ext cx="831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1" name="Freeform 33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2" name="Freeform 34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3" name="Freeform 35"/>
            <p:cNvSpPr>
              <a:spLocks noEditPoints="1"/>
            </p:cNvSpPr>
            <p:nvPr/>
          </p:nvSpPr>
          <p:spPr bwMode="auto">
            <a:xfrm>
              <a:off x="3390" y="2369"/>
              <a:ext cx="110" cy="88"/>
            </a:xfrm>
            <a:custGeom>
              <a:avLst/>
              <a:gdLst>
                <a:gd name="T0" fmla="*/ 110 w 110"/>
                <a:gd name="T1" fmla="*/ 44 h 88"/>
                <a:gd name="T2" fmla="*/ 0 w 110"/>
                <a:gd name="T3" fmla="*/ 88 h 88"/>
                <a:gd name="T4" fmla="*/ 110 w 110"/>
                <a:gd name="T5" fmla="*/ 44 h 88"/>
                <a:gd name="T6" fmla="*/ 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110" y="44"/>
                  </a:moveTo>
                  <a:lnTo>
                    <a:pt x="0" y="88"/>
                  </a:lnTo>
                  <a:moveTo>
                    <a:pt x="110" y="44"/>
                  </a:moveTo>
                  <a:lnTo>
                    <a:pt x="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4" name="Freeform 36"/>
            <p:cNvSpPr>
              <a:spLocks noEditPoints="1"/>
            </p:cNvSpPr>
            <p:nvPr/>
          </p:nvSpPr>
          <p:spPr bwMode="auto">
            <a:xfrm>
              <a:off x="2817" y="2369"/>
              <a:ext cx="110" cy="88"/>
            </a:xfrm>
            <a:custGeom>
              <a:avLst/>
              <a:gdLst>
                <a:gd name="T0" fmla="*/ 0 w 110"/>
                <a:gd name="T1" fmla="*/ 44 h 88"/>
                <a:gd name="T2" fmla="*/ 110 w 110"/>
                <a:gd name="T3" fmla="*/ 88 h 88"/>
                <a:gd name="T4" fmla="*/ 0 w 110"/>
                <a:gd name="T5" fmla="*/ 44 h 88"/>
                <a:gd name="T6" fmla="*/ 11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0" y="44"/>
                  </a:moveTo>
                  <a:lnTo>
                    <a:pt x="110" y="88"/>
                  </a:lnTo>
                  <a:moveTo>
                    <a:pt x="0" y="44"/>
                  </a:moveTo>
                  <a:lnTo>
                    <a:pt x="11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5" name="Rectangle 37"/>
            <p:cNvSpPr>
              <a:spLocks noChangeArrowheads="1"/>
            </p:cNvSpPr>
            <p:nvPr/>
          </p:nvSpPr>
          <p:spPr bwMode="auto">
            <a:xfrm>
              <a:off x="2750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26" name="Rectangle 38"/>
            <p:cNvSpPr>
              <a:spLocks noChangeArrowheads="1"/>
            </p:cNvSpPr>
            <p:nvPr/>
          </p:nvSpPr>
          <p:spPr bwMode="auto">
            <a:xfrm>
              <a:off x="2839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7" name="Rectangle 39"/>
            <p:cNvSpPr>
              <a:spLocks noChangeArrowheads="1"/>
            </p:cNvSpPr>
            <p:nvPr/>
          </p:nvSpPr>
          <p:spPr bwMode="auto">
            <a:xfrm>
              <a:off x="3169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+strategy</a:t>
              </a:r>
              <a:endParaRPr lang="de-DE" altLang="de-DE" sz="1800" b="0"/>
            </a:p>
          </p:txBody>
        </p:sp>
        <p:sp>
          <p:nvSpPr>
            <p:cNvPr id="8228" name="Rectangle 40"/>
            <p:cNvSpPr>
              <a:spLocks noChangeArrowheads="1"/>
            </p:cNvSpPr>
            <p:nvPr/>
          </p:nvSpPr>
          <p:spPr bwMode="auto">
            <a:xfrm>
              <a:off x="3434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9" name="Line 41"/>
            <p:cNvSpPr>
              <a:spLocks noChangeShapeType="1"/>
            </p:cNvSpPr>
            <p:nvPr/>
          </p:nvSpPr>
          <p:spPr bwMode="auto">
            <a:xfrm>
              <a:off x="1927" y="1693"/>
              <a:ext cx="353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0" name="Line 42"/>
            <p:cNvSpPr>
              <a:spLocks noChangeShapeType="1"/>
            </p:cNvSpPr>
            <p:nvPr/>
          </p:nvSpPr>
          <p:spPr bwMode="auto">
            <a:xfrm>
              <a:off x="2280" y="1693"/>
              <a:ext cx="0" cy="624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1" name="Freeform 43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2" name="Freeform 44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3" name="Freeform 45"/>
            <p:cNvSpPr>
              <a:spLocks noEditPoints="1"/>
            </p:cNvSpPr>
            <p:nvPr/>
          </p:nvSpPr>
          <p:spPr bwMode="auto">
            <a:xfrm>
              <a:off x="2236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4" name="Rectangle 46"/>
            <p:cNvSpPr>
              <a:spLocks noChangeArrowheads="1"/>
            </p:cNvSpPr>
            <p:nvPr/>
          </p:nvSpPr>
          <p:spPr bwMode="auto">
            <a:xfrm>
              <a:off x="1898" y="2185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35" name="Rectangle 47"/>
            <p:cNvSpPr>
              <a:spLocks noChangeArrowheads="1"/>
            </p:cNvSpPr>
            <p:nvPr/>
          </p:nvSpPr>
          <p:spPr bwMode="auto">
            <a:xfrm>
              <a:off x="2339" y="2185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36" name="Line 48"/>
            <p:cNvSpPr>
              <a:spLocks noChangeShapeType="1"/>
            </p:cNvSpPr>
            <p:nvPr/>
          </p:nvSpPr>
          <p:spPr bwMode="auto">
            <a:xfrm flipH="1">
              <a:off x="795" y="1700"/>
              <a:ext cx="404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7" name="Line 49"/>
            <p:cNvSpPr>
              <a:spLocks noChangeShapeType="1"/>
            </p:cNvSpPr>
            <p:nvPr/>
          </p:nvSpPr>
          <p:spPr bwMode="auto">
            <a:xfrm>
              <a:off x="795" y="1700"/>
              <a:ext cx="0" cy="61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8" name="Freeform 50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9" name="Freeform 51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0" name="Freeform 52"/>
            <p:cNvSpPr>
              <a:spLocks noEditPoints="1"/>
            </p:cNvSpPr>
            <p:nvPr/>
          </p:nvSpPr>
          <p:spPr bwMode="auto">
            <a:xfrm>
              <a:off x="751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1" name="Rectangle 53"/>
            <p:cNvSpPr>
              <a:spLocks noChangeArrowheads="1"/>
            </p:cNvSpPr>
            <p:nvPr/>
          </p:nvSpPr>
          <p:spPr bwMode="auto">
            <a:xfrm>
              <a:off x="508" y="2185"/>
              <a:ext cx="2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+floors</a:t>
              </a:r>
              <a:endParaRPr lang="de-DE" altLang="de-DE" sz="1800" b="0"/>
            </a:p>
          </p:txBody>
        </p:sp>
        <p:sp>
          <p:nvSpPr>
            <p:cNvPr id="8242" name="Rectangle 54"/>
            <p:cNvSpPr>
              <a:spLocks noChangeArrowheads="1"/>
            </p:cNvSpPr>
            <p:nvPr/>
          </p:nvSpPr>
          <p:spPr bwMode="auto">
            <a:xfrm>
              <a:off x="854" y="2185"/>
              <a:ext cx="13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0..*</a:t>
              </a:r>
              <a:endParaRPr lang="de-DE" altLang="de-DE" sz="1800" b="0"/>
            </a:p>
          </p:txBody>
        </p:sp>
        <p:sp>
          <p:nvSpPr>
            <p:cNvPr id="8243" name="Line 55"/>
            <p:cNvSpPr>
              <a:spLocks noChangeShapeType="1"/>
            </p:cNvSpPr>
            <p:nvPr/>
          </p:nvSpPr>
          <p:spPr bwMode="auto">
            <a:xfrm flipV="1">
              <a:off x="3331" y="2538"/>
              <a:ext cx="419" cy="375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4" name="Freeform 56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5" name="Freeform 57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6" name="Line 58"/>
            <p:cNvSpPr>
              <a:spLocks noChangeShapeType="1"/>
            </p:cNvSpPr>
            <p:nvPr/>
          </p:nvSpPr>
          <p:spPr bwMode="auto">
            <a:xfrm flipH="1" flipV="1">
              <a:off x="4022" y="2538"/>
              <a:ext cx="485" cy="36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7" name="Freeform 59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8" name="Freeform 60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65" name="Abgerundete rechteckige Legende 64"/>
          <p:cNvSpPr/>
          <p:nvPr/>
        </p:nvSpPr>
        <p:spPr>
          <a:xfrm>
            <a:off x="5245100" y="2997200"/>
            <a:ext cx="2559050" cy="500063"/>
          </a:xfrm>
          <a:prstGeom prst="wedgeRoundRectCallout">
            <a:avLst>
              <a:gd name="adj1" fmla="val -12371"/>
              <a:gd name="adj2" fmla="val 85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Abstrakte Oberklasse</a:t>
            </a:r>
          </a:p>
        </p:txBody>
      </p:sp>
      <p:sp>
        <p:nvSpPr>
          <p:cNvPr id="66" name="Abgerundete rechteckige Legende 65"/>
          <p:cNvSpPr/>
          <p:nvPr/>
        </p:nvSpPr>
        <p:spPr>
          <a:xfrm>
            <a:off x="5219700" y="5229225"/>
            <a:ext cx="2664668" cy="500063"/>
          </a:xfrm>
          <a:prstGeom prst="wedgeRoundRectCallout">
            <a:avLst>
              <a:gd name="adj1" fmla="val -26937"/>
              <a:gd name="adj2" fmla="val -1019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</a:t>
            </a:r>
            <a:r>
              <a:rPr lang="de-DE" dirty="0" smtClean="0">
                <a:solidFill>
                  <a:schemeClr val="bg1"/>
                </a:solidFill>
              </a:rPr>
              <a:t>Unterklassen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8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Lösung ohne und mit Polymorphie</a:t>
            </a:r>
          </a:p>
        </p:txBody>
      </p:sp>
      <p:sp>
        <p:nvSpPr>
          <p:cNvPr id="6148" name="Rechteck 5"/>
          <p:cNvSpPr>
            <a:spLocks noChangeArrowheads="1"/>
          </p:cNvSpPr>
          <p:nvPr/>
        </p:nvSpPr>
        <p:spPr bwMode="auto">
          <a:xfrm>
            <a:off x="283483" y="1521335"/>
            <a:ext cx="4720566" cy="3017331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switch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ENERGY_MINIMIZING_STRATEGY:	   </a:t>
            </a:r>
            <a:endParaRPr lang="de-DE" altLang="de-DE" sz="14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3F7F5F"/>
                </a:solidFill>
                <a:latin typeface="Consolas" pitchFamily="49" charset="0"/>
              </a:rPr>
              <a:t>     	// ...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WAITING_TIME_MINIMIZING_STRATEGY: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... </a:t>
            </a:r>
            <a:endParaRPr lang="de-DE" altLang="de-DE" sz="1400" b="0" dirty="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		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   //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so 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Rechteck 4"/>
          <p:cNvSpPr>
            <a:spLocks noChangeArrowheads="1"/>
          </p:cNvSpPr>
          <p:nvPr/>
        </p:nvSpPr>
        <p:spPr bwMode="auto">
          <a:xfrm>
            <a:off x="5184006" y="1521335"/>
            <a:ext cx="3708042" cy="106672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(){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-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58775" y="4538666"/>
            <a:ext cx="4501257" cy="1895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1" dirty="0" smtClean="0"/>
              <a:t>„</a:t>
            </a:r>
            <a:r>
              <a:rPr lang="de-DE" b="1" dirty="0" err="1" smtClean="0"/>
              <a:t>Dispatch</a:t>
            </a:r>
            <a:r>
              <a:rPr lang="de-DE" b="1" dirty="0" smtClean="0"/>
              <a:t>“ von Hand</a:t>
            </a:r>
            <a:endParaRPr lang="de-DE" dirty="0"/>
          </a:p>
          <a:p>
            <a:pPr algn="l"/>
            <a:endParaRPr lang="de-DE" dirty="0" smtClean="0"/>
          </a:p>
          <a:p>
            <a:pPr algn="l"/>
            <a:r>
              <a:rPr lang="de-DE" dirty="0" smtClean="0"/>
              <a:t>Für </a:t>
            </a:r>
            <a:r>
              <a:rPr lang="de-DE" dirty="0"/>
              <a:t>jede neue Strategie muss die Logik hier (und eventuell an </a:t>
            </a:r>
            <a:r>
              <a:rPr lang="de-DE" b="1" dirty="0"/>
              <a:t>etlichen</a:t>
            </a:r>
            <a:r>
              <a:rPr lang="de-DE" dirty="0"/>
              <a:t> </a:t>
            </a:r>
            <a:r>
              <a:rPr lang="de-DE" b="1" dirty="0"/>
              <a:t>anderen</a:t>
            </a:r>
            <a:r>
              <a:rPr lang="de-DE" dirty="0"/>
              <a:t> </a:t>
            </a:r>
            <a:r>
              <a:rPr lang="de-DE" b="1" dirty="0"/>
              <a:t>Stellen</a:t>
            </a:r>
            <a:r>
              <a:rPr lang="de-DE" dirty="0"/>
              <a:t>) erweitert werden!</a:t>
            </a:r>
            <a:br>
              <a:rPr lang="de-DE" dirty="0"/>
            </a:br>
            <a:r>
              <a:rPr lang="de-DE" dirty="0"/>
              <a:t>(</a:t>
            </a:r>
            <a:r>
              <a:rPr lang="de-DE" b="1" dirty="0"/>
              <a:t>Fluch des </a:t>
            </a:r>
            <a:r>
              <a:rPr lang="de-DE" b="1" dirty="0" err="1"/>
              <a:t>switch-case</a:t>
            </a:r>
            <a:r>
              <a:rPr lang="de-DE" dirty="0"/>
              <a:t>)</a:t>
            </a:r>
          </a:p>
          <a:p>
            <a:pPr algn="l"/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5184006" y="4038406"/>
            <a:ext cx="3780482" cy="241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de-DE" b="1" dirty="0" smtClean="0"/>
              <a:t>Polymorpher </a:t>
            </a:r>
            <a:r>
              <a:rPr lang="de-DE" b="1" dirty="0" err="1" smtClean="0"/>
              <a:t>Dispatch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Konkrete </a:t>
            </a:r>
            <a:r>
              <a:rPr lang="de-DE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ElevatorStrategy</a:t>
            </a:r>
            <a:r>
              <a:rPr lang="de-DE" dirty="0" smtClean="0"/>
              <a:t> wird </a:t>
            </a:r>
            <a:r>
              <a:rPr lang="de-DE" dirty="0"/>
              <a:t>bei der Erzeugung des Aufzugs gesetzt.</a:t>
            </a:r>
          </a:p>
          <a:p>
            <a:pPr algn="l">
              <a:defRPr/>
            </a:pPr>
            <a:endParaRPr lang="de-DE" dirty="0"/>
          </a:p>
          <a:p>
            <a:pPr algn="l">
              <a:defRPr/>
            </a:pPr>
            <a:r>
              <a:rPr lang="de-DE" dirty="0" smtClean="0"/>
              <a:t>Der obige Code ruft die </a:t>
            </a:r>
            <a:r>
              <a:rPr lang="de-DE" dirty="0"/>
              <a:t>Strategie </a:t>
            </a:r>
            <a:r>
              <a:rPr lang="de-DE" dirty="0" smtClean="0"/>
              <a:t>polymorph auf und muss nicht mehr verändert werden.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25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11059</Words>
  <Application>Microsoft Office PowerPoint</Application>
  <PresentationFormat>Bildschirmpräsentation (4:3)</PresentationFormat>
  <Paragraphs>3560</Paragraphs>
  <Slides>188</Slides>
  <Notes>69</Notes>
  <HiddenSlides>3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188</vt:i4>
      </vt:variant>
    </vt:vector>
  </HeadingPairs>
  <TitlesOfParts>
    <vt:vector size="201" baseType="lpstr">
      <vt:lpstr>ＭＳ Ｐゴシック</vt:lpstr>
      <vt:lpstr>Arial</vt:lpstr>
      <vt:lpstr>Bradley Hand ITC</vt:lpstr>
      <vt:lpstr>Calibri</vt:lpstr>
      <vt:lpstr>Consolas</vt:lpstr>
      <vt:lpstr>Courier New</vt:lpstr>
      <vt:lpstr>Earwig Factory</vt:lpstr>
      <vt:lpstr>Lucida Sans Unicode</vt:lpstr>
      <vt:lpstr>Stafford</vt:lpstr>
      <vt:lpstr>Times New Roman</vt:lpstr>
      <vt:lpstr>Wingdings</vt:lpstr>
      <vt:lpstr>FV_Vorlage_SE1_TUCD</vt:lpstr>
      <vt:lpstr>Arbeitsblatt</vt:lpstr>
      <vt:lpstr>Programmierpraktikum C und C++</vt:lpstr>
      <vt:lpstr>Programmierpraktikum C und C++</vt:lpstr>
      <vt:lpstr>Zielsetzung</vt:lpstr>
      <vt:lpstr>Wie wichtig sind C und C++?</vt:lpstr>
      <vt:lpstr>Organisatorisches </vt:lpstr>
      <vt:lpstr>Klausur</vt:lpstr>
      <vt:lpstr>Vorlesungs- und Übungsbetrieb</vt:lpstr>
      <vt:lpstr>Literaturvorschläge – Bücher</vt:lpstr>
      <vt:lpstr>Literaturvorschläge – Skripte / Online</vt:lpstr>
      <vt:lpstr>Alternative Veranstaltungen an der TU Darmstadt</vt:lpstr>
      <vt:lpstr>C, C++ und Java</vt:lpstr>
      <vt:lpstr>C, C++ und Java</vt:lpstr>
      <vt:lpstr>Fragen?</vt:lpstr>
      <vt:lpstr>Programmierpraktikum C und C++</vt:lpstr>
      <vt:lpstr>Laufendes Beispiel</vt:lpstr>
      <vt:lpstr>Laufendes Beispiel: Implementierung einer Aufzugsimulation</vt:lpstr>
      <vt:lpstr>Laufendes Beispiel: Klassendiagramm</vt:lpstr>
      <vt:lpstr>Projektstruktur</vt:lpstr>
      <vt:lpstr>Projektstruktur</vt:lpstr>
      <vt:lpstr>Intermezzo</vt:lpstr>
      <vt:lpstr>Projektstruktur</vt:lpstr>
      <vt:lpstr>Projektstruktur</vt:lpstr>
      <vt:lpstr>Header und Implementierungs-Dateien</vt:lpstr>
      <vt:lpstr>Header und Implementierungs-Dateien</vt:lpstr>
      <vt:lpstr>Intermezzo</vt:lpstr>
      <vt:lpstr>Exkurs: C++-Referenzen</vt:lpstr>
      <vt:lpstr>Kompilierung</vt:lpstr>
      <vt:lpstr>Kompilierung in Java</vt:lpstr>
      <vt:lpstr>Kompilierung für C/C++ I</vt:lpstr>
      <vt:lpstr>Kompilierung für C/C++ II</vt:lpstr>
      <vt:lpstr>Exkurs: Statisches und dynamisches Linken</vt:lpstr>
      <vt:lpstr>Was genau macht der Präprozessor?</vt:lpstr>
      <vt:lpstr>Exkurs: Fortgeschrittene Verwendung des Präprozessors</vt:lpstr>
      <vt:lpstr>Exkurs: Inlining und Code-Optimierung</vt:lpstr>
      <vt:lpstr>Intermezzo</vt:lpstr>
      <vt:lpstr>Programmstart</vt:lpstr>
      <vt:lpstr>Systemstart</vt:lpstr>
      <vt:lpstr>Demo: Virtuelle Maschine </vt:lpstr>
      <vt:lpstr>Ein paar Worte zu Git</vt:lpstr>
      <vt:lpstr>Programmierpraktikum C und C++</vt:lpstr>
      <vt:lpstr>Wo leben meine Daten? … und wie lange?</vt:lpstr>
      <vt:lpstr>Speicherbereiche in C++</vt:lpstr>
      <vt:lpstr>Stack vs. Heap</vt:lpstr>
      <vt:lpstr>Intermezzo</vt:lpstr>
      <vt:lpstr>Variablen und Zeiger: Was ist eine Variable?</vt:lpstr>
      <vt:lpstr>Variablen und Zeiger: Was ist ein Zeiger?</vt:lpstr>
      <vt:lpstr>Variablen und Zeiger:  Syntax</vt:lpstr>
      <vt:lpstr>Intermezzo: Pointer und Variablen</vt:lpstr>
      <vt:lpstr>Der Null-Pointer</vt:lpstr>
      <vt:lpstr>int main(int argc, char** argv)</vt:lpstr>
      <vt:lpstr>Intermezzo</vt:lpstr>
      <vt:lpstr>Unveränderlichkeit - const</vt:lpstr>
      <vt:lpstr>Was ist eine (C++)-Referenz?</vt:lpstr>
      <vt:lpstr>const bei Objekten</vt:lpstr>
      <vt:lpstr>Nebenbemerkungen zu const</vt:lpstr>
      <vt:lpstr>Intermezzo</vt:lpstr>
      <vt:lpstr>Wieso const?</vt:lpstr>
      <vt:lpstr>Intermezzo: const</vt:lpstr>
      <vt:lpstr>Intermezzo: * und &amp;</vt:lpstr>
      <vt:lpstr>Exkurs: C++-FAQ</vt:lpstr>
      <vt:lpstr>Bauen und Abreißen</vt:lpstr>
      <vt:lpstr>Konstruktor, Destruktor und Copy-Konstruktor</vt:lpstr>
      <vt:lpstr>Parameterübergabe bei Methodenaufrufen</vt:lpstr>
      <vt:lpstr>Parameterübergabe bei Methodenaufrufen (I)</vt:lpstr>
      <vt:lpstr>Parameterübergabe bei Methodenaufrufen (II)</vt:lpstr>
      <vt:lpstr>Parameterübergabe bei Methodenaufrufen (III)</vt:lpstr>
      <vt:lpstr>Intermezzo</vt:lpstr>
      <vt:lpstr>Assignment-Operator</vt:lpstr>
      <vt:lpstr>Rule of Three</vt:lpstr>
      <vt:lpstr>Rule of Three II</vt:lpstr>
      <vt:lpstr>Stolperfallen bei der Speicherverwaltung</vt:lpstr>
      <vt:lpstr>Hängende Zeiger Referenzen auf gelöschte Objekte zurückgeben</vt:lpstr>
      <vt:lpstr>Rückgabe von Objekten durch Kopieren</vt:lpstr>
      <vt:lpstr>Copy Elision</vt:lpstr>
      <vt:lpstr>Rückgabe von Objekten auf dem Heap</vt:lpstr>
      <vt:lpstr>Rückgabe von Objekten auf dem Heap</vt:lpstr>
      <vt:lpstr>Hängende Zeiger Frühzeitige Zerstörung von Objekten</vt:lpstr>
      <vt:lpstr>Hängende Zeiger Nochmalige Zerstörung von Objekten</vt:lpstr>
      <vt:lpstr>Speicherlecks</vt:lpstr>
      <vt:lpstr>Verantwortlichkeitsprobleme bei Zeigern</vt:lpstr>
      <vt:lpstr>Aliasing bei klassischen Zeigern</vt:lpstr>
      <vt:lpstr>Intermezzo</vt:lpstr>
      <vt:lpstr>Mit std::shared_ptr</vt:lpstr>
      <vt:lpstr>Person – vorher (ohne std::shared_ptr)</vt:lpstr>
      <vt:lpstr>Mit klassischen Zeigern</vt:lpstr>
      <vt:lpstr>Person – mit std::shared_ptr</vt:lpstr>
      <vt:lpstr>Mit std::shared_ptr</vt:lpstr>
      <vt:lpstr>Weak SmartPointer: Motivation</vt:lpstr>
      <vt:lpstr>Weak Pointer (std::weak_ptr)</vt:lpstr>
      <vt:lpstr>Intermezzo</vt:lpstr>
      <vt:lpstr>Mögliche Lösung für zyklische Zeiger</vt:lpstr>
      <vt:lpstr>Mögliche Lösung für zyklische Zeiger II</vt:lpstr>
      <vt:lpstr>Zusammenfassung</vt:lpstr>
      <vt:lpstr>Programmierpraktikum C und C++</vt:lpstr>
      <vt:lpstr>Was ist Polymorphie?</vt:lpstr>
      <vt:lpstr>Wozu Polymorphie?</vt:lpstr>
      <vt:lpstr>Wozu Polymorphie?</vt:lpstr>
      <vt:lpstr>Verschiedene Strategien als Unterklassen</vt:lpstr>
      <vt:lpstr>Lösung ohne und mit Polymorphie</vt:lpstr>
      <vt:lpstr>Intermezzo</vt:lpstr>
      <vt:lpstr>Ein Blick auf die Klassen  ElevatorStrategy</vt:lpstr>
      <vt:lpstr>Ein Blick auf die Klassen  Elevator</vt:lpstr>
      <vt:lpstr>Ein Blick auf die Klassen  Building</vt:lpstr>
      <vt:lpstr>Ein Blick auf die Klassen  EnergyMinimizingStrategy</vt:lpstr>
      <vt:lpstr>Konstruktion und Dekonstruktion von Objekten bei Vererbung</vt:lpstr>
      <vt:lpstr>Intermezzo</vt:lpstr>
      <vt:lpstr>Probelauf unserer Simulation</vt:lpstr>
      <vt:lpstr>Probelauf unserer Simulation</vt:lpstr>
      <vt:lpstr>Virtuelle Methoden</vt:lpstr>
      <vt:lpstr>Virtuelle Methoden</vt:lpstr>
      <vt:lpstr>Intermezzo</vt:lpstr>
      <vt:lpstr>Exkurs: Virtual Method Table     Der Mechanismus der dynamischen Bindung</vt:lpstr>
      <vt:lpstr>Probelauf mit virtuellen Methoden</vt:lpstr>
      <vt:lpstr>Pure Virtual = „virtual + =0“</vt:lpstr>
      <vt:lpstr>Intermezzo</vt:lpstr>
      <vt:lpstr>Mehrfachvererbung</vt:lpstr>
      <vt:lpstr>Mehrfachvererbung: Motivation</vt:lpstr>
      <vt:lpstr>Historie: Das Containerproblem</vt:lpstr>
      <vt:lpstr>Lösung mit Mehrfachvererbung</vt:lpstr>
      <vt:lpstr>Implementierungsvererbung:   Konflikte</vt:lpstr>
      <vt:lpstr>Implementierungsvererbung:   Konflikte</vt:lpstr>
      <vt:lpstr>Implementierungsvererbung:  Speicherproblematik</vt:lpstr>
      <vt:lpstr>Implementierungsvererb.: Speicherproblematik</vt:lpstr>
      <vt:lpstr>Implementierungsvererbung:   Schlechtes Design?</vt:lpstr>
      <vt:lpstr>Schnittstellen- vs. Implementierungsvererbung</vt:lpstr>
      <vt:lpstr>Intermezzo</vt:lpstr>
      <vt:lpstr>Wie war das eigentlich mit der Mehrfachvererbung in Java?</vt:lpstr>
      <vt:lpstr>Programmierpraktikum C und C++</vt:lpstr>
      <vt:lpstr>Fortgeschrittene Themen in C++</vt:lpstr>
      <vt:lpstr>Templates</vt:lpstr>
      <vt:lpstr>Mehrfachvererbung: Motivation</vt:lpstr>
      <vt:lpstr>Rückschau: Containerproblem</vt:lpstr>
      <vt:lpstr>Rückschau: Lösung mit Mehrfachvererbung</vt:lpstr>
      <vt:lpstr>Templates: Idee</vt:lpstr>
      <vt:lpstr>Intermezzo</vt:lpstr>
      <vt:lpstr>Generics in C</vt:lpstr>
      <vt:lpstr>Class Templates: Syntax am Beispiel</vt:lpstr>
      <vt:lpstr>Class Templates: Syntax am Beispiel</vt:lpstr>
      <vt:lpstr>Function Templates: Syntax am Beispiel</vt:lpstr>
      <vt:lpstr>Templates: Verwendung</vt:lpstr>
      <vt:lpstr>Intermezzo</vt:lpstr>
      <vt:lpstr>Mixins: Mehrfachvererbung trifft Templates</vt:lpstr>
      <vt:lpstr>Mixins: Mehrfachvererbung trifft Templates</vt:lpstr>
      <vt:lpstr>Vergleich mit Mehrfachvererbung</vt:lpstr>
      <vt:lpstr>FunktionsZeiger, Funktionsobjekte und Methodenzeiger</vt:lpstr>
      <vt:lpstr>Funktionszeiger: Motivation</vt:lpstr>
      <vt:lpstr>Funktionszeiger: Beispiel</vt:lpstr>
      <vt:lpstr>Funktionszeiger: Beispiel II</vt:lpstr>
      <vt:lpstr>Funktionszeiger: Syntax</vt:lpstr>
      <vt:lpstr>Funktionsobjekte und Templates</vt:lpstr>
      <vt:lpstr>Methodenzeiger: Beispiel</vt:lpstr>
      <vt:lpstr>Methodenzeiger: Syntax</vt:lpstr>
      <vt:lpstr>Funktionszeiger vs. Methodenzeiger</vt:lpstr>
      <vt:lpstr>Intermezzo</vt:lpstr>
      <vt:lpstr>Zeiger auf Funktionen: Fazit</vt:lpstr>
      <vt:lpstr>Standard-Bibliotheken in C++</vt:lpstr>
      <vt:lpstr>Standard-Bibliotheken in C++</vt:lpstr>
      <vt:lpstr>Boost:  „Brutschrank“ für C++-Standardkomponenten</vt:lpstr>
      <vt:lpstr>Generische STL-Algorithmen:  copy</vt:lpstr>
      <vt:lpstr>Intermezzo</vt:lpstr>
      <vt:lpstr>Generische STL-Algorithmen:  copy</vt:lpstr>
      <vt:lpstr>Generische STL-Algorithmen:  remove_copy_if</vt:lpstr>
      <vt:lpstr>Generische STL-Algorithmen:  remove_copy_if</vt:lpstr>
      <vt:lpstr>Generische Behälter: priority_queue</vt:lpstr>
      <vt:lpstr>Generische Behälter: priority_queue</vt:lpstr>
      <vt:lpstr>Intermezzo</vt:lpstr>
      <vt:lpstr>Standard Template Library: Fazit</vt:lpstr>
      <vt:lpstr>Makefiles</vt:lpstr>
      <vt:lpstr>Makefiles: Motivation</vt:lpstr>
      <vt:lpstr>Makefiles: Struktur</vt:lpstr>
      <vt:lpstr>Makefiles: Ablauf</vt:lpstr>
      <vt:lpstr>Makefiles: Include-Dependencies</vt:lpstr>
      <vt:lpstr>Makefiles: Fazit</vt:lpstr>
      <vt:lpstr>Abschluss des C++-Teils</vt:lpstr>
      <vt:lpstr>PowerPoint-Präsentation</vt:lpstr>
      <vt:lpstr>Laufzeitunterschied zwischen Java und C++ Beispiel Matrixmultiplikation</vt:lpstr>
      <vt:lpstr>Look down!</vt:lpstr>
      <vt:lpstr>Programmierpraktikum C und C++</vt:lpstr>
      <vt:lpstr>Entwicklungsboard</vt:lpstr>
      <vt:lpstr>Erweiterungen gegenüber der Standardausführung</vt:lpstr>
      <vt:lpstr>C-Compiler</vt:lpstr>
      <vt:lpstr>Mikrocontroller: Keine standardisierte „Umgebung“</vt:lpstr>
      <vt:lpstr>Mikrocontroller: Register</vt:lpstr>
      <vt:lpstr>Mikrocontroller: Digitale Ein/Ausgänge:</vt:lpstr>
      <vt:lpstr>Beispielcode: Pins abfragen</vt:lpstr>
      <vt:lpstr>Beispielcode: 7-Segment-Anzeige</vt:lpstr>
      <vt:lpstr>Beispielcode: Analog/Digital-Wandler</vt:lpstr>
      <vt:lpstr>Viel Spaß!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1209</cp:revision>
  <dcterms:created xsi:type="dcterms:W3CDTF">2008-08-19T13:25:11Z</dcterms:created>
  <dcterms:modified xsi:type="dcterms:W3CDTF">2015-09-17T08:44:41Z</dcterms:modified>
</cp:coreProperties>
</file>