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98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5" r:id="rId5"/>
    <p:sldId id="259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8" autoAdjust="0"/>
    <p:restoredTop sz="90570" autoAdjust="0"/>
  </p:normalViewPr>
  <p:slideViewPr>
    <p:cSldViewPr>
      <p:cViewPr varScale="1">
        <p:scale>
          <a:sx n="120" d="100"/>
          <a:sy n="120" d="100"/>
        </p:scale>
        <p:origin x="1500" y="96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BAC0AB0F-6905-4260-85BE-696E26F64A04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6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1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2150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150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151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F7464C70-19D9-408B-AE85-9F1F28F2582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7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8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225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25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25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66AE9269-9060-4292-9F9B-0DC58C1C27A9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nthony.anjorin@es.tu-darmstadt.de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2013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  <a:endParaRPr lang="nl-NL" sz="1000" dirty="0" smtClean="0"/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2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1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369721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572250"/>
            <a:ext cx="755967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rgbClr val="000000"/>
                </a:solidFill>
              </a:rPr>
              <a:t>© author(s) of these slides 2011 including research results of the research network ES  and TU Darmstadt otherwise as specified at the respective slide</a:t>
            </a: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07075"/>
            <a:ext cx="41036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200" b="1" smtClean="0">
                <a:solidFill>
                  <a:srgbClr val="000000"/>
                </a:solidFill>
              </a:rPr>
              <a:t>Anthony Anjorin und Martin Wieber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  <a:hlinkClick r:id="rId2"/>
              </a:rPr>
              <a:t>anthony.anjorin@es.tu-darmstadt.de</a:t>
            </a:r>
            <a:endParaRPr lang="de-DE" sz="1000" smtClean="0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</a:rPr>
              <a:t>Tel.+49 6151 16 3678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altLang="de-DE" sz="1000" smtClean="0">
                <a:solidFill>
                  <a:srgbClr val="000000"/>
                </a:solidFill>
              </a:rPr>
              <a:t>12.04.2011</a:t>
            </a: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000" smtClean="0">
              <a:solidFill>
                <a:srgbClr val="000000"/>
              </a:solidFill>
            </a:endParaRPr>
          </a:p>
        </p:txBody>
      </p:sp>
      <p:pic>
        <p:nvPicPr>
          <p:cNvPr id="12" name="Picture 6" descr="tud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 descr="logo(200x184)_es02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2438400" y="5076825"/>
            <a:ext cx="6551613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200" smtClean="0">
                <a:solidFill>
                  <a:srgbClr val="000000"/>
                </a:solidFill>
              </a:rPr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Prof. Dr. rer. nat. Andy Schürr</a:t>
            </a:r>
            <a:br>
              <a:rPr lang="en-US" sz="1000" smtClean="0">
                <a:solidFill>
                  <a:srgbClr val="000000"/>
                </a:solidFill>
              </a:rPr>
            </a:br>
            <a:r>
              <a:rPr lang="en-US" sz="1000" smtClean="0">
                <a:solidFill>
                  <a:srgbClr val="000000"/>
                </a:solidFill>
              </a:rPr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Dept. of Computer Science (adjunct Professor)</a:t>
            </a:r>
            <a:br>
              <a:rPr lang="en-US" sz="1000" smtClean="0">
                <a:solidFill>
                  <a:srgbClr val="000000"/>
                </a:solidFill>
              </a:rPr>
            </a:br>
            <a:endParaRPr lang="en-US" sz="1000" smtClean="0">
              <a:solidFill>
                <a:srgbClr val="000000"/>
              </a:solidFill>
            </a:endParaRP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www.es.tu-darmstadt.de</a:t>
            </a:r>
          </a:p>
        </p:txBody>
      </p:sp>
      <p:sp>
        <p:nvSpPr>
          <p:cNvPr id="2050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358775" y="488950"/>
            <a:ext cx="6734175" cy="838200"/>
          </a:xfrm>
        </p:spPr>
        <p:txBody>
          <a:bodyPr lIns="91440" tIns="45720" rIns="91440" bIns="45720" anchor="b" anchorCtr="1"/>
          <a:lstStyle>
            <a:lvl1pPr>
              <a:defRPr sz="2800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2051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8775" y="1449388"/>
            <a:ext cx="6734175" cy="942975"/>
          </a:xfrm>
        </p:spPr>
        <p:txBody>
          <a:bodyPr/>
          <a:lstStyle>
            <a:lvl1pPr marL="0" indent="0" algn="ctr">
              <a:defRPr b="1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674631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1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1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542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.bin"/><Relationship Id="rId5" Type="http://schemas.openxmlformats.org/officeDocument/2006/relationships/vmlDrawing" Target="../drawings/vmlDrawing2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05.08.2014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2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2057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6" imgW="1038370" imgH="980952" progId="PBrush">
                  <p:embed/>
                </p:oleObj>
              </mc:Choice>
              <mc:Fallback>
                <p:oleObj r:id="rId6" imgW="1038370" imgH="98095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2059" name="Picture 8" descr="tud_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78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tud-cpp-praktikum/" TargetMode="External"/><Relationship Id="rId2" Type="http://schemas.openxmlformats.org/officeDocument/2006/relationships/hyperlink" Target="http://130.83.199.65/download/cplusplus/Eclipse-CPPP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s-ist.de/forum/index.php?board=68.0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code.googl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hyperlink" Target="http://www.es.tu-darmstadt.de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e-DE" smtClean="0"/>
              <a:t>Programmierpraktikum C und C++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en-US" altLang="de-DE" smtClean="0"/>
              <a:t>Organisatorisches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pic>
        <p:nvPicPr>
          <p:cNvPr id="15363" name="Picture 2" descr="http://sogrady-media.redmonk.com/sogrady/files/2013/07/programming-lang-rankings-jun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9" r="316" b="63519"/>
          <a:stretch>
            <a:fillRect/>
          </a:stretch>
        </p:blipFill>
        <p:spPr bwMode="auto">
          <a:xfrm>
            <a:off x="779463" y="1477963"/>
            <a:ext cx="6513512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hteck 3"/>
          <p:cNvSpPr>
            <a:spLocks noChangeArrowheads="1"/>
          </p:cNvSpPr>
          <p:nvPr/>
        </p:nvSpPr>
        <p:spPr bwMode="auto">
          <a:xfrm>
            <a:off x="793750" y="1484313"/>
            <a:ext cx="63706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>The RedMonk Programming Language Rankings: June 2013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 rot="-5400000">
            <a:off x="-848518" y="3706019"/>
            <a:ext cx="28384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Stack Overflow (# of tags)</a:t>
            </a:r>
          </a:p>
        </p:txBody>
      </p:sp>
      <p:sp>
        <p:nvSpPr>
          <p:cNvPr id="15366" name="Textfeld 5"/>
          <p:cNvSpPr txBox="1">
            <a:spLocks noChangeArrowheads="1"/>
          </p:cNvSpPr>
          <p:nvPr/>
        </p:nvSpPr>
        <p:spPr bwMode="auto">
          <a:xfrm>
            <a:off x="1258888" y="6137275"/>
            <a:ext cx="2378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GitHub (# of projects)</a:t>
            </a:r>
          </a:p>
        </p:txBody>
      </p:sp>
      <p:sp>
        <p:nvSpPr>
          <p:cNvPr id="15367" name="Ellipse 6"/>
          <p:cNvSpPr>
            <a:spLocks noChangeArrowheads="1"/>
          </p:cNvSpPr>
          <p:nvPr/>
        </p:nvSpPr>
        <p:spPr bwMode="auto">
          <a:xfrm rot="-2145844">
            <a:off x="4999038" y="2430463"/>
            <a:ext cx="576262" cy="914400"/>
          </a:xfrm>
          <a:prstGeom prst="ellipse">
            <a:avLst/>
          </a:prstGeom>
          <a:solidFill>
            <a:srgbClr val="FC7428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/>
          </a:p>
        </p:txBody>
      </p:sp>
      <p:sp>
        <p:nvSpPr>
          <p:cNvPr id="9" name="Abgerundete rechteckige Legende 8"/>
          <p:cNvSpPr/>
          <p:nvPr/>
        </p:nvSpPr>
        <p:spPr>
          <a:xfrm>
            <a:off x="5364163" y="3355975"/>
            <a:ext cx="3311525" cy="720725"/>
          </a:xfrm>
          <a:prstGeom prst="wedgeRoundRectCallout">
            <a:avLst>
              <a:gd name="adj1" fmla="val -47377"/>
              <a:gd name="adj2" fmla="val -666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Ähnliche Ergebnisse auch bei sehr unterschiedlichem Index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788025" y="5002213"/>
            <a:ext cx="3009900" cy="973137"/>
          </a:xfrm>
          <a:prstGeom prst="wedgeRoundRectCallout">
            <a:avLst>
              <a:gd name="adj1" fmla="val -40905"/>
              <a:gd name="adj2" fmla="val -129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Rankings sind weder wirklich wissenschaftlich noch branchenspezifisch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822700" y="6194425"/>
            <a:ext cx="5329238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http://redmonk.com/sogrady/2013/07/25/language-rankings-6-13/</a:t>
            </a:r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5364163" y="4797425"/>
            <a:ext cx="5762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9600" b="1"/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Voraussetzung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523875" lvl="1" indent="-342900" eaLnBrk="1" hangingPunct="1">
              <a:buFont typeface="+mj-lt"/>
              <a:buAutoNum type="arabicPeriod"/>
              <a:defRPr/>
            </a:pPr>
            <a:r>
              <a:rPr lang="de-DE" sz="2200" dirty="0" smtClean="0"/>
              <a:t>Allgemeine Programmiererfahrung</a:t>
            </a:r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 smtClean="0"/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 smtClean="0"/>
          </a:p>
          <a:p>
            <a:pPr marL="523875" lvl="1" indent="-342900" eaLnBrk="1" hangingPunct="1">
              <a:buFont typeface="+mj-lt"/>
              <a:buAutoNum type="arabicPeriod"/>
              <a:defRPr/>
            </a:pPr>
            <a:r>
              <a:rPr lang="de-DE" sz="2200" dirty="0" smtClean="0"/>
              <a:t>Prinzipien der objektorientierten Programmierung</a:t>
            </a:r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/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 smtClean="0"/>
          </a:p>
          <a:p>
            <a:pPr marL="523875" lvl="1" indent="-342900" eaLnBrk="1" hangingPunct="1">
              <a:buFont typeface="+mj-lt"/>
              <a:buAutoNum type="arabicPeriod"/>
              <a:defRPr/>
            </a:pPr>
            <a:r>
              <a:rPr lang="de-DE" sz="2200" dirty="0" smtClean="0"/>
              <a:t>Sprachmittel aus Java bekannt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292725" y="3644900"/>
            <a:ext cx="3240088" cy="1008063"/>
          </a:xfrm>
          <a:prstGeom prst="wedgeRoundRectCallout">
            <a:avLst>
              <a:gd name="adj1" fmla="val -35284"/>
              <a:gd name="adj2" fmla="val -707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Polymorphie, Vererbung, Objekte, Klassen, Methoden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2051050" y="4868863"/>
            <a:ext cx="3600450" cy="1008062"/>
          </a:xfrm>
          <a:prstGeom prst="wedgeRoundRectCallout">
            <a:avLst>
              <a:gd name="adj1" fmla="val -8792"/>
              <a:gd name="adj2" fmla="val -666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Garbage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Collector</a:t>
            </a:r>
            <a:r>
              <a:rPr lang="de-DE" dirty="0">
                <a:solidFill>
                  <a:schemeClr val="tx1"/>
                </a:solidFill>
              </a:rPr>
              <a:t>, Referenzen, generische Typparameter (</a:t>
            </a:r>
            <a:r>
              <a:rPr lang="de-DE" dirty="0" err="1">
                <a:solidFill>
                  <a:schemeClr val="tx1"/>
                </a:solidFill>
              </a:rPr>
              <a:t>Generics</a:t>
            </a:r>
            <a:r>
              <a:rPr lang="de-DE" dirty="0">
                <a:solidFill>
                  <a:schemeClr val="tx1"/>
                </a:solidFill>
              </a:rPr>
              <a:t>), </a:t>
            </a:r>
            <a:r>
              <a:rPr lang="de-DE" dirty="0" err="1">
                <a:solidFill>
                  <a:schemeClr val="tx1"/>
                </a:solidFill>
              </a:rPr>
              <a:t>Collections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400675" y="1773238"/>
            <a:ext cx="2195661" cy="1008062"/>
          </a:xfrm>
          <a:prstGeom prst="wedgeRoundRectCallout">
            <a:avLst>
              <a:gd name="adj1" fmla="val -56829"/>
              <a:gd name="adj2" fmla="val -165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tx1"/>
                </a:solidFill>
              </a:rPr>
              <a:t>Datenstrukturen, Algorithmen,…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12:00: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lvl="1" eaLnBrk="1" hangingPunct="1"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Roland Kluge</a:t>
            </a:r>
            <a:r>
              <a:rPr lang="de-DE" dirty="0" smtClean="0"/>
              <a:t>,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Eugen Lutz, Matthias TODO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292725" y="1485900"/>
            <a:ext cx="3671888" cy="1008063"/>
          </a:xfrm>
          <a:prstGeom prst="wedgeRoundRectCallout">
            <a:avLst>
              <a:gd name="adj1" fmla="val -57300"/>
              <a:gd name="adj2" fmla="val 357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Je nach Bedarf wechseln wir schon um 10:30/11:00 zur Übung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4932363" y="4149725"/>
            <a:ext cx="3671887" cy="1008063"/>
          </a:xfrm>
          <a:prstGeom prst="wedgeRoundRectCallout">
            <a:avLst>
              <a:gd name="adj1" fmla="val -40343"/>
              <a:gd name="adj2" fmla="val -635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Wenn man insgesamt mehr als 1 Tag fehlt (egal wieso), darf man an der Klausur nicht teilnehmen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219700" y="2852738"/>
            <a:ext cx="2759075" cy="688975"/>
          </a:xfrm>
          <a:prstGeom prst="wedgeRoundRectCallout">
            <a:avLst>
              <a:gd name="adj1" fmla="val -55368"/>
              <a:gd name="adj2" fmla="val -416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Bitte </a:t>
            </a:r>
            <a:r>
              <a:rPr lang="de-DE" b="1" dirty="0">
                <a:solidFill>
                  <a:schemeClr val="tx1"/>
                </a:solidFill>
              </a:rPr>
              <a:t>aktiv</a:t>
            </a:r>
            <a:r>
              <a:rPr lang="de-DE" dirty="0">
                <a:solidFill>
                  <a:schemeClr val="tx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de-DE" altLang="de-DE" smtClean="0"/>
              <a:t>Termin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smtClean="0"/>
              <a:t>Datum:	14.10.2014 (Dienstag)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smtClean="0"/>
              <a:t>Uhrzeit:	16:15 – 18:15 (Bearbeitungszeit: 90 Minuten)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smtClean="0"/>
              <a:t>Raum:	</a:t>
            </a:r>
            <a:r>
              <a:rPr lang="de-DE" altLang="de-DE" b="1" smtClean="0">
                <a:solidFill>
                  <a:srgbClr val="FF0000"/>
                </a:solidFill>
              </a:rPr>
              <a:t> </a:t>
            </a:r>
            <a:r>
              <a:rPr lang="de-DE" altLang="de-DE" smtClean="0">
                <a:solidFill>
                  <a:srgbClr val="FF0000"/>
                </a:solidFill>
              </a:rPr>
              <a:t>	</a:t>
            </a:r>
            <a:r>
              <a:rPr lang="de-DE" altLang="de-DE" smtClean="0"/>
              <a:t>S1|01 A01</a:t>
            </a:r>
          </a:p>
          <a:p>
            <a:pPr marL="180975" lvl="1" indent="0" eaLnBrk="1" hangingPunct="1">
              <a:buFont typeface="Wingdings" pitchFamily="2" charset="2"/>
              <a:buNone/>
            </a:pPr>
            <a:endParaRPr lang="de-DE" altLang="de-DE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smtClean="0"/>
              <a:t>Inhalt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smtClean="0"/>
              <a:t>Tag 1 bis Tag 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smtClean="0"/>
              <a:t>(nicht klausurrelevant: Tag 5 und Tag 6)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smtClean="0"/>
              <a:t>Vorbereitung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smtClean="0"/>
              <a:t>Übungen aus dem Praktikum selbstständig lösen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smtClean="0"/>
              <a:t>Zur Teilnahme erforderlich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smtClean="0"/>
              <a:t>Amtlicher Lichtbildausweis, Studienausweis, Klausuranmeldung (</a:t>
            </a:r>
            <a:r>
              <a:rPr lang="de-DE" altLang="de-DE" b="1" smtClean="0"/>
              <a:t>TUCaN!</a:t>
            </a:r>
            <a:r>
              <a:rPr lang="de-DE" altLang="de-DE" smtClean="0"/>
              <a:t>)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2627313" y="3068638"/>
            <a:ext cx="3097212" cy="720725"/>
          </a:xfrm>
          <a:prstGeom prst="wedgeRoundRectCallout">
            <a:avLst>
              <a:gd name="adj1" fmla="val -57657"/>
              <a:gd name="adj2" fmla="val 356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Programmierung mit C++ (</a:t>
            </a:r>
            <a:r>
              <a:rPr lang="de-DE" dirty="0" err="1">
                <a:solidFill>
                  <a:schemeClr val="tx1"/>
                </a:solidFill>
              </a:rPr>
              <a:t>Eclipse</a:t>
            </a:r>
            <a:r>
              <a:rPr lang="de-DE" dirty="0">
                <a:solidFill>
                  <a:schemeClr val="tx1"/>
                </a:solidFill>
              </a:rPr>
              <a:t> CDT)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076825" y="4149725"/>
            <a:ext cx="2951163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Programmierung mit C für eingebettete Systeme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Betrieb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0322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Alle Studenten arbeiten im Raum 67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IDE-Installer für das eigene Notebook </a:t>
            </a:r>
            <a:r>
              <a:rPr lang="de-DE" dirty="0">
                <a:solidFill>
                  <a:srgbClr val="000000"/>
                </a:solidFill>
              </a:rPr>
              <a:t>TODO</a:t>
            </a: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>
                <a:hlinkClick r:id="rId2"/>
              </a:rPr>
              <a:t>http://130.83.199.65/download/cplusplus/Eclipse-CPPP.exe</a:t>
            </a: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Übungsblätter/Vorlesungsfolien/Code-Beispiele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://code.google.com/p/tud-cpp-praktikum/</a:t>
            </a: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Eigenes Projekt erstellen mit SVN/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</a:p>
          <a:p>
            <a:pPr marL="169862" lvl="1" indent="0" eaLnBrk="1" hangingPunct="1">
              <a:buFont typeface="Wingdings" pitchFamily="2" charset="2"/>
              <a:buNone/>
              <a:defRPr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://code.google.com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pPr marL="169862" lvl="1" indent="0" eaLnBrk="1" hangingPunct="1">
              <a:buFont typeface="Wingdings" pitchFamily="2" charset="2"/>
              <a:buNone/>
              <a:defRPr/>
            </a:pPr>
            <a:r>
              <a:rPr lang="de-DE" dirty="0">
                <a:hlinkClick r:id="rId5"/>
              </a:rPr>
              <a:t>https://github.com</a:t>
            </a:r>
            <a:r>
              <a:rPr lang="de-DE" dirty="0" smtClean="0">
                <a:hlinkClick r:id="rId5"/>
              </a:rPr>
              <a:t>/</a:t>
            </a:r>
            <a:r>
              <a:rPr lang="de-DE" dirty="0" smtClean="0"/>
              <a:t> </a:t>
            </a:r>
            <a:br>
              <a:rPr lang="de-DE" dirty="0" smtClean="0"/>
            </a:b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Forum</a:t>
            </a:r>
          </a:p>
          <a:p>
            <a:pPr marL="169862" lvl="1" indent="0" eaLnBrk="1" hangingPunct="1">
              <a:buFont typeface="Wingdings" pitchFamily="2" charset="2"/>
              <a:buNone/>
              <a:defRPr/>
            </a:pPr>
            <a:r>
              <a:rPr lang="de-DE" dirty="0">
                <a:hlinkClick r:id="rId6"/>
              </a:rPr>
              <a:t>https://www.fs-ist.de/forum/index.php?board=68.0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054725" y="3668713"/>
            <a:ext cx="2578100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Am besten regelmäßig aktualisieren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Literaturvorschläge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smtClean="0"/>
          </a:p>
          <a:p>
            <a:r>
              <a:rPr lang="de-DE" altLang="de-DE" smtClean="0"/>
              <a:t>Bruce Eckel: Thinking in C++, Volumes One and Two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smtClean="0"/>
              <a:t>(frei verfügbar online </a:t>
            </a:r>
            <a:r>
              <a:rPr lang="de-DE" altLang="de-DE" smtClean="0">
                <a:hlinkClick r:id="rId2"/>
              </a:rPr>
              <a:t>http://mindview.net/Books/TICPP/ThinkingInCPP2e.html</a:t>
            </a:r>
            <a:r>
              <a:rPr lang="de-DE" altLang="de-DE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smtClean="0"/>
          </a:p>
          <a:p>
            <a:r>
              <a:rPr lang="de-DE" altLang="de-DE" smtClean="0"/>
              <a:t>Scott Meyers: Effective C++</a:t>
            </a:r>
            <a:br>
              <a:rPr lang="de-DE" altLang="de-DE" smtClean="0"/>
            </a:br>
            <a:endParaRPr lang="de-DE" altLang="de-DE" smtClean="0"/>
          </a:p>
          <a:p>
            <a:r>
              <a:rPr lang="de-DE" altLang="de-DE" smtClean="0"/>
              <a:t>Scott Meyers: More Effective C++</a:t>
            </a:r>
          </a:p>
          <a:p>
            <a:endParaRPr lang="de-DE" altLang="de-DE" smtClean="0"/>
          </a:p>
          <a:p>
            <a:r>
              <a:rPr lang="de-DE" altLang="de-DE" smtClean="0"/>
              <a:t>Bjarne Stroustrup: Einführung in die Programmierung mit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smtClean="0">
                <a:ea typeface="ＭＳ Ｐゴシック" pitchFamily="34" charset="-128"/>
                <a:cs typeface="Arial" charset="0"/>
              </a:rPr>
              <a:t>Projektseminar Echtzeitsysteme</a:t>
            </a:r>
            <a:br>
              <a:rPr lang="en-US" altLang="de-DE" smtClean="0">
                <a:ea typeface="ＭＳ Ｐゴシック" pitchFamily="34" charset="-128"/>
                <a:cs typeface="Arial" charset="0"/>
              </a:rPr>
            </a:br>
            <a:r>
              <a:rPr lang="en-US" altLang="de-DE" smtClean="0">
                <a:ea typeface="ＭＳ Ｐゴシック" pitchFamily="34" charset="-128"/>
                <a:cs typeface="Arial" charset="0"/>
              </a:rPr>
              <a:t>WS 2013/14 </a:t>
            </a:r>
            <a:r>
              <a:rPr lang="de-DE" altLang="de-DE" smtClean="0">
                <a:solidFill>
                  <a:srgbClr val="000000"/>
                </a:solidFill>
                <a:ea typeface="ＭＳ Ｐゴシック" pitchFamily="34" charset="-128"/>
              </a:rPr>
              <a:t>TODO</a:t>
            </a:r>
            <a:endParaRPr lang="de-DE" altLang="de-DE" smtClean="0">
              <a:ea typeface="ＭＳ Ｐゴシック" pitchFamily="34" charset="-128"/>
            </a:endParaRPr>
          </a:p>
        </p:txBody>
      </p:sp>
      <p:pic>
        <p:nvPicPr>
          <p:cNvPr id="1229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325" y="3941763"/>
            <a:ext cx="40687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50825" y="1558925"/>
            <a:ext cx="397827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6CPs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 = [150 - 180] Stunden im Semester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tabLst>
                <a:tab pos="534988" algn="l"/>
              </a:tabLst>
              <a:defRPr/>
            </a:pP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	ca. 1 Tag(e) pro Woche [ + Vorlesungsfreie Zeit]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Anmeldung: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  <a:hlinkClick r:id="rId4"/>
              </a:rPr>
              <a:t>www.es.tu-darmstadt.de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 </a:t>
            </a:r>
            <a:r>
              <a:rPr lang="de-DE" sz="1200" b="1" dirty="0">
                <a:solidFill>
                  <a:srgbClr val="FF0000"/>
                </a:solidFill>
                <a:latin typeface="Arial" pitchFamily="34" charset="0"/>
                <a:ea typeface="+mn-ea"/>
              </a:rPr>
              <a:t>und</a:t>
            </a:r>
            <a:r>
              <a:rPr lang="de-DE" sz="1200" dirty="0">
                <a:solidFill>
                  <a:srgbClr val="FF0000"/>
                </a:solidFill>
                <a:latin typeface="Arial" pitchFamily="34" charset="0"/>
                <a:ea typeface="+mn-ea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Arial" pitchFamily="34" charset="0"/>
                <a:ea typeface="+mn-ea"/>
              </a:rPr>
              <a:t>TUCaN</a:t>
            </a: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Anmeldeschluss: 20.09.2013</a:t>
            </a:r>
          </a:p>
        </p:txBody>
      </p:sp>
      <p:pic>
        <p:nvPicPr>
          <p:cNvPr id="17" name="Picture 9" descr="\\fg\es\public\Dokumente\04_Grafiken\Cliparts\iStockphoto\iStock_000014344040Mediu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72910">
            <a:off x="7032159" y="1607291"/>
            <a:ext cx="1807455" cy="120390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12294" name="Gruppieren 17"/>
          <p:cNvGrpSpPr>
            <a:grpSpLocks/>
          </p:cNvGrpSpPr>
          <p:nvPr/>
        </p:nvGrpSpPr>
        <p:grpSpPr bwMode="auto">
          <a:xfrm>
            <a:off x="3565525" y="1738313"/>
            <a:ext cx="2560638" cy="2114550"/>
            <a:chOff x="5430636" y="3114346"/>
            <a:chExt cx="2561234" cy="2115110"/>
          </a:xfrm>
        </p:grpSpPr>
        <p:pic>
          <p:nvPicPr>
            <p:cNvPr id="12312" name="Picture 6" descr="\\fg\es\public\Dokumente\04_Grafiken\Cliparts\iStockphoto\iStock_000012535816XSmall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3114346"/>
              <a:ext cx="1763686" cy="132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3" name="Picture 2" descr="Z:\public\Dokumente\04_Grafiken\Cliparts\iStockphoto\iStock_000010348424XSmall.jp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0636" y="3429000"/>
              <a:ext cx="1805660" cy="180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5" name="Gruppieren 21"/>
          <p:cNvGrpSpPr>
            <a:grpSpLocks/>
          </p:cNvGrpSpPr>
          <p:nvPr/>
        </p:nvGrpSpPr>
        <p:grpSpPr bwMode="auto">
          <a:xfrm>
            <a:off x="3937000" y="2476500"/>
            <a:ext cx="5043488" cy="3860800"/>
            <a:chOff x="1918719" y="2181025"/>
            <a:chExt cx="5043248" cy="3861836"/>
          </a:xfrm>
        </p:grpSpPr>
        <p:pic>
          <p:nvPicPr>
            <p:cNvPr id="12298" name="Picture 13" descr="\\fg\es\public\Dokumente\04_Grafiken\Cliparts\iStockphoto\iStock_000007760041XSmall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690" y="4956234"/>
              <a:ext cx="1274618" cy="77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25" y="2928938"/>
              <a:ext cx="2755900" cy="2214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feld 8"/>
            <p:cNvSpPr txBox="1">
              <a:spLocks noChangeArrowheads="1"/>
            </p:cNvSpPr>
            <p:nvPr/>
          </p:nvSpPr>
          <p:spPr bwMode="auto">
            <a:xfrm>
              <a:off x="1918719" y="4558151"/>
              <a:ext cx="1438207" cy="585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de-DE" sz="1600" b="1" dirty="0">
                  <a:solidFill>
                    <a:srgbClr val="000000"/>
                  </a:solidFill>
                  <a:latin typeface="Arial" pitchFamily="34" charset="0"/>
                  <a:ea typeface="+mn-ea"/>
                </a:rPr>
                <a:t>Release-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de-DE" sz="1600" b="1" dirty="0">
                  <a:solidFill>
                    <a:srgbClr val="000000"/>
                  </a:solidFill>
                  <a:latin typeface="Arial" pitchFamily="34" charset="0"/>
                  <a:ea typeface="+mn-ea"/>
                </a:rPr>
                <a:t>Management</a:t>
              </a:r>
            </a:p>
          </p:txBody>
        </p:sp>
        <p:sp>
          <p:nvSpPr>
            <p:cNvPr id="26" name="Textfeld 10"/>
            <p:cNvSpPr txBox="1">
              <a:spLocks noChangeArrowheads="1"/>
            </p:cNvSpPr>
            <p:nvPr/>
          </p:nvSpPr>
          <p:spPr bwMode="auto">
            <a:xfrm>
              <a:off x="5723776" y="4648662"/>
              <a:ext cx="1238191" cy="306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de-DE" sz="1400" b="1" dirty="0">
                  <a:solidFill>
                    <a:srgbClr val="000000"/>
                  </a:solidFill>
                  <a:latin typeface="Arial" pitchFamily="34" charset="0"/>
                  <a:ea typeface="+mn-ea"/>
                </a:rPr>
                <a:t>Entwicklung</a:t>
              </a:r>
            </a:p>
          </p:txBody>
        </p:sp>
        <p:sp>
          <p:nvSpPr>
            <p:cNvPr id="27" name="Textfeld 11"/>
            <p:cNvSpPr txBox="1">
              <a:spLocks noChangeArrowheads="1"/>
            </p:cNvSpPr>
            <p:nvPr/>
          </p:nvSpPr>
          <p:spPr bwMode="auto">
            <a:xfrm>
              <a:off x="4150638" y="2759030"/>
              <a:ext cx="830223" cy="339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de-DE" sz="1600" b="1" dirty="0">
                  <a:solidFill>
                    <a:srgbClr val="000000"/>
                  </a:solidFill>
                  <a:latin typeface="Arial" pitchFamily="34" charset="0"/>
                  <a:ea typeface="+mn-ea"/>
                </a:rPr>
                <a:t>Testen</a:t>
              </a:r>
            </a:p>
          </p:txBody>
        </p:sp>
        <p:pic>
          <p:nvPicPr>
            <p:cNvPr id="28" name="Picture 8" descr="\\fg\es\public\Dokumente\04_Grafiken\Cliparts\iStockphoto\iStock_000009133360XSmall.jp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 rot="21134934">
              <a:off x="3861031" y="3787055"/>
              <a:ext cx="1165475" cy="772698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grpSp>
          <p:nvGrpSpPr>
            <p:cNvPr id="12304" name="Gruppieren 28"/>
            <p:cNvGrpSpPr>
              <a:grpSpLocks/>
            </p:cNvGrpSpPr>
            <p:nvPr/>
          </p:nvGrpSpPr>
          <p:grpSpPr bwMode="auto">
            <a:xfrm>
              <a:off x="4260674" y="2181025"/>
              <a:ext cx="622647" cy="578636"/>
              <a:chOff x="5724128" y="1412776"/>
              <a:chExt cx="2169580" cy="2016224"/>
            </a:xfrm>
          </p:grpSpPr>
          <p:pic>
            <p:nvPicPr>
              <p:cNvPr id="12309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8" y="2060849"/>
                <a:ext cx="994855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10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0192" y="1412776"/>
                <a:ext cx="994855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11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6216" y="2132856"/>
                <a:ext cx="1377492" cy="1296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305" name="Picture 15" descr="\\fg\es\public\Dokumente\04_Grafiken\Cliparts\iStockphoto\iStock_000003814755XSmall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663" y="3645024"/>
              <a:ext cx="609640" cy="913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6" name="Picture 16" descr="\\fg\es\public\Dokumente\04_Grafiken\Cliparts\iStockphoto\iStock_000005031630XSmall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527" y="3671783"/>
              <a:ext cx="1296598" cy="859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feld 9"/>
            <p:cNvSpPr txBox="1">
              <a:spLocks noChangeArrowheads="1"/>
            </p:cNvSpPr>
            <p:nvPr/>
          </p:nvSpPr>
          <p:spPr bwMode="auto">
            <a:xfrm>
              <a:off x="3974434" y="5734803"/>
              <a:ext cx="1195330" cy="308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de-DE" sz="1400" b="1" dirty="0">
                  <a:solidFill>
                    <a:srgbClr val="000000"/>
                  </a:solidFill>
                  <a:latin typeface="Arial" pitchFamily="34" charset="0"/>
                  <a:ea typeface="+mn-ea"/>
                </a:rPr>
                <a:t>Zeitplanung</a:t>
              </a:r>
            </a:p>
          </p:txBody>
        </p:sp>
        <p:pic>
          <p:nvPicPr>
            <p:cNvPr id="12308" name="Picture 10" descr="\\fg\es\public\Dokumente\04_Grafiken\Cliparts\iStockphoto\iStock_000006916783XSmall.jpg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075" y="4292257"/>
              <a:ext cx="873068" cy="675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feld 4"/>
          <p:cNvSpPr txBox="1"/>
          <p:nvPr/>
        </p:nvSpPr>
        <p:spPr>
          <a:xfrm>
            <a:off x="1217613" y="3684588"/>
            <a:ext cx="207803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6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Fujitsu Student Car</a:t>
            </a:r>
          </a:p>
        </p:txBody>
      </p:sp>
      <p:sp>
        <p:nvSpPr>
          <p:cNvPr id="29" name="Abgerundete rechteckige Legende 28"/>
          <p:cNvSpPr/>
          <p:nvPr/>
        </p:nvSpPr>
        <p:spPr>
          <a:xfrm>
            <a:off x="5508625" y="4221163"/>
            <a:ext cx="2951163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Programmierung mit C für eingebettete Systeme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smtClean="0">
                <a:ea typeface="ＭＳ Ｐゴシック" pitchFamily="34" charset="-128"/>
                <a:cs typeface="Arial" charset="0"/>
              </a:rPr>
              <a:t>Projektseminar Softwaresysteme</a:t>
            </a:r>
            <a:br>
              <a:rPr lang="en-US" altLang="de-DE" smtClean="0">
                <a:ea typeface="ＭＳ Ｐゴシック" pitchFamily="34" charset="-128"/>
                <a:cs typeface="Arial" charset="0"/>
              </a:rPr>
            </a:br>
            <a:r>
              <a:rPr lang="en-US" altLang="de-DE" smtClean="0">
                <a:ea typeface="ＭＳ Ｐゴシック" pitchFamily="34" charset="-128"/>
                <a:cs typeface="Arial" charset="0"/>
              </a:rPr>
              <a:t>WS 2013/14 TODO</a:t>
            </a:r>
            <a:endParaRPr lang="de-DE" altLang="de-DE" smtClean="0">
              <a:ea typeface="ＭＳ Ｐゴシック" pitchFamily="34" charset="-128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0825" y="1558925"/>
            <a:ext cx="4097338" cy="138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8CPs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 = [200 - 240] Stunden im Semester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tabLst>
                <a:tab pos="534988" algn="l"/>
              </a:tabLst>
              <a:defRPr/>
            </a:pP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	1 bis 2 Tag(e) pro Woche [ + Vorlesungsfreie Zeit]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Anmeldung: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dirty="0" err="1">
                <a:solidFill>
                  <a:srgbClr val="000000"/>
                </a:solidFill>
                <a:latin typeface="Arial" pitchFamily="34" charset="0"/>
                <a:ea typeface="+mn-ea"/>
              </a:rPr>
              <a:t>TUCaN</a:t>
            </a: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3716338"/>
            <a:ext cx="217963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317" name="Gruppieren 32"/>
          <p:cNvGrpSpPr>
            <a:grpSpLocks/>
          </p:cNvGrpSpPr>
          <p:nvPr/>
        </p:nvGrpSpPr>
        <p:grpSpPr bwMode="auto">
          <a:xfrm>
            <a:off x="3779838" y="4581525"/>
            <a:ext cx="1631950" cy="1655763"/>
            <a:chOff x="7308304" y="3068960"/>
            <a:chExt cx="1632521" cy="1656184"/>
          </a:xfrm>
        </p:grpSpPr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501008"/>
              <a:ext cx="1428750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Picture 9" descr="C:\Dokumente und Einstellungen\anjorin.THORIN\Desktop\Reflective_Eclipse_IDE_Icon_by_dert0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3068960"/>
              <a:ext cx="840433" cy="840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1" name="Rechteck 35"/>
            <p:cNvSpPr>
              <a:spLocks noChangeArrowheads="1"/>
            </p:cNvSpPr>
            <p:nvPr/>
          </p:nvSpPr>
          <p:spPr bwMode="auto">
            <a:xfrm>
              <a:off x="7308304" y="4437112"/>
              <a:ext cx="158417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GB" altLang="de-DE" sz="1800"/>
            </a:p>
          </p:txBody>
        </p:sp>
      </p:grpSp>
      <p:sp>
        <p:nvSpPr>
          <p:cNvPr id="37" name="Abgerundete rechteckige Legende 36"/>
          <p:cNvSpPr/>
          <p:nvPr/>
        </p:nvSpPr>
        <p:spPr>
          <a:xfrm>
            <a:off x="4859338" y="2852738"/>
            <a:ext cx="3313112" cy="1296987"/>
          </a:xfrm>
          <a:prstGeom prst="wedgeRoundRectCallout">
            <a:avLst>
              <a:gd name="adj1" fmla="val -41578"/>
              <a:gd name="adj2" fmla="val -105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Sehr flexible Themen aus unterschiedlichen Bereichen (Software Engineering)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http://www.tiobe.com/index.php/content/paperinfo/tpci/index.html</a:t>
            </a:r>
            <a:endParaRPr lang="de-DE" altLang="de-DE" sz="100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C++ = „C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objects</a:t>
            </a:r>
            <a:r>
              <a:rPr lang="de-DE" dirty="0">
                <a:solidFill>
                  <a:schemeClr val="tx1"/>
                </a:solidFill>
              </a:rPr>
              <a:t>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s_vorlage">
  <a:themeElements>
    <a:clrScheme name="ES b Farbschema TUD-C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AA9"/>
      </a:accent1>
      <a:accent2>
        <a:srgbClr val="0083CC"/>
      </a:accent2>
      <a:accent3>
        <a:srgbClr val="009D81"/>
      </a:accent3>
      <a:accent4>
        <a:srgbClr val="FDCA00"/>
      </a:accent4>
      <a:accent5>
        <a:srgbClr val="EC6500"/>
      </a:accent5>
      <a:accent6>
        <a:srgbClr val="E6001A"/>
      </a:accent6>
      <a:hlink>
        <a:srgbClr val="005AA9"/>
      </a:hlink>
      <a:folHlink>
        <a:srgbClr val="B5B5B5"/>
      </a:folHlink>
    </a:clrScheme>
    <a:fontScheme name="PPT-for-all___2008-02-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lnDef>
  </a:objectDefaults>
  <a:extraClrSchemeLst>
    <a:extraClrScheme>
      <a:clrScheme name="PPT-for-all___2008-02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350</Words>
  <Application>Microsoft Office PowerPoint</Application>
  <PresentationFormat>Bildschirmpräsentation (4:3)</PresentationFormat>
  <Paragraphs>124</Paragraphs>
  <Slides>10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Lucida Sans Unicode</vt:lpstr>
      <vt:lpstr>Stafford</vt:lpstr>
      <vt:lpstr>Times New Roman</vt:lpstr>
      <vt:lpstr>Wingdings</vt:lpstr>
      <vt:lpstr>FV_Vorlage_SE1_TUCD</vt:lpstr>
      <vt:lpstr>es_vorlage</vt:lpstr>
      <vt:lpstr>Programmierpraktikum C und C++</vt:lpstr>
      <vt:lpstr>Voraussetzung</vt:lpstr>
      <vt:lpstr>Organisatorisches </vt:lpstr>
      <vt:lpstr>Klausur</vt:lpstr>
      <vt:lpstr>Betrieb</vt:lpstr>
      <vt:lpstr>Literaturvorschläge</vt:lpstr>
      <vt:lpstr>Projektseminar Echtzeitsysteme WS 2013/14 TODO</vt:lpstr>
      <vt:lpstr>Projektseminar Softwaresysteme WS 2013/14 TODO</vt:lpstr>
      <vt:lpstr>Wie wichtig sind C/C++?</vt:lpstr>
      <vt:lpstr>Wie wichtig sind C/C++?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200</cp:revision>
  <dcterms:created xsi:type="dcterms:W3CDTF">2008-08-19T13:25:11Z</dcterms:created>
  <dcterms:modified xsi:type="dcterms:W3CDTF">2014-08-05T11:32:56Z</dcterms:modified>
</cp:coreProperties>
</file>