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5" r:id="rId3"/>
    <p:sldId id="276" r:id="rId4"/>
    <p:sldId id="277" r:id="rId5"/>
    <p:sldId id="278" r:id="rId6"/>
    <p:sldId id="279" r:id="rId7"/>
    <p:sldId id="292" r:id="rId8"/>
    <p:sldId id="280" r:id="rId9"/>
    <p:sldId id="281" r:id="rId10"/>
    <p:sldId id="282" r:id="rId11"/>
    <p:sldId id="283" r:id="rId12"/>
    <p:sldId id="284" r:id="rId13"/>
    <p:sldId id="285" r:id="rId14"/>
    <p:sldId id="293" r:id="rId15"/>
    <p:sldId id="286" r:id="rId16"/>
    <p:sldId id="289" r:id="rId17"/>
    <p:sldId id="287" r:id="rId18"/>
    <p:sldId id="288" r:id="rId19"/>
    <p:sldId id="290" r:id="rId20"/>
    <p:sldId id="291" r:id="rId21"/>
    <p:sldId id="294" r:id="rId22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6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7B21"/>
    <a:srgbClr val="FF3300"/>
    <a:srgbClr val="979797"/>
    <a:srgbClr val="7F7F7F"/>
    <a:srgbClr val="FFD72F"/>
    <a:srgbClr val="E5F3C3"/>
    <a:srgbClr val="BDE0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2356" autoAdjust="0"/>
    <p:restoredTop sz="84221" autoAdjust="0"/>
  </p:normalViewPr>
  <p:slideViewPr>
    <p:cSldViewPr>
      <p:cViewPr varScale="1">
        <p:scale>
          <a:sx n="133" d="100"/>
          <a:sy n="133" d="100"/>
        </p:scale>
        <p:origin x="1176" y="126"/>
      </p:cViewPr>
      <p:guideLst>
        <p:guide orient="horz" pos="2160"/>
        <p:guide pos="269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5" d="100"/>
          <a:sy n="45" d="100"/>
        </p:scale>
        <p:origin x="-2586" y="-10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B1F52159-E526-4EFE-999D-80A76827967C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347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24581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72960306-9630-42D8-A525-F12FE6EBC52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21513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21514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24587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4588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4589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4590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963151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560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560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807ACFC6-F535-4DC4-B475-1D92BBB47FF8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5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302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#1 Vorteile der Polymorphie</a:t>
            </a:r>
          </a:p>
          <a:p>
            <a:r>
              <a:rPr lang="de-DE" altLang="de-DE" smtClean="0">
                <a:latin typeface="Times New Roman" pitchFamily="16" charset="0"/>
              </a:rPr>
              <a:t>	- Abschottung der Komponenten voneinander (Separation of Concerns)</a:t>
            </a:r>
          </a:p>
          <a:p>
            <a:r>
              <a:rPr lang="de-DE" altLang="de-DE" smtClean="0">
                <a:latin typeface="Times New Roman" pitchFamily="16" charset="0"/>
              </a:rPr>
              <a:t>	- Template-basierte Programmierung (definiere Erweiterungspunkte der Klasse)</a:t>
            </a:r>
          </a:p>
          <a:p>
            <a:r>
              <a:rPr lang="de-DE" altLang="de-DE" smtClean="0">
                <a:latin typeface="Times New Roman" pitchFamily="16" charset="0"/>
              </a:rPr>
              <a:t>	- Viele Anwendungen von C brauchen keine flexibel austauschbaren Komponenten(??)</a:t>
            </a:r>
          </a:p>
          <a:p>
            <a:r>
              <a:rPr lang="de-DE" altLang="de-DE" smtClean="0">
                <a:latin typeface="Times New Roman" pitchFamily="16" charset="0"/>
              </a:rPr>
              <a:t>	- Andere Mechanismen als Polymorphie: Funktionspointer</a:t>
            </a:r>
          </a:p>
          <a:p>
            <a:r>
              <a:rPr lang="de-DE" altLang="de-DE" smtClean="0">
                <a:latin typeface="Times New Roman" pitchFamily="16" charset="0"/>
              </a:rPr>
              <a:t>	- </a:t>
            </a:r>
          </a:p>
          <a:p>
            <a:endParaRPr lang="de-DE" altLang="de-DE" smtClean="0">
              <a:latin typeface="Times New Roman" pitchFamily="16" charset="0"/>
            </a:endParaRPr>
          </a:p>
          <a:p>
            <a:r>
              <a:rPr lang="de-DE" altLang="de-DE" smtClean="0">
                <a:latin typeface="Times New Roman" pitchFamily="16" charset="0"/>
              </a:rPr>
              <a:t>#2 Polymorphie ohne Vererbung</a:t>
            </a:r>
          </a:p>
          <a:p>
            <a:r>
              <a:rPr lang="de-DE" altLang="de-DE" smtClean="0">
                <a:latin typeface="Times New Roman" pitchFamily="16" charset="0"/>
              </a:rPr>
              <a:t>	- Ja, z.B. „Duck Typing“: Es wird zur Compilezeit nicht überprüft, ob die Methode tatsächlich vorhanden ist.</a:t>
            </a:r>
          </a:p>
          <a:p>
            <a:r>
              <a:rPr lang="de-DE" altLang="de-DE" smtClean="0">
                <a:latin typeface="Times New Roman" pitchFamily="16" charset="0"/>
              </a:rPr>
              <a:t>	- </a:t>
            </a:r>
          </a:p>
        </p:txBody>
      </p:sp>
      <p:sp>
        <p:nvSpPr>
          <p:cNvPr id="2662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662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663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8A6548D9-9321-4D68-BA39-D1CA73251CD7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7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494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  <a:defRPr/>
            </a:pPr>
            <a:r>
              <a:rPr lang="de-DE" dirty="0" smtClean="0"/>
              <a:t>Subklasse könnte Felder der Superklasse verwenden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NB: Die Klassenvariablen/Members werden in der Reihenfolge initialisiert, in der sie deklariert wurden – daher sollte die </a:t>
            </a:r>
            <a:r>
              <a:rPr lang="de-DE" dirty="0" err="1" smtClean="0"/>
              <a:t>Init</a:t>
            </a:r>
            <a:r>
              <a:rPr lang="de-DE" dirty="0" smtClean="0"/>
              <a:t>-Liste diese Reihenfolge beibehalten.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E032601-0E94-4FE3-A9F3-FCE3523B6883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14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390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Warum sind virtuelle Methoden teuer?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Ohne virtuelle Methoden ist es klar, welche Methode ausgeführt wird (-&gt; Auflösung zur </a:t>
            </a:r>
            <a:r>
              <a:rPr lang="de-DE" dirty="0" err="1" smtClean="0"/>
              <a:t>Compile</a:t>
            </a:r>
            <a:r>
              <a:rPr lang="de-DE" dirty="0" smtClean="0"/>
              <a:t>-Zeit)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Mit virtuellen Methoden: Lookup in der sogenannten </a:t>
            </a:r>
            <a:r>
              <a:rPr lang="de-DE" dirty="0" err="1" smtClean="0"/>
              <a:t>vtable</a:t>
            </a:r>
            <a:r>
              <a:rPr lang="de-DE" dirty="0" smtClean="0"/>
              <a:t>, Speicherplatzverbrauch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Compiler kann </a:t>
            </a:r>
            <a:r>
              <a:rPr lang="de-DE" dirty="0" err="1" smtClean="0"/>
              <a:t>tw</a:t>
            </a:r>
            <a:r>
              <a:rPr lang="de-DE" dirty="0" smtClean="0"/>
              <a:t>. trotzdem statische </a:t>
            </a:r>
            <a:r>
              <a:rPr lang="de-DE" smtClean="0"/>
              <a:t>Analyse vornehmen</a:t>
            </a:r>
            <a:endParaRPr lang="de-DE" dirty="0"/>
          </a:p>
        </p:txBody>
      </p:sp>
      <p:sp>
        <p:nvSpPr>
          <p:cNvPr id="286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86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86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5656D959-CED8-4C10-AFBE-F007630C437D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21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750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2013 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50825" y="5475170"/>
            <a:ext cx="4103688" cy="95103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b="1" dirty="0" smtClean="0"/>
              <a:t>Roland Kluge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sz="18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800" dirty="0" smtClean="0"/>
              <a:t>roland.kluge@es.tu-darmstadt.de</a:t>
            </a:r>
            <a:r>
              <a:rPr lang="nl-NL" sz="1800" smtClean="0"/>
              <a:t> </a:t>
            </a:r>
            <a:endParaRPr lang="nl-NL" sz="1800" dirty="0" smtClean="0"/>
          </a:p>
        </p:txBody>
      </p:sp>
      <p:pic>
        <p:nvPicPr>
          <p:cNvPr id="11" name="Picture 11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2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3350963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7616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9642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9642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5721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el und Text üb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8640763" cy="24082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0825" y="4044950"/>
            <a:ext cx="8640763" cy="24082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241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141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673702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28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6174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8202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6869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22241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58632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7" descr="tud_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r:id="rId16" imgW="1038370" imgH="980952" progId="">
                  <p:embed/>
                </p:oleObj>
              </mc:Choice>
              <mc:Fallback>
                <p:oleObj r:id="rId16" imgW="1038370" imgH="980952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6D42A027-FA25-4B6A-8CA8-563BDF139C93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A4CF0C31-707D-4481-8F75-B2DF4A1DD508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05.08.2014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39" r:id="rId2"/>
    <p:sldLayoutId id="2147483940" r:id="rId3"/>
    <p:sldLayoutId id="2147483941" r:id="rId4"/>
    <p:sldLayoutId id="2147483942" r:id="rId5"/>
    <p:sldLayoutId id="2147483943" r:id="rId6"/>
    <p:sldLayoutId id="2147483944" r:id="rId7"/>
    <p:sldLayoutId id="2147483945" r:id="rId8"/>
    <p:sldLayoutId id="2147483946" r:id="rId9"/>
    <p:sldLayoutId id="2147483947" r:id="rId10"/>
    <p:sldLayoutId id="2147483948" r:id="rId11"/>
    <p:sldLayoutId id="2147483949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7088" y="1449388"/>
            <a:ext cx="6734175" cy="944562"/>
          </a:xfrm>
        </p:spPr>
        <p:txBody>
          <a:bodyPr/>
          <a:lstStyle/>
          <a:p>
            <a:pPr algn="l" eaLnBrk="1" hangingPunct="1"/>
            <a:r>
              <a:rPr lang="de-DE" altLang="de-DE" smtClean="0"/>
              <a:t>Vererbung und Polymorphie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Elevator</a:t>
            </a:r>
          </a:p>
        </p:txBody>
      </p:sp>
      <p:sp>
        <p:nvSpPr>
          <p:cNvPr id="12291" name="Rechteck 4"/>
          <p:cNvSpPr>
            <a:spLocks noChangeArrowheads="1"/>
          </p:cNvSpPr>
          <p:nvPr/>
        </p:nvSpPr>
        <p:spPr bwMode="auto">
          <a:xfrm>
            <a:off x="179388" y="2478088"/>
            <a:ext cx="4572000" cy="335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"ElevatorStrategy.h"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"Floor.h"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 Elevator(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*,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         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 ~Elevator();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* getCurrentFloor() </a:t>
            </a:r>
            <a:r>
              <a:rPr lang="en-US" altLang="de-DE" sz="1200">
                <a:solidFill>
                  <a:srgbClr val="7F0055"/>
                </a:solidFill>
                <a:latin typeface="Consolas" pitchFamily="49" charset="0"/>
              </a:rPr>
              <a:t>const 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    return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}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moveToNextFloor();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  const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200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  ConstElevatorStrategyPtr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cxnSp>
        <p:nvCxnSpPr>
          <p:cNvPr id="12292" name="Gerade Verbindung 4"/>
          <p:cNvCxnSpPr>
            <a:cxnSpLocks noChangeShapeType="1"/>
          </p:cNvCxnSpPr>
          <p:nvPr/>
        </p:nvCxnSpPr>
        <p:spPr bwMode="auto">
          <a:xfrm>
            <a:off x="4284663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3" name="Rechteck 7"/>
          <p:cNvSpPr>
            <a:spLocks noChangeArrowheads="1"/>
          </p:cNvSpPr>
          <p:nvPr/>
        </p:nvSpPr>
        <p:spPr bwMode="auto">
          <a:xfrm>
            <a:off x="4427538" y="1879600"/>
            <a:ext cx="4860925" cy="421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&lt;iostream&gt;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std::cout;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std::endl;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"Elevator.h"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Elevator::Elevator(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* currentFloor,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                 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strategy):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(currentFloor), </a:t>
            </a: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(strategy)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cout 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"Elevator():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     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"Creating elevator."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Elevator::~Elevator(){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"~Elevator():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"Destroying elevator."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Elevator::moveToNextFloor(){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"Elevator::moveToNextFloor():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 Polymorphic call to strategy."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  currentFloor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-&gt;next(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 </a:t>
            </a:r>
            <a:endParaRPr lang="de-DE" altLang="de-DE" sz="1200" b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2268538" y="2420938"/>
            <a:ext cx="2324100" cy="731837"/>
          </a:xfrm>
          <a:prstGeom prst="wedgeRoundRectCallout">
            <a:avLst>
              <a:gd name="adj1" fmla="val -45616"/>
              <a:gd name="adj2" fmla="val 9279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Typen ohne Namen auch möglich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112713" y="5767388"/>
            <a:ext cx="4530725" cy="974725"/>
          </a:xfrm>
          <a:prstGeom prst="wedgeRoundRectCallout">
            <a:avLst>
              <a:gd name="adj1" fmla="val -29788"/>
              <a:gd name="adj2" fmla="val -8792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de-DE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b="1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dirty="0">
                <a:solidFill>
                  <a:schemeClr val="tx1"/>
                </a:solidFill>
              </a:rPr>
              <a:t>* und nicht </a:t>
            </a:r>
            <a:r>
              <a:rPr lang="de-DE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de-DE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b="1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dirty="0">
                <a:solidFill>
                  <a:schemeClr val="tx1"/>
                </a:solidFill>
              </a:rPr>
              <a:t>&amp;, da der Zeiger sich ändert (aber nicht das Objekt worauf gezeigt wird!)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5086350" y="5949950"/>
            <a:ext cx="3744913" cy="804863"/>
          </a:xfrm>
          <a:prstGeom prst="wedgeRoundRectCallout">
            <a:avLst>
              <a:gd name="adj1" fmla="val -15755"/>
              <a:gd name="adj2" fmla="val -7026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Verwendung der Strategie bleibt gleich, egal welche konkrete Strategie verwendet wird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Building</a:t>
            </a:r>
          </a:p>
        </p:txBody>
      </p:sp>
      <p:sp>
        <p:nvSpPr>
          <p:cNvPr id="13315" name="Rechteck 4"/>
          <p:cNvSpPr>
            <a:spLocks noChangeArrowheads="1"/>
          </p:cNvSpPr>
          <p:nvPr/>
        </p:nvSpPr>
        <p:spPr bwMode="auto">
          <a:xfrm>
            <a:off x="179388" y="1989138"/>
            <a:ext cx="4572000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&lt;vector&gt;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"Floor.h"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"Elevator.h"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numberOfFloors,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         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strategy);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numberOfFloors() 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    return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.size();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&amp; getElevator()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    return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std::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cxnSp>
        <p:nvCxnSpPr>
          <p:cNvPr id="13316" name="Gerade Verbindung 4"/>
          <p:cNvCxnSpPr>
            <a:cxnSpLocks noChangeShapeType="1"/>
          </p:cNvCxnSpPr>
          <p:nvPr/>
        </p:nvCxnSpPr>
        <p:spPr bwMode="auto">
          <a:xfrm>
            <a:off x="42116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17" name="Rechteck 9"/>
          <p:cNvSpPr>
            <a:spLocks noChangeArrowheads="1"/>
          </p:cNvSpPr>
          <p:nvPr/>
        </p:nvSpPr>
        <p:spPr bwMode="auto">
          <a:xfrm>
            <a:off x="4248150" y="1463675"/>
            <a:ext cx="4860925" cy="524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&lt;iostream&gt;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std::cout;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std::endl;</a:t>
            </a: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&lt;algorithm&gt;</a:t>
            </a: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"Building.h"</a:t>
            </a: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Building::Building(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numberOfFloors,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                 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strategy):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(numberOfFloors, 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(0)),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(&amp;</a:t>
            </a: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[0], strategy)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  for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i = 0; i &lt; numberOfFloors; i++)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    floors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[i].setNumber(i);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"Building(...):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"Creating building with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     &lt;&lt; numberOfFloors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 floors."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"Building(...):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"Elevator is on Floor: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.getCurrentFloor()-&gt;getNumber()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Building::~Building()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"~Building():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"Destroying building."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2162175" y="1844675"/>
            <a:ext cx="1920875" cy="885825"/>
          </a:xfrm>
          <a:prstGeom prst="wedgeRoundRectCallout">
            <a:avLst>
              <a:gd name="adj1" fmla="val 61459"/>
              <a:gd name="adj2" fmla="val 9163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Strategie wird an Elevator weitergereicht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hteck 14"/>
          <p:cNvSpPr>
            <a:spLocks noChangeArrowheads="1"/>
          </p:cNvSpPr>
          <p:nvPr/>
        </p:nvSpPr>
        <p:spPr bwMode="auto">
          <a:xfrm>
            <a:off x="4067175" y="2803525"/>
            <a:ext cx="4714875" cy="193675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39" name="Rechteck 14"/>
          <p:cNvSpPr>
            <a:spLocks noChangeArrowheads="1"/>
          </p:cNvSpPr>
          <p:nvPr/>
        </p:nvSpPr>
        <p:spPr bwMode="auto">
          <a:xfrm>
            <a:off x="107950" y="3606800"/>
            <a:ext cx="3541713" cy="193675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EnergyMinimizingStrategy</a:t>
            </a:r>
          </a:p>
        </p:txBody>
      </p:sp>
      <p:sp>
        <p:nvSpPr>
          <p:cNvPr id="14341" name="Rechteck 5"/>
          <p:cNvSpPr>
            <a:spLocks noChangeArrowheads="1"/>
          </p:cNvSpPr>
          <p:nvPr/>
        </p:nvSpPr>
        <p:spPr bwMode="auto">
          <a:xfrm>
            <a:off x="323850" y="3059113"/>
            <a:ext cx="36004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"ElevatorStrategy.h"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: 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 EnergyMinimizingStrategy();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 ~EnergyMinimizingStrategy();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>
                <a:solidFill>
                  <a:srgbClr val="7F0055"/>
                </a:solidFill>
                <a:latin typeface="Consolas" pitchFamily="49" charset="0"/>
              </a:rPr>
              <a:t>  const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*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  next(</a:t>
            </a:r>
            <a:r>
              <a:rPr lang="en-US" altLang="de-DE" sz="12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* elevator) </a:t>
            </a:r>
            <a:r>
              <a:rPr lang="en-US" altLang="de-DE" sz="12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}; </a:t>
            </a:r>
            <a:endParaRPr lang="de-DE" altLang="de-DE" sz="1200" b="0"/>
          </a:p>
        </p:txBody>
      </p:sp>
      <p:sp>
        <p:nvSpPr>
          <p:cNvPr id="14342" name="Rechteck 6"/>
          <p:cNvSpPr>
            <a:spLocks noChangeArrowheads="1"/>
          </p:cNvSpPr>
          <p:nvPr/>
        </p:nvSpPr>
        <p:spPr bwMode="auto">
          <a:xfrm>
            <a:off x="4140200" y="1916113"/>
            <a:ext cx="4895850" cy="438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"EnergyMinimizingStrategy.h"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"Elevator.h"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std;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EnergyMinimizingStrategy::EnergyMinimizingStrategy()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: ElevatorStrategy()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"EnergyMinimizingStrategy():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"Creating energy minimizing strategy"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EnergyMinimizingStrategy::~EnergyMinimizingStrategy()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"~EnergyMinimizingStrategy():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"Destroying energy minimizing strategy"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* EnergyMinimizingStrategy::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next(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* elevator) </a:t>
            </a:r>
            <a:r>
              <a:rPr lang="en-US" altLang="de-DE" sz="12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"EnergyMinimizingStrategy::next(...):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"Perform some complex calculation ..."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  return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elevator-&gt;getCurrentFloor();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958975" y="1844675"/>
            <a:ext cx="2325688" cy="885825"/>
          </a:xfrm>
          <a:prstGeom prst="wedgeRoundRectCallout">
            <a:avLst>
              <a:gd name="adj1" fmla="val 2465"/>
              <a:gd name="adj2" fmla="val 16522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Vererbung in C++ wird so angegeben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179388" y="5157788"/>
            <a:ext cx="4119562" cy="1177925"/>
          </a:xfrm>
          <a:prstGeom prst="wedgeRoundRectCallout">
            <a:avLst>
              <a:gd name="adj1" fmla="val -29958"/>
              <a:gd name="adj2" fmla="val -16613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i="1" dirty="0" err="1">
                <a:solidFill>
                  <a:schemeClr val="tx1"/>
                </a:solidFill>
              </a:rPr>
              <a:t>public</a:t>
            </a:r>
            <a:r>
              <a:rPr lang="de-DE" b="1" i="1" dirty="0">
                <a:solidFill>
                  <a:schemeClr val="tx1"/>
                </a:solidFill>
              </a:rPr>
              <a:t>-</a:t>
            </a:r>
            <a:r>
              <a:rPr lang="de-DE" b="1" dirty="0">
                <a:solidFill>
                  <a:schemeClr val="tx1"/>
                </a:solidFill>
              </a:rPr>
              <a:t>Vererbung</a:t>
            </a:r>
            <a:r>
              <a:rPr lang="de-DE" dirty="0">
                <a:solidFill>
                  <a:schemeClr val="tx1"/>
                </a:solidFill>
              </a:rPr>
              <a:t> entspricht dem Vererbungskonzept in Java.  </a:t>
            </a:r>
            <a:r>
              <a:rPr lang="de-DE" i="1" dirty="0" err="1">
                <a:solidFill>
                  <a:schemeClr val="tx1"/>
                </a:solidFill>
              </a:rPr>
              <a:t>protected</a:t>
            </a:r>
            <a:r>
              <a:rPr lang="de-DE" i="1" dirty="0">
                <a:solidFill>
                  <a:schemeClr val="tx1"/>
                </a:solidFill>
              </a:rPr>
              <a:t>-</a:t>
            </a:r>
            <a:r>
              <a:rPr lang="de-DE" dirty="0">
                <a:solidFill>
                  <a:schemeClr val="tx1"/>
                </a:solidFill>
              </a:rPr>
              <a:t> und </a:t>
            </a:r>
            <a:r>
              <a:rPr lang="de-DE" i="1" dirty="0">
                <a:solidFill>
                  <a:schemeClr val="tx1"/>
                </a:solidFill>
              </a:rPr>
              <a:t>Private</a:t>
            </a:r>
            <a:r>
              <a:rPr lang="de-DE" dirty="0">
                <a:solidFill>
                  <a:schemeClr val="tx1"/>
                </a:solidFill>
              </a:rPr>
              <a:t>-Vererbung schränken die Sichtbarkeit weiter ein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7289800" y="1628775"/>
            <a:ext cx="1746250" cy="885825"/>
          </a:xfrm>
          <a:prstGeom prst="wedgeRoundRectCallout">
            <a:avLst>
              <a:gd name="adj1" fmla="val -20841"/>
              <a:gd name="adj2" fmla="val 9450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Entspricht </a:t>
            </a:r>
            <a:r>
              <a:rPr lang="de-DE" b="1" i="1" dirty="0">
                <a:solidFill>
                  <a:schemeClr val="tx1"/>
                </a:solidFill>
              </a:rPr>
              <a:t>super()</a:t>
            </a:r>
            <a:r>
              <a:rPr lang="de-DE" dirty="0">
                <a:solidFill>
                  <a:schemeClr val="tx1"/>
                </a:solidFill>
              </a:rPr>
              <a:t>-Aufruf in 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lke 4"/>
          <p:cNvSpPr/>
          <p:nvPr/>
        </p:nvSpPr>
        <p:spPr bwMode="auto">
          <a:xfrm>
            <a:off x="1619250" y="2676525"/>
            <a:ext cx="4681538" cy="3160713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 dirty="0"/>
          </a:p>
        </p:txBody>
      </p:sp>
      <p:sp>
        <p:nvSpPr>
          <p:cNvPr id="1536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Konstruktion und Dekonstruktion von Objekten</a:t>
            </a:r>
          </a:p>
        </p:txBody>
      </p:sp>
      <p:sp>
        <p:nvSpPr>
          <p:cNvPr id="15364" name="Textfeld 5"/>
          <p:cNvSpPr txBox="1">
            <a:spLocks noChangeArrowheads="1"/>
          </p:cNvSpPr>
          <p:nvPr/>
        </p:nvSpPr>
        <p:spPr bwMode="auto">
          <a:xfrm>
            <a:off x="2376488" y="3179763"/>
            <a:ext cx="3224212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EnergyMinimizingStrategy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2425700" y="5589588"/>
            <a:ext cx="1443038" cy="604837"/>
          </a:xfrm>
          <a:prstGeom prst="wedgeRoundRectCallout">
            <a:avLst>
              <a:gd name="adj1" fmla="val 19473"/>
              <a:gd name="adj2" fmla="val -12022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Basisobjekt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395288" y="3052763"/>
            <a:ext cx="1444625" cy="604837"/>
          </a:xfrm>
          <a:prstGeom prst="wedgeRoundRectCallout">
            <a:avLst>
              <a:gd name="adj1" fmla="val 56422"/>
              <a:gd name="adj2" fmla="val 11065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Instanz der Subklasse</a:t>
            </a:r>
          </a:p>
        </p:txBody>
      </p:sp>
      <p:sp>
        <p:nvSpPr>
          <p:cNvPr id="9" name="Pfeil nach rechts 8"/>
          <p:cNvSpPr/>
          <p:nvPr/>
        </p:nvSpPr>
        <p:spPr bwMode="auto">
          <a:xfrm rot="19614461">
            <a:off x="4678363" y="3259138"/>
            <a:ext cx="2209800" cy="484187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1" name="Abgerundete rechteckige Legende 10"/>
          <p:cNvSpPr/>
          <p:nvPr/>
        </p:nvSpPr>
        <p:spPr>
          <a:xfrm>
            <a:off x="3949700" y="1916113"/>
            <a:ext cx="2782888" cy="606425"/>
          </a:xfrm>
          <a:prstGeom prst="wedgeRoundRectCallout">
            <a:avLst>
              <a:gd name="adj1" fmla="val 28903"/>
              <a:gd name="adj2" fmla="val 15823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Konstruktionsreihenfolge</a:t>
            </a:r>
          </a:p>
        </p:txBody>
      </p:sp>
      <p:sp>
        <p:nvSpPr>
          <p:cNvPr id="4" name="Wolke 3"/>
          <p:cNvSpPr/>
          <p:nvPr/>
        </p:nvSpPr>
        <p:spPr bwMode="auto">
          <a:xfrm>
            <a:off x="2627313" y="3611563"/>
            <a:ext cx="2592387" cy="1728787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 err="1">
                <a:latin typeface="Consolas" pitchFamily="49" charset="0"/>
                <a:cs typeface="Consolas" pitchFamily="49" charset="0"/>
              </a:rPr>
              <a:t>ElevatorStrategy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Pfeil nach rechts 11"/>
          <p:cNvSpPr/>
          <p:nvPr/>
        </p:nvSpPr>
        <p:spPr bwMode="auto">
          <a:xfrm rot="12319204">
            <a:off x="4737100" y="4667250"/>
            <a:ext cx="2032000" cy="485775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3" name="Abgerundete rechteckige Legende 12"/>
          <p:cNvSpPr/>
          <p:nvPr/>
        </p:nvSpPr>
        <p:spPr>
          <a:xfrm>
            <a:off x="6300788" y="4276725"/>
            <a:ext cx="2782887" cy="604838"/>
          </a:xfrm>
          <a:prstGeom prst="wedgeRoundRectCallout">
            <a:avLst>
              <a:gd name="adj1" fmla="val -50189"/>
              <a:gd name="adj2" fmla="val 8546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Destruktionsreihenfolge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16387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759450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ist diese Reihenfolge (Konstruktoren innen nach außen, Desktruktoren außen nach innen) sinnvoll?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unserer Simulation</a:t>
            </a:r>
          </a:p>
        </p:txBody>
      </p:sp>
      <p:sp>
        <p:nvSpPr>
          <p:cNvPr id="17411" name="Rechteck 3"/>
          <p:cNvSpPr>
            <a:spLocks noChangeArrowheads="1"/>
          </p:cNvSpPr>
          <p:nvPr/>
        </p:nvSpPr>
        <p:spPr bwMode="auto">
          <a:xfrm>
            <a:off x="1835150" y="2349500"/>
            <a:ext cx="5689600" cy="301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&lt;iostream&gt;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std;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"Building.h"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"ElevatorStrategy.h"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"EnergyMinimizingStrategy.h"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main()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  ElevatorStrategy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* strg = 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3F7F5F"/>
                </a:solidFill>
                <a:latin typeface="Consolas" pitchFamily="49" charset="0"/>
              </a:rPr>
              <a:t>  // Do something...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  ConstElevatorStrategyPtr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strategy(strg);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  Building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hbi(6, strategy);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hbi.getElevator().moveToNextFloor();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hteck 14"/>
          <p:cNvSpPr>
            <a:spLocks noChangeArrowheads="1"/>
          </p:cNvSpPr>
          <p:nvPr/>
        </p:nvSpPr>
        <p:spPr bwMode="auto">
          <a:xfrm>
            <a:off x="250825" y="6030913"/>
            <a:ext cx="5703888" cy="311150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5" name="Rechteck 14"/>
          <p:cNvSpPr>
            <a:spLocks noChangeArrowheads="1"/>
          </p:cNvSpPr>
          <p:nvPr/>
        </p:nvSpPr>
        <p:spPr bwMode="auto">
          <a:xfrm>
            <a:off x="250825" y="4017963"/>
            <a:ext cx="5703888" cy="414337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6" name="Rechteck 14"/>
          <p:cNvSpPr>
            <a:spLocks noChangeArrowheads="1"/>
          </p:cNvSpPr>
          <p:nvPr/>
        </p:nvSpPr>
        <p:spPr bwMode="auto">
          <a:xfrm>
            <a:off x="250825" y="1612900"/>
            <a:ext cx="5703888" cy="376238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unserer Simulation</a:t>
            </a:r>
          </a:p>
        </p:txBody>
      </p:sp>
      <p:sp>
        <p:nvSpPr>
          <p:cNvPr id="18438" name="Rechteck 3"/>
          <p:cNvSpPr>
            <a:spLocks noChangeArrowheads="1"/>
          </p:cNvSpPr>
          <p:nvPr/>
        </p:nvSpPr>
        <p:spPr bwMode="auto">
          <a:xfrm>
            <a:off x="323850" y="1581150"/>
            <a:ext cx="6624638" cy="475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latin typeface="Consolas" pitchFamily="49" charset="0"/>
                <a:cs typeface="Consolas" pitchFamily="49" charset="0"/>
              </a:rPr>
              <a:t>ElevatorStrategy(): Creating basic strategy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latin typeface="Consolas" pitchFamily="49" charset="0"/>
                <a:cs typeface="Consolas" pitchFamily="49" charset="0"/>
              </a:rPr>
              <a:t>EnergyMinimizingStrategy(): Creating energy minimizing strategy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>
                <a:latin typeface="Consolas" pitchFamily="49" charset="0"/>
                <a:cs typeface="Consolas" pitchFamily="49" charset="0"/>
              </a:rPr>
              <a:t>Floor(): 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>
                <a:latin typeface="Consolas" pitchFamily="49" charset="0"/>
                <a:cs typeface="Consolas" pitchFamily="49" charset="0"/>
              </a:rPr>
              <a:t>Floor(const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>
                <a:latin typeface="Consolas" pitchFamily="49" charset="0"/>
                <a:cs typeface="Consolas" pitchFamily="49" charset="0"/>
              </a:rPr>
              <a:t>Floor(const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>
                <a:latin typeface="Consolas" pitchFamily="49" charset="0"/>
                <a:cs typeface="Consolas" pitchFamily="49" charset="0"/>
              </a:rPr>
              <a:t>Floor(const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>
                <a:latin typeface="Consolas" pitchFamily="49" charset="0"/>
                <a:cs typeface="Consolas" pitchFamily="49" charset="0"/>
              </a:rPr>
              <a:t>Floor(const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>
                <a:latin typeface="Consolas" pitchFamily="49" charset="0"/>
                <a:cs typeface="Consolas" pitchFamily="49" charset="0"/>
              </a:rPr>
              <a:t>Floor(const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>
                <a:latin typeface="Consolas" pitchFamily="49" charset="0"/>
                <a:cs typeface="Consolas" pitchFamily="49" charset="0"/>
              </a:rPr>
              <a:t>Floor(const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>
                <a:latin typeface="Consolas" pitchFamily="49" charset="0"/>
                <a:cs typeface="Consolas" pitchFamily="49" charset="0"/>
              </a:rPr>
              <a:t>~Floor(): Destroying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>
                <a:latin typeface="Consolas" pitchFamily="49" charset="0"/>
                <a:cs typeface="Consolas" pitchFamily="49" charset="0"/>
              </a:rPr>
              <a:t>Elevator(): Creating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>
                <a:latin typeface="Consolas" pitchFamily="49" charset="0"/>
                <a:cs typeface="Consolas" pitchFamily="49" charset="0"/>
              </a:rPr>
              <a:t>Building(...): Creating building with 6 floors.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>
                <a:latin typeface="Consolas" pitchFamily="49" charset="0"/>
                <a:cs typeface="Consolas" pitchFamily="49" charset="0"/>
              </a:rPr>
              <a:t>Building(...): Elevator is on Floor: 0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Elevator::moveToNextFloor():  Polymorphic call to strategy.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ElevatorStrategy::next(...): Using basic strategy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latin typeface="Consolas" pitchFamily="49" charset="0"/>
                <a:cs typeface="Consolas" pitchFamily="49" charset="0"/>
              </a:rPr>
              <a:t>~Building(): Destroying building.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latin typeface="Consolas" pitchFamily="49" charset="0"/>
                <a:cs typeface="Consolas" pitchFamily="49" charset="0"/>
              </a:rPr>
              <a:t>~Elevator(): Destroying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>
                <a:latin typeface="Consolas" pitchFamily="49" charset="0"/>
                <a:cs typeface="Consolas" pitchFamily="49" charset="0"/>
              </a:rPr>
              <a:t>~Floor(): Destroying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>
                <a:latin typeface="Consolas" pitchFamily="49" charset="0"/>
                <a:cs typeface="Consolas" pitchFamily="49" charset="0"/>
              </a:rPr>
              <a:t>~Floor(): 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>
                <a:latin typeface="Consolas" pitchFamily="49" charset="0"/>
                <a:cs typeface="Consolas" pitchFamily="49" charset="0"/>
              </a:rPr>
              <a:t>~Floor(): Destroying floor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>
                <a:latin typeface="Consolas" pitchFamily="49" charset="0"/>
                <a:cs typeface="Consolas" pitchFamily="49" charset="0"/>
              </a:rPr>
              <a:t>~Floor(): Destroying floor [3]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>
                <a:latin typeface="Consolas" pitchFamily="49" charset="0"/>
                <a:cs typeface="Consolas" pitchFamily="49" charset="0"/>
              </a:rPr>
              <a:t>~Floor(): Destroying floor [4]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>
                <a:latin typeface="Consolas" pitchFamily="49" charset="0"/>
                <a:cs typeface="Consolas" pitchFamily="49" charset="0"/>
              </a:rPr>
              <a:t>~Floor(): Destroying floor [5]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~ElevatorStrategy(): Destroying basic strategy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556250" y="908050"/>
            <a:ext cx="2782888" cy="606425"/>
          </a:xfrm>
          <a:prstGeom prst="wedgeRoundRectCallout">
            <a:avLst>
              <a:gd name="adj1" fmla="val -41063"/>
              <a:gd name="adj2" fmla="val 9806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tx1"/>
                </a:solidFill>
              </a:rPr>
              <a:t>Konstruktoren</a:t>
            </a:r>
            <a:r>
              <a:rPr lang="de-DE" dirty="0">
                <a:solidFill>
                  <a:schemeClr val="tx1"/>
                </a:solidFill>
              </a:rPr>
              <a:t> werden richtig aufgerufen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556250" y="3357563"/>
            <a:ext cx="2782888" cy="604837"/>
          </a:xfrm>
          <a:prstGeom prst="wedgeRoundRectCallout">
            <a:avLst>
              <a:gd name="adj1" fmla="val -41063"/>
              <a:gd name="adj2" fmla="val 9806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Polymorpher Aufruf hat aber nicht funktioniert!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5072063" y="5270500"/>
            <a:ext cx="3367087" cy="666750"/>
          </a:xfrm>
          <a:prstGeom prst="wedgeRoundRectCallout">
            <a:avLst>
              <a:gd name="adj1" fmla="val -41063"/>
              <a:gd name="adj2" fmla="val 9806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tx1"/>
                </a:solidFill>
              </a:rPr>
              <a:t>Destruktor</a:t>
            </a:r>
            <a:r>
              <a:rPr lang="de-DE" dirty="0">
                <a:solidFill>
                  <a:schemeClr val="tx1"/>
                </a:solidFill>
              </a:rPr>
              <a:t> der Subklasse wurde nicht aufgerufen!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Virtuelle Methoden</a:t>
            </a:r>
          </a:p>
        </p:txBody>
      </p:sp>
      <p:sp>
        <p:nvSpPr>
          <p:cNvPr id="19459" name="Textfeld 3"/>
          <p:cNvSpPr txBox="1">
            <a:spLocks noChangeArrowheads="1"/>
          </p:cNvSpPr>
          <p:nvPr/>
        </p:nvSpPr>
        <p:spPr bwMode="auto">
          <a:xfrm>
            <a:off x="1116013" y="1916113"/>
            <a:ext cx="5040312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Im Gegensatz zu Java ist bei C++ aus Effizienzgründen die polymorphe Behandlung von Methoden </a:t>
            </a:r>
            <a:r>
              <a:rPr lang="de-DE" altLang="de-DE" sz="1800"/>
              <a:t>per Default ausgeschaltet</a:t>
            </a:r>
          </a:p>
        </p:txBody>
      </p:sp>
      <p:sp>
        <p:nvSpPr>
          <p:cNvPr id="19460" name="Textfeld 4"/>
          <p:cNvSpPr txBox="1">
            <a:spLocks noChangeArrowheads="1"/>
          </p:cNvSpPr>
          <p:nvPr/>
        </p:nvSpPr>
        <p:spPr bwMode="auto">
          <a:xfrm>
            <a:off x="1136650" y="3141663"/>
            <a:ext cx="68913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Es muss explizit mit dem Schlüsselwort </a:t>
            </a:r>
            <a:r>
              <a:rPr lang="de-DE" altLang="de-DE" sz="1800"/>
              <a:t>virtual</a:t>
            </a:r>
            <a:r>
              <a:rPr lang="de-DE" altLang="de-DE" sz="1800" b="0"/>
              <a:t> angegeben werden, welche Methoden polymorph zu behandeln sind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14"/>
          <p:cNvSpPr>
            <a:spLocks noChangeArrowheads="1"/>
          </p:cNvSpPr>
          <p:nvPr/>
        </p:nvSpPr>
        <p:spPr bwMode="auto">
          <a:xfrm>
            <a:off x="468313" y="4872038"/>
            <a:ext cx="712787" cy="501650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Rechteck 14"/>
          <p:cNvSpPr>
            <a:spLocks noChangeArrowheads="1"/>
          </p:cNvSpPr>
          <p:nvPr/>
        </p:nvSpPr>
        <p:spPr bwMode="auto">
          <a:xfrm>
            <a:off x="468313" y="2481263"/>
            <a:ext cx="712787" cy="501650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Virtuelle Methoden</a:t>
            </a:r>
          </a:p>
        </p:txBody>
      </p:sp>
      <p:sp>
        <p:nvSpPr>
          <p:cNvPr id="20485" name="Rechteck 4"/>
          <p:cNvSpPr>
            <a:spLocks noChangeArrowheads="1"/>
          </p:cNvSpPr>
          <p:nvPr/>
        </p:nvSpPr>
        <p:spPr bwMode="auto">
          <a:xfrm>
            <a:off x="250825" y="1933575"/>
            <a:ext cx="667861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 ElevatorStrategy();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~ElevatorStrategy();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2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* elevator) </a:t>
            </a:r>
            <a:r>
              <a:rPr lang="en-US" altLang="de-DE" sz="12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}; </a:t>
            </a:r>
            <a:endParaRPr lang="de-DE" altLang="de-DE" sz="1200" b="0"/>
          </a:p>
        </p:txBody>
      </p:sp>
      <p:sp>
        <p:nvSpPr>
          <p:cNvPr id="20486" name="Rechteck 5"/>
          <p:cNvSpPr>
            <a:spLocks noChangeArrowheads="1"/>
          </p:cNvSpPr>
          <p:nvPr/>
        </p:nvSpPr>
        <p:spPr bwMode="auto">
          <a:xfrm>
            <a:off x="250825" y="4302125"/>
            <a:ext cx="6121400" cy="129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: 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 EnergyMinimizingStrategy();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~EnergyMinimizingStrategy();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2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* elevator) </a:t>
            </a:r>
            <a:r>
              <a:rPr lang="en-US" altLang="de-DE" sz="12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363538" y="3273425"/>
            <a:ext cx="3703637" cy="731838"/>
          </a:xfrm>
          <a:prstGeom prst="wedgeRoundRectCallout">
            <a:avLst>
              <a:gd name="adj1" fmla="val -36131"/>
              <a:gd name="adj2" fmla="val -9077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Methoden werden als virtuell gekennzeichnet (nur im Header)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323850" y="5661025"/>
            <a:ext cx="5575300" cy="731838"/>
          </a:xfrm>
          <a:prstGeom prst="wedgeRoundRectCallout">
            <a:avLst>
              <a:gd name="adj1" fmla="val -36131"/>
              <a:gd name="adj2" fmla="val -9077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Dies muss nicht in Subklassen wiederholt werden, wird aber häufig der Übersichtshalber gemacht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3282950" y="1749425"/>
            <a:ext cx="5575300" cy="731838"/>
          </a:xfrm>
          <a:prstGeom prst="wedgeRoundRectCallout">
            <a:avLst>
              <a:gd name="adj1" fmla="val -56933"/>
              <a:gd name="adj2" fmla="val 5262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tx1"/>
                </a:solidFill>
              </a:rPr>
              <a:t>Regel</a:t>
            </a:r>
            <a:r>
              <a:rPr lang="de-DE" dirty="0">
                <a:solidFill>
                  <a:schemeClr val="tx1"/>
                </a:solidFill>
              </a:rPr>
              <a:t>:  Klassen mit virtuellen Methoden sollten einen </a:t>
            </a:r>
            <a:r>
              <a:rPr lang="de-DE" b="1" dirty="0">
                <a:solidFill>
                  <a:schemeClr val="tx1"/>
                </a:solidFill>
              </a:rPr>
              <a:t>virtuellen </a:t>
            </a:r>
            <a:r>
              <a:rPr lang="de-DE" b="1" dirty="0" err="1">
                <a:solidFill>
                  <a:schemeClr val="tx1"/>
                </a:solidFill>
              </a:rPr>
              <a:t>Destruktor</a:t>
            </a:r>
            <a:r>
              <a:rPr lang="de-DE" dirty="0">
                <a:solidFill>
                  <a:schemeClr val="tx1"/>
                </a:solidFill>
              </a:rPr>
              <a:t> besitzen!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hteck 14"/>
          <p:cNvSpPr>
            <a:spLocks noChangeArrowheads="1"/>
          </p:cNvSpPr>
          <p:nvPr/>
        </p:nvSpPr>
        <p:spPr bwMode="auto">
          <a:xfrm>
            <a:off x="250825" y="3989388"/>
            <a:ext cx="6481763" cy="414337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07" name="Rechteck 14"/>
          <p:cNvSpPr>
            <a:spLocks noChangeArrowheads="1"/>
          </p:cNvSpPr>
          <p:nvPr/>
        </p:nvSpPr>
        <p:spPr bwMode="auto">
          <a:xfrm>
            <a:off x="250825" y="5780088"/>
            <a:ext cx="6481763" cy="414337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mit virtuellen Methoden</a:t>
            </a:r>
          </a:p>
        </p:txBody>
      </p:sp>
      <p:sp>
        <p:nvSpPr>
          <p:cNvPr id="21509" name="Rechteck 3"/>
          <p:cNvSpPr>
            <a:spLocks noChangeArrowheads="1"/>
          </p:cNvSpPr>
          <p:nvPr/>
        </p:nvSpPr>
        <p:spPr bwMode="auto">
          <a:xfrm>
            <a:off x="323850" y="1582738"/>
            <a:ext cx="7632700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ElevatorStrategy(): Creating basic strategy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EnergyMinimizingStrategy(): Creating energy minimizing strategy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>
                <a:solidFill>
                  <a:srgbClr val="000000"/>
                </a:solidFill>
                <a:latin typeface="Consolas" pitchFamily="49" charset="0"/>
              </a:rPr>
              <a:t>Floor(): 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>
                <a:solidFill>
                  <a:srgbClr val="000000"/>
                </a:solidFill>
                <a:latin typeface="Consolas" pitchFamily="49" charset="0"/>
              </a:rPr>
              <a:t>Floor(const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>
                <a:solidFill>
                  <a:srgbClr val="000000"/>
                </a:solidFill>
                <a:latin typeface="Consolas" pitchFamily="49" charset="0"/>
              </a:rPr>
              <a:t>Floor(const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>
                <a:solidFill>
                  <a:srgbClr val="000000"/>
                </a:solidFill>
                <a:latin typeface="Consolas" pitchFamily="49" charset="0"/>
              </a:rPr>
              <a:t>Floor(const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>
                <a:solidFill>
                  <a:srgbClr val="000000"/>
                </a:solidFill>
                <a:latin typeface="Consolas" pitchFamily="49" charset="0"/>
              </a:rPr>
              <a:t>Floor(const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>
                <a:solidFill>
                  <a:srgbClr val="000000"/>
                </a:solidFill>
                <a:latin typeface="Consolas" pitchFamily="49" charset="0"/>
              </a:rPr>
              <a:t>Floor(const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>
                <a:solidFill>
                  <a:srgbClr val="000000"/>
                </a:solidFill>
                <a:latin typeface="Consolas" pitchFamily="49" charset="0"/>
              </a:rPr>
              <a:t>Floor(const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>
                <a:solidFill>
                  <a:srgbClr val="000000"/>
                </a:solidFill>
                <a:latin typeface="Consolas" pitchFamily="49" charset="0"/>
              </a:rPr>
              <a:t>~Floor(): Destroying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0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>
                <a:solidFill>
                  <a:srgbClr val="000000"/>
                </a:solidFill>
                <a:latin typeface="Consolas" pitchFamily="49" charset="0"/>
              </a:rPr>
              <a:t>Elevator(): Creating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>
                <a:solidFill>
                  <a:srgbClr val="000000"/>
                </a:solidFill>
                <a:latin typeface="Consolas" pitchFamily="49" charset="0"/>
              </a:rPr>
              <a:t>Building(...): Creating building with 6 floors.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>
                <a:solidFill>
                  <a:srgbClr val="000000"/>
                </a:solidFill>
                <a:latin typeface="Consolas" pitchFamily="49" charset="0"/>
              </a:rPr>
              <a:t>Building(...): Elevator is on Floor: 0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Elevator::moveToNextFloor():  Polymorphic call to strategy.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>
                <a:solidFill>
                  <a:srgbClr val="FF0000"/>
                </a:solidFill>
                <a:latin typeface="Consolas" pitchFamily="49" charset="0"/>
              </a:rPr>
              <a:t>EnergyMinimizingStrategy::next(...): Perform some complex calculation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>
                <a:solidFill>
                  <a:srgbClr val="000000"/>
                </a:solidFill>
                <a:latin typeface="Consolas" pitchFamily="49" charset="0"/>
              </a:rPr>
              <a:t>~Building(): Destroying building.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>
                <a:solidFill>
                  <a:srgbClr val="000000"/>
                </a:solidFill>
                <a:latin typeface="Consolas" pitchFamily="49" charset="0"/>
              </a:rPr>
              <a:t>~Elevator(): Destroying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>
                <a:solidFill>
                  <a:srgbClr val="000000"/>
                </a:solidFill>
                <a:latin typeface="Consolas" pitchFamily="49" charset="0"/>
              </a:rPr>
              <a:t>~Floor(): Destroying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>
                <a:solidFill>
                  <a:srgbClr val="000000"/>
                </a:solidFill>
                <a:latin typeface="Consolas" pitchFamily="49" charset="0"/>
              </a:rPr>
              <a:t>~Floor(): 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>
                <a:solidFill>
                  <a:srgbClr val="000000"/>
                </a:solidFill>
                <a:latin typeface="Consolas" pitchFamily="49" charset="0"/>
              </a:rPr>
              <a:t>~Floor(): Destroying floor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>
                <a:solidFill>
                  <a:srgbClr val="000000"/>
                </a:solidFill>
                <a:latin typeface="Consolas" pitchFamily="49" charset="0"/>
              </a:rPr>
              <a:t>~Floor(): Destroying floor [3]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>
                <a:solidFill>
                  <a:srgbClr val="000000"/>
                </a:solidFill>
                <a:latin typeface="Consolas" pitchFamily="49" charset="0"/>
              </a:rPr>
              <a:t>~Floor(): Destroying floor [4]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>
                <a:solidFill>
                  <a:srgbClr val="000000"/>
                </a:solidFill>
                <a:latin typeface="Consolas" pitchFamily="49" charset="0"/>
              </a:rPr>
              <a:t>~Floor(): Destroying floor [5]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0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FF0000"/>
                </a:solidFill>
                <a:latin typeface="Consolas" pitchFamily="49" charset="0"/>
              </a:rPr>
              <a:t>~EnergyMinimizingStrategy(): Destroying energy minimizing strategy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~ElevatorStrategy(): Destroying basic strategy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435600" y="3125788"/>
            <a:ext cx="2784475" cy="606425"/>
          </a:xfrm>
          <a:prstGeom prst="wedgeRoundRectCallout">
            <a:avLst>
              <a:gd name="adj1" fmla="val -41063"/>
              <a:gd name="adj2" fmla="val 9806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Polymorpher Aufruf funktioniert jetzt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889500" y="4630738"/>
            <a:ext cx="4075113" cy="885825"/>
          </a:xfrm>
          <a:prstGeom prst="wedgeRoundRectCallout">
            <a:avLst>
              <a:gd name="adj1" fmla="val -11559"/>
              <a:gd name="adj2" fmla="val 10953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Und alle </a:t>
            </a:r>
            <a:r>
              <a:rPr lang="de-DE" dirty="0" err="1">
                <a:solidFill>
                  <a:schemeClr val="tx1"/>
                </a:solidFill>
              </a:rPr>
              <a:t>Destruktoren</a:t>
            </a:r>
            <a:r>
              <a:rPr lang="de-DE" dirty="0">
                <a:solidFill>
                  <a:schemeClr val="tx1"/>
                </a:solidFill>
              </a:rPr>
              <a:t> werden in der richtigen Reihenfolge aufgerufen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ist Polymorphie?</a:t>
            </a:r>
          </a:p>
        </p:txBody>
      </p:sp>
      <p:sp>
        <p:nvSpPr>
          <p:cNvPr id="4099" name="Abgerundetes Rechteck 2"/>
          <p:cNvSpPr>
            <a:spLocks noChangeArrowheads="1"/>
          </p:cNvSpPr>
          <p:nvPr/>
        </p:nvSpPr>
        <p:spPr bwMode="auto">
          <a:xfrm>
            <a:off x="468313" y="18446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01" name="Gerade Verbindung 4"/>
          <p:cNvCxnSpPr>
            <a:cxnSpLocks noChangeShapeType="1"/>
          </p:cNvCxnSpPr>
          <p:nvPr/>
        </p:nvCxnSpPr>
        <p:spPr bwMode="auto">
          <a:xfrm>
            <a:off x="690563" y="48688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2" name="Gerade Verbindung 9"/>
          <p:cNvCxnSpPr>
            <a:cxnSpLocks noChangeShapeType="1"/>
          </p:cNvCxnSpPr>
          <p:nvPr/>
        </p:nvCxnSpPr>
        <p:spPr bwMode="auto">
          <a:xfrm>
            <a:off x="684213" y="41227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3" name="Gerade Verbindung 10"/>
          <p:cNvCxnSpPr>
            <a:cxnSpLocks noChangeShapeType="1"/>
          </p:cNvCxnSpPr>
          <p:nvPr/>
        </p:nvCxnSpPr>
        <p:spPr bwMode="auto">
          <a:xfrm>
            <a:off x="684213" y="32845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4" name="Gerade Verbindung 11"/>
          <p:cNvCxnSpPr>
            <a:cxnSpLocks noChangeShapeType="1"/>
          </p:cNvCxnSpPr>
          <p:nvPr/>
        </p:nvCxnSpPr>
        <p:spPr bwMode="auto">
          <a:xfrm>
            <a:off x="690563" y="24669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105" name="Gruppieren 8"/>
          <p:cNvGrpSpPr>
            <a:grpSpLocks/>
          </p:cNvGrpSpPr>
          <p:nvPr/>
        </p:nvGrpSpPr>
        <p:grpSpPr bwMode="auto">
          <a:xfrm>
            <a:off x="1050925" y="4194175"/>
            <a:ext cx="323850" cy="566738"/>
            <a:chOff x="2735796" y="4437112"/>
            <a:chExt cx="648072" cy="1131385"/>
          </a:xfrm>
        </p:grpSpPr>
        <p:sp>
          <p:nvSpPr>
            <p:cNvPr id="4125" name="Pfeil nach unten 16"/>
            <p:cNvSpPr>
              <a:spLocks noChangeArrowheads="1"/>
            </p:cNvSpPr>
            <p:nvPr/>
          </p:nvSpPr>
          <p:spPr bwMode="auto">
            <a:xfrm flipV="1">
              <a:off x="2817516" y="4437112"/>
              <a:ext cx="484632" cy="40686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796" y="4756303"/>
              <a:ext cx="648072" cy="812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6" name="Gruppieren 7"/>
          <p:cNvGrpSpPr>
            <a:grpSpLocks/>
          </p:cNvGrpSpPr>
          <p:nvPr/>
        </p:nvGrpSpPr>
        <p:grpSpPr bwMode="auto">
          <a:xfrm>
            <a:off x="1265238" y="4941888"/>
            <a:ext cx="371475" cy="592137"/>
            <a:chOff x="4842495" y="2979648"/>
            <a:chExt cx="665609" cy="1059066"/>
          </a:xfrm>
        </p:grpSpPr>
        <p:sp>
          <p:nvSpPr>
            <p:cNvPr id="4123" name="Pfeil nach unten 6"/>
            <p:cNvSpPr>
              <a:spLocks noChangeArrowheads="1"/>
            </p:cNvSpPr>
            <p:nvPr/>
          </p:nvSpPr>
          <p:spPr bwMode="auto">
            <a:xfrm flipV="1">
              <a:off x="4940776" y="2979648"/>
              <a:ext cx="484632" cy="44935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495" y="3314375"/>
              <a:ext cx="665609" cy="72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7" name="Gruppieren 12"/>
          <p:cNvGrpSpPr>
            <a:grpSpLocks/>
          </p:cNvGrpSpPr>
          <p:nvPr/>
        </p:nvGrpSpPr>
        <p:grpSpPr bwMode="auto">
          <a:xfrm>
            <a:off x="1187450" y="2578100"/>
            <a:ext cx="379413" cy="635000"/>
            <a:chOff x="1259632" y="2507052"/>
            <a:chExt cx="449687" cy="751806"/>
          </a:xfrm>
        </p:grpSpPr>
        <p:sp>
          <p:nvSpPr>
            <p:cNvPr id="4121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2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6180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Gebäude mit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3734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954213" y="231616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Person mit einem Ziel</a:t>
            </a:r>
          </a:p>
        </p:txBody>
      </p:sp>
      <p:grpSp>
        <p:nvGrpSpPr>
          <p:cNvPr id="4111" name="Gruppieren 13"/>
          <p:cNvGrpSpPr>
            <a:grpSpLocks/>
          </p:cNvGrpSpPr>
          <p:nvPr/>
        </p:nvGrpSpPr>
        <p:grpSpPr bwMode="auto">
          <a:xfrm>
            <a:off x="1573213" y="4219575"/>
            <a:ext cx="377825" cy="596900"/>
            <a:chOff x="3603077" y="4271780"/>
            <a:chExt cx="377107" cy="597384"/>
          </a:xfrm>
        </p:grpSpPr>
        <p:sp>
          <p:nvSpPr>
            <p:cNvPr id="4119" name="Pfeil nach unten 26"/>
            <p:cNvSpPr>
              <a:spLocks noChangeArrowheads="1"/>
            </p:cNvSpPr>
            <p:nvPr/>
          </p:nvSpPr>
          <p:spPr bwMode="auto">
            <a:xfrm>
              <a:off x="3680982" y="4670978"/>
              <a:ext cx="226139" cy="1981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0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077" y="4271780"/>
              <a:ext cx="377107" cy="438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1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400300"/>
            <a:ext cx="7556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092575"/>
            <a:ext cx="7175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14" name="Gewinkelte Verbindung 23"/>
          <p:cNvCxnSpPr>
            <a:cxnSpLocks noChangeShapeType="1"/>
          </p:cNvCxnSpPr>
          <p:nvPr/>
        </p:nvCxnSpPr>
        <p:spPr bwMode="auto">
          <a:xfrm flipV="1">
            <a:off x="2833688" y="27813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5" name="Gewinkelte Verbindung 38"/>
          <p:cNvCxnSpPr>
            <a:cxnSpLocks noChangeShapeType="1"/>
          </p:cNvCxnSpPr>
          <p:nvPr/>
        </p:nvCxnSpPr>
        <p:spPr bwMode="auto">
          <a:xfrm>
            <a:off x="2835275" y="37655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Abgerundete rechteckige Legende 28"/>
          <p:cNvSpPr/>
          <p:nvPr/>
        </p:nvSpPr>
        <p:spPr>
          <a:xfrm>
            <a:off x="5940425" y="2133600"/>
            <a:ext cx="2232025" cy="868363"/>
          </a:xfrm>
          <a:prstGeom prst="wedgeRoundRectCallout">
            <a:avLst>
              <a:gd name="adj1" fmla="val -71587"/>
              <a:gd name="adj2" fmla="val 3428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Strategie, die den Aufzug kontrolliert</a:t>
            </a:r>
          </a:p>
        </p:txBody>
      </p:sp>
      <p:sp>
        <p:nvSpPr>
          <p:cNvPr id="30" name="Abgerundete rechteckige Legende 29"/>
          <p:cNvSpPr/>
          <p:nvPr/>
        </p:nvSpPr>
        <p:spPr>
          <a:xfrm>
            <a:off x="5651500" y="4224338"/>
            <a:ext cx="2233613" cy="868362"/>
          </a:xfrm>
          <a:prstGeom prst="wedgeRoundRectCallout">
            <a:avLst>
              <a:gd name="adj1" fmla="val -59883"/>
              <a:gd name="adj2" fmla="val -2136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Effizienz:  Energie, Wartezeit, …</a:t>
            </a:r>
          </a:p>
        </p:txBody>
      </p:sp>
      <p:sp>
        <p:nvSpPr>
          <p:cNvPr id="4118" name="Gleichschenkliges Dreieck 1"/>
          <p:cNvSpPr>
            <a:spLocks noChangeArrowheads="1"/>
          </p:cNvSpPr>
          <p:nvPr/>
        </p:nvSpPr>
        <p:spPr bwMode="auto">
          <a:xfrm>
            <a:off x="206375" y="14843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9" grpId="0" animBg="1"/>
      <p:bldP spid="3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hteck 14"/>
          <p:cNvSpPr>
            <a:spLocks noChangeArrowheads="1"/>
          </p:cNvSpPr>
          <p:nvPr/>
        </p:nvSpPr>
        <p:spPr bwMode="auto">
          <a:xfrm>
            <a:off x="1187450" y="2571750"/>
            <a:ext cx="6480175" cy="257175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Pure Virtual</a:t>
            </a:r>
          </a:p>
        </p:txBody>
      </p:sp>
      <p:sp>
        <p:nvSpPr>
          <p:cNvPr id="5" name="Abgerundete rechteckige Legende 4"/>
          <p:cNvSpPr/>
          <p:nvPr/>
        </p:nvSpPr>
        <p:spPr>
          <a:xfrm>
            <a:off x="5867400" y="1563688"/>
            <a:ext cx="3168650" cy="814387"/>
          </a:xfrm>
          <a:prstGeom prst="wedgeRoundRectCallout">
            <a:avLst>
              <a:gd name="adj1" fmla="val -6032"/>
              <a:gd name="adj2" fmla="val 7819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Methode ist hiermit </a:t>
            </a:r>
            <a:r>
              <a:rPr lang="de-DE" b="1" dirty="0">
                <a:solidFill>
                  <a:schemeClr val="tx1"/>
                </a:solidFill>
              </a:rPr>
              <a:t>rein virtuell</a:t>
            </a:r>
            <a:r>
              <a:rPr lang="de-DE" dirty="0">
                <a:solidFill>
                  <a:schemeClr val="tx1"/>
                </a:solidFill>
              </a:rPr>
              <a:t> – keine Default-Implementierung.</a:t>
            </a:r>
          </a:p>
        </p:txBody>
      </p:sp>
      <p:sp>
        <p:nvSpPr>
          <p:cNvPr id="22533" name="Textfeld 5"/>
          <p:cNvSpPr txBox="1">
            <a:spLocks noChangeArrowheads="1"/>
          </p:cNvSpPr>
          <p:nvPr/>
        </p:nvSpPr>
        <p:spPr bwMode="auto">
          <a:xfrm>
            <a:off x="971550" y="3867150"/>
            <a:ext cx="58324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Entspricht einer </a:t>
            </a:r>
            <a:r>
              <a:rPr lang="de-DE" altLang="de-DE" sz="1800"/>
              <a:t>abstrakten Methode </a:t>
            </a:r>
            <a:r>
              <a:rPr lang="de-DE" altLang="de-DE" sz="1800" b="0"/>
              <a:t>in Java.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Klasse mit rein virtuellen Methode entspricht </a:t>
            </a:r>
            <a:r>
              <a:rPr lang="de-DE" altLang="de-DE" sz="1800"/>
              <a:t>abstrakter Klasse</a:t>
            </a:r>
            <a:r>
              <a:rPr lang="de-DE" altLang="de-DE" sz="1800" b="0"/>
              <a:t> oder </a:t>
            </a:r>
            <a:r>
              <a:rPr lang="de-DE" altLang="de-DE" sz="1800"/>
              <a:t>Interface</a:t>
            </a:r>
            <a:r>
              <a:rPr lang="de-DE" altLang="de-DE" sz="1800" b="0"/>
              <a:t> in Java.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Methode kann implementiert werden, muss aber nicht.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Klasse kann dann nicht mehr instanziiert werden.</a:t>
            </a:r>
          </a:p>
        </p:txBody>
      </p:sp>
      <p:sp>
        <p:nvSpPr>
          <p:cNvPr id="22534" name="Rechteck 6"/>
          <p:cNvSpPr>
            <a:spLocks noChangeArrowheads="1"/>
          </p:cNvSpPr>
          <p:nvPr/>
        </p:nvSpPr>
        <p:spPr bwMode="auto">
          <a:xfrm>
            <a:off x="974725" y="1563688"/>
            <a:ext cx="8189913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 ElevatorStrategy();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~ElevatorStrategy();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* elevator)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cxnSp>
        <p:nvCxnSpPr>
          <p:cNvPr id="22535" name="Gerade Verbindung 4"/>
          <p:cNvCxnSpPr>
            <a:cxnSpLocks noChangeShapeType="1"/>
          </p:cNvCxnSpPr>
          <p:nvPr/>
        </p:nvCxnSpPr>
        <p:spPr bwMode="auto">
          <a:xfrm flipH="1">
            <a:off x="684213" y="3429000"/>
            <a:ext cx="799147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53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23555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662612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sind virtuelle Methoden „teuer“?</a:t>
            </a:r>
          </a:p>
        </p:txBody>
      </p:sp>
      <p:sp>
        <p:nvSpPr>
          <p:cNvPr id="23557" name="Textfeld 4"/>
          <p:cNvSpPr txBox="1">
            <a:spLocks noChangeArrowheads="1"/>
          </p:cNvSpPr>
          <p:nvPr/>
        </p:nvSpPr>
        <p:spPr bwMode="auto">
          <a:xfrm>
            <a:off x="250825" y="2636838"/>
            <a:ext cx="8137525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Was bedeutet jede const-Verwendung im folgenden Ausdruck: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en-US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80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8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en-US" altLang="de-DE" sz="1800">
                <a:solidFill>
                  <a:srgbClr val="000000"/>
                </a:solidFill>
                <a:latin typeface="Consolas" pitchFamily="49" charset="0"/>
              </a:rPr>
              <a:t>* elevator) </a:t>
            </a:r>
            <a:r>
              <a:rPr lang="en-US" altLang="de-DE" sz="18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>
                <a:solidFill>
                  <a:srgbClr val="000000"/>
                </a:solidFill>
                <a:latin typeface="Consolas" pitchFamily="49" charset="0"/>
              </a:rPr>
              <a:t> = 0;</a:t>
            </a:r>
            <a:endParaRPr lang="de-DE" altLang="de-DE" sz="1800" b="0"/>
          </a:p>
        </p:txBody>
      </p:sp>
      <p:sp>
        <p:nvSpPr>
          <p:cNvPr id="2" name="Rechteck 1"/>
          <p:cNvSpPr/>
          <p:nvPr/>
        </p:nvSpPr>
        <p:spPr>
          <a:xfrm>
            <a:off x="250825" y="4149725"/>
            <a:ext cx="5761038" cy="13795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de-DE" altLang="de-DE" dirty="0"/>
              <a:t>Was ist der Unterschied zwischen Zeilen (2) und (3):</a:t>
            </a:r>
          </a:p>
          <a:p>
            <a:pPr marL="342900" indent="-342900" algn="l">
              <a:buFont typeface="+mj-lt"/>
              <a:buAutoNum type="arabicPeriod"/>
              <a:defRPr/>
            </a:pPr>
            <a:endParaRPr lang="de-DE" altLang="de-DE" dirty="0">
              <a:solidFill>
                <a:srgbClr val="005032"/>
              </a:solidFill>
              <a:latin typeface="Consolas" pitchFamily="49" charset="0"/>
            </a:endParaRPr>
          </a:p>
          <a:p>
            <a:pPr marL="342900" indent="-342900" algn="l">
              <a:buFont typeface="+mj-lt"/>
              <a:buAutoNum type="arabicPeriod"/>
              <a:defRPr/>
            </a:pPr>
            <a:r>
              <a:rPr lang="de-DE" altLang="de-DE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dirty="0">
                <a:solidFill>
                  <a:srgbClr val="000000"/>
                </a:solidFill>
                <a:latin typeface="Consolas" pitchFamily="49" charset="0"/>
              </a:rPr>
              <a:t> strg0;</a:t>
            </a:r>
          </a:p>
          <a:p>
            <a:pPr marL="342900" indent="-342900" algn="l">
              <a:buFont typeface="+mj-lt"/>
              <a:buAutoNum type="arabicPeriod"/>
              <a:defRPr/>
            </a:pPr>
            <a:r>
              <a:rPr lang="de-DE" altLang="de-DE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dirty="0">
                <a:solidFill>
                  <a:srgbClr val="000000"/>
                </a:solidFill>
                <a:latin typeface="Consolas" pitchFamily="49" charset="0"/>
              </a:rPr>
              <a:t>strg1 = strg0;</a:t>
            </a:r>
          </a:p>
          <a:p>
            <a:pPr marL="342900" indent="-342900" algn="l">
              <a:buFont typeface="+mj-lt"/>
              <a:buAutoNum type="arabicPeriod"/>
              <a:defRPr/>
            </a:pPr>
            <a:r>
              <a:rPr lang="de-DE" altLang="de-DE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dirty="0">
                <a:solidFill>
                  <a:srgbClr val="000000"/>
                </a:solidFill>
                <a:latin typeface="Consolas" pitchFamily="49" charset="0"/>
              </a:rPr>
              <a:t>strg2(strg0);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ist Polymorphie?</a:t>
            </a:r>
          </a:p>
        </p:txBody>
      </p:sp>
      <p:pic>
        <p:nvPicPr>
          <p:cNvPr id="51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397125"/>
            <a:ext cx="7556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25" name="Gewinkelte Verbindung 23"/>
          <p:cNvCxnSpPr>
            <a:cxnSpLocks noChangeShapeType="1"/>
          </p:cNvCxnSpPr>
          <p:nvPr/>
        </p:nvCxnSpPr>
        <p:spPr bwMode="auto">
          <a:xfrm flipV="1">
            <a:off x="2833688" y="27813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2" name="Picture 10"/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6084168" y="1700808"/>
            <a:ext cx="518989" cy="528801"/>
          </a:xfrm>
          <a:prstGeom prst="rect">
            <a:avLst/>
          </a:prstGeom>
          <a:noFill/>
          <a:ln>
            <a:noFill/>
          </a:ln>
          <a:effectLst>
            <a:glow rad="228600">
              <a:srgbClr val="FF0000">
                <a:alpha val="40000"/>
              </a:srgbClr>
            </a:glow>
          </a:effectLst>
          <a:extLst/>
        </p:spPr>
      </p:pic>
      <p:pic>
        <p:nvPicPr>
          <p:cNvPr id="33" name="Picture 10"/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6084168" y="3166369"/>
            <a:ext cx="518989" cy="528801"/>
          </a:xfrm>
          <a:prstGeom prst="rect">
            <a:avLst/>
          </a:prstGeom>
          <a:noFill/>
          <a:ln>
            <a:noFill/>
          </a:ln>
          <a:effectLst>
            <a:glow rad="190500">
              <a:srgbClr val="00B050">
                <a:alpha val="60000"/>
              </a:srgbClr>
            </a:glow>
            <a:softEdge rad="0"/>
          </a:effectLst>
          <a:extLst/>
        </p:spPr>
      </p:pic>
      <p:cxnSp>
        <p:nvCxnSpPr>
          <p:cNvPr id="5128" name="Gewinkelte Verbindung 34"/>
          <p:cNvCxnSpPr>
            <a:cxnSpLocks noChangeShapeType="1"/>
          </p:cNvCxnSpPr>
          <p:nvPr/>
        </p:nvCxnSpPr>
        <p:spPr bwMode="auto">
          <a:xfrm>
            <a:off x="5580063" y="2781300"/>
            <a:ext cx="504825" cy="6492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9" name="Gewinkelte Verbindung 36"/>
          <p:cNvCxnSpPr>
            <a:cxnSpLocks noChangeShapeType="1"/>
          </p:cNvCxnSpPr>
          <p:nvPr/>
        </p:nvCxnSpPr>
        <p:spPr bwMode="auto">
          <a:xfrm rot="10800000" flipV="1">
            <a:off x="5832475" y="1965325"/>
            <a:ext cx="252413" cy="81597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Abgerundete rechteckige Legende 45"/>
          <p:cNvSpPr/>
          <p:nvPr/>
        </p:nvSpPr>
        <p:spPr>
          <a:xfrm>
            <a:off x="323850" y="1557338"/>
            <a:ext cx="3743325" cy="1570037"/>
          </a:xfrm>
          <a:prstGeom prst="wedgeRoundRectCallout">
            <a:avLst>
              <a:gd name="adj1" fmla="val 8630"/>
              <a:gd name="adj2" fmla="val 7305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Der Code im Aufzug, der die Strategie verwendet, soll sich nicht ändern, nur weil eine andere Strategie eingesetzt wird.</a:t>
            </a:r>
          </a:p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b="1" dirty="0">
                <a:solidFill>
                  <a:schemeClr val="tx1"/>
                </a:solidFill>
              </a:rPr>
              <a:t>Separation </a:t>
            </a:r>
            <a:r>
              <a:rPr lang="de-DE" b="1" dirty="0" err="1">
                <a:solidFill>
                  <a:schemeClr val="tx1"/>
                </a:solidFill>
              </a:rPr>
              <a:t>of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Concerns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7" name="Abgerundete rechteckige Legende 46"/>
          <p:cNvSpPr/>
          <p:nvPr/>
        </p:nvSpPr>
        <p:spPr>
          <a:xfrm>
            <a:off x="3779838" y="4130675"/>
            <a:ext cx="5127625" cy="1243013"/>
          </a:xfrm>
          <a:prstGeom prst="wedgeRoundRectCallout">
            <a:avLst>
              <a:gd name="adj1" fmla="val -6041"/>
              <a:gd name="adj2" fmla="val -7704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Unterschiedliche Strategien können ergänzt und verwendet werden (</a:t>
            </a:r>
            <a:r>
              <a:rPr lang="de-DE" b="1" dirty="0">
                <a:solidFill>
                  <a:schemeClr val="tx1"/>
                </a:solidFill>
              </a:rPr>
              <a:t>Erweiterbarkeit</a:t>
            </a:r>
            <a:r>
              <a:rPr lang="de-DE" dirty="0">
                <a:solidFill>
                  <a:schemeClr val="tx1"/>
                </a:solidFill>
              </a:rPr>
              <a:t>).  Die richtige Methode wird „magisch“ aufgerufen!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Lösung ohne Polymorphie</a:t>
            </a:r>
          </a:p>
        </p:txBody>
      </p:sp>
      <p:pic>
        <p:nvPicPr>
          <p:cNvPr id="614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090863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Rechteck 5"/>
          <p:cNvSpPr>
            <a:spLocks noChangeArrowheads="1"/>
          </p:cNvSpPr>
          <p:nvPr/>
        </p:nvSpPr>
        <p:spPr bwMode="auto">
          <a:xfrm>
            <a:off x="2051050" y="2281238"/>
            <a:ext cx="6985000" cy="289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Elevator::moveToNextFloor(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strategy){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  switch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(strategy){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    case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0: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  cout	&lt;&lt;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"Choose next floor to minimize energy."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&lt;&lt; </a:t>
            </a:r>
            <a:r>
              <a:rPr lang="en-US" altLang="de-DE" sz="14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	  break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    case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1: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  cout 	&lt;&lt;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"Choose next floor to minimize waiting time."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&lt;&lt; </a:t>
            </a:r>
            <a:r>
              <a:rPr lang="en-US" altLang="de-DE" sz="14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	  break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3F7F5F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3F7F5F"/>
                </a:solidFill>
                <a:latin typeface="Consolas" pitchFamily="49" charset="0"/>
              </a:rPr>
              <a:t>    // and so on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4183063" y="4652963"/>
            <a:ext cx="4421187" cy="1079500"/>
          </a:xfrm>
          <a:prstGeom prst="wedgeRoundRectCallout">
            <a:avLst>
              <a:gd name="adj1" fmla="val -57951"/>
              <a:gd name="adj2" fmla="val -4473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Für jede neue Strategie muss die Logik hier (und eventuell an anderen Stellen) erweitert werden!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b="1" dirty="0">
                <a:solidFill>
                  <a:schemeClr val="tx1"/>
                </a:solidFill>
              </a:rPr>
              <a:t>Fluch des </a:t>
            </a:r>
            <a:r>
              <a:rPr lang="de-DE" b="1" dirty="0" err="1">
                <a:solidFill>
                  <a:schemeClr val="tx1"/>
                </a:solidFill>
              </a:rPr>
              <a:t>switch-case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592138" y="5216525"/>
            <a:ext cx="3403600" cy="733425"/>
          </a:xfrm>
          <a:prstGeom prst="wedgeRoundRectCallout">
            <a:avLst>
              <a:gd name="adj1" fmla="val -925"/>
              <a:gd name="adj2" fmla="val -19734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„</a:t>
            </a:r>
            <a:r>
              <a:rPr lang="de-DE" dirty="0" err="1">
                <a:solidFill>
                  <a:schemeClr val="tx1"/>
                </a:solidFill>
              </a:rPr>
              <a:t>Dispatch</a:t>
            </a:r>
            <a:r>
              <a:rPr lang="de-DE" dirty="0">
                <a:solidFill>
                  <a:schemeClr val="tx1"/>
                </a:solidFill>
              </a:rPr>
              <a:t>“ geschieht von Hand mit Hilfe einer „Tabelle“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Lösung mit Polymorphie</a:t>
            </a:r>
          </a:p>
        </p:txBody>
      </p:sp>
      <p:pic>
        <p:nvPicPr>
          <p:cNvPr id="71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924175"/>
            <a:ext cx="850900" cy="8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hteck 4"/>
          <p:cNvSpPr>
            <a:spLocks noChangeArrowheads="1"/>
          </p:cNvSpPr>
          <p:nvPr/>
        </p:nvSpPr>
        <p:spPr bwMode="auto">
          <a:xfrm>
            <a:off x="2051050" y="3068638"/>
            <a:ext cx="6985000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Elevator::moveToNextFloor(){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currentFloor = strategy-&gt;next(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995738" y="3860800"/>
            <a:ext cx="4119562" cy="1900238"/>
          </a:xfrm>
          <a:prstGeom prst="wedgeRoundRectCallout">
            <a:avLst>
              <a:gd name="adj1" fmla="val -31387"/>
              <a:gd name="adj2" fmla="val -6479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Konkrete Strategie wird bei der Erzeugung des Aufzugs gesetzt.</a:t>
            </a:r>
          </a:p>
          <a:p>
            <a:pPr>
              <a:defRPr/>
            </a:pPr>
            <a:endParaRPr lang="de-DE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Dieser Code behandelt die Strategie polymorph und muss für neue Strategien nicht verändert werden!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Aufzugsimulation (reloaded)</a:t>
            </a:r>
          </a:p>
        </p:txBody>
      </p:sp>
      <p:grpSp>
        <p:nvGrpSpPr>
          <p:cNvPr id="8195" name="Group 5"/>
          <p:cNvGrpSpPr>
            <a:grpSpLocks noChangeAspect="1"/>
          </p:cNvGrpSpPr>
          <p:nvPr/>
        </p:nvGrpSpPr>
        <p:grpSpPr bwMode="auto">
          <a:xfrm>
            <a:off x="395288" y="2420938"/>
            <a:ext cx="8383587" cy="2663825"/>
            <a:chOff x="479" y="1604"/>
            <a:chExt cx="4859" cy="1544"/>
          </a:xfrm>
        </p:grpSpPr>
        <p:sp>
          <p:nvSpPr>
            <p:cNvPr id="8198" name="Rectangle 10"/>
            <p:cNvSpPr>
              <a:spLocks noChangeArrowheads="1"/>
            </p:cNvSpPr>
            <p:nvPr/>
          </p:nvSpPr>
          <p:spPr bwMode="auto">
            <a:xfrm>
              <a:off x="1199" y="1604"/>
              <a:ext cx="721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199" name="Rectangle 11"/>
            <p:cNvSpPr>
              <a:spLocks noChangeArrowheads="1"/>
            </p:cNvSpPr>
            <p:nvPr/>
          </p:nvSpPr>
          <p:spPr bwMode="auto">
            <a:xfrm>
              <a:off x="1199" y="1604"/>
              <a:ext cx="721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0" name="Rectangle 12"/>
            <p:cNvSpPr>
              <a:spLocks noChangeArrowheads="1"/>
            </p:cNvSpPr>
            <p:nvPr/>
          </p:nvSpPr>
          <p:spPr bwMode="auto">
            <a:xfrm>
              <a:off x="1412" y="1670"/>
              <a:ext cx="32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Building</a:t>
              </a:r>
              <a:endParaRPr lang="de-DE" altLang="de-DE" sz="1800" b="0"/>
            </a:p>
          </p:txBody>
        </p:sp>
        <p:sp>
          <p:nvSpPr>
            <p:cNvPr id="8201" name="Rectangle 13"/>
            <p:cNvSpPr>
              <a:spLocks noChangeArrowheads="1"/>
            </p:cNvSpPr>
            <p:nvPr/>
          </p:nvSpPr>
          <p:spPr bwMode="auto">
            <a:xfrm>
              <a:off x="1905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2" name="Rectangle 14"/>
            <p:cNvSpPr>
              <a:spLocks noChangeArrowheads="1"/>
            </p:cNvSpPr>
            <p:nvPr/>
          </p:nvSpPr>
          <p:spPr bwMode="auto">
            <a:xfrm>
              <a:off x="1905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3" name="Rectangle 15"/>
            <p:cNvSpPr>
              <a:spLocks noChangeArrowheads="1"/>
            </p:cNvSpPr>
            <p:nvPr/>
          </p:nvSpPr>
          <p:spPr bwMode="auto">
            <a:xfrm>
              <a:off x="2133" y="2384"/>
              <a:ext cx="32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Elevator</a:t>
              </a:r>
              <a:endParaRPr lang="de-DE" altLang="de-DE" sz="1800" b="0"/>
            </a:p>
          </p:txBody>
        </p:sp>
        <p:sp>
          <p:nvSpPr>
            <p:cNvPr id="8204" name="Rectangle 16"/>
            <p:cNvSpPr>
              <a:spLocks noChangeArrowheads="1"/>
            </p:cNvSpPr>
            <p:nvPr/>
          </p:nvSpPr>
          <p:spPr bwMode="auto">
            <a:xfrm>
              <a:off x="3500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5" name="Rectangle 17"/>
            <p:cNvSpPr>
              <a:spLocks noChangeArrowheads="1"/>
            </p:cNvSpPr>
            <p:nvPr/>
          </p:nvSpPr>
          <p:spPr bwMode="auto">
            <a:xfrm>
              <a:off x="3500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6" name="Rectangle 18"/>
            <p:cNvSpPr>
              <a:spLocks noChangeArrowheads="1"/>
            </p:cNvSpPr>
            <p:nvPr/>
          </p:nvSpPr>
          <p:spPr bwMode="auto">
            <a:xfrm>
              <a:off x="3581" y="2384"/>
              <a:ext cx="61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i="1">
                  <a:solidFill>
                    <a:srgbClr val="000000"/>
                  </a:solidFill>
                </a:rPr>
                <a:t>ElevatorStrategy</a:t>
              </a:r>
              <a:endParaRPr lang="de-DE" altLang="de-DE" sz="1800" b="0"/>
            </a:p>
          </p:txBody>
        </p:sp>
        <p:sp>
          <p:nvSpPr>
            <p:cNvPr id="8207" name="Rectangle 19"/>
            <p:cNvSpPr>
              <a:spLocks noChangeArrowheads="1"/>
            </p:cNvSpPr>
            <p:nvPr/>
          </p:nvSpPr>
          <p:spPr bwMode="auto">
            <a:xfrm>
              <a:off x="479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8" name="Rectangle 20"/>
            <p:cNvSpPr>
              <a:spLocks noChangeArrowheads="1"/>
            </p:cNvSpPr>
            <p:nvPr/>
          </p:nvSpPr>
          <p:spPr bwMode="auto">
            <a:xfrm>
              <a:off x="479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9" name="Rectangle 21"/>
            <p:cNvSpPr>
              <a:spLocks noChangeArrowheads="1"/>
            </p:cNvSpPr>
            <p:nvPr/>
          </p:nvSpPr>
          <p:spPr bwMode="auto">
            <a:xfrm>
              <a:off x="766" y="2384"/>
              <a:ext cx="21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Floor</a:t>
              </a:r>
              <a:endParaRPr lang="de-DE" altLang="de-DE" sz="1800" b="0"/>
            </a:p>
          </p:txBody>
        </p:sp>
        <p:sp>
          <p:nvSpPr>
            <p:cNvPr id="8210" name="Rectangle 22"/>
            <p:cNvSpPr>
              <a:spLocks noChangeArrowheads="1"/>
            </p:cNvSpPr>
            <p:nvPr/>
          </p:nvSpPr>
          <p:spPr bwMode="auto">
            <a:xfrm>
              <a:off x="2633" y="2913"/>
              <a:ext cx="1124" cy="2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1" name="Rectangle 23"/>
            <p:cNvSpPr>
              <a:spLocks noChangeArrowheads="1"/>
            </p:cNvSpPr>
            <p:nvPr/>
          </p:nvSpPr>
          <p:spPr bwMode="auto">
            <a:xfrm>
              <a:off x="2633" y="2913"/>
              <a:ext cx="1124" cy="235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2" name="Rectangle 24"/>
            <p:cNvSpPr>
              <a:spLocks noChangeArrowheads="1"/>
            </p:cNvSpPr>
            <p:nvPr/>
          </p:nvSpPr>
          <p:spPr bwMode="auto">
            <a:xfrm>
              <a:off x="2728" y="2979"/>
              <a:ext cx="94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EnergyMinimizingStrategy</a:t>
              </a:r>
              <a:endParaRPr lang="de-DE" altLang="de-DE" sz="1800" b="0"/>
            </a:p>
          </p:txBody>
        </p:sp>
        <p:sp>
          <p:nvSpPr>
            <p:cNvPr id="8213" name="Rectangle 25"/>
            <p:cNvSpPr>
              <a:spLocks noChangeArrowheads="1"/>
            </p:cNvSpPr>
            <p:nvPr/>
          </p:nvSpPr>
          <p:spPr bwMode="auto">
            <a:xfrm>
              <a:off x="4000" y="2905"/>
              <a:ext cx="1338" cy="2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4" name="Rectangle 26"/>
            <p:cNvSpPr>
              <a:spLocks noChangeArrowheads="1"/>
            </p:cNvSpPr>
            <p:nvPr/>
          </p:nvSpPr>
          <p:spPr bwMode="auto">
            <a:xfrm>
              <a:off x="4000" y="2905"/>
              <a:ext cx="1338" cy="228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5" name="Rectangle 27"/>
            <p:cNvSpPr>
              <a:spLocks noChangeArrowheads="1"/>
            </p:cNvSpPr>
            <p:nvPr/>
          </p:nvSpPr>
          <p:spPr bwMode="auto">
            <a:xfrm>
              <a:off x="4110" y="2972"/>
              <a:ext cx="1124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WaitingTimeMinimizingStrategy</a:t>
              </a:r>
              <a:endParaRPr lang="de-DE" altLang="de-DE" sz="1800" b="0"/>
            </a:p>
          </p:txBody>
        </p:sp>
        <p:sp>
          <p:nvSpPr>
            <p:cNvPr id="8216" name="Line 28"/>
            <p:cNvSpPr>
              <a:spLocks noChangeShapeType="1"/>
            </p:cNvSpPr>
            <p:nvPr/>
          </p:nvSpPr>
          <p:spPr bwMode="auto">
            <a:xfrm flipH="1">
              <a:off x="1243" y="2406"/>
              <a:ext cx="66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17" name="Freeform 29"/>
            <p:cNvSpPr>
              <a:spLocks noEditPoints="1"/>
            </p:cNvSpPr>
            <p:nvPr/>
          </p:nvSpPr>
          <p:spPr bwMode="auto">
            <a:xfrm>
              <a:off x="1243" y="2361"/>
              <a:ext cx="111" cy="89"/>
            </a:xfrm>
            <a:custGeom>
              <a:avLst/>
              <a:gdLst>
                <a:gd name="T0" fmla="*/ 0 w 111"/>
                <a:gd name="T1" fmla="*/ 45 h 89"/>
                <a:gd name="T2" fmla="*/ 111 w 111"/>
                <a:gd name="T3" fmla="*/ 0 h 89"/>
                <a:gd name="T4" fmla="*/ 0 w 111"/>
                <a:gd name="T5" fmla="*/ 45 h 89"/>
                <a:gd name="T6" fmla="*/ 111 w 111"/>
                <a:gd name="T7" fmla="*/ 89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1"/>
                <a:gd name="T13" fmla="*/ 0 h 89"/>
                <a:gd name="T14" fmla="*/ 111 w 111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1" h="89">
                  <a:moveTo>
                    <a:pt x="0" y="45"/>
                  </a:moveTo>
                  <a:lnTo>
                    <a:pt x="111" y="0"/>
                  </a:lnTo>
                  <a:moveTo>
                    <a:pt x="0" y="45"/>
                  </a:moveTo>
                  <a:lnTo>
                    <a:pt x="111" y="89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18" name="Rectangle 30"/>
            <p:cNvSpPr>
              <a:spLocks noChangeArrowheads="1"/>
            </p:cNvSpPr>
            <p:nvPr/>
          </p:nvSpPr>
          <p:spPr bwMode="auto">
            <a:xfrm>
              <a:off x="1265" y="2273"/>
              <a:ext cx="455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+currentFloor</a:t>
              </a:r>
              <a:endParaRPr lang="de-DE" altLang="de-DE" sz="1800" b="0"/>
            </a:p>
          </p:txBody>
        </p:sp>
        <p:sp>
          <p:nvSpPr>
            <p:cNvPr id="8219" name="Rectangle 31"/>
            <p:cNvSpPr>
              <a:spLocks noChangeArrowheads="1"/>
            </p:cNvSpPr>
            <p:nvPr/>
          </p:nvSpPr>
          <p:spPr bwMode="auto">
            <a:xfrm>
              <a:off x="1265" y="2442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0" name="Line 32"/>
            <p:cNvSpPr>
              <a:spLocks noChangeShapeType="1"/>
            </p:cNvSpPr>
            <p:nvPr/>
          </p:nvSpPr>
          <p:spPr bwMode="auto">
            <a:xfrm>
              <a:off x="2669" y="2413"/>
              <a:ext cx="831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1" name="Freeform 33"/>
            <p:cNvSpPr>
              <a:spLocks/>
            </p:cNvSpPr>
            <p:nvPr/>
          </p:nvSpPr>
          <p:spPr bwMode="auto">
            <a:xfrm>
              <a:off x="2669" y="2376"/>
              <a:ext cx="148" cy="74"/>
            </a:xfrm>
            <a:custGeom>
              <a:avLst/>
              <a:gdLst>
                <a:gd name="T0" fmla="*/ 74 w 148"/>
                <a:gd name="T1" fmla="*/ 0 h 74"/>
                <a:gd name="T2" fmla="*/ 0 w 148"/>
                <a:gd name="T3" fmla="*/ 37 h 74"/>
                <a:gd name="T4" fmla="*/ 74 w 148"/>
                <a:gd name="T5" fmla="*/ 74 h 74"/>
                <a:gd name="T6" fmla="*/ 148 w 148"/>
                <a:gd name="T7" fmla="*/ 37 h 74"/>
                <a:gd name="T8" fmla="*/ 74 w 148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74"/>
                <a:gd name="T17" fmla="*/ 148 w 148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74">
                  <a:moveTo>
                    <a:pt x="74" y="0"/>
                  </a:moveTo>
                  <a:lnTo>
                    <a:pt x="0" y="37"/>
                  </a:lnTo>
                  <a:lnTo>
                    <a:pt x="74" y="74"/>
                  </a:lnTo>
                  <a:lnTo>
                    <a:pt x="148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2" name="Freeform 34"/>
            <p:cNvSpPr>
              <a:spLocks/>
            </p:cNvSpPr>
            <p:nvPr/>
          </p:nvSpPr>
          <p:spPr bwMode="auto">
            <a:xfrm>
              <a:off x="2669" y="2376"/>
              <a:ext cx="148" cy="74"/>
            </a:xfrm>
            <a:custGeom>
              <a:avLst/>
              <a:gdLst>
                <a:gd name="T0" fmla="*/ 74 w 148"/>
                <a:gd name="T1" fmla="*/ 0 h 74"/>
                <a:gd name="T2" fmla="*/ 0 w 148"/>
                <a:gd name="T3" fmla="*/ 37 h 74"/>
                <a:gd name="T4" fmla="*/ 74 w 148"/>
                <a:gd name="T5" fmla="*/ 74 h 74"/>
                <a:gd name="T6" fmla="*/ 148 w 148"/>
                <a:gd name="T7" fmla="*/ 37 h 74"/>
                <a:gd name="T8" fmla="*/ 74 w 148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74"/>
                <a:gd name="T17" fmla="*/ 148 w 148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74">
                  <a:moveTo>
                    <a:pt x="74" y="0"/>
                  </a:moveTo>
                  <a:lnTo>
                    <a:pt x="0" y="37"/>
                  </a:lnTo>
                  <a:lnTo>
                    <a:pt x="74" y="74"/>
                  </a:lnTo>
                  <a:lnTo>
                    <a:pt x="148" y="37"/>
                  </a:lnTo>
                  <a:lnTo>
                    <a:pt x="74" y="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3" name="Freeform 35"/>
            <p:cNvSpPr>
              <a:spLocks noEditPoints="1"/>
            </p:cNvSpPr>
            <p:nvPr/>
          </p:nvSpPr>
          <p:spPr bwMode="auto">
            <a:xfrm>
              <a:off x="3390" y="2369"/>
              <a:ext cx="110" cy="88"/>
            </a:xfrm>
            <a:custGeom>
              <a:avLst/>
              <a:gdLst>
                <a:gd name="T0" fmla="*/ 110 w 110"/>
                <a:gd name="T1" fmla="*/ 44 h 88"/>
                <a:gd name="T2" fmla="*/ 0 w 110"/>
                <a:gd name="T3" fmla="*/ 88 h 88"/>
                <a:gd name="T4" fmla="*/ 110 w 110"/>
                <a:gd name="T5" fmla="*/ 44 h 88"/>
                <a:gd name="T6" fmla="*/ 0 w 110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88"/>
                <a:gd name="T14" fmla="*/ 110 w 11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88">
                  <a:moveTo>
                    <a:pt x="110" y="44"/>
                  </a:moveTo>
                  <a:lnTo>
                    <a:pt x="0" y="88"/>
                  </a:lnTo>
                  <a:moveTo>
                    <a:pt x="110" y="44"/>
                  </a:moveTo>
                  <a:lnTo>
                    <a:pt x="0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4" name="Freeform 36"/>
            <p:cNvSpPr>
              <a:spLocks noEditPoints="1"/>
            </p:cNvSpPr>
            <p:nvPr/>
          </p:nvSpPr>
          <p:spPr bwMode="auto">
            <a:xfrm>
              <a:off x="2817" y="2369"/>
              <a:ext cx="110" cy="88"/>
            </a:xfrm>
            <a:custGeom>
              <a:avLst/>
              <a:gdLst>
                <a:gd name="T0" fmla="*/ 0 w 110"/>
                <a:gd name="T1" fmla="*/ 44 h 88"/>
                <a:gd name="T2" fmla="*/ 110 w 110"/>
                <a:gd name="T3" fmla="*/ 88 h 88"/>
                <a:gd name="T4" fmla="*/ 0 w 110"/>
                <a:gd name="T5" fmla="*/ 44 h 88"/>
                <a:gd name="T6" fmla="*/ 110 w 110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88"/>
                <a:gd name="T14" fmla="*/ 110 w 11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88">
                  <a:moveTo>
                    <a:pt x="0" y="44"/>
                  </a:moveTo>
                  <a:lnTo>
                    <a:pt x="110" y="88"/>
                  </a:lnTo>
                  <a:moveTo>
                    <a:pt x="0" y="44"/>
                  </a:moveTo>
                  <a:lnTo>
                    <a:pt x="110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5" name="Rectangle 37"/>
            <p:cNvSpPr>
              <a:spLocks noChangeArrowheads="1"/>
            </p:cNvSpPr>
            <p:nvPr/>
          </p:nvSpPr>
          <p:spPr bwMode="auto">
            <a:xfrm>
              <a:off x="2750" y="2281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+elevator</a:t>
              </a:r>
              <a:endParaRPr lang="de-DE" altLang="de-DE" sz="1800" b="0"/>
            </a:p>
          </p:txBody>
        </p:sp>
        <p:sp>
          <p:nvSpPr>
            <p:cNvPr id="8226" name="Rectangle 38"/>
            <p:cNvSpPr>
              <a:spLocks noChangeArrowheads="1"/>
            </p:cNvSpPr>
            <p:nvPr/>
          </p:nvSpPr>
          <p:spPr bwMode="auto">
            <a:xfrm>
              <a:off x="2839" y="2450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7" name="Rectangle 39"/>
            <p:cNvSpPr>
              <a:spLocks noChangeArrowheads="1"/>
            </p:cNvSpPr>
            <p:nvPr/>
          </p:nvSpPr>
          <p:spPr bwMode="auto">
            <a:xfrm>
              <a:off x="3169" y="2281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+strategy</a:t>
              </a:r>
              <a:endParaRPr lang="de-DE" altLang="de-DE" sz="1800" b="0"/>
            </a:p>
          </p:txBody>
        </p:sp>
        <p:sp>
          <p:nvSpPr>
            <p:cNvPr id="8228" name="Rectangle 40"/>
            <p:cNvSpPr>
              <a:spLocks noChangeArrowheads="1"/>
            </p:cNvSpPr>
            <p:nvPr/>
          </p:nvSpPr>
          <p:spPr bwMode="auto">
            <a:xfrm>
              <a:off x="3434" y="2450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9" name="Line 41"/>
            <p:cNvSpPr>
              <a:spLocks noChangeShapeType="1"/>
            </p:cNvSpPr>
            <p:nvPr/>
          </p:nvSpPr>
          <p:spPr bwMode="auto">
            <a:xfrm>
              <a:off x="1927" y="1693"/>
              <a:ext cx="353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0" name="Line 42"/>
            <p:cNvSpPr>
              <a:spLocks noChangeShapeType="1"/>
            </p:cNvSpPr>
            <p:nvPr/>
          </p:nvSpPr>
          <p:spPr bwMode="auto">
            <a:xfrm>
              <a:off x="2280" y="1693"/>
              <a:ext cx="0" cy="624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1" name="Freeform 43"/>
            <p:cNvSpPr>
              <a:spLocks/>
            </p:cNvSpPr>
            <p:nvPr/>
          </p:nvSpPr>
          <p:spPr bwMode="auto">
            <a:xfrm>
              <a:off x="1927" y="1656"/>
              <a:ext cx="147" cy="73"/>
            </a:xfrm>
            <a:custGeom>
              <a:avLst/>
              <a:gdLst>
                <a:gd name="T0" fmla="*/ 74 w 147"/>
                <a:gd name="T1" fmla="*/ 0 h 73"/>
                <a:gd name="T2" fmla="*/ 0 w 147"/>
                <a:gd name="T3" fmla="*/ 37 h 73"/>
                <a:gd name="T4" fmla="*/ 74 w 147"/>
                <a:gd name="T5" fmla="*/ 73 h 73"/>
                <a:gd name="T6" fmla="*/ 147 w 147"/>
                <a:gd name="T7" fmla="*/ 37 h 73"/>
                <a:gd name="T8" fmla="*/ 74 w 147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3"/>
                <a:gd name="T17" fmla="*/ 147 w 147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3">
                  <a:moveTo>
                    <a:pt x="74" y="0"/>
                  </a:moveTo>
                  <a:lnTo>
                    <a:pt x="0" y="37"/>
                  </a:lnTo>
                  <a:lnTo>
                    <a:pt x="74" y="73"/>
                  </a:lnTo>
                  <a:lnTo>
                    <a:pt x="147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2" name="Freeform 44"/>
            <p:cNvSpPr>
              <a:spLocks/>
            </p:cNvSpPr>
            <p:nvPr/>
          </p:nvSpPr>
          <p:spPr bwMode="auto">
            <a:xfrm>
              <a:off x="1927" y="1656"/>
              <a:ext cx="147" cy="73"/>
            </a:xfrm>
            <a:custGeom>
              <a:avLst/>
              <a:gdLst>
                <a:gd name="T0" fmla="*/ 74 w 147"/>
                <a:gd name="T1" fmla="*/ 0 h 73"/>
                <a:gd name="T2" fmla="*/ 0 w 147"/>
                <a:gd name="T3" fmla="*/ 37 h 73"/>
                <a:gd name="T4" fmla="*/ 74 w 147"/>
                <a:gd name="T5" fmla="*/ 73 h 73"/>
                <a:gd name="T6" fmla="*/ 147 w 147"/>
                <a:gd name="T7" fmla="*/ 37 h 73"/>
                <a:gd name="T8" fmla="*/ 74 w 147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3"/>
                <a:gd name="T17" fmla="*/ 147 w 147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3">
                  <a:moveTo>
                    <a:pt x="74" y="0"/>
                  </a:moveTo>
                  <a:lnTo>
                    <a:pt x="0" y="37"/>
                  </a:lnTo>
                  <a:lnTo>
                    <a:pt x="74" y="73"/>
                  </a:lnTo>
                  <a:lnTo>
                    <a:pt x="147" y="37"/>
                  </a:lnTo>
                  <a:lnTo>
                    <a:pt x="74" y="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3" name="Freeform 45"/>
            <p:cNvSpPr>
              <a:spLocks noEditPoints="1"/>
            </p:cNvSpPr>
            <p:nvPr/>
          </p:nvSpPr>
          <p:spPr bwMode="auto">
            <a:xfrm>
              <a:off x="2236" y="2207"/>
              <a:ext cx="88" cy="110"/>
            </a:xfrm>
            <a:custGeom>
              <a:avLst/>
              <a:gdLst>
                <a:gd name="T0" fmla="*/ 44 w 88"/>
                <a:gd name="T1" fmla="*/ 110 h 110"/>
                <a:gd name="T2" fmla="*/ 0 w 88"/>
                <a:gd name="T3" fmla="*/ 0 h 110"/>
                <a:gd name="T4" fmla="*/ 44 w 88"/>
                <a:gd name="T5" fmla="*/ 110 h 110"/>
                <a:gd name="T6" fmla="*/ 88 w 88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110"/>
                <a:gd name="T14" fmla="*/ 88 w 8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110">
                  <a:moveTo>
                    <a:pt x="44" y="110"/>
                  </a:moveTo>
                  <a:lnTo>
                    <a:pt x="0" y="0"/>
                  </a:lnTo>
                  <a:moveTo>
                    <a:pt x="44" y="110"/>
                  </a:moveTo>
                  <a:lnTo>
                    <a:pt x="88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4" name="Rectangle 46"/>
            <p:cNvSpPr>
              <a:spLocks noChangeArrowheads="1"/>
            </p:cNvSpPr>
            <p:nvPr/>
          </p:nvSpPr>
          <p:spPr bwMode="auto">
            <a:xfrm>
              <a:off x="1898" y="2185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+elevator</a:t>
              </a:r>
              <a:endParaRPr lang="de-DE" altLang="de-DE" sz="1800" b="0"/>
            </a:p>
          </p:txBody>
        </p:sp>
        <p:sp>
          <p:nvSpPr>
            <p:cNvPr id="8235" name="Rectangle 47"/>
            <p:cNvSpPr>
              <a:spLocks noChangeArrowheads="1"/>
            </p:cNvSpPr>
            <p:nvPr/>
          </p:nvSpPr>
          <p:spPr bwMode="auto">
            <a:xfrm>
              <a:off x="2339" y="2185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36" name="Line 48"/>
            <p:cNvSpPr>
              <a:spLocks noChangeShapeType="1"/>
            </p:cNvSpPr>
            <p:nvPr/>
          </p:nvSpPr>
          <p:spPr bwMode="auto">
            <a:xfrm flipH="1">
              <a:off x="795" y="1700"/>
              <a:ext cx="404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7" name="Line 49"/>
            <p:cNvSpPr>
              <a:spLocks noChangeShapeType="1"/>
            </p:cNvSpPr>
            <p:nvPr/>
          </p:nvSpPr>
          <p:spPr bwMode="auto">
            <a:xfrm>
              <a:off x="795" y="1700"/>
              <a:ext cx="0" cy="617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8" name="Freeform 50"/>
            <p:cNvSpPr>
              <a:spLocks/>
            </p:cNvSpPr>
            <p:nvPr/>
          </p:nvSpPr>
          <p:spPr bwMode="auto">
            <a:xfrm>
              <a:off x="1052" y="1663"/>
              <a:ext cx="147" cy="74"/>
            </a:xfrm>
            <a:custGeom>
              <a:avLst/>
              <a:gdLst>
                <a:gd name="T0" fmla="*/ 74 w 147"/>
                <a:gd name="T1" fmla="*/ 74 h 74"/>
                <a:gd name="T2" fmla="*/ 147 w 147"/>
                <a:gd name="T3" fmla="*/ 37 h 74"/>
                <a:gd name="T4" fmla="*/ 74 w 147"/>
                <a:gd name="T5" fmla="*/ 0 h 74"/>
                <a:gd name="T6" fmla="*/ 0 w 147"/>
                <a:gd name="T7" fmla="*/ 37 h 74"/>
                <a:gd name="T8" fmla="*/ 74 w 147"/>
                <a:gd name="T9" fmla="*/ 74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4"/>
                <a:gd name="T17" fmla="*/ 147 w 14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4">
                  <a:moveTo>
                    <a:pt x="74" y="74"/>
                  </a:moveTo>
                  <a:lnTo>
                    <a:pt x="147" y="37"/>
                  </a:lnTo>
                  <a:lnTo>
                    <a:pt x="74" y="0"/>
                  </a:lnTo>
                  <a:lnTo>
                    <a:pt x="0" y="37"/>
                  </a:lnTo>
                  <a:lnTo>
                    <a:pt x="74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9" name="Freeform 51"/>
            <p:cNvSpPr>
              <a:spLocks/>
            </p:cNvSpPr>
            <p:nvPr/>
          </p:nvSpPr>
          <p:spPr bwMode="auto">
            <a:xfrm>
              <a:off x="1052" y="1663"/>
              <a:ext cx="147" cy="74"/>
            </a:xfrm>
            <a:custGeom>
              <a:avLst/>
              <a:gdLst>
                <a:gd name="T0" fmla="*/ 74 w 147"/>
                <a:gd name="T1" fmla="*/ 74 h 74"/>
                <a:gd name="T2" fmla="*/ 147 w 147"/>
                <a:gd name="T3" fmla="*/ 37 h 74"/>
                <a:gd name="T4" fmla="*/ 74 w 147"/>
                <a:gd name="T5" fmla="*/ 0 h 74"/>
                <a:gd name="T6" fmla="*/ 0 w 147"/>
                <a:gd name="T7" fmla="*/ 37 h 74"/>
                <a:gd name="T8" fmla="*/ 74 w 147"/>
                <a:gd name="T9" fmla="*/ 74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4"/>
                <a:gd name="T17" fmla="*/ 147 w 14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4">
                  <a:moveTo>
                    <a:pt x="74" y="74"/>
                  </a:moveTo>
                  <a:lnTo>
                    <a:pt x="147" y="37"/>
                  </a:lnTo>
                  <a:lnTo>
                    <a:pt x="74" y="0"/>
                  </a:lnTo>
                  <a:lnTo>
                    <a:pt x="0" y="37"/>
                  </a:lnTo>
                  <a:lnTo>
                    <a:pt x="74" y="74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0" name="Freeform 52"/>
            <p:cNvSpPr>
              <a:spLocks noEditPoints="1"/>
            </p:cNvSpPr>
            <p:nvPr/>
          </p:nvSpPr>
          <p:spPr bwMode="auto">
            <a:xfrm>
              <a:off x="751" y="2207"/>
              <a:ext cx="88" cy="110"/>
            </a:xfrm>
            <a:custGeom>
              <a:avLst/>
              <a:gdLst>
                <a:gd name="T0" fmla="*/ 44 w 88"/>
                <a:gd name="T1" fmla="*/ 110 h 110"/>
                <a:gd name="T2" fmla="*/ 0 w 88"/>
                <a:gd name="T3" fmla="*/ 0 h 110"/>
                <a:gd name="T4" fmla="*/ 44 w 88"/>
                <a:gd name="T5" fmla="*/ 110 h 110"/>
                <a:gd name="T6" fmla="*/ 88 w 88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110"/>
                <a:gd name="T14" fmla="*/ 88 w 8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110">
                  <a:moveTo>
                    <a:pt x="44" y="110"/>
                  </a:moveTo>
                  <a:lnTo>
                    <a:pt x="0" y="0"/>
                  </a:lnTo>
                  <a:moveTo>
                    <a:pt x="44" y="110"/>
                  </a:moveTo>
                  <a:lnTo>
                    <a:pt x="88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1" name="Rectangle 53"/>
            <p:cNvSpPr>
              <a:spLocks noChangeArrowheads="1"/>
            </p:cNvSpPr>
            <p:nvPr/>
          </p:nvSpPr>
          <p:spPr bwMode="auto">
            <a:xfrm>
              <a:off x="508" y="2185"/>
              <a:ext cx="24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+floors</a:t>
              </a:r>
              <a:endParaRPr lang="de-DE" altLang="de-DE" sz="1800" b="0"/>
            </a:p>
          </p:txBody>
        </p:sp>
        <p:sp>
          <p:nvSpPr>
            <p:cNvPr id="8242" name="Rectangle 54"/>
            <p:cNvSpPr>
              <a:spLocks noChangeArrowheads="1"/>
            </p:cNvSpPr>
            <p:nvPr/>
          </p:nvSpPr>
          <p:spPr bwMode="auto">
            <a:xfrm>
              <a:off x="854" y="2185"/>
              <a:ext cx="13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0..*</a:t>
              </a:r>
              <a:endParaRPr lang="de-DE" altLang="de-DE" sz="1800" b="0"/>
            </a:p>
          </p:txBody>
        </p:sp>
        <p:sp>
          <p:nvSpPr>
            <p:cNvPr id="8243" name="Line 55"/>
            <p:cNvSpPr>
              <a:spLocks noChangeShapeType="1"/>
            </p:cNvSpPr>
            <p:nvPr/>
          </p:nvSpPr>
          <p:spPr bwMode="auto">
            <a:xfrm flipV="1">
              <a:off x="3331" y="2538"/>
              <a:ext cx="419" cy="375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4" name="Freeform 56"/>
            <p:cNvSpPr>
              <a:spLocks/>
            </p:cNvSpPr>
            <p:nvPr/>
          </p:nvSpPr>
          <p:spPr bwMode="auto">
            <a:xfrm>
              <a:off x="3632" y="2538"/>
              <a:ext cx="118" cy="110"/>
            </a:xfrm>
            <a:custGeom>
              <a:avLst/>
              <a:gdLst>
                <a:gd name="T0" fmla="*/ 59 w 118"/>
                <a:gd name="T1" fmla="*/ 110 h 110"/>
                <a:gd name="T2" fmla="*/ 0 w 118"/>
                <a:gd name="T3" fmla="*/ 44 h 110"/>
                <a:gd name="T4" fmla="*/ 118 w 118"/>
                <a:gd name="T5" fmla="*/ 0 h 110"/>
                <a:gd name="T6" fmla="*/ 59 w 118"/>
                <a:gd name="T7" fmla="*/ 11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10"/>
                <a:gd name="T14" fmla="*/ 118 w 11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10">
                  <a:moveTo>
                    <a:pt x="59" y="110"/>
                  </a:moveTo>
                  <a:lnTo>
                    <a:pt x="0" y="44"/>
                  </a:lnTo>
                  <a:lnTo>
                    <a:pt x="118" y="0"/>
                  </a:lnTo>
                  <a:lnTo>
                    <a:pt x="59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5" name="Freeform 57"/>
            <p:cNvSpPr>
              <a:spLocks/>
            </p:cNvSpPr>
            <p:nvPr/>
          </p:nvSpPr>
          <p:spPr bwMode="auto">
            <a:xfrm>
              <a:off x="3632" y="2538"/>
              <a:ext cx="118" cy="110"/>
            </a:xfrm>
            <a:custGeom>
              <a:avLst/>
              <a:gdLst>
                <a:gd name="T0" fmla="*/ 59 w 118"/>
                <a:gd name="T1" fmla="*/ 110 h 110"/>
                <a:gd name="T2" fmla="*/ 0 w 118"/>
                <a:gd name="T3" fmla="*/ 44 h 110"/>
                <a:gd name="T4" fmla="*/ 118 w 118"/>
                <a:gd name="T5" fmla="*/ 0 h 110"/>
                <a:gd name="T6" fmla="*/ 59 w 118"/>
                <a:gd name="T7" fmla="*/ 11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10"/>
                <a:gd name="T14" fmla="*/ 118 w 11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10">
                  <a:moveTo>
                    <a:pt x="59" y="110"/>
                  </a:moveTo>
                  <a:lnTo>
                    <a:pt x="0" y="44"/>
                  </a:lnTo>
                  <a:lnTo>
                    <a:pt x="118" y="0"/>
                  </a:lnTo>
                  <a:lnTo>
                    <a:pt x="59" y="11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6" name="Line 58"/>
            <p:cNvSpPr>
              <a:spLocks noChangeShapeType="1"/>
            </p:cNvSpPr>
            <p:nvPr/>
          </p:nvSpPr>
          <p:spPr bwMode="auto">
            <a:xfrm flipH="1" flipV="1">
              <a:off x="4022" y="2538"/>
              <a:ext cx="485" cy="367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7" name="Freeform 59"/>
            <p:cNvSpPr>
              <a:spLocks/>
            </p:cNvSpPr>
            <p:nvPr/>
          </p:nvSpPr>
          <p:spPr bwMode="auto">
            <a:xfrm>
              <a:off x="4022" y="2538"/>
              <a:ext cx="118" cy="103"/>
            </a:xfrm>
            <a:custGeom>
              <a:avLst/>
              <a:gdLst>
                <a:gd name="T0" fmla="*/ 118 w 118"/>
                <a:gd name="T1" fmla="*/ 37 h 103"/>
                <a:gd name="T2" fmla="*/ 66 w 118"/>
                <a:gd name="T3" fmla="*/ 103 h 103"/>
                <a:gd name="T4" fmla="*/ 0 w 118"/>
                <a:gd name="T5" fmla="*/ 0 h 103"/>
                <a:gd name="T6" fmla="*/ 118 w 118"/>
                <a:gd name="T7" fmla="*/ 37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03"/>
                <a:gd name="T14" fmla="*/ 118 w 118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03">
                  <a:moveTo>
                    <a:pt x="118" y="37"/>
                  </a:moveTo>
                  <a:lnTo>
                    <a:pt x="66" y="103"/>
                  </a:lnTo>
                  <a:lnTo>
                    <a:pt x="0" y="0"/>
                  </a:lnTo>
                  <a:lnTo>
                    <a:pt x="11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8" name="Freeform 60"/>
            <p:cNvSpPr>
              <a:spLocks/>
            </p:cNvSpPr>
            <p:nvPr/>
          </p:nvSpPr>
          <p:spPr bwMode="auto">
            <a:xfrm>
              <a:off x="4022" y="2538"/>
              <a:ext cx="118" cy="103"/>
            </a:xfrm>
            <a:custGeom>
              <a:avLst/>
              <a:gdLst>
                <a:gd name="T0" fmla="*/ 118 w 118"/>
                <a:gd name="T1" fmla="*/ 37 h 103"/>
                <a:gd name="T2" fmla="*/ 66 w 118"/>
                <a:gd name="T3" fmla="*/ 103 h 103"/>
                <a:gd name="T4" fmla="*/ 0 w 118"/>
                <a:gd name="T5" fmla="*/ 0 h 103"/>
                <a:gd name="T6" fmla="*/ 118 w 118"/>
                <a:gd name="T7" fmla="*/ 37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03"/>
                <a:gd name="T14" fmla="*/ 118 w 118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03">
                  <a:moveTo>
                    <a:pt x="118" y="37"/>
                  </a:moveTo>
                  <a:lnTo>
                    <a:pt x="66" y="103"/>
                  </a:lnTo>
                  <a:lnTo>
                    <a:pt x="0" y="0"/>
                  </a:lnTo>
                  <a:lnTo>
                    <a:pt x="118" y="37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65" name="Abgerundete rechteckige Legende 64"/>
          <p:cNvSpPr/>
          <p:nvPr/>
        </p:nvSpPr>
        <p:spPr>
          <a:xfrm>
            <a:off x="5245100" y="2997200"/>
            <a:ext cx="2559050" cy="500063"/>
          </a:xfrm>
          <a:prstGeom prst="wedgeRoundRectCallout">
            <a:avLst>
              <a:gd name="adj1" fmla="val -12371"/>
              <a:gd name="adj2" fmla="val 8594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Abstrakte Oberklasse</a:t>
            </a:r>
          </a:p>
        </p:txBody>
      </p:sp>
      <p:sp>
        <p:nvSpPr>
          <p:cNvPr id="66" name="Abgerundete rechteckige Legende 65"/>
          <p:cNvSpPr/>
          <p:nvPr/>
        </p:nvSpPr>
        <p:spPr>
          <a:xfrm>
            <a:off x="5219700" y="5229225"/>
            <a:ext cx="2557463" cy="500063"/>
          </a:xfrm>
          <a:prstGeom prst="wedgeRoundRectCallout">
            <a:avLst>
              <a:gd name="adj1" fmla="val -26937"/>
              <a:gd name="adj2" fmla="val -10195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Konkrete Subklassen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9219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988" y="4051300"/>
            <a:ext cx="3646487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662612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Nochmal – was ist der Vorteil von Polymorphie?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kann das so wichtig sein wenn z.B. C das nicht unterstützt (und C doch so weitverbreitet ist)?!</a:t>
            </a:r>
          </a:p>
        </p:txBody>
      </p:sp>
      <p:sp>
        <p:nvSpPr>
          <p:cNvPr id="9221" name="Textfeld 4"/>
          <p:cNvSpPr txBox="1">
            <a:spLocks noChangeArrowheads="1"/>
          </p:cNvSpPr>
          <p:nvPr/>
        </p:nvSpPr>
        <p:spPr bwMode="auto">
          <a:xfrm>
            <a:off x="250825" y="3109913"/>
            <a:ext cx="44656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Was hat Polymorphie mit Vererbung zu tun?  Geht es auch ohne Vererbung?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42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Floor</a:t>
            </a:r>
          </a:p>
        </p:txBody>
      </p:sp>
      <p:sp>
        <p:nvSpPr>
          <p:cNvPr id="10244" name="Rechteck 4"/>
          <p:cNvSpPr>
            <a:spLocks noChangeArrowheads="1"/>
          </p:cNvSpPr>
          <p:nvPr/>
        </p:nvSpPr>
        <p:spPr bwMode="auto">
          <a:xfrm>
            <a:off x="323850" y="2636838"/>
            <a:ext cx="4032250" cy="301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 Floor(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number);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 Floor(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&amp; floor);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 ~Floor();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getNumber() 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    return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}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setNumber(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n)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    number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= n;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  int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0245" name="Rechteck 6"/>
          <p:cNvSpPr>
            <a:spLocks noChangeArrowheads="1"/>
          </p:cNvSpPr>
          <p:nvPr/>
        </p:nvSpPr>
        <p:spPr bwMode="auto">
          <a:xfrm>
            <a:off x="4564063" y="2024063"/>
            <a:ext cx="4572000" cy="421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"Floor.h"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number):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(number)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"Floor():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"Creating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     &lt;&lt; number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&amp; floor):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(floor.</a:t>
            </a: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"Floor(const Floor&amp;):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"Copying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     &lt;&lt; floor.</a:t>
            </a: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number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Floor::~Floor()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"~Floor():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"Destroying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number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1758950" y="4797425"/>
            <a:ext cx="2813050" cy="604838"/>
          </a:xfrm>
          <a:prstGeom prst="wedgeRoundRectCallout">
            <a:avLst>
              <a:gd name="adj1" fmla="val -44694"/>
              <a:gd name="adj2" fmla="val -8332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Kleine Methoden können </a:t>
            </a:r>
            <a:r>
              <a:rPr lang="de-DE" i="1" dirty="0">
                <a:solidFill>
                  <a:schemeClr val="tx1"/>
                </a:solidFill>
              </a:rPr>
              <a:t>inline</a:t>
            </a:r>
            <a:r>
              <a:rPr lang="de-DE" dirty="0">
                <a:solidFill>
                  <a:schemeClr val="tx1"/>
                </a:solidFill>
              </a:rPr>
              <a:t> definiert werden!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ElevatorStrategy</a:t>
            </a:r>
          </a:p>
        </p:txBody>
      </p:sp>
      <p:sp>
        <p:nvSpPr>
          <p:cNvPr id="5" name="Rechteck 4"/>
          <p:cNvSpPr/>
          <p:nvPr/>
        </p:nvSpPr>
        <p:spPr>
          <a:xfrm>
            <a:off x="179512" y="2348880"/>
            <a:ext cx="5544616" cy="36983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de-DE" sz="1200" b="1" dirty="0">
                <a:solidFill>
                  <a:srgbClr val="7F0055"/>
                </a:solidFill>
                <a:latin typeface="Consolas"/>
              </a:rPr>
              <a:t>#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include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>
                <a:solidFill>
                  <a:srgbClr val="2A00FF"/>
                </a:solidFill>
                <a:latin typeface="Consolas"/>
              </a:rPr>
              <a:t>&lt;</a:t>
            </a:r>
            <a:r>
              <a:rPr lang="de-DE" sz="1200" b="1" dirty="0" err="1">
                <a:solidFill>
                  <a:srgbClr val="2A00FF"/>
                </a:solidFill>
                <a:latin typeface="Consolas"/>
              </a:rPr>
              <a:t>boost</a:t>
            </a:r>
            <a:r>
              <a:rPr lang="de-DE" sz="1200" b="1" dirty="0">
                <a:solidFill>
                  <a:srgbClr val="2A00FF"/>
                </a:solidFill>
                <a:latin typeface="Consolas"/>
              </a:rPr>
              <a:t>/shared_ptr.hpp&gt;</a:t>
            </a:r>
          </a:p>
          <a:p>
            <a:pPr algn="l">
              <a:defRPr/>
            </a:pPr>
            <a:r>
              <a:rPr lang="de-DE" sz="1200" b="1" dirty="0">
                <a:solidFill>
                  <a:srgbClr val="7F0055"/>
                </a:solidFill>
                <a:latin typeface="Consolas"/>
              </a:rPr>
              <a:t>#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include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1200" b="1" dirty="0" err="1">
                <a:solidFill>
                  <a:srgbClr val="2A00FF"/>
                </a:solidFill>
                <a:latin typeface="Consolas"/>
              </a:rPr>
              <a:t>Floor.h</a:t>
            </a:r>
            <a:r>
              <a:rPr lang="de-DE" sz="1200" b="1" dirty="0">
                <a:solidFill>
                  <a:srgbClr val="2A00FF"/>
                </a:solidFill>
                <a:latin typeface="Consolas"/>
              </a:rPr>
              <a:t>"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>
                <a:solidFill>
                  <a:srgbClr val="005032"/>
                </a:solidFill>
                <a:latin typeface="Consolas"/>
              </a:rPr>
              <a:t>Elevator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2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(); </a:t>
            </a:r>
          </a:p>
          <a:p>
            <a:pPr algn="l">
              <a:defRPr/>
            </a:pPr>
            <a:r>
              <a:rPr lang="de-DE" sz="1200" b="1" dirty="0">
                <a:solidFill>
                  <a:srgbClr val="000000"/>
                </a:solidFill>
                <a:latin typeface="Consolas"/>
              </a:rPr>
              <a:t>  ~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en-US" sz="12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nsolas"/>
              </a:rPr>
              <a:t>Floor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* </a:t>
            </a:r>
          </a:p>
          <a:p>
            <a:pPr algn="l">
              <a:defRPr/>
            </a:pPr>
            <a:r>
              <a:rPr lang="en-US" sz="1200" b="1" dirty="0">
                <a:solidFill>
                  <a:srgbClr val="000000"/>
                </a:solidFill>
                <a:latin typeface="Consolas"/>
              </a:rPr>
              <a:t>  next(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nsolas"/>
              </a:rPr>
              <a:t>Elevator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* elevator) 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200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typedef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>
              <a:defRPr/>
            </a:pP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boost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shared_ptr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&gt; </a:t>
            </a:r>
          </a:p>
          <a:p>
            <a:pPr algn="l">
              <a:defRPr/>
            </a:pPr>
            <a:r>
              <a:rPr lang="de-DE" sz="1200" dirty="0" err="1">
                <a:solidFill>
                  <a:srgbClr val="005032"/>
                </a:solidFill>
                <a:latin typeface="Consolas"/>
              </a:rPr>
              <a:t>ElevatorStrategyPtr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typedef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>
              <a:defRPr/>
            </a:pP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boost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shared_ptr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&gt; </a:t>
            </a:r>
          </a:p>
          <a:p>
            <a:pPr algn="l">
              <a:defRPr/>
            </a:pPr>
            <a:r>
              <a:rPr lang="de-DE" sz="1200" dirty="0" err="1">
                <a:solidFill>
                  <a:srgbClr val="005032"/>
                </a:solidFill>
                <a:latin typeface="Consolas"/>
              </a:rPr>
              <a:t>ConstElevatorStrategyPtr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;</a:t>
            </a:r>
            <a:endParaRPr lang="de-DE" sz="1200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</p:txBody>
      </p:sp>
      <p:sp>
        <p:nvSpPr>
          <p:cNvPr id="11268" name="Rechteck 7"/>
          <p:cNvSpPr>
            <a:spLocks noChangeArrowheads="1"/>
          </p:cNvSpPr>
          <p:nvPr/>
        </p:nvSpPr>
        <p:spPr bwMode="auto">
          <a:xfrm>
            <a:off x="4140200" y="1879600"/>
            <a:ext cx="5111750" cy="438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"ElevatorStrategy.h"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"Elevator.h"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std;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ElevatorStrategy::ElevatorStrategy()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"ElevatorStrategy(): "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"Creating basic strategy"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ElevatorStrategy::~ElevatorStrategy()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"~ElevatorStrategy(): "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"Destroying basic strategy"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*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ElevatorStrategy::next(</a:t>
            </a:r>
            <a:r>
              <a:rPr lang="en-US" altLang="de-DE" sz="12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* elevator) </a:t>
            </a:r>
            <a:r>
              <a:rPr lang="en-US" altLang="de-DE" sz="1200">
                <a:solidFill>
                  <a:srgbClr val="7F0055"/>
                </a:solidFill>
                <a:latin typeface="Consolas" pitchFamily="49" charset="0"/>
              </a:rPr>
              <a:t>const 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"ElevatorStrategy::next(...): "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"Using basic strategy ..."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  return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elevator-&gt;getCurrentFloor();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/>
          </a:p>
        </p:txBody>
      </p:sp>
      <p:cxnSp>
        <p:nvCxnSpPr>
          <p:cNvPr id="11269" name="Gerade Verbindung 4"/>
          <p:cNvCxnSpPr>
            <a:cxnSpLocks noChangeShapeType="1"/>
          </p:cNvCxnSpPr>
          <p:nvPr/>
        </p:nvCxnSpPr>
        <p:spPr bwMode="auto">
          <a:xfrm>
            <a:off x="39957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Abgerundete rechteckige Legende 5"/>
          <p:cNvSpPr/>
          <p:nvPr/>
        </p:nvSpPr>
        <p:spPr>
          <a:xfrm>
            <a:off x="20638" y="1477963"/>
            <a:ext cx="4264025" cy="836612"/>
          </a:xfrm>
          <a:prstGeom prst="wedgeRoundRectCallout">
            <a:avLst>
              <a:gd name="adj1" fmla="val -24748"/>
              <a:gd name="adj2" fmla="val 11635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tx1"/>
                </a:solidFill>
              </a:rPr>
              <a:t>Vorwärtsreferenz</a:t>
            </a:r>
            <a:r>
              <a:rPr lang="de-DE" dirty="0">
                <a:solidFill>
                  <a:schemeClr val="tx1"/>
                </a:solidFill>
              </a:rPr>
              <a:t> (statt #</a:t>
            </a:r>
            <a:r>
              <a:rPr lang="de-DE" dirty="0" err="1">
                <a:solidFill>
                  <a:schemeClr val="tx1"/>
                </a:solidFill>
              </a:rPr>
              <a:t>include</a:t>
            </a:r>
            <a:r>
              <a:rPr lang="de-DE" dirty="0">
                <a:solidFill>
                  <a:schemeClr val="tx1"/>
                </a:solidFill>
              </a:rPr>
              <a:t>), um zyklische Abhängigkeit aufzulösen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867400" y="1112838"/>
            <a:ext cx="2814638" cy="731837"/>
          </a:xfrm>
          <a:prstGeom prst="wedgeRoundRectCallout">
            <a:avLst>
              <a:gd name="adj1" fmla="val -45616"/>
              <a:gd name="adj2" fmla="val 9279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In der </a:t>
            </a:r>
            <a:r>
              <a:rPr lang="de-DE" dirty="0" err="1">
                <a:solidFill>
                  <a:schemeClr val="tx1"/>
                </a:solidFill>
              </a:rPr>
              <a:t>Impl</a:t>
            </a:r>
            <a:r>
              <a:rPr lang="de-DE" dirty="0">
                <a:solidFill>
                  <a:schemeClr val="tx1"/>
                </a:solidFill>
              </a:rPr>
              <a:t>-Datei ist dies aber kein Problem!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4824413" y="6119813"/>
            <a:ext cx="3743325" cy="549275"/>
          </a:xfrm>
          <a:prstGeom prst="wedgeRoundRectCallout">
            <a:avLst>
              <a:gd name="adj1" fmla="val -25492"/>
              <a:gd name="adj2" fmla="val -7806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Sinnvolle Strategien entwickeln wir in der Übung </a:t>
            </a:r>
            <a:r>
              <a:rPr lang="de-DE" dirty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de-D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1_FV_Vorlage_SE1_TUCD">
  <a:themeElements>
    <a:clrScheme name="1_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1_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2027</Words>
  <Application>Microsoft Office PowerPoint</Application>
  <PresentationFormat>Bildschirmpräsentation (4:3)</PresentationFormat>
  <Paragraphs>461</Paragraphs>
  <Slides>21</Slides>
  <Notes>4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21</vt:i4>
      </vt:variant>
    </vt:vector>
  </HeadingPairs>
  <TitlesOfParts>
    <vt:vector size="29" baseType="lpstr">
      <vt:lpstr>Arial</vt:lpstr>
      <vt:lpstr>Consolas</vt:lpstr>
      <vt:lpstr>Earwig Factory</vt:lpstr>
      <vt:lpstr>Lucida Sans Unicode</vt:lpstr>
      <vt:lpstr>Stafford</vt:lpstr>
      <vt:lpstr>Times New Roman</vt:lpstr>
      <vt:lpstr>Wingdings</vt:lpstr>
      <vt:lpstr>1_FV_Vorlage_SE1_TUCD</vt:lpstr>
      <vt:lpstr>Programmierpraktikum C und C++</vt:lpstr>
      <vt:lpstr>Was ist Polymorphie?</vt:lpstr>
      <vt:lpstr>Was ist Polymorphie?</vt:lpstr>
      <vt:lpstr>Lösung ohne Polymorphie</vt:lpstr>
      <vt:lpstr>Lösung mit Polymorphie</vt:lpstr>
      <vt:lpstr>Aufzugsimulation (reloaded)</vt:lpstr>
      <vt:lpstr>Intermezzo</vt:lpstr>
      <vt:lpstr>Floor</vt:lpstr>
      <vt:lpstr>ElevatorStrategy</vt:lpstr>
      <vt:lpstr>Elevator</vt:lpstr>
      <vt:lpstr>Building</vt:lpstr>
      <vt:lpstr>EnergyMinimizingStrategy</vt:lpstr>
      <vt:lpstr>Konstruktion und Dekonstruktion von Objekten</vt:lpstr>
      <vt:lpstr>Intermezzo</vt:lpstr>
      <vt:lpstr>Probelauf unserer Simulation</vt:lpstr>
      <vt:lpstr>Probelauf unserer Simulation</vt:lpstr>
      <vt:lpstr>Virtuelle Methoden</vt:lpstr>
      <vt:lpstr>Virtuelle Methoden</vt:lpstr>
      <vt:lpstr>Probelauf mit virtuellen Methoden</vt:lpstr>
      <vt:lpstr>Pure Virtual</vt:lpstr>
      <vt:lpstr>Intermezzo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und C++</dc:title>
  <dc:creator>Anthony Anjorin</dc:creator>
  <cp:lastModifiedBy>Roland Kluge</cp:lastModifiedBy>
  <cp:revision>306</cp:revision>
  <dcterms:created xsi:type="dcterms:W3CDTF">2008-08-19T13:25:11Z</dcterms:created>
  <dcterms:modified xsi:type="dcterms:W3CDTF">2014-08-05T11:36:29Z</dcterms:modified>
</cp:coreProperties>
</file>