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3" r:id="rId3"/>
    <p:sldId id="297" r:id="rId4"/>
    <p:sldId id="298" r:id="rId5"/>
    <p:sldId id="299" r:id="rId6"/>
    <p:sldId id="327" r:id="rId7"/>
    <p:sldId id="300" r:id="rId8"/>
    <p:sldId id="301" r:id="rId9"/>
    <p:sldId id="302" r:id="rId10"/>
    <p:sldId id="303" r:id="rId11"/>
    <p:sldId id="328" r:id="rId12"/>
    <p:sldId id="284" r:id="rId13"/>
    <p:sldId id="304" r:id="rId14"/>
    <p:sldId id="305" r:id="rId15"/>
    <p:sldId id="308" r:id="rId16"/>
    <p:sldId id="309" r:id="rId17"/>
    <p:sldId id="310" r:id="rId18"/>
    <p:sldId id="311" r:id="rId19"/>
    <p:sldId id="312" r:id="rId20"/>
    <p:sldId id="307" r:id="rId21"/>
    <p:sldId id="313" r:id="rId22"/>
    <p:sldId id="329" r:id="rId23"/>
    <p:sldId id="285" r:id="rId24"/>
    <p:sldId id="324" r:id="rId25"/>
    <p:sldId id="277" r:id="rId26"/>
    <p:sldId id="314" r:id="rId27"/>
    <p:sldId id="315" r:id="rId28"/>
    <p:sldId id="316" r:id="rId29"/>
    <p:sldId id="317" r:id="rId30"/>
    <p:sldId id="330" r:id="rId31"/>
    <p:sldId id="325" r:id="rId32"/>
    <p:sldId id="296" r:id="rId33"/>
    <p:sldId id="318" r:id="rId34"/>
    <p:sldId id="332" r:id="rId35"/>
    <p:sldId id="319" r:id="rId36"/>
    <p:sldId id="320" r:id="rId37"/>
    <p:sldId id="321" r:id="rId38"/>
    <p:sldId id="322" r:id="rId39"/>
    <p:sldId id="331" r:id="rId40"/>
    <p:sldId id="326" r:id="rId4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12336" autoAdjust="0"/>
    <p:restoredTop sz="84233" autoAdjust="0"/>
  </p:normalViewPr>
  <p:slideViewPr>
    <p:cSldViewPr>
      <p:cViewPr varScale="1">
        <p:scale>
          <a:sx n="133" d="100"/>
          <a:sy n="133" d="100"/>
        </p:scale>
        <p:origin x="444" y="126"/>
      </p:cViewPr>
      <p:guideLst>
        <p:guide orient="horz" pos="265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08F1425F-B1EE-45D3-8AFA-6833E9515E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E324A3-01C2-45DD-9993-943ECECA3B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551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0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6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1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Pro:</a:t>
            </a:r>
          </a:p>
          <a:p>
            <a:r>
              <a:rPr lang="de-DE" altLang="de-DE" smtClean="0">
                <a:latin typeface="Times New Roman" pitchFamily="16" charset="0"/>
              </a:rPr>
              <a:t>	- Mixins</a:t>
            </a:r>
          </a:p>
          <a:p>
            <a:r>
              <a:rPr lang="de-DE" altLang="de-DE" smtClean="0">
                <a:latin typeface="Times New Roman" pitchFamily="16" charset="0"/>
              </a:rPr>
              <a:t>	- mächtig</a:t>
            </a:r>
          </a:p>
          <a:p>
            <a:r>
              <a:rPr lang="de-DE" altLang="de-DE" smtClean="0">
                <a:latin typeface="Times New Roman" pitchFamily="16" charset="0"/>
              </a:rPr>
              <a:t>Contra:</a:t>
            </a:r>
          </a:p>
          <a:p>
            <a:r>
              <a:rPr lang="de-DE" altLang="de-DE" smtClean="0">
                <a:latin typeface="Times New Roman" pitchFamily="16" charset="0"/>
              </a:rPr>
              <a:t>	- zu mächtig/komplex</a:t>
            </a: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24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6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6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 – Object ist teuer</a:t>
            </a:r>
          </a:p>
          <a:p>
            <a:r>
              <a:rPr lang="de-DE" altLang="de-DE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</a:p>
          <a:p>
            <a:r>
              <a:rPr lang="de-DE" altLang="de-DE" smtClean="0">
                <a:latin typeface="Times New Roman" pitchFamily="16" charset="0"/>
              </a:rPr>
              <a:t>#2 – Unterschied zw. Templates und Generics</a:t>
            </a:r>
          </a:p>
          <a:p>
            <a:r>
              <a:rPr lang="de-DE" altLang="de-DE" smtClean="0">
                <a:latin typeface="Times New Roman" pitchFamily="16" charset="0"/>
              </a:rPr>
              <a:t>Templates:</a:t>
            </a:r>
          </a:p>
          <a:p>
            <a:r>
              <a:rPr lang="de-DE" altLang="de-DE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smtClean="0">
                <a:latin typeface="Times New Roman" pitchFamily="16" charset="0"/>
              </a:rPr>
              <a:t>Template Specialisation</a:t>
            </a:r>
            <a:r>
              <a:rPr lang="de-DE" altLang="de-DE" smtClean="0">
                <a:latin typeface="Times New Roman" pitchFamily="16" charset="0"/>
              </a:rPr>
              <a:t>)</a:t>
            </a:r>
          </a:p>
          <a:p>
            <a:r>
              <a:rPr lang="de-DE" altLang="de-DE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smtClean="0">
                <a:latin typeface="Times New Roman" pitchFamily="16" charset="0"/>
              </a:rPr>
              <a:t>	- Auch </a:t>
            </a:r>
            <a:r>
              <a:rPr lang="de-DE" altLang="de-DE" b="1" smtClean="0">
                <a:latin typeface="Times New Roman" pitchFamily="16" charset="0"/>
              </a:rPr>
              <a:t>primitive Datentypen</a:t>
            </a:r>
            <a:r>
              <a:rPr lang="de-DE" altLang="de-DE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smtClean="0">
                <a:latin typeface="Times New Roman" pitchFamily="16" charset="0"/>
              </a:rPr>
              <a:t>	- Spezialimplementierungen für bestimmte Template-Instanzen sind möglich (z.B. „add“ in List&lt;String&gt;) (</a:t>
            </a:r>
            <a:r>
              <a:rPr lang="de-DE" altLang="de-DE" b="1" smtClean="0">
                <a:latin typeface="Times New Roman" pitchFamily="16" charset="0"/>
              </a:rPr>
              <a:t>Explicit Template Specialisation</a:t>
            </a:r>
            <a:r>
              <a:rPr lang="de-DE" altLang="de-DE" smtClean="0">
                <a:latin typeface="Times New Roman" pitchFamily="16" charset="0"/>
              </a:rPr>
              <a:t>)</a:t>
            </a:r>
          </a:p>
          <a:p>
            <a:r>
              <a:rPr lang="de-DE" altLang="de-DE" smtClean="0">
                <a:latin typeface="Times New Roman" pitchFamily="16" charset="0"/>
              </a:rPr>
              <a:t>	- (seit C++11</a:t>
            </a:r>
            <a:r>
              <a:rPr lang="de-DE" altLang="de-DE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smtClean="0">
                <a:latin typeface="Times New Roman" pitchFamily="16" charset="0"/>
                <a:sym typeface="Wingdings" charset="2"/>
              </a:rPr>
              <a:t>Variadic Templates</a:t>
            </a:r>
            <a:r>
              <a:rPr lang="de-DE" altLang="de-DE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Generics:</a:t>
            </a:r>
          </a:p>
          <a:p>
            <a:r>
              <a:rPr lang="de-DE" altLang="de-DE" smtClean="0">
                <a:latin typeface="Times New Roman" pitchFamily="16" charset="0"/>
              </a:rPr>
              <a:t>	- Type erasure: Typinformationen werden nach den Compile-Time-Checks gelöscht</a:t>
            </a:r>
          </a:p>
          <a:p>
            <a:r>
              <a:rPr lang="de-DE" altLang="de-DE" smtClean="0">
                <a:latin typeface="Times New Roman" pitchFamily="16" charset="0"/>
              </a:rPr>
              <a:t>	- Nur </a:t>
            </a:r>
            <a:r>
              <a:rPr lang="de-DE" altLang="de-DE" b="1" smtClean="0">
                <a:latin typeface="Times New Roman" pitchFamily="16" charset="0"/>
              </a:rPr>
              <a:t>eine Version</a:t>
            </a:r>
            <a:r>
              <a:rPr lang="de-DE" altLang="de-DE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smtClean="0">
                <a:latin typeface="Times New Roman" pitchFamily="16" charset="0"/>
              </a:rPr>
              <a:t>	- kann keinen Generics-Konstruktur aufrufen, z.B. </a:t>
            </a:r>
            <a:r>
              <a:rPr lang="de-DE" altLang="de-DE" i="1" smtClean="0">
                <a:latin typeface="Times New Roman" pitchFamily="16" charset="0"/>
              </a:rPr>
              <a:t>new T()</a:t>
            </a: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#3 – C?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#4 – Scheme/Haskell/Python/Ruby?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b="1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0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6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9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2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4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3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7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7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4770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3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1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73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2CDE19D0-D4A1-411D-9674-3D03EC0C4810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6196C2E8-9E39-4C00-AAF3-9396E5E6C2BC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675" y="1449388"/>
            <a:ext cx="6013450" cy="944562"/>
          </a:xfrm>
        </p:spPr>
        <p:txBody>
          <a:bodyPr/>
          <a:lstStyle/>
          <a:p>
            <a:pPr algn="l" eaLnBrk="1" hangingPunct="1">
              <a:buFont typeface="Wingdings" charset="2"/>
              <a:buNone/>
            </a:pPr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684213" y="1268413"/>
            <a:ext cx="2879725" cy="700087"/>
          </a:xfrm>
          <a:prstGeom prst="wedgeRoundRectCallout">
            <a:avLst>
              <a:gd name="adj1" fmla="val -35290"/>
              <a:gd name="adj2" fmla="val 796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Default Typparameter </a:t>
            </a:r>
            <a:r>
              <a:rPr lang="de-DE" i="1" dirty="0">
                <a:solidFill>
                  <a:schemeClr val="tx1"/>
                </a:solidFill>
              </a:rPr>
              <a:t>Person</a:t>
            </a:r>
            <a:r>
              <a:rPr lang="de-DE" dirty="0">
                <a:solidFill>
                  <a:schemeClr val="tx1"/>
                </a:solidFill>
              </a:rPr>
              <a:t> 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331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damit gemeint, dass Templates eine Schnittstelle induzieren?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sind Nachteile und Vorteile dieser Art von „impliziten“ Schnittstellen?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468313" y="1700213"/>
            <a:ext cx="58293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Ursprünglich als Lösung für Containerproblem (bevor es Templates gab)</a:t>
            </a:r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707063" y="4221163"/>
            <a:ext cx="3240087" cy="106680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Aus Effizienzgründen gibt es in C++ keine Objekt-basierte Hierarchie wie in Java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 können also nicht einfach „Objekte“ in den Aufzug laden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15363" name="Textfeld 3"/>
          <p:cNvSpPr txBox="1">
            <a:spLocks noChangeArrowheads="1"/>
          </p:cNvSpPr>
          <p:nvPr/>
        </p:nvSpPr>
        <p:spPr bwMode="auto">
          <a:xfrm>
            <a:off x="468313" y="1700213"/>
            <a:ext cx="5829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Lösung mit Mehrfachvererbung: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tx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Führte zu </a:t>
            </a:r>
            <a:r>
              <a:rPr lang="de-DE" b="1" dirty="0">
                <a:solidFill>
                  <a:schemeClr val="tx1"/>
                </a:solidFill>
              </a:rPr>
              <a:t>komplexen Vererbungshierarchien</a:t>
            </a:r>
            <a:r>
              <a:rPr lang="de-DE" dirty="0">
                <a:solidFill>
                  <a:schemeClr val="tx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Mit Templates ist es jetzt möglich, auf </a:t>
            </a:r>
            <a:r>
              <a:rPr lang="de-DE" b="1" dirty="0">
                <a:solidFill>
                  <a:schemeClr val="tx1"/>
                </a:solidFill>
              </a:rPr>
              <a:t>Mehrfachvererbung zu verzichten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 Schnittstellenvererbung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403350" y="1954213"/>
            <a:ext cx="5256213" cy="969962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Wenn weitere Oberklassen pur virtuell sind (enthalten nur pur virtuelle Methoden),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 entspricht der Verwendung von </a:t>
            </a:r>
            <a:r>
              <a:rPr lang="de-DE" b="1" dirty="0">
                <a:solidFill>
                  <a:schemeClr val="tx1"/>
                </a:solidFill>
              </a:rPr>
              <a:t>Interfaces</a:t>
            </a:r>
            <a:r>
              <a:rPr lang="de-DE" dirty="0">
                <a:solidFill>
                  <a:schemeClr val="tx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267325"/>
            <a:ext cx="4779962" cy="96996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Wird aber von mehreren Oberklassen wirklich Implementierung geerbt, so kann das zu Problemen führen…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Namenskonflikt! Keine eindeutige Zuweisung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„Bestandteile“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Scope</a:t>
            </a:r>
            <a:r>
              <a:rPr lang="de-DE" b="1" dirty="0">
                <a:solidFill>
                  <a:schemeClr val="tx1"/>
                </a:solidFill>
              </a:rPr>
              <a:t>-Operator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211638" y="3284538"/>
            <a:ext cx="1287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Instanz der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Mehrfach geerbte Oberklasse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Schlüsselwort </a:t>
            </a:r>
            <a:r>
              <a:rPr lang="de-DE" altLang="de-DE" i="1" smtClean="0">
                <a:solidFill>
                  <a:srgbClr val="FF0000"/>
                </a:solidFill>
              </a:rPr>
              <a:t>virtual</a:t>
            </a:r>
            <a:r>
              <a:rPr lang="de-DE" altLang="de-DE" smtClean="0">
                <a:solidFill>
                  <a:srgbClr val="FF0000"/>
                </a:solidFill>
              </a:rPr>
              <a:t> </a:t>
            </a:r>
            <a:r>
              <a:rPr lang="de-DE" altLang="de-DE" smtClean="0"/>
              <a:t>ermöglicht virtuelle Oberklassen / Vererbung</a:t>
            </a:r>
            <a:endParaRPr lang="de-DE" altLang="de-DE" i="1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Schlechtes Design?</a:t>
            </a:r>
            <a:endParaRPr lang="de-DE" altLang="de-DE" i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 Hiwi </a:t>
            </a:r>
            <a:r>
              <a:rPr lang="de-DE" dirty="0">
                <a:solidFill>
                  <a:srgbClr val="FF0000"/>
                </a:solidFill>
              </a:rPr>
              <a:t>ist ein</a:t>
            </a:r>
            <a:r>
              <a:rPr lang="de-DE" dirty="0">
                <a:solidFill>
                  <a:schemeClr val="tx1"/>
                </a:solidFill>
              </a:rPr>
              <a:t> Student, </a:t>
            </a:r>
            <a:r>
              <a:rPr lang="de-DE" dirty="0">
                <a:solidFill>
                  <a:srgbClr val="FF0000"/>
                </a:solidFill>
              </a:rPr>
              <a:t>mit einer</a:t>
            </a:r>
            <a:r>
              <a:rPr lang="de-DE" dirty="0">
                <a:solidFill>
                  <a:schemeClr val="tx1"/>
                </a:solidFill>
              </a:rPr>
              <a:t> Beschäftigung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smtClean="0"/>
              <a:t>Templates</a:t>
            </a:r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smtClean="0"/>
              <a:t>Mehrfachvererbung</a:t>
            </a:r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smtClean="0"/>
              <a:t>Zeiger auf Funktionen, Methoden und Funktionsobjekte</a:t>
            </a:r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smtClean="0"/>
              <a:t>Überblick der Standard C++ Library</a:t>
            </a:r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Mixins</a:t>
            </a:r>
            <a:r>
              <a:rPr lang="de-DE" dirty="0">
                <a:solidFill>
                  <a:schemeClr val="tx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Und reingemischt mit Mehrfachvererbung!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700338" y="4868863"/>
            <a:ext cx="3446462" cy="1050925"/>
          </a:xfrm>
          <a:prstGeom prst="wedgeRoundRectCallout">
            <a:avLst>
              <a:gd name="adj1" fmla="val 2507"/>
              <a:gd name="adj2" fmla="val -745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tx1"/>
                </a:solidFill>
              </a:rPr>
              <a:t>kombiniert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b="1" dirty="0">
                <a:solidFill>
                  <a:schemeClr val="tx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 C++ </a:t>
            </a:r>
            <a:r>
              <a:rPr lang="de-DE" b="1" dirty="0">
                <a:solidFill>
                  <a:schemeClr val="tx1"/>
                </a:solidFill>
              </a:rPr>
              <a:t>Standard Template Library </a:t>
            </a:r>
            <a:r>
              <a:rPr lang="de-DE" dirty="0">
                <a:solidFill>
                  <a:schemeClr val="tx1"/>
                </a:solidFill>
              </a:rPr>
              <a:t>(STL) macht ausgiebigen Gebrauch von </a:t>
            </a:r>
            <a:r>
              <a:rPr lang="de-DE" dirty="0" err="1">
                <a:solidFill>
                  <a:schemeClr val="tx1"/>
                </a:solidFill>
              </a:rPr>
              <a:t>Mixins</a:t>
            </a:r>
            <a:r>
              <a:rPr lang="de-DE" dirty="0">
                <a:solidFill>
                  <a:schemeClr val="tx1"/>
                </a:solidFill>
              </a:rPr>
              <a:t> 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Also – Mehrfachvererbung: Ja oder nein?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Ja oder Nein?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/>
              <a:t>Schnittstellenvererbung</a:t>
            </a:r>
            <a:r>
              <a:rPr lang="de-DE" altLang="de-DE" b="0"/>
              <a:t> sinnvoll und nützlich (Design!)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/>
              <a:t>Implementierungsvererbung</a:t>
            </a:r>
            <a:r>
              <a:rPr lang="de-DE" altLang="de-DE" b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/>
              <a:t>Mixins</a:t>
            </a:r>
            <a:r>
              <a:rPr lang="de-DE" altLang="de-DE" b="0"/>
              <a:t> durchaus sinnvoll (eigentlich eine Art Komposition)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Motivation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function</a:t>
            </a:r>
            <a:r>
              <a:rPr lang="de-DE" dirty="0">
                <a:solidFill>
                  <a:schemeClr val="tx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Verwendung ist </a:t>
            </a:r>
            <a:r>
              <a:rPr lang="de-DE" b="1" dirty="0">
                <a:solidFill>
                  <a:schemeClr val="tx1"/>
                </a:solidFill>
              </a:rPr>
              <a:t>sehr leichtgewichtig</a:t>
            </a:r>
            <a:r>
              <a:rPr lang="de-DE" dirty="0">
                <a:solidFill>
                  <a:schemeClr val="tx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Sogenannte </a:t>
            </a:r>
            <a:r>
              <a:rPr lang="de-DE" b="1" dirty="0">
                <a:solidFill>
                  <a:schemeClr val="tx1"/>
                </a:solidFill>
              </a:rPr>
              <a:t>Callback-Funktionen</a:t>
            </a:r>
            <a:r>
              <a:rPr lang="de-DE" dirty="0">
                <a:solidFill>
                  <a:schemeClr val="tx1"/>
                </a:solidFill>
              </a:rPr>
              <a:t> können </a:t>
            </a:r>
            <a:r>
              <a:rPr lang="de-DE" dirty="0" err="1">
                <a:solidFill>
                  <a:schemeClr val="tx1"/>
                </a:solidFill>
              </a:rPr>
              <a:t>Listener</a:t>
            </a:r>
            <a:r>
              <a:rPr lang="de-DE" dirty="0">
                <a:solidFill>
                  <a:schemeClr val="tx1"/>
                </a:solidFill>
              </a:rPr>
              <a:t>/Observer in Java komplett ersetzen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= validateAges;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	// :::&gt; foo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fp2(500);		// 500 is not a valid age		</a:t>
            </a:r>
            <a:endParaRPr lang="de-DE" altLang="de-DE" sz="14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827088" y="5387975"/>
            <a:ext cx="2971800" cy="868363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Zwei Funktionen, eine mit einem Typparameter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Zeiger auf eine Funktion mit </a:t>
            </a:r>
            <a:r>
              <a:rPr lang="de-DE" altLang="de-DE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Verwendung wie ein normaler Funktionsaufruf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Typ des </a:t>
            </a:r>
            <a:r>
              <a:rPr lang="de-DE" b="1" dirty="0">
                <a:solidFill>
                  <a:schemeClr val="tx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Zeigertyp</a:t>
            </a:r>
            <a:r>
              <a:rPr lang="de-DE" dirty="0">
                <a:solidFill>
                  <a:schemeClr val="tx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Liste der </a:t>
            </a:r>
            <a:r>
              <a:rPr lang="de-DE" b="1" dirty="0">
                <a:solidFill>
                  <a:schemeClr val="tx1"/>
                </a:solidFill>
              </a:rPr>
              <a:t>Parametertypen</a:t>
            </a:r>
            <a:r>
              <a:rPr lang="de-DE" dirty="0">
                <a:solidFill>
                  <a:schemeClr val="tx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Adresse der Funktion</a:t>
            </a:r>
            <a:r>
              <a:rPr lang="de-DE" dirty="0">
                <a:solidFill>
                  <a:schemeClr val="tx1"/>
                </a:solidFill>
              </a:rPr>
              <a:t> (hier durch </a:t>
            </a:r>
            <a:r>
              <a:rPr lang="de-DE" dirty="0" err="1">
                <a:solidFill>
                  <a:schemeClr val="tx1"/>
                </a:solidFill>
              </a:rPr>
              <a:t>Instanzierung</a:t>
            </a:r>
            <a:r>
              <a:rPr lang="de-DE" dirty="0">
                <a:solidFill>
                  <a:schemeClr val="tx1"/>
                </a:solidFill>
              </a:rPr>
              <a:t> eines Funktion-Templates)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Zeiger auf eine </a:t>
            </a:r>
            <a:r>
              <a:rPr lang="de-DE" b="1" dirty="0">
                <a:solidFill>
                  <a:schemeClr val="tx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Beim Zeiger auf Methoden muss die </a:t>
            </a:r>
            <a:r>
              <a:rPr lang="de-DE" b="1" dirty="0">
                <a:solidFill>
                  <a:schemeClr val="tx1"/>
                </a:solidFill>
              </a:rPr>
              <a:t>Klasse als „</a:t>
            </a:r>
            <a:r>
              <a:rPr lang="de-DE" b="1" dirty="0" err="1">
                <a:solidFill>
                  <a:schemeClr val="tx1"/>
                </a:solidFill>
              </a:rPr>
              <a:t>Scope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Aufruf </a:t>
            </a:r>
            <a:r>
              <a:rPr lang="de-DE" b="1" dirty="0">
                <a:solidFill>
                  <a:schemeClr val="tx1"/>
                </a:solidFill>
              </a:rPr>
              <a:t>nur </a:t>
            </a:r>
            <a:r>
              <a:rPr lang="de-DE" dirty="0">
                <a:solidFill>
                  <a:schemeClr val="tx1"/>
                </a:solidFill>
              </a:rPr>
              <a:t>mit einer Instanz der 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Zeiger auf </a:t>
            </a:r>
            <a:r>
              <a:rPr lang="de-DE" b="1" dirty="0">
                <a:solidFill>
                  <a:schemeClr val="tx1"/>
                </a:solidFill>
              </a:rPr>
              <a:t>Methoden</a:t>
            </a:r>
            <a:r>
              <a:rPr lang="de-DE" dirty="0">
                <a:solidFill>
                  <a:schemeClr val="tx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Das würde so nicht gehen, da die Instanz fehlt, deren Methode aufgerufen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Dafür muss man nur </a:t>
            </a:r>
            <a:r>
              <a:rPr lang="de-DE" b="1" dirty="0" err="1">
                <a:solidFill>
                  <a:schemeClr val="tx1"/>
                </a:solidFill>
              </a:rPr>
              <a:t>operator</a:t>
            </a:r>
            <a:r>
              <a:rPr lang="de-DE" b="1" dirty="0">
                <a:solidFill>
                  <a:schemeClr val="tx1"/>
                </a:solidFill>
              </a:rPr>
              <a:t>()</a:t>
            </a:r>
            <a:r>
              <a:rPr lang="de-DE" dirty="0">
                <a:solidFill>
                  <a:schemeClr val="tx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Jetzt kann eine Instanz der Klasse (ein Funktionsobjekt) übergeben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 Lastaufzug soll nur für Gegenstände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 anderer Aufzug soll nur vom Reinigungspersonal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 Speisenaufzug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27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Zeiger auf Funktionen nützlich?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Sind Zeiger auf Funktionen in C++ genauso flexibel wie richtige „Zeiger auf Funktionen“ in (funktionalen) Programmiersprachen wie Scheme/Lisp/Haskell/Ruby/Python?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27088" y="2060575"/>
            <a:ext cx="7561262" cy="292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(ideal für generische Algorithmen höherer Ordnung)</a:t>
            </a:r>
          </a:p>
          <a:p>
            <a:pPr algn="l"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kleine Funktionen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, um eine Explosion an kleinen Klassen (z.B. mit jeweils nur einer Methode und ohne Zustand) zu vermeiden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Syntax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und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Fehlermeldungen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vom Compiler sind aber recht gewöhnungsbedürftig!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Überblick der Standard C++ Library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&lt;strings&gt;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&lt;iostreams&gt;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>
                <a:latin typeface="Consolas" pitchFamily="49" charset="0"/>
                <a:cs typeface="Consolas" pitchFamily="49" charset="0"/>
              </a:rPr>
            </a:b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Viele Funktionen für </a:t>
            </a:r>
            <a:r>
              <a:rPr lang="de-DE" dirty="0" err="1">
                <a:solidFill>
                  <a:schemeClr val="tx1"/>
                </a:solidFill>
              </a:rPr>
              <a:t>Stringmanipulation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 schauen uns </a:t>
            </a:r>
            <a:r>
              <a:rPr lang="de-DE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tx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 schauen uns </a:t>
            </a:r>
            <a:r>
              <a:rPr lang="de-DE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und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als Beispiel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STL-Algorithmen:  copy</a:t>
            </a:r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[first,last), which contains all the elements between </a:t>
            </a:r>
            <a:r>
              <a:rPr lang="en-US" altLang="de-DE" sz="1400" i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sequence.</a:t>
            </a:r>
            <a:b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[first,last).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latin typeface="Consolas" pitchFamily="49" charset="0"/>
                <a:cs typeface="Consolas" pitchFamily="49" charset="0"/>
              </a:rPr>
              <a:t>An iterator to the end of the destination range where elements have been copied.</a:t>
            </a:r>
            <a:endParaRPr lang="de-DE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181225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muss ++ und * unterstützen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381000" y="3052763"/>
            <a:ext cx="5588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/>
              <a:t>Wieso ist diese Forderung/Konvention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STL-Algorithmen:  copy</a:t>
            </a:r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Erzeugt einen </a:t>
            </a:r>
            <a:r>
              <a:rPr lang="de-DE" dirty="0" err="1">
                <a:solidFill>
                  <a:schemeClr val="tx1"/>
                </a:solidFill>
              </a:rPr>
              <a:t>OutputIterator</a:t>
            </a:r>
            <a:r>
              <a:rPr lang="de-DE" dirty="0">
                <a:solidFill>
                  <a:schemeClr val="tx1"/>
                </a:solidFill>
              </a:rPr>
              <a:t> aus einem Behälter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Erzeugt einen </a:t>
            </a:r>
            <a:r>
              <a:rPr lang="de-DE" dirty="0" err="1">
                <a:solidFill>
                  <a:schemeClr val="tx1"/>
                </a:solidFill>
              </a:rPr>
              <a:t>OutputIterator</a:t>
            </a:r>
            <a:r>
              <a:rPr lang="de-DE" dirty="0">
                <a:solidFill>
                  <a:schemeClr val="tx1"/>
                </a:solidFill>
              </a:rPr>
              <a:t> aus einem Stream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STL-Behälter bieten </a:t>
            </a:r>
            <a:r>
              <a:rPr lang="de-DE" dirty="0" err="1">
                <a:solidFill>
                  <a:schemeClr val="tx1"/>
                </a:solidFill>
              </a:rPr>
              <a:t>InputIteratoren</a:t>
            </a:r>
            <a:r>
              <a:rPr lang="de-DE" dirty="0">
                <a:solidFill>
                  <a:schemeClr val="tx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STL-Algorithmen:  remove_copy_if</a:t>
            </a:r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http://www.cplusplus.com/reference/algorithm/remove_copy_if/</a:t>
            </a:r>
            <a:endParaRPr lang="de-DE" altLang="de-DE" sz="1800" b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remove_copy_if (	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result,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UnaryPredicate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pred);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694363" y="2365375"/>
            <a:ext cx="2455862" cy="592138"/>
          </a:xfrm>
          <a:prstGeom prst="wedgeRoundRectCallout">
            <a:avLst>
              <a:gd name="adj1" fmla="val -20381"/>
              <a:gd name="adj2" fmla="val -903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Zusätzlich mit einem Prädikat filtern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4950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Funkionszeiger</a:t>
            </a:r>
            <a:r>
              <a:rPr lang="de-DE" dirty="0">
                <a:solidFill>
                  <a:schemeClr val="tx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70375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Funktion entscheidet was ausgelassen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Behälter: priority_queue</a:t>
            </a:r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Typ vom Inhalt </a:t>
            </a:r>
            <a:r>
              <a:rPr lang="de-DE" dirty="0">
                <a:solidFill>
                  <a:schemeClr val="tx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Typ des </a:t>
            </a:r>
            <a:r>
              <a:rPr lang="de-DE" b="1" dirty="0">
                <a:solidFill>
                  <a:schemeClr val="tx1"/>
                </a:solidFill>
              </a:rPr>
              <a:t>darunterliegenden Behälters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i="1" dirty="0" err="1">
                <a:solidFill>
                  <a:schemeClr val="tx1"/>
                </a:solidFill>
              </a:rPr>
              <a:t>vector</a:t>
            </a:r>
            <a:r>
              <a:rPr lang="de-DE" dirty="0">
                <a:solidFill>
                  <a:schemeClr val="tx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Binäres Prädikat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less</a:t>
            </a:r>
            <a:r>
              <a:rPr lang="de-DE" dirty="0">
                <a:solidFill>
                  <a:schemeClr val="tx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Default Template-Parameter erlauben </a:t>
            </a:r>
            <a:r>
              <a:rPr lang="de-DE" b="1" dirty="0">
                <a:solidFill>
                  <a:schemeClr val="tx1"/>
                </a:solidFill>
              </a:rPr>
              <a:t>einfache</a:t>
            </a:r>
            <a:r>
              <a:rPr lang="de-DE" dirty="0">
                <a:solidFill>
                  <a:schemeClr val="tx1"/>
                </a:solidFill>
              </a:rPr>
              <a:t>, aber bei Bedarf </a:t>
            </a:r>
            <a:r>
              <a:rPr lang="de-DE" b="1" dirty="0">
                <a:solidFill>
                  <a:schemeClr val="tx1"/>
                </a:solidFill>
              </a:rPr>
              <a:t>konfigurierbare</a:t>
            </a:r>
            <a:r>
              <a:rPr lang="de-DE" dirty="0">
                <a:solidFill>
                  <a:schemeClr val="tx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Damit Compiler weiß, dass 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tx1"/>
                </a:solidFill>
              </a:rPr>
              <a:t> ein Typ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Behälter: priority_queue</a:t>
            </a:r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priority_queue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descending(numbers,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/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(descending);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priority_queue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ascending(numbers,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process_queue(ascending);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Standard Funktionsobjekt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19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95288" y="3222625"/>
            <a:ext cx="312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denn daran „schön“?</a:t>
            </a:r>
          </a:p>
        </p:txBody>
      </p:sp>
      <p:sp>
        <p:nvSpPr>
          <p:cNvPr id="41991" name="Textfeld 6"/>
          <p:cNvSpPr txBox="1">
            <a:spLocks noChangeArrowheads="1"/>
          </p:cNvSpPr>
          <p:nvPr/>
        </p:nvSpPr>
        <p:spPr bwMode="auto">
          <a:xfrm>
            <a:off x="395288" y="4014788"/>
            <a:ext cx="5105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der Vorteil von „intelligenten Behältern“?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Aus Effizienzgründen gibt es in C++ </a:t>
            </a:r>
            <a:r>
              <a:rPr lang="de-DE" b="1" dirty="0">
                <a:solidFill>
                  <a:schemeClr val="tx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 können also nicht einfach „Objekte“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Mächtig, effizient und ausgereift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Gut dokumentiert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Steile Lernkurve (erfordert Wissen über Templates, Functionobjects, Iteratoren, Mixins, …)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Wird mit Boost noch mehr ausgebaut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Vielleicht sogar als </a:t>
            </a:r>
            <a:r>
              <a:rPr lang="de-DE" altLang="de-DE" sz="1800" b="0">
                <a:solidFill>
                  <a:srgbClr val="FF0000"/>
                </a:solidFill>
              </a:rPr>
              <a:t>der</a:t>
            </a:r>
            <a:r>
              <a:rPr lang="de-DE" altLang="de-DE" sz="1800" b="0"/>
              <a:t> Vorteil von C++ zu betrachten!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Implementierung mit einem Typ </a:t>
            </a:r>
            <a:r>
              <a:rPr lang="de-DE" b="1" dirty="0">
                <a:solidFill>
                  <a:schemeClr val="tx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tx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C++-Templates sind eher mit einem </a:t>
            </a:r>
            <a:r>
              <a:rPr lang="de-DE" b="1" dirty="0">
                <a:solidFill>
                  <a:schemeClr val="tx1"/>
                </a:solidFill>
              </a:rPr>
              <a:t>Codegenerator</a:t>
            </a:r>
            <a:r>
              <a:rPr lang="de-DE" dirty="0">
                <a:solidFill>
                  <a:schemeClr val="tx1"/>
                </a:solidFill>
              </a:rPr>
              <a:t> als mit Java-</a:t>
            </a:r>
            <a:r>
              <a:rPr lang="de-DE" dirty="0" err="1">
                <a:solidFill>
                  <a:schemeClr val="tx1"/>
                </a:solidFill>
              </a:rPr>
              <a:t>Generics</a:t>
            </a:r>
            <a:r>
              <a:rPr lang="de-DE" dirty="0">
                <a:solidFill>
                  <a:schemeClr val="tx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C++-Templates induzieren ein </a:t>
            </a:r>
            <a:r>
              <a:rPr lang="de-DE" b="1" dirty="0">
                <a:solidFill>
                  <a:schemeClr val="tx1"/>
                </a:solidFill>
              </a:rPr>
              <a:t>implizites „Interface“</a:t>
            </a:r>
            <a:r>
              <a:rPr lang="de-DE" dirty="0">
                <a:solidFill>
                  <a:schemeClr val="tx1"/>
                </a:solidFill>
              </a:rPr>
              <a:t> durch die Art der Verwendung des generischen Typparameters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819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„Object“ teuer?</a:t>
            </a:r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2862263"/>
            <a:ext cx="56626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der Unterschied zwischen C++-Templates und Java-Generics?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wird dieses „Problem“ in einer Sprache wie C gelöst?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mit Sprachen wie Scheme/Haskell/Python/Ruby?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Beachte die unterschiedlichen Rückgabetypen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836613" y="5453063"/>
            <a:ext cx="3049587" cy="638175"/>
          </a:xfrm>
          <a:prstGeom prst="wedgeRoundRectCallout">
            <a:avLst>
              <a:gd name="adj1" fmla="val 27179"/>
              <a:gd name="adj2" fmla="val -105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Implementierungsdateien sind einfach …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Gewicht von Gerichten wird pauschal mit 1.5kg abgerundet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void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placeInElevator(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object){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"Adding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object-&gt;getName()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 with weight: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			&lt;&lt; object-&gt;getWeight()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 to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cout &lt;&lt; </a:t>
            </a:r>
            <a:r>
              <a:rPr lang="de-DE" altLang="de-DE" sz="12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	transportedObjects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.push_back(object);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3613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 wird deklariert als </a:t>
            </a:r>
            <a:r>
              <a:rPr lang="de-DE" b="1" dirty="0">
                <a:solidFill>
                  <a:schemeClr val="tx1"/>
                </a:solidFill>
              </a:rPr>
              <a:t>Typparameter</a:t>
            </a:r>
            <a:r>
              <a:rPr lang="de-DE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(Mit optionalem </a:t>
            </a:r>
            <a:r>
              <a:rPr lang="de-DE" b="1" dirty="0" err="1">
                <a:solidFill>
                  <a:schemeClr val="tx1"/>
                </a:solidFill>
              </a:rPr>
              <a:t>Defaulttyp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i="1" dirty="0">
                <a:solidFill>
                  <a:schemeClr val="tx1"/>
                </a:solidFill>
              </a:rPr>
              <a:t>Person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6600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Bei Templates ist </a:t>
            </a:r>
            <a:r>
              <a:rPr lang="de-DE" b="1" dirty="0">
                <a:solidFill>
                  <a:schemeClr val="tx1"/>
                </a:solidFill>
              </a:rPr>
              <a:t>keine Trennung </a:t>
            </a:r>
            <a:r>
              <a:rPr lang="de-DE" dirty="0">
                <a:solidFill>
                  <a:schemeClr val="tx1"/>
                </a:solidFill>
              </a:rPr>
              <a:t>in Header und </a:t>
            </a:r>
            <a:r>
              <a:rPr lang="de-DE" dirty="0" err="1">
                <a:solidFill>
                  <a:schemeClr val="tx1"/>
                </a:solidFill>
              </a:rPr>
              <a:t>Impl</a:t>
            </a:r>
            <a:r>
              <a:rPr lang="de-DE" dirty="0">
                <a:solidFill>
                  <a:schemeClr val="tx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4513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Der Typparameter wird als </a:t>
            </a:r>
            <a:r>
              <a:rPr lang="de-DE" b="1" dirty="0">
                <a:solidFill>
                  <a:schemeClr val="tx1"/>
                </a:solidFill>
              </a:rPr>
              <a:t>Platzhalter </a:t>
            </a:r>
            <a:r>
              <a:rPr lang="de-DE" dirty="0">
                <a:solidFill>
                  <a:schemeClr val="tx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tx1"/>
                </a:solidFill>
              </a:rPr>
              <a:t>Duck </a:t>
            </a:r>
            <a:r>
              <a:rPr lang="de-DE" b="1" dirty="0" err="1">
                <a:solidFill>
                  <a:schemeClr val="tx1"/>
                </a:solidFill>
              </a:rPr>
              <a:t>Typing</a:t>
            </a:r>
            <a:r>
              <a:rPr lang="de-DE" b="1" dirty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totalWeight(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start,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end,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(start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total += start++-&gt;getWeight();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cout	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	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return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Mehrere 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 ist besonders für generische Algorithmen sehr nützlich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2403</Words>
  <Application>Microsoft Office PowerPoint</Application>
  <PresentationFormat>Bildschirmpräsentation (4:3)</PresentationFormat>
  <Paragraphs>706</Paragraphs>
  <Slides>40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40</vt:i4>
      </vt:variant>
    </vt:vector>
  </HeadingPairs>
  <TitlesOfParts>
    <vt:vector size="48" baseType="lpstr">
      <vt:lpstr>Arial</vt:lpstr>
      <vt:lpstr>Consolas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Agenda</vt:lpstr>
      <vt:lpstr>Templates: Motivation</vt:lpstr>
      <vt:lpstr>Templates: Motivation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Mehrfachvererbung: Historie</vt:lpstr>
      <vt:lpstr>Mehrfachvererbung: Nicht mehr so relevant!</vt:lpstr>
      <vt:lpstr>Mehrfachvererbung:  Schnittstellenvererbung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Implementierungsvererb.: Schlechtes Design?</vt:lpstr>
      <vt:lpstr>Mehrfachvererbung: Mixins</vt:lpstr>
      <vt:lpstr>Mehrfachvererbung: Mixins</vt:lpstr>
      <vt:lpstr>Intermezzo</vt:lpstr>
      <vt:lpstr>Mehrfachvererbung: Ja oder Nein?</vt:lpstr>
      <vt:lpstr>Zeiger auf Funktionen: Motivation</vt:lpstr>
      <vt:lpstr>Zeiger auf Funktionen: Beispiel</vt:lpstr>
      <vt:lpstr>Zeiger auf Funktionen: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Überblick der Standard C++ Library</vt:lpstr>
      <vt:lpstr>Generische STL-Algorithmen:  copy</vt:lpstr>
      <vt:lpstr>Intermezzo</vt:lpstr>
      <vt:lpstr>Generische STL-Algorithmen:  copy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460</cp:revision>
  <dcterms:created xsi:type="dcterms:W3CDTF">2008-08-19T13:25:11Z</dcterms:created>
  <dcterms:modified xsi:type="dcterms:W3CDTF">2014-08-05T11:36:45Z</dcterms:modified>
</cp:coreProperties>
</file>