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6"/>
  </p:notesMasterIdLst>
  <p:handoutMasterIdLst>
    <p:handoutMasterId r:id="rId177"/>
  </p:handoutMasterIdLst>
  <p:sldIdLst>
    <p:sldId id="277" r:id="rId2"/>
    <p:sldId id="445" r:id="rId3"/>
    <p:sldId id="276" r:id="rId4"/>
    <p:sldId id="265" r:id="rId5"/>
    <p:sldId id="259" r:id="rId6"/>
    <p:sldId id="267" r:id="rId7"/>
    <p:sldId id="275" r:id="rId8"/>
    <p:sldId id="268" r:id="rId9"/>
    <p:sldId id="274" r:id="rId10"/>
    <p:sldId id="271" r:id="rId11"/>
    <p:sldId id="279" r:id="rId12"/>
    <p:sldId id="280" r:id="rId13"/>
    <p:sldId id="281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447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446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443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444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440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441" r:id="rId106"/>
    <p:sldId id="371" r:id="rId107"/>
    <p:sldId id="372" r:id="rId108"/>
    <p:sldId id="373" r:id="rId109"/>
    <p:sldId id="374" r:id="rId110"/>
    <p:sldId id="375" r:id="rId111"/>
    <p:sldId id="376" r:id="rId112"/>
    <p:sldId id="377" r:id="rId113"/>
    <p:sldId id="378" r:id="rId114"/>
    <p:sldId id="379" r:id="rId115"/>
    <p:sldId id="380" r:id="rId116"/>
    <p:sldId id="381" r:id="rId117"/>
    <p:sldId id="382" r:id="rId118"/>
    <p:sldId id="383" r:id="rId119"/>
    <p:sldId id="384" r:id="rId120"/>
    <p:sldId id="385" r:id="rId121"/>
    <p:sldId id="387" r:id="rId122"/>
    <p:sldId id="388" r:id="rId123"/>
    <p:sldId id="389" r:id="rId124"/>
    <p:sldId id="390" r:id="rId125"/>
    <p:sldId id="391" r:id="rId126"/>
    <p:sldId id="392" r:id="rId127"/>
    <p:sldId id="393" r:id="rId128"/>
    <p:sldId id="394" r:id="rId129"/>
    <p:sldId id="395" r:id="rId130"/>
    <p:sldId id="396" r:id="rId131"/>
    <p:sldId id="397" r:id="rId132"/>
    <p:sldId id="398" r:id="rId133"/>
    <p:sldId id="399" r:id="rId134"/>
    <p:sldId id="400" r:id="rId135"/>
    <p:sldId id="401" r:id="rId136"/>
    <p:sldId id="402" r:id="rId137"/>
    <p:sldId id="403" r:id="rId138"/>
    <p:sldId id="404" r:id="rId139"/>
    <p:sldId id="405" r:id="rId140"/>
    <p:sldId id="406" r:id="rId141"/>
    <p:sldId id="407" r:id="rId142"/>
    <p:sldId id="408" r:id="rId143"/>
    <p:sldId id="409" r:id="rId144"/>
    <p:sldId id="410" r:id="rId145"/>
    <p:sldId id="411" r:id="rId146"/>
    <p:sldId id="412" r:id="rId147"/>
    <p:sldId id="442" r:id="rId148"/>
    <p:sldId id="413" r:id="rId149"/>
    <p:sldId id="414" r:id="rId150"/>
    <p:sldId id="415" r:id="rId151"/>
    <p:sldId id="416" r:id="rId152"/>
    <p:sldId id="417" r:id="rId153"/>
    <p:sldId id="418" r:id="rId154"/>
    <p:sldId id="419" r:id="rId155"/>
    <p:sldId id="420" r:id="rId156"/>
    <p:sldId id="421" r:id="rId157"/>
    <p:sldId id="422" r:id="rId158"/>
    <p:sldId id="423" r:id="rId159"/>
    <p:sldId id="424" r:id="rId160"/>
    <p:sldId id="425" r:id="rId161"/>
    <p:sldId id="426" r:id="rId162"/>
    <p:sldId id="427" r:id="rId163"/>
    <p:sldId id="439" r:id="rId164"/>
    <p:sldId id="428" r:id="rId165"/>
    <p:sldId id="429" r:id="rId166"/>
    <p:sldId id="430" r:id="rId167"/>
    <p:sldId id="431" r:id="rId168"/>
    <p:sldId id="432" r:id="rId169"/>
    <p:sldId id="433" r:id="rId170"/>
    <p:sldId id="434" r:id="rId171"/>
    <p:sldId id="435" r:id="rId172"/>
    <p:sldId id="436" r:id="rId173"/>
    <p:sldId id="437" r:id="rId174"/>
    <p:sldId id="438" r:id="rId17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277"/>
            <p14:sldId id="445"/>
            <p14:sldId id="276"/>
            <p14:sldId id="265"/>
            <p14:sldId id="259"/>
            <p14:sldId id="267"/>
            <p14:sldId id="275"/>
            <p14:sldId id="268"/>
            <p14:sldId id="274"/>
            <p14:sldId id="271"/>
          </p14:sldIdLst>
        </p14:section>
        <p14:section name="Einführung" id="{BE578C42-9DC1-4798-822A-7F854431B6CA}">
          <p14:sldIdLst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446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4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4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39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79565" autoAdjust="0"/>
  </p:normalViewPr>
  <p:slideViewPr>
    <p:cSldViewPr>
      <p:cViewPr varScale="1">
        <p:scale>
          <a:sx n="67" d="100"/>
          <a:sy n="67" d="100"/>
        </p:scale>
        <p:origin x="1618" y="67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handoutMaster" Target="handoutMasters/handoutMaster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8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66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TODO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TODO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8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137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Erwähnen, dass das hier die Header-Datei ist</a:t>
            </a: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2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6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30.07.2015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notesSlide" Target="../notesSlides/notesSlide28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3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47.png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3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6249478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6249478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881523" y="3353785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81523" y="513276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polymorphe Behandlung von Methoden </a:t>
            </a:r>
            <a:r>
              <a:rPr lang="de-DE" altLang="de-DE" dirty="0"/>
              <a:t>per Default </a:t>
            </a:r>
            <a:r>
              <a:rPr lang="de-DE" altLang="de-DE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Schlüsselwort </a:t>
            </a:r>
            <a:r>
              <a:rPr lang="de-DE" altLang="de-DE" dirty="0" err="1"/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</a:t>
            </a:r>
            <a:r>
              <a:rPr lang="de-DE" b="1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</a:t>
            </a:r>
            <a:r>
              <a:rPr lang="de-DE" altLang="de-DE" sz="1800" b="0" dirty="0" err="1" smtClean="0"/>
              <a:t>Destruktor</a:t>
            </a:r>
            <a:r>
              <a:rPr lang="de-DE" altLang="de-DE" sz="1800" b="0" dirty="0" smtClean="0"/>
              <a:t>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72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/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73" name="Arbeitsblatt" r:id="rId7" imgW="3010122" imgH="1076314" progId="Excel.Sheet.12">
                  <p:embed/>
                </p:oleObj>
              </mc:Choice>
              <mc:Fallback>
                <p:oleObj name="Arbeitsblatt" r:id="rId7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implementiert werden, muss aber nicht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bgerundete rechteckige Legende 7"/>
          <p:cNvSpPr/>
          <p:nvPr/>
        </p:nvSpPr>
        <p:spPr>
          <a:xfrm>
            <a:off x="3485356" y="587565"/>
            <a:ext cx="3168650" cy="814387"/>
          </a:xfrm>
          <a:prstGeom prst="wedgeRoundRectCallout">
            <a:avLst>
              <a:gd name="adj1" fmla="val -58198"/>
              <a:gd name="adj2" fmla="val 76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Einführung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err="1" smtClean="0">
                <a:solidFill>
                  <a:schemeClr val="bg1"/>
                </a:solidFill>
              </a:rPr>
              <a:t>java.lang.Object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hier 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23184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835696" y="1514354"/>
            <a:ext cx="5256213" cy="1200150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Schnittstellenvererbung: </a:t>
            </a:r>
            <a:r>
              <a:rPr lang="de-DE" dirty="0" smtClean="0">
                <a:solidFill>
                  <a:schemeClr val="bg1"/>
                </a:solidFill>
              </a:rPr>
              <a:t>Wenn </a:t>
            </a:r>
            <a:r>
              <a:rPr lang="de-DE" dirty="0">
                <a:solidFill>
                  <a:schemeClr val="bg1"/>
                </a:solidFill>
              </a:rPr>
              <a:t>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159375"/>
            <a:ext cx="4779962" cy="107791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Implementierungsvererbung: </a:t>
            </a:r>
            <a:r>
              <a:rPr lang="de-DE" dirty="0" smtClean="0">
                <a:solidFill>
                  <a:schemeClr val="bg1"/>
                </a:solidFill>
              </a:rPr>
              <a:t>Wird </a:t>
            </a:r>
            <a:r>
              <a:rPr lang="de-DE" dirty="0">
                <a:solidFill>
                  <a:schemeClr val="bg1"/>
                </a:solidFill>
              </a:rPr>
              <a:t>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Funktionszeiger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867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Templates: Wieder mal das Containerproblem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89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6025395" y="383517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Gewicht von Gerichten wird pauschal mit 1.5kg abgerundet</a:t>
            </a: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4963360" y="2363788"/>
            <a:ext cx="202715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keep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1259632" y="1156494"/>
            <a:ext cx="2879725" cy="700087"/>
          </a:xfrm>
          <a:prstGeom prst="wedgeRoundRectCallout">
            <a:avLst>
              <a:gd name="adj1" fmla="val -53779"/>
              <a:gd name="adj2" fmla="val 9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Nachteile und Vorteile 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Wiederholung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FunktionsZeiger</a:t>
            </a:r>
            <a:r>
              <a:rPr lang="de-DE" dirty="0" smtClean="0"/>
              <a:t>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Zeiger auf Funktionen ermöglichen einen eher funktionalen Programmierstil (ideal für generische Algorithmen höherer Ordnung)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In Verbindung mit Templates entsteht typischerweise ein schlankeres, kompakteres Design als in Java (reine OO)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kleine Funktionen, um einen Wildwuchs an kleinen Klassen (z.B. mit jeweils nur einer Methode und ohne Zustand) zu vermeiden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Sobald die implementierte Funktionalität komplexer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Funktoren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sinnvoll.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Syntax und Fehlermeldungen vom Compiler sind aber recht gewöhnungsbedürftig!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Standard-Bibliotheken in C++</a:t>
            </a:r>
          </a:p>
        </p:txBody>
      </p:sp>
      <p:sp>
        <p:nvSpPr>
          <p:cNvPr id="34819" name="Textfeld 3"/>
          <p:cNvSpPr txBox="1">
            <a:spLocks noChangeArrowheads="1"/>
          </p:cNvSpPr>
          <p:nvPr/>
        </p:nvSpPr>
        <p:spPr bwMode="auto">
          <a:xfrm>
            <a:off x="665163" y="2374900"/>
            <a:ext cx="436403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Standard Template Library (STL): 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Algorithmen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Behälter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Boost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1727200" y="1697038"/>
            <a:ext cx="2700338" cy="652462"/>
          </a:xfrm>
          <a:prstGeom prst="wedgeRoundRectCallout">
            <a:avLst>
              <a:gd name="adj1" fmla="val -49839"/>
              <a:gd name="adj2" fmla="val 796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Viele Funktionen für </a:t>
            </a:r>
            <a:r>
              <a:rPr lang="de-DE" dirty="0" err="1">
                <a:solidFill>
                  <a:schemeClr val="bg1"/>
                </a:solidFill>
              </a:rPr>
              <a:t>Stringmanipulation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411413" y="2781300"/>
            <a:ext cx="2881312" cy="652463"/>
          </a:xfrm>
          <a:prstGeom prst="wedgeRoundRectCallout">
            <a:avLst>
              <a:gd name="adj1" fmla="val -59179"/>
              <a:gd name="adj2" fmla="val 264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483225" y="5229225"/>
            <a:ext cx="2232025" cy="955675"/>
          </a:xfrm>
          <a:prstGeom prst="wedgeRoundRectCallout">
            <a:avLst>
              <a:gd name="adj1" fmla="val -129898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priority_queue</a:t>
            </a:r>
            <a:r>
              <a:rPr lang="de-DE" dirty="0">
                <a:solidFill>
                  <a:schemeClr val="bg1"/>
                </a:solidFill>
              </a:rPr>
              <a:t> als Beispiel an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83225" y="4106863"/>
            <a:ext cx="2700338" cy="954087"/>
          </a:xfrm>
          <a:prstGeom prst="wedgeRoundRectCallout">
            <a:avLst>
              <a:gd name="adj1" fmla="val -103419"/>
              <a:gd name="adj2" fmla="val 16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als Beispiel an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2797175" y="5589240"/>
            <a:ext cx="2232025" cy="955675"/>
          </a:xfrm>
          <a:prstGeom prst="wedgeRoundRectCallout">
            <a:avLst>
              <a:gd name="adj1" fmla="val -102877"/>
              <a:gd name="adj2" fmla="val -51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Nicht offiziell - Viele erweiterte Funktionalitäten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391154" y="2374900"/>
            <a:ext cx="273247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6728790" y="4263888"/>
            <a:ext cx="2019673" cy="824948"/>
          </a:xfrm>
          <a:prstGeom prst="roundRect">
            <a:avLst/>
          </a:prstGeom>
          <a:solidFill>
            <a:srgbClr val="005A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Der Brustschrank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24050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45712" y="1722396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1261442" y="2898775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187624" y="3573016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1187624" y="4365104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187624" y="5157192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988371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74504" y="4348814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979244" y="5157192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994552" y="357850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985441" y="4359790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985440" y="514107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11885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11884" y="434881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11885" y="5124612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Mächtig, effizient und ausgereift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Gut dokumentiert 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Steile Lernkurve (erfordert Wissen über Templates, </a:t>
            </a:r>
            <a:r>
              <a:rPr lang="de-DE" altLang="de-DE" dirty="0" err="1" smtClean="0"/>
              <a:t>Functionobjects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Iteratoren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Mixins</a:t>
            </a:r>
            <a:r>
              <a:rPr lang="de-DE" altLang="de-DE" dirty="0" smtClean="0"/>
              <a:t>, …)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Wird mit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noch mehr ausgebaut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Vielleicht sogar als der Vorteil von C++ zu betrachten!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Buildtools</a:t>
            </a:r>
            <a:r>
              <a:rPr lang="de-DE" altLang="de-DE" dirty="0" smtClean="0"/>
              <a:t> sind ab einer bestimmten Projektgröße unabdingbar.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 erlauben inkrementelles Bauen 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… müssen aber gepflegt werden und haben eine steile Lernkurve.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Alternativen: 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dirty="0" err="1" smtClean="0"/>
              <a:t>Ant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Maven</a:t>
            </a:r>
            <a:r>
              <a:rPr lang="de-DE" altLang="de-DE" dirty="0" smtClean="0"/>
              <a:t>, Ivy, </a:t>
            </a:r>
            <a:r>
              <a:rPr lang="de-DE" altLang="de-DE" dirty="0" err="1" smtClean="0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Programmierpraktikum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mtClean="0"/>
              <a:t>Umfangreiche und flexible Hardware → erfordert Konfiguration</a:t>
            </a:r>
          </a:p>
          <a:p>
            <a:pPr lvl="1"/>
            <a:r>
              <a:rPr lang="de-DE" altLang="de-DE" smtClean="0"/>
              <a:t>Realisiert über Register</a:t>
            </a:r>
          </a:p>
          <a:p>
            <a:pPr lvl="2"/>
            <a:r>
              <a:rPr lang="de-DE" altLang="de-DE" smtClean="0"/>
              <a:t>Im Controller integrierte „Variablen“ mit unterschiedlicher Größe</a:t>
            </a:r>
          </a:p>
          <a:p>
            <a:pPr lvl="2"/>
            <a:r>
              <a:rPr lang="de-DE" altLang="de-DE" smtClean="0"/>
              <a:t>Zugriff im Code über Präprozessor-Konstanten (z.B. PDR00, DDR01,…)</a:t>
            </a:r>
          </a:p>
          <a:p>
            <a:pPr lvl="2"/>
            <a:r>
              <a:rPr lang="de-DE" altLang="de-DE" smtClean="0"/>
              <a:t>Bedeutung unterschiedlich je nach Register</a:t>
            </a:r>
          </a:p>
          <a:p>
            <a:pPr lvl="3"/>
            <a:r>
              <a:rPr lang="de-DE" altLang="de-DE" smtClean="0"/>
              <a:t>Ganzes oder Teil des Registers als Zahlenwert, z.B. als Zähler</a:t>
            </a:r>
          </a:p>
          <a:p>
            <a:pPr lvl="3"/>
            <a:r>
              <a:rPr lang="de-DE" altLang="de-DE" smtClean="0"/>
              <a:t>Einzelne Bits als „Schalter/Switch“ für bestimmte Funktion, z.B. einzelnes Ausgangspin auf High oder Low</a:t>
            </a:r>
          </a:p>
          <a:p>
            <a:endParaRPr lang="de-DE" altLang="de-DE" smtClean="0"/>
          </a:p>
          <a:p>
            <a:r>
              <a:rPr lang="de-DE" altLang="de-DE" smtClean="0"/>
              <a:t>Kommunikation mit Außenwelt über</a:t>
            </a:r>
          </a:p>
          <a:p>
            <a:pPr lvl="1"/>
            <a:r>
              <a:rPr lang="de-DE" altLang="de-DE" smtClean="0"/>
              <a:t>Einzelne digitale Ein/Ausgänge</a:t>
            </a:r>
          </a:p>
          <a:p>
            <a:pPr lvl="1"/>
            <a:r>
              <a:rPr lang="de-DE" altLang="de-DE" smtClean="0"/>
              <a:t>Analoge Eingänge</a:t>
            </a:r>
          </a:p>
          <a:p>
            <a:pPr lvl="1"/>
            <a:r>
              <a:rPr lang="de-DE" altLang="de-DE" smtClean="0"/>
              <a:t>Schnittstellen, z.B.</a:t>
            </a:r>
          </a:p>
          <a:p>
            <a:pPr lvl="2"/>
            <a:r>
              <a:rPr lang="de-DE" altLang="de-DE" smtClean="0"/>
              <a:t>USART (serielle Schnittstelle)</a:t>
            </a:r>
          </a:p>
          <a:p>
            <a:pPr lvl="2"/>
            <a:r>
              <a:rPr lang="de-DE" altLang="de-DE" smtClean="0"/>
              <a:t>CAN (serieller Bus)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8677" y="1789844"/>
            <a:ext cx="8101012" cy="16352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// Pin 0 von Port 07 als Eingang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aktiv</a:t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39552" y="1700808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7-Segment-Anzeige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*/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Rechte 7-Segment-Anzeige komplett aus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Punkt der rechten 7-Segment-Anzeige an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552" y="2924944"/>
            <a:ext cx="7776864" cy="345638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 err="1" smtClean="0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     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Java.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&lt; … &gt; für 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“ … “ für 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61691" y="482962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wie 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–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Iterierungskonzepte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for_each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/>
              <a:t>range-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smtClean="0"/>
              <a:t>For-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Initialisierungslisten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auto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Lambdas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callable entity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: Was </a:t>
            </a:r>
            <a:r>
              <a:rPr lang="en-US" dirty="0" err="1" smtClean="0"/>
              <a:t>heißt</a:t>
            </a:r>
            <a:r>
              <a:rPr lang="en-US" dirty="0" smtClean="0"/>
              <a:t> das?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default/delete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X() </a:t>
            </a:r>
            <a:r>
              <a:rPr lang="en-US" smtClean="0"/>
              <a:t>= default;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operator=() = delete;</a:t>
            </a:r>
          </a:p>
        </p:txBody>
      </p:sp>
    </p:spTree>
    <p:extLst>
      <p:ext uri="{BB962C8B-B14F-4D97-AF65-F5344CB8AC3E}">
        <p14:creationId xmlns:p14="http://schemas.microsoft.com/office/powerpoint/2010/main" val="28173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die Trennung in Header- und Impl-Dateien wirklich hilfreich? Oder nur nervig…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46" grpId="0" animBg="1"/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4643438" y="4467225"/>
            <a:ext cx="3889375" cy="1300163"/>
          </a:xfrm>
          <a:prstGeom prst="wedgeRoundRectCallout">
            <a:avLst>
              <a:gd name="adj1" fmla="val -38337"/>
              <a:gd name="adj2" fmla="val -282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Präprozessor kann viel mehr, aber seine Verwendung für C++-Programme (über das gezeigte hinaus) ist </a:t>
            </a:r>
            <a:r>
              <a:rPr lang="de-DE" b="1" dirty="0">
                <a:solidFill>
                  <a:schemeClr val="bg1"/>
                </a:solidFill>
              </a:rPr>
              <a:t>weder notwendig noch zu empfehlen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Spaß mit dem Präprozessor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Keyword </a:t>
            </a:r>
            <a:r>
              <a:rPr lang="de-DE" i="1" dirty="0" err="1" smtClean="0"/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716016" y="836711"/>
            <a:ext cx="3096344" cy="483919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Do not </a:t>
            </a:r>
            <a:r>
              <a:rPr lang="de-DE" b="1" dirty="0" err="1" smtClean="0">
                <a:solidFill>
                  <a:schemeClr val="bg1"/>
                </a:solidFill>
              </a:rPr>
              <a:t>try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möglich, dass man erfolgreich kompilieren aber nicht linken kann?  Wie?</a:t>
            </a:r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3" y="4189413"/>
            <a:ext cx="51482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der Präprozessor wirklich „böse“? Wieso? </a:t>
            </a:r>
            <a:br>
              <a:rPr lang="de-DE" altLang="de-DE" sz="1800" b="0"/>
            </a:br>
            <a:r>
              <a:rPr lang="de-DE" altLang="de-DE" sz="1800" b="0"/>
              <a:t>Ist dies bei allen Sprachen der Fall?</a:t>
            </a:r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</a:t>
            </a:r>
            <a:r>
              <a:rPr lang="de-DE" sz="2200" strike="sngStrike" dirty="0" smtClean="0"/>
              <a:t>die</a:t>
            </a:r>
            <a:r>
              <a:rPr lang="de-DE" sz="2200" dirty="0" smtClean="0"/>
              <a:t>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>Allgemeine </a:t>
            </a:r>
            <a:r>
              <a:rPr lang="de-DE" sz="2200" dirty="0"/>
              <a:t>Programmiererfahrung und Kenntnisse in Java werden vorausgesetzt!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Systemstart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9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b="0" dirty="0" smtClean="0">
                <a:latin typeface="Consolas" pitchFamily="49" charset="0"/>
              </a:rPr>
              <a:t/>
            </a:r>
            <a:br>
              <a:rPr lang="de-DE" altLang="de-DE" sz="1200" b="0" dirty="0" smtClean="0"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main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argc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char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**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argv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)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4128605" y="3456078"/>
            <a:ext cx="3313112" cy="1192212"/>
          </a:xfrm>
          <a:prstGeom prst="wedgeRoundRectCallout">
            <a:avLst>
              <a:gd name="adj1" fmla="val -64218"/>
              <a:gd name="adj2" fmla="val -20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1043608" y="4934744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i="1" dirty="0" err="1">
                <a:solidFill>
                  <a:schemeClr val="bg1"/>
                </a:solidFill>
              </a:rPr>
              <a:t>gcc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917032" y="1538288"/>
            <a:ext cx="2905919" cy="901700"/>
          </a:xfrm>
          <a:prstGeom prst="wedgeRoundRectCallout">
            <a:avLst>
              <a:gd name="adj1" fmla="val -45673"/>
              <a:gd name="adj2" fmla="val 72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SVN-Repository.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812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Herunterladen</a:t>
            </a:r>
            <a:r>
              <a:rPr lang="en-US" dirty="0" smtClean="0"/>
              <a:t> der VM: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/>
              <a:t>Importieren der Appliance </a:t>
            </a:r>
            <a:r>
              <a:rPr lang="de-DE" i="1" dirty="0" err="1" smtClean="0"/>
              <a:t>antergos.ova</a:t>
            </a:r>
            <a:endParaRPr lang="de-DE" i="1" dirty="0" smtClean="0"/>
          </a:p>
          <a:p>
            <a:pPr marL="692150" lvl="1" indent="-342900">
              <a:buFontTx/>
              <a:buChar char="-"/>
            </a:pPr>
            <a:r>
              <a:rPr lang="de-DE" b="1" i="1" dirty="0">
                <a:solidFill>
                  <a:schemeClr val="accent2"/>
                </a:solidFill>
              </a:rPr>
              <a:t>WICHTIG</a:t>
            </a:r>
            <a:r>
              <a:rPr lang="de-DE" i="1" dirty="0" smtClean="0"/>
              <a:t>: Beim Importieren muss der Pfad auf C:/VM/ gesetzt werden – ansonsten sprengt Ihr die </a:t>
            </a:r>
            <a:r>
              <a:rPr lang="de-DE" i="1" dirty="0" err="1" smtClean="0"/>
              <a:t>Quota</a:t>
            </a:r>
            <a:r>
              <a:rPr lang="de-DE" i="1" dirty="0" smtClean="0"/>
              <a:t>!</a:t>
            </a:r>
          </a:p>
          <a:p>
            <a:pPr marL="692150" lvl="1" indent="-342900">
              <a:buFontTx/>
              <a:buChar char="-"/>
            </a:pPr>
            <a:endParaRPr lang="de-DE" u="sng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Genereller Hinweis: </a:t>
            </a:r>
            <a:r>
              <a:rPr lang="de-DE" i="1" dirty="0" err="1" smtClean="0"/>
              <a:t>Ctrl</a:t>
            </a:r>
            <a:r>
              <a:rPr lang="de-DE" i="1" dirty="0" smtClean="0"/>
              <a:t> (rechts)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mehr als 2 Kontrollen fehlt (egal wieso),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80928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&lt;</a:t>
            </a:r>
            <a:r>
              <a:rPr lang="en-US" dirty="0" err="1" smtClean="0"/>
              <a:t>cstddef</a:t>
            </a:r>
            <a:r>
              <a:rPr lang="en-US" dirty="0" smtClean="0"/>
              <a:t>&gt;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C++11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NULL vs. 0 vs. 0x00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“Mein </a:t>
            </a:r>
            <a:r>
              <a:rPr lang="en-US" dirty="0" err="1" smtClean="0"/>
              <a:t>größter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659340" y="1484313"/>
            <a:ext cx="223224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endParaRPr 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Was heißt </a:t>
            </a:r>
            <a:r>
              <a:rPr lang="de-DE" altLang="de-DE" i="1" dirty="0" err="1" smtClean="0"/>
              <a:t>char</a:t>
            </a:r>
            <a:r>
              <a:rPr lang="de-DE" altLang="de-DE" i="1" dirty="0" smtClean="0"/>
              <a:t>** </a:t>
            </a:r>
            <a:r>
              <a:rPr lang="de-DE" altLang="de-DE" i="1" dirty="0" err="1" smtClean="0"/>
              <a:t>argv</a:t>
            </a:r>
            <a:r>
              <a:rPr lang="de-DE" altLang="de-DE" dirty="0" smtClean="0"/>
              <a:t>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r>
              <a:rPr lang="de-DE" dirty="0" smtClean="0"/>
              <a:t>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15401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17560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19719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21878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447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4606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6765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8924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1083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13242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24053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26212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28371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30530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32689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34848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37007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39166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41325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43484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45643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2300807" y="2360189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440" y="2192310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1002807" y="2319105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015849" y="2166130"/>
            <a:ext cx="2215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 /</a:t>
            </a:r>
            <a:br>
              <a:rPr lang="de-DE" altLang="de-DE" sz="1600" b="0" dirty="0" smtClean="0"/>
            </a:br>
            <a:r>
              <a:rPr lang="de-DE" altLang="de-DE" sz="1600" b="0" dirty="0" smtClean="0"/>
              <a:t>              </a:t>
            </a: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[1] </a:t>
            </a:r>
            <a:endParaRPr lang="de-DE" altLang="de-DE" sz="1600" b="0" dirty="0"/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746863" y="3126348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2264</a:t>
            </a:r>
            <a:endParaRPr lang="de-DE" altLang="de-DE" sz="1800" b="0" i="1" dirty="0"/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19416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4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21575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23734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25893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28068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30227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4590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6749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8908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11067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13242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15401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43189" y="3604186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17857" y="4455303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656453" y="4494648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30598" y="4729659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69" name="Rectangle 19"/>
          <p:cNvSpPr>
            <a:spLocks noChangeArrowheads="1"/>
          </p:cNvSpPr>
          <p:nvPr/>
        </p:nvSpPr>
        <p:spPr bwMode="auto">
          <a:xfrm>
            <a:off x="60765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0" name="Rectangle 20"/>
          <p:cNvSpPr>
            <a:spLocks noChangeArrowheads="1"/>
          </p:cNvSpPr>
          <p:nvPr/>
        </p:nvSpPr>
        <p:spPr bwMode="auto">
          <a:xfrm>
            <a:off x="62924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1" name="Rectangle 21"/>
          <p:cNvSpPr>
            <a:spLocks noChangeArrowheads="1"/>
          </p:cNvSpPr>
          <p:nvPr/>
        </p:nvSpPr>
        <p:spPr bwMode="auto">
          <a:xfrm>
            <a:off x="65083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2" name="Rectangle 22"/>
          <p:cNvSpPr>
            <a:spLocks noChangeArrowheads="1"/>
          </p:cNvSpPr>
          <p:nvPr/>
        </p:nvSpPr>
        <p:spPr bwMode="auto">
          <a:xfrm>
            <a:off x="67242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3" name="Rectangle 23"/>
          <p:cNvSpPr>
            <a:spLocks noChangeArrowheads="1"/>
          </p:cNvSpPr>
          <p:nvPr/>
        </p:nvSpPr>
        <p:spPr bwMode="auto">
          <a:xfrm>
            <a:off x="47811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4" name="Rectangle 24"/>
          <p:cNvSpPr>
            <a:spLocks noChangeArrowheads="1"/>
          </p:cNvSpPr>
          <p:nvPr/>
        </p:nvSpPr>
        <p:spPr bwMode="auto">
          <a:xfrm>
            <a:off x="49970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2129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54288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6447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58606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9" name="Rectangle 29"/>
          <p:cNvSpPr>
            <a:spLocks noChangeArrowheads="1"/>
          </p:cNvSpPr>
          <p:nvPr/>
        </p:nvSpPr>
        <p:spPr bwMode="auto">
          <a:xfrm>
            <a:off x="69417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0" name="Rectangle 30"/>
          <p:cNvSpPr>
            <a:spLocks noChangeArrowheads="1"/>
          </p:cNvSpPr>
          <p:nvPr/>
        </p:nvSpPr>
        <p:spPr bwMode="auto">
          <a:xfrm>
            <a:off x="71576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7373544" y="2981886"/>
            <a:ext cx="217488" cy="647700"/>
          </a:xfrm>
          <a:prstGeom prst="rect">
            <a:avLst/>
          </a:prstGeom>
          <a:solidFill>
            <a:srgbClr val="FDC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" name="Rectangle 32"/>
          <p:cNvSpPr>
            <a:spLocks noChangeArrowheads="1"/>
          </p:cNvSpPr>
          <p:nvPr/>
        </p:nvSpPr>
        <p:spPr bwMode="auto">
          <a:xfrm>
            <a:off x="75894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8053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80212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82371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84530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3263136" y="3627257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494727" y="3633261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181769" y="3136287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-</a:t>
            </a:r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5406794" y="3138121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-</a:t>
            </a:r>
            <a:endParaRPr lang="de-DE" altLang="de-DE" sz="1800" b="0" dirty="0"/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5624609" y="3137242"/>
            <a:ext cx="2487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5833802" y="3137895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i</a:t>
            </a:r>
            <a:endParaRPr lang="de-DE" altLang="de-DE" sz="1800" b="0" dirty="0"/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070687" y="3138329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98" name="Text Box 44"/>
          <p:cNvSpPr txBox="1">
            <a:spLocks noChangeArrowheads="1"/>
          </p:cNvSpPr>
          <p:nvPr/>
        </p:nvSpPr>
        <p:spPr bwMode="auto">
          <a:xfrm>
            <a:off x="6237085" y="3137995"/>
            <a:ext cx="31290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e</a:t>
            </a:r>
            <a:endParaRPr lang="de-DE" altLang="de-DE" sz="1800" b="0" dirty="0"/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500623" y="313962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.</a:t>
            </a:r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7744884" y="3139295"/>
            <a:ext cx="3482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t</a:t>
            </a:r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7997142" y="3138203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x</a:t>
            </a:r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8211831" y="3138856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t</a:t>
            </a:r>
            <a:endParaRPr lang="de-DE" altLang="de-DE" sz="1800" b="0" dirty="0"/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8363029" y="3137324"/>
            <a:ext cx="395650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2024173" y="3155107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2279</a:t>
            </a:r>
            <a:endParaRPr lang="de-DE" altLang="de-DE" sz="1800" b="0" i="1" dirty="0"/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892641" y="3159475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2289</a:t>
            </a:r>
            <a:endParaRPr lang="de-DE" altLang="de-DE" sz="1800" b="0" i="1" dirty="0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1732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3891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0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5605070" y="3679142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58209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0384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62543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7555113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0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7772600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7988500" y="3667650"/>
            <a:ext cx="260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228886" y="3665321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8460477" y="3671325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4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36258" y="2232963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**</a:t>
            </a:r>
            <a:r>
              <a:rPr lang="de-DE" altLang="de-DE" sz="1600" b="0" dirty="0" err="1" smtClean="0"/>
              <a:t>argv</a:t>
            </a:r>
            <a:endParaRPr lang="de-DE" altLang="de-DE" sz="1600" b="0" dirty="0"/>
          </a:p>
        </p:txBody>
      </p:sp>
      <p:sp>
        <p:nvSpPr>
          <p:cNvPr id="123" name="AutoShape 40"/>
          <p:cNvSpPr>
            <a:spLocks/>
          </p:cNvSpPr>
          <p:nvPr/>
        </p:nvSpPr>
        <p:spPr bwMode="auto">
          <a:xfrm rot="5400000">
            <a:off x="3155979" y="2363534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5" name="AutoShape 40"/>
          <p:cNvSpPr>
            <a:spLocks/>
          </p:cNvSpPr>
          <p:nvPr/>
        </p:nvSpPr>
        <p:spPr bwMode="auto">
          <a:xfrm rot="5400000">
            <a:off x="5213794" y="2684429"/>
            <a:ext cx="218171" cy="20878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5069730" y="2364219"/>
            <a:ext cx="1585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[0][0]</a:t>
            </a:r>
            <a:endParaRPr lang="de-DE" altLang="de-DE" sz="1600" b="0" dirty="0"/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7816165" y="215632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074737" y="5488973"/>
            <a:ext cx="2670175" cy="781759"/>
          </a:xfrm>
          <a:prstGeom prst="wedgeRoundRectCallout">
            <a:avLst>
              <a:gd name="adj1" fmla="val -57864"/>
              <a:gd name="adj2" fmla="val -918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 smtClean="0">
                <a:solidFill>
                  <a:schemeClr val="bg1"/>
                </a:solidFill>
              </a:rPr>
              <a:t>char</a:t>
            </a:r>
            <a:r>
              <a:rPr lang="de-DE" b="1" i="1" dirty="0" smtClean="0">
                <a:solidFill>
                  <a:schemeClr val="bg1"/>
                </a:solidFill>
              </a:rPr>
              <a:t>*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6429715" y="3137995"/>
            <a:ext cx="37702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7281809" y="313966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105" name="Text Box 52"/>
          <p:cNvSpPr txBox="1">
            <a:spLocks noChangeArrowheads="1"/>
          </p:cNvSpPr>
          <p:nvPr/>
        </p:nvSpPr>
        <p:spPr bwMode="auto">
          <a:xfrm>
            <a:off x="7342663" y="368270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1510800" y="5860235"/>
            <a:ext cx="2670175" cy="453686"/>
          </a:xfrm>
          <a:prstGeom prst="wedgeRoundRectCallout">
            <a:avLst>
              <a:gd name="adj1" fmla="val -39600"/>
              <a:gd name="adj2" fmla="val -915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Generischer Pointer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/>
      <p:bldP spid="11299" grpId="0" animBg="1"/>
      <p:bldP spid="11300" grpId="0"/>
      <p:bldP spid="11305" grpId="0" animBg="1"/>
      <p:bldP spid="11306" grpId="0"/>
      <p:bldP spid="11307" grpId="0"/>
      <p:bldP spid="11308" grpId="0"/>
      <p:bldP spid="11309" grpId="0"/>
      <p:bldP spid="11310" grpId="0"/>
      <p:bldP spid="11311" grpId="0"/>
      <p:bldP spid="11314" grpId="0"/>
      <p:bldP spid="11315" grpId="0"/>
      <p:bldP spid="11316" grpId="0"/>
      <p:bldP spid="11317" grpId="0"/>
      <p:bldP spid="11318" grpId="0"/>
      <p:bldP spid="11319" grpId="0"/>
      <p:bldP spid="11320" grpId="0"/>
      <p:bldP spid="1133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2" grpId="0"/>
      <p:bldP spid="93" grpId="0"/>
      <p:bldP spid="1130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5" grpId="0" animBg="1"/>
      <p:bldP spid="126" grpId="0"/>
      <p:bldP spid="127" grpId="0"/>
      <p:bldP spid="131" grpId="0" animBg="1"/>
      <p:bldP spid="133" grpId="0"/>
      <p:bldP spid="104" grpId="0"/>
      <p:bldP spid="105" grpId="0"/>
      <p:bldP spid="10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 smtClean="0"/>
              <a:t>alias auf eine Variable</a:t>
            </a:r>
            <a:r>
              <a:rPr lang="de-DE" altLang="de-DE" dirty="0" smtClean="0"/>
              <a:t>, </a:t>
            </a:r>
            <a:r>
              <a:rPr lang="de-DE" altLang="de-DE" dirty="0"/>
              <a:t>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</a:t>
            </a:r>
            <a:r>
              <a:rPr lang="de-DE" altLang="de-DE" dirty="0" smtClean="0"/>
              <a:t>wird. Sie verhält sich wie ein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13.10.2014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</a:p>
          <a:p>
            <a:pPr marL="0" indent="0">
              <a:buNone/>
            </a:pPr>
            <a:r>
              <a:rPr lang="de-DE" altLang="de-DE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Vorbereitung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br>
              <a:rPr lang="de-DE" altLang="de-DE" sz="1800" b="0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192837" y="378904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Asteristk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 dirty="0" smtClean="0"/>
              <a:t>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dirty="0" smtClean="0"/>
              <a:t>) 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r>
              <a:rPr lang="en-US" dirty="0"/>
              <a:t>, </a:t>
            </a:r>
            <a:r>
              <a:rPr lang="en-US" dirty="0" err="1"/>
              <a:t>Destruktor</a:t>
            </a:r>
            <a:r>
              <a:rPr lang="en-US" dirty="0"/>
              <a:t> und Copy-</a:t>
            </a:r>
            <a:r>
              <a:rPr lang="en-US" dirty="0" err="1"/>
              <a:t>Konstruktor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Übung (nachmittags) 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Virtuelle Maschine: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Eigenes Projekt 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dirty="0" smtClean="0"/>
              <a:t>Fachliche Fragen 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288835" y="5229200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Folie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Smart </a:t>
            </a:r>
            <a:r>
              <a:rPr lang="en-US" dirty="0" err="1" smtClean="0"/>
              <a:t>Pointern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059832" y="1522904"/>
            <a:ext cx="1294682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Shared</a:t>
            </a:r>
            <a:r>
              <a:rPr lang="de-DE" altLang="de-DE" dirty="0" smtClean="0"/>
              <a:t> Pointer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203848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Smart Pointer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9020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1950" y="1675518"/>
            <a:ext cx="165096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</a:t>
            </a:r>
            <a:r>
              <a:rPr lang="de-DE" i="1" dirty="0" smtClean="0">
                <a:solidFill>
                  <a:schemeClr val="bg1"/>
                </a:solidFill>
              </a:rPr>
              <a:t>n </a:t>
            </a:r>
            <a:r>
              <a:rPr lang="de-DE" dirty="0" smtClean="0">
                <a:solidFill>
                  <a:schemeClr val="bg1"/>
                </a:solidFill>
              </a:rPr>
              <a:t>anderen </a:t>
            </a:r>
            <a:r>
              <a:rPr lang="de-DE" dirty="0">
                <a:solidFill>
                  <a:schemeClr val="bg1"/>
                </a:solidFill>
              </a:rPr>
              <a:t>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9052" y="1628800"/>
            <a:ext cx="375840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consts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Strategien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  <p:extLst>
      <p:ext uri="{BB962C8B-B14F-4D97-AF65-F5344CB8AC3E}">
        <p14:creationId xmlns:p14="http://schemas.microsoft.com/office/powerpoint/2010/main" val="734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Aufzugsimulation (</a:t>
            </a:r>
            <a:r>
              <a:rPr lang="de-DE" altLang="de-DE" dirty="0" err="1" smtClean="0"/>
              <a:t>reloaded</a:t>
            </a:r>
            <a:r>
              <a:rPr lang="de-DE" altLang="de-DE" dirty="0" smtClean="0"/>
              <a:t>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Nochmal – was 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058" y="1959397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615821" y="191895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08630" y="4149080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131840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02430" y="5733256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21479" y="5815188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7" y="5769131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89607" y="58151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763490" y="1672134"/>
            <a:ext cx="213873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155469" y="1029810"/>
            <a:ext cx="4264025" cy="836612"/>
          </a:xfrm>
          <a:prstGeom prst="wedgeRoundRectCallout">
            <a:avLst>
              <a:gd name="adj1" fmla="val -28253"/>
              <a:gd name="adj2" fmla="val 1647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 smtClean="0">
                <a:solidFill>
                  <a:srgbClr val="2A00FF"/>
                </a:solidFill>
                <a:latin typeface="Consolas" pitchFamily="49" charset="0"/>
              </a:rPr>
              <a:t>ElevatorStrategy.hp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857325" y="2132856"/>
            <a:ext cx="35445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Speicherlayoutbild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einführen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10871</Words>
  <Application>Microsoft Office PowerPoint</Application>
  <PresentationFormat>Bildschirmpräsentation (4:3)</PresentationFormat>
  <Paragraphs>3302</Paragraphs>
  <Slides>174</Slides>
  <Notes>62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174</vt:i4>
      </vt:variant>
    </vt:vector>
  </HeadingPairs>
  <TitlesOfParts>
    <vt:vector size="187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TODO – Neue Inhalte</vt:lpstr>
      <vt:lpstr>Zielsetzung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Wie wichtig sind C/C++?</vt:lpstr>
      <vt:lpstr>Programmierpraktikum C und C++</vt:lpstr>
      <vt:lpstr>Laufendes Beispiel: Implementierung einer Aufzugsimulation</vt:lpstr>
      <vt:lpstr>Statische Struktur des Systems  (Klassendiagramm / Metamodell)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</vt:lpstr>
      <vt:lpstr>Kompilierung für C/C++ I</vt:lpstr>
      <vt:lpstr>Kompilierung für C/C++ II</vt:lpstr>
      <vt:lpstr>Was genau macht der Präprozessor?</vt:lpstr>
      <vt:lpstr>Spaß mit dem Präprozessor</vt:lpstr>
      <vt:lpstr>Intermezzo</vt:lpstr>
      <vt:lpstr>Systemstart</vt:lpstr>
      <vt:lpstr>Systemstart</vt:lpstr>
      <vt:lpstr>PowerPoint-Präsentation</vt:lpstr>
      <vt:lpstr>Laufzeitunterschied zwischen Java und C++ Beispiel Matrixmultiplikation</vt:lpstr>
      <vt:lpstr>Demo – Virtuelle Maschine 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Der Null-Pointer</vt:lpstr>
      <vt:lpstr>Exkurs: Was heißt char** argv?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Intermezzo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PowerPoint-Präsentation</vt:lpstr>
      <vt:lpstr>Ohne Smart Pointer</vt:lpstr>
      <vt:lpstr>Intermezzo</vt:lpstr>
      <vt:lpstr>Mit boost::shared_ptr</vt:lpstr>
      <vt:lpstr>Ohne Smart Pointer</vt:lpstr>
      <vt:lpstr>Ohne Smart Pointer</vt:lpstr>
      <vt:lpstr>Mit Shared Pointer</vt:lpstr>
      <vt:lpstr>Mit Smart Pointer</vt:lpstr>
      <vt:lpstr>Weak SmartPointer: Motivation</vt:lpstr>
      <vt:lpstr>Weak Pointer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Virtual Method Table     Der Mechanismus der dynamischen Bindung</vt:lpstr>
      <vt:lpstr>Probelauf mit virtuellen Methoden</vt:lpstr>
      <vt:lpstr>Pure Virtual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vs. Implementierungsvererbung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Intermezzo</vt:lpstr>
      <vt:lpstr>Programmierpraktikum C und C++</vt:lpstr>
      <vt:lpstr>Fortgeschrittene Themen in C++</vt:lpstr>
      <vt:lpstr>Templates</vt:lpstr>
      <vt:lpstr>Templates: Motivation</vt:lpstr>
      <vt:lpstr>Templates: Wieder mal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Wiederholung Mehrfachvererbung</vt:lpstr>
      <vt:lpstr>FunktionsZeiger und Funktoren</vt:lpstr>
      <vt:lpstr>Funktionszeiger: Beispiel</vt:lpstr>
      <vt:lpstr>Funktionszeiger: Beispiel</vt:lpstr>
      <vt:lpstr>Funktionszeiger: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Standard-Bibliotheken in C++</vt:lpstr>
      <vt:lpstr>Boost: Der Brustschrank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514</cp:revision>
  <dcterms:created xsi:type="dcterms:W3CDTF">2008-08-19T13:25:11Z</dcterms:created>
  <dcterms:modified xsi:type="dcterms:W3CDTF">2015-07-30T06:46:28Z</dcterms:modified>
</cp:coreProperties>
</file>