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15"/>
  </p:notesMasterIdLst>
  <p:handoutMasterIdLst>
    <p:handoutMasterId r:id="rId216"/>
  </p:handoutMasterIdLst>
  <p:sldIdLst>
    <p:sldId id="454" r:id="rId2"/>
    <p:sldId id="277" r:id="rId3"/>
    <p:sldId id="276" r:id="rId4"/>
    <p:sldId id="456" r:id="rId5"/>
    <p:sldId id="265" r:id="rId6"/>
    <p:sldId id="259" r:id="rId7"/>
    <p:sldId id="267" r:id="rId8"/>
    <p:sldId id="275" r:id="rId9"/>
    <p:sldId id="268" r:id="rId10"/>
    <p:sldId id="473" r:id="rId11"/>
    <p:sldId id="274" r:id="rId12"/>
    <p:sldId id="450" r:id="rId13"/>
    <p:sldId id="457" r:id="rId14"/>
    <p:sldId id="279" r:id="rId15"/>
    <p:sldId id="449" r:id="rId16"/>
    <p:sldId id="280" r:id="rId17"/>
    <p:sldId id="281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447" r:id="rId27"/>
    <p:sldId id="292" r:id="rId28"/>
    <p:sldId id="293" r:id="rId29"/>
    <p:sldId id="294" r:id="rId30"/>
    <p:sldId id="295" r:id="rId31"/>
    <p:sldId id="455" r:id="rId32"/>
    <p:sldId id="296" r:id="rId33"/>
    <p:sldId id="297" r:id="rId34"/>
    <p:sldId id="469" r:id="rId35"/>
    <p:sldId id="298" r:id="rId36"/>
    <p:sldId id="299" r:id="rId37"/>
    <p:sldId id="300" r:id="rId38"/>
    <p:sldId id="500" r:id="rId39"/>
    <p:sldId id="446" r:id="rId40"/>
    <p:sldId id="468" r:id="rId41"/>
    <p:sldId id="487" r:id="rId42"/>
    <p:sldId id="488" r:id="rId43"/>
    <p:sldId id="489" r:id="rId44"/>
    <p:sldId id="490" r:id="rId45"/>
    <p:sldId id="491" r:id="rId46"/>
    <p:sldId id="494" r:id="rId47"/>
    <p:sldId id="492" r:id="rId48"/>
    <p:sldId id="501" r:id="rId49"/>
    <p:sldId id="498" r:id="rId50"/>
    <p:sldId id="493" r:id="rId51"/>
    <p:sldId id="303" r:id="rId52"/>
    <p:sldId id="304" r:id="rId53"/>
    <p:sldId id="474" r:id="rId54"/>
    <p:sldId id="305" r:id="rId55"/>
    <p:sldId id="307" r:id="rId56"/>
    <p:sldId id="308" r:id="rId57"/>
    <p:sldId id="309" r:id="rId58"/>
    <p:sldId id="310" r:id="rId59"/>
    <p:sldId id="311" r:id="rId60"/>
    <p:sldId id="443" r:id="rId61"/>
    <p:sldId id="312" r:id="rId62"/>
    <p:sldId id="313" r:id="rId63"/>
    <p:sldId id="314" r:id="rId64"/>
    <p:sldId id="315" r:id="rId65"/>
    <p:sldId id="318" r:id="rId66"/>
    <p:sldId id="316" r:id="rId67"/>
    <p:sldId id="317" r:id="rId68"/>
    <p:sldId id="319" r:id="rId69"/>
    <p:sldId id="444" r:id="rId70"/>
    <p:sldId id="476" r:id="rId71"/>
    <p:sldId id="467" r:id="rId72"/>
    <p:sldId id="320" r:id="rId73"/>
    <p:sldId id="321" r:id="rId74"/>
    <p:sldId id="499" r:id="rId75"/>
    <p:sldId id="496" r:id="rId76"/>
    <p:sldId id="497" r:id="rId77"/>
    <p:sldId id="322" r:id="rId78"/>
    <p:sldId id="323" r:id="rId79"/>
    <p:sldId id="324" r:id="rId80"/>
    <p:sldId id="325" r:id="rId81"/>
    <p:sldId id="326" r:id="rId82"/>
    <p:sldId id="327" r:id="rId83"/>
    <p:sldId id="495" r:id="rId84"/>
    <p:sldId id="328" r:id="rId85"/>
    <p:sldId id="329" r:id="rId86"/>
    <p:sldId id="475" r:id="rId87"/>
    <p:sldId id="330" r:id="rId88"/>
    <p:sldId id="331" r:id="rId89"/>
    <p:sldId id="332" r:id="rId90"/>
    <p:sldId id="458" r:id="rId91"/>
    <p:sldId id="333" r:id="rId92"/>
    <p:sldId id="334" r:id="rId93"/>
    <p:sldId id="335" r:id="rId94"/>
    <p:sldId id="336" r:id="rId95"/>
    <p:sldId id="337" r:id="rId96"/>
    <p:sldId id="338" r:id="rId97"/>
    <p:sldId id="340" r:id="rId98"/>
    <p:sldId id="341" r:id="rId99"/>
    <p:sldId id="342" r:id="rId100"/>
    <p:sldId id="343" r:id="rId101"/>
    <p:sldId id="345" r:id="rId102"/>
    <p:sldId id="344" r:id="rId103"/>
    <p:sldId id="346" r:id="rId104"/>
    <p:sldId id="483" r:id="rId105"/>
    <p:sldId id="347" r:id="rId106"/>
    <p:sldId id="348" r:id="rId107"/>
    <p:sldId id="349" r:id="rId108"/>
    <p:sldId id="350" r:id="rId109"/>
    <p:sldId id="351" r:id="rId110"/>
    <p:sldId id="502" r:id="rId111"/>
    <p:sldId id="352" r:id="rId112"/>
    <p:sldId id="353" r:id="rId113"/>
    <p:sldId id="470" r:id="rId114"/>
    <p:sldId id="477" r:id="rId115"/>
    <p:sldId id="354" r:id="rId116"/>
    <p:sldId id="356" r:id="rId117"/>
    <p:sldId id="358" r:id="rId118"/>
    <p:sldId id="359" r:id="rId119"/>
    <p:sldId id="361" r:id="rId120"/>
    <p:sldId id="362" r:id="rId121"/>
    <p:sldId id="363" r:id="rId122"/>
    <p:sldId id="364" r:id="rId123"/>
    <p:sldId id="365" r:id="rId124"/>
    <p:sldId id="366" r:id="rId125"/>
    <p:sldId id="367" r:id="rId126"/>
    <p:sldId id="368" r:id="rId127"/>
    <p:sldId id="369" r:id="rId128"/>
    <p:sldId id="370" r:id="rId129"/>
    <p:sldId id="441" r:id="rId130"/>
    <p:sldId id="371" r:id="rId131"/>
    <p:sldId id="372" r:id="rId132"/>
    <p:sldId id="373" r:id="rId133"/>
    <p:sldId id="374" r:id="rId134"/>
    <p:sldId id="376" r:id="rId135"/>
    <p:sldId id="460" r:id="rId136"/>
    <p:sldId id="377" r:id="rId137"/>
    <p:sldId id="464" r:id="rId138"/>
    <p:sldId id="380" r:id="rId139"/>
    <p:sldId id="381" r:id="rId140"/>
    <p:sldId id="382" r:id="rId141"/>
    <p:sldId id="383" r:id="rId142"/>
    <p:sldId id="384" r:id="rId143"/>
    <p:sldId id="379" r:id="rId144"/>
    <p:sldId id="385" r:id="rId145"/>
    <p:sldId id="461" r:id="rId146"/>
    <p:sldId id="387" r:id="rId147"/>
    <p:sldId id="388" r:id="rId148"/>
    <p:sldId id="389" r:id="rId149"/>
    <p:sldId id="459" r:id="rId150"/>
    <p:sldId id="392" r:id="rId151"/>
    <p:sldId id="393" r:id="rId152"/>
    <p:sldId id="465" r:id="rId153"/>
    <p:sldId id="394" r:id="rId154"/>
    <p:sldId id="395" r:id="rId155"/>
    <p:sldId id="396" r:id="rId156"/>
    <p:sldId id="397" r:id="rId157"/>
    <p:sldId id="398" r:id="rId158"/>
    <p:sldId id="478" r:id="rId159"/>
    <p:sldId id="399" r:id="rId160"/>
    <p:sldId id="400" r:id="rId161"/>
    <p:sldId id="401" r:id="rId162"/>
    <p:sldId id="402" r:id="rId163"/>
    <p:sldId id="466" r:id="rId164"/>
    <p:sldId id="403" r:id="rId165"/>
    <p:sldId id="404" r:id="rId166"/>
    <p:sldId id="405" r:id="rId167"/>
    <p:sldId id="408" r:id="rId168"/>
    <p:sldId id="503" r:id="rId169"/>
    <p:sldId id="406" r:id="rId170"/>
    <p:sldId id="472" r:id="rId171"/>
    <p:sldId id="407" r:id="rId172"/>
    <p:sldId id="409" r:id="rId173"/>
    <p:sldId id="410" r:id="rId174"/>
    <p:sldId id="411" r:id="rId175"/>
    <p:sldId id="412" r:id="rId176"/>
    <p:sldId id="442" r:id="rId177"/>
    <p:sldId id="413" r:id="rId178"/>
    <p:sldId id="414" r:id="rId179"/>
    <p:sldId id="415" r:id="rId180"/>
    <p:sldId id="416" r:id="rId181"/>
    <p:sldId id="417" r:id="rId182"/>
    <p:sldId id="418" r:id="rId183"/>
    <p:sldId id="419" r:id="rId184"/>
    <p:sldId id="420" r:id="rId185"/>
    <p:sldId id="421" r:id="rId186"/>
    <p:sldId id="422" r:id="rId187"/>
    <p:sldId id="423" r:id="rId188"/>
    <p:sldId id="424" r:id="rId189"/>
    <p:sldId id="425" r:id="rId190"/>
    <p:sldId id="426" r:id="rId191"/>
    <p:sldId id="427" r:id="rId192"/>
    <p:sldId id="452" r:id="rId193"/>
    <p:sldId id="451" r:id="rId194"/>
    <p:sldId id="453" r:id="rId195"/>
    <p:sldId id="439" r:id="rId196"/>
    <p:sldId id="428" r:id="rId197"/>
    <p:sldId id="429" r:id="rId198"/>
    <p:sldId id="430" r:id="rId199"/>
    <p:sldId id="431" r:id="rId200"/>
    <p:sldId id="432" r:id="rId201"/>
    <p:sldId id="433" r:id="rId202"/>
    <p:sldId id="434" r:id="rId203"/>
    <p:sldId id="435" r:id="rId204"/>
    <p:sldId id="436" r:id="rId205"/>
    <p:sldId id="437" r:id="rId206"/>
    <p:sldId id="485" r:id="rId207"/>
    <p:sldId id="486" r:id="rId208"/>
    <p:sldId id="484" r:id="rId209"/>
    <p:sldId id="438" r:id="rId210"/>
    <p:sldId id="479" r:id="rId211"/>
    <p:sldId id="480" r:id="rId212"/>
    <p:sldId id="481" r:id="rId213"/>
    <p:sldId id="482" r:id="rId21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259"/>
            <p14:sldId id="267"/>
            <p14:sldId id="275"/>
            <p14:sldId id="268"/>
            <p14:sldId id="473"/>
            <p14:sldId id="274"/>
            <p14:sldId id="450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455"/>
            <p14:sldId id="296"/>
            <p14:sldId id="297"/>
            <p14:sldId id="469"/>
            <p14:sldId id="298"/>
            <p14:sldId id="299"/>
            <p14:sldId id="300"/>
            <p14:sldId id="500"/>
            <p14:sldId id="446"/>
            <p14:sldId id="468"/>
            <p14:sldId id="487"/>
            <p14:sldId id="488"/>
            <p14:sldId id="489"/>
            <p14:sldId id="490"/>
            <p14:sldId id="491"/>
            <p14:sldId id="494"/>
            <p14:sldId id="492"/>
            <p14:sldId id="501"/>
            <p14:sldId id="498"/>
            <p14:sldId id="493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8"/>
            <p14:sldId id="316"/>
            <p14:sldId id="317"/>
            <p14:sldId id="319"/>
            <p14:sldId id="444"/>
            <p14:sldId id="476"/>
            <p14:sldId id="467"/>
            <p14:sldId id="320"/>
            <p14:sldId id="321"/>
            <p14:sldId id="499"/>
            <p14:sldId id="496"/>
            <p14:sldId id="497"/>
            <p14:sldId id="322"/>
            <p14:sldId id="323"/>
            <p14:sldId id="324"/>
            <p14:sldId id="325"/>
            <p14:sldId id="326"/>
            <p14:sldId id="327"/>
            <p14:sldId id="495"/>
            <p14:sldId id="328"/>
            <p14:sldId id="329"/>
            <p14:sldId id="475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5"/>
            <p14:sldId id="344"/>
            <p14:sldId id="346"/>
            <p14:sldId id="483"/>
            <p14:sldId id="347"/>
            <p14:sldId id="348"/>
            <p14:sldId id="349"/>
            <p14:sldId id="350"/>
            <p14:sldId id="351"/>
            <p14:sldId id="502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6"/>
            <p14:sldId id="358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385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503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files" id="{AE10A40E-C3C1-4193-B7D9-9F4ADB312652}">
          <p14:sldIdLst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85"/>
            <p14:sldId id="486"/>
            <p14:sldId id="484"/>
            <p14:sldId id="438"/>
            <p14:sldId id="479"/>
            <p14:sldId id="480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CED79"/>
    <a:srgbClr val="414146"/>
    <a:srgbClr val="005AA9"/>
    <a:srgbClr val="F7A25B"/>
    <a:srgbClr val="F7A25A"/>
    <a:srgbClr val="7BB5EC"/>
    <a:srgbClr val="F7FC28"/>
    <a:srgbClr val="FC7428"/>
    <a:srgbClr val="FC6528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0376" autoAdjust="0"/>
  </p:normalViewPr>
  <p:slideViewPr>
    <p:cSldViewPr>
      <p:cViewPr>
        <p:scale>
          <a:sx n="100" d="100"/>
          <a:sy n="100" d="100"/>
        </p:scale>
        <p:origin x="2154" y="-366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commentAuthors" Target="commentAuthor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Objekts</a:t>
            </a:r>
            <a:r>
              <a:rPr lang="en-US" baseline="0" dirty="0" smtClean="0"/>
              <a:t> “Child()”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Definition von </a:t>
            </a:r>
            <a:r>
              <a:rPr lang="en-US" baseline="0" dirty="0" err="1" smtClean="0"/>
              <a:t>Polymorphie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Speicherabbild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Wolken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164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12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Java: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193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196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197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198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199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</a:t>
            </a:r>
            <a:r>
              <a:rPr lang="de-DE" altLang="de-DE" dirty="0" smtClean="0">
                <a:latin typeface="Times New Roman" pitchFamily="16" charset="0"/>
              </a:rPr>
              <a:t>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6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68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7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05.04.2016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make_shared" TargetMode="Externa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8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notesSlide" Target="../notesSlides/notesSlide33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51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://www.boost.org/" TargetMode="Externa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jpeg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www.tiobe.com/tiobe_index?page=index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htzeitsysteme/tud-cpp-exercises/blob/master/README.md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ce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cpp.com/" TargetMode="Externa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Modern C++ Programming (</a:t>
            </a:r>
            <a:r>
              <a:rPr lang="en-US" dirty="0" err="1"/>
              <a:t>zuletzt</a:t>
            </a:r>
            <a:r>
              <a:rPr lang="en-US" dirty="0"/>
              <a:t> 2014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https://www.informatik.tu-darmstadt.de/de/fachbereich/lehrbeauftragte-und-gastdozenten/modern-c-programming/</a:t>
            </a:r>
            <a:r>
              <a:rPr lang="en-US" sz="1200" dirty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Programmierung in der Automatisierungstechnik in C/C++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dirty="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528055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Beispiel: 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feld 1"/>
          <p:cNvSpPr txBox="1"/>
          <p:nvPr/>
        </p:nvSpPr>
        <p:spPr>
          <a:xfrm>
            <a:off x="4689802" y="764704"/>
            <a:ext cx="327108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TODO: Schreckliches Beispiel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Beispiel: 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55735" y="6103220"/>
            <a:ext cx="7235853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en.cppreference.com/w/cpp/memory/shared_ptr/make_shared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521179"/>
            <a:ext cx="5467814" cy="4356093"/>
          </a:xfrm>
          <a:prstGeom prst="foldedCorner">
            <a:avLst>
              <a:gd name="adj" fmla="val 1050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&lt;memory&gt;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Person(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&amp;name)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  {}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"Leila"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mike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&lt;Person&gt;(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"Susan"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979692" y="3997544"/>
            <a:ext cx="4118800" cy="1872208"/>
          </a:xfrm>
          <a:prstGeom prst="wedgeRoundRectCallout">
            <a:avLst>
              <a:gd name="adj1" fmla="val -65176"/>
              <a:gd name="adj2" fmla="val 166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Die Utility-Funktion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ist vorteilhaft: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1) </a:t>
            </a:r>
            <a:r>
              <a:rPr lang="de-DE" dirty="0" err="1" smtClean="0">
                <a:solidFill>
                  <a:schemeClr val="bg1"/>
                </a:solidFill>
              </a:rPr>
              <a:t>Exceptions</a:t>
            </a:r>
            <a:r>
              <a:rPr lang="de-DE" dirty="0" smtClean="0">
                <a:solidFill>
                  <a:schemeClr val="bg1"/>
                </a:solidFill>
              </a:rPr>
              <a:t> führen nicht zu Speicherfehlern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2) Die Speicherallokation ist schneller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950761" y="2780928"/>
            <a:ext cx="4118800" cy="1099882"/>
          </a:xfrm>
          <a:prstGeom prst="wedgeRoundRectCallout">
            <a:avLst>
              <a:gd name="adj1" fmla="val -87103"/>
              <a:gd name="adj2" fmla="val 137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Raw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Pointer sollte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direkt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und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genau einmal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eingepackt werden.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automatische Typableitung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Macht das Leben einfacher</a:t>
            </a:r>
          </a:p>
          <a:p>
            <a:r>
              <a:rPr lang="en-US" smtClean="0"/>
              <a:t>Schlüsselwort auto</a:t>
            </a:r>
          </a:p>
          <a:p>
            <a:r>
              <a:rPr lang="en-US" smtClean="0"/>
              <a:t>Wird in der Klausur nicht erlaubt sein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meinen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b="1" dirty="0" err="1" smtClean="0"/>
              <a:t>Untertyp-Polymorphie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Eine</a:t>
            </a:r>
            <a:r>
              <a:rPr lang="en-US" dirty="0" smtClean="0"/>
              <a:t> 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Klassen </a:t>
            </a:r>
            <a:r>
              <a:rPr lang="en-US" dirty="0" err="1" smtClean="0"/>
              <a:t>enthalten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808091" y="5877272"/>
            <a:ext cx="5091984" cy="513832"/>
            <a:chOff x="6153923" y="6332814"/>
            <a:chExt cx="5091984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6" y="6332814"/>
              <a:ext cx="5079161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4031873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smtClean="0">
                  <a:solidFill>
                    <a:schemeClr val="bg1"/>
                  </a:solidFill>
                </a:rPr>
                <a:t>Polymorphism (computer science</a:t>
              </a:r>
              <a:r>
                <a:rPr lang="en-US" b="1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B"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(Abstrakte) Oberklasse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907704" y="1578848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3855485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595629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114304" y="4432919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379247"/>
            <a:chOff x="3039337" y="2105213"/>
            <a:chExt cx="2438469" cy="4379247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dirty="0" smtClean="0"/>
                  <a:t>++ „1.0“ 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134492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551172"/>
            <a:chOff x="6379596" y="2933288"/>
            <a:chExt cx="2203743" cy="3551172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134492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49080"/>
            <a:ext cx="3528516" cy="1394545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2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3" name="Arbeitsblatt" r:id="rId7" imgW="3093690" imgH="1074551" progId="Excel.Sheet.12">
                  <p:embed/>
                </p:oleObj>
              </mc:Choice>
              <mc:Fallback>
                <p:oleObj name="Arbeitsblatt" r:id="rId7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 smtClean="0"/>
          </a:p>
          <a:p>
            <a:endParaRPr lang="de-DE" altLang="de-DE" dirty="0" smtClean="0"/>
          </a:p>
          <a:p>
            <a:r>
              <a:rPr lang="de-DE" altLang="de-DE" dirty="0" smtClean="0"/>
              <a:t>Also – Mehrfachvererbung: Ja oder nein?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war das eigentlich mit der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3563888" y="4077072"/>
            <a:ext cx="2970212" cy="868362"/>
          </a:xfrm>
          <a:prstGeom prst="wedgeRoundRectCallout">
            <a:avLst>
              <a:gd name="adj1" fmla="val -112736"/>
              <a:gd name="adj2" fmla="val 10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Error: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type is incompatible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InterfaceB.run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078088" cy="1008112"/>
          </a:xfrm>
          <a:prstGeom prst="wedgeRoundRectCallout">
            <a:avLst>
              <a:gd name="adj1" fmla="val -130264"/>
              <a:gd name="adj2" fmla="val -16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Typinformation geht verloren 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</a:t>
            </a:r>
            <a:r>
              <a:rPr lang="en-US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C++) </a:t>
            </a:r>
            <a:r>
              <a:rPr lang="de-DE" altLang="de-DE" b="0" dirty="0"/>
              <a:t>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Lambdas (C++11) TODO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</a:t>
            </a:r>
            <a:r>
              <a:rPr lang="de-DE" altLang="de-DE" sz="2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-&gt;*fp3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Intermezzo </a:t>
            </a:r>
            <a:r>
              <a:rPr lang="de-DE" altLang="de-DE" dirty="0" smtClean="0"/>
              <a:t>– </a:t>
            </a:r>
            <a:br>
              <a:rPr lang="de-DE" altLang="de-DE" dirty="0" smtClean="0"/>
            </a:br>
            <a:r>
              <a:rPr lang="de-DE" altLang="de-DE" dirty="0" smtClean="0"/>
              <a:t>Schleife </a:t>
            </a:r>
            <a:r>
              <a:rPr lang="de-DE" altLang="de-DE" dirty="0"/>
              <a:t>vs. </a:t>
            </a:r>
            <a:r>
              <a:rPr lang="de-DE" altLang="de-DE" dirty="0" err="1" smtClean="0"/>
              <a:t>remove_copy_if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432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	</a:t>
            </a:r>
            <a:r>
              <a:rPr lang="en-US" altLang="de-DE" sz="16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even							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// 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>vs.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(T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last; 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(!P(*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 dirty="0"/>
              <a:t>ist </a:t>
            </a:r>
            <a:r>
              <a:rPr lang="de-DE" altLang="de-DE" sz="1800" dirty="0" smtClean="0"/>
              <a:t>„schöner“ </a:t>
            </a:r>
            <a:r>
              <a:rPr lang="de-DE" altLang="de-DE" sz="1800" dirty="0"/>
              <a:t>oder zumindest </a:t>
            </a:r>
            <a:r>
              <a:rPr lang="de-DE" altLang="de-DE" sz="1800" dirty="0" smtClean="0"/>
              <a:t>praktischer?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b="1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/ UART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722929" y="182241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2336520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hintergrundbeleuchtet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3" y="2348881"/>
            <a:ext cx="465400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3797300" y="37890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Funktionen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Anmerkungen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Projektvorlagen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4393183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Die </a:t>
            </a:r>
            <a:r>
              <a:rPr lang="en-US" b="1" dirty="0" err="1" smtClean="0"/>
              <a:t>Projektvorlagen</a:t>
            </a:r>
            <a:r>
              <a:rPr lang="en-US" b="1" dirty="0" smtClean="0"/>
              <a:t> </a:t>
            </a:r>
            <a:r>
              <a:rPr lang="en-US" dirty="0" err="1" smtClean="0"/>
              <a:t>enthalten</a:t>
            </a:r>
            <a:r>
              <a:rPr lang="en-US" dirty="0" smtClean="0"/>
              <a:t> Code, der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b="1" dirty="0" err="1" smtClean="0"/>
              <a:t>Importieren</a:t>
            </a:r>
            <a:r>
              <a:rPr lang="en-US" dirty="0" smtClean="0"/>
              <a:t> der </a:t>
            </a:r>
            <a:r>
              <a:rPr lang="en-US" dirty="0" err="1" smtClean="0"/>
              <a:t>Projekte</a:t>
            </a:r>
            <a:r>
              <a:rPr lang="en-US" dirty="0" smtClean="0"/>
              <a:t> in Eclipse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wichtig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b="1" dirty="0" smtClean="0"/>
              <a:t>“Existing Code as </a:t>
            </a:r>
            <a:r>
              <a:rPr lang="en-US" b="1" dirty="0" err="1" smtClean="0"/>
              <a:t>Makefile</a:t>
            </a:r>
            <a:r>
              <a:rPr lang="en-US" b="1" dirty="0" smtClean="0"/>
              <a:t> Project”</a:t>
            </a:r>
            <a:r>
              <a:rPr lang="en-US" dirty="0" smtClean="0"/>
              <a:t> </a:t>
            </a:r>
            <a:r>
              <a:rPr lang="en-US" dirty="0" err="1" smtClean="0"/>
              <a:t>importiert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–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“C Project” (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falsche</a:t>
            </a:r>
            <a:r>
              <a:rPr lang="en-US" dirty="0" smtClean="0">
                <a:sym typeface="Wingdings" panose="05000000000000000000" pitchFamily="2" charset="2"/>
              </a:rPr>
              <a:t> Toolchain!)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628800"/>
            <a:ext cx="44005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Anschluss des Boards an die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Board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r>
              <a:rPr lang="en-US" dirty="0" smtClean="0"/>
              <a:t> </a:t>
            </a:r>
            <a:r>
              <a:rPr lang="en-US" dirty="0" err="1" smtClean="0"/>
              <a:t>angesprochen</a:t>
            </a:r>
            <a:r>
              <a:rPr lang="en-US" dirty="0" smtClean="0"/>
              <a:t> (</a:t>
            </a:r>
            <a:r>
              <a:rPr lang="en-US" dirty="0" err="1" smtClean="0"/>
              <a:t>unter</a:t>
            </a:r>
            <a:r>
              <a:rPr lang="en-US" dirty="0" smtClean="0"/>
              <a:t> Windows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i="1" dirty="0" smtClean="0"/>
              <a:t>COM1</a:t>
            </a:r>
            <a:r>
              <a:rPr lang="en-US" dirty="0" smtClean="0"/>
              <a:t>, </a:t>
            </a:r>
            <a:r>
              <a:rPr lang="en-US" dirty="0" err="1" smtClean="0"/>
              <a:t>unter</a:t>
            </a:r>
            <a:r>
              <a:rPr lang="en-US" dirty="0" smtClean="0"/>
              <a:t> Linux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i="1" dirty="0" smtClean="0"/>
              <a:t>/dev/ttyUSB0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 smtClean="0"/>
              <a:t>Standardfall</a:t>
            </a:r>
            <a:r>
              <a:rPr lang="en-US" dirty="0" smtClean="0"/>
              <a:t>: USB-Anschluss </a:t>
            </a:r>
            <a:r>
              <a:rPr lang="en-US" dirty="0" err="1" smtClean="0"/>
              <a:t>ist</a:t>
            </a:r>
            <a:r>
              <a:rPr lang="en-US" dirty="0" smtClean="0"/>
              <a:t> in der VM </a:t>
            </a:r>
            <a:r>
              <a:rPr lang="en-US" dirty="0" err="1" smtClean="0"/>
              <a:t>verfügbar</a:t>
            </a:r>
            <a:r>
              <a:rPr lang="en-US" dirty="0" smtClean="0"/>
              <a:t> – Linux </a:t>
            </a:r>
            <a:r>
              <a:rPr lang="en-US" dirty="0" err="1" smtClean="0"/>
              <a:t>sorgt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Alternative</a:t>
            </a:r>
            <a:r>
              <a:rPr lang="en-US" dirty="0" smtClean="0"/>
              <a:t>: Host-System </a:t>
            </a:r>
            <a:r>
              <a:rPr lang="en-US" dirty="0" err="1" smtClean="0"/>
              <a:t>sorgt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endParaRPr lang="en-US" dirty="0" smtClean="0"/>
          </a:p>
          <a:p>
            <a:pPr marL="692150" lvl="1" indent="-342900"/>
            <a:r>
              <a:rPr lang="en-US" dirty="0" smtClean="0"/>
              <a:t>VM </a:t>
            </a:r>
            <a:r>
              <a:rPr lang="en-US" dirty="0" err="1" smtClean="0"/>
              <a:t>herunterfahren</a:t>
            </a:r>
            <a:endParaRPr lang="en-US" dirty="0" smtClean="0"/>
          </a:p>
          <a:p>
            <a:pPr marL="692150" lvl="1" indent="-342900"/>
            <a:r>
              <a:rPr lang="en-US" dirty="0" smtClean="0"/>
              <a:t>In den </a:t>
            </a:r>
            <a:r>
              <a:rPr lang="en-US" dirty="0" err="1" smtClean="0"/>
              <a:t>Einstellungen</a:t>
            </a:r>
            <a:r>
              <a:rPr lang="en-US" dirty="0" smtClean="0"/>
              <a:t> der VM die </a:t>
            </a:r>
            <a:r>
              <a:rPr lang="en-US" dirty="0" err="1" smtClean="0"/>
              <a:t>Filterregel</a:t>
            </a:r>
            <a:r>
              <a:rPr lang="en-US" dirty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Board </a:t>
            </a:r>
            <a:r>
              <a:rPr lang="en-US" dirty="0" err="1" smtClean="0"/>
              <a:t>deaktivieren</a:t>
            </a:r>
            <a:r>
              <a:rPr lang="en-US" dirty="0" smtClean="0"/>
              <a:t> (</a:t>
            </a:r>
            <a:r>
              <a:rPr lang="en-US" dirty="0" err="1" smtClean="0"/>
              <a:t>Ändern</a:t>
            </a:r>
            <a:r>
              <a:rPr lang="en-US" dirty="0" smtClean="0"/>
              <a:t> -&gt; USB)</a:t>
            </a:r>
          </a:p>
          <a:p>
            <a:pPr marL="692150" lvl="1" indent="-342900"/>
            <a:r>
              <a:rPr lang="en-US" dirty="0" err="1" smtClean="0"/>
              <a:t>Danach</a:t>
            </a:r>
            <a:r>
              <a:rPr lang="en-US" dirty="0" smtClean="0"/>
              <a:t>: </a:t>
            </a: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i="1" dirty="0" err="1" smtClean="0"/>
              <a:t>Serielle</a:t>
            </a:r>
            <a:r>
              <a:rPr lang="en-US" i="1" dirty="0" smtClean="0"/>
              <a:t> </a:t>
            </a:r>
            <a:r>
              <a:rPr lang="en-US" i="1" dirty="0" err="1" smtClean="0"/>
              <a:t>Schnittstelle</a:t>
            </a:r>
            <a:r>
              <a:rPr lang="en-US" dirty="0" smtClean="0"/>
              <a:t> den </a:t>
            </a:r>
            <a:r>
              <a:rPr lang="en-US" dirty="0" err="1" smtClean="0"/>
              <a:t>ersten</a:t>
            </a:r>
            <a:r>
              <a:rPr lang="en-US" dirty="0" smtClean="0"/>
              <a:t> Port </a:t>
            </a:r>
            <a:r>
              <a:rPr lang="en-US" dirty="0" err="1" smtClean="0"/>
              <a:t>aktivieren</a:t>
            </a:r>
            <a:r>
              <a:rPr lang="en-US" dirty="0" smtClean="0"/>
              <a:t> (COM1, Host-</a:t>
            </a:r>
            <a:r>
              <a:rPr lang="en-US" dirty="0" err="1" smtClean="0"/>
              <a:t>Schnittstelle</a:t>
            </a:r>
            <a:r>
              <a:rPr lang="en-US" dirty="0" smtClean="0"/>
              <a:t>,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/</a:t>
            </a:r>
            <a:r>
              <a:rPr lang="en-US" dirty="0" err="1" smtClean="0"/>
              <a:t>Adresse</a:t>
            </a:r>
            <a:r>
              <a:rPr lang="en-US" dirty="0" smtClean="0"/>
              <a:t> den </a:t>
            </a:r>
            <a:r>
              <a:rPr lang="en-US" dirty="0" err="1" smtClean="0"/>
              <a:t>seriellen</a:t>
            </a:r>
            <a:r>
              <a:rPr lang="en-US" dirty="0" smtClean="0"/>
              <a:t> </a:t>
            </a:r>
            <a:r>
              <a:rPr lang="en-US" dirty="0" err="1" smtClean="0"/>
              <a:t>Schnittstelle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Host-System </a:t>
            </a:r>
            <a:r>
              <a:rPr lang="en-US" dirty="0" err="1" smtClean="0"/>
              <a:t>eintragen</a:t>
            </a:r>
            <a:r>
              <a:rPr lang="en-US" dirty="0" smtClean="0"/>
              <a:t> (</a:t>
            </a:r>
            <a:r>
              <a:rPr lang="en-US" dirty="0" err="1" smtClean="0"/>
              <a:t>bei</a:t>
            </a:r>
            <a:r>
              <a:rPr lang="en-US" dirty="0" smtClean="0"/>
              <a:t> Windows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“</a:t>
            </a:r>
            <a:r>
              <a:rPr lang="en-US" i="1" dirty="0" err="1" smtClean="0"/>
              <a:t>Geräte</a:t>
            </a:r>
            <a:r>
              <a:rPr lang="en-US" i="1" dirty="0" smtClean="0"/>
              <a:t> Manager</a:t>
            </a:r>
            <a:r>
              <a:rPr lang="en-US" dirty="0" smtClean="0"/>
              <a:t>”, </a:t>
            </a:r>
            <a:r>
              <a:rPr lang="en-US" dirty="0" err="1" smtClean="0"/>
              <a:t>bei</a:t>
            </a:r>
            <a:r>
              <a:rPr lang="en-US" dirty="0" smtClean="0"/>
              <a:t> Linux </a:t>
            </a:r>
            <a:r>
              <a:rPr lang="en-US" dirty="0" err="1" smtClean="0"/>
              <a:t>i.d.R</a:t>
            </a:r>
            <a:r>
              <a:rPr lang="en-US" dirty="0" smtClean="0"/>
              <a:t>. </a:t>
            </a:r>
            <a:r>
              <a:rPr lang="en-US" i="1" dirty="0" smtClean="0"/>
              <a:t>/dev/ttyUSB0</a:t>
            </a:r>
            <a:r>
              <a:rPr lang="en-US" dirty="0" smtClean="0"/>
              <a:t>).</a:t>
            </a:r>
          </a:p>
          <a:p>
            <a:pPr marL="692150" lvl="1" indent="-342900"/>
            <a:r>
              <a:rPr lang="en-US" dirty="0" smtClean="0"/>
              <a:t>VM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und </a:t>
            </a:r>
            <a:r>
              <a:rPr lang="en-US" dirty="0" err="1" smtClean="0"/>
              <a:t>testen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49" y="1700808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6" name="Picture 2" descr="http://tse2.mm.bing.net/th?id=OIP.Mc22e515febd25f2df7b929c3f614a513o0&amp;pid=15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539552" y="6247768"/>
            <a:ext cx="8406680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Kabel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http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://www.comtech.de/Computer-und-Zubehoer/Drucker/Druckerkabel-und-Zubehoer/KABEL-USB-2.0-A/B-5m</a:t>
            </a:r>
          </a:p>
        </p:txBody>
      </p:sp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Nächstes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ist </a:t>
            </a:r>
            <a:r>
              <a:rPr lang="de-DE" b="1" dirty="0" smtClean="0">
                <a:solidFill>
                  <a:schemeClr val="bg1"/>
                </a:solidFill>
              </a:rPr>
              <a:t>„anonym“</a:t>
            </a:r>
            <a:r>
              <a:rPr lang="de-DE" dirty="0" smtClean="0">
                <a:solidFill>
                  <a:schemeClr val="bg1"/>
                </a:solidFill>
              </a:rPr>
              <a:t>, 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Typkonvertierung</a:t>
            </a:r>
            <a:r>
              <a:rPr lang="en-US" dirty="0" smtClean="0"/>
              <a:t> </a:t>
            </a:r>
            <a:r>
              <a:rPr lang="en-US" dirty="0" err="1" smtClean="0"/>
              <a:t>unterbinden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Vereinfachte</a:t>
            </a:r>
            <a:r>
              <a:rPr lang="en-US" dirty="0" smtClean="0"/>
              <a:t> </a:t>
            </a:r>
            <a:r>
              <a:rPr lang="en-US" dirty="0" err="1" smtClean="0"/>
              <a:t>Initialisierung</a:t>
            </a:r>
            <a:r>
              <a:rPr lang="en-US" dirty="0" smtClean="0"/>
              <a:t> in C++11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Stolperfallen</a:t>
            </a:r>
            <a:r>
              <a:rPr lang="en-US" dirty="0" smtClean="0"/>
              <a:t> -&gt; {3,2}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3464322" cy="509169"/>
          </a:xfrm>
          <a:prstGeom prst="wedgeRoundRectCallout">
            <a:avLst>
              <a:gd name="adj1" fmla="val -49661"/>
              <a:gd name="adj2" fmla="val 1853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Getrennte 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Basisvoraussetzungen</a:t>
            </a:r>
            <a:br>
              <a:rPr lang="de-DE" sz="2200" b="1" dirty="0" smtClean="0"/>
            </a:b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in Java werden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i="1" dirty="0" smtClean="0"/>
                  <a:t>main.exe,</a:t>
                </a:r>
                <a:br>
                  <a:rPr lang="de-DE" altLang="de-DE" sz="1800" b="0" i="1" dirty="0" smtClean="0"/>
                </a:br>
                <a:r>
                  <a:rPr lang="de-DE" altLang="de-DE" sz="1800" b="0" i="1" dirty="0" smtClean="0"/>
                  <a:t>mylib.dll, </a:t>
                </a:r>
                <a:r>
                  <a:rPr lang="de-DE" altLang="de-DE" sz="1800" b="0" i="1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Statisches</a:t>
            </a:r>
            <a:r>
              <a:rPr lang="en-US" dirty="0" smtClean="0"/>
              <a:t> 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“standalone”,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“minimal”,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Abhängigkeiten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</a:t>
            </a:r>
            <a:r>
              <a:rPr lang="de-DE" dirty="0" smtClean="0">
                <a:solidFill>
                  <a:schemeClr val="bg1"/>
                </a:solidFill>
              </a:rPr>
              <a:t>wird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(Alternative: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</a:t>
            </a:r>
            <a:r>
              <a:rPr lang="de-DE" altLang="de-DE" dirty="0" err="1" smtClean="0"/>
              <a:t>Inlining</a:t>
            </a:r>
            <a:r>
              <a:rPr lang="de-DE" altLang="de-DE" dirty="0" smtClean="0"/>
              <a:t> 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454738" y="1484313"/>
            <a:ext cx="4436850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dirty="0" smtClean="0"/>
              <a:t> “</a:t>
            </a:r>
            <a:r>
              <a:rPr lang="en-US" dirty="0" err="1" smtClean="0"/>
              <a:t>verpflichtend</a:t>
            </a:r>
            <a:r>
              <a:rPr lang="en-US" dirty="0" smtClean="0"/>
              <a:t>”.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189026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Inline_function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[EN]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434221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anderen Sprachen 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Konsequenzen zieht eine Änderung 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nach sich im Vergleich zu Änderungen in der </a:t>
            </a:r>
            <a:r>
              <a:rPr lang="de-DE" altLang="de-DE" sz="1800" b="0" dirty="0" err="1" smtClean="0"/>
              <a:t>Impl</a:t>
            </a:r>
            <a:r>
              <a:rPr lang="de-DE" altLang="de-DE" sz="1800" b="0" dirty="0" smtClean="0"/>
              <a:t>-Datei?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Arrays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 = Pointer LINK</a:t>
            </a:r>
          </a:p>
          <a:p>
            <a:r>
              <a:rPr lang="en-US" smtClean="0"/>
              <a:t>bekannte []-Syntax</a:t>
            </a:r>
          </a:p>
          <a:p>
            <a:r>
              <a:rPr lang="en-US" smtClean="0"/>
              <a:t>Problem: Größe wird nicht mitgeführt </a:t>
            </a:r>
            <a:r>
              <a:rPr lang="en-US" smtClean="0">
                <a:sym typeface="Wingdings" panose="05000000000000000000" pitchFamily="2" charset="2"/>
              </a:rPr>
              <a:t>fehleranfällig</a:t>
            </a:r>
          </a:p>
          <a:p>
            <a:r>
              <a:rPr lang="en-US" smtClean="0">
                <a:sym typeface="Wingdings" panose="05000000000000000000" pitchFamily="2" charset="2"/>
              </a:rPr>
              <a:t>Abhilfe: std::array LINK</a:t>
            </a:r>
            <a:endParaRPr lang="en-US" smtClean="0"/>
          </a:p>
          <a:p>
            <a:r>
              <a:rPr lang="en-US" smtClean="0"/>
              <a:t>(Verweis auf Übung)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  <p:sp>
        <p:nvSpPr>
          <p:cNvPr id="4" name="Abgerundete rechteckige Legende 3"/>
          <p:cNvSpPr/>
          <p:nvPr/>
        </p:nvSpPr>
        <p:spPr bwMode="auto">
          <a:xfrm>
            <a:off x="4262264" y="1526997"/>
            <a:ext cx="3406080" cy="672241"/>
          </a:xfrm>
          <a:prstGeom prst="wedgeRoundRectCallout">
            <a:avLst>
              <a:gd name="adj1" fmla="val -74859"/>
              <a:gd name="adj2" fmla="val 1340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Im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Pool: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\\sam\Install\praktikum2.ova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9" y="1511300"/>
            <a:ext cx="9683618" cy="3885172"/>
          </a:xfrm>
          <a:prstGeom prst="rect">
            <a:avLst/>
          </a:prstGeom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</a:t>
            </a:r>
            <a:r>
              <a:rPr lang="de-DE" altLang="de-DE" smtClean="0">
                <a:ea typeface="ＭＳ Ｐゴシック" pitchFamily="34" charset="-128"/>
              </a:rPr>
              <a:t>C</a:t>
            </a:r>
            <a:r>
              <a:rPr lang="de-DE" altLang="de-DE" smtClean="0">
                <a:ea typeface="ＭＳ Ｐゴシック" pitchFamily="34" charset="-128"/>
              </a:rPr>
              <a:t>++? Der TIOBE-Index.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7135375" y="1499121"/>
            <a:ext cx="791815" cy="720725"/>
          </a:xfrm>
          <a:prstGeom prst="wedgeRoundRectCallout">
            <a:avLst>
              <a:gd name="adj1" fmla="val 59307"/>
              <a:gd name="adj2" fmla="val 79565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5076056" y="6237312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4"/>
              </a:rPr>
              <a:t>http</a:t>
            </a:r>
            <a:r>
              <a:rPr lang="de-DE" altLang="de-DE" sz="1000">
                <a:hlinkClick r:id="rId4"/>
              </a:rPr>
              <a:t>://</a:t>
            </a:r>
            <a:r>
              <a:rPr lang="de-DE" altLang="de-DE" sz="1000" smtClean="0">
                <a:hlinkClick r:id="rId4"/>
              </a:rPr>
              <a:t>www.tiobe.com/tiobe_index?page=index</a:t>
            </a:r>
            <a:r>
              <a:rPr lang="de-DE" altLang="de-DE" sz="1000" smtClean="0"/>
              <a:t> 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5436095" y="1491222"/>
            <a:ext cx="798917" cy="720725"/>
          </a:xfrm>
          <a:prstGeom prst="wedgeRoundRectCallout">
            <a:avLst>
              <a:gd name="adj1" fmla="val -47588"/>
              <a:gd name="adj2" fmla="val 273046"/>
              <a:gd name="adj3" fmla="val 16667"/>
            </a:avLst>
          </a:prstGeom>
          <a:solidFill>
            <a:srgbClr val="8CED7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6291396" y="1499121"/>
            <a:ext cx="791815" cy="720725"/>
          </a:xfrm>
          <a:prstGeom prst="wedgeRoundRectCallout">
            <a:avLst>
              <a:gd name="adj1" fmla="val -728"/>
              <a:gd name="adj2" fmla="val 116600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0058"/>
              </p:ext>
            </p:extLst>
          </p:nvPr>
        </p:nvGraphicFramePr>
        <p:xfrm>
          <a:off x="100781" y="5324450"/>
          <a:ext cx="4968552" cy="15240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56494"/>
                <a:gridCol w="1131738"/>
                <a:gridCol w="1080120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Mar 2016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 2015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Language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Ratings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en-US" sz="1400" b="1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20.528%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+4.95%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14.600%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-2.04%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6.721%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+0.09%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-0.65%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6873" name="Picture 9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4" name="Picture 10" descr="chan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5" name="Picture 11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6" name="Picture 12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/>
            <a:r>
              <a:rPr lang="en-US" dirty="0" err="1" smtClean="0"/>
              <a:t>Bereits</a:t>
            </a:r>
            <a:r>
              <a:rPr lang="en-US" dirty="0" smtClean="0"/>
              <a:t> auf der VM </a:t>
            </a:r>
            <a:r>
              <a:rPr lang="en-US" dirty="0" err="1" smtClean="0"/>
              <a:t>ausgecheckt</a:t>
            </a:r>
            <a:r>
              <a:rPr lang="en-US" dirty="0" smtClean="0"/>
              <a:t> (</a:t>
            </a:r>
            <a:r>
              <a:rPr lang="en-US" i="1" dirty="0" smtClean="0"/>
              <a:t>Window </a:t>
            </a:r>
            <a:r>
              <a:rPr lang="en-US" i="1" dirty="0" smtClean="0">
                <a:sym typeface="Wingdings" panose="05000000000000000000" pitchFamily="2" charset="2"/>
              </a:rPr>
              <a:t> Perspective Open Perspective  </a:t>
            </a:r>
            <a:r>
              <a:rPr lang="en-US" i="1" dirty="0" err="1" smtClean="0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marL="692150" lvl="1" indent="-342900"/>
            <a:r>
              <a:rPr lang="de-DE" dirty="0" smtClean="0"/>
              <a:t>Vorlesung 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Informationen zu </a:t>
            </a:r>
            <a:r>
              <a:rPr lang="de-DE" dirty="0" err="1" smtClean="0"/>
              <a:t>Git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</a:t>
            </a:r>
            <a:r>
              <a:rPr lang="de-DE" sz="1600" dirty="0">
                <a:hlinkClick r:id="rId4"/>
              </a:rPr>
              <a:t>://</a:t>
            </a:r>
            <a:r>
              <a:rPr lang="de-DE" sz="1600" dirty="0" smtClean="0">
                <a:hlinkClick r:id="rId4"/>
              </a:rPr>
              <a:t>github.com/Echtzeitsysteme/tud-cpp-exercises/blob/master/README.md</a:t>
            </a:r>
            <a:r>
              <a:rPr lang="de-DE" sz="1600" dirty="0" smtClean="0"/>
              <a:t> </a:t>
            </a:r>
          </a:p>
          <a:p>
            <a:pPr marL="692150" lvl="1" indent="-342900"/>
            <a:endParaRPr lang="de-DE" dirty="0"/>
          </a:p>
          <a:p>
            <a:pPr marL="692150" lvl="1" indent="-342900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52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Namensräume </a:t>
            </a:r>
            <a:r>
              <a:rPr lang="en-US"/>
              <a:t>TODO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namespace</a:t>
            </a:r>
          </a:p>
          <a:p>
            <a:r>
              <a:rPr lang="en-US" smtClean="0"/>
              <a:t>using namespace</a:t>
            </a:r>
          </a:p>
          <a:p>
            <a:r>
              <a:rPr lang="en-US" smtClean="0"/>
              <a:t>Klasse als Namensraum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Sichtbarkeiten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public, private, protected</a:t>
            </a:r>
          </a:p>
          <a:p>
            <a:r>
              <a:rPr lang="en-US" smtClean="0"/>
              <a:t>Vergleich mit Java: kein ‘package/default’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C-Strings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char*</a:t>
            </a:r>
          </a:p>
          <a:p>
            <a:r>
              <a:rPr lang="en-US" smtClean="0"/>
              <a:t>STL String </a:t>
            </a:r>
            <a:r>
              <a:rPr lang="en-US" smtClean="0">
                <a:sym typeface="Wingdings" panose="05000000000000000000" pitchFamily="2" charset="2"/>
              </a:rPr>
              <a:t>std::string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Bereits hier einführen – nicht erst später. Dort: STL reloaded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Operatorüberladung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Was heißt Überladung?</a:t>
            </a:r>
          </a:p>
          <a:p>
            <a:r>
              <a:rPr lang="en-US" smtClean="0"/>
              <a:t>Welche Möglichkeiten habe ich? </a:t>
            </a:r>
            <a:r>
              <a:rPr lang="en-US" smtClean="0">
                <a:sym typeface="Wingdings" panose="05000000000000000000" pitchFamily="2" charset="2"/>
              </a:rPr>
              <a:t>Methode vs. Funktion</a:t>
            </a:r>
          </a:p>
          <a:p>
            <a:r>
              <a:rPr lang="en-US" smtClean="0">
                <a:sym typeface="Wingdings" panose="05000000000000000000" pitchFamily="2" charset="2"/>
              </a:rPr>
              <a:t>Beispiel: operator&lt;&lt;</a:t>
            </a:r>
          </a:p>
          <a:p>
            <a:r>
              <a:rPr lang="en-US" smtClean="0">
                <a:sym typeface="Wingdings" panose="05000000000000000000" pitchFamily="2" charset="2"/>
              </a:rPr>
              <a:t>Insgesamt gibt es X Operatoren  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Casting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static_cast, const_cast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Iterierungskonzepte in C++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while-do</a:t>
            </a:r>
          </a:p>
          <a:p>
            <a:r>
              <a:rPr lang="en-US" smtClean="0"/>
              <a:t>do-while</a:t>
            </a:r>
          </a:p>
          <a:p>
            <a:r>
              <a:rPr lang="en-US" smtClean="0"/>
              <a:t>for mit Iteratoren</a:t>
            </a:r>
          </a:p>
          <a:p>
            <a:r>
              <a:rPr lang="en-US" smtClean="0"/>
              <a:t>for mit Indizes</a:t>
            </a:r>
          </a:p>
          <a:p>
            <a:r>
              <a:rPr lang="en-US" smtClean="0"/>
              <a:t>std::foreach</a:t>
            </a:r>
          </a:p>
          <a:p>
            <a:r>
              <a:rPr lang="en-US" smtClean="0"/>
              <a:t>range-based for loop (C++11)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Konzepte und Konvetionen sind in C++ wesentlich </a:t>
            </a:r>
          </a:p>
          <a:p>
            <a:r>
              <a:rPr lang="en-US" smtClean="0"/>
              <a:t>Konzepte werden tw. in Schlüsselwörter übersetzt </a:t>
            </a:r>
            <a:r>
              <a:rPr lang="en-US" smtClean="0">
                <a:sym typeface="Wingdings" panose="05000000000000000000" pitchFamily="2" charset="2"/>
              </a:rPr>
              <a:t>noexcept</a:t>
            </a:r>
            <a:endParaRPr lang="en-US" smtClean="0"/>
          </a:p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en.cppreference.com/w/cpp/concept</a:t>
            </a:r>
            <a:endParaRPr lang="en-US" smtClean="0"/>
          </a:p>
          <a:p>
            <a:r>
              <a:rPr lang="en-US" smtClean="0"/>
              <a:t>Beispiel: undefined behavior, const correctness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11:00: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11:00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persönlich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>
                <a:hlinkClick r:id="rId3"/>
              </a:rPr>
              <a:t>roland.kluge@es.tu</a:t>
            </a:r>
            <a:r>
              <a:rPr lang="de-DE" dirty="0" smtClean="0"/>
              <a:t>... und via </a:t>
            </a:r>
            <a:r>
              <a:rPr lang="de-DE" dirty="0" err="1" smtClean="0"/>
              <a:t>Moodle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Matthias Gazzari (während der Übungen)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 (während der Übungen)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des Praktikums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Grundlagen</a:t>
            </a:r>
          </a:p>
          <a:p>
            <a:r>
              <a:rPr lang="en-US" smtClean="0"/>
              <a:t>Speicherverwaltung (</a:t>
            </a:r>
            <a:r>
              <a:rPr lang="en-US" smtClean="0">
                <a:sym typeface="Wingdings" panose="05000000000000000000" pitchFamily="2" charset="2"/>
              </a:rPr>
              <a:t> sehr wichtig in C/C++)</a:t>
            </a:r>
            <a:endParaRPr lang="en-US" smtClean="0"/>
          </a:p>
          <a:p>
            <a:r>
              <a:rPr lang="en-US" smtClean="0"/>
              <a:t>Objektorientierung (</a:t>
            </a:r>
            <a:r>
              <a:rPr lang="en-US" smtClean="0">
                <a:sym typeface="Wingdings" panose="05000000000000000000" pitchFamily="2" charset="2"/>
              </a:rPr>
              <a:t>Besonderheiten in C++)</a:t>
            </a:r>
            <a:endParaRPr lang="en-US" smtClean="0"/>
          </a:p>
          <a:p>
            <a:r>
              <a:rPr lang="en-US" smtClean="0"/>
              <a:t>Fortgeschrittene Themen</a:t>
            </a:r>
          </a:p>
          <a:p>
            <a:r>
              <a:rPr lang="en-US" smtClean="0"/>
              <a:t>Embedded 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 vs. Heap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begrenzte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(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 smtClean="0"/>
              <a:t>Rücksprungadresse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Speicherbelegung</a:t>
            </a:r>
            <a:r>
              <a:rPr lang="en-US" dirty="0"/>
              <a:t> </a:t>
            </a:r>
            <a:r>
              <a:rPr lang="en-US" dirty="0" smtClean="0"/>
              <a:t>und –</a:t>
            </a:r>
            <a:r>
              <a:rPr lang="en-US" dirty="0" err="1" smtClean="0"/>
              <a:t>freigabe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den Compiler 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last-in first-out</a:t>
            </a:r>
            <a:br>
              <a:rPr lang="en-US" i="1" dirty="0" smtClean="0"/>
            </a:b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effizient</a:t>
            </a:r>
            <a:r>
              <a:rPr lang="en-US" dirty="0" smtClean="0"/>
              <a:t>, </a:t>
            </a:r>
            <a:r>
              <a:rPr lang="en-US" dirty="0" err="1" smtClean="0"/>
              <a:t>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typ. </a:t>
            </a:r>
            <a:r>
              <a:rPr lang="en-US" dirty="0" err="1" smtClean="0"/>
              <a:t>wesentlich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Stack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durch</a:t>
            </a:r>
            <a:r>
              <a:rPr lang="en-US" dirty="0" smtClean="0"/>
              <a:t> “</a:t>
            </a:r>
            <a:r>
              <a:rPr lang="en-US" dirty="0" err="1" smtClean="0"/>
              <a:t>Benutzer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	</a:t>
            </a:r>
            <a:r>
              <a:rPr lang="en-US" dirty="0" err="1" smtClean="0">
                <a:sym typeface="Wingdings" panose="05000000000000000000" pitchFamily="2" charset="2"/>
              </a:rPr>
              <a:t>groß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aber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teuer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Laufzeit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13.10.2015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  <a:endParaRPr lang="de-DE" altLang="de-DE" sz="1600" b="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694473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225421" y="3664630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-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0446" y="3666464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-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68261" y="3665585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77454" y="3666238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i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114339" y="3666672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l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80737" y="3666338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e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647336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Textfeld 2"/>
          <p:cNvSpPr txBox="1"/>
          <p:nvPr/>
        </p:nvSpPr>
        <p:spPr>
          <a:xfrm>
            <a:off x="7693235" y="1628800"/>
            <a:ext cx="6481261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TODO:</a:t>
            </a:r>
          </a:p>
          <a:p>
            <a:pPr algn="l"/>
            <a:r>
              <a:rPr lang="en-US" smtClean="0"/>
              <a:t>Hinweis darauf, dass argv[0] den Pfad zum Programm enthält</a:t>
            </a:r>
          </a:p>
          <a:p>
            <a:pPr algn="l"/>
            <a:r>
              <a:rPr lang="en-US" smtClean="0"/>
              <a:t>Folie splitten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</a:t>
            </a:r>
            <a:r>
              <a:rPr lang="de-DE" altLang="de-DE" b="1" dirty="0" smtClean="0"/>
              <a:t>wie(!)</a:t>
            </a:r>
            <a:r>
              <a:rPr lang="de-DE" altLang="de-DE" dirty="0" smtClean="0"/>
              <a:t> ein </a:t>
            </a:r>
            <a:r>
              <a:rPr lang="de-DE" altLang="de-DE" b="1" dirty="0" err="1" smtClean="0"/>
              <a:t>const</a:t>
            </a:r>
            <a:r>
              <a:rPr lang="de-DE" altLang="de-DE" b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-7883144" y="2780928"/>
            <a:ext cx="14015376" cy="4729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/>
          </a:p>
          <a:p>
            <a:pPr algn="l"/>
            <a:r>
              <a:rPr lang="en-US"/>
              <a:t>TODOs Für die nächste Iteration:</a:t>
            </a:r>
          </a:p>
          <a:p>
            <a:pPr algn="l"/>
            <a:r>
              <a:rPr lang="en-US"/>
              <a:t>näher auf Getter (const, non-const) eingehen; const Getter -&gt; liefert const Referenz; const ist bei primitive Rückgabetypen nicht sinnvoll</a:t>
            </a:r>
          </a:p>
          <a:p>
            <a:pPr algn="l"/>
            <a:r>
              <a:rPr lang="en-US"/>
              <a:t>Dimensionen:</a:t>
            </a:r>
          </a:p>
          <a:p>
            <a:pPr marL="171450" indent="-171450" algn="l">
              <a:buFontTx/>
              <a:buChar char="-"/>
            </a:pPr>
            <a:r>
              <a:rPr lang="en-US"/>
              <a:t>pass by: value, reference, pointer, const value, reference to const, pointer to const, const pointer to const</a:t>
            </a:r>
          </a:p>
          <a:p>
            <a:pPr marL="171450" indent="-171450" algn="l">
              <a:buFontTx/>
              <a:buChar char="-"/>
            </a:pPr>
            <a:r>
              <a:rPr lang="en-US"/>
              <a:t>return by: value, reference, pointer, </a:t>
            </a:r>
          </a:p>
          <a:p>
            <a:pPr marL="171450" indent="-171450" algn="l">
              <a:buFontTx/>
              <a:buChar char="-"/>
            </a:pPr>
            <a:endParaRPr lang="en-US"/>
          </a:p>
          <a:p>
            <a:pPr algn="l"/>
            <a:r>
              <a:rPr lang="en-US"/>
              <a:t>const correctness definieren</a:t>
            </a:r>
          </a:p>
          <a:p>
            <a:pPr algn="l"/>
            <a:r>
              <a:rPr lang="en-US"/>
              <a:t>const wird nur zur Compilezeit getestet</a:t>
            </a:r>
          </a:p>
          <a:p>
            <a:pPr algn="l"/>
            <a:r>
              <a:rPr lang="en-US"/>
              <a:t>const-on-the-right style vs. const-on-the-left style</a:t>
            </a:r>
          </a:p>
          <a:p>
            <a:pPr algn="l"/>
            <a:r>
              <a:rPr lang="en-US"/>
              <a:t>const reference</a:t>
            </a:r>
          </a:p>
          <a:p>
            <a:pPr algn="l"/>
            <a:r>
              <a:rPr lang="en-US"/>
              <a:t>const overloading</a:t>
            </a:r>
          </a:p>
          <a:p>
            <a:pPr algn="l"/>
            <a:endParaRPr lang="en-US"/>
          </a:p>
          <a:p>
            <a:pPr marL="342900" indent="-342900" algn="l">
              <a:buFontTx/>
              <a:buChar char="-"/>
            </a:pP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const int * i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/>
              <a:t>ist äquivalent zu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int const * </a:t>
            </a:r>
            <a:r>
              <a:rPr lang="en-US"/>
              <a:t>(“to-the-left style” vs. “to-the-right style”)</a:t>
            </a:r>
            <a:br>
              <a:rPr lang="en-US"/>
            </a:br>
            <a:endParaRPr lang="en-US"/>
          </a:p>
          <a:p>
            <a:pPr marL="342900" indent="-342900" algn="l">
              <a:buFontTx/>
              <a:buChar char="-"/>
            </a:pPr>
            <a:r>
              <a:rPr lang="en-US" b="1"/>
              <a:t>Referenzen </a:t>
            </a:r>
            <a:r>
              <a:rPr lang="en-US"/>
              <a:t>in C++ entsprechen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b="1"/>
              <a:t>Referenzen </a:t>
            </a:r>
            <a:r>
              <a:rPr lang="en-US"/>
              <a:t>in Java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für den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/>
              <a:t> </a:t>
            </a:r>
            <a:r>
              <a:rPr lang="de-DE" altLang="de-DE" sz="1800" b="0" smtClean="0"/>
              <a:t>(</a:t>
            </a:r>
            <a:r>
              <a:rPr lang="de-DE" altLang="de-DE" sz="1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0010"/>
              </p:ext>
            </p:extLst>
          </p:nvPr>
        </p:nvGraphicFramePr>
        <p:xfrm>
          <a:off x="358772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1765276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187676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204345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C++-FAQ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059832" y="1767786"/>
            <a:ext cx="313098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https://isocpp.org/wiki/faq/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9" y="2167663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933056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5338222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Initialisierungslisten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Pflicht bei const-Attributen und Referenzen im Konstruktor</a:t>
            </a:r>
          </a:p>
          <a:p>
            <a:r>
              <a:rPr lang="en-US" smtClean="0"/>
              <a:t>C++11: vereinfachte Initialisierung von Vektoren etc.</a:t>
            </a:r>
          </a:p>
          <a:p>
            <a:r>
              <a:rPr lang="en-US" smtClean="0"/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Delegating Constructors (C++11)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Vergleichbar mit this()-Aufruf in Java</a:t>
            </a:r>
          </a:p>
          <a:p>
            <a:r>
              <a:rPr lang="en-US" smtClean="0"/>
              <a:t>Beispiel: Floor ohne Label -&gt; this(“”, number)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 / default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X() = default </a:t>
            </a:r>
            <a:r>
              <a:rPr lang="en-US" smtClean="0">
                <a:sym typeface="Wingdings" panose="05000000000000000000" pitchFamily="2" charset="2"/>
              </a:rPr>
              <a:t> Wieder-Einfügen des Defaultkonstruktors</a:t>
            </a:r>
          </a:p>
          <a:p>
            <a:r>
              <a:rPr lang="en-US" smtClean="0">
                <a:sym typeface="Wingdings" panose="05000000000000000000" pitchFamily="2" charset="2"/>
              </a:rPr>
              <a:t>X() = delete löschen eines Konstruktors etc.</a:t>
            </a:r>
          </a:p>
          <a:p>
            <a:r>
              <a:rPr lang="en-US" smtClean="0">
                <a:sym typeface="Wingdings" panose="05000000000000000000" pitchFamily="2" charset="2"/>
              </a:rPr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Assignment-Operator (I)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Assignment-Operator (</a:t>
            </a:r>
            <a:r>
              <a:rPr lang="de-DE" altLang="de-DE" smtClean="0"/>
              <a:t>II)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Vergleich mit Java:</a:t>
            </a:r>
          </a:p>
          <a:p>
            <a:r>
              <a:rPr lang="en-US" smtClean="0"/>
              <a:t>Java-Primitive: Wertzuweisung</a:t>
            </a:r>
          </a:p>
          <a:p>
            <a:r>
              <a:rPr lang="en-US" smtClean="0"/>
              <a:t>Java-Objekte: Referenzzuweisung (~Pointer kopieren)</a:t>
            </a:r>
          </a:p>
        </p:txBody>
      </p:sp>
    </p:spTree>
    <p:extLst>
      <p:ext uri="{BB962C8B-B14F-4D97-AF65-F5344CB8AC3E}">
        <p14:creationId xmlns:p14="http://schemas.microsoft.com/office/powerpoint/2010/main" val="321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1080120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Aber: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hat </a:t>
            </a:r>
            <a:r>
              <a:rPr lang="de-DE" b="1" dirty="0" smtClean="0">
                <a:solidFill>
                  <a:schemeClr val="bg1"/>
                </a:solidFill>
              </a:rPr>
              <a:t>keinen Kopierkonstruktor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</a:t>
            </a:r>
            <a:r>
              <a:rPr lang="en-US" err="1" smtClean="0"/>
              <a:t>generierte</a:t>
            </a:r>
            <a:r>
              <a:rPr lang="en-US" smtClean="0"/>
              <a:t> Methoden TODO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C++-Compiler </a:t>
            </a:r>
            <a:r>
              <a:rPr lang="en-US" dirty="0" err="1" smtClean="0"/>
              <a:t>generiert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	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err="1"/>
              <a:t>wie</a:t>
            </a:r>
            <a:r>
              <a:rPr lang="en-US" dirty="0"/>
              <a:t> in </a:t>
            </a:r>
            <a:r>
              <a:rPr lang="en-US" dirty="0" smtClean="0"/>
              <a:t>Java!)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Aber </a:t>
            </a:r>
            <a:r>
              <a:rPr lang="en-US" dirty="0" err="1" smtClean="0">
                <a:solidFill>
                  <a:srgbClr val="000000"/>
                </a:solidFill>
              </a:rPr>
              <a:t>auch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692150" lvl="1" indent="-342900"/>
            <a:r>
              <a:rPr lang="en-US" dirty="0" err="1" smtClean="0">
                <a:solidFill>
                  <a:srgbClr val="000000"/>
                </a:solidFill>
              </a:rPr>
              <a:t>Initialisierungsliste</a:t>
            </a:r>
            <a:endParaRPr lang="en-US" dirty="0">
              <a:solidFill>
                <a:srgbClr val="000000"/>
              </a:solidFill>
            </a:endParaRPr>
          </a:p>
          <a:p>
            <a:pPr marL="692150" lvl="1" indent="-342900"/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4860032" y="5013176"/>
            <a:ext cx="3672800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TODO</a:t>
            </a:r>
          </a:p>
          <a:p>
            <a:pPr algn="l"/>
            <a:r>
              <a:rPr lang="en-US" smtClean="0"/>
              <a:t>In Java zusätzlich: extends Object</a:t>
            </a:r>
          </a:p>
          <a:p>
            <a:pPr algn="l"/>
            <a:r>
              <a:rPr lang="en-US" smtClean="0"/>
              <a:t>Link mit Übersicht?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 / Online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r>
              <a:rPr lang="en-US" dirty="0"/>
              <a:t>LearnCpp.com</a:t>
            </a:r>
          </a:p>
          <a:p>
            <a:r>
              <a:rPr lang="en-US" sz="1200" dirty="0" smtClean="0">
                <a:hlinkClick r:id="rId6"/>
              </a:rPr>
              <a:t>http</a:t>
            </a:r>
            <a:r>
              <a:rPr lang="en-US" sz="1200" dirty="0">
                <a:hlinkClick r:id="rId6"/>
              </a:rPr>
              <a:t>://www.learncpp.com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11810</Words>
  <Application>Microsoft Office PowerPoint</Application>
  <PresentationFormat>Bildschirmpräsentation (4:3)</PresentationFormat>
  <Paragraphs>3845</Paragraphs>
  <Slides>213</Slides>
  <Notes>71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213</vt:i4>
      </vt:variant>
    </vt:vector>
  </HeadingPairs>
  <TitlesOfParts>
    <vt:vector size="226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 Der TIOBE-Index.</vt:lpstr>
      <vt:lpstr>Organisatorisches </vt:lpstr>
      <vt:lpstr>Klausur</vt:lpstr>
      <vt:lpstr>Vorlesungs- und Übungsbetrieb</vt:lpstr>
      <vt:lpstr>Literaturvorschläge – Bücher</vt:lpstr>
      <vt:lpstr>Literaturvorschläge – Skripte / Online</vt:lpstr>
      <vt:lpstr>Alternative Veranstaltungen an der TU Darmstadt</vt:lpstr>
      <vt:lpstr>C, C++ und Java</vt:lpstr>
      <vt:lpstr>C, C++ und Java</vt:lpstr>
      <vt:lpstr>Fragen?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Exkurs: Statisches und dynamisches Linken</vt:lpstr>
      <vt:lpstr>Was genau macht der Präprozessor?</vt:lpstr>
      <vt:lpstr>Exkurs: Fortgeschrittene Verwendung des Präprozessors</vt:lpstr>
      <vt:lpstr>Exkurs: Inlining und Code-Optimierung</vt:lpstr>
      <vt:lpstr>Intermezzo</vt:lpstr>
      <vt:lpstr>Programmstart</vt:lpstr>
      <vt:lpstr>Systemstart</vt:lpstr>
      <vt:lpstr>Arrays in C++</vt:lpstr>
      <vt:lpstr>Demo: Virtuelle Maschine </vt:lpstr>
      <vt:lpstr>Ein paar Worte zu Git</vt:lpstr>
      <vt:lpstr>Weitere Konzepte in C++</vt:lpstr>
      <vt:lpstr>Namensräume TODO</vt:lpstr>
      <vt:lpstr>Sichtbarkeiten TODO</vt:lpstr>
      <vt:lpstr>Strings TODO</vt:lpstr>
      <vt:lpstr>STL TODO</vt:lpstr>
      <vt:lpstr>Operatorüberladung TODO</vt:lpstr>
      <vt:lpstr>Exkurs: Casting TODO</vt:lpstr>
      <vt:lpstr>Iterierungskonzepte in C++ TODO</vt:lpstr>
      <vt:lpstr>Weitere Konzepte in C++ TODO</vt:lpstr>
      <vt:lpstr>Struktur des Praktikums TODO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Intermezzo</vt:lpstr>
      <vt:lpstr>Unveränderlichkeit - const</vt:lpstr>
      <vt:lpstr>Was ist eine (C++)-Referenz?</vt:lpstr>
      <vt:lpstr>const bei Objekten</vt:lpstr>
      <vt:lpstr>Intermezzo</vt:lpstr>
      <vt:lpstr>Wieso const?</vt:lpstr>
      <vt:lpstr>Intermezzo: const</vt:lpstr>
      <vt:lpstr>Intermezzo: * und &amp;</vt:lpstr>
      <vt:lpstr>Beispiel: Asterisk und Ampersand</vt:lpstr>
      <vt:lpstr>Exkurs: C++-FAQ</vt:lpstr>
      <vt:lpstr>Auf- und Abbauen von Objekten</vt:lpstr>
      <vt:lpstr>Konstruktor, Destruktor und Copy-Konstruktor</vt:lpstr>
      <vt:lpstr>Initialisierungslisten</vt:lpstr>
      <vt:lpstr>Delegating Constructors (C++11) TODO</vt:lpstr>
      <vt:lpstr>remove / default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 (I)</vt:lpstr>
      <vt:lpstr>Assignment-Operator (II) TODO</vt:lpstr>
      <vt:lpstr>Rule of Three</vt:lpstr>
      <vt:lpstr>Rule of Three II</vt:lpstr>
      <vt:lpstr>Compiler-generierte Methoden TODO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ohne std::shared_ptr</vt:lpstr>
      <vt:lpstr>Person – mit std::shared_ptr</vt:lpstr>
      <vt:lpstr>Beispiel: Mit klassischen Zeigern</vt:lpstr>
      <vt:lpstr>Beispiel: Mit std::shared_ptr</vt:lpstr>
      <vt:lpstr>std::make_shared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Exkurs: automatische Typableitung TODO</vt:lpstr>
      <vt:lpstr>Zusammenfassung</vt:lpstr>
      <vt:lpstr>Programmierpraktikum C und C++</vt:lpstr>
      <vt:lpstr>Was ist Polymorphie?</vt:lpstr>
      <vt:lpstr>Ein einfaches Beispiel für Polymorphie</vt:lpstr>
      <vt:lpstr>Wozu Polymorphie?</vt:lpstr>
      <vt:lpstr>Lösung ohne und mit Polymorphie</vt:lpstr>
      <vt:lpstr>Verschiedene Strategien als Unterklassen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Schnittstellen- vs. Implementierungsvererbung</vt:lpstr>
      <vt:lpstr>Intermezzo</vt:lpstr>
      <vt:lpstr>Wie war das eigentlich mit der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 (I)</vt:lpstr>
      <vt:lpstr>Funktionszeiger: Motivation (II)</vt:lpstr>
      <vt:lpstr>Funktionszeiger: Beispiel II</vt:lpstr>
      <vt:lpstr>Funktionszeiger: Syntax</vt:lpstr>
      <vt:lpstr>Funktionsobjekte und Templates</vt:lpstr>
      <vt:lpstr>Exkurs: Lambdas (C++11) TODO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 –  Schleife vs. remove_copy_if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Technische Anmerkungen</vt:lpstr>
      <vt:lpstr>Projektvorlagen</vt:lpstr>
      <vt:lpstr>Anschluss des Boards an die Virtuelle Maschine</vt:lpstr>
      <vt:lpstr>Viel Spaß!</vt:lpstr>
      <vt:lpstr>Folien Nächstes Jahr</vt:lpstr>
      <vt:lpstr>Implizite Typ-Konvertierung und Anonyme Objekte</vt:lpstr>
      <vt:lpstr>Implizite Typkonvertierung unterbinden</vt:lpstr>
      <vt:lpstr>Vereinfachte Initialisierung in C++11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1369</cp:revision>
  <dcterms:created xsi:type="dcterms:W3CDTF">2008-08-19T13:25:11Z</dcterms:created>
  <dcterms:modified xsi:type="dcterms:W3CDTF">2016-04-05T10:00:45Z</dcterms:modified>
</cp:coreProperties>
</file>