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28"/>
  </p:notesMasterIdLst>
  <p:handoutMasterIdLst>
    <p:handoutMasterId r:id="rId229"/>
  </p:handoutMasterIdLst>
  <p:sldIdLst>
    <p:sldId id="454" r:id="rId2"/>
    <p:sldId id="277" r:id="rId3"/>
    <p:sldId id="276" r:id="rId4"/>
    <p:sldId id="274" r:id="rId5"/>
    <p:sldId id="450" r:id="rId6"/>
    <p:sldId id="456" r:id="rId7"/>
    <p:sldId id="493" r:id="rId8"/>
    <p:sldId id="265" r:id="rId9"/>
    <p:sldId id="533" r:id="rId10"/>
    <p:sldId id="259" r:id="rId11"/>
    <p:sldId id="510" r:id="rId12"/>
    <p:sldId id="534" r:id="rId13"/>
    <p:sldId id="511" r:id="rId14"/>
    <p:sldId id="512" r:id="rId15"/>
    <p:sldId id="528" r:id="rId16"/>
    <p:sldId id="529" r:id="rId17"/>
    <p:sldId id="530" r:id="rId18"/>
    <p:sldId id="531" r:id="rId19"/>
    <p:sldId id="532" r:id="rId20"/>
    <p:sldId id="457" r:id="rId21"/>
    <p:sldId id="279" r:id="rId22"/>
    <p:sldId id="449" r:id="rId23"/>
    <p:sldId id="280" r:id="rId24"/>
    <p:sldId id="281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3" r:id="rId34"/>
    <p:sldId id="294" r:id="rId35"/>
    <p:sldId id="295" r:id="rId36"/>
    <p:sldId id="455" r:id="rId37"/>
    <p:sldId id="296" r:id="rId38"/>
    <p:sldId id="506" r:id="rId39"/>
    <p:sldId id="535" r:id="rId40"/>
    <p:sldId id="297" r:id="rId41"/>
    <p:sldId id="525" r:id="rId42"/>
    <p:sldId id="469" r:id="rId43"/>
    <p:sldId id="527" r:id="rId44"/>
    <p:sldId id="298" r:id="rId45"/>
    <p:sldId id="299" r:id="rId46"/>
    <p:sldId id="300" r:id="rId47"/>
    <p:sldId id="524" r:id="rId48"/>
    <p:sldId id="487" r:id="rId49"/>
    <p:sldId id="488" r:id="rId50"/>
    <p:sldId id="489" r:id="rId51"/>
    <p:sldId id="490" r:id="rId52"/>
    <p:sldId id="507" r:id="rId53"/>
    <p:sldId id="508" r:id="rId54"/>
    <p:sldId id="494" r:id="rId55"/>
    <p:sldId id="492" r:id="rId56"/>
    <p:sldId id="501" r:id="rId57"/>
    <p:sldId id="498" r:id="rId58"/>
    <p:sldId id="303" r:id="rId59"/>
    <p:sldId id="304" r:id="rId60"/>
    <p:sldId id="474" r:id="rId61"/>
    <p:sldId id="305" r:id="rId62"/>
    <p:sldId id="307" r:id="rId63"/>
    <p:sldId id="308" r:id="rId64"/>
    <p:sldId id="309" r:id="rId65"/>
    <p:sldId id="310" r:id="rId66"/>
    <p:sldId id="311" r:id="rId67"/>
    <p:sldId id="443" r:id="rId68"/>
    <p:sldId id="312" r:id="rId69"/>
    <p:sldId id="513" r:id="rId70"/>
    <p:sldId id="313" r:id="rId71"/>
    <p:sldId id="515" r:id="rId72"/>
    <p:sldId id="516" r:id="rId73"/>
    <p:sldId id="314" r:id="rId74"/>
    <p:sldId id="315" r:id="rId75"/>
    <p:sldId id="476" r:id="rId76"/>
    <p:sldId id="318" r:id="rId77"/>
    <p:sldId id="514" r:id="rId78"/>
    <p:sldId id="319" r:id="rId79"/>
    <p:sldId id="316" r:id="rId80"/>
    <p:sldId id="317" r:id="rId81"/>
    <p:sldId id="444" r:id="rId82"/>
    <p:sldId id="320" r:id="rId83"/>
    <p:sldId id="321" r:id="rId84"/>
    <p:sldId id="499" r:id="rId85"/>
    <p:sldId id="496" r:id="rId86"/>
    <p:sldId id="322" r:id="rId87"/>
    <p:sldId id="323" r:id="rId88"/>
    <p:sldId id="324" r:id="rId89"/>
    <p:sldId id="325" r:id="rId90"/>
    <p:sldId id="326" r:id="rId91"/>
    <p:sldId id="327" r:id="rId92"/>
    <p:sldId id="495" r:id="rId93"/>
    <p:sldId id="328" r:id="rId94"/>
    <p:sldId id="329" r:id="rId95"/>
    <p:sldId id="475" r:id="rId96"/>
    <p:sldId id="517" r:id="rId97"/>
    <p:sldId id="330" r:id="rId98"/>
    <p:sldId id="331" r:id="rId99"/>
    <p:sldId id="332" r:id="rId100"/>
    <p:sldId id="458" r:id="rId101"/>
    <p:sldId id="333" r:id="rId102"/>
    <p:sldId id="334" r:id="rId103"/>
    <p:sldId id="335" r:id="rId104"/>
    <p:sldId id="336" r:id="rId105"/>
    <p:sldId id="337" r:id="rId106"/>
    <p:sldId id="338" r:id="rId107"/>
    <p:sldId id="340" r:id="rId108"/>
    <p:sldId id="341" r:id="rId109"/>
    <p:sldId id="342" r:id="rId110"/>
    <p:sldId id="343" r:id="rId111"/>
    <p:sldId id="345" r:id="rId112"/>
    <p:sldId id="344" r:id="rId113"/>
    <p:sldId id="483" r:id="rId114"/>
    <p:sldId id="347" r:id="rId115"/>
    <p:sldId id="348" r:id="rId116"/>
    <p:sldId id="349" r:id="rId117"/>
    <p:sldId id="350" r:id="rId118"/>
    <p:sldId id="351" r:id="rId119"/>
    <p:sldId id="521" r:id="rId120"/>
    <p:sldId id="352" r:id="rId121"/>
    <p:sldId id="353" r:id="rId122"/>
    <p:sldId id="470" r:id="rId123"/>
    <p:sldId id="477" r:id="rId124"/>
    <p:sldId id="354" r:id="rId125"/>
    <p:sldId id="358" r:id="rId126"/>
    <p:sldId id="356" r:id="rId127"/>
    <p:sldId id="359" r:id="rId128"/>
    <p:sldId id="361" r:id="rId129"/>
    <p:sldId id="362" r:id="rId130"/>
    <p:sldId id="363" r:id="rId131"/>
    <p:sldId id="364" r:id="rId132"/>
    <p:sldId id="365" r:id="rId133"/>
    <p:sldId id="367" r:id="rId134"/>
    <p:sldId id="368" r:id="rId135"/>
    <p:sldId id="369" r:id="rId136"/>
    <p:sldId id="370" r:id="rId137"/>
    <p:sldId id="441" r:id="rId138"/>
    <p:sldId id="371" r:id="rId139"/>
    <p:sldId id="372" r:id="rId140"/>
    <p:sldId id="373" r:id="rId141"/>
    <p:sldId id="374" r:id="rId142"/>
    <p:sldId id="376" r:id="rId143"/>
    <p:sldId id="460" r:id="rId144"/>
    <p:sldId id="377" r:id="rId145"/>
    <p:sldId id="464" r:id="rId146"/>
    <p:sldId id="380" r:id="rId147"/>
    <p:sldId id="381" r:id="rId148"/>
    <p:sldId id="382" r:id="rId149"/>
    <p:sldId id="383" r:id="rId150"/>
    <p:sldId id="526" r:id="rId151"/>
    <p:sldId id="384" r:id="rId152"/>
    <p:sldId id="379" r:id="rId153"/>
    <p:sldId id="461" r:id="rId154"/>
    <p:sldId id="387" r:id="rId155"/>
    <p:sldId id="388" r:id="rId156"/>
    <p:sldId id="389" r:id="rId157"/>
    <p:sldId id="459" r:id="rId158"/>
    <p:sldId id="392" r:id="rId159"/>
    <p:sldId id="393" r:id="rId160"/>
    <p:sldId id="465" r:id="rId161"/>
    <p:sldId id="394" r:id="rId162"/>
    <p:sldId id="395" r:id="rId163"/>
    <p:sldId id="396" r:id="rId164"/>
    <p:sldId id="397" r:id="rId165"/>
    <p:sldId id="398" r:id="rId166"/>
    <p:sldId id="478" r:id="rId167"/>
    <p:sldId id="399" r:id="rId168"/>
    <p:sldId id="400" r:id="rId169"/>
    <p:sldId id="401" r:id="rId170"/>
    <p:sldId id="402" r:id="rId171"/>
    <p:sldId id="466" r:id="rId172"/>
    <p:sldId id="403" r:id="rId173"/>
    <p:sldId id="404" r:id="rId174"/>
    <p:sldId id="405" r:id="rId175"/>
    <p:sldId id="408" r:id="rId176"/>
    <p:sldId id="522" r:id="rId177"/>
    <p:sldId id="503" r:id="rId178"/>
    <p:sldId id="406" r:id="rId179"/>
    <p:sldId id="472" r:id="rId180"/>
    <p:sldId id="407" r:id="rId181"/>
    <p:sldId id="409" r:id="rId182"/>
    <p:sldId id="410" r:id="rId183"/>
    <p:sldId id="411" r:id="rId184"/>
    <p:sldId id="413" r:id="rId185"/>
    <p:sldId id="414" r:id="rId186"/>
    <p:sldId id="415" r:id="rId187"/>
    <p:sldId id="416" r:id="rId188"/>
    <p:sldId id="417" r:id="rId189"/>
    <p:sldId id="418" r:id="rId190"/>
    <p:sldId id="419" r:id="rId191"/>
    <p:sldId id="420" r:id="rId192"/>
    <p:sldId id="421" r:id="rId193"/>
    <p:sldId id="422" r:id="rId194"/>
    <p:sldId id="423" r:id="rId195"/>
    <p:sldId id="504" r:id="rId196"/>
    <p:sldId id="424" r:id="rId197"/>
    <p:sldId id="425" r:id="rId198"/>
    <p:sldId id="426" r:id="rId199"/>
    <p:sldId id="427" r:id="rId200"/>
    <p:sldId id="452" r:id="rId201"/>
    <p:sldId id="451" r:id="rId202"/>
    <p:sldId id="453" r:id="rId203"/>
    <p:sldId id="439" r:id="rId204"/>
    <p:sldId id="428" r:id="rId205"/>
    <p:sldId id="429" r:id="rId206"/>
    <p:sldId id="430" r:id="rId207"/>
    <p:sldId id="431" r:id="rId208"/>
    <p:sldId id="432" r:id="rId209"/>
    <p:sldId id="433" r:id="rId210"/>
    <p:sldId id="434" r:id="rId211"/>
    <p:sldId id="435" r:id="rId212"/>
    <p:sldId id="436" r:id="rId213"/>
    <p:sldId id="437" r:id="rId214"/>
    <p:sldId id="485" r:id="rId215"/>
    <p:sldId id="486" r:id="rId216"/>
    <p:sldId id="484" r:id="rId217"/>
    <p:sldId id="438" r:id="rId218"/>
    <p:sldId id="523" r:id="rId219"/>
    <p:sldId id="505" r:id="rId220"/>
    <p:sldId id="479" r:id="rId221"/>
    <p:sldId id="536" r:id="rId222"/>
    <p:sldId id="480" r:id="rId223"/>
    <p:sldId id="481" r:id="rId224"/>
    <p:sldId id="537" r:id="rId225"/>
    <p:sldId id="539" r:id="rId226"/>
    <p:sldId id="538" r:id="rId227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Titelfolie" id="{092F79FD-BF55-40BF-B9FE-75CEB89E84B5}">
          <p14:sldIdLst>
            <p14:sldId id="454"/>
          </p14:sldIdLst>
        </p14:section>
        <p14:section name="Organisation" id="{B7C61536-0178-4707-98B1-53BCC68FFC07}">
          <p14:sldIdLst>
            <p14:sldId id="277"/>
            <p14:sldId id="276"/>
            <p14:sldId id="274"/>
            <p14:sldId id="450"/>
            <p14:sldId id="456"/>
            <p14:sldId id="493"/>
            <p14:sldId id="265"/>
            <p14:sldId id="533"/>
            <p14:sldId id="259"/>
            <p14:sldId id="510"/>
            <p14:sldId id="534"/>
            <p14:sldId id="511"/>
            <p14:sldId id="512"/>
            <p14:sldId id="528"/>
            <p14:sldId id="529"/>
            <p14:sldId id="530"/>
            <p14:sldId id="531"/>
            <p14:sldId id="532"/>
            <p14:sldId id="457"/>
          </p14:sldIdLst>
        </p14:section>
        <p14:section name="Einführung" id="{BE578C42-9DC1-4798-822A-7F854431B6CA}">
          <p14:sldIdLst>
            <p14:sldId id="279"/>
            <p14:sldId id="44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95"/>
            <p14:sldId id="455"/>
            <p14:sldId id="296"/>
            <p14:sldId id="506"/>
            <p14:sldId id="535"/>
            <p14:sldId id="297"/>
            <p14:sldId id="525"/>
            <p14:sldId id="469"/>
            <p14:sldId id="527"/>
            <p14:sldId id="298"/>
            <p14:sldId id="299"/>
            <p14:sldId id="300"/>
            <p14:sldId id="524"/>
            <p14:sldId id="487"/>
            <p14:sldId id="488"/>
            <p14:sldId id="489"/>
            <p14:sldId id="490"/>
            <p14:sldId id="507"/>
            <p14:sldId id="508"/>
            <p14:sldId id="494"/>
            <p14:sldId id="492"/>
            <p14:sldId id="501"/>
            <p14:sldId id="498"/>
          </p14:sldIdLst>
        </p14:section>
        <p14:section name="Speicherverwaltung" id="{2C8B8110-A4F2-4DE1-B7D9-861865B46C00}">
          <p14:sldIdLst>
            <p14:sldId id="303"/>
            <p14:sldId id="304"/>
            <p14:sldId id="474"/>
            <p14:sldId id="305"/>
            <p14:sldId id="307"/>
            <p14:sldId id="308"/>
            <p14:sldId id="309"/>
            <p14:sldId id="310"/>
            <p14:sldId id="311"/>
            <p14:sldId id="443"/>
            <p14:sldId id="312"/>
            <p14:sldId id="513"/>
            <p14:sldId id="313"/>
            <p14:sldId id="515"/>
            <p14:sldId id="516"/>
            <p14:sldId id="314"/>
            <p14:sldId id="315"/>
            <p14:sldId id="476"/>
            <p14:sldId id="318"/>
            <p14:sldId id="514"/>
            <p14:sldId id="319"/>
            <p14:sldId id="316"/>
            <p14:sldId id="317"/>
            <p14:sldId id="444"/>
            <p14:sldId id="320"/>
            <p14:sldId id="321"/>
            <p14:sldId id="499"/>
            <p14:sldId id="496"/>
            <p14:sldId id="322"/>
            <p14:sldId id="323"/>
            <p14:sldId id="324"/>
            <p14:sldId id="325"/>
            <p14:sldId id="326"/>
            <p14:sldId id="327"/>
            <p14:sldId id="495"/>
            <p14:sldId id="328"/>
            <p14:sldId id="329"/>
            <p14:sldId id="475"/>
            <p14:sldId id="517"/>
            <p14:sldId id="330"/>
            <p14:sldId id="331"/>
            <p14:sldId id="332"/>
            <p14:sldId id="458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3"/>
            <p14:sldId id="345"/>
            <p14:sldId id="344"/>
            <p14:sldId id="483"/>
            <p14:sldId id="347"/>
            <p14:sldId id="348"/>
            <p14:sldId id="349"/>
            <p14:sldId id="350"/>
            <p14:sldId id="351"/>
            <p14:sldId id="521"/>
            <p14:sldId id="352"/>
          </p14:sldIdLst>
        </p14:section>
        <p14:section name="Vererbung und Polymorphie" id="{C6D9C4FD-2BA1-426C-B138-974A60570EBB}">
          <p14:sldIdLst>
            <p14:sldId id="353"/>
            <p14:sldId id="470"/>
            <p14:sldId id="477"/>
            <p14:sldId id="354"/>
            <p14:sldId id="358"/>
            <p14:sldId id="356"/>
            <p14:sldId id="359"/>
            <p14:sldId id="361"/>
            <p14:sldId id="362"/>
            <p14:sldId id="363"/>
            <p14:sldId id="364"/>
            <p14:sldId id="365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6"/>
            <p14:sldId id="460"/>
            <p14:sldId id="377"/>
            <p14:sldId id="464"/>
            <p14:sldId id="380"/>
            <p14:sldId id="381"/>
            <p14:sldId id="382"/>
            <p14:sldId id="383"/>
            <p14:sldId id="526"/>
            <p14:sldId id="384"/>
            <p14:sldId id="379"/>
            <p14:sldId id="461"/>
          </p14:sldIdLst>
        </p14:section>
        <p14:section name="Fortgeschrittene Themen" id="{ED0E4761-A9A0-49B5-9469-79A68F31E2AD}">
          <p14:sldIdLst>
            <p14:sldId id="387"/>
            <p14:sldId id="388"/>
          </p14:sldIdLst>
        </p14:section>
        <p14:section name="Templates" id="{288987E8-9670-4051-B03E-E15EBC1FA5E5}">
          <p14:sldIdLst>
            <p14:sldId id="389"/>
            <p14:sldId id="459"/>
            <p14:sldId id="392"/>
            <p14:sldId id="393"/>
            <p14:sldId id="465"/>
            <p14:sldId id="394"/>
            <p14:sldId id="395"/>
            <p14:sldId id="396"/>
            <p14:sldId id="397"/>
            <p14:sldId id="398"/>
            <p14:sldId id="478"/>
            <p14:sldId id="399"/>
            <p14:sldId id="400"/>
            <p14:sldId id="401"/>
          </p14:sldIdLst>
        </p14:section>
        <p14:section name="Funktionszeiger, Funktoren, Methodenzeiger" id="{07ED5A07-F521-4C9E-A161-9BE857C4D679}">
          <p14:sldIdLst>
            <p14:sldId id="402"/>
            <p14:sldId id="466"/>
            <p14:sldId id="403"/>
            <p14:sldId id="404"/>
            <p14:sldId id="405"/>
            <p14:sldId id="408"/>
            <p14:sldId id="522"/>
            <p14:sldId id="503"/>
            <p14:sldId id="406"/>
            <p14:sldId id="472"/>
            <p14:sldId id="407"/>
            <p14:sldId id="409"/>
            <p14:sldId id="410"/>
          </p14:sldIdLst>
        </p14:section>
        <p14:section name="Standardbibliothek" id="{F9B6D9F6-06AC-4E38-81C0-5318FC9D885B}">
          <p14:sldIdLst>
            <p14:sldId id="411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</p14:sldIdLst>
        </p14:section>
        <p14:section name="Make und Makefiles" id="{AE10A40E-C3C1-4193-B7D9-9F4ADB312652}">
          <p14:sldIdLst>
            <p14:sldId id="422"/>
            <p14:sldId id="423"/>
            <p14:sldId id="504"/>
            <p14:sldId id="424"/>
            <p14:sldId id="425"/>
            <p14:sldId id="426"/>
            <p14:sldId id="427"/>
          </p14:sldIdLst>
        </p14:section>
        <p14:section name="Abschluss des C++-Teils" id="{5AD0B25A-4909-476D-B1AD-64126FB661B1}">
          <p14:sldIdLst>
            <p14:sldId id="452"/>
            <p14:sldId id="451"/>
            <p14:sldId id="453"/>
            <p14:sldId id="439"/>
          </p14:sldIdLst>
        </p14:section>
        <p14:section name="C für Microcontroller" id="{ADDD1EC2-EEC4-4150-90B4-7F3AA7BE72A3}">
          <p14:sldIdLst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85"/>
            <p14:sldId id="486"/>
            <p14:sldId id="484"/>
            <p14:sldId id="438"/>
            <p14:sldId id="523"/>
            <p14:sldId id="505"/>
            <p14:sldId id="479"/>
            <p14:sldId id="536"/>
            <p14:sldId id="480"/>
            <p14:sldId id="481"/>
            <p14:sldId id="537"/>
            <p14:sldId id="539"/>
            <p14:sldId id="5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land Kluge" initials="RK" lastIdx="26" clrIdx="0">
    <p:extLst>
      <p:ext uri="{19B8F6BF-5375-455C-9EA6-DF929625EA0E}">
        <p15:presenceInfo xmlns:p15="http://schemas.microsoft.com/office/powerpoint/2012/main" userId="bfc3925f5463e0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F7F7F"/>
    <a:srgbClr val="8CED79"/>
    <a:srgbClr val="414146"/>
    <a:srgbClr val="005AA9"/>
    <a:srgbClr val="F7A25B"/>
    <a:srgbClr val="F7A25A"/>
    <a:srgbClr val="7BB5EC"/>
    <a:srgbClr val="F7FC28"/>
    <a:srgbClr val="FC7428"/>
    <a:srgbClr val="FC65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188" autoAdjust="0"/>
    <p:restoredTop sz="86941" autoAdjust="0"/>
  </p:normalViewPr>
  <p:slideViewPr>
    <p:cSldViewPr>
      <p:cViewPr>
        <p:scale>
          <a:sx n="75" d="100"/>
          <a:sy n="75" d="100"/>
        </p:scale>
        <p:origin x="1613" y="307"/>
      </p:cViewPr>
      <p:guideLst/>
    </p:cSldViewPr>
  </p:slideViewPr>
  <p:outlineViewPr>
    <p:cViewPr>
      <p:scale>
        <a:sx n="33" d="100"/>
        <a:sy n="33" d="100"/>
      </p:scale>
      <p:origin x="0" y="-5679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43517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handoutMaster" Target="handoutMasters/handoutMaster1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commentAuthors" Target="commentAuthor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231" Type="http://schemas.openxmlformats.org/officeDocument/2006/relationships/presProps" Target="pres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theme" Target="theme/theme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1T15:43:19.682" idx="25">
    <p:pos x="3044" y="452"/>
    <p:text>Move to 'Misch-Masch'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1T15:42:23.359" idx="24">
    <p:pos x="2101" y="3607"/>
    <p:text>Forward ref.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01T15:45:27.749" idx="26">
    <p:pos x="3829" y="452"/>
    <p:text>To 'Mischmasch'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30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31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Anders als bspw. in Ruby,</a:t>
            </a:r>
            <a:r>
              <a:rPr lang="en-US" baseline="0" smtClean="0"/>
              <a:t> wo Klassen wieder geöffnet werden können ("Reopening", siehe bspw. http://juixe.com/techknow/index.php/2007/01/17/reopening-ruby-classes-2/)</a:t>
            </a:r>
          </a:p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27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Trennung in Header-</a:t>
            </a:r>
            <a:r>
              <a:rPr lang="de-DE" altLang="de-DE" baseline="0" smtClean="0">
                <a:latin typeface="Times New Roman" pitchFamily="16" charset="0"/>
              </a:rPr>
              <a:t> und Implementierungsdatei</a:t>
            </a:r>
            <a:r>
              <a:rPr lang="de-DE" altLang="de-DE" smtClean="0">
                <a:latin typeface="Times New Roman" pitchFamily="16" charset="0"/>
              </a:rPr>
              <a:t/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31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36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Wie ist es möglich, dass man erfolgreich kompilieren aber nicht linken kann?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* Header eine Bibliothek sind vorhanden, aber die eigentlich Bibliothek fehlt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Funktion im Header deklariert, aber es gibt keine </a:t>
            </a:r>
            <a:r>
              <a:rPr lang="de-DE" altLang="de-DE" baseline="0" dirty="0" err="1" smtClean="0">
                <a:latin typeface="Times New Roman" pitchFamily="16" charset="0"/>
              </a:rPr>
              <a:t>cpp</a:t>
            </a:r>
            <a:r>
              <a:rPr lang="de-DE" altLang="de-DE" baseline="0" dirty="0" smtClean="0">
                <a:latin typeface="Times New Roman" pitchFamily="16" charset="0"/>
              </a:rPr>
              <a:t>-/o-Datei, die eine Implementierung liefert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Es gibt mehr als eine Implementierung derselben Funktion (</a:t>
            </a:r>
            <a:r>
              <a:rPr lang="de-DE" altLang="de-DE" baseline="0" dirty="0" err="1" smtClean="0">
                <a:latin typeface="Times New Roman" pitchFamily="16" charset="0"/>
              </a:rPr>
              <a:t>One</a:t>
            </a:r>
            <a:r>
              <a:rPr lang="de-DE" altLang="de-DE" baseline="0" dirty="0" smtClean="0">
                <a:latin typeface="Times New Roman" pitchFamily="16" charset="0"/>
              </a:rPr>
              <a:t> Definition </a:t>
            </a:r>
            <a:r>
              <a:rPr lang="de-DE" altLang="de-DE" baseline="0" dirty="0" err="1" smtClean="0">
                <a:latin typeface="Times New Roman" pitchFamily="16" charset="0"/>
              </a:rPr>
              <a:t>Rule</a:t>
            </a:r>
            <a:r>
              <a:rPr lang="de-DE" altLang="de-DE" baseline="0" dirty="0" smtClean="0">
                <a:latin typeface="Times New Roman" pitchFamily="16" charset="0"/>
              </a:rPr>
              <a:t> verletzt, https://en.wikipedia.org/wiki/One_Definition_Rule)</a:t>
            </a:r>
            <a:br>
              <a:rPr lang="de-DE" altLang="de-DE" baseline="0" dirty="0" smtClean="0">
                <a:latin typeface="Times New Roman" pitchFamily="16" charset="0"/>
              </a:rPr>
            </a:b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</a:t>
            </a:r>
            <a:r>
              <a:rPr lang="de-DE" altLang="de-DE" smtClean="0">
                <a:latin typeface="Times New Roman" pitchFamily="16" charset="0"/>
              </a:rPr>
              <a:t>wirklich "böse"?  </a:t>
            </a:r>
            <a:r>
              <a:rPr lang="de-DE" altLang="de-DE" dirty="0" smtClean="0">
                <a:latin typeface="Times New Roman" pitchFamily="16" charset="0"/>
              </a:rPr>
              <a:t>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 (eigene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 	- C+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	- </a:t>
            </a:r>
            <a:r>
              <a:rPr lang="de-DE" altLang="de-DE" b="0" baseline="0" smtClean="0">
                <a:latin typeface="Times New Roman" pitchFamily="16" charset="0"/>
              </a:rPr>
              <a:t>VB.Net</a:t>
            </a:r>
            <a:endParaRPr lang="de-DE" altLang="de-DE" b="0" baseline="0" dirty="0" smtClean="0">
              <a:latin typeface="Times New Roman" pitchFamily="16" charset="0"/>
            </a:endParaRPr>
          </a:p>
          <a:p>
            <a:endParaRPr lang="de-DE" altLang="de-DE" b="0" baseline="0" dirty="0" smtClean="0">
              <a:latin typeface="Times New Roman" pitchFamily="16" charset="0"/>
            </a:endParaRPr>
          </a:p>
          <a:p>
            <a:r>
              <a:rPr lang="de-DE" altLang="de-DE" b="0" baseline="0" dirty="0" smtClean="0">
                <a:latin typeface="Times New Roman" pitchFamily="16" charset="0"/>
              </a:rPr>
              <a:t>#4 – Änderungen im Header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 smtClean="0">
                <a:sym typeface="Wingdings" panose="05000000000000000000" pitchFamily="2" charset="2"/>
              </a:rPr>
              <a:t>Implementierungen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im</a:t>
            </a:r>
            <a:r>
              <a:rPr lang="en-US" b="1" baseline="0" dirty="0" smtClean="0">
                <a:sym typeface="Wingdings" panose="05000000000000000000" pitchFamily="2" charset="2"/>
              </a:rPr>
              <a:t> Header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OK, </a:t>
            </a:r>
            <a:r>
              <a:rPr lang="en-US" baseline="0" dirty="0" err="1" smtClean="0">
                <a:sym typeface="Wingdings" panose="05000000000000000000" pitchFamily="2" charset="2"/>
              </a:rPr>
              <a:t>wenn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err="1" smtClean="0">
                <a:sym typeface="Wingdings" panose="05000000000000000000" pitchFamily="2" charset="2"/>
              </a:rPr>
              <a:t>sie</a:t>
            </a:r>
            <a:r>
              <a:rPr lang="en-US" baseline="0" smtClean="0">
                <a:sym typeface="Wingdings" panose="05000000000000000000" pitchFamily="2" charset="2"/>
              </a:rPr>
              <a:t> "klein"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und </a:t>
            </a:r>
            <a:r>
              <a:rPr lang="en-US" baseline="0" dirty="0" err="1" smtClean="0">
                <a:sym typeface="Wingdings" panose="05000000000000000000" pitchFamily="2" charset="2"/>
              </a:rPr>
              <a:t>sich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nicht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häufig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ändern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lvl="0" indent="-171450">
              <a:buFontTx/>
              <a:buChar char="-"/>
            </a:pPr>
            <a:r>
              <a:rPr lang="en-US" b="1" baseline="0" dirty="0" smtClean="0">
                <a:sym typeface="Wingdings" panose="05000000000000000000" pitchFamily="2" charset="2"/>
              </a:rPr>
              <a:t>Problem </a:t>
            </a:r>
            <a:r>
              <a:rPr lang="en-US" b="1" baseline="0" dirty="0" err="1" smtClean="0">
                <a:sym typeface="Wingdings" panose="05000000000000000000" pitchFamily="2" charset="2"/>
              </a:rPr>
              <a:t>bei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Änderungen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</a:t>
            </a:r>
            <a:r>
              <a:rPr lang="en-US" baseline="0" dirty="0" smtClean="0">
                <a:sym typeface="Wingdings" panose="05000000000000000000" pitchFamily="2" charset="2"/>
              </a:rPr>
              <a:t> Header: </a:t>
            </a:r>
            <a:r>
              <a:rPr lang="en-US" baseline="0" dirty="0" err="1" smtClean="0">
                <a:sym typeface="Wingdings" panose="05000000000000000000" pitchFamily="2" charset="2"/>
              </a:rPr>
              <a:t>Alle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abhängigen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Impl-Dateien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müssen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neu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kompiliert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werden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endParaRPr lang="de-DE" altLang="de-DE" b="0" baseline="0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30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Odeint</a:t>
            </a:r>
            <a:r>
              <a:rPr lang="en-US" b="0" dirty="0" smtClean="0"/>
              <a:t>: library for solving </a:t>
            </a:r>
            <a:r>
              <a:rPr lang="en-US" b="0" smtClean="0"/>
              <a:t>initial-value</a:t>
            </a:r>
            <a:r>
              <a:rPr lang="en-US" b="0" baseline="0" smtClean="0"/>
              <a:t> problems</a:t>
            </a:r>
            <a:endParaRPr lang="en-US" b="1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84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13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58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</a:t>
            </a:r>
            <a:r>
              <a:rPr lang="de-DE" altLang="de-DE" smtClean="0">
                <a:latin typeface="Times New Roman" pitchFamily="16" charset="0"/>
              </a:rPr>
              <a:t>Warnung "uninitialized"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65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4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Speicherplatzreduktion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9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</a:t>
            </a:r>
            <a:r>
              <a:rPr lang="de-DE" altLang="de-DE" b="1" i="0" dirty="0" err="1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</a:t>
            </a:r>
            <a:r>
              <a:rPr lang="de-DE" altLang="de-DE" b="1" i="0" baseline="0" dirty="0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81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</a:t>
            </a:r>
            <a:r>
              <a:rPr lang="de-DE" altLang="de-DE" baseline="0" smtClean="0">
                <a:latin typeface="Times New Roman" pitchFamily="16" charset="0"/>
              </a:rPr>
              <a:t>-&gt; "Const Correctness"</a:t>
            </a: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Defaultkonstruktor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initialisiert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99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Ablauf:</a:t>
            </a:r>
          </a:p>
          <a:p>
            <a:pPr marL="228600" indent="-228600">
              <a:buAutoNum type="arabicPeriod"/>
            </a:pPr>
            <a:r>
              <a:rPr lang="en-US" baseline="0" smtClean="0"/>
              <a:t>Floor[0] wird zerstört</a:t>
            </a:r>
          </a:p>
          <a:p>
            <a:pPr marL="228600" indent="-228600">
              <a:buAutoNum type="arabicPeriod"/>
            </a:pPr>
            <a:r>
              <a:rPr lang="en-US" baseline="0" smtClean="0"/>
              <a:t>Eve und Bob halten sich gegenseitig am Leben.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45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121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Anmerkungen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Bei</a:t>
            </a:r>
            <a:r>
              <a:rPr lang="en-US" dirty="0" smtClean="0"/>
              <a:t> der </a:t>
            </a:r>
            <a:r>
              <a:rPr lang="en-US" dirty="0" err="1" smtClean="0"/>
              <a:t>Erzeugung</a:t>
            </a:r>
            <a:r>
              <a:rPr lang="en-US" dirty="0" smtClean="0"/>
              <a:t> von </a:t>
            </a:r>
            <a:r>
              <a:rPr lang="en-US" dirty="0" err="1" smtClean="0"/>
              <a:t>baseFromChild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derjenige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Teil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anonymen</a:t>
            </a:r>
            <a:r>
              <a:rPr lang="en-US" baseline="0" dirty="0" smtClean="0"/>
              <a:t> </a:t>
            </a:r>
            <a:r>
              <a:rPr lang="en-US" baseline="0" err="1" smtClean="0"/>
              <a:t>Objekts</a:t>
            </a:r>
            <a:r>
              <a:rPr lang="en-US" baseline="0" smtClean="0"/>
              <a:t> "Child()" </a:t>
            </a:r>
            <a:r>
              <a:rPr lang="en-US" baseline="0" dirty="0" err="1" smtClean="0"/>
              <a:t>kopiert</a:t>
            </a:r>
            <a:r>
              <a:rPr lang="en-US" baseline="0" dirty="0" smtClean="0"/>
              <a:t>, der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Base </a:t>
            </a:r>
            <a:r>
              <a:rPr lang="en-US" baseline="0" dirty="0" err="1" smtClean="0"/>
              <a:t>gehört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Beim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Aufruf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Funktion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doPrint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passiert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Gleiche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190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10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</a:t>
            </a:r>
            <a:r>
              <a:rPr lang="de-DE" altLang="de-DE" smtClean="0">
                <a:latin typeface="Times New Roman" pitchFamily="16" charset="0"/>
              </a:rPr>
              <a:t>. "Duck Typing": </a:t>
            </a:r>
            <a:r>
              <a:rPr lang="de-DE" altLang="de-DE" dirty="0" smtClean="0">
                <a:latin typeface="Times New Roman" pitchFamily="16" charset="0"/>
              </a:rPr>
              <a:t>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127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216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Destruktoren</a:t>
            </a:r>
            <a:r>
              <a:rPr lang="de-DE" baseline="0" dirty="0" smtClean="0"/>
              <a:t> verhalten sich hier wie Methoden, daher ist auch bei ihnen die polymorphe Behandlung per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ausgeschaltet.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Konstruktoren werden immer direkt aufgerufen – sie werden nie polymorph verwendet.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siehe nächste 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141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C++98: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internationaler</a:t>
            </a:r>
            <a:r>
              <a:rPr lang="en-US" baseline="0" dirty="0" smtClean="0"/>
              <a:t> Standard von C++</a:t>
            </a:r>
          </a:p>
          <a:p>
            <a:r>
              <a:rPr lang="en-US" baseline="0" dirty="0" smtClean="0"/>
              <a:t>C-Standards: https://en.wikipedia.org/wiki/ANSI_C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90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129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874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</a:t>
            </a:r>
            <a:r>
              <a:rPr lang="de-DE" altLang="de-DE" smtClean="0">
                <a:latin typeface="Times New Roman" pitchFamily="16" charset="0"/>
              </a:rPr>
              <a:t>. "add" </a:t>
            </a:r>
            <a:r>
              <a:rPr lang="de-DE" altLang="de-DE" dirty="0" smtClean="0">
                <a:latin typeface="Times New Roman" pitchFamily="16" charset="0"/>
              </a:rPr>
              <a:t>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-Konstruktor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</a:t>
            </a:r>
            <a:r>
              <a:rPr lang="de-DE" altLang="de-DE" smtClean="0">
                <a:latin typeface="Times New Roman" pitchFamily="16" charset="0"/>
              </a:rPr>
              <a:t>Code</a:t>
            </a:r>
            <a:r>
              <a:rPr lang="de-DE" altLang="de-DE" baseline="0" smtClean="0">
                <a:latin typeface="Times New Roman" pitchFamily="16" charset="0"/>
              </a:rPr>
              <a:t>-Beispiel "GenericsInC"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Templates nur im Header, weil…</a:t>
            </a:r>
          </a:p>
          <a:p>
            <a:r>
              <a:rPr lang="de-DE" altLang="de-DE" dirty="0" smtClean="0">
                <a:latin typeface="Times New Roman" pitchFamily="16" charset="0"/>
              </a:rPr>
              <a:t>	sie ansonsten in einer </a:t>
            </a:r>
            <a:r>
              <a:rPr lang="de-DE" altLang="de-DE" err="1" smtClean="0">
                <a:latin typeface="Times New Roman" pitchFamily="16" charset="0"/>
              </a:rPr>
              <a:t>cpp</a:t>
            </a:r>
            <a:r>
              <a:rPr lang="de-DE" altLang="de-DE" smtClean="0">
                <a:latin typeface="Times New Roman" pitchFamily="16" charset="0"/>
              </a:rPr>
              <a:t>-Datei</a:t>
            </a:r>
            <a:r>
              <a:rPr lang="de-DE" altLang="de-DE" baseline="0" smtClean="0">
                <a:latin typeface="Times New Roman" pitchFamily="16" charset="0"/>
              </a:rPr>
              <a:t> </a:t>
            </a:r>
            <a:r>
              <a:rPr lang="de-DE" altLang="de-DE" smtClean="0">
                <a:latin typeface="Times New Roman" pitchFamily="16" charset="0"/>
              </a:rPr>
              <a:t>"mitcompiliert" </a:t>
            </a:r>
            <a:r>
              <a:rPr lang="de-DE" altLang="de-DE" dirty="0" smtClean="0">
                <a:latin typeface="Times New Roman" pitchFamily="16" charset="0"/>
              </a:rPr>
              <a:t>werden müssten.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Das</a:t>
            </a:r>
            <a:r>
              <a:rPr lang="de-DE" altLang="de-DE" baseline="0" dirty="0" smtClean="0">
                <a:latin typeface="Times New Roman" pitchFamily="16" charset="0"/>
              </a:rPr>
              <a:t> geht aber nicht, weil ja zu diesem Zeitpunkt gar nicht klar ist, welche </a:t>
            </a:r>
            <a:r>
              <a:rPr lang="de-DE" altLang="de-DE" baseline="0" dirty="0" err="1" smtClean="0">
                <a:latin typeface="Times New Roman" pitchFamily="16" charset="0"/>
              </a:rPr>
              <a:t>Instanttierung</a:t>
            </a:r>
            <a:r>
              <a:rPr lang="de-DE" altLang="de-DE" baseline="0" dirty="0" smtClean="0">
                <a:latin typeface="Times New Roman" pitchFamily="16" charset="0"/>
              </a:rPr>
              <a:t> der Templates gebraucht wird.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Benutzung der Typparameter legt erwartete Methoden fest.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In manchen</a:t>
            </a:r>
            <a:r>
              <a:rPr lang="de-DE" baseline="0" dirty="0" smtClean="0"/>
              <a:t> Fällen (siehe Beispiel) kann es auch keine eindeutige Schnittstelle geben!</a:t>
            </a:r>
            <a:endParaRPr lang="de-DE" dirty="0" smtClean="0"/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</a:t>
            </a:r>
            <a:r>
              <a:rPr lang="de-DE" smtClean="0"/>
              <a:t>Implementierungsaufwand ("Duck Typing")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316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err="1" smtClean="0">
                <a:latin typeface="Times New Roman" pitchFamily="16" charset="0"/>
              </a:rPr>
              <a:t>Funktionszeiger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Function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172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173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175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185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190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10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Vorteile von </a:t>
            </a:r>
            <a:r>
              <a:rPr lang="de-DE" dirty="0" err="1" smtClean="0"/>
              <a:t>remove_copy_if</a:t>
            </a: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man braucht </a:t>
            </a:r>
            <a:r>
              <a:rPr lang="de-DE" dirty="0" err="1" smtClean="0"/>
              <a:t>selbser</a:t>
            </a:r>
            <a:r>
              <a:rPr lang="de-DE" dirty="0" smtClean="0"/>
              <a:t> </a:t>
            </a:r>
            <a:r>
              <a:rPr lang="de-DE" baseline="0" dirty="0" smtClean="0"/>
              <a:t>nicht mit Templates zu hantieren</a:t>
            </a:r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191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Alternativ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objs</a:t>
            </a:r>
            <a:r>
              <a:rPr lang="en-US" sz="1200" kern="120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patsubst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%.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cpp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%.o, 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srcs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))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(vgl auch: https://en.wikibooks.org/wiki/C%2B%2B_Programming/Programming_Languages/Comparisons/Java )</a:t>
            </a:r>
          </a:p>
          <a:p>
            <a:pPr>
              <a:defRPr/>
            </a:pPr>
            <a:r>
              <a:rPr lang="de-DE" smtClean="0"/>
              <a:t>Java</a:t>
            </a:r>
            <a:r>
              <a:rPr lang="de-DE" dirty="0" smtClean="0"/>
              <a:t>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r>
              <a:rPr lang="de-DE" altLang="de-DE" dirty="0" smtClean="0">
                <a:latin typeface="Times New Roman" pitchFamily="16" charset="0"/>
              </a:rPr>
              <a:t>Stimmt es wirklich, dass </a:t>
            </a:r>
            <a:r>
              <a:rPr lang="de-DE" altLang="de-DE" smtClean="0">
                <a:latin typeface="Times New Roman" pitchFamily="16" charset="0"/>
              </a:rPr>
              <a:t>Java "plattformunabhängig" </a:t>
            </a:r>
            <a:r>
              <a:rPr lang="de-DE" altLang="de-DE" dirty="0" smtClean="0">
                <a:latin typeface="Times New Roman" pitchFamily="16" charset="0"/>
              </a:rPr>
              <a:t>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</a:t>
            </a:r>
            <a:r>
              <a:rPr lang="de-DE" altLang="de-DE" smtClean="0">
                <a:latin typeface="Times New Roman" pitchFamily="16" charset="0"/>
              </a:rPr>
              <a:t>: "Interpretierter" </a:t>
            </a:r>
            <a:r>
              <a:rPr lang="de-DE" altLang="de-DE" dirty="0" smtClean="0">
                <a:latin typeface="Times New Roman" pitchFamily="16" charset="0"/>
              </a:rPr>
              <a:t>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201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421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209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217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5843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224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46527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5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smtClean="0"/>
              <a:t>ElevatorStrategy</a:t>
            </a:r>
            <a:r>
              <a:rPr lang="en-US" baseline="0" smtClean="0"/>
              <a:t> kann nicht instantiiert werden</a:t>
            </a:r>
          </a:p>
          <a:p>
            <a:pPr marL="171450" indent="-171450">
              <a:buFontTx/>
              <a:buChar char="-"/>
            </a:pPr>
            <a:r>
              <a:rPr lang="en-US" b="1" baseline="0" smtClean="0"/>
              <a:t>Floor</a:t>
            </a:r>
            <a:r>
              <a:rPr lang="en-US" baseline="0" smtClean="0"/>
              <a:t> besitzt 0 oder mehr (</a:t>
            </a:r>
            <a:r>
              <a:rPr lang="en-US" b="1" baseline="0" smtClean="0"/>
              <a:t>0..*</a:t>
            </a:r>
            <a:r>
              <a:rPr lang="en-US" b="0" baseline="0" smtClean="0"/>
              <a:t>)</a:t>
            </a:r>
            <a:r>
              <a:rPr lang="en-US" b="1" baseline="0" smtClean="0"/>
              <a:t> </a:t>
            </a:r>
            <a:r>
              <a:rPr lang="en-US" baseline="0" smtClean="0"/>
              <a:t>wartende Personen (</a:t>
            </a:r>
            <a:r>
              <a:rPr lang="en-US" b="1" baseline="0" smtClean="0"/>
              <a:t>waitingPeople</a:t>
            </a:r>
            <a:r>
              <a:rPr lang="en-US" baseline="0" smtClean="0"/>
              <a:t>)+ von einer Person kann ich </a:t>
            </a:r>
            <a:r>
              <a:rPr lang="en-US" b="1" baseline="0" smtClean="0"/>
              <a:t>nicht </a:t>
            </a:r>
            <a:r>
              <a:rPr lang="en-US" baseline="0" smtClean="0"/>
              <a:t>zu ihrem Floor zurücknavigieren</a:t>
            </a:r>
          </a:p>
          <a:p>
            <a:pPr marL="171450" indent="-171450">
              <a:buFontTx/>
              <a:buChar char="-"/>
            </a:pPr>
            <a:r>
              <a:rPr lang="en-US" b="1" smtClean="0"/>
              <a:t>EnergyMinimizingStrategy</a:t>
            </a:r>
            <a:r>
              <a:rPr lang="en-US" b="0" baseline="0" smtClean="0"/>
              <a:t> erbt von </a:t>
            </a:r>
            <a:r>
              <a:rPr lang="en-US" b="1" baseline="0" smtClean="0"/>
              <a:t>ElevatorStrategy</a:t>
            </a:r>
          </a:p>
          <a:p>
            <a:pPr marL="171450" indent="-171450">
              <a:buFontTx/>
              <a:buChar char="-"/>
            </a:pPr>
            <a:r>
              <a:rPr lang="en-US" b="1" baseline="0" smtClean="0"/>
              <a:t>Floor</a:t>
            </a:r>
            <a:r>
              <a:rPr lang="en-US" b="0" baseline="0" smtClean="0"/>
              <a:t> ist ein Teil von </a:t>
            </a:r>
            <a:r>
              <a:rPr lang="en-US" b="1" baseline="0" smtClean="0"/>
              <a:t>Building</a:t>
            </a:r>
            <a:r>
              <a:rPr lang="en-US" b="0" baseline="0" smtClean="0"/>
              <a:t> – wenn eine </a:t>
            </a:r>
            <a:r>
              <a:rPr lang="en-US" b="1" baseline="0" smtClean="0"/>
              <a:t>Building-Instanz</a:t>
            </a:r>
            <a:r>
              <a:rPr lang="en-US" b="0" baseline="0" smtClean="0"/>
              <a:t> zerstört wird, müssen auch alle enthaltenen </a:t>
            </a:r>
            <a:r>
              <a:rPr lang="en-US" b="1" baseline="0" smtClean="0"/>
              <a:t>Floor-Instanzen</a:t>
            </a:r>
            <a:r>
              <a:rPr lang="en-US" b="0" baseline="0" smtClean="0"/>
              <a:t> zerstört werden</a:t>
            </a:r>
          </a:p>
          <a:p>
            <a:pPr marL="171450" indent="-171450">
              <a:buFontTx/>
              <a:buChar char="-"/>
            </a:pPr>
            <a:endParaRPr lang="en-US" b="1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45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sieht </a:t>
            </a:r>
            <a:r>
              <a:rPr lang="de-DE" altLang="de-DE" dirty="0" smtClean="0">
                <a:latin typeface="Times New Roman" pitchFamily="16" charset="0"/>
              </a:rPr>
              <a:t>man an dem </a:t>
            </a:r>
            <a:r>
              <a:rPr lang="de-DE" altLang="de-DE" smtClean="0">
                <a:latin typeface="Times New Roman" pitchFamily="16" charset="0"/>
              </a:rPr>
              <a:t>Hilfskonstrukt "Utility Klassen" </a:t>
            </a:r>
            <a:r>
              <a:rPr lang="de-DE" altLang="de-DE" dirty="0" smtClean="0">
                <a:latin typeface="Times New Roman" pitchFamily="16" charset="0"/>
              </a:rPr>
              <a:t>in </a:t>
            </a:r>
            <a:r>
              <a:rPr lang="de-DE" altLang="de-DE" smtClean="0">
                <a:latin typeface="Times New Roman" pitchFamily="16" charset="0"/>
              </a:rPr>
              <a:t>Java.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Viel Boilerplate-Code,</a:t>
            </a:r>
            <a:r>
              <a:rPr lang="de-DE" altLang="de-DE" baseline="0" smtClean="0">
                <a:latin typeface="Times New Roman" pitchFamily="16" charset="0"/>
              </a:rPr>
              <a:t> wenn man präzise implementiert (siehe Joshua Bloch)</a:t>
            </a:r>
          </a:p>
          <a:p>
            <a:pPr marL="914400" lvl="1" indent="-171450">
              <a:buFontTx/>
              <a:buChar char="-"/>
            </a:pPr>
            <a:r>
              <a:rPr lang="de-DE" altLang="de-DE" baseline="0" smtClean="0">
                <a:latin typeface="Times New Roman" pitchFamily="16" charset="0"/>
              </a:rPr>
              <a:t>privater Konstruktor mit "throw new UnsupportedOperationException()", finale Klasse,</a:t>
            </a:r>
            <a:r>
              <a:rPr lang="de-DE" altLang="de-DE" smtClean="0">
                <a:latin typeface="Times New Roman" pitchFamily="16" charset="0"/>
              </a:rPr>
              <a:t/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smtClean="0">
                <a:latin typeface="Times New Roman" pitchFamily="16" charset="0"/>
              </a:rPr>
              <a:t>#</a:t>
            </a:r>
            <a:r>
              <a:rPr lang="de-DE" altLang="de-DE" dirty="0" smtClean="0">
                <a:latin typeface="Times New Roman" pitchFamily="16" charset="0"/>
              </a:rPr>
              <a:t>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530297"/>
            <a:ext cx="8568059" cy="217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smtClean="0"/>
              <a:t>R. Kluge, A. Anjorin</a:t>
            </a:r>
            <a:r>
              <a:rPr lang="en-US" sz="800" baseline="0" smtClean="0"/>
              <a:t> | Real-Time Systems Lab, TU Darmstadt, </a:t>
            </a:r>
            <a:r>
              <a:rPr lang="en-US" sz="800" smtClean="0"/>
              <a:t>2014 - 2016 | Creative Commons Attribution-NonCommercial 4.0 International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4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8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64096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9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05.09.2016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py_elision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github.com/Echtzeitsysteme/tud-cpp-lecture" TargetMode="External"/><Relationship Id="rId7" Type="http://schemas.openxmlformats.org/officeDocument/2006/relationships/hyperlink" Target="https://moodle.tu-darmstadt.de/course/view.php?id=6546" TargetMode="External"/><Relationship Id="rId2" Type="http://schemas.openxmlformats.org/officeDocument/2006/relationships/hyperlink" Target="http://www.es.tu-darmstadt.de/studentftp/cpp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s://github.com/Echtzeitsysteme/tud-cpp-exercises" TargetMode="Externa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shared_ptr/make_shared" TargetMode="Externa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mmutable_object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-exercises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8.jpe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olymorphism_(computer_science)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rtual_method_table" TargetMode="External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Excel-Arbeitsblatt2.xlsx"/><Relationship Id="rId5" Type="http://schemas.openxmlformats.org/officeDocument/2006/relationships/image" Target="../media/image43.emf"/><Relationship Id="rId4" Type="http://schemas.openxmlformats.org/officeDocument/2006/relationships/package" Target="../embeddings/Microsoft_Excel-Arbeitsblatt1.xlsx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exercises" TargetMode="External"/><Relationship Id="rId2" Type="http://schemas.openxmlformats.org/officeDocument/2006/relationships/hyperlink" Target="https://github.com/Echtzeitsysteme/tud-cpp-lecture" TargetMode="Externa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6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eg"/><Relationship Id="rId5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earncpp.com/" TargetMode="External"/><Relationship Id="rId3" Type="http://schemas.openxmlformats.org/officeDocument/2006/relationships/hyperlink" Target="http://publications.gbdirect.co.uk/c_book/" TargetMode="External"/><Relationship Id="rId7" Type="http://schemas.openxmlformats.org/officeDocument/2006/relationships/hyperlink" Target="http://ladedu.com/cpp/zum_mitnehmen/cpp_einf.pdf" TargetMode="External"/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bim.fh-regensburg.de/~sce39014/pg1/pg1-skript.pdf" TargetMode="External"/><Relationship Id="rId5" Type="http://schemas.openxmlformats.org/officeDocument/2006/relationships/hyperlink" Target="http://www.ldv.ei.tum.de/lehre/grundkurs-c/" TargetMode="External"/><Relationship Id="rId4" Type="http://schemas.openxmlformats.org/officeDocument/2006/relationships/hyperlink" Target="http://www.ldv.ei.tum.de/lehre/programmierpraktikum-c/" TargetMode="External"/><Relationship Id="rId9" Type="http://schemas.openxmlformats.org/officeDocument/2006/relationships/hyperlink" Target="http://www.cprogramming.com/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mr.tu-darmstadt.de/lehre_rmr/vorlesungen_rmr/wintersemester/programmierung_aut/index.de.jsp" TargetMode="External"/><Relationship Id="rId2" Type="http://schemas.openxmlformats.org/officeDocument/2006/relationships/hyperlink" Target="https://www.informatik.tu-darmstadt.de/de/fachbereich/lehrbeauftragte-und-gastdozenten/modern-c-programming/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onymous_function" TargetMode="External"/><Relationship Id="rId2" Type="http://schemas.openxmlformats.org/officeDocument/2006/relationships/hyperlink" Target="http://www.cprogramming.com/c++11/c++11-lambda-closures.html" TargetMode="Externa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isocpp.org/wiki/faq/" TargetMode="External"/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3.jpeg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hyperlink" Target="http://cliparts.co/clipart/2613703" TargetMode="External"/><Relationship Id="rId2" Type="http://schemas.openxmlformats.org/officeDocument/2006/relationships/hyperlink" Target="https://commons.wikimedia.org/wiki/Paper#/media/File:Stack_of_Copy_Paper.jp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9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clude_guard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definition#One_Definition_Rul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rogramming.com/declare_vs_define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line_func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union" TargetMode="External"/><Relationship Id="rId2" Type="http://schemas.openxmlformats.org/officeDocument/2006/relationships/hyperlink" Target="https://blogs.mentor.com/colinwalls/blog/2014/06/02/struct-vs-class-in-c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namespac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18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safari.awprofessional.com/?XmlId=0321113586" TargetMode="External"/><Relationship Id="rId3" Type="http://schemas.openxmlformats.org/officeDocument/2006/relationships/image" Target="../media/image36.png"/><Relationship Id="rId7" Type="http://schemas.openxmlformats.org/officeDocument/2006/relationships/hyperlink" Target="http://en.wikipedia.org/wiki/Andrei_Alexandresc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tw.ca/" TargetMode="External"/><Relationship Id="rId5" Type="http://schemas.openxmlformats.org/officeDocument/2006/relationships/image" Target="../media/image37.png"/><Relationship Id="rId4" Type="http://schemas.openxmlformats.org/officeDocument/2006/relationships/hyperlink" Target="http://www.boost.org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operators" TargetMode="External"/><Relationship Id="rId2" Type="http://schemas.openxmlformats.org/officeDocument/2006/relationships/hyperlink" Target="https://docs.oracle.com/javase/tutorial/java/nutsandbolts/operato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cppreference.com/w/cpp/language/operator_precedence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typecasting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range-for" TargetMode="External"/><Relationship Id="rId2" Type="http://schemas.openxmlformats.org/officeDocument/2006/relationships/hyperlink" Target="http://www.cplusplus.com/reference/algorithm/for_each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defined_behavior" TargetMode="External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cppreference.com/w/cpp/concept" TargetMode="External"/><Relationship Id="rId5" Type="http://schemas.openxmlformats.org/officeDocument/2006/relationships/hyperlink" Target="https://isocpp.org/wiki/faq/const-correctness" TargetMode="External"/><Relationship Id="rId4" Type="http://schemas.openxmlformats.org/officeDocument/2006/relationships/hyperlink" Target="https://en.wikipedia.org/wiki/One_Definition_Rule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tiobe_index?page=index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G3KRlU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Null_pointer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array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wiki/faq/const-correctness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utility/initializer_list" TargetMode="External"/><Relationship Id="rId2" Type="http://schemas.openxmlformats.org/officeDocument/2006/relationships/hyperlink" Target="http://en.cppreference.com/w/cpp/language/initializer_list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cpp.com/cpp-tutorial/b-5-delegating-constructors/" TargetMode="External"/><Relationship Id="rId2" Type="http://schemas.openxmlformats.org/officeDocument/2006/relationships/hyperlink" Target="http://en.cppreference.com/w/cpp/language/initializer_list#Delegating_constructor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/>
              <a:t>Programmierpraktikum C und C++</a:t>
            </a:r>
            <a:endParaRPr lang="en-US" dirty="0"/>
          </a:p>
        </p:txBody>
      </p:sp>
      <p:pic>
        <p:nvPicPr>
          <p:cNvPr id="32770" name="Picture 2" descr="http://www.krabbelstube.at/typo3temp/pics/47015df9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808" y="2420938"/>
            <a:ext cx="857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2564904"/>
            <a:ext cx="683332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</a:t>
            </a:r>
            <a:r>
              <a:rPr lang="de-DE" altLang="de-DE" smtClean="0"/>
              <a:t>	11. Oktober 2016</a:t>
            </a:r>
            <a:endParaRPr lang="de-DE" altLang="de-DE" dirty="0" smtClean="0"/>
          </a:p>
          <a:p>
            <a:pPr marL="180975" lvl="1" indent="0">
              <a:buNone/>
            </a:pPr>
            <a:r>
              <a:rPr lang="de-DE" altLang="de-DE" dirty="0" smtClean="0"/>
              <a:t>Uhrzeit:</a:t>
            </a:r>
            <a:r>
              <a:rPr lang="de-DE" altLang="de-DE" smtClean="0"/>
              <a:t>	16:15 - 17:45 (90min Bearbeitungszeit)</a:t>
            </a:r>
            <a:endParaRPr lang="de-DE" altLang="de-DE" dirty="0" smtClean="0"/>
          </a:p>
          <a:p>
            <a:pPr marL="180975" lvl="1" indent="0">
              <a:buNone/>
            </a:pPr>
            <a:r>
              <a:rPr lang="de-DE" altLang="de-DE" dirty="0" smtClean="0"/>
              <a:t>Raum: </a:t>
            </a:r>
            <a:r>
              <a:rPr lang="de-DE" altLang="de-DE" smtClean="0"/>
              <a:t>	S1|01 A03+A04</a:t>
            </a:r>
            <a:br>
              <a:rPr lang="de-DE" altLang="de-DE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</a:t>
            </a:r>
            <a:r>
              <a:rPr lang="de-DE" altLang="de-DE" smtClean="0"/>
              <a:t>++-Programmierung</a:t>
            </a:r>
          </a:p>
          <a:p>
            <a:pPr marL="180975" lvl="1" indent="0">
              <a:buNone/>
            </a:pPr>
            <a:r>
              <a:rPr lang="de-DE" altLang="de-DE" smtClean="0"/>
              <a:t>Tag 5 – Tag 6: C-Programmierung für Microcontroller</a:t>
            </a:r>
          </a:p>
          <a:p>
            <a:pPr marL="0" indent="0">
              <a:buNone/>
            </a:pPr>
            <a:r>
              <a:rPr lang="de-DE" altLang="de-DE" b="1" smtClean="0"/>
              <a:t>Vorbereitung</a:t>
            </a:r>
            <a:endParaRPr lang="de-DE" altLang="de-DE" b="1" dirty="0" smtClean="0"/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223193" y="3717032"/>
            <a:ext cx="2698751" cy="720725"/>
          </a:xfrm>
          <a:prstGeom prst="wedgeRoundRectCallout">
            <a:avLst>
              <a:gd name="adj1" fmla="val -58303"/>
              <a:gd name="adj2" fmla="val -192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Tage 5 und 6 sind </a:t>
            </a: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6192837" y="1614140"/>
            <a:ext cx="2698751" cy="950764"/>
          </a:xfrm>
          <a:prstGeom prst="wedgeRoundRectCallout">
            <a:avLst>
              <a:gd name="adj1" fmla="val -58303"/>
              <a:gd name="adj2" fmla="val -192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Einsicht am 24.+25.10.2016 geplant.</a:t>
            </a:r>
            <a:endParaRPr lang="de-DE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688176" cy="402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smtClean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smtClean="0">
                <a:solidFill>
                  <a:srgbClr val="2A00FF"/>
                </a:solidFill>
                <a:latin typeface="Courier New" panose="02070309020205020404" pitchFamily="49" charset="0"/>
              </a:rPr>
              <a:t>"Copy </a:t>
            </a:r>
            <a:r>
              <a:rPr lang="en-US" sz="1100">
                <a:solidFill>
                  <a:srgbClr val="2A00FF"/>
                </a:solidFill>
                <a:latin typeface="Courier New" panose="02070309020205020404" pitchFamily="49" charset="0"/>
              </a:rPr>
              <a:t>constructor </a:t>
            </a:r>
            <a:r>
              <a:rPr lang="en-US" sz="1100" smtClean="0">
                <a:solidFill>
                  <a:srgbClr val="2A00FF"/>
                </a:solidFill>
                <a:latin typeface="Courier New" panose="02070309020205020404" pitchFamily="49" charset="0"/>
              </a:rPr>
              <a:t>called"</a:t>
            </a:r>
            <a:r>
              <a:rPr lang="en-US" sz="11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smtClean="0">
                <a:solidFill>
                  <a:srgbClr val="2A00FF"/>
                </a:solidFill>
                <a:latin typeface="Courier New" panose="02070309020205020404" pitchFamily="49" charset="0"/>
              </a:rPr>
              <a:t>"operator</a:t>
            </a:r>
            <a:r>
              <a:rPr lang="en-US" sz="1100">
                <a:solidFill>
                  <a:srgbClr val="2A00FF"/>
                </a:solidFill>
                <a:latin typeface="Courier New" panose="02070309020205020404" pitchFamily="49" charset="0"/>
              </a:rPr>
              <a:t>= </a:t>
            </a:r>
            <a:r>
              <a:rPr lang="en-US" sz="1100" smtClean="0">
                <a:solidFill>
                  <a:srgbClr val="2A00FF"/>
                </a:solidFill>
                <a:latin typeface="Courier New" panose="02070309020205020404" pitchFamily="49" charset="0"/>
              </a:rPr>
              <a:t>called"</a:t>
            </a:r>
            <a:r>
              <a:rPr lang="en-US" sz="11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37234" y="4258663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671229" y="6231090"/>
            <a:ext cx="2988318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en.wikipedia.org/wiki/Copy_elision</a:t>
            </a:r>
            <a:r>
              <a:rPr lang="en-US" sz="1200" smtClean="0"/>
              <a:t> </a:t>
            </a:r>
            <a:endParaRPr lang="en-US" sz="1200"/>
          </a:p>
        </p:txBody>
      </p:sp>
      <p:sp>
        <p:nvSpPr>
          <p:cNvPr id="17" name="Rechteck 16"/>
          <p:cNvSpPr/>
          <p:nvPr/>
        </p:nvSpPr>
        <p:spPr bwMode="auto">
          <a:xfrm>
            <a:off x="5742591" y="635555"/>
            <a:ext cx="1517768" cy="53761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5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356100" cy="4021061"/>
          </a:xfrm>
          <a:prstGeom prst="foldedCorner">
            <a:avLst>
              <a:gd name="adj" fmla="val 816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"Made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next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"Next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floor is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en-US" altLang="de-DE" sz="14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442492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990850" y="5373688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275138" cy="4456693"/>
          </a:xfrm>
          <a:prstGeom prst="foldedCorner">
            <a:avLst>
              <a:gd name="adj" fmla="val 854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"Made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next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"Next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floor is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en-US" altLang="de-DE" sz="14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64400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488159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Made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4805362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"Dangling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reference to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5255339" y="334565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990351" y="2970892"/>
            <a:ext cx="2951931" cy="146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5724128" y="4437063"/>
            <a:ext cx="2663825" cy="950913"/>
            <a:chOff x="5673283" y="4191000"/>
            <a:chExt cx="2663825" cy="950913"/>
          </a:xfrm>
        </p:grpSpPr>
        <p:sp>
          <p:nvSpPr>
            <p:cNvPr id="9" name="Abgerundete rechteckige Legende 8"/>
            <p:cNvSpPr/>
            <p:nvPr/>
          </p:nvSpPr>
          <p:spPr>
            <a:xfrm>
              <a:off x="5946333" y="4437063"/>
              <a:ext cx="2390775" cy="458787"/>
            </a:xfrm>
            <a:prstGeom prst="wedgeRoundRectCallout">
              <a:avLst>
                <a:gd name="adj1" fmla="val -21178"/>
                <a:gd name="adj2" fmla="val -11037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b="1" dirty="0">
                  <a:solidFill>
                    <a:schemeClr val="bg1"/>
                  </a:solidFill>
                </a:rPr>
                <a:t>Extrem gefährlich</a:t>
              </a:r>
              <a:r>
                <a:rPr lang="de-DE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2" name="Textfeld 1"/>
            <p:cNvSpPr txBox="1">
              <a:spLocks noChangeArrowheads="1"/>
            </p:cNvSpPr>
            <p:nvPr/>
          </p:nvSpPr>
          <p:spPr bwMode="auto">
            <a:xfrm>
              <a:off x="5673283" y="4191000"/>
              <a:ext cx="231775" cy="950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pPr eaLnBrk="1" hangingPunct="1"/>
              <a:r>
                <a:rPr lang="de-DE" altLang="de-DE" sz="6000" b="1" dirty="0">
                  <a:solidFill>
                    <a:srgbClr val="005AA9"/>
                  </a:solidFill>
                </a:rPr>
                <a:t>!</a:t>
              </a:r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520825"/>
            <a:ext cx="3652837" cy="174976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56954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nullptr;</a:t>
            </a: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848063"/>
          </a:xfrm>
          <a:prstGeom prst="wedgeRoundRectCallout">
            <a:avLst>
              <a:gd name="adj1" fmla="val -42479"/>
              <a:gd name="adj2" fmla="val -11070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</a:t>
            </a:r>
            <a:r>
              <a:rPr lang="de-DE">
                <a:solidFill>
                  <a:schemeClr val="bg1"/>
                </a:solidFill>
              </a:rPr>
              <a:t>auf </a:t>
            </a:r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 </a:t>
            </a:r>
            <a:r>
              <a:rPr lang="de-DE" smtClean="0">
                <a:solidFill>
                  <a:schemeClr val="bg1"/>
                </a:solidFill>
              </a:rPr>
              <a:t>setzen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87188" y="3253751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104134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wird hier gelöscht?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763714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</a:t>
            </a:r>
            <a:r>
              <a:rPr lang="de-DE" b="1" dirty="0">
                <a:solidFill>
                  <a:schemeClr val="bg1"/>
                </a:solidFill>
              </a:rPr>
              <a:t>Speicherleck</a:t>
            </a:r>
            <a:r>
              <a:rPr lang="de-DE" dirty="0">
                <a:solidFill>
                  <a:schemeClr val="bg1"/>
                </a:solidFill>
              </a:rPr>
              <a:t>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743745" y="504530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  <p:bldP spid="10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539432"/>
            <a:ext cx="7777163" cy="4913903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300" b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smtClean="0">
                <a:solidFill>
                  <a:srgbClr val="005032"/>
                </a:solidFill>
                <a:latin typeface="Consolas" pitchFamily="49" charset="0"/>
              </a:rPr>
              <a:t>"ownership"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Aliasing bei klassischen Zeigern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50" y="2149177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5004048" y="2509540"/>
            <a:ext cx="2087389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3084"/>
            </a:avLst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Eve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7048575" y="3228677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427068" y="1559660"/>
            <a:ext cx="2409825" cy="454025"/>
          </a:xfrm>
          <a:prstGeom prst="wedgeRoundRectCallout">
            <a:avLst>
              <a:gd name="adj1" fmla="val -12073"/>
              <a:gd name="adj2" fmla="val 638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09376" y="1715534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"Rohzeiger" </a:t>
            </a: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raw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pointer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5301104" y="3492329"/>
            <a:ext cx="1836045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33622"/>
            </a:avLst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687293" y="4656595"/>
            <a:ext cx="3097212" cy="1008063"/>
          </a:xfrm>
          <a:prstGeom prst="wedgeRoundRectCallout">
            <a:avLst>
              <a:gd name="adj1" fmla="val -31629"/>
              <a:gd name="adj2" fmla="val -117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8204" y="1659003"/>
            <a:ext cx="3995764" cy="72512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*Eve = new Person();</a:t>
            </a:r>
          </a:p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std</a:t>
            </a:r>
            <a:r>
              <a:rPr lang="de-DE" altLang="de-DE" dirty="0" smtClean="0"/>
              <a:t>::</a:t>
            </a:r>
            <a:r>
              <a:rPr lang="de-DE" altLang="de-DE" dirty="0" err="1" smtClean="0"/>
              <a:t>shared_ptr</a:t>
            </a:r>
            <a:endParaRPr lang="de-DE" altLang="de-DE" dirty="0" smtClean="0"/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73" y="23029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3508773" y="26632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6274198" y="33824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588224" y="1644136"/>
            <a:ext cx="2409825" cy="455613"/>
          </a:xfrm>
          <a:prstGeom prst="wedgeRoundRectCallout">
            <a:avLst>
              <a:gd name="adj1" fmla="val -30096"/>
              <a:gd name="adj2" fmla="val 1063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3631010" y="39078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3292873" y="25093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3005535" y="27347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09101" y="3622874"/>
            <a:ext cx="3452813" cy="730250"/>
          </a:xfrm>
          <a:prstGeom prst="wedgeRoundRectCallout">
            <a:avLst>
              <a:gd name="adj1" fmla="val 49442"/>
              <a:gd name="adj2" fmla="val -714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3500835" y="37745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3372248" y="49032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411760" y="5633501"/>
            <a:ext cx="3459162" cy="806450"/>
          </a:xfrm>
          <a:prstGeom prst="wedgeRoundRectCallout">
            <a:avLst>
              <a:gd name="adj1" fmla="val 4277"/>
              <a:gd name="adj2" fmla="val -989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5987705" y="3917169"/>
            <a:ext cx="3168352" cy="24090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374" y="1572401"/>
            <a:ext cx="6263123" cy="730867"/>
          </a:xfrm>
          <a:prstGeom prst="foldedCorner">
            <a:avLst>
              <a:gd name="adj" fmla="val 26169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&lt;Person&gt; Eve(new Person());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Übungsmaterial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smtClean="0"/>
              <a:t>Virtuelle </a:t>
            </a:r>
            <a:r>
              <a:rPr lang="de-DE" b="1" dirty="0" smtClean="0"/>
              <a:t>Maschine</a:t>
            </a:r>
            <a:r>
              <a:rPr lang="de-DE" smtClean="0"/>
              <a:t>:  </a:t>
            </a:r>
            <a:endParaRPr lang="de-DE"/>
          </a:p>
          <a:p>
            <a:pPr lvl="1"/>
            <a:r>
              <a:rPr lang="de-DE" smtClean="0"/>
              <a:t>Downloadbereich</a:t>
            </a:r>
            <a:r>
              <a:rPr lang="de-DE"/>
              <a:t>: </a:t>
            </a:r>
            <a:r>
              <a:rPr lang="de-DE" sz="1600">
                <a:hlinkClick r:id="rId2"/>
              </a:rPr>
              <a:t>http://www.es.tu-darmstadt.de/studentftp/cppp</a:t>
            </a:r>
            <a:r>
              <a:rPr lang="de-DE" sz="1600" smtClean="0">
                <a:hlinkClick r:id="rId2"/>
              </a:rPr>
              <a:t>/</a:t>
            </a:r>
            <a:endParaRPr lang="de-DE" sz="1600" smtClean="0"/>
          </a:p>
          <a:p>
            <a:pPr lvl="1"/>
            <a:r>
              <a:rPr lang="de-DE" b="0" smtClean="0"/>
              <a:t>User</a:t>
            </a:r>
            <a:r>
              <a:rPr lang="de-DE" b="0" dirty="0" smtClean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</a:t>
            </a:r>
            <a:r>
              <a:rPr lang="de-DE" b="0" smtClean="0"/>
              <a:t>PW:  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b="1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github.com/Echtzeitsysteme/tud-cpp-lecture</a:t>
            </a:r>
            <a:r>
              <a:rPr lang="de-DE" dirty="0" smtClean="0"/>
              <a:t> 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4"/>
              </a:rPr>
              <a:t>https://</a:t>
            </a:r>
            <a:r>
              <a:rPr lang="de-DE" b="0" smtClean="0">
                <a:hlinkClick r:id="rId4"/>
              </a:rPr>
              <a:t>github.com/Echtzeitsysteme/tud-cpp-exercises</a:t>
            </a:r>
            <a:r>
              <a:rPr lang="de-DE" b="0" smtClean="0"/>
              <a:t> </a:t>
            </a:r>
          </a:p>
          <a:p>
            <a:pPr marL="180975" lvl="1" indent="0">
              <a:buNone/>
            </a:pPr>
            <a:endParaRPr lang="de-DE" dirty="0" smtClean="0"/>
          </a:p>
          <a:p>
            <a:r>
              <a:rPr lang="de-DE" b="1" dirty="0" smtClean="0"/>
              <a:t>Eigenes Projekt </a:t>
            </a:r>
            <a:r>
              <a:rPr lang="de-DE" dirty="0" smtClean="0"/>
              <a:t>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sz="1800" b="0" dirty="0" smtClean="0">
                <a:hlinkClick r:id="rId5"/>
              </a:rPr>
              <a:t>http://git-scm.com/book/de</a:t>
            </a:r>
            <a:endParaRPr lang="de-DE" sz="1800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6"/>
              </a:rPr>
              <a:t>https</a:t>
            </a:r>
            <a:r>
              <a:rPr lang="de-DE" sz="1800" b="0" dirty="0" smtClean="0">
                <a:hlinkClick r:id="rId6"/>
              </a:rPr>
              <a:t>://</a:t>
            </a:r>
            <a:r>
              <a:rPr lang="de-DE" b="0" dirty="0" smtClean="0">
                <a:hlinkClick r:id="rId6"/>
              </a:rPr>
              <a:t>github.com</a:t>
            </a:r>
            <a:r>
              <a:rPr lang="de-DE" b="0" smtClean="0">
                <a:hlinkClick r:id="rId6"/>
              </a:rPr>
              <a:t>/</a:t>
            </a:r>
            <a:r>
              <a:rPr lang="de-DE" b="0" smtClean="0"/>
              <a:t> </a:t>
            </a:r>
          </a:p>
          <a:p>
            <a:r>
              <a:rPr lang="de-DE"/>
              <a:t>	</a:t>
            </a:r>
            <a:r>
              <a:rPr lang="de-DE" smtClean="0"/>
              <a:t>Siehe auch </a:t>
            </a:r>
            <a:r>
              <a:rPr lang="de-DE" i="1" smtClean="0"/>
              <a:t>cheatsheet.pdf</a:t>
            </a:r>
            <a:r>
              <a:rPr lang="de-DE" smtClean="0"/>
              <a:t> </a:t>
            </a:r>
            <a:endParaRPr lang="de-DE" b="0" smtClean="0"/>
          </a:p>
          <a:p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b="1" dirty="0" smtClean="0"/>
              <a:t>Fachliche Fragen </a:t>
            </a:r>
            <a:r>
              <a:rPr lang="de-DE" dirty="0" smtClean="0"/>
              <a:t>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sz="1800" b="0"/>
              <a:t>	</a:t>
            </a:r>
            <a:r>
              <a:rPr lang="de-DE" sz="1800">
                <a:hlinkClick r:id="rId7"/>
              </a:rPr>
              <a:t>https://</a:t>
            </a:r>
            <a:r>
              <a:rPr lang="de-DE" sz="1800" smtClean="0">
                <a:hlinkClick r:id="rId7"/>
              </a:rPr>
              <a:t>moodle.tu-darmstadt.de/course/view.php?id=6546</a:t>
            </a:r>
            <a:r>
              <a:rPr lang="de-DE" smtClean="0"/>
              <a:t>  </a:t>
            </a:r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3768" y="2132856"/>
            <a:ext cx="2826981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 smtClean="0"/>
              <a:t> – ohne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74638" y="1520825"/>
            <a:ext cx="4032252" cy="414161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427984" y="1513589"/>
            <a:ext cx="4546854" cy="41754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smtClean="0">
                <a:solidFill>
                  <a:srgbClr val="2A00FF"/>
                </a:solidFill>
                <a:latin typeface="Consolas" pitchFamily="49" charset="0"/>
              </a:rPr>
              <a:t>"Person.hpp"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smtClean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"Cloning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smtClean="0">
                <a:solidFill>
                  <a:srgbClr val="2A00FF"/>
                </a:solidFill>
                <a:latin typeface="Consolas" pitchFamily="49" charset="0"/>
              </a:rPr>
              <a:t>"Good </a:t>
            </a:r>
            <a:r>
              <a:rPr lang="en-US" altLang="de-DE" sz="1400">
                <a:solidFill>
                  <a:srgbClr val="2A00FF"/>
                </a:solidFill>
                <a:latin typeface="Consolas" pitchFamily="49" charset="0"/>
              </a:rPr>
              <a:t>bye </a:t>
            </a:r>
            <a:r>
              <a:rPr lang="en-US" altLang="de-DE" sz="140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4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012208" y="1520825"/>
            <a:ext cx="1294682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678694" y="1513589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300943" y="1768381"/>
            <a:ext cx="2847372" cy="268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274638" y="5229225"/>
            <a:ext cx="3793306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/>
              <a:t> – </a:t>
            </a:r>
            <a:r>
              <a:rPr lang="de-DE" altLang="de-DE" dirty="0" smtClean="0"/>
              <a:t>mit </a:t>
            </a:r>
            <a:r>
              <a:rPr lang="de-DE" alt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612"/>
            <a:ext cx="4249167" cy="4900576"/>
          </a:xfrm>
          <a:prstGeom prst="foldedCorner">
            <a:avLst>
              <a:gd name="adj" fmla="val 98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 smtClean="0">
                <a:solidFill>
                  <a:srgbClr val="2A00FF"/>
                </a:solidFill>
                <a:latin typeface="Consolas" pitchFamily="49" charset="0"/>
              </a:rPr>
              <a:t>memory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649019" y="1554471"/>
            <a:ext cx="4243461" cy="4021061"/>
          </a:xfrm>
          <a:prstGeom prst="foldedCorner">
            <a:avLst>
              <a:gd name="adj" fmla="val 87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smtClean="0">
                <a:solidFill>
                  <a:srgbClr val="2A00FF"/>
                </a:solidFill>
                <a:latin typeface="Consolas" pitchFamily="49" charset="0"/>
              </a:rPr>
              <a:t>"Person.hpp"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"Cloning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"Good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bye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3203848" y="155257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596336" y="155744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338138" y="4077072"/>
            <a:ext cx="3452812" cy="477678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336550" y="5831259"/>
            <a:ext cx="3451225" cy="477680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Beispiel</a:t>
            </a:r>
            <a:r>
              <a:rPr lang="de-DE" altLang="de-DE" smtClean="0"/>
              <a:t>: Klassische und smarte Zeiger</a:t>
            </a:r>
            <a:endParaRPr lang="de-DE" altLang="de-DE" dirty="0" smtClean="0"/>
          </a:p>
        </p:txBody>
      </p:sp>
      <p:grpSp>
        <p:nvGrpSpPr>
          <p:cNvPr id="2" name="Gruppieren 1"/>
          <p:cNvGrpSpPr/>
          <p:nvPr/>
        </p:nvGrpSpPr>
        <p:grpSpPr>
          <a:xfrm>
            <a:off x="107826" y="1484313"/>
            <a:ext cx="4320000" cy="4920825"/>
            <a:chOff x="107826" y="1484313"/>
            <a:chExt cx="4320000" cy="4920825"/>
          </a:xfrm>
        </p:grpSpPr>
        <p:sp>
          <p:nvSpPr>
            <p:cNvPr id="39942" name="Rechteck 2"/>
            <p:cNvSpPr>
              <a:spLocks noChangeArrowheads="1"/>
            </p:cNvSpPr>
            <p:nvPr/>
          </p:nvSpPr>
          <p:spPr bwMode="auto">
            <a:xfrm>
              <a:off x="107826" y="1484313"/>
              <a:ext cx="4320000" cy="4920825"/>
            </a:xfrm>
            <a:prstGeom prst="foldedCorner">
              <a:avLst>
                <a:gd name="adj" fmla="val 7969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no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include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>
                  <a:solidFill>
                    <a:srgbClr val="2A00FF"/>
                  </a:solidFill>
                  <a:latin typeface="Consolas" pitchFamily="49" charset="0"/>
                </a:rPr>
                <a:t>&lt;</a:t>
              </a:r>
              <a:r>
                <a:rPr lang="de-DE" altLang="de-DE" sz="1100" err="1">
                  <a:solidFill>
                    <a:srgbClr val="2A00FF"/>
                  </a:solidFill>
                  <a:latin typeface="Consolas" pitchFamily="49" charset="0"/>
                </a:rPr>
                <a:t>iostream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&gt;</a:t>
              </a: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de-DE" altLang="de-DE" sz="1100" err="1">
                  <a:solidFill>
                    <a:srgbClr val="7F0055"/>
                  </a:solidFill>
                  <a:latin typeface="Consolas" pitchFamily="49" charset="0"/>
                </a:rPr>
                <a:t>include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"Person.pph"</a:t>
              </a:r>
              <a:endParaRPr lang="de-DE" altLang="de-DE" sz="1100">
                <a:solidFill>
                  <a:srgbClr val="2A00FF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smtClean="0">
                  <a:solidFill>
                    <a:srgbClr val="7F0055"/>
                  </a:solidFill>
                  <a:latin typeface="Consolas" pitchFamily="49" charset="0"/>
                </a:rPr>
                <a:t>using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7F0055"/>
                  </a:solidFill>
                  <a:latin typeface="Consolas" pitchFamily="49" charset="0"/>
                </a:rPr>
                <a:t>namespace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std;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void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const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 smtClean="0">
                  <a:solidFill>
                    <a:srgbClr val="000000"/>
                  </a:solidFill>
                  <a:latin typeface="Consolas" pitchFamily="49" charset="0"/>
                </a:rPr>
                <a:t> &amp;</a:t>
              </a:r>
              <a:r>
                <a:rPr lang="de-DE" altLang="de-DE" sz="1100" dirty="0" err="1" smtClean="0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cout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"Isn't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the </a:t>
              </a:r>
              <a:r>
                <a:rPr lang="en-US" altLang="de-DE" sz="1100" b="0">
                  <a:solidFill>
                    <a:srgbClr val="2A00FF"/>
                  </a:solidFill>
                  <a:latin typeface="Consolas" pitchFamily="49" charset="0"/>
                </a:rPr>
                <a:t>weather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pleasant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today</a:t>
              </a:r>
              <a:r>
                <a:rPr lang="en-US" altLang="de-DE" sz="1100" b="0">
                  <a:solidFill>
                    <a:srgbClr val="2A00FF"/>
                  </a:solidFill>
                  <a:latin typeface="Consolas" pitchFamily="49" charset="0"/>
                </a:rPr>
                <a:t>,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</a:t>
              </a:r>
              <a:r>
                <a:rPr lang="en-US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en-US" altLang="de-DE" sz="1100" b="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     &lt;&lt; 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person.getName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() </a:t>
              </a:r>
              <a:r>
                <a:rPr lang="en-US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"?"</a:t>
              </a:r>
              <a:r>
                <a:rPr lang="en-US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dirty="0" err="1">
                  <a:solidFill>
                    <a:srgbClr val="642880"/>
                  </a:solidFill>
                  <a:latin typeface="Consolas" pitchFamily="49" charset="0"/>
                </a:rPr>
                <a:t>endl</a:t>
              </a:r>
              <a:r>
                <a:rPr lang="en-US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void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const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 smtClean="0">
                  <a:solidFill>
                    <a:srgbClr val="000000"/>
                  </a:solidFill>
                  <a:latin typeface="Consolas" pitchFamily="49" charset="0"/>
                </a:rPr>
                <a:t> &amp;</a:t>
              </a:r>
              <a:r>
                <a:rPr lang="de-DE" altLang="de-DE" sz="1100" dirty="0" err="1" smtClean="0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cout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de-DE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"Greeting "</a:t>
              </a:r>
              <a:r>
                <a:rPr lang="de-DE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person.getName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() &lt;&lt; </a:t>
              </a:r>
              <a:r>
                <a:rPr lang="de-DE" altLang="de-DE" sz="1100" dirty="0" err="1">
                  <a:solidFill>
                    <a:srgbClr val="642880"/>
                  </a:solidFill>
                  <a:latin typeface="Consolas" pitchFamily="49" charset="0"/>
                </a:rPr>
                <a:t>endl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*</a:t>
              </a:r>
              <a:r>
                <a:rPr lang="de-DE" altLang="de-DE" sz="1100" b="0" dirty="0" err="1" smtClean="0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= 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new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"Sir"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  <a:endParaRPr lang="de-DE" altLang="de-DE" sz="110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(*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>
                  <a:solidFill>
                    <a:srgbClr val="7F0055"/>
                  </a:solidFill>
                  <a:latin typeface="Consolas" pitchFamily="49" charset="0"/>
                </a:rPr>
                <a:t>  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delete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= 0;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main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() 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*</a:t>
              </a:r>
              <a:r>
                <a:rPr lang="de-DE" altLang="de-DE" sz="1100" b="0" dirty="0" err="1" smtClean="0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 smtClean="0">
                  <a:solidFill>
                    <a:srgbClr val="7F0055"/>
                  </a:solidFill>
                  <a:latin typeface="Consolas" pitchFamily="49" charset="0"/>
                </a:rPr>
                <a:t>new</a:t>
              </a:r>
              <a:r>
                <a:rPr lang="de-DE" altLang="de-DE" sz="1100" dirty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"Eve"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));</a:t>
              </a:r>
              <a:endParaRPr lang="de-DE" altLang="de-DE" sz="110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(*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smtClean="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*</a:t>
              </a:r>
              <a:r>
                <a:rPr lang="de-DE" altLang="de-DE" sz="1100" b="0" dirty="0" err="1" smtClean="0">
                  <a:solidFill>
                    <a:srgbClr val="000000"/>
                  </a:solidFill>
                  <a:latin typeface="Consolas" pitchFamily="49" charset="0"/>
                </a:rPr>
                <a:t>alice</a:t>
              </a:r>
              <a:r>
                <a:rPr lang="de-DE" altLang="de-DE" sz="1100" b="0" dirty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=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(*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alice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>
                  <a:solidFill>
                    <a:srgbClr val="7F0055"/>
                  </a:solidFill>
                  <a:latin typeface="Consolas" pitchFamily="49" charset="0"/>
                </a:rPr>
                <a:t>  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delete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= 0;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3275615" y="1484313"/>
              <a:ext cx="1152128" cy="5443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Lucida Sans Unicode" pitchFamily="34" charset="0"/>
                  <a:cs typeface="Lucida Sans Unicode" pitchFamily="34" charset="0"/>
                </a:rPr>
                <a:t>main.cpp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4716015" y="1495009"/>
            <a:ext cx="4320000" cy="4920825"/>
            <a:chOff x="251519" y="1484313"/>
            <a:chExt cx="4664310" cy="4920825"/>
          </a:xfrm>
        </p:grpSpPr>
        <p:sp>
          <p:nvSpPr>
            <p:cNvPr id="17" name="Rechteck 2"/>
            <p:cNvSpPr>
              <a:spLocks noChangeArrowheads="1"/>
            </p:cNvSpPr>
            <p:nvPr/>
          </p:nvSpPr>
          <p:spPr bwMode="auto">
            <a:xfrm>
              <a:off x="251519" y="1484313"/>
              <a:ext cx="4664310" cy="4920825"/>
            </a:xfrm>
            <a:prstGeom prst="foldedCorner">
              <a:avLst>
                <a:gd name="adj" fmla="val 894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smtClean="0">
                  <a:solidFill>
                    <a:srgbClr val="7F0055"/>
                  </a:solidFill>
                  <a:latin typeface="Consolas" pitchFamily="49" charset="0"/>
                </a:rPr>
                <a:t>#include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&lt;iostream&gt;</a:t>
              </a:r>
            </a:p>
            <a:p>
              <a:pPr eaLnBrk="1" hangingPunct="1">
                <a:spcBef>
                  <a:spcPct val="0"/>
                </a:spcBef>
                <a:buSzTx/>
                <a:buNone/>
              </a:pPr>
              <a:r>
                <a:rPr lang="de-DE" altLang="de-DE" sz="110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de-DE" altLang="de-DE" sz="1100" err="1">
                  <a:solidFill>
                    <a:srgbClr val="7F0055"/>
                  </a:solidFill>
                  <a:latin typeface="Consolas" pitchFamily="49" charset="0"/>
                </a:rPr>
                <a:t>include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"Person.hpp"</a:t>
              </a:r>
            </a:p>
            <a:p>
              <a:pPr eaLnBrk="1" hangingPunct="1">
                <a:spcBef>
                  <a:spcPct val="0"/>
                </a:spcBef>
                <a:buSzTx/>
                <a:buNone/>
              </a:pPr>
              <a:endParaRPr lang="de-DE" altLang="de-DE" sz="1100">
                <a:solidFill>
                  <a:srgbClr val="7F0055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None/>
              </a:pPr>
              <a:r>
                <a:rPr lang="de-DE" altLang="de-DE" sz="1100">
                  <a:solidFill>
                    <a:srgbClr val="7F0055"/>
                  </a:solidFill>
                  <a:latin typeface="Consolas" pitchFamily="49" charset="0"/>
                </a:rPr>
                <a:t>using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7F0055"/>
                  </a:solidFill>
                  <a:latin typeface="Consolas" pitchFamily="49" charset="0"/>
                </a:rPr>
                <a:t>namespace</a:t>
              </a:r>
              <a:r>
                <a:rPr lang="de-DE" altLang="de-DE" sz="1100">
                  <a:solidFill>
                    <a:srgbClr val="000000"/>
                  </a:solidFill>
                  <a:latin typeface="Consolas" pitchFamily="49" charset="0"/>
                </a:rPr>
                <a:t> std;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dirty="0">
                <a:solidFill>
                  <a:srgbClr val="2A00FF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smtClean="0">
                  <a:solidFill>
                    <a:srgbClr val="7F0055"/>
                  </a:solidFill>
                  <a:latin typeface="Consolas" pitchFamily="49" charset="0"/>
                </a:rPr>
                <a:t>void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cout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"Isn't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the </a:t>
              </a:r>
              <a:r>
                <a:rPr lang="en-US" altLang="de-DE" sz="1100" b="0">
                  <a:solidFill>
                    <a:srgbClr val="2A00FF"/>
                  </a:solidFill>
                  <a:latin typeface="Consolas" pitchFamily="49" charset="0"/>
                </a:rPr>
                <a:t>weather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pleasant </a:t>
              </a:r>
              <a:r>
                <a:rPr lang="en-US" altLang="de-DE" sz="1100" b="0" dirty="0">
                  <a:solidFill>
                    <a:srgbClr val="2A00FF"/>
                  </a:solidFill>
                  <a:latin typeface="Consolas" pitchFamily="49" charset="0"/>
                </a:rPr>
                <a:t>today</a:t>
              </a:r>
              <a:r>
                <a:rPr lang="en-US" altLang="de-DE" sz="1100" b="0">
                  <a:solidFill>
                    <a:srgbClr val="2A00FF"/>
                  </a:solidFill>
                  <a:latin typeface="Consolas" pitchFamily="49" charset="0"/>
                </a:rPr>
                <a:t>,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</a:t>
              </a:r>
              <a:r>
                <a:rPr lang="en-US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endParaRPr lang="en-US" altLang="de-DE" sz="1100" b="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     &lt;&lt; person-&gt;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getName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() </a:t>
              </a:r>
              <a:r>
                <a:rPr lang="en-US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"?"</a:t>
              </a:r>
              <a:r>
                <a:rPr lang="en-US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dirty="0" err="1">
                  <a:solidFill>
                    <a:srgbClr val="642880"/>
                  </a:solidFill>
                  <a:latin typeface="Consolas" pitchFamily="49" charset="0"/>
                </a:rPr>
                <a:t>endl</a:t>
              </a:r>
              <a:r>
                <a:rPr lang="en-US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void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){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cout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>
                  <a:solidFill>
                    <a:srgbClr val="000000"/>
                  </a:solidFill>
                  <a:latin typeface="Consolas" pitchFamily="49" charset="0"/>
                </a:rPr>
                <a:t>&lt;&lt; </a:t>
              </a:r>
              <a:r>
                <a:rPr lang="en-US" altLang="de-DE" sz="1100" b="0" smtClean="0">
                  <a:solidFill>
                    <a:srgbClr val="2A00FF"/>
                  </a:solidFill>
                  <a:latin typeface="Consolas" pitchFamily="49" charset="0"/>
                </a:rPr>
                <a:t>"Greeting "</a:t>
              </a:r>
              <a:r>
                <a:rPr lang="en-US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&lt;&lt; person-&gt;</a:t>
              </a:r>
              <a:r>
                <a:rPr lang="en-US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getName</a:t>
              </a:r>
              <a:r>
                <a:rPr lang="en-US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() &lt;&lt; </a:t>
              </a:r>
              <a:r>
                <a:rPr lang="en-US" altLang="de-DE" sz="1100" dirty="0" err="1">
                  <a:solidFill>
                    <a:srgbClr val="642880"/>
                  </a:solidFill>
                  <a:latin typeface="Consolas" pitchFamily="49" charset="0"/>
                </a:rPr>
                <a:t>endl</a:t>
              </a:r>
              <a:r>
                <a:rPr lang="en-US" altLang="de-DE" sz="110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person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new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"Sir"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));</a:t>
              </a:r>
              <a:endParaRPr lang="de-DE" altLang="de-DE" sz="110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err="1">
                  <a:solidFill>
                    <a:srgbClr val="000000"/>
                  </a:solidFill>
                  <a:latin typeface="Consolas" pitchFamily="49" charset="0"/>
                </a:rPr>
                <a:t>makeSmallTalkWith</a:t>
              </a:r>
              <a:r>
                <a:rPr lang="de-DE" altLang="de-DE" sz="1100" b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err="1">
                  <a:solidFill>
                    <a:srgbClr val="000000"/>
                  </a:solidFill>
                  <a:latin typeface="Consolas" pitchFamily="49" charset="0"/>
                </a:rPr>
                <a:t>passerBy</a:t>
              </a:r>
              <a:r>
                <a:rPr lang="de-DE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smtClean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dirty="0" err="1">
                  <a:solidFill>
                    <a:srgbClr val="000000"/>
                  </a:solidFill>
                  <a:latin typeface="Consolas" pitchFamily="49" charset="0"/>
                </a:rPr>
                <a:t>main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() {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dirty="0" err="1">
                  <a:solidFill>
                    <a:srgbClr val="7F0055"/>
                  </a:solidFill>
                  <a:latin typeface="Consolas" pitchFamily="49" charset="0"/>
                </a:rPr>
                <a:t>new</a:t>
              </a:r>
              <a:r>
                <a:rPr lang="de-DE" altLang="de-DE" sz="110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>
                  <a:solidFill>
                    <a:srgbClr val="005032"/>
                  </a:solidFill>
                  <a:latin typeface="Consolas" pitchFamily="49" charset="0"/>
                </a:rPr>
                <a:t>Person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smtClean="0">
                  <a:solidFill>
                    <a:srgbClr val="2A00FF"/>
                  </a:solidFill>
                  <a:latin typeface="Consolas" pitchFamily="49" charset="0"/>
                </a:rPr>
                <a:t>"Eve"</a:t>
              </a:r>
              <a:r>
                <a:rPr lang="de-DE" altLang="de-DE" sz="1100" smtClean="0">
                  <a:solidFill>
                    <a:srgbClr val="000000"/>
                  </a:solidFill>
                  <a:latin typeface="Consolas" pitchFamily="49" charset="0"/>
                </a:rPr>
                <a:t>));</a:t>
              </a:r>
              <a:endParaRPr lang="de-DE" altLang="de-DE" sz="110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5032"/>
                  </a:solidFill>
                  <a:latin typeface="Consolas" pitchFamily="49" charset="0"/>
                </a:rPr>
                <a:t>  </a:t>
              </a:r>
              <a:r>
                <a:rPr lang="de-DE" altLang="de-DE" sz="1100" b="0" dirty="0" err="1">
                  <a:solidFill>
                    <a:srgbClr val="005032"/>
                  </a:solidFill>
                  <a:latin typeface="Consolas" pitchFamily="49" charset="0"/>
                </a:rPr>
                <a:t>ConstPersonPtr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alice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= </a:t>
              </a:r>
              <a:r>
                <a:rPr lang="de-DE" altLang="de-DE" sz="1100" b="0" dirty="0" err="1">
                  <a:solidFill>
                    <a:srgbClr val="000000"/>
                  </a:solidFill>
                  <a:latin typeface="Consolas" pitchFamily="49" charset="0"/>
                </a:rPr>
                <a:t>eve</a:t>
              </a: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  </a:t>
              </a:r>
              <a:r>
                <a:rPr lang="de-DE" altLang="de-DE" sz="1100" b="0" err="1">
                  <a:solidFill>
                    <a:srgbClr val="000000"/>
                  </a:solidFill>
                  <a:latin typeface="Consolas" pitchFamily="49" charset="0"/>
                </a:rPr>
                <a:t>greet</a:t>
              </a:r>
              <a:r>
                <a:rPr lang="de-DE" altLang="de-DE" sz="1100" b="0">
                  <a:solidFill>
                    <a:srgbClr val="000000"/>
                  </a:solidFill>
                  <a:latin typeface="Consolas" pitchFamily="49" charset="0"/>
                </a:rPr>
                <a:t>(</a:t>
              </a:r>
              <a:r>
                <a:rPr lang="de-DE" altLang="de-DE" sz="1100" b="0" err="1">
                  <a:solidFill>
                    <a:srgbClr val="000000"/>
                  </a:solidFill>
                  <a:latin typeface="Consolas" pitchFamily="49" charset="0"/>
                </a:rPr>
                <a:t>alice</a:t>
              </a:r>
              <a:r>
                <a:rPr lang="de-DE" altLang="de-DE" sz="1100" b="0" smtClean="0">
                  <a:solidFill>
                    <a:srgbClr val="000000"/>
                  </a:solidFill>
                  <a:latin typeface="Consolas" pitchFamily="49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smtClean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100" b="0" dirty="0">
                <a:solidFill>
                  <a:srgbClr val="000000"/>
                </a:solidFill>
                <a:latin typeface="Consolas" pitchFamily="49" charset="0"/>
              </a:endParaRPr>
            </a:p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100" b="0" dirty="0">
                  <a:solidFill>
                    <a:srgbClr val="000000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18" name="Rechteck 17"/>
            <p:cNvSpPr/>
            <p:nvPr/>
          </p:nvSpPr>
          <p:spPr bwMode="auto">
            <a:xfrm>
              <a:off x="3743377" y="1484313"/>
              <a:ext cx="1152128" cy="5443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r>
                <a: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Lucida Sans Unicode" pitchFamily="34" charset="0"/>
                  <a:cs typeface="Lucida Sans Unicode" pitchFamily="34" charset="0"/>
                </a:rPr>
                <a:t>main.cpp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make_shared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655735" y="6103220"/>
            <a:ext cx="7235853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en.cppreference.com/w/cpp/memory/shared_ptr/make_shared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" name="Textfeld 4"/>
          <p:cNvSpPr txBox="1"/>
          <p:nvPr/>
        </p:nvSpPr>
        <p:spPr>
          <a:xfrm>
            <a:off x="179512" y="1521179"/>
            <a:ext cx="5467814" cy="4356093"/>
          </a:xfrm>
          <a:prstGeom prst="foldedCorner">
            <a:avLst>
              <a:gd name="adj" fmla="val 10508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&lt;memory&gt;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Person(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&amp;name)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(name)  {}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Person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leila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"Leila"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delete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leila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mike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"Mike"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susan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</a:rPr>
              <a:t>make_shared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&lt;Person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&gt;(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"Susan"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22313" algn="l"/>
                <a:tab pos="10731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4979692" y="3997544"/>
            <a:ext cx="4118800" cy="1872208"/>
          </a:xfrm>
          <a:prstGeom prst="wedgeRoundRectCallout">
            <a:avLst>
              <a:gd name="adj1" fmla="val -65176"/>
              <a:gd name="adj2" fmla="val 166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Die Utility-Funktion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make_shared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ist vorteilhaft: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1) </a:t>
            </a:r>
            <a:r>
              <a:rPr lang="de-DE" dirty="0" err="1" smtClean="0">
                <a:solidFill>
                  <a:schemeClr val="bg1"/>
                </a:solidFill>
              </a:rPr>
              <a:t>Exceptions</a:t>
            </a:r>
            <a:r>
              <a:rPr lang="de-DE" dirty="0" smtClean="0">
                <a:solidFill>
                  <a:schemeClr val="bg1"/>
                </a:solidFill>
              </a:rPr>
              <a:t> führen nicht zu Speicherfehlern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2) Die Speicherallokation ist schneller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950761" y="2780928"/>
            <a:ext cx="4118800" cy="1099882"/>
          </a:xfrm>
          <a:prstGeom prst="wedgeRoundRectCallout">
            <a:avLst>
              <a:gd name="adj1" fmla="val -87103"/>
              <a:gd name="adj2" fmla="val 1373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Der </a:t>
            </a:r>
            <a:r>
              <a:rPr lang="de-DE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Raw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Pointer sollte </a:t>
            </a:r>
            <a:r>
              <a:rPr lang="de-DE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direkt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und </a:t>
            </a:r>
            <a:r>
              <a:rPr lang="de-DE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genau einmal 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in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eingepackt werden.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8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42858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03818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00485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280987" y="1412875"/>
            <a:ext cx="7085594" cy="2020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sz="1800" smtClean="0">
                <a:latin typeface="Consolas" panose="020B0609020204030204" pitchFamily="49" charset="0"/>
                <a:cs typeface="Consolas" panose="020B0609020204030204" pitchFamily="49" charset="0"/>
              </a:rPr>
              <a:t>::shared_ptr&lt;&gt; </a:t>
            </a:r>
            <a:r>
              <a:rPr lang="de-DE" altLang="de-DE" sz="180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</a:t>
            </a:r>
            <a:r>
              <a:rPr lang="de-DE" altLang="de-DE"/>
              <a:t>	</a:t>
            </a:r>
          </a:p>
          <a:p>
            <a:pPr indent="-285750" eaLnBrk="1" hangingPunct="1">
              <a:spcBef>
                <a:spcPct val="0"/>
              </a:spcBef>
              <a:buSzTx/>
              <a:buNone/>
            </a:pPr>
            <a:r>
              <a:rPr lang="de-DE" altLang="de-DE" smtClean="0"/>
              <a:t>Ablauf:</a:t>
            </a:r>
          </a:p>
          <a:p>
            <a:pPr marL="171450" indent="-457200" eaLnBrk="1" hangingPunct="1">
              <a:spcBef>
                <a:spcPct val="0"/>
              </a:spcBef>
              <a:buSzTx/>
              <a:buAutoNum type="arabicPeriod"/>
            </a:pPr>
            <a:r>
              <a:rPr lang="de-DE" altLang="de-DE" b="0" smtClean="0"/>
              <a:t>Floor [0] wird zerstört</a:t>
            </a:r>
          </a:p>
          <a:p>
            <a:pPr marL="171450" indent="-457200" eaLnBrk="1" hangingPunct="1">
              <a:spcBef>
                <a:spcPct val="0"/>
              </a:spcBef>
              <a:buSzTx/>
              <a:buAutoNum type="arabicPeriod"/>
            </a:pPr>
            <a:r>
              <a:rPr lang="de-DE" altLang="de-DE" b="0" smtClean="0"/>
              <a:t>Fertig – Eve und Bob halten sich gegenseitig am Leben.</a:t>
            </a:r>
            <a:r>
              <a:rPr lang="de-DE" altLang="de-DE" smtClean="0"/>
              <a:t> </a:t>
            </a:r>
            <a:endParaRPr lang="de-DE" altLang="de-DE" dirty="0"/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42858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50967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43823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798600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9414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157375"/>
            <a:ext cx="277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836700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57488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58917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50967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43823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32870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66988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996506" y="3669888"/>
            <a:ext cx="63817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Eve</a:t>
            </a:r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6756401" y="3683150"/>
            <a:ext cx="63817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Bob</a:t>
            </a:r>
            <a:endParaRPr lang="en-US"/>
          </a:p>
        </p:txBody>
      </p:sp>
      <p:sp>
        <p:nvSpPr>
          <p:cNvPr id="22" name="Textfeld 21"/>
          <p:cNvSpPr txBox="1"/>
          <p:nvPr/>
        </p:nvSpPr>
        <p:spPr>
          <a:xfrm>
            <a:off x="4653596" y="4168003"/>
            <a:ext cx="204311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ist befreundet mit</a:t>
            </a:r>
            <a:endParaRPr lang="en-US"/>
          </a:p>
        </p:txBody>
      </p:sp>
      <p:sp>
        <p:nvSpPr>
          <p:cNvPr id="23" name="Textfeld 22"/>
          <p:cNvSpPr txBox="1"/>
          <p:nvPr/>
        </p:nvSpPr>
        <p:spPr>
          <a:xfrm>
            <a:off x="4651057" y="4859643"/>
            <a:ext cx="204311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ist befreundet 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 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de-DE" altLang="de-DE" dirty="0" smtClean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für </a:t>
            </a:r>
            <a:r>
              <a:rPr lang="de-DE" b="1" dirty="0" smtClean="0"/>
              <a:t>eine Richtung der Beziehung </a:t>
            </a:r>
            <a:r>
              <a:rPr lang="de-DE" dirty="0" smtClean="0"/>
              <a:t>zwischen Personen verwenden (z.B.: Eve zeigt stark auf Bob, Bob schwach auf Eve)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 </a:t>
            </a:r>
            <a:r>
              <a:rPr lang="de-DE" smtClean="0"/>
              <a:t>um "</a:t>
            </a:r>
            <a:r>
              <a:rPr lang="de-DE" b="1" smtClean="0"/>
              <a:t>extern</a:t>
            </a:r>
            <a:r>
              <a:rPr lang="de-DE" smtClean="0"/>
              <a:t>" </a:t>
            </a:r>
            <a:r>
              <a:rPr lang="de-DE" dirty="0" smtClean="0"/>
              <a:t>auf Personen zu zeigen (Floor </a:t>
            </a:r>
            <a:r>
              <a:rPr lang="de-DE" dirty="0" smtClean="0">
                <a:sym typeface="Wingdings" pitchFamily="2" charset="2"/>
              </a:rPr>
              <a:t>auf Person</a:t>
            </a:r>
            <a:r>
              <a:rPr lang="de-DE" dirty="0" smtClean="0"/>
              <a:t>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Ein schwacher (</a:t>
            </a:r>
            <a:r>
              <a:rPr lang="de-DE" dirty="0" err="1" smtClean="0"/>
              <a:t>weak</a:t>
            </a:r>
            <a:r>
              <a:rPr lang="de-DE" dirty="0" smtClean="0"/>
              <a:t>) Zeiger verlangt, das </a:t>
            </a:r>
            <a:r>
              <a:rPr lang="de-DE" b="1" dirty="0" smtClean="0"/>
              <a:t>mindestens </a:t>
            </a:r>
            <a:r>
              <a:rPr lang="de-DE" b="1" smtClean="0"/>
              <a:t>ein "starker"  </a:t>
            </a:r>
            <a:r>
              <a:rPr lang="de-DE" b="1" dirty="0" smtClean="0"/>
              <a:t>(strong) Zeiger</a:t>
            </a:r>
            <a:r>
              <a:rPr lang="de-DE" dirty="0" smtClean="0"/>
              <a:t> (z.B. ein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) bereits auf die Person zeigt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Person wird gelöscht, sobald </a:t>
            </a:r>
            <a:r>
              <a:rPr lang="de-DE" b="1" dirty="0" smtClean="0"/>
              <a:t>höchstens noch schwache Zeiger </a:t>
            </a:r>
            <a:r>
              <a:rPr lang="de-DE" dirty="0" smtClean="0"/>
              <a:t>darauf verweisen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Lösung: Verzicht auf Zeiger (I)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283949" y="2171354"/>
            <a:ext cx="3745111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222044" y="2175946"/>
            <a:ext cx="4827008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74638" y="4333715"/>
            <a:ext cx="4957342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Abgerundete rechteckige Legende 30"/>
          <p:cNvSpPr/>
          <p:nvPr/>
        </p:nvSpPr>
        <p:spPr>
          <a:xfrm>
            <a:off x="5868144" y="4419326"/>
            <a:ext cx="3180909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5482995" y="4365879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868143" y="5373216"/>
            <a:ext cx="3180909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smtClean="0">
                <a:solidFill>
                  <a:schemeClr val="bg1"/>
                </a:solidFill>
              </a:rPr>
              <a:t>mehrfach</a:t>
            </a:r>
            <a:r>
              <a:rPr lang="de-DE" smtClean="0">
                <a:solidFill>
                  <a:schemeClr val="bg1"/>
                </a:solidFill>
              </a:rPr>
              <a:t>! (s. nächste Folie)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5508104" y="531679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Lösung: Verzicht auf Zeiger (</a:t>
            </a:r>
            <a:r>
              <a:rPr lang="de-DE" smtClean="0"/>
              <a:t>II)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7"/>
            <a:ext cx="8532813" cy="35017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"Eve"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(eve, bob);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[as Eve's friend] has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 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 </a:t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348452" y="5063054"/>
            <a:ext cx="3459162" cy="806450"/>
          </a:xfrm>
          <a:prstGeom prst="wedgeRoundRectCallout">
            <a:avLst>
              <a:gd name="adj1" fmla="val -65240"/>
              <a:gd name="adj2" fmla="val 4725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b="1" dirty="0" err="1" smtClean="0">
                <a:solidFill>
                  <a:schemeClr val="bg1"/>
                </a:solidFill>
              </a:rPr>
              <a:t>immutablen</a:t>
            </a:r>
            <a:r>
              <a:rPr lang="de-DE" b="1" dirty="0" smtClean="0">
                <a:solidFill>
                  <a:schemeClr val="bg1"/>
                </a:solidFill>
              </a:rPr>
              <a:t> Objekten</a:t>
            </a:r>
            <a:r>
              <a:rPr lang="de-DE" dirty="0" smtClean="0">
                <a:solidFill>
                  <a:schemeClr val="bg1"/>
                </a:solidFill>
              </a:rPr>
              <a:t>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232815" y="6250562"/>
            <a:ext cx="3348995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en.wikipedia.org/wiki/Immutable_object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Zusammenfassung: Übergabe und Rückgabe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smtClean="0"/>
              <a:t>In Java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Einfach – keinerlei "Konfigurationsmöglichkeit": 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Primitive "by value" (d.h.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mtClean="0"/>
              <a:t>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mtClean="0"/>
              <a:t>, …)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Objekte "by reference" (d.h.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mtClean="0"/>
              <a:t>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mtClean="0"/>
              <a:t>, …)</a:t>
            </a:r>
          </a:p>
          <a:p>
            <a:pPr marL="692150" lvl="1" indent="-342900">
              <a:buFontTx/>
              <a:buChar char="-"/>
            </a:pPr>
            <a:r>
              <a:rPr lang="en-US" i="1"/>
              <a:t>Übergabe</a:t>
            </a:r>
            <a:r>
              <a:rPr lang="en-US" smtClean="0"/>
              <a:t>: Einzige Variation ist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mtClean="0"/>
              <a:t> oder nicht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mtClean="0"/>
              <a:t> 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Auswirkung innerhalb der Methode (bzgl. Neuzuweisung)</a:t>
            </a:r>
          </a:p>
          <a:p>
            <a:pPr marL="881063" lvl="2" indent="-342900">
              <a:buFontTx/>
              <a:buChar char="-"/>
            </a:pPr>
            <a:endParaRPr lang="en-US" smtClean="0"/>
          </a:p>
          <a:p>
            <a:r>
              <a:rPr lang="en-US" b="1" smtClean="0"/>
              <a:t>In C++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Maximal konfigurierbar, aber anspruchsvoll.</a:t>
            </a:r>
          </a:p>
          <a:p>
            <a:pPr marL="692150" lvl="1" indent="-342900">
              <a:buFontTx/>
              <a:buChar char="-"/>
            </a:pPr>
            <a:r>
              <a:rPr lang="en-US" i="1" smtClean="0"/>
              <a:t>Übergabe</a:t>
            </a:r>
            <a:r>
              <a:rPr lang="en-US" smtClean="0"/>
              <a:t> unabhängig ob primitiver oder komplexer Datentyp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"pass by value"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"pass by reference (to const)"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"pass by pointer (to const)"</a:t>
            </a:r>
          </a:p>
          <a:p>
            <a:pPr marL="692150" lvl="1" indent="-342900">
              <a:buFontTx/>
              <a:buChar char="-"/>
            </a:pPr>
            <a:r>
              <a:rPr lang="en-US" i="1"/>
              <a:t>Rückgabe</a:t>
            </a:r>
            <a:r>
              <a:rPr lang="en-US" smtClean="0"/>
              <a:t>: 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"return by value" (sicher, aber Zusatzaufwand durch Kopie, evtl. Copy Elision)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"return by reference (to const)" </a:t>
            </a:r>
            <a:r>
              <a:rPr lang="en-US"/>
              <a:t>(effizient, aber Gefahr von Speicherfehlern</a:t>
            </a:r>
            <a:r>
              <a:rPr lang="en-US" smtClean="0"/>
              <a:t>)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"return by pointer (to const)" (effizient, aber Gefahr von Speicherfehlern)</a:t>
            </a:r>
          </a:p>
          <a:p>
            <a:pPr marL="692150" lvl="1" indent="-342900">
              <a:buFontTx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Übungsmaterial (II)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smtClean="0"/>
              <a:t>Übungsblätter</a:t>
            </a:r>
            <a:r>
              <a:rPr lang="de-DE"/>
              <a:t> </a:t>
            </a:r>
            <a:r>
              <a:rPr lang="de-DE" smtClean="0"/>
              <a:t>(in </a:t>
            </a:r>
            <a:r>
              <a:rPr lang="de-DE">
                <a:hlinkClick r:id="rId2"/>
              </a:rPr>
              <a:t>https://</a:t>
            </a:r>
            <a:r>
              <a:rPr lang="de-DE" smtClean="0">
                <a:hlinkClick r:id="rId2"/>
              </a:rPr>
              <a:t>github.com/Echtzeitsysteme/tud-cpp-exercises</a:t>
            </a:r>
            <a:r>
              <a:rPr lang="de-DE" smtClean="0"/>
              <a:t>)</a:t>
            </a:r>
          </a:p>
          <a:p>
            <a:pPr lvl="1"/>
            <a:r>
              <a:rPr lang="de-DE" i="1" smtClean="0"/>
              <a:t>day1.pdf</a:t>
            </a:r>
            <a:r>
              <a:rPr lang="de-DE" smtClean="0"/>
              <a:t> – C++-Grundlagen</a:t>
            </a:r>
          </a:p>
          <a:p>
            <a:pPr lvl="1"/>
            <a:r>
              <a:rPr lang="de-DE" i="1" smtClean="0"/>
              <a:t>day2.pdf </a:t>
            </a:r>
            <a:r>
              <a:rPr lang="de-DE" smtClean="0"/>
              <a:t>– Speichermanagement in C++</a:t>
            </a:r>
          </a:p>
          <a:p>
            <a:pPr lvl="1"/>
            <a:r>
              <a:rPr lang="de-DE" i="1" smtClean="0"/>
              <a:t>day3.pdf</a:t>
            </a:r>
            <a:r>
              <a:rPr lang="de-DE" smtClean="0"/>
              <a:t> – Objektorientierung </a:t>
            </a:r>
          </a:p>
          <a:p>
            <a:pPr lvl="1"/>
            <a:r>
              <a:rPr lang="de-DE" i="1" smtClean="0"/>
              <a:t>day4.pdf</a:t>
            </a:r>
            <a:r>
              <a:rPr lang="de-DE" smtClean="0"/>
              <a:t> – Fortgeschrittene Themen</a:t>
            </a:r>
          </a:p>
          <a:p>
            <a:pPr lvl="1"/>
            <a:r>
              <a:rPr lang="de-DE" i="1" smtClean="0"/>
              <a:t>day5.pdf</a:t>
            </a:r>
            <a:r>
              <a:rPr lang="de-DE" smtClean="0"/>
              <a:t> – Mit embedded C warm werden</a:t>
            </a:r>
          </a:p>
          <a:p>
            <a:pPr lvl="1"/>
            <a:r>
              <a:rPr lang="de-DE" i="1" smtClean="0"/>
              <a:t>day6.pdf</a:t>
            </a:r>
            <a:r>
              <a:rPr lang="de-DE" smtClean="0"/>
              <a:t> – Ideen für eigene Projekte mit dem µC-Board</a:t>
            </a:r>
          </a:p>
          <a:p>
            <a:pPr lvl="1"/>
            <a:r>
              <a:rPr lang="de-DE" i="1" smtClean="0"/>
              <a:t>elevator.pdf</a:t>
            </a:r>
            <a:r>
              <a:rPr lang="de-DE" smtClean="0"/>
              <a:t> – Aufzugszenario aus der Vorlesung selber implementieren</a:t>
            </a:r>
          </a:p>
          <a:p>
            <a:pPr lvl="2"/>
            <a:r>
              <a:rPr lang="de-DE" smtClean="0"/>
              <a:t>Geht über alle Tage hinweg</a:t>
            </a:r>
          </a:p>
          <a:p>
            <a:pPr lvl="2"/>
            <a:r>
              <a:rPr lang="de-DE" smtClean="0"/>
              <a:t>Gute Vorbereitung für die Klausur</a:t>
            </a:r>
          </a:p>
          <a:p>
            <a:pPr lvl="1"/>
            <a:r>
              <a:rPr lang="de-DE" i="1" smtClean="0"/>
              <a:t>cheatsheet.pdf</a:t>
            </a:r>
          </a:p>
          <a:p>
            <a:pPr lvl="2"/>
            <a:r>
              <a:rPr lang="de-DE" smtClean="0"/>
              <a:t>CodeLite</a:t>
            </a:r>
          </a:p>
          <a:p>
            <a:pPr lvl="2"/>
            <a:r>
              <a:rPr lang="de-DE" smtClean="0"/>
              <a:t>git</a:t>
            </a:r>
          </a:p>
          <a:p>
            <a:pPr lvl="2"/>
            <a:r>
              <a:rPr lang="de-DE" smtClean="0"/>
              <a:t>VirtualBox</a:t>
            </a:r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8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err="1" smtClean="0"/>
              <a:t>ist</a:t>
            </a:r>
            <a:r>
              <a:rPr lang="en-US" smtClean="0"/>
              <a:t> (Untertyp-)Polymorphie?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Bedeutung: </a:t>
            </a:r>
            <a:r>
              <a:rPr lang="en-US" smtClean="0"/>
              <a:t>Eine </a:t>
            </a:r>
            <a:r>
              <a:rPr lang="en-US" dirty="0" smtClean="0"/>
              <a:t>Variable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Instanzen</a:t>
            </a:r>
            <a:r>
              <a:rPr lang="en-US" dirty="0" smtClean="0"/>
              <a:t> </a:t>
            </a:r>
            <a:r>
              <a:rPr lang="en-US" dirty="0" err="1" smtClean="0"/>
              <a:t>verschiedener</a:t>
            </a:r>
            <a:r>
              <a:rPr lang="en-US" dirty="0" smtClean="0"/>
              <a:t> </a:t>
            </a:r>
            <a:r>
              <a:rPr lang="en-US" smtClean="0"/>
              <a:t>Klassen enthalten, die eine Unterklasse des statischen Typs der Variable sind.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Beispiel</a:t>
            </a:r>
            <a:r>
              <a:rPr lang="en-US" smtClean="0"/>
              <a:t>: </a:t>
            </a:r>
            <a:br>
              <a:rPr lang="en-US" smtClean="0"/>
            </a:b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 *strategy = new EnergyMinimizingStrategy(); //(1)</a:t>
            </a:r>
            <a:b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strategy = new WaitingTimeMinimizingStrategy(); // (2)</a:t>
            </a:r>
            <a:endParaRPr lang="en-US" sz="18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/>
            <a:r>
              <a:rPr lang="en-US" b="1" smtClean="0"/>
              <a:t>Statischer Typ</a:t>
            </a:r>
            <a:r>
              <a:rPr lang="en-US" smtClean="0"/>
              <a:t> (zur Compilezeit) von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strategy</a:t>
            </a:r>
            <a:r>
              <a:rPr lang="en-US" smtClean="0"/>
              <a:t>:  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 *</a:t>
            </a:r>
          </a:p>
          <a:p>
            <a:pPr marL="692150" lvl="1" indent="-342900"/>
            <a:r>
              <a:rPr lang="en-US" b="1" smtClean="0"/>
              <a:t>Dynamischer Typ</a:t>
            </a:r>
            <a:r>
              <a:rPr lang="en-US" smtClean="0"/>
              <a:t> (zur Laufzeit) von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strategy</a:t>
            </a:r>
            <a:r>
              <a:rPr lang="en-US" smtClean="0"/>
              <a:t>:</a:t>
            </a:r>
          </a:p>
          <a:p>
            <a:pPr marL="881063" lvl="2" indent="-3429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EnergyMinimizingStrategy *</a:t>
            </a:r>
          </a:p>
          <a:p>
            <a:pPr marL="881063" lvl="2" indent="-3429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WaitingTimeMinimizingStragy *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Funktioniert in C++ </a:t>
            </a:r>
            <a:r>
              <a:rPr lang="en-US" b="1" smtClean="0"/>
              <a:t>nur mit Pointern/Referenzen</a:t>
            </a:r>
            <a:r>
              <a:rPr lang="en-US" smtClean="0"/>
              <a:t> – nicht mit Werten!</a:t>
            </a:r>
          </a:p>
          <a:p>
            <a:pPr marL="692150" lvl="1" indent="-342900"/>
            <a:endParaRPr lang="en-US" smtClean="0"/>
          </a:p>
        </p:txBody>
      </p:sp>
      <p:sp>
        <p:nvSpPr>
          <p:cNvPr id="9" name="Rechteck 8"/>
          <p:cNvSpPr/>
          <p:nvPr/>
        </p:nvSpPr>
        <p:spPr>
          <a:xfrm>
            <a:off x="1403648" y="6168359"/>
            <a:ext cx="7254552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https://en.wikipedia.org/wiki/Polymorphism_(computer_science</a:t>
            </a:r>
            <a:r>
              <a:rPr lang="en-US" sz="1200" smtClean="0">
                <a:hlinkClick r:id="rId2"/>
              </a:rPr>
              <a:t>)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3656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einfaches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err="1" smtClean="0"/>
              <a:t>für</a:t>
            </a:r>
            <a:r>
              <a:rPr lang="en-US" smtClean="0"/>
              <a:t> Polymorphie in C++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1556792"/>
            <a:ext cx="4320480" cy="3456384"/>
          </a:xfrm>
          <a:prstGeom prst="foldedCorner">
            <a:avLst>
              <a:gd name="adj" fmla="val 10140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virtual 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print() 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"B"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}};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Child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virtual 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override 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"C"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}};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  <a:tab pos="2514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doPrint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b)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 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doPrintRef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&amp;b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 }</a:t>
            </a: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lvl="1" algn="l">
              <a:tabLst>
                <a:tab pos="177800" algn="l"/>
                <a:tab pos="355600" algn="l"/>
              </a:tabLst>
            </a:pP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Gefaltete Ecke 4"/>
          <p:cNvSpPr/>
          <p:nvPr/>
        </p:nvSpPr>
        <p:spPr>
          <a:xfrm>
            <a:off x="4572000" y="1556792"/>
            <a:ext cx="4176464" cy="4824536"/>
          </a:xfrm>
          <a:prstGeom prst="foldedCorner">
            <a:avLst>
              <a:gd name="adj" fmla="val 9065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7800" algn="l"/>
                <a:tab pos="355600" algn="l"/>
              </a:tabLst>
            </a:pP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716016" y="4581128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742904" y="3168360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4860032" y="5589240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" name="Abgerundetes Rechteck 8"/>
          <p:cNvSpPr/>
          <p:nvPr/>
        </p:nvSpPr>
        <p:spPr>
          <a:xfrm>
            <a:off x="70101" y="5229225"/>
            <a:ext cx="4357884" cy="1008087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Polymorphie </a:t>
            </a:r>
            <a:r>
              <a:rPr lang="de-DE" dirty="0" smtClean="0">
                <a:solidFill>
                  <a:schemeClr val="bg1"/>
                </a:solidFill>
              </a:rPr>
              <a:t>funktioniert in C++</a:t>
            </a:r>
            <a:r>
              <a:rPr lang="de-DE" b="1" dirty="0" smtClean="0">
                <a:solidFill>
                  <a:schemeClr val="bg1"/>
                </a:solidFill>
              </a:rPr>
              <a:t> nur mit Pointern und Referenzen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Wozu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Verschiedene Strategien als Unterklassen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3354336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(Abstrakte</a:t>
            </a:r>
            <a:r>
              <a:rPr lang="de-DE" b="1" smtClean="0">
                <a:solidFill>
                  <a:schemeClr val="bg1"/>
                </a:solidFill>
              </a:rPr>
              <a:t>) Oberklasse </a:t>
            </a:r>
            <a:r>
              <a:rPr lang="de-DE" smtClean="0">
                <a:solidFill>
                  <a:schemeClr val="bg1"/>
                </a:solidFill>
              </a:rPr>
              <a:t>kann nicht instatiiert werden.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6" name="Abgerundete rechteckige Legende 65"/>
          <p:cNvSpPr/>
          <p:nvPr/>
        </p:nvSpPr>
        <p:spPr>
          <a:xfrm>
            <a:off x="6292266" y="5298697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7" name="Abgerundete rechteckige Legende 56"/>
          <p:cNvSpPr/>
          <p:nvPr/>
        </p:nvSpPr>
        <p:spPr>
          <a:xfrm>
            <a:off x="3718357" y="1208015"/>
            <a:ext cx="3743325" cy="1570037"/>
          </a:xfrm>
          <a:prstGeom prst="wedgeRoundRectCallout">
            <a:avLst>
              <a:gd name="adj1" fmla="val -46936"/>
              <a:gd name="adj2" fmla="val 992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8" name="Abgerundete rechteckige Legende 57"/>
          <p:cNvSpPr/>
          <p:nvPr/>
        </p:nvSpPr>
        <p:spPr>
          <a:xfrm>
            <a:off x="70100" y="5229225"/>
            <a:ext cx="5127625" cy="1243013"/>
          </a:xfrm>
          <a:prstGeom prst="wedgeRoundRectCallout">
            <a:avLst>
              <a:gd name="adj1" fmla="val 39227"/>
              <a:gd name="adj2" fmla="val -673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</a:t>
            </a:r>
            <a:r>
              <a:rPr lang="de-DE">
                <a:solidFill>
                  <a:schemeClr val="bg1"/>
                </a:solidFill>
              </a:rPr>
              <a:t>wird </a:t>
            </a:r>
            <a:r>
              <a:rPr lang="de-DE" smtClean="0">
                <a:solidFill>
                  <a:schemeClr val="bg1"/>
                </a:solidFill>
              </a:rPr>
              <a:t>"magisch" </a:t>
            </a:r>
            <a:r>
              <a:rPr lang="de-DE" dirty="0">
                <a:solidFill>
                  <a:schemeClr val="bg1"/>
                </a:solidFill>
              </a:rPr>
              <a:t>aufgerufen!</a:t>
            </a: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ohne und mit Polymorphie</a:t>
            </a:r>
          </a:p>
        </p:txBody>
      </p:sp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83483" y="1521335"/>
            <a:ext cx="4720566" cy="2517071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ENERGY_MINIMIZING_STRATEGY:	   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     	// ...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WAITING_TIME_MINIMIZING_STRATEGY: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... </a:t>
            </a:r>
            <a:endParaRPr lang="de-DE" altLang="de-DE" sz="14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	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Rechteck 4"/>
          <p:cNvSpPr>
            <a:spLocks noChangeArrowheads="1"/>
          </p:cNvSpPr>
          <p:nvPr/>
        </p:nvSpPr>
        <p:spPr bwMode="auto">
          <a:xfrm>
            <a:off x="5184006" y="1521335"/>
            <a:ext cx="3708042" cy="106672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(){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-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58775" y="4038406"/>
            <a:ext cx="4501257" cy="24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smtClean="0"/>
              <a:t>"Dispatch" </a:t>
            </a:r>
            <a:r>
              <a:rPr lang="de-DE" b="1" dirty="0" smtClean="0"/>
              <a:t>von Hand</a:t>
            </a:r>
            <a:endParaRPr lang="de-DE" dirty="0"/>
          </a:p>
          <a:p>
            <a:pPr algn="l"/>
            <a:endParaRPr lang="de-DE" dirty="0" smtClean="0"/>
          </a:p>
          <a:p>
            <a:pPr algn="l"/>
            <a:r>
              <a:rPr lang="de-DE" dirty="0" smtClean="0"/>
              <a:t>Für </a:t>
            </a:r>
            <a:r>
              <a:rPr lang="de-DE" dirty="0"/>
              <a:t>jede neue Strategie muss die Logik hier (und eventuell an </a:t>
            </a:r>
            <a:r>
              <a:rPr lang="de-DE" b="1" dirty="0"/>
              <a:t>etlichen</a:t>
            </a:r>
            <a:r>
              <a:rPr lang="de-DE" dirty="0"/>
              <a:t> </a:t>
            </a:r>
            <a:r>
              <a:rPr lang="de-DE" b="1" dirty="0"/>
              <a:t>anderen</a:t>
            </a:r>
            <a:r>
              <a:rPr lang="de-DE" dirty="0"/>
              <a:t> </a:t>
            </a:r>
            <a:r>
              <a:rPr lang="de-DE" b="1" dirty="0"/>
              <a:t>Stellen</a:t>
            </a:r>
            <a:r>
              <a:rPr lang="de-DE" dirty="0"/>
              <a:t>) erweitert </a:t>
            </a:r>
            <a:r>
              <a:rPr lang="de-DE"/>
              <a:t>werden</a:t>
            </a:r>
            <a:r>
              <a:rPr lang="de-DE" smtClean="0"/>
              <a:t>!</a:t>
            </a:r>
            <a:br>
              <a:rPr lang="de-DE" smtClean="0"/>
            </a:b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>Fehleranfällig, schlecht wartbar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Fluch des </a:t>
            </a:r>
            <a:r>
              <a:rPr lang="de-DE" b="1" dirty="0" err="1"/>
              <a:t>switch-case</a:t>
            </a:r>
            <a:r>
              <a:rPr lang="de-DE" dirty="0"/>
              <a:t>)</a:t>
            </a:r>
          </a:p>
          <a:p>
            <a:pPr algn="l"/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5184006" y="4038406"/>
            <a:ext cx="3780482" cy="24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de-DE" b="1" dirty="0" smtClean="0"/>
              <a:t>Polymorpher </a:t>
            </a:r>
            <a:r>
              <a:rPr lang="de-DE" b="1" dirty="0" err="1" smtClean="0"/>
              <a:t>Dispatch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Konkrete 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dirty="0" smtClean="0"/>
              <a:t> wird </a:t>
            </a:r>
            <a:r>
              <a:rPr lang="de-DE" dirty="0"/>
              <a:t>bei der Erzeugung des Aufzugs gesetzt.</a:t>
            </a:r>
          </a:p>
          <a:p>
            <a:pPr algn="l">
              <a:defRPr/>
            </a:pPr>
            <a:endParaRPr lang="de-DE" dirty="0"/>
          </a:p>
          <a:p>
            <a:pPr algn="l">
              <a:defRPr/>
            </a:pPr>
            <a:r>
              <a:rPr lang="de-DE" dirty="0" smtClean="0"/>
              <a:t>Der obige Code ruft die </a:t>
            </a:r>
            <a:r>
              <a:rPr lang="de-DE" dirty="0"/>
              <a:t>Strategie </a:t>
            </a:r>
            <a:r>
              <a:rPr lang="de-DE" dirty="0" smtClean="0"/>
              <a:t>polymorph auf und </a:t>
            </a:r>
            <a:r>
              <a:rPr lang="de-DE" b="1" dirty="0" smtClean="0"/>
              <a:t>muss nicht mehr verändert werden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</a:t>
            </a:r>
            <a:r>
              <a:rPr lang="de-DE" altLang="de-DE" sz="1800" b="0" dirty="0"/>
              <a:t>ist der </a:t>
            </a:r>
            <a:r>
              <a:rPr lang="de-DE" altLang="de-DE" sz="1800" dirty="0"/>
              <a:t>Vorteil von Polymorphie</a:t>
            </a:r>
            <a:r>
              <a:rPr lang="de-DE" altLang="de-DE" sz="1800" b="0" dirty="0"/>
              <a:t>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1907704" y="2381110"/>
            <a:ext cx="1994520" cy="2659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ElevatorStrategy.hpp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Gefaltete Ecke 4"/>
          <p:cNvSpPr/>
          <p:nvPr/>
        </p:nvSpPr>
        <p:spPr>
          <a:xfrm>
            <a:off x="179512" y="2365353"/>
            <a:ext cx="3722712" cy="3855485"/>
          </a:xfrm>
          <a:prstGeom prst="foldedCorner">
            <a:avLst>
              <a:gd name="adj" fmla="val 11381"/>
            </a:avLst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err="1" smtClean="0">
                <a:solidFill>
                  <a:srgbClr val="2A00FF"/>
                </a:solidFill>
                <a:latin typeface="Consolas"/>
              </a:rPr>
              <a:t>memory</a:t>
            </a:r>
            <a:r>
              <a:rPr lang="de-DE" sz="1200" b="1" smtClean="0">
                <a:solidFill>
                  <a:srgbClr val="2A00FF"/>
                </a:solidFill>
                <a:latin typeface="Consolas"/>
              </a:rPr>
              <a:t>&gt;</a:t>
            </a:r>
          </a:p>
          <a:p>
            <a:pPr algn="l">
              <a:defRPr/>
            </a:pP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smtClean="0">
                <a:solidFill>
                  <a:srgbClr val="2A00FF"/>
                </a:solidFill>
                <a:latin typeface="Consolas"/>
              </a:rPr>
              <a:t>"Floor.hpp"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const</a:t>
            </a:r>
            <a:endParaRPr lang="en-US" sz="1200" b="1" dirty="0">
              <a:solidFill>
                <a:srgbClr val="7F0055"/>
              </a:solidFill>
              <a:latin typeface="Consolas"/>
            </a:endParaRPr>
          </a:p>
          <a:p>
            <a:pPr algn="l">
              <a:defRPr/>
            </a:pP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 override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2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603376"/>
            <a:ext cx="4874592" cy="2689720"/>
          </a:xfrm>
          <a:prstGeom prst="foldedCorner">
            <a:avLst>
              <a:gd name="adj" fmla="val 1061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{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 ... */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/* ... */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 /* Do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nothing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*/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endParaRPr lang="de-DE" altLang="de-DE" sz="120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149713" y="1406186"/>
            <a:ext cx="3752512" cy="798678"/>
          </a:xfrm>
          <a:prstGeom prst="wedgeRoundRectCallout">
            <a:avLst>
              <a:gd name="adj1" fmla="val -6934"/>
              <a:gd name="adj2" fmla="val 11244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 </a:t>
            </a:r>
            <a:r>
              <a:rPr lang="de-DE" dirty="0" smtClean="0">
                <a:solidFill>
                  <a:schemeClr val="bg1"/>
                </a:solidFill>
              </a:rPr>
              <a:t>(statt 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dirty="0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35395" y="501747"/>
            <a:ext cx="2814638" cy="731837"/>
          </a:xfrm>
          <a:prstGeom prst="wedgeRoundRectCallout">
            <a:avLst>
              <a:gd name="adj1" fmla="val -3022"/>
              <a:gd name="adj2" fmla="val 1052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</a:t>
            </a:r>
            <a:r>
              <a:rPr lang="de-DE">
                <a:solidFill>
                  <a:schemeClr val="bg1"/>
                </a:solidFill>
              </a:rPr>
              <a:t>der </a:t>
            </a:r>
            <a:r>
              <a:rPr lang="de-DE" smtClean="0">
                <a:solidFill>
                  <a:schemeClr val="bg1"/>
                </a:solidFill>
              </a:rPr>
              <a:t>.cpp-Datei </a:t>
            </a:r>
            <a:r>
              <a:rPr lang="de-DE" dirty="0">
                <a:solidFill>
                  <a:schemeClr val="bg1"/>
                </a:solidFill>
              </a:rPr>
              <a:t>ist dies aber kein Problem!</a:t>
            </a:r>
          </a:p>
        </p:txBody>
      </p:sp>
      <p:sp>
        <p:nvSpPr>
          <p:cNvPr id="10" name="Gefaltete Ecke 9"/>
          <p:cNvSpPr/>
          <p:nvPr/>
        </p:nvSpPr>
        <p:spPr bwMode="auto">
          <a:xfrm>
            <a:off x="7020272" y="1603376"/>
            <a:ext cx="1994520" cy="321203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sz="1600" dirty="0"/>
              <a:t>ElevatorStrategy.cpp</a:t>
            </a:r>
            <a:endParaRPr lang="en-US" sz="16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572000" y="4869160"/>
            <a:ext cx="4357884" cy="144435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Vorausdeklarationen </a:t>
            </a:r>
            <a:r>
              <a:rPr lang="de-DE" dirty="0" smtClean="0">
                <a:solidFill>
                  <a:schemeClr val="bg1"/>
                </a:solidFill>
              </a:rPr>
              <a:t>können nur dann verwendet werden, wenn </a:t>
            </a:r>
            <a:r>
              <a:rPr lang="de-DE" b="1" dirty="0" smtClean="0">
                <a:solidFill>
                  <a:schemeClr val="bg1"/>
                </a:solidFill>
              </a:rPr>
              <a:t>nur Referenzen oder Pointer </a:t>
            </a:r>
            <a:r>
              <a:rPr lang="de-DE" dirty="0" smtClean="0">
                <a:solidFill>
                  <a:schemeClr val="bg1"/>
                </a:solidFill>
              </a:rPr>
              <a:t>auf die referenzierte Klasse (Elevator)genutzt werden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51757" y="1558821"/>
            <a:ext cx="4232906" cy="3679350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351339" y="1569223"/>
            <a:ext cx="4685158" cy="4380727"/>
          </a:xfrm>
          <a:prstGeom prst="foldedCorner">
            <a:avLst>
              <a:gd name="adj" fmla="val 900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"Elevator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():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"Creating </a:t>
            </a:r>
            <a:r>
              <a:rPr lang="de-DE" altLang="de-DE" sz="1200" b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():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"Destroying </a:t>
            </a:r>
            <a:r>
              <a:rPr lang="de-DE" altLang="de-DE" sz="1200" b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():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Polymorphic call to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0" y="5217298"/>
            <a:ext cx="4530725" cy="974725"/>
          </a:xfrm>
          <a:prstGeom prst="wedgeRoundRectCallout">
            <a:avLst>
              <a:gd name="adj1" fmla="val -29788"/>
              <a:gd name="adj2" fmla="val -1199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878006" y="5903651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915816" y="1558821"/>
            <a:ext cx="136884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7618041" y="1571269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137730" y="1900147"/>
            <a:ext cx="2324100" cy="731837"/>
          </a:xfrm>
          <a:prstGeom prst="wedgeRoundRectCallout">
            <a:avLst>
              <a:gd name="adj1" fmla="val 1287"/>
              <a:gd name="adj2" fmla="val 651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Parameter ohne </a:t>
            </a:r>
            <a:r>
              <a:rPr lang="de-DE" dirty="0">
                <a:solidFill>
                  <a:schemeClr val="bg1"/>
                </a:solidFill>
              </a:rPr>
              <a:t>Namen </a:t>
            </a:r>
            <a:r>
              <a:rPr lang="de-DE" dirty="0" smtClean="0">
                <a:solidFill>
                  <a:schemeClr val="bg1"/>
                </a:solidFill>
              </a:rPr>
              <a:t>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681215" cy="49688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Herunterladen</a:t>
            </a:r>
            <a:r>
              <a:rPr lang="en-US" b="1" dirty="0" smtClean="0"/>
              <a:t> </a:t>
            </a:r>
            <a:r>
              <a:rPr lang="en-US" b="1" smtClean="0"/>
              <a:t>der VM</a:t>
            </a:r>
            <a:r>
              <a:rPr lang="en-US" smtClean="0"/>
              <a:t> (</a:t>
            </a:r>
            <a:r>
              <a:rPr lang="en-US" b="0" smtClean="0"/>
              <a:t>URL, User, PW: siehe vorige Folie)</a:t>
            </a:r>
            <a:br>
              <a:rPr lang="en-US" b="0" smtClean="0"/>
            </a:br>
            <a:endParaRPr lang="de-DE" b="0" dirty="0">
              <a:hlinkClick r:id="rId2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smtClean="0"/>
              <a:t>Importieren </a:t>
            </a:r>
            <a:r>
              <a:rPr lang="de-DE" b="1" dirty="0"/>
              <a:t>der </a:t>
            </a:r>
            <a:r>
              <a:rPr lang="de-DE" b="1"/>
              <a:t>Appliance </a:t>
            </a:r>
            <a:r>
              <a:rPr lang="de-DE" b="1" i="1" smtClean="0"/>
              <a:t>praktikum2016_v4.ova</a:t>
            </a:r>
            <a:r>
              <a:rPr lang="de-DE" b="1" i="1" dirty="0" smtClean="0"/>
              <a:t/>
            </a:r>
            <a:br>
              <a:rPr lang="de-DE" b="1" i="1" dirty="0" smtClean="0"/>
            </a:b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b="1" dirty="0" smtClean="0">
                <a:solidFill>
                  <a:schemeClr val="accent2"/>
                </a:solidFill>
              </a:rPr>
              <a:t>WICHTIG (f. Pool)</a:t>
            </a:r>
            <a:r>
              <a:rPr lang="de-DE" dirty="0" smtClean="0"/>
              <a:t>: </a:t>
            </a:r>
          </a:p>
          <a:p>
            <a:pPr marL="806450" lvl="1" indent="-457200"/>
            <a:r>
              <a:rPr lang="de-DE" dirty="0" smtClean="0"/>
              <a:t>Beim Importieren muss der Pfad für das </a:t>
            </a:r>
            <a:r>
              <a:rPr lang="de-DE" b="1" dirty="0" smtClean="0"/>
              <a:t>Virtuelle </a:t>
            </a:r>
            <a:r>
              <a:rPr lang="de-DE" b="1" smtClean="0"/>
              <a:t>Plattenabbild </a:t>
            </a:r>
            <a:r>
              <a:rPr lang="de-DE" smtClean="0"/>
              <a:t>angepasst werden, sodass die VM in </a:t>
            </a:r>
            <a:r>
              <a:rPr lang="de-DE" b="1" smtClean="0"/>
              <a:t>C:\vms</a:t>
            </a:r>
            <a:r>
              <a:rPr lang="de-DE" smtClean="0"/>
              <a:t> liegt – ansonsten sprengt </a:t>
            </a:r>
            <a:r>
              <a:rPr lang="de-DE" dirty="0" smtClean="0"/>
              <a:t>Ihr die </a:t>
            </a:r>
            <a:r>
              <a:rPr lang="de-DE" b="1" dirty="0" err="1" smtClean="0"/>
              <a:t>Quota</a:t>
            </a:r>
            <a:r>
              <a:rPr lang="de-DE" dirty="0" smtClean="0"/>
              <a:t>!</a:t>
            </a:r>
          </a:p>
          <a:p>
            <a:pPr marL="806450" lvl="1" indent="-457200"/>
            <a:r>
              <a:rPr lang="de-DE" dirty="0" smtClean="0"/>
              <a:t>Die VM wird </a:t>
            </a:r>
            <a:r>
              <a:rPr lang="de-DE" b="1" dirty="0" smtClean="0"/>
              <a:t>auf dem PC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b="1" dirty="0" smtClean="0"/>
              <a:t>nicht </a:t>
            </a:r>
            <a:r>
              <a:rPr lang="de-DE" dirty="0" smtClean="0"/>
              <a:t>in eurem Profil gespeichert!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Genereller Hinweis</a:t>
            </a:r>
            <a:r>
              <a:rPr lang="de-DE" dirty="0" smtClean="0"/>
              <a:t>: </a:t>
            </a:r>
            <a:r>
              <a:rPr lang="de-DE" i="1" dirty="0" err="1" smtClean="0"/>
              <a:t>Ctrl</a:t>
            </a:r>
            <a:r>
              <a:rPr lang="de-DE" i="1" dirty="0" smtClean="0"/>
              <a:t> (</a:t>
            </a:r>
            <a:r>
              <a:rPr lang="de-DE" i="1" u="sng" dirty="0" smtClean="0"/>
              <a:t>rechts</a:t>
            </a:r>
            <a:r>
              <a:rPr lang="de-DE" i="1" dirty="0" smtClean="0"/>
              <a:t>)</a:t>
            </a:r>
            <a:r>
              <a:rPr lang="de-DE" dirty="0" smtClean="0"/>
              <a:t> ist die Host-Taste der VM </a:t>
            </a:r>
            <a:r>
              <a:rPr lang="de-DE" dirty="0" smtClean="0">
                <a:sym typeface="Wingdings" panose="05000000000000000000" pitchFamily="2" charset="2"/>
              </a:rPr>
              <a:t> Kann zu Problemen bei Tastenkürzeln führen.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502"/>
          <a:stretch/>
        </p:blipFill>
        <p:spPr>
          <a:xfrm>
            <a:off x="4965144" y="2276872"/>
            <a:ext cx="4884843" cy="40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07504" y="1513873"/>
            <a:ext cx="3794720" cy="4784428"/>
          </a:xfrm>
          <a:prstGeom prst="foldedCorner">
            <a:avLst>
              <a:gd name="adj" fmla="val 983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081859" y="1520825"/>
            <a:ext cx="4860925" cy="4969714"/>
          </a:xfrm>
          <a:prstGeom prst="foldedCorner">
            <a:avLst>
              <a:gd name="adj" fmla="val 1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b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</a:b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156176" y="3371884"/>
            <a:ext cx="1920875" cy="885825"/>
          </a:xfrm>
          <a:prstGeom prst="wedgeRoundRectCallout">
            <a:avLst>
              <a:gd name="adj1" fmla="val -49049"/>
              <a:gd name="adj2" fmla="val -5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2555776" y="1513873"/>
            <a:ext cx="1345401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524328" y="1520825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6660232" y="1520825"/>
            <a:ext cx="2208026" cy="39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ElevatorStrategy.cpp</a:t>
            </a:r>
            <a:endParaRPr lang="en-US" dirty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Sichtbarkeits-</a:t>
            </a:r>
            <a:r>
              <a:rPr lang="de-DE" altLang="de-DE" dirty="0" err="1" smtClean="0"/>
              <a:t>Modifier</a:t>
            </a:r>
            <a:r>
              <a:rPr lang="de-DE" altLang="de-DE" dirty="0" smtClean="0"/>
              <a:t> bei Vererbung</a:t>
            </a:r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01774" y="1537515"/>
            <a:ext cx="3600450" cy="24675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3987117" y="1520825"/>
            <a:ext cx="4895850" cy="4716487"/>
          </a:xfrm>
          <a:prstGeom prst="foldedCorner">
            <a:avLst>
              <a:gd name="adj" fmla="val 1052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():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"Destroying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energy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minimizing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strategy"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(...):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"Perform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some complex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calculation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..."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268783" y="4149080"/>
            <a:ext cx="3718333" cy="1656184"/>
          </a:xfrm>
          <a:prstGeom prst="wedgeRoundRectCallout">
            <a:avLst>
              <a:gd name="adj1" fmla="val -21173"/>
              <a:gd name="adj2" fmla="val -72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</a:t>
            </a:r>
            <a:r>
              <a:rPr lang="de-DE">
                <a:solidFill>
                  <a:schemeClr val="bg1"/>
                </a:solidFill>
              </a:rPr>
              <a:t>. </a:t>
            </a:r>
            <a:endParaRPr lang="de-DE" smtClean="0">
              <a:solidFill>
                <a:schemeClr val="bg1"/>
              </a:solidFill>
            </a:endParaRPr>
          </a:p>
          <a:p>
            <a:pPr>
              <a:defRPr/>
            </a:pPr>
            <a:endParaRPr lang="de-DE" b="1" i="1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protected-</a:t>
            </a:r>
            <a:r>
              <a:rPr lang="de-DE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und 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6362700" y="2852936"/>
            <a:ext cx="1746250" cy="885825"/>
          </a:xfrm>
          <a:prstGeom prst="wedgeRoundRectCallout">
            <a:avLst>
              <a:gd name="adj1" fmla="val -95315"/>
              <a:gd name="adj2" fmla="val -378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super()-</a:t>
            </a:r>
            <a:r>
              <a:rPr lang="de-DE" dirty="0">
                <a:solidFill>
                  <a:schemeClr val="bg1"/>
                </a:solidFill>
              </a:rPr>
              <a:t>Aufruf in Java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1619672" y="1537515"/>
            <a:ext cx="2288946" cy="431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auto">
          <a:xfrm>
            <a:off x="2300140" y="2369603"/>
            <a:ext cx="3101925" cy="7579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 rtlCol="0" anchor="b" anchorCtr="0">
            <a:noAutofit/>
          </a:bodyPr>
          <a:lstStyle/>
          <a:p>
            <a:pPr>
              <a:buSzTx/>
            </a:pPr>
            <a:r>
              <a:rPr lang="en-US">
                <a:solidFill>
                  <a:schemeClr val="bg1"/>
                </a:solidFill>
              </a:rPr>
              <a:t>:EnergyMinimizingStrategy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</a:t>
            </a:r>
            <a:r>
              <a:rPr lang="de-DE" altLang="de-DE" smtClean="0"/>
              <a:t>und Destruktion bei </a:t>
            </a:r>
            <a:r>
              <a:rPr lang="de-DE" altLang="de-DE" dirty="0" smtClean="0"/>
              <a:t>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4318244"/>
            <a:ext cx="8640763" cy="126772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Vorteil</a:t>
            </a:r>
            <a:r>
              <a:rPr lang="en-US" smtClean="0"/>
              <a:t>: Während der Konstruktion von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EnergyMinimizingStrategy</a:t>
            </a:r>
            <a:r>
              <a:rPr lang="en-US" smtClean="0"/>
              <a:t> kann auf die Felder von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en-US" smtClean="0"/>
              <a:t> zugegriffen werden.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Wird spannend bei </a:t>
            </a:r>
            <a:r>
              <a:rPr lang="en-US" b="1" smtClean="0"/>
              <a:t>Mehrfachvererbung</a:t>
            </a:r>
            <a:r>
              <a:rPr lang="en-US" smtClean="0"/>
              <a:t> (siehe später)</a:t>
            </a:r>
            <a:endParaRPr lang="en-US"/>
          </a:p>
        </p:txBody>
      </p:sp>
      <p:sp>
        <p:nvSpPr>
          <p:cNvPr id="9" name="Pfeil nach rechts 8"/>
          <p:cNvSpPr/>
          <p:nvPr/>
        </p:nvSpPr>
        <p:spPr bwMode="auto">
          <a:xfrm rot="5400000">
            <a:off x="4873835" y="2809826"/>
            <a:ext cx="1592033" cy="484187"/>
          </a:xfrm>
          <a:prstGeom prst="rightArrow">
            <a:avLst/>
          </a:prstGeom>
          <a:solidFill>
            <a:srgbClr val="8CED7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2540010" y="1556792"/>
            <a:ext cx="2782887" cy="606425"/>
          </a:xfrm>
          <a:prstGeom prst="wedgeRoundRectCallout">
            <a:avLst>
              <a:gd name="adj1" fmla="val 63627"/>
              <a:gd name="adj2" fmla="val 5770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Konstruktionsreihenfolge</a:t>
            </a:r>
          </a:p>
        </p:txBody>
      </p:sp>
      <p:sp>
        <p:nvSpPr>
          <p:cNvPr id="12" name="Pfeil nach rechts 11"/>
          <p:cNvSpPr/>
          <p:nvPr/>
        </p:nvSpPr>
        <p:spPr bwMode="auto">
          <a:xfrm rot="16200000">
            <a:off x="5348513" y="2845035"/>
            <a:ext cx="1664040" cy="485775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500977" y="1558379"/>
            <a:ext cx="2643023" cy="604838"/>
          </a:xfrm>
          <a:prstGeom prst="wedgeRoundRectCallout">
            <a:avLst>
              <a:gd name="adj1" fmla="val -62806"/>
              <a:gd name="adj2" fmla="val 55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Destruktionsreihenfolge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2349899" y="2392859"/>
            <a:ext cx="3023406" cy="34996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>
              <a:buSzTx/>
            </a:pPr>
            <a:r>
              <a:rPr lang="en-US">
                <a:solidFill>
                  <a:schemeClr val="bg1"/>
                </a:solidFill>
              </a:rPr>
              <a:t>:ElevatorStrategy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58776" y="1556792"/>
            <a:ext cx="2120760" cy="606425"/>
          </a:xfrm>
          <a:prstGeom prst="wedgeRoundRectCallout">
            <a:avLst>
              <a:gd name="adj1" fmla="val 46389"/>
              <a:gd name="adj2" fmla="val 1051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smtClean="0">
                <a:solidFill>
                  <a:schemeClr val="bg1"/>
                </a:solidFill>
              </a:rPr>
              <a:t>(Teil-)Instanz der Basisklasse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739810" y="3428736"/>
            <a:ext cx="3600399" cy="606425"/>
          </a:xfrm>
          <a:prstGeom prst="wedgeRoundRectCallout">
            <a:avLst>
              <a:gd name="adj1" fmla="val 29192"/>
              <a:gd name="adj2" fmla="val -1067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smtClean="0">
                <a:solidFill>
                  <a:schemeClr val="bg1"/>
                </a:solidFill>
              </a:rPr>
              <a:t>Unterklassen-spezifische Daten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448332"/>
          </a:xfrm>
          <a:prstGeom prst="foldedCorner">
            <a:avLst>
              <a:gd name="adj" fmla="val 1280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990230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990230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Destruktor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658064" y="365590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658064" y="5434891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</a:t>
            </a:r>
            <a:r>
              <a:rPr lang="de-DE" altLang="de-DE" b="1" dirty="0"/>
              <a:t>polymorphe Behandlung</a:t>
            </a:r>
            <a:r>
              <a:rPr lang="de-DE" altLang="de-DE" b="0" dirty="0"/>
              <a:t> von Methoden </a:t>
            </a:r>
            <a:r>
              <a:rPr lang="de-DE" altLang="de-DE" b="1" dirty="0"/>
              <a:t>per Default </a:t>
            </a:r>
            <a:r>
              <a:rPr lang="de-DE" altLang="de-DE" b="1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</a:t>
            </a:r>
            <a:r>
              <a:rPr lang="de-DE" altLang="de-DE" b="1" dirty="0"/>
              <a:t>Schlüsselwort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68209" y="3345612"/>
            <a:ext cx="7233592" cy="411207"/>
          </a:xfrm>
          <a:prstGeom prst="wedgeRoundRectCallout">
            <a:avLst>
              <a:gd name="adj1" fmla="val -44980"/>
              <a:gd name="adj2" fmla="val -12536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</a:t>
            </a:r>
            <a:r>
              <a:rPr lang="de-DE" b="1" dirty="0">
                <a:solidFill>
                  <a:schemeClr val="bg1"/>
                </a:solidFill>
              </a:rPr>
              <a:t>nur im Header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68209" y="5733255"/>
            <a:ext cx="8526963" cy="616745"/>
          </a:xfrm>
          <a:prstGeom prst="wedgeRoundRectCallout">
            <a:avLst>
              <a:gd name="adj1" fmla="val -43266"/>
              <a:gd name="adj2" fmla="val -1007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</a:t>
            </a:r>
            <a:r>
              <a:rPr lang="de-DE" altLang="de-DE" sz="1800" dirty="0" smtClean="0"/>
              <a:t>Destruktor</a:t>
            </a:r>
            <a:r>
              <a:rPr lang="de-DE" altLang="de-DE" sz="1800" b="0" dirty="0" smtClean="0"/>
              <a:t> in einer Klasse mit </a:t>
            </a:r>
            <a:r>
              <a:rPr lang="de-DE" altLang="de-DE" sz="1800" dirty="0" smtClean="0"/>
              <a:t>virtuellen</a:t>
            </a:r>
            <a:r>
              <a:rPr lang="de-DE" altLang="de-DE" sz="1800" b="0" dirty="0" smtClean="0"/>
              <a:t> </a:t>
            </a:r>
            <a:r>
              <a:rPr lang="de-DE" altLang="de-DE" sz="1800" dirty="0" smtClean="0"/>
              <a:t>Methoden</a:t>
            </a:r>
            <a:r>
              <a:rPr lang="de-DE" altLang="de-DE" sz="1800" b="0" dirty="0" smtClean="0"/>
              <a:t> auch </a:t>
            </a:r>
            <a:r>
              <a:rPr lang="de-DE" altLang="de-DE" sz="1800" dirty="0" smtClean="0"/>
              <a:t>virtuell</a:t>
            </a:r>
            <a:r>
              <a:rPr lang="de-DE" altLang="de-DE" sz="1800" b="0" dirty="0" smtClean="0"/>
              <a:t>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Wo sind </a:t>
            </a:r>
            <a:r>
              <a:rPr lang="de-DE" altLang="de-DE" sz="1800" smtClean="0"/>
              <a:t>virtuelle Konstruktoren </a:t>
            </a:r>
            <a:r>
              <a:rPr lang="de-DE" altLang="de-DE" sz="1800" b="0" smtClean="0"/>
              <a:t>nützlich?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>
          <a:xfrm>
            <a:off x="250825" y="1484313"/>
            <a:ext cx="8893175" cy="4968875"/>
          </a:xfrm>
        </p:spPr>
        <p:txBody>
          <a:bodyPr/>
          <a:lstStyle/>
          <a:p>
            <a:r>
              <a:rPr lang="de-DE" b="0" smtClean="0"/>
              <a:t>Egal, </a:t>
            </a:r>
            <a:r>
              <a:rPr lang="de-DE" b="0" dirty="0" smtClean="0"/>
              <a:t>wie der Pointer auf ein Objekt deklariert ist (z.B. </a:t>
            </a:r>
            <a:r>
              <a:rPr lang="de-DE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b="0" i="1" dirty="0" smtClean="0"/>
              <a:t>)</a:t>
            </a:r>
            <a:r>
              <a:rPr lang="de-DE" b="0" dirty="0" smtClean="0"/>
              <a:t>, </a:t>
            </a:r>
            <a:r>
              <a:rPr lang="de-DE" b="1" dirty="0" smtClean="0"/>
              <a:t>das Objekt behält seinen Typ </a:t>
            </a:r>
            <a:r>
              <a:rPr lang="de-DE" b="0" dirty="0" smtClean="0"/>
              <a:t>(z.B</a:t>
            </a:r>
            <a:r>
              <a:rPr lang="de-DE" b="0" smtClean="0"/>
              <a:t>. </a:t>
            </a:r>
            <a:r>
              <a:rPr 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EnergyMinimizingStrategy*</a:t>
            </a:r>
            <a:r>
              <a:rPr lang="de-DE" b="0" smtClean="0"/>
              <a:t>).</a:t>
            </a:r>
            <a:endParaRPr lang="de-DE" b="0" dirty="0" smtClean="0"/>
          </a:p>
          <a:p>
            <a:r>
              <a:rPr lang="de-DE" b="0" dirty="0" smtClean="0"/>
              <a:t>Jede Klasse besitzt </a:t>
            </a:r>
            <a:r>
              <a:rPr lang="de-DE" b="0" smtClean="0"/>
              <a:t>eine </a:t>
            </a:r>
            <a:r>
              <a:rPr lang="de-DE" b="1" smtClean="0"/>
              <a:t>Lookup-Tabelle </a:t>
            </a:r>
            <a:r>
              <a:rPr lang="de-DE" b="1" dirty="0" smtClean="0"/>
              <a:t>(</a:t>
            </a:r>
            <a:r>
              <a:rPr lang="de-DE" b="1" i="1" dirty="0" err="1" smtClean="0"/>
              <a:t>vtable</a:t>
            </a:r>
            <a:r>
              <a:rPr lang="de-DE" b="1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8" name="Arbeitsblatt" r:id="rId4" imgW="2447870" imgH="1076314" progId="Excel.Sheet.12">
                  <p:embed/>
                </p:oleObj>
              </mc:Choice>
              <mc:Fallback>
                <p:oleObj name="Arbeitsblatt" r:id="rId4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238098"/>
              </p:ext>
            </p:extLst>
          </p:nvPr>
        </p:nvGraphicFramePr>
        <p:xfrm>
          <a:off x="3333750" y="5222875"/>
          <a:ext cx="30940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9" name="Arbeitsblatt" r:id="rId6" imgW="3093690" imgH="1074551" progId="Excel.Sheet.12">
                  <p:embed/>
                </p:oleObj>
              </mc:Choice>
              <mc:Fallback>
                <p:oleObj name="Arbeitsblatt" r:id="rId6" imgW="3093690" imgH="10745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33750" y="5222875"/>
                        <a:ext cx="3094038" cy="1074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148063" y="6251165"/>
            <a:ext cx="3577531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8"/>
              </a:rPr>
              <a:t>https://</a:t>
            </a:r>
            <a:r>
              <a:rPr lang="en-US" sz="1200" smtClean="0">
                <a:hlinkClick r:id="rId8"/>
              </a:rPr>
              <a:t>en.wikipedia.org/wiki/Virtual_method_table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</a:t>
            </a:r>
            <a:r>
              <a:rPr lang="en-US" dirty="0" err="1" smtClean="0"/>
              <a:t>Worte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2591873"/>
          </a:xfrm>
        </p:spPr>
        <p:txBody>
          <a:bodyPr/>
          <a:lstStyle/>
          <a:p>
            <a:pPr defTabSz="987425"/>
            <a:r>
              <a:rPr lang="en-US" b="1" dirty="0" err="1" smtClean="0"/>
              <a:t>Bereitstellung</a:t>
            </a:r>
            <a:r>
              <a:rPr lang="en-US" b="1" dirty="0" smtClean="0"/>
              <a:t> der </a:t>
            </a:r>
            <a:r>
              <a:rPr lang="en-US" b="1" dirty="0" err="1" smtClean="0"/>
              <a:t>Vorlesungs</a:t>
            </a:r>
            <a:r>
              <a:rPr lang="en-US" b="1" dirty="0" smtClean="0"/>
              <a:t>- und </a:t>
            </a:r>
            <a:r>
              <a:rPr lang="en-US" b="1" dirty="0" err="1" smtClean="0"/>
              <a:t>Übungsunterlagen</a:t>
            </a:r>
            <a:endParaRPr lang="en-US" b="1" dirty="0" smtClean="0"/>
          </a:p>
          <a:p>
            <a:pPr marL="692150" lvl="1" indent="-342900" defTabSz="987425"/>
            <a:r>
              <a:rPr lang="en-US" dirty="0" err="1" smtClean="0"/>
              <a:t>Bereits</a:t>
            </a:r>
            <a:r>
              <a:rPr lang="en-US" dirty="0" smtClean="0"/>
              <a:t> auf der </a:t>
            </a:r>
            <a:r>
              <a:rPr lang="en-US" smtClean="0"/>
              <a:t>VM ausgecheckt, aber </a:t>
            </a:r>
            <a:r>
              <a:rPr lang="en-US" b="1" smtClean="0"/>
              <a:t>regelmäßiges Pullen </a:t>
            </a:r>
            <a:r>
              <a:rPr lang="en-US" smtClean="0"/>
              <a:t>sinnvoll!</a:t>
            </a:r>
            <a:endParaRPr lang="en-US" dirty="0" smtClean="0"/>
          </a:p>
          <a:p>
            <a:pPr marL="692150" lvl="1" indent="-342900" defTabSz="987425"/>
            <a:r>
              <a:rPr lang="de-DE" b="1" smtClean="0"/>
              <a:t>Vorlesung</a:t>
            </a:r>
            <a:r>
              <a:rPr lang="de-DE" dirty="0"/>
              <a:t>	</a:t>
            </a:r>
            <a:r>
              <a:rPr lang="de-DE" dirty="0">
                <a:hlinkClick r:id="rId2"/>
              </a:rPr>
              <a:t>https://github.com/Echtzeitsysteme/tud-cpp-lecture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 defTabSz="987425"/>
            <a:r>
              <a:rPr lang="de-DE" b="1" dirty="0" smtClean="0"/>
              <a:t>Übung</a:t>
            </a:r>
            <a:r>
              <a:rPr lang="de-DE" dirty="0"/>
              <a:t>	</a:t>
            </a:r>
            <a:r>
              <a:rPr lang="de-DE" dirty="0">
                <a:hlinkClick r:id="rId3"/>
              </a:rPr>
              <a:t>https://github.com/Echtzeitsysteme/tud-cpp-exercises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 defTabSz="987425"/>
            <a:r>
              <a:rPr lang="de-DE" b="1" smtClean="0"/>
              <a:t>Wichtig: </a:t>
            </a:r>
            <a:r>
              <a:rPr lang="de-DE" smtClean="0"/>
              <a:t>git kann nur "pullen", wenn keine versionierten Dateien verändert sind. </a:t>
            </a:r>
            <a:r>
              <a:rPr lang="de-DE" smtClean="0">
                <a:sym typeface="Wingdings" panose="05000000000000000000" pitchFamily="2" charset="2"/>
              </a:rPr>
              <a:t> Separates Repo für eigenen Code erstellen.</a:t>
            </a:r>
            <a:endParaRPr lang="de-DE" dirty="0"/>
          </a:p>
          <a:p>
            <a:pPr marL="692150" lvl="1" indent="-342900" defTabSz="987425"/>
            <a:endParaRPr lang="en-US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5292080" y="4515278"/>
            <a:ext cx="2898146" cy="358650"/>
            <a:chOff x="3995493" y="4500184"/>
            <a:chExt cx="2898146" cy="358650"/>
          </a:xfrm>
        </p:grpSpPr>
        <p:sp>
          <p:nvSpPr>
            <p:cNvPr id="4" name="Abgerundetes Rechteck 3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pull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" name="Ellipse 4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6" name="Ellipse 5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10" name="Gerade Verbindung mit Pfeil 9"/>
            <p:cNvCxnSpPr>
              <a:stCxn id="5" idx="6"/>
              <a:endCxn id="4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mit Pfeil 10"/>
            <p:cNvCxnSpPr>
              <a:stCxn id="4" idx="3"/>
              <a:endCxn id="6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uppieren 66"/>
          <p:cNvGrpSpPr/>
          <p:nvPr/>
        </p:nvGrpSpPr>
        <p:grpSpPr>
          <a:xfrm>
            <a:off x="5292080" y="5336396"/>
            <a:ext cx="2898146" cy="1097522"/>
            <a:chOff x="5292080" y="5238520"/>
            <a:chExt cx="2898146" cy="1097522"/>
          </a:xfrm>
        </p:grpSpPr>
        <p:sp>
          <p:nvSpPr>
            <p:cNvPr id="16" name="Abgerundetes Rechteck 15"/>
            <p:cNvSpPr/>
            <p:nvPr/>
          </p:nvSpPr>
          <p:spPr bwMode="auto">
            <a:xfrm>
              <a:off x="5922150" y="523852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17" name="Ellipse 16"/>
            <p:cNvSpPr/>
            <p:nvPr/>
          </p:nvSpPr>
          <p:spPr bwMode="auto">
            <a:xfrm>
              <a:off x="5292080" y="5309833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7831576" y="5977392"/>
              <a:ext cx="358650" cy="358650"/>
              <a:chOff x="5581502" y="4131679"/>
              <a:chExt cx="358650" cy="358650"/>
            </a:xfrm>
          </p:grpSpPr>
          <p:sp>
            <p:nvSpPr>
              <p:cNvPr id="19" name="Ellipse 18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21" name="Gerade Verbindung mit Pfeil 20"/>
            <p:cNvCxnSpPr>
              <a:stCxn id="17" idx="6"/>
              <a:endCxn id="16" idx="1"/>
            </p:cNvCxnSpPr>
            <p:nvPr/>
          </p:nvCxnSpPr>
          <p:spPr bwMode="auto">
            <a:xfrm flipV="1">
              <a:off x="5508104" y="5416264"/>
              <a:ext cx="414046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mit Pfeil 21"/>
            <p:cNvCxnSpPr>
              <a:stCxn id="16" idx="2"/>
              <a:endCxn id="23" idx="0"/>
            </p:cNvCxnSpPr>
            <p:nvPr/>
          </p:nvCxnSpPr>
          <p:spPr bwMode="auto">
            <a:xfrm>
              <a:off x="6678234" y="5594008"/>
              <a:ext cx="0" cy="36459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Abgerundetes Rechteck 22"/>
            <p:cNvSpPr/>
            <p:nvPr/>
          </p:nvSpPr>
          <p:spPr bwMode="auto">
            <a:xfrm>
              <a:off x="5922150" y="595860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push</a:t>
              </a:r>
              <a:endParaRPr lang="en-US" sz="1600" b="1" dirty="0">
                <a:latin typeface="Consolas" pitchFamily="49" charset="0"/>
              </a:endParaRPr>
            </a:p>
          </p:txBody>
        </p:sp>
        <p:cxnSp>
          <p:nvCxnSpPr>
            <p:cNvPr id="25" name="Gerade Verbindung mit Pfeil 24"/>
            <p:cNvCxnSpPr>
              <a:stCxn id="23" idx="3"/>
              <a:endCxn id="19" idx="2"/>
            </p:cNvCxnSpPr>
            <p:nvPr/>
          </p:nvCxnSpPr>
          <p:spPr bwMode="auto">
            <a:xfrm>
              <a:off x="7434318" y="6136344"/>
              <a:ext cx="397258" cy="2037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Textfeld 26"/>
          <p:cNvSpPr txBox="1"/>
          <p:nvPr/>
        </p:nvSpPr>
        <p:spPr>
          <a:xfrm>
            <a:off x="372113" y="4531584"/>
            <a:ext cx="85151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Lesen</a:t>
            </a:r>
            <a:endParaRPr lang="en-US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107504" y="5328008"/>
            <a:ext cx="130035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Schreiben</a:t>
            </a:r>
            <a:endParaRPr lang="en-US" b="1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1780215" y="4536750"/>
            <a:ext cx="2898146" cy="358650"/>
            <a:chOff x="3995493" y="4500184"/>
            <a:chExt cx="2898146" cy="358650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update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43" name="Ellipse 42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41" name="Gerade Verbindung mit Pfeil 40"/>
            <p:cNvCxnSpPr>
              <a:stCxn id="39" idx="6"/>
              <a:endCxn id="38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mit Pfeil 41"/>
            <p:cNvCxnSpPr>
              <a:stCxn id="38" idx="3"/>
              <a:endCxn id="43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Gruppieren 50"/>
          <p:cNvGrpSpPr/>
          <p:nvPr/>
        </p:nvGrpSpPr>
        <p:grpSpPr>
          <a:xfrm>
            <a:off x="1781734" y="5323667"/>
            <a:ext cx="2898146" cy="358650"/>
            <a:chOff x="3995493" y="4500184"/>
            <a:chExt cx="2898146" cy="358650"/>
          </a:xfrm>
        </p:grpSpPr>
        <p:sp>
          <p:nvSpPr>
            <p:cNvPr id="52" name="Abgerundetes Rechteck 51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3" name="Ellipse 52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57" name="Ellipse 56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55" name="Gerade Verbindung mit Pfeil 54"/>
            <p:cNvCxnSpPr>
              <a:stCxn id="53" idx="6"/>
              <a:endCxn id="52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mit Pfeil 55"/>
            <p:cNvCxnSpPr>
              <a:stCxn id="52" idx="3"/>
              <a:endCxn id="57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" name="Textfeld 58"/>
          <p:cNvSpPr txBox="1"/>
          <p:nvPr/>
        </p:nvSpPr>
        <p:spPr>
          <a:xfrm>
            <a:off x="2836791" y="4080482"/>
            <a:ext cx="65915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SVN</a:t>
            </a:r>
            <a:endParaRPr lang="en-US" b="1" dirty="0"/>
          </a:p>
        </p:txBody>
      </p:sp>
      <p:sp>
        <p:nvSpPr>
          <p:cNvPr id="60" name="Textfeld 59"/>
          <p:cNvSpPr txBox="1"/>
          <p:nvPr/>
        </p:nvSpPr>
        <p:spPr>
          <a:xfrm>
            <a:off x="6425600" y="4076186"/>
            <a:ext cx="50526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Git</a:t>
            </a:r>
            <a:endParaRPr lang="en-US" b="1" dirty="0"/>
          </a:p>
        </p:txBody>
      </p:sp>
      <p:cxnSp>
        <p:nvCxnSpPr>
          <p:cNvPr id="62" name="Gerader Verbinder 61"/>
          <p:cNvCxnSpPr/>
          <p:nvPr/>
        </p:nvCxnSpPr>
        <p:spPr bwMode="auto">
          <a:xfrm>
            <a:off x="107504" y="4426154"/>
            <a:ext cx="864238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Gerader Verbinder 62"/>
          <p:cNvCxnSpPr/>
          <p:nvPr/>
        </p:nvCxnSpPr>
        <p:spPr bwMode="auto">
          <a:xfrm>
            <a:off x="1475656" y="4076186"/>
            <a:ext cx="0" cy="219571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971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Pure Virtual</a:t>
            </a:r>
            <a:r>
              <a:rPr lang="de-DE" altLang="de-DE" dirty="0"/>
              <a:t>	</a:t>
            </a:r>
            <a:r>
              <a:rPr lang="de-DE" altLang="de-DE" smtClean="0"/>
              <a:t>= "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smtClean="0"/>
              <a:t> </a:t>
            </a:r>
            <a:r>
              <a:rPr lang="de-DE" altLang="de-DE" dirty="0" smtClean="0"/>
              <a:t>+ 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de-DE" altLang="de-DE" smtClean="0"/>
              <a:t>"</a:t>
            </a:r>
            <a:endParaRPr lang="de-DE" altLang="de-DE" dirty="0" smtClean="0"/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251520" y="3843665"/>
            <a:ext cx="8640960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</a:t>
            </a:r>
            <a:r>
              <a:rPr lang="de-DE" altLang="de-DE" sz="1800" b="0" dirty="0" smtClean="0"/>
              <a:t>von Unterklassen implementiert </a:t>
            </a:r>
            <a:r>
              <a:rPr lang="de-DE" altLang="de-DE" sz="1800" b="0" dirty="0"/>
              <a:t>werden, muss aber </a:t>
            </a:r>
            <a:r>
              <a:rPr lang="de-DE" altLang="de-DE" sz="1800" b="0" dirty="0" smtClean="0"/>
              <a:t>nicht</a:t>
            </a:r>
            <a:r>
              <a:rPr lang="de-DE" altLang="de-DE" sz="1800" b="0" smtClean="0"/>
              <a:t>. (~ Hierarchie abstrakter Klassen)</a:t>
            </a:r>
            <a:endParaRPr lang="de-DE" altLang="de-DE" sz="1800" b="0" dirty="0"/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355015" y="1563688"/>
            <a:ext cx="8189913" cy="178412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u="sng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u="sng" dirty="0">
                <a:solidFill>
                  <a:srgbClr val="000000"/>
                </a:solidFill>
                <a:latin typeface="Consolas" pitchFamily="49" charset="0"/>
              </a:rPr>
              <a:t>= 0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592250" y="1542610"/>
            <a:ext cx="4220110" cy="814387"/>
          </a:xfrm>
          <a:prstGeom prst="wedgeRoundRectCallout">
            <a:avLst>
              <a:gd name="adj1" fmla="val -73909"/>
              <a:gd name="adj2" fmla="val -262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smtClean="0">
                <a:solidFill>
                  <a:schemeClr val="bg1"/>
                </a:solidFill>
              </a:rPr>
              <a:t>kann durch </a:t>
            </a:r>
            <a:r>
              <a:rPr lang="de-DE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  <a:r>
              <a:rPr lang="de-DE" smtClean="0">
                <a:solidFill>
                  <a:schemeClr val="bg1"/>
                </a:solidFill>
              </a:rPr>
              <a:t> nicht </a:t>
            </a:r>
            <a:r>
              <a:rPr lang="de-DE" dirty="0" smtClean="0">
                <a:solidFill>
                  <a:schemeClr val="bg1"/>
                </a:solidFill>
              </a:rPr>
              <a:t>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56774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3203848" y="3043678"/>
            <a:ext cx="5616302" cy="616138"/>
          </a:xfrm>
          <a:prstGeom prst="wedgeRoundRectCallout">
            <a:avLst>
              <a:gd name="adj1" fmla="val 10244"/>
              <a:gd name="adj2" fmla="val -862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</a:t>
            </a:r>
            <a:r>
              <a:rPr lang="de-DE">
                <a:solidFill>
                  <a:schemeClr val="bg1"/>
                </a:solidFill>
              </a:rPr>
              <a:t>keine </a:t>
            </a:r>
            <a:r>
              <a:rPr lang="de-DE" smtClean="0">
                <a:solidFill>
                  <a:schemeClr val="bg1"/>
                </a:solidFill>
              </a:rPr>
              <a:t>Implementierung in </a:t>
            </a:r>
            <a:r>
              <a:rPr lang="de-DE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ElevatorStrategy </a:t>
            </a:r>
            <a:r>
              <a:rPr lang="de-DE" smtClean="0">
                <a:solidFill>
                  <a:schemeClr val="bg1"/>
                </a:solidFill>
              </a:rPr>
              <a:t>möglich.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8" grpId="0" animBg="1"/>
      <p:bldP spid="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2" y="1987550"/>
            <a:ext cx="7055891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</a:t>
            </a:r>
            <a:r>
              <a:rPr lang="de-DE" altLang="de-DE" sz="1800" dirty="0"/>
              <a:t>virtuelle </a:t>
            </a:r>
            <a:r>
              <a:rPr lang="de-DE" altLang="de-DE" sz="1800"/>
              <a:t>Methoden </a:t>
            </a:r>
            <a:r>
              <a:rPr lang="de-DE" altLang="de-DE" sz="1800" smtClean="0"/>
              <a:t>"teuer"</a:t>
            </a:r>
            <a:r>
              <a:rPr lang="de-DE" altLang="de-DE" sz="1800" b="0" smtClean="0"/>
              <a:t>?</a:t>
            </a: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ElevatoryStrategy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*elevator)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Mehrfachvererbung: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561994" y="1619079"/>
            <a:ext cx="2494557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Ziel</a:t>
            </a:r>
            <a:r>
              <a:rPr lang="en-US" b="1" dirty="0" smtClean="0"/>
              <a:t>: </a:t>
            </a:r>
            <a:r>
              <a:rPr lang="en-US" b="1" dirty="0" err="1" smtClean="0"/>
              <a:t>Aufzüge</a:t>
            </a:r>
            <a:r>
              <a:rPr lang="en-US" b="1" dirty="0" smtClean="0"/>
              <a:t>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bestimmte</a:t>
            </a:r>
            <a:r>
              <a:rPr lang="en-US" b="1" dirty="0" smtClean="0"/>
              <a:t> </a:t>
            </a:r>
            <a:r>
              <a:rPr lang="en-US" b="1" dirty="0" err="1" smtClean="0"/>
              <a:t>Zwecke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Person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Lastenaufzug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Reinigungspersonal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Feuerwehr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Speisen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Historie: Das Containerproblem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/>
              <a:t>Ursprünglich als Lösung für </a:t>
            </a:r>
            <a:r>
              <a:rPr lang="de-DE" altLang="de-DE" b="1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227092" y="4535488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b="1" dirty="0" smtClean="0">
                <a:solidFill>
                  <a:schemeClr val="bg1"/>
                </a:solidFill>
              </a:rPr>
              <a:t>keine generische Oberklasse </a:t>
            </a:r>
            <a:r>
              <a:rPr lang="de-DE" dirty="0" smtClean="0">
                <a:solidFill>
                  <a:schemeClr val="bg1"/>
                </a:solidFill>
              </a:rPr>
              <a:t>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endParaRPr lang="de-DE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s </a:t>
            </a:r>
            <a:r>
              <a:rPr lang="de-DE" dirty="0">
                <a:solidFill>
                  <a:schemeClr val="bg1"/>
                </a:solidFill>
              </a:rPr>
              <a:t>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mit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 (Tag 4)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914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/>
              <a:t>Implementierungsvererbung: Konflikte</a:t>
            </a:r>
            <a:endParaRPr lang="de-DE" altLang="de-DE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b="1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</a:t>
            </a:r>
            <a:r>
              <a:rPr lang="de-DE" altLang="de-DE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private</a:t>
            </a:r>
            <a:r>
              <a:rPr lang="de-DE" altLang="de-DE" dirty="0" smtClean="0"/>
              <a:t>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825305" cy="3600474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 </a:t>
            </a:r>
            <a:r>
              <a:rPr lang="en-US" sz="1400" b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b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b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</a:t>
            </a:r>
            <a:r>
              <a:rPr lang="en-US" sz="14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request for name is ambiguous */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611188" y="4609074"/>
            <a:ext cx="3009522" cy="1628238"/>
            <a:chOff x="611188" y="4609074"/>
            <a:chExt cx="3009522" cy="1628238"/>
          </a:xfrm>
        </p:grpSpPr>
        <p:sp>
          <p:nvSpPr>
            <p:cNvPr id="17432" name="Rectangle 28"/>
            <p:cNvSpPr>
              <a:spLocks noChangeArrowheads="1"/>
            </p:cNvSpPr>
            <p:nvPr/>
          </p:nvSpPr>
          <p:spPr bwMode="auto">
            <a:xfrm>
              <a:off x="2171700" y="5090533"/>
              <a:ext cx="1348740" cy="9380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:HiWi</a:t>
              </a:r>
            </a:p>
          </p:txBody>
        </p:sp>
        <p:sp>
          <p:nvSpPr>
            <p:cNvPr id="17430" name="Rectangle 26"/>
            <p:cNvSpPr>
              <a:spLocks noChangeArrowheads="1"/>
            </p:cNvSpPr>
            <p:nvPr/>
          </p:nvSpPr>
          <p:spPr bwMode="auto">
            <a:xfrm>
              <a:off x="2195513" y="5163385"/>
              <a:ext cx="1296987" cy="2889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</a:t>
              </a:r>
            </a:p>
          </p:txBody>
        </p:sp>
        <p:sp>
          <p:nvSpPr>
            <p:cNvPr id="17431" name="Rectangle 27"/>
            <p:cNvSpPr>
              <a:spLocks noChangeArrowheads="1"/>
            </p:cNvSpPr>
            <p:nvPr/>
          </p:nvSpPr>
          <p:spPr bwMode="auto">
            <a:xfrm>
              <a:off x="2195513" y="5450722"/>
              <a:ext cx="1296987" cy="2889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:Mitarbeiter</a:t>
              </a:r>
            </a:p>
          </p:txBody>
        </p:sp>
        <p:sp>
          <p:nvSpPr>
            <p:cNvPr id="17433" name="AutoShape 29"/>
            <p:cNvSpPr>
              <a:spLocks/>
            </p:cNvSpPr>
            <p:nvPr/>
          </p:nvSpPr>
          <p:spPr bwMode="auto">
            <a:xfrm>
              <a:off x="1943100" y="5090533"/>
              <a:ext cx="215900" cy="938039"/>
            </a:xfrm>
            <a:prstGeom prst="leftBrace">
              <a:avLst>
                <a:gd name="adj1" fmla="val 623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7434" name="Text Box 30"/>
            <p:cNvSpPr txBox="1">
              <a:spLocks noChangeArrowheads="1"/>
            </p:cNvSpPr>
            <p:nvPr/>
          </p:nvSpPr>
          <p:spPr bwMode="auto">
            <a:xfrm>
              <a:off x="611188" y="5304671"/>
              <a:ext cx="13163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Instanz der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HiWi</a:t>
              </a:r>
              <a:r>
                <a:rPr lang="de-DE" altLang="de-DE" sz="1600" b="0"/>
                <a:t>-Klasse</a:t>
              </a:r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2051050" y="4609074"/>
              <a:ext cx="156966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smtClean="0"/>
                <a:t>Speicherbild</a:t>
              </a:r>
              <a:endParaRPr lang="en-US" b="1" dirty="0"/>
            </a:p>
          </p:txBody>
        </p:sp>
        <p:sp>
          <p:nvSpPr>
            <p:cNvPr id="3" name="Rechteck 2"/>
            <p:cNvSpPr/>
            <p:nvPr/>
          </p:nvSpPr>
          <p:spPr bwMode="auto">
            <a:xfrm>
              <a:off x="2159001" y="4941887"/>
              <a:ext cx="1376680" cy="12954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cxnSp>
        <p:nvCxnSpPr>
          <p:cNvPr id="5" name="Gerade Verbindung mit Pfeil 4"/>
          <p:cNvCxnSpPr>
            <a:endCxn id="17430" idx="3"/>
          </p:cNvCxnSpPr>
          <p:nvPr/>
        </p:nvCxnSpPr>
        <p:spPr bwMode="auto">
          <a:xfrm flipH="1">
            <a:off x="3492500" y="4768114"/>
            <a:ext cx="791468" cy="5397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Gerade Verbindung mit Pfeil 33"/>
          <p:cNvCxnSpPr>
            <a:endCxn id="17431" idx="3"/>
          </p:cNvCxnSpPr>
          <p:nvPr/>
        </p:nvCxnSpPr>
        <p:spPr bwMode="auto">
          <a:xfrm flipH="1">
            <a:off x="3492500" y="4768114"/>
            <a:ext cx="791468" cy="8270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feld 7"/>
          <p:cNvSpPr txBox="1"/>
          <p:nvPr/>
        </p:nvSpPr>
        <p:spPr>
          <a:xfrm>
            <a:off x="3675687" y="4740565"/>
            <a:ext cx="31290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  <p:sp>
        <p:nvSpPr>
          <p:cNvPr id="38" name="Textfeld 37"/>
          <p:cNvSpPr txBox="1"/>
          <p:nvPr/>
        </p:nvSpPr>
        <p:spPr>
          <a:xfrm>
            <a:off x="3681476" y="5255785"/>
            <a:ext cx="31290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Implementierungsvererbung: Konflikte</a:t>
            </a:r>
            <a:endParaRPr lang="de-DE" altLang="de-DE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31" name="Abgerundete rechteckige Legende 30"/>
          <p:cNvSpPr/>
          <p:nvPr/>
        </p:nvSpPr>
        <p:spPr>
          <a:xfrm>
            <a:off x="4586140" y="5414963"/>
            <a:ext cx="3010196" cy="652462"/>
          </a:xfrm>
          <a:prstGeom prst="wedgeRoundRectCallout">
            <a:avLst>
              <a:gd name="adj1" fmla="val -14777"/>
              <a:gd name="adj2" fmla="val -16326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Scope</a:t>
            </a:r>
            <a:r>
              <a:rPr lang="de-DE" b="1" dirty="0" smtClean="0">
                <a:solidFill>
                  <a:schemeClr val="bg1"/>
                </a:solidFill>
              </a:rPr>
              <a:t>-Operator nötig!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Gefaltete Ecke 2"/>
          <p:cNvSpPr/>
          <p:nvPr/>
        </p:nvSpPr>
        <p:spPr>
          <a:xfrm>
            <a:off x="3923928" y="2434914"/>
            <a:ext cx="5183250" cy="289758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3" name="Gruppieren 32"/>
          <p:cNvGrpSpPr/>
          <p:nvPr/>
        </p:nvGrpSpPr>
        <p:grpSpPr>
          <a:xfrm>
            <a:off x="611188" y="4609074"/>
            <a:ext cx="3009522" cy="1628238"/>
            <a:chOff x="611188" y="4609074"/>
            <a:chExt cx="3009522" cy="1628238"/>
          </a:xfrm>
        </p:grpSpPr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2171700" y="5090533"/>
              <a:ext cx="1348740" cy="9380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:HiWi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2195513" y="5163385"/>
              <a:ext cx="1296987" cy="2889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2195513" y="5450722"/>
              <a:ext cx="1296987" cy="28892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:Mitarbeiter</a:t>
              </a:r>
            </a:p>
          </p:txBody>
        </p:sp>
        <p:sp>
          <p:nvSpPr>
            <p:cNvPr id="37" name="AutoShape 29"/>
            <p:cNvSpPr>
              <a:spLocks/>
            </p:cNvSpPr>
            <p:nvPr/>
          </p:nvSpPr>
          <p:spPr bwMode="auto">
            <a:xfrm>
              <a:off x="1943100" y="5090533"/>
              <a:ext cx="215900" cy="938039"/>
            </a:xfrm>
            <a:prstGeom prst="leftBrace">
              <a:avLst>
                <a:gd name="adj1" fmla="val 623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611188" y="5304671"/>
              <a:ext cx="13163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Instanz der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HiWi</a:t>
              </a:r>
              <a:r>
                <a:rPr lang="de-DE" altLang="de-DE" sz="1600" b="0"/>
                <a:t>-Klasse</a:t>
              </a: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051050" y="4609074"/>
              <a:ext cx="156966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smtClean="0"/>
                <a:t>Speicherbild</a:t>
              </a:r>
              <a:endParaRPr lang="en-US" b="1" dirty="0"/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2159001" y="4941887"/>
              <a:ext cx="1376680" cy="12954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cxnSp>
        <p:nvCxnSpPr>
          <p:cNvPr id="41" name="Gerade Verbindung mit Pfeil 40"/>
          <p:cNvCxnSpPr/>
          <p:nvPr/>
        </p:nvCxnSpPr>
        <p:spPr bwMode="auto">
          <a:xfrm flipH="1">
            <a:off x="3492500" y="4365104"/>
            <a:ext cx="647452" cy="9427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rade Verbindung mit Pfeil 41"/>
          <p:cNvCxnSpPr/>
          <p:nvPr/>
        </p:nvCxnSpPr>
        <p:spPr bwMode="auto">
          <a:xfrm flipH="1">
            <a:off x="3492500" y="4581525"/>
            <a:ext cx="647452" cy="10136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feld 42"/>
          <p:cNvSpPr txBox="1"/>
          <p:nvPr/>
        </p:nvSpPr>
        <p:spPr>
          <a:xfrm>
            <a:off x="3707747" y="4391625"/>
            <a:ext cx="24878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!</a:t>
            </a:r>
            <a:endParaRPr lang="en-US"/>
          </a:p>
        </p:txBody>
      </p:sp>
      <p:sp>
        <p:nvSpPr>
          <p:cNvPr id="44" name="Textfeld 43"/>
          <p:cNvSpPr txBox="1"/>
          <p:nvPr/>
        </p:nvSpPr>
        <p:spPr>
          <a:xfrm>
            <a:off x="3713536" y="5255785"/>
            <a:ext cx="24878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Implementierungsvererb.: Speicherproblematik</a:t>
            </a:r>
            <a:endParaRPr lang="de-DE" altLang="de-DE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5329287" cy="865187"/>
          </a:xfrm>
        </p:spPr>
        <p:txBody>
          <a:bodyPr/>
          <a:lstStyle/>
          <a:p>
            <a:pPr eaLnBrk="1" hangingPunct="1"/>
            <a:r>
              <a:rPr lang="de-DE" altLang="de-DE" b="1" smtClean="0"/>
              <a:t>Mehrfach geerbte Oberklassen führen auch zur unnötigen Bindung von Speicher</a:t>
            </a:r>
          </a:p>
          <a:p>
            <a:pPr eaLnBrk="1" hangingPunct="1"/>
            <a:endParaRPr lang="de-DE" altLang="de-DE" b="1" smtClean="0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127765" y="5791886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127765" y="6080811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127765" y="6152249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334015" y="4494899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335602" y="4783824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335602" y="5072749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911865" y="5144186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983302" y="5360086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062802" y="4494899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062802" y="5072749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983302" y="5504549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1846902" y="5504549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2854965" y="5144186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2926402" y="5360086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062802" y="5504549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062802" y="5504549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127765" y="3486836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127765" y="3197911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127765" y="3774174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064390" y="3847199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135827" y="4063099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135827" y="4207561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2999427" y="4207561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1775465" y="3847199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1846902" y="4063099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983302" y="4207561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983302" y="4207561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062802" y="4783824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46" name="Abgerundete rechteckige Legende 45"/>
          <p:cNvSpPr/>
          <p:nvPr/>
        </p:nvSpPr>
        <p:spPr>
          <a:xfrm>
            <a:off x="2843063" y="2618473"/>
            <a:ext cx="2232025" cy="868363"/>
          </a:xfrm>
          <a:prstGeom prst="wedgeRoundRectCallout">
            <a:avLst>
              <a:gd name="adj1" fmla="val -66503"/>
              <a:gd name="adj2" fmla="val 284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254276" y="1414694"/>
            <a:ext cx="3696653" cy="2239618"/>
            <a:chOff x="4491993" y="2399151"/>
            <a:chExt cx="3696653" cy="2239618"/>
          </a:xfrm>
        </p:grpSpPr>
        <p:sp>
          <p:nvSpPr>
            <p:cNvPr id="47" name="Rectangle 28"/>
            <p:cNvSpPr>
              <a:spLocks noChangeArrowheads="1"/>
            </p:cNvSpPr>
            <p:nvPr/>
          </p:nvSpPr>
          <p:spPr bwMode="auto">
            <a:xfrm>
              <a:off x="6052505" y="2761957"/>
              <a:ext cx="2105230" cy="172677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:HiWi</a:t>
              </a:r>
            </a:p>
          </p:txBody>
        </p:sp>
        <p:sp>
          <p:nvSpPr>
            <p:cNvPr id="48" name="Rectangle 26"/>
            <p:cNvSpPr>
              <a:spLocks noChangeArrowheads="1"/>
            </p:cNvSpPr>
            <p:nvPr/>
          </p:nvSpPr>
          <p:spPr bwMode="auto">
            <a:xfrm>
              <a:off x="6076318" y="2834983"/>
              <a:ext cx="2024449" cy="67681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</a:t>
              </a:r>
            </a:p>
          </p:txBody>
        </p:sp>
        <p:sp>
          <p:nvSpPr>
            <p:cNvPr id="49" name="Rectangle 27"/>
            <p:cNvSpPr>
              <a:spLocks noChangeArrowheads="1"/>
            </p:cNvSpPr>
            <p:nvPr/>
          </p:nvSpPr>
          <p:spPr bwMode="auto">
            <a:xfrm>
              <a:off x="6076318" y="3518912"/>
              <a:ext cx="2024449" cy="67681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:Mitarbeiter</a:t>
              </a:r>
            </a:p>
          </p:txBody>
        </p:sp>
        <p:sp>
          <p:nvSpPr>
            <p:cNvPr id="50" name="AutoShape 29"/>
            <p:cNvSpPr>
              <a:spLocks/>
            </p:cNvSpPr>
            <p:nvPr/>
          </p:nvSpPr>
          <p:spPr bwMode="auto">
            <a:xfrm>
              <a:off x="5823905" y="2781300"/>
              <a:ext cx="215900" cy="1707435"/>
            </a:xfrm>
            <a:prstGeom prst="leftBrace">
              <a:avLst>
                <a:gd name="adj1" fmla="val 623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51" name="Text Box 30"/>
            <p:cNvSpPr txBox="1">
              <a:spLocks noChangeArrowheads="1"/>
            </p:cNvSpPr>
            <p:nvPr/>
          </p:nvSpPr>
          <p:spPr bwMode="auto">
            <a:xfrm>
              <a:off x="4491993" y="3364161"/>
              <a:ext cx="13163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/>
                <a:t>Instanz der </a:t>
              </a:r>
              <a:endParaRPr lang="de-DE" altLang="de-DE" sz="1600" b="0"/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HiWi</a:t>
              </a:r>
              <a:r>
                <a:rPr lang="de-DE" altLang="de-DE" sz="1600" b="0"/>
                <a:t>-Klasse</a:t>
              </a: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6329395" y="2399151"/>
              <a:ext cx="156966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smtClean="0"/>
                <a:t>Speicherbild</a:t>
              </a:r>
              <a:endParaRPr lang="en-US" b="1" dirty="0"/>
            </a:p>
          </p:txBody>
        </p:sp>
        <p:sp>
          <p:nvSpPr>
            <p:cNvPr id="53" name="Rechteck 52"/>
            <p:cNvSpPr/>
            <p:nvPr/>
          </p:nvSpPr>
          <p:spPr bwMode="auto">
            <a:xfrm>
              <a:off x="6039805" y="2691337"/>
              <a:ext cx="2148841" cy="194743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54" name="Rectangle 26"/>
            <p:cNvSpPr>
              <a:spLocks noChangeArrowheads="1"/>
            </p:cNvSpPr>
            <p:nvPr/>
          </p:nvSpPr>
          <p:spPr bwMode="auto">
            <a:xfrm>
              <a:off x="6156177" y="2876558"/>
              <a:ext cx="1864730" cy="34187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:Person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6156177" y="3553509"/>
              <a:ext cx="1864730" cy="34187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:Person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</p:grpSp>
      <p:sp>
        <p:nvSpPr>
          <p:cNvPr id="43" name="Gefaltete Ecke 42"/>
          <p:cNvSpPr/>
          <p:nvPr/>
        </p:nvSpPr>
        <p:spPr>
          <a:xfrm>
            <a:off x="3900297" y="3809892"/>
            <a:ext cx="5183250" cy="267592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      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b="1" smtClean="0">
              <a:solidFill>
                <a:srgbClr val="7F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h-&gt;</a:t>
            </a:r>
            <a:r>
              <a:rPr lang="en-US" sz="140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Abgerundete rechteckige Legende 43"/>
          <p:cNvSpPr/>
          <p:nvPr/>
        </p:nvSpPr>
        <p:spPr>
          <a:xfrm>
            <a:off x="6718904" y="5396038"/>
            <a:ext cx="2232025" cy="868363"/>
          </a:xfrm>
          <a:prstGeom prst="wedgeRoundRectCallout">
            <a:avLst>
              <a:gd name="adj1" fmla="val -60548"/>
              <a:gd name="adj2" fmla="val 208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Fehler</a:t>
            </a:r>
            <a:r>
              <a:rPr lang="de-DE" smtClean="0">
                <a:solidFill>
                  <a:schemeClr val="bg1"/>
                </a:solidFill>
              </a:rPr>
              <a:t>! </a:t>
            </a:r>
            <a:r>
              <a:rPr lang="de-DE" dirty="0">
                <a:solidFill>
                  <a:schemeClr val="bg1"/>
                </a:solidFill>
              </a:rPr>
              <a:t>Keine eindeutige Zuweisung …</a:t>
            </a:r>
          </a:p>
        </p:txBody>
      </p: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Virtuelle (Mehrfach-)Vererbung (I)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b="1" dirty="0" smtClean="0"/>
              <a:t>Lösung</a:t>
            </a:r>
            <a:r>
              <a:rPr lang="de-DE" altLang="de-DE" dirty="0" smtClean="0"/>
              <a:t>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kern="12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grpSp>
        <p:nvGrpSpPr>
          <p:cNvPr id="2" name="Gruppieren 1"/>
          <p:cNvGrpSpPr/>
          <p:nvPr/>
        </p:nvGrpSpPr>
        <p:grpSpPr>
          <a:xfrm>
            <a:off x="393700" y="2708275"/>
            <a:ext cx="3241675" cy="3025775"/>
            <a:chOff x="393700" y="2708275"/>
            <a:chExt cx="3241675" cy="3025775"/>
          </a:xfrm>
        </p:grpSpPr>
        <p:sp>
          <p:nvSpPr>
            <p:cNvPr id="20485" name="Rectangle 16"/>
            <p:cNvSpPr>
              <a:spLocks noChangeArrowheads="1"/>
            </p:cNvSpPr>
            <p:nvPr/>
          </p:nvSpPr>
          <p:spPr bwMode="auto">
            <a:xfrm>
              <a:off x="1187450" y="5302250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</a:t>
              </a:r>
            </a:p>
          </p:txBody>
        </p:sp>
        <p:sp>
          <p:nvSpPr>
            <p:cNvPr id="20486" name="Rectangle 17"/>
            <p:cNvSpPr>
              <a:spLocks noChangeArrowheads="1"/>
            </p:cNvSpPr>
            <p:nvPr/>
          </p:nvSpPr>
          <p:spPr bwMode="auto">
            <a:xfrm>
              <a:off x="1187450" y="5591175"/>
              <a:ext cx="1655763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87" name="Rectangle 18"/>
            <p:cNvSpPr>
              <a:spLocks noChangeArrowheads="1"/>
            </p:cNvSpPr>
            <p:nvPr/>
          </p:nvSpPr>
          <p:spPr bwMode="auto">
            <a:xfrm>
              <a:off x="1187450" y="5662613"/>
              <a:ext cx="1655763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88" name="Rectangle 19"/>
            <p:cNvSpPr>
              <a:spLocks noChangeArrowheads="1"/>
            </p:cNvSpPr>
            <p:nvPr/>
          </p:nvSpPr>
          <p:spPr bwMode="auto">
            <a:xfrm>
              <a:off x="393700" y="4005263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20489" name="Rectangle 20"/>
            <p:cNvSpPr>
              <a:spLocks noChangeArrowheads="1"/>
            </p:cNvSpPr>
            <p:nvPr/>
          </p:nvSpPr>
          <p:spPr bwMode="auto">
            <a:xfrm>
              <a:off x="395288" y="4294188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+matrikelNr : int</a:t>
              </a:r>
            </a:p>
          </p:txBody>
        </p:sp>
        <p:sp>
          <p:nvSpPr>
            <p:cNvPr id="20490" name="Rectangle 21"/>
            <p:cNvSpPr>
              <a:spLocks noChangeArrowheads="1"/>
            </p:cNvSpPr>
            <p:nvPr/>
          </p:nvSpPr>
          <p:spPr bwMode="auto">
            <a:xfrm>
              <a:off x="395288" y="4583113"/>
              <a:ext cx="1511300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91" name="AutoShape 22"/>
            <p:cNvSpPr>
              <a:spLocks noChangeArrowheads="1"/>
            </p:cNvSpPr>
            <p:nvPr/>
          </p:nvSpPr>
          <p:spPr bwMode="auto">
            <a:xfrm>
              <a:off x="971550" y="4654550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92" name="Line 23"/>
            <p:cNvSpPr>
              <a:spLocks noChangeShapeType="1"/>
            </p:cNvSpPr>
            <p:nvPr/>
          </p:nvSpPr>
          <p:spPr bwMode="auto">
            <a:xfrm>
              <a:off x="1042988" y="4870450"/>
              <a:ext cx="0" cy="1444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493" name="Rectangle 24"/>
            <p:cNvSpPr>
              <a:spLocks noChangeArrowheads="1"/>
            </p:cNvSpPr>
            <p:nvPr/>
          </p:nvSpPr>
          <p:spPr bwMode="auto">
            <a:xfrm>
              <a:off x="2122488" y="4005263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Mitarbeiter</a:t>
              </a:r>
            </a:p>
          </p:txBody>
        </p:sp>
        <p:sp>
          <p:nvSpPr>
            <p:cNvPr id="20494" name="Rectangle 25"/>
            <p:cNvSpPr>
              <a:spLocks noChangeArrowheads="1"/>
            </p:cNvSpPr>
            <p:nvPr/>
          </p:nvSpPr>
          <p:spPr bwMode="auto">
            <a:xfrm>
              <a:off x="2122488" y="4583113"/>
              <a:ext cx="1512887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95" name="Line 26"/>
            <p:cNvSpPr>
              <a:spLocks noChangeShapeType="1"/>
            </p:cNvSpPr>
            <p:nvPr/>
          </p:nvSpPr>
          <p:spPr bwMode="auto">
            <a:xfrm>
              <a:off x="1042988" y="501491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496" name="Line 27"/>
            <p:cNvSpPr>
              <a:spLocks noChangeShapeType="1"/>
            </p:cNvSpPr>
            <p:nvPr/>
          </p:nvSpPr>
          <p:spPr bwMode="auto">
            <a:xfrm>
              <a:off x="1906588" y="50149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497" name="AutoShape 28"/>
            <p:cNvSpPr>
              <a:spLocks noChangeArrowheads="1"/>
            </p:cNvSpPr>
            <p:nvPr/>
          </p:nvSpPr>
          <p:spPr bwMode="auto">
            <a:xfrm>
              <a:off x="2914650" y="4654550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498" name="Line 29"/>
            <p:cNvSpPr>
              <a:spLocks noChangeShapeType="1"/>
            </p:cNvSpPr>
            <p:nvPr/>
          </p:nvSpPr>
          <p:spPr bwMode="auto">
            <a:xfrm>
              <a:off x="2986088" y="4870450"/>
              <a:ext cx="0" cy="1444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499" name="Line 30"/>
            <p:cNvSpPr>
              <a:spLocks noChangeShapeType="1"/>
            </p:cNvSpPr>
            <p:nvPr/>
          </p:nvSpPr>
          <p:spPr bwMode="auto">
            <a:xfrm>
              <a:off x="2122488" y="501491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0" name="Line 31"/>
            <p:cNvSpPr>
              <a:spLocks noChangeShapeType="1"/>
            </p:cNvSpPr>
            <p:nvPr/>
          </p:nvSpPr>
          <p:spPr bwMode="auto">
            <a:xfrm>
              <a:off x="2122488" y="50149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1" name="Rectangle 32"/>
            <p:cNvSpPr>
              <a:spLocks noChangeArrowheads="1"/>
            </p:cNvSpPr>
            <p:nvPr/>
          </p:nvSpPr>
          <p:spPr bwMode="auto">
            <a:xfrm>
              <a:off x="1187450" y="2997200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  <p:sp>
          <p:nvSpPr>
            <p:cNvPr id="20502" name="Rectangle 33"/>
            <p:cNvSpPr>
              <a:spLocks noChangeArrowheads="1"/>
            </p:cNvSpPr>
            <p:nvPr/>
          </p:nvSpPr>
          <p:spPr bwMode="auto">
            <a:xfrm>
              <a:off x="1187450" y="2708275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Person</a:t>
              </a:r>
            </a:p>
          </p:txBody>
        </p:sp>
        <p:sp>
          <p:nvSpPr>
            <p:cNvPr id="20503" name="Rectangle 34"/>
            <p:cNvSpPr>
              <a:spLocks noChangeArrowheads="1"/>
            </p:cNvSpPr>
            <p:nvPr/>
          </p:nvSpPr>
          <p:spPr bwMode="auto">
            <a:xfrm>
              <a:off x="1187450" y="3284538"/>
              <a:ext cx="1655763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504" name="AutoShape 35"/>
            <p:cNvSpPr>
              <a:spLocks noChangeArrowheads="1"/>
            </p:cNvSpPr>
            <p:nvPr/>
          </p:nvSpPr>
          <p:spPr bwMode="auto">
            <a:xfrm>
              <a:off x="2124075" y="3357563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505" name="Line 36"/>
            <p:cNvSpPr>
              <a:spLocks noChangeShapeType="1"/>
            </p:cNvSpPr>
            <p:nvPr/>
          </p:nvSpPr>
          <p:spPr bwMode="auto">
            <a:xfrm>
              <a:off x="2195513" y="3573463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6" name="Line 37"/>
            <p:cNvSpPr>
              <a:spLocks noChangeShapeType="1"/>
            </p:cNvSpPr>
            <p:nvPr/>
          </p:nvSpPr>
          <p:spPr bwMode="auto">
            <a:xfrm>
              <a:off x="2195513" y="37179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7" name="Line 38"/>
            <p:cNvSpPr>
              <a:spLocks noChangeShapeType="1"/>
            </p:cNvSpPr>
            <p:nvPr/>
          </p:nvSpPr>
          <p:spPr bwMode="auto">
            <a:xfrm>
              <a:off x="3059113" y="37179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08" name="AutoShape 39"/>
            <p:cNvSpPr>
              <a:spLocks noChangeArrowheads="1"/>
            </p:cNvSpPr>
            <p:nvPr/>
          </p:nvSpPr>
          <p:spPr bwMode="auto">
            <a:xfrm>
              <a:off x="1835150" y="3357563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509" name="Line 40"/>
            <p:cNvSpPr>
              <a:spLocks noChangeShapeType="1"/>
            </p:cNvSpPr>
            <p:nvPr/>
          </p:nvSpPr>
          <p:spPr bwMode="auto">
            <a:xfrm>
              <a:off x="1906588" y="3573463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10" name="Line 41"/>
            <p:cNvSpPr>
              <a:spLocks noChangeShapeType="1"/>
            </p:cNvSpPr>
            <p:nvPr/>
          </p:nvSpPr>
          <p:spPr bwMode="auto">
            <a:xfrm>
              <a:off x="1042988" y="37179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11" name="Line 42"/>
            <p:cNvSpPr>
              <a:spLocks noChangeShapeType="1"/>
            </p:cNvSpPr>
            <p:nvPr/>
          </p:nvSpPr>
          <p:spPr bwMode="auto">
            <a:xfrm>
              <a:off x="1042988" y="37179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512" name="Rectangle 43"/>
            <p:cNvSpPr>
              <a:spLocks noChangeArrowheads="1"/>
            </p:cNvSpPr>
            <p:nvPr/>
          </p:nvSpPr>
          <p:spPr bwMode="auto">
            <a:xfrm>
              <a:off x="2122488" y="4294188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+personalNr : int</a:t>
              </a:r>
            </a:p>
          </p:txBody>
        </p:sp>
        <p:sp>
          <p:nvSpPr>
            <p:cNvPr id="20513" name="Text Box 44"/>
            <p:cNvSpPr txBox="1">
              <a:spLocks noChangeArrowheads="1"/>
            </p:cNvSpPr>
            <p:nvPr/>
          </p:nvSpPr>
          <p:spPr bwMode="auto">
            <a:xfrm>
              <a:off x="1042988" y="3500438"/>
              <a:ext cx="7921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virtual</a:t>
              </a:r>
            </a:p>
          </p:txBody>
        </p:sp>
        <p:sp>
          <p:nvSpPr>
            <p:cNvPr id="20514" name="Text Box 45"/>
            <p:cNvSpPr txBox="1">
              <a:spLocks noChangeArrowheads="1"/>
            </p:cNvSpPr>
            <p:nvPr/>
          </p:nvSpPr>
          <p:spPr bwMode="auto">
            <a:xfrm>
              <a:off x="2266950" y="3500438"/>
              <a:ext cx="79216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virtual</a:t>
              </a:r>
            </a:p>
          </p:txBody>
        </p:sp>
      </p:grpSp>
      <p:sp>
        <p:nvSpPr>
          <p:cNvPr id="35" name="Abgerundetes Rechteck 34"/>
          <p:cNvSpPr/>
          <p:nvPr/>
        </p:nvSpPr>
        <p:spPr>
          <a:xfrm>
            <a:off x="3942338" y="5446712"/>
            <a:ext cx="4967659" cy="86216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die sie nötig macht (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6" name="Gefaltete Ecke 35"/>
          <p:cNvSpPr/>
          <p:nvPr/>
        </p:nvSpPr>
        <p:spPr>
          <a:xfrm>
            <a:off x="3960750" y="2434914"/>
            <a:ext cx="4930837" cy="286733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970088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	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"Max"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589550" y="5457726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  <p:sp>
        <p:nvSpPr>
          <p:cNvPr id="38" name="Rechteck 14"/>
          <p:cNvSpPr>
            <a:spLocks noChangeArrowheads="1"/>
          </p:cNvSpPr>
          <p:nvPr/>
        </p:nvSpPr>
        <p:spPr bwMode="auto">
          <a:xfrm>
            <a:off x="5940153" y="3068959"/>
            <a:ext cx="910260" cy="50767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Ergänzende Ressourcen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el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Virtuelle (Mehrfach-)Vererbung (</a:t>
            </a:r>
            <a:r>
              <a:rPr lang="de-DE" altLang="de-DE" smtClean="0"/>
              <a:t>II)</a:t>
            </a:r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0825" y="1484313"/>
            <a:ext cx="8640763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 eaLnBrk="1" hangingPunct="1">
              <a:lnSpc>
                <a:spcPct val="100000"/>
              </a:lnSpc>
              <a:buClrTx/>
              <a:buSzTx/>
            </a:pPr>
            <a:r>
              <a:rPr lang="de-DE" altLang="de-DE" b="1" kern="0" smtClean="0"/>
              <a:t>Lösung</a:t>
            </a:r>
            <a:r>
              <a:rPr lang="de-DE" altLang="de-DE" kern="0" smtClean="0"/>
              <a:t>: Mehrfach geerbte Oberklassen nur einmal einbinden</a:t>
            </a:r>
          </a:p>
          <a:p>
            <a:pPr marL="180975" lvl="1" indent="0" defTabSz="914400" eaLnBrk="1" hangingPunct="1">
              <a:lnSpc>
                <a:spcPct val="100000"/>
              </a:lnSpc>
              <a:buClrTx/>
              <a:buSzTx/>
              <a:buFont typeface="Wingdings" charset="2"/>
              <a:buNone/>
            </a:pPr>
            <a:r>
              <a:rPr lang="de-DE" altLang="de-DE" kern="0" smtClean="0"/>
              <a:t>Schlüsselwort </a:t>
            </a:r>
            <a:r>
              <a:rPr lang="de-DE" altLang="de-DE" b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virtual</a:t>
            </a:r>
            <a:r>
              <a:rPr lang="de-DE" altLang="de-DE" kern="0" smtClean="0">
                <a:solidFill>
                  <a:srgbClr val="005AA9"/>
                </a:solidFill>
              </a:rPr>
              <a:t> </a:t>
            </a:r>
            <a:r>
              <a:rPr lang="de-DE" altLang="de-DE" kern="0" smtClean="0"/>
              <a:t>ermöglicht virtuelle Oberklassen / Vererbung</a:t>
            </a:r>
            <a:endParaRPr lang="de-DE" altLang="de-DE" i="1" kern="0" dirty="0" smtClean="0"/>
          </a:p>
        </p:txBody>
      </p:sp>
      <p:grpSp>
        <p:nvGrpSpPr>
          <p:cNvPr id="5" name="Gruppieren 4"/>
          <p:cNvGrpSpPr/>
          <p:nvPr/>
        </p:nvGrpSpPr>
        <p:grpSpPr>
          <a:xfrm>
            <a:off x="393700" y="2708275"/>
            <a:ext cx="3241675" cy="3025775"/>
            <a:chOff x="393700" y="2708275"/>
            <a:chExt cx="3241675" cy="3025775"/>
          </a:xfrm>
        </p:grpSpPr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187450" y="5302250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</a:t>
              </a: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1187450" y="5591175"/>
              <a:ext cx="1655763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1187450" y="5662613"/>
              <a:ext cx="1655763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393700" y="4005263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395288" y="4294188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+matrikelNr : int</a:t>
              </a: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395288" y="4583113"/>
              <a:ext cx="1511300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" name="AutoShape 22"/>
            <p:cNvSpPr>
              <a:spLocks noChangeArrowheads="1"/>
            </p:cNvSpPr>
            <p:nvPr/>
          </p:nvSpPr>
          <p:spPr bwMode="auto">
            <a:xfrm>
              <a:off x="971550" y="4654550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1042988" y="4870450"/>
              <a:ext cx="0" cy="1444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122488" y="4005263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Mitarbeiter</a:t>
              </a:r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2122488" y="4583113"/>
              <a:ext cx="1512887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1042988" y="501491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1906588" y="50149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AutoShape 28"/>
            <p:cNvSpPr>
              <a:spLocks noChangeArrowheads="1"/>
            </p:cNvSpPr>
            <p:nvPr/>
          </p:nvSpPr>
          <p:spPr bwMode="auto">
            <a:xfrm>
              <a:off x="2914650" y="4654550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2986088" y="4870450"/>
              <a:ext cx="0" cy="14446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>
              <a:off x="2122488" y="5014913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2122488" y="501491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Rectangle 32"/>
            <p:cNvSpPr>
              <a:spLocks noChangeArrowheads="1"/>
            </p:cNvSpPr>
            <p:nvPr/>
          </p:nvSpPr>
          <p:spPr bwMode="auto">
            <a:xfrm>
              <a:off x="1187450" y="2997200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  <p:sp>
          <p:nvSpPr>
            <p:cNvPr id="23" name="Rectangle 33"/>
            <p:cNvSpPr>
              <a:spLocks noChangeArrowheads="1"/>
            </p:cNvSpPr>
            <p:nvPr/>
          </p:nvSpPr>
          <p:spPr bwMode="auto">
            <a:xfrm>
              <a:off x="1187450" y="2708275"/>
              <a:ext cx="1655763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Person</a:t>
              </a:r>
            </a:p>
          </p:txBody>
        </p:sp>
        <p:sp>
          <p:nvSpPr>
            <p:cNvPr id="24" name="Rectangle 34"/>
            <p:cNvSpPr>
              <a:spLocks noChangeArrowheads="1"/>
            </p:cNvSpPr>
            <p:nvPr/>
          </p:nvSpPr>
          <p:spPr bwMode="auto">
            <a:xfrm>
              <a:off x="1187450" y="3284538"/>
              <a:ext cx="1655763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5" name="AutoShape 35"/>
            <p:cNvSpPr>
              <a:spLocks noChangeArrowheads="1"/>
            </p:cNvSpPr>
            <p:nvPr/>
          </p:nvSpPr>
          <p:spPr bwMode="auto">
            <a:xfrm>
              <a:off x="2124075" y="3357563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>
              <a:off x="2195513" y="3573463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2195513" y="37179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3059113" y="37179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AutoShape 39"/>
            <p:cNvSpPr>
              <a:spLocks noChangeArrowheads="1"/>
            </p:cNvSpPr>
            <p:nvPr/>
          </p:nvSpPr>
          <p:spPr bwMode="auto">
            <a:xfrm>
              <a:off x="1835150" y="3357563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>
              <a:off x="1906588" y="3573463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Line 41"/>
            <p:cNvSpPr>
              <a:spLocks noChangeShapeType="1"/>
            </p:cNvSpPr>
            <p:nvPr/>
          </p:nvSpPr>
          <p:spPr bwMode="auto">
            <a:xfrm>
              <a:off x="1042988" y="3717925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" name="Line 42"/>
            <p:cNvSpPr>
              <a:spLocks noChangeShapeType="1"/>
            </p:cNvSpPr>
            <p:nvPr/>
          </p:nvSpPr>
          <p:spPr bwMode="auto">
            <a:xfrm>
              <a:off x="1042988" y="37179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Rectangle 43"/>
            <p:cNvSpPr>
              <a:spLocks noChangeArrowheads="1"/>
            </p:cNvSpPr>
            <p:nvPr/>
          </p:nvSpPr>
          <p:spPr bwMode="auto">
            <a:xfrm>
              <a:off x="2122488" y="4294188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+personalNr : int</a:t>
              </a:r>
            </a:p>
          </p:txBody>
        </p:sp>
        <p:sp>
          <p:nvSpPr>
            <p:cNvPr id="34" name="Text Box 44"/>
            <p:cNvSpPr txBox="1">
              <a:spLocks noChangeArrowheads="1"/>
            </p:cNvSpPr>
            <p:nvPr/>
          </p:nvSpPr>
          <p:spPr bwMode="auto">
            <a:xfrm>
              <a:off x="1042988" y="3500438"/>
              <a:ext cx="7921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virtual</a:t>
              </a:r>
            </a:p>
          </p:txBody>
        </p:sp>
        <p:sp>
          <p:nvSpPr>
            <p:cNvPr id="35" name="Text Box 45"/>
            <p:cNvSpPr txBox="1">
              <a:spLocks noChangeArrowheads="1"/>
            </p:cNvSpPr>
            <p:nvPr/>
          </p:nvSpPr>
          <p:spPr bwMode="auto">
            <a:xfrm>
              <a:off x="2266950" y="3500438"/>
              <a:ext cx="79216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virtual</a:t>
              </a:r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4491993" y="2805149"/>
            <a:ext cx="3696653" cy="2786025"/>
            <a:chOff x="4491993" y="1941549"/>
            <a:chExt cx="3696653" cy="2786025"/>
          </a:xfrm>
        </p:grpSpPr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6052505" y="2911475"/>
              <a:ext cx="2105230" cy="157726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:HiWi</a:t>
              </a:r>
            </a:p>
          </p:txBody>
        </p: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6076318" y="3480854"/>
              <a:ext cx="2024449" cy="34763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:Student</a:t>
              </a: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6076318" y="3861768"/>
              <a:ext cx="2024449" cy="33396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>
                  <a:solidFill>
                    <a:schemeClr val="bg1"/>
                  </a:solidFill>
                </a:rPr>
                <a:t>:Mitarbeiter</a:t>
              </a:r>
            </a:p>
          </p:txBody>
        </p:sp>
        <p:sp>
          <p:nvSpPr>
            <p:cNvPr id="41" name="AutoShape 29"/>
            <p:cNvSpPr>
              <a:spLocks/>
            </p:cNvSpPr>
            <p:nvPr/>
          </p:nvSpPr>
          <p:spPr bwMode="auto">
            <a:xfrm>
              <a:off x="5823905" y="3069456"/>
              <a:ext cx="215900" cy="1419279"/>
            </a:xfrm>
            <a:prstGeom prst="leftBrace">
              <a:avLst>
                <a:gd name="adj1" fmla="val 6235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42" name="Text Box 30"/>
            <p:cNvSpPr txBox="1">
              <a:spLocks noChangeArrowheads="1"/>
            </p:cNvSpPr>
            <p:nvPr/>
          </p:nvSpPr>
          <p:spPr bwMode="auto">
            <a:xfrm>
              <a:off x="4491993" y="3364161"/>
              <a:ext cx="12922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/>
                <a:t>Instanz der </a:t>
              </a:r>
              <a:endParaRPr lang="de-DE" altLang="de-DE" sz="1600" b="0"/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HiWi-Klasse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6303712" y="1941549"/>
              <a:ext cx="1569660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smtClean="0"/>
                <a:t>Speicherbild</a:t>
              </a:r>
              <a:endParaRPr lang="en-US" b="1" dirty="0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6039805" y="2277367"/>
              <a:ext cx="2148841" cy="245020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6076318" y="3069456"/>
              <a:ext cx="2024449" cy="38866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 anchorCtr="0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 smtClean="0">
                  <a:solidFill>
                    <a:schemeClr val="bg1"/>
                  </a:solidFill>
                </a:rPr>
                <a:t>:Person</a:t>
              </a:r>
              <a:endParaRPr lang="de-DE" altLang="de-DE" sz="1600" b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1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b="1" smtClean="0"/>
              <a:t>Mehrfachvererbung kann auf schlechtes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und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dirty="0" smtClean="0"/>
              <a:t>Beschäftigung</a:t>
            </a:r>
            <a:endParaRPr lang="de-DE" altLang="de-DE" sz="1600" b="0" dirty="0"/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3691927" y="5946775"/>
            <a:ext cx="2970212" cy="868362"/>
          </a:xfrm>
          <a:prstGeom prst="wedgeRoundRectCallout">
            <a:avLst>
              <a:gd name="adj1" fmla="val -4253"/>
              <a:gd name="adj2" fmla="val -879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ist ein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de-DE" dirty="0">
                <a:solidFill>
                  <a:schemeClr val="bg1"/>
                </a:solidFill>
              </a:rPr>
              <a:t>, mit einer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Beschäftigung</a:t>
            </a: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smtClean="0"/>
              <a:t>Schnittstellenvererbung</a:t>
            </a:r>
            <a:r>
              <a:rPr lang="de-DE" sz="2000" dirty="0" smtClean="0"/>
              <a:t>:</a:t>
            </a:r>
            <a:br>
              <a:rPr lang="de-DE" sz="2000" dirty="0" smtClean="0"/>
            </a:b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Wenn die Oberklassen nur </a:t>
            </a:r>
            <a:r>
              <a:rPr lang="de-D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pure </a:t>
            </a:r>
            <a:r>
              <a:rPr lang="de-DE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z="2000" dirty="0"/>
              <a:t> </a:t>
            </a:r>
            <a:r>
              <a:rPr lang="de-DE" sz="2000" dirty="0" smtClean="0"/>
              <a:t>Methoden</a:t>
            </a:r>
            <a:r>
              <a:rPr lang="de-DE" sz="2000" dirty="0"/>
              <a:t> </a:t>
            </a:r>
            <a:r>
              <a:rPr lang="de-DE" sz="2000" dirty="0" smtClean="0"/>
              <a:t>enthalten, </a:t>
            </a:r>
            <a:r>
              <a:rPr lang="de-DE" sz="2000" dirty="0"/>
              <a:t>dann ist Mehrfachvererbung überhaupt kein Problem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Implementierungsvererbung</a:t>
            </a:r>
            <a:r>
              <a:rPr lang="de-DE" sz="2000" dirty="0"/>
              <a:t>: 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Wird </a:t>
            </a:r>
            <a:r>
              <a:rPr lang="de-DE" sz="2000" dirty="0"/>
              <a:t>aber von mehreren Oberklassen wirklich </a:t>
            </a:r>
            <a:r>
              <a:rPr lang="de-DE" sz="2000" b="1" dirty="0"/>
              <a:t>Implementierung</a:t>
            </a:r>
            <a:r>
              <a:rPr lang="de-DE" sz="2000" dirty="0"/>
              <a:t> geerbt, so kann das zu Problemen führen…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873375" y="4471170"/>
            <a:ext cx="3241675" cy="1728788"/>
            <a:chOff x="5004048" y="4005064"/>
            <a:chExt cx="3241675" cy="1728788"/>
          </a:xfrm>
        </p:grpSpPr>
        <p:sp>
          <p:nvSpPr>
            <p:cNvPr id="16387" name="Rectangle 9"/>
            <p:cNvSpPr>
              <a:spLocks noChangeArrowheads="1"/>
            </p:cNvSpPr>
            <p:nvPr/>
          </p:nvSpPr>
          <p:spPr bwMode="auto">
            <a:xfrm>
              <a:off x="5940673" y="5302052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</a:t>
              </a:r>
            </a:p>
          </p:txBody>
        </p:sp>
        <p:sp>
          <p:nvSpPr>
            <p:cNvPr id="16388" name="Rectangle 10"/>
            <p:cNvSpPr>
              <a:spLocks noChangeArrowheads="1"/>
            </p:cNvSpPr>
            <p:nvPr/>
          </p:nvSpPr>
          <p:spPr bwMode="auto">
            <a:xfrm>
              <a:off x="5940673" y="5590977"/>
              <a:ext cx="1368425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89" name="Rectangle 11"/>
            <p:cNvSpPr>
              <a:spLocks noChangeArrowheads="1"/>
            </p:cNvSpPr>
            <p:nvPr/>
          </p:nvSpPr>
          <p:spPr bwMode="auto">
            <a:xfrm>
              <a:off x="5940673" y="5662414"/>
              <a:ext cx="1368425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0" name="Rectangle 12"/>
            <p:cNvSpPr>
              <a:spLocks noChangeArrowheads="1"/>
            </p:cNvSpPr>
            <p:nvPr/>
          </p:nvSpPr>
          <p:spPr bwMode="auto">
            <a:xfrm>
              <a:off x="5004048" y="4005064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16391" name="Rectangle 13"/>
            <p:cNvSpPr>
              <a:spLocks noChangeArrowheads="1"/>
            </p:cNvSpPr>
            <p:nvPr/>
          </p:nvSpPr>
          <p:spPr bwMode="auto">
            <a:xfrm>
              <a:off x="5005635" y="4293989"/>
              <a:ext cx="1512888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+</a:t>
              </a:r>
              <a:r>
                <a:rPr lang="de-DE" altLang="de-DE" sz="1400" b="0" dirty="0" err="1"/>
                <a:t>name</a:t>
              </a:r>
              <a:r>
                <a:rPr lang="de-DE" altLang="de-DE" sz="1400" b="0" dirty="0"/>
                <a:t> : </a:t>
              </a:r>
              <a:r>
                <a:rPr lang="de-DE" altLang="de-DE" sz="1400" b="0" dirty="0" err="1"/>
                <a:t>string</a:t>
              </a:r>
              <a:endParaRPr lang="de-DE" altLang="de-DE" sz="1400" b="0" dirty="0"/>
            </a:p>
          </p:txBody>
        </p:sp>
        <p:sp>
          <p:nvSpPr>
            <p:cNvPr id="16392" name="Rectangle 14"/>
            <p:cNvSpPr>
              <a:spLocks noChangeArrowheads="1"/>
            </p:cNvSpPr>
            <p:nvPr/>
          </p:nvSpPr>
          <p:spPr bwMode="auto">
            <a:xfrm>
              <a:off x="5005635" y="4582914"/>
              <a:ext cx="1512888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3" name="AutoShape 15"/>
            <p:cNvSpPr>
              <a:spLocks noChangeArrowheads="1"/>
            </p:cNvSpPr>
            <p:nvPr/>
          </p:nvSpPr>
          <p:spPr bwMode="auto">
            <a:xfrm>
              <a:off x="55834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4" name="Line 16"/>
            <p:cNvSpPr>
              <a:spLocks noChangeShapeType="1"/>
            </p:cNvSpPr>
            <p:nvPr/>
          </p:nvSpPr>
          <p:spPr bwMode="auto">
            <a:xfrm>
              <a:off x="56549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5" name="Rectangle 17"/>
            <p:cNvSpPr>
              <a:spLocks noChangeArrowheads="1"/>
            </p:cNvSpPr>
            <p:nvPr/>
          </p:nvSpPr>
          <p:spPr bwMode="auto">
            <a:xfrm>
              <a:off x="6734423" y="4005064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Mitarbeiter</a:t>
              </a:r>
            </a:p>
          </p:txBody>
        </p:sp>
        <p:sp>
          <p:nvSpPr>
            <p:cNvPr id="16396" name="Rectangle 18"/>
            <p:cNvSpPr>
              <a:spLocks noChangeArrowheads="1"/>
            </p:cNvSpPr>
            <p:nvPr/>
          </p:nvSpPr>
          <p:spPr bwMode="auto">
            <a:xfrm>
              <a:off x="6734423" y="4582914"/>
              <a:ext cx="1511300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7" name="Line 19"/>
            <p:cNvSpPr>
              <a:spLocks noChangeShapeType="1"/>
            </p:cNvSpPr>
            <p:nvPr/>
          </p:nvSpPr>
          <p:spPr bwMode="auto">
            <a:xfrm>
              <a:off x="56549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8" name="Line 20"/>
            <p:cNvSpPr>
              <a:spLocks noChangeShapeType="1"/>
            </p:cNvSpPr>
            <p:nvPr/>
          </p:nvSpPr>
          <p:spPr bwMode="auto">
            <a:xfrm>
              <a:off x="65185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9" name="AutoShape 21"/>
            <p:cNvSpPr>
              <a:spLocks noChangeArrowheads="1"/>
            </p:cNvSpPr>
            <p:nvPr/>
          </p:nvSpPr>
          <p:spPr bwMode="auto">
            <a:xfrm>
              <a:off x="75265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400" name="Line 22"/>
            <p:cNvSpPr>
              <a:spLocks noChangeShapeType="1"/>
            </p:cNvSpPr>
            <p:nvPr/>
          </p:nvSpPr>
          <p:spPr bwMode="auto">
            <a:xfrm>
              <a:off x="75980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1" name="Line 23"/>
            <p:cNvSpPr>
              <a:spLocks noChangeShapeType="1"/>
            </p:cNvSpPr>
            <p:nvPr/>
          </p:nvSpPr>
          <p:spPr bwMode="auto">
            <a:xfrm>
              <a:off x="67344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2" name="Line 24"/>
            <p:cNvSpPr>
              <a:spLocks noChangeShapeType="1"/>
            </p:cNvSpPr>
            <p:nvPr/>
          </p:nvSpPr>
          <p:spPr bwMode="auto">
            <a:xfrm>
              <a:off x="67344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3" name="Rectangle 25"/>
            <p:cNvSpPr>
              <a:spLocks noChangeArrowheads="1"/>
            </p:cNvSpPr>
            <p:nvPr/>
          </p:nvSpPr>
          <p:spPr bwMode="auto">
            <a:xfrm>
              <a:off x="6734423" y="4293989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</p:grpSp>
      <p:sp>
        <p:nvSpPr>
          <p:cNvPr id="22" name="Abgerundete rechteckige Legende 21"/>
          <p:cNvSpPr/>
          <p:nvPr/>
        </p:nvSpPr>
        <p:spPr>
          <a:xfrm>
            <a:off x="468046" y="355595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6571" y="345435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7183464" y="5823995"/>
            <a:ext cx="1517768" cy="53761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Wie funktioniert Mehrfachvererbung in Java?</a:t>
            </a:r>
            <a:endParaRPr lang="en-US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864567"/>
          </a:xfrm>
        </p:spPr>
        <p:txBody>
          <a:bodyPr/>
          <a:lstStyle/>
          <a:p>
            <a:r>
              <a:rPr lang="en-US" b="1" dirty="0" err="1" smtClean="0"/>
              <a:t>Frage</a:t>
            </a:r>
            <a:r>
              <a:rPr lang="en-US" dirty="0" smtClean="0"/>
              <a:t>: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in Java die </a:t>
            </a:r>
            <a:r>
              <a:rPr lang="en-US" dirty="0" err="1" smtClean="0"/>
              <a:t>folgende</a:t>
            </a:r>
            <a:r>
              <a:rPr lang="en-US" dirty="0" smtClean="0"/>
              <a:t> Situation </a:t>
            </a:r>
            <a:r>
              <a:rPr lang="en-US" dirty="0" err="1" smtClean="0"/>
              <a:t>gelöst</a:t>
            </a:r>
            <a:r>
              <a:rPr lang="en-US" dirty="0" smtClean="0"/>
              <a:t>?</a:t>
            </a:r>
          </a:p>
          <a:p>
            <a:r>
              <a:rPr lang="en-US" b="1" dirty="0" err="1" smtClean="0"/>
              <a:t>Antwort</a:t>
            </a:r>
            <a:r>
              <a:rPr lang="en-US" dirty="0" smtClean="0"/>
              <a:t>: Gar </a:t>
            </a:r>
            <a:r>
              <a:rPr lang="en-US" dirty="0" err="1" smtClean="0"/>
              <a:t>nicht</a:t>
            </a:r>
            <a:r>
              <a:rPr lang="en-US" dirty="0" smtClean="0"/>
              <a:t> – </a:t>
            </a:r>
            <a:r>
              <a:rPr lang="en-US" dirty="0" err="1" smtClean="0"/>
              <a:t>darf</a:t>
            </a:r>
            <a:r>
              <a:rPr lang="en-US" dirty="0" smtClean="0"/>
              <a:t> so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vorkommen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2" name="Inhaltsplatzhalter 5"/>
          <p:cNvSpPr txBox="1">
            <a:spLocks/>
          </p:cNvSpPr>
          <p:nvPr/>
        </p:nvSpPr>
        <p:spPr bwMode="auto">
          <a:xfrm>
            <a:off x="250825" y="2600362"/>
            <a:ext cx="6769447" cy="2736775"/>
          </a:xfrm>
          <a:prstGeom prst="foldedCorne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run() {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 </a:t>
            </a:r>
            <a:endParaRPr lang="en-US" sz="1200" b="1" kern="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endParaRPr lang="en-US" sz="120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2339752" y="4077072"/>
            <a:ext cx="3562112" cy="868362"/>
            <a:chOff x="2339752" y="4077072"/>
            <a:chExt cx="3562112" cy="868362"/>
          </a:xfrm>
        </p:grpSpPr>
        <p:sp>
          <p:nvSpPr>
            <p:cNvPr id="14" name="Abgerundete rechteckige Legende 13"/>
            <p:cNvSpPr/>
            <p:nvPr/>
          </p:nvSpPr>
          <p:spPr>
            <a:xfrm>
              <a:off x="2339752" y="4077072"/>
              <a:ext cx="2970212" cy="868362"/>
            </a:xfrm>
            <a:prstGeom prst="wedgeRoundRectCallout">
              <a:avLst>
                <a:gd name="adj1" fmla="val -70662"/>
                <a:gd name="adj2" fmla="val -7176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Error: The 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return type is incompatible with </a:t>
              </a:r>
              <a:r>
                <a:rPr lang="en-US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InterfaceB.run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de-DE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5204237" y="4178854"/>
              <a:ext cx="697627" cy="66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>
                  <a:solidFill>
                    <a:srgbClr val="C00000"/>
                  </a:solidFill>
                </a:rPr>
                <a:t>❌</a:t>
              </a:r>
              <a:endParaRPr lang="en-US" sz="4000"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56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Funktionszeiger</a:t>
            </a:r>
            <a:r>
              <a:rPr lang="de-DE" altLang="de-DE" b="0" dirty="0" smtClean="0"/>
              <a:t>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fp1(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"foo"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Rückschau: Containerproblem und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97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>
                <a:solidFill>
                  <a:schemeClr val="bg1"/>
                </a:solidFill>
              </a:rPr>
              <a:t>implizites </a:t>
            </a:r>
            <a:r>
              <a:rPr lang="de-DE" b="1" smtClean="0">
                <a:solidFill>
                  <a:schemeClr val="bg1"/>
                </a:solidFill>
              </a:rPr>
              <a:t>"Interface"</a:t>
            </a:r>
            <a:r>
              <a:rPr lang="de-DE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</a:t>
            </a:r>
            <a:r>
              <a:rPr lang="de-DE" altLang="de-DE" sz="1800" b="0"/>
              <a:t>ist </a:t>
            </a:r>
            <a:r>
              <a:rPr lang="de-DE" altLang="de-DE" sz="1800" b="0" smtClean="0"/>
              <a:t>"Object" </a:t>
            </a:r>
            <a:r>
              <a:rPr lang="de-DE" altLang="de-DE" sz="1800" b="0" dirty="0"/>
              <a:t>teuer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ist der Unterschied zwischen Templates in C++ und </a:t>
            </a:r>
            <a:r>
              <a:rPr lang="de-DE" altLang="de-DE" sz="1800" b="0" dirty="0" err="1" smtClean="0"/>
              <a:t>Generics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3501008"/>
            <a:ext cx="5662612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</a:t>
            </a:r>
            <a:r>
              <a:rPr lang="de-DE" altLang="de-DE" sz="1800" b="0" dirty="0"/>
              <a:t>wird </a:t>
            </a:r>
            <a:r>
              <a:rPr lang="de-DE" altLang="de-DE" sz="1800" b="0"/>
              <a:t>dieses </a:t>
            </a:r>
            <a:r>
              <a:rPr lang="de-DE" altLang="de-DE" sz="1800" b="0" smtClean="0"/>
              <a:t>"Problem" </a:t>
            </a:r>
            <a:r>
              <a:rPr lang="de-DE" altLang="de-DE" sz="1800" b="0" dirty="0"/>
              <a:t>in </a:t>
            </a:r>
            <a:r>
              <a:rPr lang="de-DE" altLang="de-DE" sz="1800" b="0" dirty="0" smtClean="0"/>
              <a:t>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Scheme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Haskell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…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Literaturvorschläge</a:t>
            </a:r>
            <a:endParaRPr lang="de-DE" altLang="de-DE" dirty="0" smtClean="0"/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z="1800" b="0" i="1" dirty="0" smtClean="0"/>
              <a:t>Bruce </a:t>
            </a:r>
            <a:r>
              <a:rPr lang="de-DE" altLang="de-DE" sz="1800" b="0" i="1" dirty="0"/>
              <a:t>Eckel: </a:t>
            </a:r>
            <a:r>
              <a:rPr lang="de-DE" altLang="de-DE" sz="1800" dirty="0" err="1" smtClean="0"/>
              <a:t>Thinking</a:t>
            </a:r>
            <a:r>
              <a:rPr lang="de-DE" altLang="de-DE" sz="1800" dirty="0" smtClean="0"/>
              <a:t> in </a:t>
            </a:r>
            <a:r>
              <a:rPr lang="de-DE" altLang="de-DE" sz="1800" smtClean="0"/>
              <a:t>C++ </a:t>
            </a:r>
            <a:r>
              <a:rPr lang="de-DE" altLang="de-DE" sz="1200" smtClean="0"/>
              <a:t>(</a:t>
            </a:r>
            <a:r>
              <a:rPr lang="de-DE" altLang="de-DE" sz="1200" dirty="0" smtClean="0"/>
              <a:t>frei </a:t>
            </a:r>
            <a:r>
              <a:rPr lang="de-DE" altLang="de-DE" sz="1200" smtClean="0"/>
              <a:t>verfügbar </a:t>
            </a:r>
            <a:r>
              <a:rPr lang="de-DE" altLang="de-DE" sz="1200" smtClean="0">
                <a:hlinkClick r:id="rId2"/>
              </a:rPr>
              <a:t>http</a:t>
            </a:r>
            <a:r>
              <a:rPr lang="de-DE" altLang="de-DE" sz="1200" dirty="0" smtClean="0">
                <a:hlinkClick r:id="rId2"/>
              </a:rPr>
              <a:t>://</a:t>
            </a:r>
            <a:r>
              <a:rPr lang="de-DE" altLang="de-DE" sz="1200" smtClean="0">
                <a:hlinkClick r:id="rId2"/>
              </a:rPr>
              <a:t>mindview.net/Books/TICPP/ThinkingInCPP2e.html</a:t>
            </a:r>
            <a:r>
              <a:rPr lang="de-DE" altLang="de-DE" sz="1200" smtClean="0"/>
              <a:t>)</a:t>
            </a:r>
            <a:endParaRPr lang="de-DE" altLang="de-DE" sz="1600" smtClean="0"/>
          </a:p>
          <a:p>
            <a:pPr indent="-168275"/>
            <a:r>
              <a:rPr lang="de-DE" altLang="de-DE" i="1" smtClean="0"/>
              <a:t>Mike Banahan</a:t>
            </a:r>
            <a:r>
              <a:rPr lang="de-DE" altLang="de-DE"/>
              <a:t>: 	The C Book </a:t>
            </a:r>
            <a:r>
              <a:rPr lang="de-DE" altLang="de-DE" sz="1200"/>
              <a:t>(frei verfügbar: </a:t>
            </a:r>
            <a:r>
              <a:rPr lang="de-DE" altLang="de-DE" sz="1200">
                <a:hlinkClick r:id="rId3"/>
              </a:rPr>
              <a:t>http://publications.gbdirect.co.uk/c_book</a:t>
            </a:r>
            <a:r>
              <a:rPr lang="de-DE" altLang="de-DE" sz="1200" smtClean="0">
                <a:hlinkClick r:id="rId3"/>
              </a:rPr>
              <a:t>/</a:t>
            </a:r>
            <a:r>
              <a:rPr lang="de-DE" altLang="de-DE" sz="1200" smtClean="0"/>
              <a:t> )</a:t>
            </a:r>
            <a:endParaRPr lang="de-DE" altLang="de-DE" sz="1200" i="1" dirty="0"/>
          </a:p>
          <a:p>
            <a:r>
              <a:rPr lang="de-DE" altLang="de-DE" sz="1800" b="0" i="1" dirty="0"/>
              <a:t>Scott Meyers: </a:t>
            </a:r>
            <a:r>
              <a:rPr lang="de-DE" altLang="de-DE" sz="1800" dirty="0" err="1" smtClean="0"/>
              <a:t>Effective</a:t>
            </a:r>
            <a:r>
              <a:rPr lang="de-DE" altLang="de-DE" sz="1800" dirty="0" smtClean="0"/>
              <a:t> C</a:t>
            </a:r>
            <a:r>
              <a:rPr lang="de-DE" altLang="de-DE" sz="1800" smtClean="0"/>
              <a:t>++ &amp; More </a:t>
            </a:r>
            <a:r>
              <a:rPr lang="de-DE" altLang="de-DE" sz="1800" dirty="0" err="1" smtClean="0"/>
              <a:t>Effective</a:t>
            </a:r>
            <a:r>
              <a:rPr lang="de-DE" altLang="de-DE" sz="1800" dirty="0" smtClean="0"/>
              <a:t> </a:t>
            </a:r>
            <a:r>
              <a:rPr lang="de-DE" altLang="de-DE" sz="1800" smtClean="0"/>
              <a:t>C++</a:t>
            </a:r>
            <a:endParaRPr lang="de-DE" altLang="de-DE" sz="1800" dirty="0" smtClean="0"/>
          </a:p>
          <a:p>
            <a:r>
              <a:rPr lang="de-DE" altLang="de-DE" sz="1800" b="0" i="1" dirty="0"/>
              <a:t>Helmut </a:t>
            </a:r>
            <a:r>
              <a:rPr lang="de-DE" altLang="de-DE" sz="1800" b="0" i="1" dirty="0" err="1"/>
              <a:t>Schellong</a:t>
            </a:r>
            <a:r>
              <a:rPr lang="de-DE" altLang="de-DE" sz="1800" b="0" i="1" dirty="0"/>
              <a:t>: </a:t>
            </a:r>
            <a:r>
              <a:rPr lang="de-DE" altLang="de-DE" sz="1800" dirty="0" smtClean="0"/>
              <a:t>Moderne C Programmierung [Springer]</a:t>
            </a:r>
            <a:br>
              <a:rPr lang="de-DE" altLang="de-DE" sz="1800" dirty="0" smtClean="0"/>
            </a:br>
            <a:r>
              <a:rPr lang="de-DE" altLang="de-DE" sz="1800" b="0" i="1" dirty="0"/>
              <a:t>Ralf Schneeweiß: </a:t>
            </a:r>
            <a:r>
              <a:rPr lang="de-DE" altLang="de-DE" sz="1800" dirty="0" smtClean="0"/>
              <a:t>Moderne C</a:t>
            </a:r>
            <a:r>
              <a:rPr lang="de-DE" altLang="de-DE" sz="1800" dirty="0"/>
              <a:t>++ Programmierung [</a:t>
            </a:r>
            <a:r>
              <a:rPr lang="de-DE" altLang="de-DE" sz="1800"/>
              <a:t>Springer</a:t>
            </a:r>
            <a:r>
              <a:rPr lang="de-DE" altLang="de-DE" sz="1800" smtClean="0"/>
              <a:t>]</a:t>
            </a:r>
            <a:endParaRPr lang="de-DE" altLang="de-DE" sz="1800" dirty="0" smtClean="0"/>
          </a:p>
          <a:p>
            <a:r>
              <a:rPr lang="de-DE" altLang="de-DE" sz="1800" b="0" i="1" dirty="0"/>
              <a:t>Jürgen Wolf: </a:t>
            </a:r>
            <a:r>
              <a:rPr lang="de-DE" altLang="de-DE" sz="1800" dirty="0" smtClean="0"/>
              <a:t>Grundkurs C [</a:t>
            </a:r>
            <a:r>
              <a:rPr lang="de-DE" altLang="de-DE" sz="1800" smtClean="0"/>
              <a:t>Galileo] &amp;  Grundkurs </a:t>
            </a:r>
            <a:r>
              <a:rPr lang="de-DE" altLang="de-DE" sz="1800" dirty="0" smtClean="0"/>
              <a:t>C++ </a:t>
            </a:r>
            <a:r>
              <a:rPr lang="de-DE" altLang="de-DE" sz="1800" dirty="0"/>
              <a:t>[</a:t>
            </a:r>
            <a:r>
              <a:rPr lang="de-DE" altLang="de-DE" sz="1800"/>
              <a:t>Galileo</a:t>
            </a:r>
            <a:r>
              <a:rPr lang="de-DE" altLang="de-DE" sz="1800" smtClean="0"/>
              <a:t>]</a:t>
            </a:r>
            <a:endParaRPr lang="de-DE" altLang="de-DE" sz="1800" dirty="0" smtClean="0"/>
          </a:p>
          <a:p>
            <a:r>
              <a:rPr lang="de-DE" altLang="de-DE" sz="1800" b="0" i="1" dirty="0" smtClean="0"/>
              <a:t>Bjarne </a:t>
            </a:r>
            <a:r>
              <a:rPr lang="de-DE" altLang="de-DE" sz="1800" b="0" i="1" dirty="0" err="1" smtClean="0"/>
              <a:t>Stroustrup</a:t>
            </a:r>
            <a:r>
              <a:rPr lang="de-DE" altLang="de-DE" sz="1800" b="0" i="1" dirty="0" smtClean="0"/>
              <a:t>: </a:t>
            </a:r>
            <a:r>
              <a:rPr lang="de-DE" altLang="de-DE" sz="1800" dirty="0" smtClean="0"/>
              <a:t>Einführung in die Programmierung mit </a:t>
            </a:r>
            <a:r>
              <a:rPr lang="de-DE" altLang="de-DE" sz="1800" smtClean="0"/>
              <a:t>C++</a:t>
            </a:r>
          </a:p>
          <a:p>
            <a:endParaRPr lang="de-DE" altLang="de-DE" sz="1800" smtClean="0"/>
          </a:p>
          <a:p>
            <a:r>
              <a:rPr lang="de-DE" altLang="de-DE" sz="1800" i="1"/>
              <a:t>TU </a:t>
            </a:r>
            <a:r>
              <a:rPr lang="de-DE" altLang="de-DE" sz="1800" i="1" smtClean="0"/>
              <a:t>München:</a:t>
            </a:r>
            <a:r>
              <a:rPr lang="de-DE" altLang="de-DE" sz="1800" smtClean="0"/>
              <a:t> Grundkurs </a:t>
            </a:r>
            <a:r>
              <a:rPr lang="de-DE" altLang="de-DE" sz="1800"/>
              <a:t>C/C</a:t>
            </a:r>
            <a:r>
              <a:rPr lang="de-DE" altLang="de-DE" sz="1800" smtClean="0"/>
              <a:t>++</a:t>
            </a:r>
            <a:r>
              <a:rPr lang="de-DE" altLang="de-DE" sz="1800"/>
              <a:t/>
            </a:r>
            <a:br>
              <a:rPr lang="de-DE" altLang="de-DE" sz="1800"/>
            </a:br>
            <a:r>
              <a:rPr lang="de-DE" altLang="de-DE" sz="1100">
                <a:hlinkClick r:id="rId4"/>
              </a:rPr>
              <a:t>http://www.ldv.ei.tum.de/lehre/programmierpraktikum-c/</a:t>
            </a:r>
            <a:r>
              <a:rPr lang="de-DE" altLang="de-DE" sz="1100"/>
              <a:t>, </a:t>
            </a:r>
            <a:r>
              <a:rPr lang="de-DE" altLang="de-DE" sz="1100">
                <a:hlinkClick r:id="rId5"/>
              </a:rPr>
              <a:t>http://www.ldv.ei.tum.de/lehre/grundkurs-c/</a:t>
            </a:r>
            <a:r>
              <a:rPr lang="de-DE" altLang="de-DE" sz="1100"/>
              <a:t> </a:t>
            </a:r>
          </a:p>
          <a:p>
            <a:r>
              <a:rPr lang="de-DE" altLang="de-DE" sz="1800" i="1"/>
              <a:t>FH </a:t>
            </a:r>
            <a:r>
              <a:rPr lang="de-DE" altLang="de-DE" sz="1800" i="1" smtClean="0"/>
              <a:t>Regensburg:</a:t>
            </a:r>
            <a:r>
              <a:rPr lang="de-DE" altLang="de-DE" sz="1800" smtClean="0"/>
              <a:t> Programmieren </a:t>
            </a:r>
            <a:r>
              <a:rPr lang="de-DE" altLang="de-DE" sz="1800"/>
              <a:t>1</a:t>
            </a:r>
            <a:br>
              <a:rPr lang="de-DE" altLang="de-DE" sz="1800"/>
            </a:br>
            <a:r>
              <a:rPr lang="de-DE" altLang="de-DE" sz="1100" smtClean="0">
                <a:hlinkClick r:id="rId6"/>
              </a:rPr>
              <a:t>http</a:t>
            </a:r>
            <a:r>
              <a:rPr lang="de-DE" altLang="de-DE" sz="1100">
                <a:hlinkClick r:id="rId6"/>
              </a:rPr>
              <a:t>://fbim.fh-regensburg.de/~sce39014/pg1/pg1-skript.pdf</a:t>
            </a:r>
            <a:r>
              <a:rPr lang="de-DE" altLang="de-DE" sz="1100"/>
              <a:t/>
            </a:r>
            <a:br>
              <a:rPr lang="de-DE" altLang="de-DE" sz="1100"/>
            </a:br>
            <a:r>
              <a:rPr lang="en-US" sz="1800" i="1" smtClean="0"/>
              <a:t>Heinz Tschabitscher: </a:t>
            </a:r>
            <a:r>
              <a:rPr lang="en-US" sz="1800" smtClean="0"/>
              <a:t>Einführung </a:t>
            </a:r>
            <a:r>
              <a:rPr lang="en-US" sz="1800"/>
              <a:t>in C++</a:t>
            </a:r>
            <a:br>
              <a:rPr lang="en-US" sz="1800"/>
            </a:br>
            <a:r>
              <a:rPr lang="en-US" sz="1100">
                <a:hlinkClick r:id="rId7"/>
              </a:rPr>
              <a:t>http://</a:t>
            </a:r>
            <a:r>
              <a:rPr lang="en-US" sz="1100" smtClean="0">
                <a:hlinkClick r:id="rId7"/>
              </a:rPr>
              <a:t>ladedu.com/cpp/zum_mitnehmen/cpp_einf.pdf</a:t>
            </a:r>
            <a:r>
              <a:rPr lang="en-US" sz="1100"/>
              <a:t> </a:t>
            </a:r>
          </a:p>
          <a:p>
            <a:r>
              <a:rPr lang="en-US" sz="1800" smtClean="0"/>
              <a:t>LearnCPP.com </a:t>
            </a:r>
            <a:r>
              <a:rPr lang="en-US" sz="1100" smtClean="0">
                <a:hlinkClick r:id="rId8"/>
              </a:rPr>
              <a:t>http</a:t>
            </a:r>
            <a:r>
              <a:rPr lang="en-US" sz="1100">
                <a:hlinkClick r:id="rId8"/>
              </a:rPr>
              <a:t>://www.learncpp.com</a:t>
            </a:r>
            <a:r>
              <a:rPr lang="en-US" sz="1100" smtClean="0">
                <a:hlinkClick r:id="rId8"/>
              </a:rPr>
              <a:t>/</a:t>
            </a:r>
            <a:endParaRPr lang="en-US" sz="1100" smtClean="0"/>
          </a:p>
          <a:p>
            <a:r>
              <a:rPr lang="en-US" sz="1800"/>
              <a:t>CProgramming.com</a:t>
            </a:r>
            <a:r>
              <a:rPr lang="en-US"/>
              <a:t> </a:t>
            </a:r>
            <a:r>
              <a:rPr lang="en-US" sz="1100" smtClean="0">
                <a:hlinkClick r:id="rId9"/>
              </a:rPr>
              <a:t>http</a:t>
            </a:r>
            <a:r>
              <a:rPr lang="en-US" sz="1100">
                <a:hlinkClick r:id="rId9"/>
              </a:rPr>
              <a:t>://www.cprogramming.com</a:t>
            </a:r>
            <a:r>
              <a:rPr lang="en-US" sz="1100" smtClean="0">
                <a:hlinkClick r:id="rId9"/>
              </a:rPr>
              <a:t>/</a:t>
            </a:r>
            <a:r>
              <a:rPr lang="en-US" sz="1100" smtClean="0"/>
              <a:t> </a:t>
            </a:r>
            <a:endParaRPr lang="en-US" sz="1100"/>
          </a:p>
          <a:p>
            <a:endParaRPr lang="de-DE" altLang="de-DE" sz="1800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6948264" y="2708920"/>
            <a:ext cx="1872208" cy="559789"/>
          </a:xfrm>
          <a:prstGeom prst="wedgeRoundRectCallout">
            <a:avLst>
              <a:gd name="adj1" fmla="val -60436"/>
              <a:gd name="adj2" fmla="val 564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28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in C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556792"/>
            <a:ext cx="8496944" cy="475252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prev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"some string"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NULL;</a:t>
            </a:r>
          </a:p>
          <a:p>
            <a:pPr lvl="1"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"1</a:t>
            </a:r>
            <a:r>
              <a:rPr lang="en-US" sz="1400" b="1" baseline="3000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address</a:t>
            </a:r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</a:rPr>
              <a:t>: 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0x%p\n"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"1</a:t>
            </a:r>
            <a:r>
              <a:rPr lang="en-US" sz="1400" b="1" baseline="3000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'%s</a:t>
            </a:r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</a:rPr>
              <a:t>'\</a:t>
            </a:r>
            <a:r>
              <a:rPr lang="en-US" sz="1400" b="1" smtClean="0">
                <a:solidFill>
                  <a:srgbClr val="2A00FF"/>
                </a:solidFill>
                <a:latin typeface="Courier New" panose="02070309020205020404" pitchFamily="49" charset="0"/>
              </a:rPr>
              <a:t>n"</a:t>
            </a:r>
            <a:r>
              <a:rPr lang="en-US" sz="1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508104" y="5065427"/>
            <a:ext cx="2358008" cy="667829"/>
          </a:xfrm>
          <a:prstGeom prst="wedgeRoundRectCallout">
            <a:avLst>
              <a:gd name="adj1" fmla="val -93972"/>
              <a:gd name="adj2" fmla="val 47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Expliziter </a:t>
            </a:r>
            <a:r>
              <a:rPr lang="de-DE" dirty="0" err="1" smtClean="0">
                <a:solidFill>
                  <a:schemeClr val="bg1"/>
                </a:solidFill>
              </a:rPr>
              <a:t>cast</a:t>
            </a:r>
            <a:r>
              <a:rPr lang="de-DE" dirty="0" smtClean="0">
                <a:solidFill>
                  <a:schemeClr val="bg1"/>
                </a:solidFill>
              </a:rPr>
              <a:t> nötig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788024" y="1844824"/>
            <a:ext cx="3078088" cy="1008112"/>
          </a:xfrm>
          <a:prstGeom prst="wedgeRoundRectCallout">
            <a:avLst>
              <a:gd name="adj1" fmla="val -130264"/>
              <a:gd name="adj2" fmla="val -16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Typinformation geht verloren – so ähnlich wie bei Java-Listen vor den </a:t>
            </a:r>
            <a:r>
              <a:rPr lang="de-DE" dirty="0" err="1" smtClean="0">
                <a:solidFill>
                  <a:schemeClr val="bg1"/>
                </a:solidFill>
              </a:rPr>
              <a:t>Generics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5953064" y="365102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133850" cy="3798881"/>
          </a:xfrm>
          <a:prstGeom prst="foldedCorner">
            <a:avLst>
              <a:gd name="adj" fmla="val 8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860032" y="2133600"/>
            <a:ext cx="3960812" cy="338902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smtClean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022304" y="5661248"/>
            <a:ext cx="3636268" cy="667829"/>
          </a:xfrm>
          <a:prstGeom prst="wedgeRoundRectCallout">
            <a:avLst>
              <a:gd name="adj1" fmla="val -19647"/>
              <a:gd name="adj2" fmla="val -2767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Unterschiedliche Rückgabetypen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9"/>
            <a:ext cx="6192837" cy="4464074"/>
          </a:xfrm>
          <a:prstGeom prst="foldedCorner">
            <a:avLst>
              <a:gd name="adj" fmla="val 1251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()"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"Adding 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: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004048" y="1766094"/>
            <a:ext cx="4139952" cy="773112"/>
          </a:xfrm>
          <a:prstGeom prst="wedgeRoundRectCallout">
            <a:avLst>
              <a:gd name="adj1" fmla="val -66019"/>
              <a:gd name="adj2" fmla="val -91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516437" y="5099916"/>
            <a:ext cx="4627563" cy="1065387"/>
          </a:xfrm>
          <a:prstGeom prst="wedgeRoundRectCallout">
            <a:avLst>
              <a:gd name="adj1" fmla="val -55893"/>
              <a:gd name="adj2" fmla="val -904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endParaRPr lang="de-DE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WARUM?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5508104" y="2741612"/>
            <a:ext cx="3635896" cy="773112"/>
          </a:xfrm>
          <a:prstGeom prst="wedgeRoundRectCallout">
            <a:avLst>
              <a:gd name="adj1" fmla="val -108533"/>
              <a:gd name="adj2" fmla="val 739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08104" y="3673474"/>
            <a:ext cx="3635896" cy="1267693"/>
          </a:xfrm>
          <a:prstGeom prst="wedgeRoundRectCallout">
            <a:avLst>
              <a:gd name="adj1" fmla="val -104015"/>
              <a:gd name="adj2" fmla="val 6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467544" y="2660650"/>
            <a:ext cx="5041081" cy="2127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3177819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"Total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weight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of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is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302251" y="2381250"/>
            <a:ext cx="3654424" cy="771525"/>
          </a:xfrm>
          <a:prstGeom prst="wedgeRoundRectCallout">
            <a:avLst>
              <a:gd name="adj1" fmla="val -62910"/>
              <a:gd name="adj2" fmla="val -20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Mehrere </a:t>
            </a:r>
            <a:r>
              <a:rPr lang="de-DE" dirty="0">
                <a:solidFill>
                  <a:schemeClr val="bg1"/>
                </a:solidFill>
              </a:rPr>
              <a:t>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290231" y="3285422"/>
            <a:ext cx="3656012" cy="771525"/>
          </a:xfrm>
          <a:prstGeom prst="wedgeRoundRectCallout">
            <a:avLst>
              <a:gd name="adj1" fmla="val -76434"/>
              <a:gd name="adj2" fmla="val 58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290231" y="4189594"/>
            <a:ext cx="3656012" cy="771525"/>
          </a:xfrm>
          <a:prstGeom prst="wedgeRoundRectCallout">
            <a:avLst>
              <a:gd name="adj1" fmla="val -79757"/>
              <a:gd name="adj2" fmla="val -747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520826"/>
            <a:ext cx="4608514" cy="4572470"/>
          </a:xfrm>
          <a:prstGeom prst="foldedCorner">
            <a:avLst>
              <a:gd name="adj" fmla="val 712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(people, people + 2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"Jollof Rice"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)};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		  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+ 2, </a:t>
            </a: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                     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"dishes"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86131" y="616000"/>
            <a:ext cx="2879725" cy="700087"/>
          </a:xfrm>
          <a:prstGeom prst="wedgeRoundRectCallout">
            <a:avLst>
              <a:gd name="adj1" fmla="val -153459"/>
              <a:gd name="adj2" fmla="val 1425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8223" y="5517233"/>
            <a:ext cx="1839521" cy="1007392"/>
          </a:xfrm>
          <a:prstGeom prst="wedgeRoundRectCallout">
            <a:avLst>
              <a:gd name="adj1" fmla="val 46696"/>
              <a:gd name="adj2" fmla="val -564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"Primitive" </a:t>
            </a:r>
            <a:r>
              <a:rPr lang="de-DE" dirty="0">
                <a:solidFill>
                  <a:schemeClr val="bg1"/>
                </a:solidFill>
              </a:rPr>
              <a:t>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</a:t>
            </a:r>
            <a:r>
              <a:rPr lang="de-DE" altLang="de-DE" sz="1800" b="0" dirty="0" smtClean="0"/>
              <a:t>Vorteile </a:t>
            </a:r>
            <a:r>
              <a:rPr lang="de-DE" altLang="de-DE" sz="1800" b="0" dirty="0"/>
              <a:t>und </a:t>
            </a:r>
            <a:r>
              <a:rPr lang="de-DE" altLang="de-DE" sz="1800" b="0" dirty="0" smtClean="0"/>
              <a:t>Nachteile </a:t>
            </a:r>
            <a:r>
              <a:rPr lang="de-DE" altLang="de-DE" sz="1800" b="0" dirty="0"/>
              <a:t>dieser Art </a:t>
            </a:r>
            <a:r>
              <a:rPr lang="de-DE" altLang="de-DE" sz="1800" b="0"/>
              <a:t>von </a:t>
            </a:r>
            <a:r>
              <a:rPr lang="de-DE" altLang="de-DE" sz="1800" b="0" smtClean="0"/>
              <a:t>"impliziten" </a:t>
            </a:r>
            <a:r>
              <a:rPr lang="de-DE" altLang="de-DE" sz="1800" b="0" dirty="0"/>
              <a:t>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erade Verbindung mit Pfeil 22"/>
          <p:cNvCxnSpPr/>
          <p:nvPr/>
        </p:nvCxnSpPr>
        <p:spPr bwMode="auto">
          <a:xfrm flipH="1" flipV="1">
            <a:off x="1543050" y="2705100"/>
            <a:ext cx="3316982" cy="12279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Induzierte Schnittstelle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453727"/>
          </a:xfrm>
        </p:spPr>
        <p:txBody>
          <a:bodyPr/>
          <a:lstStyle/>
          <a:p>
            <a:pPr algn="ctr"/>
            <a:r>
              <a:rPr lang="en-US" sz="2000" dirty="0" smtClean="0"/>
              <a:t>Template-Code</a:t>
            </a:r>
            <a:endParaRPr lang="en-US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453727"/>
          </a:xfrm>
        </p:spPr>
        <p:txBody>
          <a:bodyPr/>
          <a:lstStyle/>
          <a:p>
            <a:pPr algn="ctr"/>
            <a:r>
              <a:rPr lang="en-US" sz="2000" dirty="0" err="1" smtClean="0"/>
              <a:t>Induzierte</a:t>
            </a:r>
            <a:r>
              <a:rPr lang="en-US" sz="2000" dirty="0" smtClean="0"/>
              <a:t> </a:t>
            </a:r>
            <a:r>
              <a:rPr lang="en-US" sz="2000" dirty="0" err="1" smtClean="0"/>
              <a:t>Schnittstellen</a:t>
            </a:r>
            <a:endParaRPr lang="en-US" sz="2000" dirty="0"/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251521" y="2060848"/>
            <a:ext cx="4104455" cy="3397574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*end){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"Total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weight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of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is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Rechteck 3"/>
          <p:cNvSpPr>
            <a:spLocks noChangeArrowheads="1"/>
          </p:cNvSpPr>
          <p:nvPr/>
        </p:nvSpPr>
        <p:spPr bwMode="auto">
          <a:xfrm>
            <a:off x="4644008" y="2067322"/>
            <a:ext cx="4320480" cy="3744890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double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400" b="0" dirty="0">
                <a:solidFill>
                  <a:srgbClr val="3F7F5F"/>
                </a:solidFill>
                <a:latin typeface="Courier New" panose="02070309020205020404" pitchFamily="49" charset="0"/>
              </a:rPr>
              <a:t>or comparable return type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S(</a:t>
            </a:r>
            <a:r>
              <a:rPr lang="en-US" sz="1400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void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operator+=(</a:t>
            </a: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d);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400" b="0" dirty="0">
                <a:solidFill>
                  <a:srgbClr val="3F7F5F"/>
                </a:solidFill>
                <a:latin typeface="Courier New" panose="02070309020205020404" pitchFamily="49" charset="0"/>
              </a:rPr>
              <a:t>or comparable parameter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ostream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 operator&lt;&lt;(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ostream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&amp;, </a:t>
            </a:r>
            <a:r>
              <a:rPr lang="en-US" sz="1400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&amp;);</a:t>
            </a:r>
            <a:endParaRPr lang="en-US" sz="1400" dirty="0">
              <a:latin typeface="Courier New" panose="02070309020205020404" pitchFamily="49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771800" y="4365104"/>
            <a:ext cx="1872208" cy="8735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/>
          <p:nvPr/>
        </p:nvCxnSpPr>
        <p:spPr bwMode="auto">
          <a:xfrm flipH="1" flipV="1">
            <a:off x="1907704" y="3356992"/>
            <a:ext cx="2952328" cy="7920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mit Pfeil 18"/>
          <p:cNvCxnSpPr/>
          <p:nvPr/>
        </p:nvCxnSpPr>
        <p:spPr bwMode="auto">
          <a:xfrm flipH="1">
            <a:off x="3590925" y="2492896"/>
            <a:ext cx="1233103" cy="5741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0692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03259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//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Nothing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else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needed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!</a:t>
            </a:r>
            <a:endParaRPr lang="de-DE" altLang="de-DE" sz="18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8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940152" y="2132856"/>
            <a:ext cx="2970212" cy="868362"/>
          </a:xfrm>
          <a:prstGeom prst="wedgeRoundRectCallout">
            <a:avLst>
              <a:gd name="adj1" fmla="val -102710"/>
              <a:gd name="adj2" fmla="val 147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</a:t>
            </a:r>
            <a:r>
              <a:rPr lang="de-DE" dirty="0" smtClean="0">
                <a:solidFill>
                  <a:schemeClr val="bg1"/>
                </a:solidFill>
              </a:rPr>
              <a:t>definiert…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010325" y="4005064"/>
            <a:ext cx="2971800" cy="868362"/>
          </a:xfrm>
          <a:prstGeom prst="wedgeRoundRectCallout">
            <a:avLst>
              <a:gd name="adj1" fmla="val -74691"/>
              <a:gd name="adj2" fmla="val 98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</a:t>
            </a:r>
            <a:r>
              <a:rPr lang="de-DE" smtClean="0">
                <a:solidFill>
                  <a:schemeClr val="bg1"/>
                </a:solidFill>
              </a:rPr>
              <a:t>und "reingemischt"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283190" y="1565275"/>
            <a:ext cx="8280400" cy="34580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err="1">
                <a:solidFill>
                  <a:srgbClr val="000000"/>
                </a:solidFill>
                <a:latin typeface="Consolas" pitchFamily="49" charset="0"/>
              </a:rPr>
              <a:t>system.print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"Yihaa!"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"Password 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accepted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: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err="1">
                <a:solidFill>
                  <a:srgbClr val="000000"/>
                </a:solidFill>
                <a:latin typeface="Consolas" pitchFamily="49" charset="0"/>
              </a:rPr>
              <a:t>system.checkPassword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   &lt;&lt;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73577" y="2276872"/>
            <a:ext cx="3232150" cy="1050925"/>
          </a:xfrm>
          <a:prstGeom prst="wedgeRoundRectCallout">
            <a:avLst>
              <a:gd name="adj1" fmla="val -60277"/>
              <a:gd name="adj2" fmla="val -520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</a:t>
            </a:r>
            <a:r>
              <a:rPr lang="de-DE">
                <a:solidFill>
                  <a:schemeClr val="bg1"/>
                </a:solidFill>
              </a:rPr>
              <a:t>Implementierung </a:t>
            </a:r>
            <a:r>
              <a:rPr lang="de-DE" smtClean="0">
                <a:solidFill>
                  <a:schemeClr val="bg1"/>
                </a:solidFill>
              </a:rPr>
              <a:t>"zusammenmischen"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559265" y="3971393"/>
            <a:ext cx="3446462" cy="1050925"/>
          </a:xfrm>
          <a:prstGeom prst="wedgeRoundRectCallout">
            <a:avLst>
              <a:gd name="adj1" fmla="val -53247"/>
              <a:gd name="adj2" fmla="val -617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4272628" y="5208452"/>
            <a:ext cx="4311178" cy="1050925"/>
            <a:chOff x="4272628" y="5208452"/>
            <a:chExt cx="4311178" cy="1050925"/>
          </a:xfrm>
        </p:grpSpPr>
        <p:sp>
          <p:nvSpPr>
            <p:cNvPr id="10" name="Abgerundete rechteckige Legende 9"/>
            <p:cNvSpPr/>
            <p:nvPr/>
          </p:nvSpPr>
          <p:spPr>
            <a:xfrm>
              <a:off x="4673793" y="5208452"/>
              <a:ext cx="3910013" cy="1050925"/>
            </a:xfrm>
            <a:prstGeom prst="wedgeRoundRectCallout">
              <a:avLst>
                <a:gd name="adj1" fmla="val 17457"/>
                <a:gd name="adj2" fmla="val 12445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>
                  <a:solidFill>
                    <a:schemeClr val="bg1"/>
                  </a:solidFill>
                </a:rPr>
                <a:t>Die C++ </a:t>
              </a:r>
              <a:r>
                <a:rPr lang="de-DE" b="1" dirty="0">
                  <a:solidFill>
                    <a:schemeClr val="bg1"/>
                  </a:solidFill>
                </a:rPr>
                <a:t>Standard Template Library </a:t>
              </a:r>
              <a:r>
                <a:rPr lang="de-DE" dirty="0">
                  <a:solidFill>
                    <a:schemeClr val="bg1"/>
                  </a:solidFill>
                </a:rPr>
                <a:t>(STL) macht ausgiebigen Gebrauch von </a:t>
              </a:r>
              <a:r>
                <a:rPr lang="de-DE" dirty="0" err="1">
                  <a:solidFill>
                    <a:schemeClr val="bg1"/>
                  </a:solidFill>
                </a:rPr>
                <a:t>Mixins</a:t>
              </a:r>
              <a:r>
                <a:rPr lang="de-DE" dirty="0">
                  <a:solidFill>
                    <a:schemeClr val="bg1"/>
                  </a:solidFill>
                </a:rPr>
                <a:t> …. 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4272628" y="5301327"/>
              <a:ext cx="415499" cy="86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b="1" dirty="0" smtClean="0">
                  <a:solidFill>
                    <a:srgbClr val="005AA9"/>
                  </a:solidFill>
                </a:rPr>
                <a:t>!</a:t>
              </a:r>
              <a:endParaRPr lang="en-US" sz="11500" b="1" dirty="0">
                <a:solidFill>
                  <a:srgbClr val="005AA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Vergleich mit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(</a:t>
            </a:r>
            <a:r>
              <a:rPr lang="de-DE" altLang="de-DE" b="0" dirty="0" smtClean="0">
                <a:sym typeface="Wingdings" panose="05000000000000000000" pitchFamily="2" charset="2"/>
              </a:rPr>
              <a:t></a:t>
            </a:r>
            <a:r>
              <a:rPr lang="de-DE" altLang="de-DE" b="0" dirty="0" smtClean="0"/>
              <a:t>Mehrfachvererbung in Java) 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(</a:t>
            </a:r>
            <a:r>
              <a:rPr lang="de-DE" altLang="de-DE" b="0" dirty="0">
                <a:sym typeface="Wingdings" panose="05000000000000000000" pitchFamily="2" charset="2"/>
              </a:rPr>
              <a:t></a:t>
            </a:r>
            <a:r>
              <a:rPr lang="de-DE" altLang="de-DE" b="0" dirty="0"/>
              <a:t>Mehrfachvererbung in </a:t>
            </a:r>
            <a:r>
              <a:rPr lang="de-DE" altLang="de-DE" b="0" dirty="0" smtClean="0"/>
              <a:t>C++) </a:t>
            </a:r>
            <a:r>
              <a:rPr lang="de-DE" altLang="de-DE" b="0" dirty="0"/>
              <a:t>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 Veranstaltungen an der TU </a:t>
            </a:r>
            <a:r>
              <a:rPr lang="de-DE" dirty="0" smtClean="0"/>
              <a:t>Darmstadt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20-00-0747-pr </a:t>
            </a:r>
            <a:r>
              <a:rPr lang="en-US" b="1" dirty="0"/>
              <a:t>Modern C++ </a:t>
            </a:r>
            <a:r>
              <a:rPr lang="en-US" b="1"/>
              <a:t>Programming</a:t>
            </a:r>
            <a:r>
              <a:rPr lang="en-US"/>
              <a:t> </a:t>
            </a:r>
            <a:r>
              <a:rPr lang="en-US" smtClean="0"/>
              <a:t>(Blockpraktikum)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hlinkClick r:id="rId2"/>
              </a:rPr>
              <a:t>https://www.informatik.tu-darmstadt.de/de/fachbereich/lehrbeauftragte-und-gastdozenten/modern-c-programming</a:t>
            </a:r>
            <a:r>
              <a:rPr lang="en-US" sz="1200">
                <a:hlinkClick r:id="rId2"/>
              </a:rPr>
              <a:t>/</a:t>
            </a:r>
            <a:r>
              <a:rPr lang="en-US" sz="1200"/>
              <a:t> </a:t>
            </a:r>
            <a:endParaRPr lang="en-US" sz="1200" smtClean="0"/>
          </a:p>
          <a:p>
            <a:pPr marL="692150" lvl="1" indent="-342900"/>
            <a:r>
              <a:rPr lang="en-US"/>
              <a:t>zuletzt 2014</a:t>
            </a:r>
            <a:r>
              <a:rPr lang="en-US" sz="1000" dirty="0" smtClean="0"/>
              <a:t/>
            </a:r>
            <a:br>
              <a:rPr lang="en-US" sz="1000" dirty="0" smtClean="0"/>
            </a:br>
            <a:endParaRPr lang="en-US" sz="1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18-ad-1020-vl </a:t>
            </a:r>
            <a:r>
              <a:rPr lang="de-DE" b="1" dirty="0"/>
              <a:t>Programmierung in der Automatisierungstechnik in C/C++</a:t>
            </a:r>
            <a:r>
              <a:rPr lang="de-DE" dirty="0"/>
              <a:t> (V1+Ü1)</a:t>
            </a:r>
            <a:br>
              <a:rPr lang="de-DE" dirty="0"/>
            </a:br>
            <a:r>
              <a:rPr lang="de-DE" sz="1200" dirty="0">
                <a:hlinkClick r:id="rId3"/>
              </a:rPr>
              <a:t>http://</a:t>
            </a:r>
            <a:r>
              <a:rPr lang="de-DE" sz="1200" smtClean="0">
                <a:hlinkClick r:id="rId3"/>
              </a:rPr>
              <a:t>www.rmr.tu-darmstadt.de/lehre_rmr/vorlesungen_rmr/wintersemester/programmierung_aut/index.de.jsp</a:t>
            </a:r>
            <a:r>
              <a:rPr lang="de-DE" sz="1200" smtClean="0"/>
              <a:t> </a:t>
            </a:r>
          </a:p>
          <a:p>
            <a:pPr marL="692150" lvl="1" indent="-342900"/>
            <a:r>
              <a:rPr lang="de-DE" smtClean="0"/>
              <a:t>starker Fokus auf Grundlagen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FunktionsZeiger, Funktionsobjekte und Methodenzeiger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Funktionszeiger</a:t>
            </a:r>
            <a:r>
              <a:rPr lang="en-US" dirty="0" smtClean="0"/>
              <a:t>: Motivation (I)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1453496"/>
            <a:ext cx="8208912" cy="507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measureDuration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iterations, </a:t>
            </a:r>
            <a:endParaRPr lang="en-US" sz="12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(iterations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b="1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Timer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2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100 iterations</a:t>
            </a:r>
            <a:r>
              <a:rPr lang="en-US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200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2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1000 iterations</a:t>
            </a:r>
            <a:r>
              <a:rPr lang="en-US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200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499992" y="1700808"/>
            <a:ext cx="4392488" cy="868363"/>
          </a:xfrm>
          <a:prstGeom prst="wedgeRoundRectCallout">
            <a:avLst>
              <a:gd name="adj1" fmla="val -94101"/>
              <a:gd name="adj2" fmla="val -232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Methode, um die Laufzeit von Funktionen zu messen.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470896" y="2709373"/>
            <a:ext cx="4421584" cy="1511715"/>
          </a:xfrm>
          <a:prstGeom prst="wedgeRoundRectCallout">
            <a:avLst>
              <a:gd name="adj1" fmla="val -89487"/>
              <a:gd name="adj2" fmla="val -6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Allerdings</a:t>
            </a:r>
            <a:r>
              <a:rPr lang="de-DE" dirty="0" smtClean="0">
                <a:solidFill>
                  <a:schemeClr val="bg1"/>
                </a:solidFill>
              </a:rPr>
              <a:t>: Nicht generisch – nur geeignet für Funktionen, die genau einen </a:t>
            </a:r>
            <a:r>
              <a:rPr lang="de-DE" dirty="0" err="1" smtClean="0">
                <a:solidFill>
                  <a:schemeClr val="bg1"/>
                </a:solidFill>
              </a:rPr>
              <a:t>unsigned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long</a:t>
            </a:r>
            <a:r>
              <a:rPr lang="de-DE" dirty="0" smtClean="0">
                <a:solidFill>
                  <a:schemeClr val="bg1"/>
                </a:solidFill>
              </a:rPr>
              <a:t>-Parameter und </a:t>
            </a:r>
            <a:r>
              <a:rPr lang="de-DE" dirty="0" err="1" smtClean="0">
                <a:solidFill>
                  <a:schemeClr val="bg1"/>
                </a:solidFill>
              </a:rPr>
              <a:t>void</a:t>
            </a:r>
            <a:r>
              <a:rPr lang="de-DE" dirty="0" smtClean="0">
                <a:solidFill>
                  <a:schemeClr val="bg1"/>
                </a:solidFill>
              </a:rPr>
              <a:t> als Rückgabewert haben.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Funktionszeiger</a:t>
            </a:r>
            <a:r>
              <a:rPr lang="en-US" dirty="0"/>
              <a:t>: Motivation (</a:t>
            </a:r>
            <a:r>
              <a:rPr lang="en-US" dirty="0" smtClean="0"/>
              <a:t>II)</a:t>
            </a:r>
            <a:endParaRPr lang="de-DE" altLang="de-DE" dirty="0" smtClean="0"/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250948" y="1553532"/>
            <a:ext cx="5761212" cy="4179724"/>
          </a:xfrm>
          <a:prstGeom prst="foldedCorner">
            <a:avLst>
              <a:gd name="adj" fmla="val 890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s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is not a valid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age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868144" y="2016934"/>
            <a:ext cx="3163265" cy="746608"/>
          </a:xfrm>
          <a:prstGeom prst="wedgeRoundRectCallout">
            <a:avLst>
              <a:gd name="adj1" fmla="val -84302"/>
              <a:gd name="adj2" fmla="val -385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5722" y="922190"/>
            <a:ext cx="3595687" cy="868362"/>
          </a:xfrm>
          <a:prstGeom prst="wedgeRoundRectCallout">
            <a:avLst>
              <a:gd name="adj1" fmla="val -105991"/>
              <a:gd name="adj2" fmla="val 4762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435721" y="5088377"/>
            <a:ext cx="3595687" cy="1289757"/>
          </a:xfrm>
          <a:prstGeom prst="wedgeRoundRectCallout">
            <a:avLst>
              <a:gd name="adj1" fmla="val -74991"/>
              <a:gd name="adj2" fmla="val -24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-19928" y="7101408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868143" y="2893792"/>
            <a:ext cx="3163265" cy="868363"/>
          </a:xfrm>
          <a:prstGeom prst="wedgeRoundRectCallout">
            <a:avLst>
              <a:gd name="adj1" fmla="val -168334"/>
              <a:gd name="adj2" fmla="val -723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Beispiel II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251520" y="1597066"/>
            <a:ext cx="5760640" cy="4136190"/>
          </a:xfrm>
          <a:prstGeom prst="foldedCorner">
            <a:avLst>
              <a:gd name="adj" fmla="val 767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s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is not a valid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age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fp1(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"foo"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:::&gt;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fp2(500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500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228184" y="3356992"/>
            <a:ext cx="2736801" cy="847483"/>
          </a:xfrm>
          <a:prstGeom prst="wedgeRoundRectCallout">
            <a:avLst>
              <a:gd name="adj1" fmla="val -155602"/>
              <a:gd name="adj2" fmla="val 524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6228184" y="5301208"/>
            <a:ext cx="2736800" cy="848728"/>
          </a:xfrm>
          <a:prstGeom prst="wedgeRoundRectCallout">
            <a:avLst>
              <a:gd name="adj1" fmla="val -231015"/>
              <a:gd name="adj2" fmla="val -574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58387" y="2722939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194911" y="3501008"/>
            <a:ext cx="1944464" cy="717550"/>
          </a:xfrm>
          <a:prstGeom prst="wedgeRoundRectCallout">
            <a:avLst>
              <a:gd name="adj1" fmla="val 22397"/>
              <a:gd name="adj2" fmla="val -1116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67744" y="3501008"/>
            <a:ext cx="2795587" cy="1157288"/>
          </a:xfrm>
          <a:prstGeom prst="wedgeRoundRectCallout">
            <a:avLst>
              <a:gd name="adj1" fmla="val -47964"/>
              <a:gd name="adj2" fmla="val -847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2699" y="1640262"/>
            <a:ext cx="2970213" cy="868363"/>
          </a:xfrm>
          <a:prstGeom prst="wedgeRoundRectCallout">
            <a:avLst>
              <a:gd name="adj1" fmla="val -20967"/>
              <a:gd name="adj2" fmla="val 81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66899" y="3455746"/>
            <a:ext cx="3168650" cy="1008063"/>
          </a:xfrm>
          <a:prstGeom prst="wedgeRoundRectCallout">
            <a:avLst>
              <a:gd name="adj1" fmla="val -20851"/>
              <a:gd name="adj2" fmla="val -866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smtClean="0">
                <a:solidFill>
                  <a:schemeClr val="bg1"/>
                </a:solidFill>
              </a:rPr>
              <a:t>Instanziierung </a:t>
            </a:r>
            <a:r>
              <a:rPr lang="de-DE" dirty="0">
                <a:solidFill>
                  <a:schemeClr val="bg1"/>
                </a:solidFill>
              </a:rPr>
              <a:t>eines Funktion-Templates)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594196" y="1640263"/>
            <a:ext cx="2071342" cy="868363"/>
          </a:xfrm>
          <a:prstGeom prst="wedgeRoundRectCallout">
            <a:avLst>
              <a:gd name="adj1" fmla="val -1627"/>
              <a:gd name="adj2" fmla="val 80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125579" y="5128190"/>
            <a:ext cx="3294492" cy="72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SzTx/>
            </a:pP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// Call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function</a:t>
            </a:r>
            <a:endParaRPr lang="de-DE" altLang="de-DE" sz="2200" dirty="0">
              <a:solidFill>
                <a:srgbClr val="3F7F5F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fp1(</a:t>
            </a:r>
            <a:r>
              <a:rPr lang="de-DE" altLang="de-DE" sz="2200" smtClean="0">
                <a:solidFill>
                  <a:srgbClr val="2A00FF"/>
                </a:solidFill>
                <a:latin typeface="Consolas" pitchFamily="49" charset="0"/>
              </a:rPr>
              <a:t>"foo"</a:t>
            </a: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Funktionsobjekte und Templates</a:t>
            </a:r>
          </a:p>
        </p:txBody>
      </p: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72401" y="1509423"/>
            <a:ext cx="5479719" cy="4653714"/>
          </a:xfrm>
          <a:prstGeom prst="foldedCorner">
            <a:avLst>
              <a:gd name="adj" fmla="val 89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operator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"user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:~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/$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i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5697900" y="3858492"/>
            <a:ext cx="3365879" cy="868363"/>
          </a:xfrm>
          <a:prstGeom prst="wedgeRoundRectCallout">
            <a:avLst>
              <a:gd name="adj1" fmla="val -78509"/>
              <a:gd name="adj2" fmla="val -3023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</a:t>
            </a:r>
            <a:r>
              <a:rPr lang="de-DE" dirty="0" smtClean="0">
                <a:solidFill>
                  <a:schemeClr val="bg1"/>
                </a:solidFill>
              </a:rPr>
              <a:t>bleibt hier identisch, </a:t>
            </a:r>
            <a:r>
              <a:rPr lang="de-DE" dirty="0">
                <a:solidFill>
                  <a:schemeClr val="bg1"/>
                </a:solidFill>
              </a:rPr>
              <a:t>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5713039" y="2060848"/>
            <a:ext cx="3251449" cy="891339"/>
          </a:xfrm>
          <a:prstGeom prst="wedgeRoundRectCallout">
            <a:avLst>
              <a:gd name="adj1" fmla="val -83293"/>
              <a:gd name="adj2" fmla="val 148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erlaubt, Objekte mit </a:t>
            </a:r>
            <a:r>
              <a:rPr lang="de-DE" dirty="0" err="1" smtClean="0">
                <a:solidFill>
                  <a:schemeClr val="bg1"/>
                </a:solidFill>
              </a:rPr>
              <a:t>Funktionsyntax</a:t>
            </a:r>
            <a:r>
              <a:rPr lang="de-DE" dirty="0" smtClean="0">
                <a:solidFill>
                  <a:schemeClr val="bg1"/>
                </a:solidFill>
              </a:rPr>
              <a:t> anzusprechen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5677641" y="5294775"/>
            <a:ext cx="3386138" cy="868362"/>
          </a:xfrm>
          <a:prstGeom prst="wedgeRoundRectCallout">
            <a:avLst>
              <a:gd name="adj1" fmla="val -130147"/>
              <a:gd name="adj2" fmla="val -372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Automatische Typableitung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C++-Typen können </a:t>
            </a:r>
            <a:r>
              <a:rPr lang="en-US" b="1" smtClean="0"/>
              <a:t>komplex</a:t>
            </a:r>
            <a:r>
              <a:rPr lang="en-US" smtClean="0"/>
              <a:t> werden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std::vector&lt;std::string&gt;::const_iterator x = v.begin();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 std::string&amp; (*fp)(const std::string&amp;);</a:t>
            </a:r>
          </a:p>
          <a:p>
            <a:pPr marL="692150" lvl="1" indent="-342900">
              <a:buFontTx/>
              <a:buChar char="-"/>
            </a:pP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b="1" smtClean="0"/>
              <a:t>Neues Schlüsselwort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/>
              <a:t> </a:t>
            </a:r>
            <a:r>
              <a:rPr lang="en-US" smtClean="0"/>
              <a:t>macht das Leben einfacher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 x = v.begin();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(auto x : v) {std::cout &lt;&lt; x &lt;&lt; std::endl;}</a:t>
            </a:r>
          </a:p>
          <a:p>
            <a:pPr marL="692150" lvl="1" indent="-342900">
              <a:buFontTx/>
              <a:buChar char="-"/>
            </a:pP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mtClean="0"/>
              <a:t>In der Klausur aus didaktischen Gründen </a:t>
            </a:r>
            <a:r>
              <a:rPr lang="en-US" b="1" smtClean="0">
                <a:solidFill>
                  <a:srgbClr val="C00000"/>
                </a:solidFill>
              </a:rPr>
              <a:t>verboten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35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Lambdas (C++11)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4"/>
            <a:ext cx="8640763" cy="453697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Lambda-Ausdruck</a:t>
            </a:r>
            <a:r>
              <a:rPr lang="en-US" smtClean="0"/>
              <a:t> = anonyme Funktion (ohne zugewiesenen Namen)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C++11</a:t>
            </a:r>
            <a:r>
              <a:rPr lang="en-US" smtClean="0"/>
              <a:t>:</a:t>
            </a:r>
          </a:p>
          <a:p>
            <a:pPr marL="692150" lvl="1" indent="-342900">
              <a:buFontTx/>
              <a:buChar char="-"/>
            </a:pPr>
            <a:r>
              <a:rPr lang="en-US"/>
              <a:t>W</a:t>
            </a:r>
            <a:r>
              <a:rPr lang="en-US" smtClean="0"/>
              <a:t>eiterer Mechanismus, um "Verhalten als Parameter zu übergeben"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In Kombination mit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smtClean="0"/>
              <a:t> extrem mächtig und zugleich kompakt!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 prefix = "[!]";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auto print = [=] (const std::string &amp;msg)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{std::cout &lt;&lt; prefix &lt;&lt; msg &lt;&lt; std::endl;}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print("Hello World!");</a:t>
            </a:r>
          </a:p>
          <a:p>
            <a:pPr marL="692150" lvl="1" indent="-342900">
              <a:buFontTx/>
              <a:buChar char="-"/>
            </a:pPr>
            <a:r>
              <a:rPr lang="en-US"/>
              <a:t>Mittels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/>
              <a:t> kann </a:t>
            </a:r>
            <a:r>
              <a:rPr lang="en-US" smtClean="0"/>
              <a:t>die Variable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smtClean="0"/>
              <a:t> aus dem Kontext von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/>
              <a:t> </a:t>
            </a:r>
            <a:r>
              <a:rPr lang="en-US" smtClean="0"/>
              <a:t>"</a:t>
            </a:r>
            <a:r>
              <a:rPr lang="en-US" b="1" smtClean="0"/>
              <a:t>eingefangen</a:t>
            </a:r>
            <a:r>
              <a:rPr lang="en-US" smtClean="0"/>
              <a:t>" werden (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[=]</a:t>
            </a:r>
            <a:r>
              <a:rPr lang="en-US" smtClean="0"/>
              <a:t> "by value",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[&amp;]</a:t>
            </a:r>
            <a:r>
              <a:rPr lang="en-US" smtClean="0"/>
              <a:t> "by reference")</a:t>
            </a:r>
          </a:p>
          <a:p>
            <a:pPr marL="692150" lvl="1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 b="1" smtClean="0"/>
              <a:t>In Java seit 1.8</a:t>
            </a:r>
          </a:p>
          <a:p>
            <a:pPr marL="692150" lvl="1" indent="-342900">
              <a:buFontTx/>
              <a:buChar char="-"/>
            </a:pPr>
            <a:r>
              <a:rPr lang="en-US"/>
              <a:t>Beispiel: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Arrays.asList(1,2,3).stream()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.map(x -&gt; x*x)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.filter(x -&gt; x &lt; 7).collect(Collectors.toString());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771800" y="6022136"/>
            <a:ext cx="5940152" cy="60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smtClean="0"/>
              <a:t>z.B.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://www.cprogramming.com/c++11/c++</a:t>
            </a:r>
            <a:r>
              <a:rPr lang="en-US" sz="1200" smtClean="0">
                <a:hlinkClick r:id="rId2"/>
              </a:rPr>
              <a:t>11-lambda-closures.html</a:t>
            </a:r>
            <a:r>
              <a:rPr lang="en-US" sz="1200" smtClean="0"/>
              <a:t> </a:t>
            </a:r>
          </a:p>
          <a:p>
            <a:pPr algn="r"/>
            <a:r>
              <a:rPr lang="en-US" sz="1200"/>
              <a:t>viele Beispiele: </a:t>
            </a:r>
            <a:r>
              <a:rPr lang="en-US" sz="1200">
                <a:hlinkClick r:id="rId3"/>
              </a:rPr>
              <a:t>https://</a:t>
            </a:r>
            <a:r>
              <a:rPr lang="en-US" sz="1200" smtClean="0">
                <a:hlinkClick r:id="rId3"/>
              </a:rPr>
              <a:t>en.wikipedia.org/wiki/Anonymous_function</a:t>
            </a:r>
            <a:endParaRPr lang="en-US" sz="1200" smtClean="0"/>
          </a:p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2517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Beispiel</a:t>
            </a:r>
          </a:p>
        </p:txBody>
      </p:sp>
      <p:sp>
        <p:nvSpPr>
          <p:cNvPr id="9" name="Gefaltete Ecke 8"/>
          <p:cNvSpPr/>
          <p:nvPr/>
        </p:nvSpPr>
        <p:spPr>
          <a:xfrm>
            <a:off x="254699" y="1580399"/>
            <a:ext cx="6318448" cy="4512896"/>
          </a:xfrm>
          <a:prstGeom prst="foldedCorner">
            <a:avLst>
              <a:gd name="adj" fmla="val 10741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smtClean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"user</a:t>
            </a:r>
            <a:r>
              <a:rPr lang="de-DE" sz="140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</a:t>
            </a:r>
            <a:r>
              <a:rPr lang="de-DE" sz="1400" smtClean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SzTx/>
              <a:tabLst>
                <a:tab pos="174625" algn="l"/>
              </a:tabLst>
            </a:pPr>
            <a:endParaRPr lang="de-DE" altLang="de-DE" sz="1400" dirty="0">
              <a:solidFill>
                <a:srgbClr val="000000"/>
              </a:solidFill>
              <a:latin typeface="Consolas"/>
            </a:endParaRPr>
          </a:p>
          <a:p>
            <a:pPr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main(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  &amp;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.*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fp3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)(</a:t>
            </a:r>
            <a:r>
              <a:rPr lang="de-DE" altLang="de-DE" sz="1400" smtClean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err="1">
                <a:solidFill>
                  <a:srgbClr val="3F7F5F"/>
                </a:solidFill>
                <a:latin typeface="Consolas" pitchFamily="49" charset="0"/>
              </a:rPr>
              <a:t>user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:~ /$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bar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sz="1400" dirty="0">
              <a:solidFill>
                <a:srgbClr val="3F7F5F"/>
              </a:solidFill>
              <a:latin typeface="Consolas" pitchFamily="49" charset="0"/>
              <a:ea typeface="Lucida Sans Unicode" pitchFamily="34" charset="0"/>
              <a:cs typeface="Lucida Sans Unicode" pitchFamily="34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644632"/>
                </a:solidFill>
                <a:latin typeface="Consolas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Consolas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6152363" y="1884820"/>
            <a:ext cx="2232025" cy="717550"/>
          </a:xfrm>
          <a:prstGeom prst="wedgeRoundRectCallout">
            <a:avLst>
              <a:gd name="adj1" fmla="val -213245"/>
              <a:gd name="adj2" fmla="val 517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372071" y="3320517"/>
            <a:ext cx="3167003" cy="717550"/>
          </a:xfrm>
          <a:prstGeom prst="wedgeRoundRectCallout">
            <a:avLst>
              <a:gd name="adj1" fmla="val -75110"/>
              <a:gd name="adj2" fmla="val 654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Methodenzeiger sind </a:t>
            </a:r>
            <a:r>
              <a:rPr lang="de-DE" b="1" dirty="0" smtClean="0">
                <a:solidFill>
                  <a:schemeClr val="bg1"/>
                </a:solidFill>
              </a:rPr>
              <a:t>spezielle </a:t>
            </a:r>
            <a:r>
              <a:rPr lang="de-DE" b="1" dirty="0" err="1" smtClean="0">
                <a:solidFill>
                  <a:schemeClr val="bg1"/>
                </a:solidFill>
              </a:rPr>
              <a:t>Funktionszeiger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597406" y="4502898"/>
            <a:ext cx="4503738" cy="717550"/>
          </a:xfrm>
          <a:prstGeom prst="wedgeRoundRectCallout">
            <a:avLst>
              <a:gd name="adj1" fmla="val -103521"/>
              <a:gd name="adj2" fmla="val -3359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</a:t>
            </a:r>
            <a:r>
              <a:rPr lang="de-DE" b="1">
                <a:solidFill>
                  <a:schemeClr val="bg1"/>
                </a:solidFill>
              </a:rPr>
              <a:t>als </a:t>
            </a:r>
            <a:r>
              <a:rPr lang="de-DE" b="1" smtClean="0">
                <a:solidFill>
                  <a:schemeClr val="bg1"/>
                </a:solidFill>
              </a:rPr>
              <a:t>"Scope"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5955573" y="5473696"/>
            <a:ext cx="3096964" cy="619599"/>
          </a:xfrm>
          <a:prstGeom prst="wedgeRoundRectCallout">
            <a:avLst>
              <a:gd name="adj1" fmla="val -104512"/>
              <a:gd name="adj2" fmla="val -489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</a:t>
            </a:r>
            <a:r>
              <a:rPr lang="de-DE" dirty="0" smtClean="0">
                <a:solidFill>
                  <a:schemeClr val="bg1"/>
                </a:solidFill>
              </a:rPr>
              <a:t>Klasse 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9056" y="2767748"/>
            <a:ext cx="9145264" cy="75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fp1)(</a:t>
            </a: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											</a:t>
            </a:r>
            <a:r>
              <a:rPr lang="de-DE" altLang="de-DE" sz="2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2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126560" y="3421146"/>
            <a:ext cx="1944464" cy="717550"/>
          </a:xfrm>
          <a:prstGeom prst="wedgeRoundRectCallout">
            <a:avLst>
              <a:gd name="adj1" fmla="val -28809"/>
              <a:gd name="adj2" fmla="val -904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12709" y="3429000"/>
            <a:ext cx="2795587" cy="1157288"/>
          </a:xfrm>
          <a:prstGeom prst="wedgeRoundRectCallout">
            <a:avLst>
              <a:gd name="adj1" fmla="val -6532"/>
              <a:gd name="adj2" fmla="val -776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992520" y="1640744"/>
            <a:ext cx="2970213" cy="868363"/>
          </a:xfrm>
          <a:prstGeom prst="wedgeRoundRectCallout">
            <a:avLst>
              <a:gd name="adj1" fmla="val -29861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70556" y="3723785"/>
            <a:ext cx="3168650" cy="461201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</a:t>
            </a:r>
            <a:r>
              <a:rPr lang="de-DE" b="1" dirty="0" smtClean="0">
                <a:solidFill>
                  <a:schemeClr val="bg1"/>
                </a:solidFill>
              </a:rPr>
              <a:t>Methode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574831" y="1640744"/>
            <a:ext cx="2071342" cy="868363"/>
          </a:xfrm>
          <a:prstGeom prst="wedgeRoundRectCallout">
            <a:avLst>
              <a:gd name="adj1" fmla="val 7693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77831" y="1640744"/>
            <a:ext cx="2071342" cy="868363"/>
          </a:xfrm>
          <a:prstGeom prst="wedgeRoundRectCallout">
            <a:avLst>
              <a:gd name="adj1" fmla="val 9164"/>
              <a:gd name="adj2" fmla="val 876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Klasse der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8044" y="4959001"/>
            <a:ext cx="4572000" cy="16664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dirty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.*</a:t>
            </a:r>
            <a:r>
              <a:rPr lang="de-DE" altLang="de-DE" sz="2200">
                <a:solidFill>
                  <a:srgbClr val="000000"/>
                </a:solidFill>
                <a:latin typeface="Consolas" pitchFamily="49" charset="0"/>
              </a:rPr>
              <a:t>fp3</a:t>
            </a: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)(</a:t>
            </a:r>
            <a:r>
              <a:rPr lang="de-DE" altLang="de-DE" sz="2200" smtClean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22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-&gt;*</a:t>
            </a: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fp3)(</a:t>
            </a:r>
            <a:r>
              <a:rPr lang="de-DE" altLang="de-DE" sz="2200" smtClean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220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2200" dirty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endParaRPr lang="en-US" sz="22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646173" y="5213598"/>
            <a:ext cx="2795587" cy="1157288"/>
          </a:xfrm>
          <a:prstGeom prst="wedgeRoundRectCallout">
            <a:avLst>
              <a:gd name="adj1" fmla="val -90484"/>
              <a:gd name="adj2" fmla="val 21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Aufruf über </a:t>
            </a:r>
            <a:r>
              <a:rPr lang="de-DE" b="1" dirty="0" err="1" smtClean="0">
                <a:solidFill>
                  <a:schemeClr val="bg1"/>
                </a:solidFill>
              </a:rPr>
              <a:t>Dereferenzierung</a:t>
            </a:r>
            <a:r>
              <a:rPr lang="de-DE" b="1" dirty="0" smtClean="0">
                <a:solidFill>
                  <a:schemeClr val="bg1"/>
                </a:solidFill>
              </a:rPr>
              <a:t> des Methodenzeigers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6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Online C</a:t>
            </a:r>
            <a:r>
              <a:rPr lang="en-US" dirty="0" smtClean="0"/>
              <a:t>++-</a:t>
            </a:r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250825" y="2348880"/>
            <a:ext cx="4243388" cy="410430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  <a:hlinkClick r:id="rId2"/>
              </a:rPr>
              <a:t>http://</a:t>
            </a:r>
            <a:r>
              <a:rPr lang="en-US" sz="2000">
                <a:solidFill>
                  <a:schemeClr val="accent2"/>
                </a:solidFill>
                <a:hlinkClick r:id="rId2"/>
              </a:rPr>
              <a:t>www.cplusplus.com</a:t>
            </a:r>
            <a:r>
              <a:rPr lang="en-US" sz="2000" smtClean="0">
                <a:solidFill>
                  <a:schemeClr val="accent2"/>
                </a:solidFill>
                <a:hlinkClick r:id="rId2"/>
              </a:rPr>
              <a:t>/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6613" y="2348880"/>
            <a:ext cx="4244975" cy="410430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  <a:hlinkClick r:id="rId3"/>
              </a:rPr>
              <a:t>http</a:t>
            </a:r>
            <a:r>
              <a:rPr lang="en-US" sz="2000">
                <a:solidFill>
                  <a:schemeClr val="accent2"/>
                </a:solidFill>
                <a:hlinkClick r:id="rId3"/>
              </a:rPr>
              <a:t>://</a:t>
            </a:r>
            <a:r>
              <a:rPr lang="en-US" sz="2000" smtClean="0">
                <a:solidFill>
                  <a:schemeClr val="accent2"/>
                </a:solidFill>
                <a:hlinkClick r:id="rId3"/>
              </a:rPr>
              <a:t>en.cppreference.com/w/</a:t>
            </a:r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631" y="2970694"/>
            <a:ext cx="4276601" cy="3273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571" y="2996952"/>
            <a:ext cx="4149895" cy="32488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feld 1"/>
          <p:cNvSpPr txBox="1"/>
          <p:nvPr/>
        </p:nvSpPr>
        <p:spPr>
          <a:xfrm>
            <a:off x="250825" y="1430371"/>
            <a:ext cx="835292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mtClean="0"/>
              <a:t>Ausführliche Dokumentation von Standardbibliotheken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mtClean="0"/>
              <a:t>Erläuterung von </a:t>
            </a:r>
            <a:r>
              <a:rPr lang="en-US" b="1" smtClean="0"/>
              <a:t>Best Practices </a:t>
            </a:r>
            <a:r>
              <a:rPr lang="en-US" smtClean="0"/>
              <a:t>und </a:t>
            </a:r>
            <a:r>
              <a:rPr lang="en-US" b="1"/>
              <a:t>Programmierkonzepten </a:t>
            </a:r>
            <a:r>
              <a:rPr lang="en-US" smtClean="0"/>
              <a:t>für C++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 vs. Methodenzeiger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652120" y="2204864"/>
            <a:ext cx="3273425" cy="868362"/>
          </a:xfrm>
          <a:prstGeom prst="wedgeRoundRectCallout">
            <a:avLst>
              <a:gd name="adj1" fmla="val -68903"/>
              <a:gd name="adj2" fmla="val 84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79512" y="1573324"/>
            <a:ext cx="7590539" cy="5358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print(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s)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... */}</a:t>
            </a: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a)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... */}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typename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object,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method,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begin,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end) {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(begin != end)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object.*method)(*begin++);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n[] = { -1, 20, 33, 120 };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(print&lt;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fr-F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&gt;, n, n + 4);</a:t>
            </a:r>
          </a:p>
          <a:p>
            <a:pPr lvl="1" algn="l">
              <a:tabLst>
                <a:tab pos="361950" algn="l"/>
                <a:tab pos="712788" algn="l"/>
                <a:tab pos="1073150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applyToSequence(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::validateAges, n, n + 4);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361950" algn="l"/>
                <a:tab pos="712788" algn="l"/>
                <a:tab pos="1073150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>
              <a:tabLst>
                <a:tab pos="361950" algn="l"/>
                <a:tab pos="712788" algn="l"/>
                <a:tab pos="1073150" algn="l"/>
              </a:tabLst>
            </a:pPr>
            <a:endParaRPr lang="en-US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887809" y="4595729"/>
            <a:ext cx="2860656" cy="868362"/>
          </a:xfrm>
          <a:prstGeom prst="wedgeRoundRectCallout">
            <a:avLst>
              <a:gd name="adj1" fmla="val -71745"/>
              <a:gd name="adj2" fmla="val 76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 entsprechend ändert sich der Aufruf.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/>
              <a:t>(*) </a:t>
            </a:r>
            <a:r>
              <a:rPr lang="de-DE" altLang="de-DE" sz="1800" b="0" dirty="0" smtClean="0"/>
              <a:t>Sind </a:t>
            </a:r>
            <a:r>
              <a:rPr lang="de-DE" altLang="de-DE" sz="1800" b="0" dirty="0"/>
              <a:t>Zeiger auf Funktionen in C++ genauso flexibel wie </a:t>
            </a:r>
            <a:r>
              <a:rPr lang="de-DE" altLang="de-DE" sz="1800" b="0"/>
              <a:t>richtige </a:t>
            </a:r>
            <a:r>
              <a:rPr lang="de-DE" altLang="de-DE" sz="1800" b="0" smtClean="0"/>
              <a:t>"Zeiger </a:t>
            </a:r>
            <a:r>
              <a:rPr lang="de-DE" altLang="de-DE" sz="1800" b="0"/>
              <a:t>auf </a:t>
            </a:r>
            <a:r>
              <a:rPr lang="de-DE" altLang="de-DE" sz="1800" b="0" smtClean="0"/>
              <a:t>Funktionen" </a:t>
            </a:r>
            <a:r>
              <a:rPr lang="de-DE" altLang="de-DE" sz="1800" b="0" dirty="0"/>
              <a:t>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Zeiger auf Funktionen ermöglichen einen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eher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funktionalen Programmierstil 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(ideal für generische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Algorithmen).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Mithilfe von Funktionszeigern kann man auch in C Polymorphie erreichen.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Ideal für kleine Funktionen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, um einen Wildwuchs an kleinen Klassen (z.B. mit jeweils nur einer Methode und ohne Zustand) zu vermeiden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Sobald die implementierte Funktionalität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komplexer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wird (-&gt; Zustand), sind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Funktionsobjekte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 oder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Methodenzeige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(je nach Kontext)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sinnvoll.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4406900"/>
            <a:ext cx="8603233" cy="1362075"/>
          </a:xfrm>
        </p:spPr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091200" y="6227910"/>
            <a:ext cx="5616575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hlinkClick r:id="rId2"/>
              </a:rPr>
              <a:t>http://www.cplusplus.com/reference/algorithm/copy/</a:t>
            </a:r>
            <a:endParaRPr lang="de-DE" altLang="de-DE" sz="12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2123728" y="2765573"/>
            <a:ext cx="5544616" cy="404812"/>
          </a:xfrm>
          <a:prstGeom prst="wedgeRoundRectCallout">
            <a:avLst>
              <a:gd name="adj1" fmla="val -62630"/>
              <a:gd name="adj2" fmla="val 32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STL-weite Konvention </a:t>
            </a:r>
            <a:r>
              <a:rPr lang="de-DE" dirty="0" smtClean="0">
                <a:solidFill>
                  <a:schemeClr val="bg1"/>
                </a:solidFill>
              </a:rPr>
              <a:t>zur Nutzung von </a:t>
            </a:r>
            <a:r>
              <a:rPr lang="de-DE" dirty="0" err="1" smtClean="0">
                <a:solidFill>
                  <a:schemeClr val="bg1"/>
                </a:solidFill>
              </a:rPr>
              <a:t>Iteratoren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3568" y="2387601"/>
            <a:ext cx="7295587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	</a:t>
            </a:r>
            <a:r>
              <a:rPr lang="de-DE" altLang="de-DE" sz="1800" b="0" dirty="0" smtClean="0"/>
              <a:t>muss Operatoren ++, </a:t>
            </a:r>
            <a:r>
              <a:rPr lang="de-DE" altLang="de-DE" sz="1800" b="0" dirty="0"/>
              <a:t>*, ==, und != unterstützen</a:t>
            </a:r>
            <a:endParaRPr lang="de-DE" altLang="de-DE" sz="1800" dirty="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</a:t>
            </a:r>
            <a:r>
              <a:rPr lang="de-DE" altLang="de-DE" sz="1800" b="0" dirty="0" smtClean="0"/>
              <a:t>muss Operatoren ++ </a:t>
            </a:r>
            <a:r>
              <a:rPr lang="de-DE" altLang="de-DE" sz="1800" b="0" dirty="0"/>
              <a:t>und * unterstützen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b="0" dirty="0"/>
              <a:t>Wieso ist diese Forderung notwendig</a:t>
            </a:r>
            <a:r>
              <a:rPr lang="de-DE" altLang="de-DE" sz="1800" b="0" dirty="0" smtClean="0"/>
              <a:t>?</a:t>
            </a:r>
            <a:endParaRPr lang="de-DE" altLang="de-DE" sz="1800" b="0" dirty="0"/>
          </a:p>
        </p:txBody>
      </p:sp>
      <p:sp>
        <p:nvSpPr>
          <p:cNvPr id="5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397574"/>
          </a:xfrm>
          <a:prstGeom prst="foldedCorner">
            <a:avLst>
              <a:gd name="adj" fmla="val 967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iterator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back_inserter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));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268787" y="3698081"/>
            <a:ext cx="3903613" cy="592138"/>
          </a:xfrm>
          <a:prstGeom prst="wedgeRoundRectCallout">
            <a:avLst>
              <a:gd name="adj1" fmla="val -38141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61021" y="5273673"/>
            <a:ext cx="3743920" cy="593725"/>
          </a:xfrm>
          <a:prstGeom prst="wedgeRoundRectCallout">
            <a:avLst>
              <a:gd name="adj1" fmla="val -20112"/>
              <a:gd name="adj2" fmla="val -779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875981" y="5273674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182215"/>
            <a:ext cx="5616575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hlinkClick r:id="rId2"/>
              </a:rPr>
              <a:t>http://www.cplusplus.com/reference/algorithm/copy/</a:t>
            </a:r>
            <a:endParaRPr lang="de-DE" altLang="de-DE" sz="12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hlinkClick r:id="rId2"/>
              </a:rPr>
              <a:t>http://www.cplusplus.com/reference/algorithm/remove_copy_if/</a:t>
            </a:r>
            <a:endParaRPr lang="de-DE" altLang="de-DE" sz="12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first,last,result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-&gt; [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Wie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bei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copy]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indicates whether the </a:t>
            </a:r>
            <a:endParaRPr lang="en-US" altLang="de-DE" sz="1400" u="sng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u="sng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is to be removed from the copy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237312"/>
            <a:ext cx="6624638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hlinkClick r:id="rId2"/>
              </a:rPr>
              <a:t>http://www.cplusplus.com/reference/algorithm/remove_copy_if/</a:t>
            </a:r>
            <a:endParaRPr lang="de-DE" altLang="de-DE" sz="12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16353" y="2853025"/>
            <a:ext cx="5435768" cy="321891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% 2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== 0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endParaRPr lang="en-US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796136" y="5194179"/>
            <a:ext cx="3148013" cy="592137"/>
          </a:xfrm>
          <a:prstGeom prst="wedgeRoundRectCallout">
            <a:avLst>
              <a:gd name="adj1" fmla="val -107161"/>
              <a:gd name="adj2" fmla="val -49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Funktionszeiger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96136" y="2816959"/>
            <a:ext cx="3148013" cy="593725"/>
          </a:xfrm>
          <a:prstGeom prst="wedgeRoundRectCallout">
            <a:avLst>
              <a:gd name="adj1" fmla="val -170592"/>
              <a:gd name="adj2" fmla="val -160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</a:t>
            </a:r>
            <a:r>
              <a:rPr lang="de-DE" dirty="0" smtClean="0">
                <a:solidFill>
                  <a:schemeClr val="bg1"/>
                </a:solidFill>
              </a:rPr>
              <a:t> entscheidet </a:t>
            </a:r>
            <a:r>
              <a:rPr lang="de-DE" dirty="0">
                <a:solidFill>
                  <a:schemeClr val="bg1"/>
                </a:solidFill>
              </a:rPr>
              <a:t>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26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		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endParaRPr lang="en-US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 &gt;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6140211"/>
            <a:ext cx="6119813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hlinkClick r:id="rId2"/>
              </a:rPr>
              <a:t>http://www.cplusplus.com/reference/queue/priority_queue/</a:t>
            </a:r>
            <a:endParaRPr lang="de-DE" altLang="de-DE" sz="12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067944" y="1871901"/>
            <a:ext cx="2376488" cy="593725"/>
          </a:xfrm>
          <a:prstGeom prst="wedgeRoundRectCallout">
            <a:avLst>
              <a:gd name="adj1" fmla="val -127278"/>
              <a:gd name="adj2" fmla="val 561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60031" y="2578100"/>
            <a:ext cx="3902659" cy="744487"/>
          </a:xfrm>
          <a:prstGeom prst="wedgeRoundRectCallout">
            <a:avLst>
              <a:gd name="adj1" fmla="val -66892"/>
              <a:gd name="adj2" fmla="val 223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433703" y="3443237"/>
            <a:ext cx="3328987" cy="593725"/>
          </a:xfrm>
          <a:prstGeom prst="wedgeRoundRectCallout">
            <a:avLst>
              <a:gd name="adj1" fmla="val -107317"/>
              <a:gd name="adj2" fmla="val -64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91880" y="4948237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solidFill>
            <a:schemeClr val="accent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433703" y="4149436"/>
            <a:ext cx="3328987" cy="539750"/>
          </a:xfrm>
          <a:prstGeom prst="wedgeRoundRectCallout">
            <a:avLst>
              <a:gd name="adj1" fmla="val -66705"/>
              <a:gd name="adj2" fmla="val -520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C++-FAQ (</a:t>
            </a:r>
            <a:r>
              <a:rPr lang="en-US">
                <a:solidFill>
                  <a:schemeClr val="accent2"/>
                </a:solidFill>
                <a:hlinkClick r:id="rId2"/>
              </a:rPr>
              <a:t>https://isocpp.org/wiki/faq</a:t>
            </a:r>
            <a:r>
              <a:rPr lang="en-US" smtClean="0">
                <a:solidFill>
                  <a:schemeClr val="accent2"/>
                </a:solidFill>
                <a:hlinkClick r:id="rId2"/>
              </a:rPr>
              <a:t>/</a:t>
            </a:r>
            <a:r>
              <a:rPr lang="en-US" smtClean="0"/>
              <a:t>)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19" y="1591599"/>
            <a:ext cx="3888432" cy="3992884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4932040" y="3356992"/>
            <a:ext cx="3597275" cy="822325"/>
          </a:xfrm>
          <a:prstGeom prst="wedgeRoundRectCallout">
            <a:avLst>
              <a:gd name="adj1" fmla="val -110356"/>
              <a:gd name="adj2" fmla="val 188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Learning C++ </a:t>
            </a:r>
            <a:r>
              <a:rPr lang="de-DE" b="1" dirty="0" err="1" smtClean="0">
                <a:solidFill>
                  <a:schemeClr val="bg1"/>
                </a:solidFill>
              </a:rPr>
              <a:t>if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you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already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know</a:t>
            </a:r>
            <a:r>
              <a:rPr lang="de-DE" b="1" dirty="0" smtClean="0">
                <a:solidFill>
                  <a:schemeClr val="bg1"/>
                </a:solidFill>
              </a:rPr>
              <a:t> […] 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926692" y="4762158"/>
            <a:ext cx="3597275" cy="822325"/>
          </a:xfrm>
          <a:prstGeom prst="wedgeRoundRectCallout">
            <a:avLst>
              <a:gd name="adj1" fmla="val -132174"/>
              <a:gd name="adj2" fmla="val 1232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Const</a:t>
            </a:r>
            <a:r>
              <a:rPr lang="de-DE" b="1" dirty="0" smtClean="0">
                <a:solidFill>
                  <a:schemeClr val="bg1"/>
                </a:solidFill>
              </a:rPr>
              <a:t> Correctness,</a:t>
            </a: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Referenzen,…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79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28226"/>
            <a:ext cx="6534150" cy="26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hlinkClick r:id="rId3"/>
              </a:rPr>
              <a:t>http://www.cplusplus.com/reference/queue/priority_queue/</a:t>
            </a:r>
            <a:endParaRPr lang="de-DE" altLang="de-DE" sz="1200" b="0"/>
          </a:p>
        </p:txBody>
      </p: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388072" y="2636838"/>
            <a:ext cx="3706813" cy="3458050"/>
          </a:xfrm>
          <a:prstGeom prst="foldedCorner">
            <a:avLst>
              <a:gd name="adj" fmla="val 932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functional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queue.empty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queue.top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	 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queue.pop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287116" y="2619375"/>
            <a:ext cx="4461597" cy="3458050"/>
          </a:xfrm>
          <a:prstGeom prst="foldedCorner">
            <a:avLst>
              <a:gd name="adj" fmla="val 96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913607" y="5373216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Intermezzo </a:t>
            </a:r>
            <a:r>
              <a:rPr lang="de-DE" altLang="de-DE" dirty="0" smtClean="0"/>
              <a:t>– </a:t>
            </a:r>
            <a:br>
              <a:rPr lang="de-DE" altLang="de-DE" dirty="0" smtClean="0"/>
            </a:br>
            <a:r>
              <a:rPr lang="de-DE" altLang="de-DE" dirty="0" smtClean="0"/>
              <a:t>Schleife </a:t>
            </a:r>
            <a:r>
              <a:rPr lang="de-DE" altLang="de-DE" dirty="0"/>
              <a:t>vs. </a:t>
            </a:r>
            <a:r>
              <a:rPr lang="de-DE" altLang="de-DE" dirty="0" err="1" smtClean="0"/>
              <a:t>remove_copy_if</a:t>
            </a:r>
            <a:endParaRPr lang="de-DE" altLang="de-DE" dirty="0" smtClean="0"/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251520" y="1556792"/>
            <a:ext cx="7489825" cy="432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	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					// first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	  	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					// last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5032"/>
                </a:solidFill>
                <a:latin typeface="Consolas" pitchFamily="49" charset="0"/>
              </a:rPr>
              <a:t>				</a:t>
            </a:r>
            <a:r>
              <a:rPr lang="en-US" altLang="de-DE" sz="16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6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	// result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600" dirty="0" smtClean="0">
                <a:solidFill>
                  <a:srgbClr val="000000"/>
                </a:solidFill>
                <a:latin typeface="Consolas" pitchFamily="49" charset="0"/>
              </a:rPr>
              <a:t>even									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// predicate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>vs.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(T 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!= last; ++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(!P(*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(*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 *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endParaRPr lang="de-DE" altLang="de-DE" sz="16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++</a:t>
            </a:r>
            <a:r>
              <a:rPr lang="de-DE" altLang="de-DE" sz="16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altLang="de-DE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de-DE" altLang="de-DE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dirty="0" smtClean="0"/>
              <a:t>Was </a:t>
            </a:r>
            <a:r>
              <a:rPr lang="de-DE" altLang="de-DE" sz="1800"/>
              <a:t>ist </a:t>
            </a:r>
            <a:r>
              <a:rPr lang="de-DE" altLang="de-DE" sz="1800" smtClean="0"/>
              <a:t>"schöner" </a:t>
            </a:r>
            <a:r>
              <a:rPr lang="de-DE" altLang="de-DE" sz="1800" dirty="0"/>
              <a:t>oder zumindest </a:t>
            </a:r>
            <a:r>
              <a:rPr lang="de-DE" altLang="de-DE" sz="1800" dirty="0" smtClean="0"/>
              <a:t>praktischer?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Mächtig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effizient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ausgereift</a:t>
            </a:r>
            <a:r>
              <a:rPr lang="de-DE" altLang="de-DE" b="0" dirty="0" smtClean="0"/>
              <a:t> und </a:t>
            </a:r>
            <a:r>
              <a:rPr lang="de-DE" altLang="de-DE" b="1" dirty="0"/>
              <a:t>g</a:t>
            </a:r>
            <a:r>
              <a:rPr lang="de-DE" altLang="de-DE" b="1" dirty="0" smtClean="0"/>
              <a:t>ut dokumentiert 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Anspruchsvoll zu erlernen (???) (erfordert Wissen über Templates, Funktoren, </a:t>
            </a:r>
            <a:r>
              <a:rPr lang="de-DE" altLang="de-DE" b="0" dirty="0" err="1" smtClean="0"/>
              <a:t>Iteratoren</a:t>
            </a:r>
            <a:r>
              <a:rPr lang="de-DE" altLang="de-DE" b="0" dirty="0" smtClean="0"/>
              <a:t>, </a:t>
            </a:r>
            <a:r>
              <a:rPr lang="de-DE" altLang="de-DE" b="0" dirty="0" err="1" smtClean="0"/>
              <a:t>Mixins</a:t>
            </a:r>
            <a:r>
              <a:rPr lang="de-DE" altLang="de-DE" b="0" dirty="0" smtClean="0"/>
              <a:t>, …)</a:t>
            </a:r>
          </a:p>
          <a:p>
            <a:endParaRPr lang="de-DE" altLang="de-DE" b="0" dirty="0" smtClean="0"/>
          </a:p>
          <a:p>
            <a:r>
              <a:rPr lang="de-DE" altLang="de-DE" b="1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b="0" smtClean="0"/>
              <a:t>als "Brutkasten" </a:t>
            </a:r>
            <a:r>
              <a:rPr lang="de-DE" altLang="de-DE" b="0" dirty="0" smtClean="0"/>
              <a:t>für die nächsten Standards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Vielleicht sogar als </a:t>
            </a:r>
            <a:r>
              <a:rPr lang="de-DE" altLang="de-DE" b="1" dirty="0" smtClean="0"/>
              <a:t>der Vorteil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von C++ zu betrachten!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214512" y="1529514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</a:t>
            </a:r>
            <a:r>
              <a:rPr lang="de-DE" altLang="de-DE" sz="1800" dirty="0" smtClean="0"/>
              <a:t>binden wir uns an diese IDE.</a:t>
            </a:r>
            <a:br>
              <a:rPr lang="de-DE" altLang="de-DE" sz="1800" dirty="0" smtClean="0"/>
            </a:br>
            <a:endParaRPr lang="de-DE" altLang="de-DE" sz="1800" dirty="0" smtClean="0"/>
          </a:p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de-DE" altLang="de-DE" sz="1800" b="0" dirty="0" smtClean="0"/>
              <a:t>… aber trotzdem große C/C++-</a:t>
            </a:r>
            <a:r>
              <a:rPr lang="de-DE" altLang="de-DE" sz="1800" b="0" smtClean="0"/>
              <a:t>Projekte mit </a:t>
            </a:r>
            <a:r>
              <a:rPr lang="de-DE" altLang="de-DE" sz="1800" smtClean="0"/>
              <a:t>hunderten von Dateien/Klassen </a:t>
            </a:r>
            <a:r>
              <a:rPr lang="de-DE" altLang="de-DE" sz="1800" b="0" smtClean="0"/>
              <a:t>und </a:t>
            </a:r>
            <a:r>
              <a:rPr lang="de-DE" altLang="de-DE" sz="1800" smtClean="0"/>
              <a:t>noch mehr Abhängigkeiten</a:t>
            </a:r>
            <a:r>
              <a:rPr lang="de-DE" altLang="de-DE" sz="1800" b="0" dirty="0" smtClean="0"/>
              <a:t>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651989" y="3421540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651989" y="4308268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19941" y="3421540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9941" y="4301360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2063717" y="3473676"/>
            <a:ext cx="6576227" cy="2965135"/>
            <a:chOff x="2063717" y="3473676"/>
            <a:chExt cx="6576227" cy="2965135"/>
          </a:xfrm>
        </p:grpSpPr>
        <p:sp>
          <p:nvSpPr>
            <p:cNvPr id="2" name="Gefaltete Ecke 1"/>
            <p:cNvSpPr/>
            <p:nvPr/>
          </p:nvSpPr>
          <p:spPr bwMode="auto">
            <a:xfrm>
              <a:off x="4572000" y="3789040"/>
              <a:ext cx="4067944" cy="2138338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all: main.exe</a:t>
              </a:r>
            </a:p>
            <a:p>
              <a:pPr algn="l"/>
              <a:endPara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main.exe: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main.o</a:t>
              </a:r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Building.o</a:t>
              </a:r>
              <a:r>
                <a:rPr lang="en-US" sz="1400" b="1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Floor.o</a:t>
              </a:r>
              <a:r>
                <a:rPr lang="en-US" sz="1400" b="1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#...</a:t>
              </a:r>
              <a:endPara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g++ $^ -o $@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%.o: %.cpp</a:t>
              </a:r>
            </a:p>
            <a:p>
              <a:pPr algn="l"/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g++ -MMD -MP -c $&lt; -o $@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7487816" y="3799710"/>
              <a:ext cx="1152128" cy="36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Makefile</a:t>
              </a:r>
              <a:endParaRPr lang="en-US" dirty="0"/>
            </a:p>
          </p:txBody>
        </p:sp>
        <p:sp>
          <p:nvSpPr>
            <p:cNvPr id="10" name="Abgerundete rechteckige Legende 9"/>
            <p:cNvSpPr/>
            <p:nvPr/>
          </p:nvSpPr>
          <p:spPr>
            <a:xfrm>
              <a:off x="3995936" y="3473676"/>
              <a:ext cx="1071736" cy="329024"/>
            </a:xfrm>
            <a:prstGeom prst="wedgeRoundRectCallout">
              <a:avLst>
                <a:gd name="adj1" fmla="val 20773"/>
                <a:gd name="adj2" fmla="val 10253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i="1" dirty="0" smtClean="0">
                  <a:solidFill>
                    <a:schemeClr val="bg1"/>
                  </a:solidFill>
                </a:rPr>
                <a:t>Target</a:t>
              </a:r>
              <a:endParaRPr lang="de-DE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Abgerundete rechteckige Legende 10"/>
            <p:cNvSpPr/>
            <p:nvPr/>
          </p:nvSpPr>
          <p:spPr>
            <a:xfrm>
              <a:off x="5246204" y="3473676"/>
              <a:ext cx="1918084" cy="329024"/>
            </a:xfrm>
            <a:prstGeom prst="wedgeRoundRectCallout">
              <a:avLst>
                <a:gd name="adj1" fmla="val -39492"/>
                <a:gd name="adj2" fmla="val 10253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Abhängigkeiten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2" name="Abgerundete rechteckige Legende 11"/>
            <p:cNvSpPr/>
            <p:nvPr/>
          </p:nvSpPr>
          <p:spPr>
            <a:xfrm>
              <a:off x="5246204" y="5670748"/>
              <a:ext cx="3063024" cy="329024"/>
            </a:xfrm>
            <a:prstGeom prst="wedgeRoundRectCallout">
              <a:avLst>
                <a:gd name="adj1" fmla="val -49447"/>
                <a:gd name="adj2" fmla="val -138675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Befehl, um Target zu bauen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4572000" y="5188653"/>
              <a:ext cx="495672" cy="1845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4" name="Abgerundete rechteckige Legende 13"/>
            <p:cNvSpPr/>
            <p:nvPr/>
          </p:nvSpPr>
          <p:spPr>
            <a:xfrm>
              <a:off x="2063717" y="6109787"/>
              <a:ext cx="5172108" cy="329024"/>
            </a:xfrm>
            <a:prstGeom prst="wedgeRoundRectCallout">
              <a:avLst>
                <a:gd name="adj1" fmla="val -477"/>
                <a:gd name="adj2" fmla="val -26190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dirty="0" smtClean="0">
                  <a:solidFill>
                    <a:schemeClr val="bg1"/>
                  </a:solidFill>
                </a:rPr>
                <a:t>1 Tab Einrückung zur Gruppierung von Befehlen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4572000" y="4605131"/>
              <a:ext cx="495672" cy="1845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"Make is an expert system." (nach [1])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Eingabe</a:t>
            </a:r>
            <a:r>
              <a:rPr lang="en-US" smtClean="0"/>
              <a:t>: Regelmenge (fix) + Zustand des Workspaces (variabel)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Ausgabe</a:t>
            </a:r>
            <a:r>
              <a:rPr lang="en-US" smtClean="0"/>
              <a:t>: Notwendige Buildschritte</a:t>
            </a:r>
            <a:endParaRPr lang="en-US" smtClean="0">
              <a:sym typeface="Wingdings" panose="05000000000000000000" pitchFamily="2" charset="2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540568" y="6160479"/>
            <a:ext cx="10094507" cy="292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/>
              <a:t>[1] Miller</a:t>
            </a:r>
            <a:r>
              <a:rPr lang="en-US" sz="1400"/>
              <a:t>, P.A. (1998), </a:t>
            </a:r>
            <a:r>
              <a:rPr lang="en-US" sz="1400" smtClean="0"/>
              <a:t>"Recursive </a:t>
            </a:r>
            <a:r>
              <a:rPr lang="en-US" sz="1400"/>
              <a:t>Make Considered Harmful</a:t>
            </a:r>
            <a:r>
              <a:rPr lang="en-US" sz="1400" smtClean="0"/>
              <a:t>," AUUGN </a:t>
            </a:r>
            <a:r>
              <a:rPr lang="en-US" sz="1400"/>
              <a:t>Journal of AUUG Inc., 19(1), pp. 14-25.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814" y="3334348"/>
            <a:ext cx="3240063" cy="196444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78" y="4738425"/>
            <a:ext cx="1596615" cy="1152128"/>
          </a:xfrm>
          <a:prstGeom prst="rect">
            <a:avLst/>
          </a:prstGeom>
        </p:spPr>
      </p:pic>
      <p:sp>
        <p:nvSpPr>
          <p:cNvPr id="8" name="Gefaltete Ecke 7"/>
          <p:cNvSpPr/>
          <p:nvPr/>
        </p:nvSpPr>
        <p:spPr>
          <a:xfrm>
            <a:off x="250825" y="2519113"/>
            <a:ext cx="2664991" cy="1754919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600"/>
              <a:t>OBJ = main.o </a:t>
            </a:r>
            <a:r>
              <a:rPr lang="en-US" sz="1600" smtClean="0"/>
              <a:t>parse.o</a:t>
            </a:r>
          </a:p>
          <a:p>
            <a:pPr algn="l"/>
            <a:r>
              <a:rPr lang="en-US" sz="1600" smtClean="0"/>
              <a:t>prog</a:t>
            </a:r>
            <a:r>
              <a:rPr lang="en-US" sz="1600"/>
              <a:t>: $(OBJ</a:t>
            </a:r>
            <a:r>
              <a:rPr lang="en-US" sz="1600" smtClean="0"/>
              <a:t>)</a:t>
            </a:r>
          </a:p>
          <a:p>
            <a:pPr algn="l"/>
            <a:r>
              <a:rPr lang="en-US" sz="1600"/>
              <a:t>	</a:t>
            </a:r>
            <a:r>
              <a:rPr lang="en-US" sz="1600" smtClean="0"/>
              <a:t>$(</a:t>
            </a:r>
            <a:r>
              <a:rPr lang="en-US" sz="1600"/>
              <a:t>CC) -o $@ $(OBJ</a:t>
            </a:r>
            <a:r>
              <a:rPr lang="en-US" sz="1600" smtClean="0"/>
              <a:t>)</a:t>
            </a:r>
          </a:p>
          <a:p>
            <a:pPr algn="l"/>
            <a:r>
              <a:rPr lang="en-US" sz="1600" smtClean="0"/>
              <a:t>main.o</a:t>
            </a:r>
            <a:r>
              <a:rPr lang="en-US" sz="1600"/>
              <a:t>: main.c </a:t>
            </a:r>
            <a:r>
              <a:rPr lang="en-US" sz="1600" smtClean="0"/>
              <a:t>parse.h</a:t>
            </a:r>
          </a:p>
          <a:p>
            <a:pPr algn="l"/>
            <a:r>
              <a:rPr lang="en-US" sz="1600"/>
              <a:t>	</a:t>
            </a:r>
            <a:r>
              <a:rPr lang="en-US" sz="1600" smtClean="0"/>
              <a:t>$(</a:t>
            </a:r>
            <a:r>
              <a:rPr lang="en-US" sz="1600"/>
              <a:t>CC) -c </a:t>
            </a:r>
            <a:r>
              <a:rPr lang="en-US" sz="1600" smtClean="0"/>
              <a:t>main.c</a:t>
            </a:r>
          </a:p>
          <a:p>
            <a:pPr algn="l"/>
            <a:r>
              <a:rPr lang="en-US" sz="1600" smtClean="0"/>
              <a:t>parse.o</a:t>
            </a:r>
            <a:r>
              <a:rPr lang="en-US" sz="1600"/>
              <a:t>: parse.c </a:t>
            </a:r>
            <a:r>
              <a:rPr lang="en-US" sz="1600" smtClean="0"/>
              <a:t>parse.h</a:t>
            </a:r>
          </a:p>
          <a:p>
            <a:pPr algn="l"/>
            <a:r>
              <a:rPr lang="en-US" sz="1600"/>
              <a:t>	</a:t>
            </a:r>
            <a:r>
              <a:rPr lang="en-US" sz="1600" smtClean="0"/>
              <a:t>$(</a:t>
            </a:r>
            <a:r>
              <a:rPr lang="en-US" sz="1600"/>
              <a:t>CC) -c parse.c</a:t>
            </a:r>
          </a:p>
        </p:txBody>
      </p:sp>
      <p:sp>
        <p:nvSpPr>
          <p:cNvPr id="9" name="Pfeil nach rechts 71"/>
          <p:cNvSpPr>
            <a:spLocks noChangeArrowheads="1"/>
          </p:cNvSpPr>
          <p:nvPr/>
        </p:nvSpPr>
        <p:spPr bwMode="auto">
          <a:xfrm>
            <a:off x="3347748" y="3334348"/>
            <a:ext cx="793657" cy="522820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Pfeil nach rechts 71"/>
          <p:cNvSpPr>
            <a:spLocks noChangeArrowheads="1"/>
          </p:cNvSpPr>
          <p:nvPr/>
        </p:nvSpPr>
        <p:spPr bwMode="auto">
          <a:xfrm>
            <a:off x="3347748" y="4791669"/>
            <a:ext cx="793657" cy="522820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1" name="Textfeld 10"/>
          <p:cNvSpPr txBox="1"/>
          <p:nvPr/>
        </p:nvSpPr>
        <p:spPr>
          <a:xfrm>
            <a:off x="4544229" y="5428489"/>
            <a:ext cx="271523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Directed Acyclic Graph</a:t>
            </a:r>
            <a:endParaRPr lang="en-US" b="1"/>
          </a:p>
        </p:txBody>
      </p:sp>
      <p:sp>
        <p:nvSpPr>
          <p:cNvPr id="12" name="Textfeld 11"/>
          <p:cNvSpPr txBox="1"/>
          <p:nvPr/>
        </p:nvSpPr>
        <p:spPr>
          <a:xfrm>
            <a:off x="653782" y="5797498"/>
            <a:ext cx="141160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Workspace</a:t>
            </a:r>
            <a:endParaRPr lang="en-US" b="1"/>
          </a:p>
        </p:txBody>
      </p:sp>
      <p:sp>
        <p:nvSpPr>
          <p:cNvPr id="13" name="Textfeld 12"/>
          <p:cNvSpPr txBox="1"/>
          <p:nvPr/>
        </p:nvSpPr>
        <p:spPr>
          <a:xfrm>
            <a:off x="226752" y="4274032"/>
            <a:ext cx="268535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Makefile (Regelmenge)</a:t>
            </a:r>
            <a:endParaRPr lang="en-US" b="1"/>
          </a:p>
        </p:txBody>
      </p:sp>
      <p:sp>
        <p:nvSpPr>
          <p:cNvPr id="15" name="Stern mit 5 Zacken 14"/>
          <p:cNvSpPr/>
          <p:nvPr/>
        </p:nvSpPr>
        <p:spPr bwMode="auto">
          <a:xfrm>
            <a:off x="1893835" y="5116236"/>
            <a:ext cx="288131" cy="288131"/>
          </a:xfrm>
          <a:prstGeom prst="star5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16" name="Stern mit 5 Zacken 15"/>
          <p:cNvSpPr/>
          <p:nvPr/>
        </p:nvSpPr>
        <p:spPr bwMode="auto">
          <a:xfrm>
            <a:off x="5092544" y="4854665"/>
            <a:ext cx="288131" cy="288131"/>
          </a:xfrm>
          <a:prstGeom prst="star5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17" name="Stern mit 5 Zacken 16"/>
          <p:cNvSpPr/>
          <p:nvPr/>
        </p:nvSpPr>
        <p:spPr bwMode="auto">
          <a:xfrm>
            <a:off x="5613713" y="4144580"/>
            <a:ext cx="288131" cy="288131"/>
          </a:xfrm>
          <a:prstGeom prst="star5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18" name="Stern mit 5 Zacken 17"/>
          <p:cNvSpPr/>
          <p:nvPr/>
        </p:nvSpPr>
        <p:spPr bwMode="auto">
          <a:xfrm>
            <a:off x="6134882" y="3434495"/>
            <a:ext cx="288131" cy="288131"/>
          </a:xfrm>
          <a:prstGeom prst="star5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cxnSp>
        <p:nvCxnSpPr>
          <p:cNvPr id="20" name="Gerade Verbindung mit Pfeil 19"/>
          <p:cNvCxnSpPr>
            <a:endCxn id="17" idx="2"/>
          </p:cNvCxnSpPr>
          <p:nvPr/>
        </p:nvCxnSpPr>
        <p:spPr bwMode="auto">
          <a:xfrm flipV="1">
            <a:off x="5307187" y="4432710"/>
            <a:ext cx="361554" cy="5084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Gerade Verbindung mit Pfeil 21"/>
          <p:cNvCxnSpPr>
            <a:endCxn id="18" idx="2"/>
          </p:cNvCxnSpPr>
          <p:nvPr/>
        </p:nvCxnSpPr>
        <p:spPr bwMode="auto">
          <a:xfrm flipV="1">
            <a:off x="5809150" y="3722625"/>
            <a:ext cx="380760" cy="4984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Stern mit 5 Zacken 24"/>
          <p:cNvSpPr/>
          <p:nvPr/>
        </p:nvSpPr>
        <p:spPr bwMode="auto">
          <a:xfrm>
            <a:off x="6928509" y="2711141"/>
            <a:ext cx="288131" cy="288131"/>
          </a:xfrm>
          <a:prstGeom prst="star5">
            <a:avLst/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176539" y="2708920"/>
            <a:ext cx="150560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mtClean="0"/>
              <a:t>Veränderung</a:t>
            </a:r>
            <a:endParaRPr lang="en-US"/>
          </a:p>
        </p:txBody>
      </p:sp>
      <p:sp>
        <p:nvSpPr>
          <p:cNvPr id="27" name="Stern mit 5 Zacken 26"/>
          <p:cNvSpPr/>
          <p:nvPr/>
        </p:nvSpPr>
        <p:spPr bwMode="auto">
          <a:xfrm>
            <a:off x="6928509" y="3103418"/>
            <a:ext cx="288131" cy="288131"/>
          </a:xfrm>
          <a:prstGeom prst="star5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176539" y="3115023"/>
            <a:ext cx="1890262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mtClean="0"/>
              <a:t>Notwendige</a:t>
            </a:r>
            <a:br>
              <a:rPr lang="en-US" smtClean="0"/>
            </a:br>
            <a:r>
              <a:rPr lang="en-US" smtClean="0"/>
              <a:t>Neuberechnung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Erstes Target ist immer der </a:t>
            </a:r>
            <a:r>
              <a:rPr lang="de-DE" b="1" dirty="0" smtClean="0">
                <a:solidFill>
                  <a:schemeClr val="bg1"/>
                </a:solidFill>
              </a:rPr>
              <a:t>Default-Einstiegspunkt</a:t>
            </a:r>
            <a:r>
              <a:rPr lang="de-DE" dirty="0" smtClean="0">
                <a:solidFill>
                  <a:schemeClr val="bg1"/>
                </a:solidFill>
              </a:rPr>
              <a:t>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Platzhalter</a:t>
            </a:r>
            <a:r>
              <a:rPr lang="de-DE" dirty="0" smtClean="0">
                <a:solidFill>
                  <a:schemeClr val="bg1"/>
                </a:solidFill>
              </a:rPr>
              <a:t>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644703" y="3807383"/>
            <a:ext cx="4112541" cy="593725"/>
          </a:xfrm>
          <a:prstGeom prst="wedgeRoundRectCallout">
            <a:avLst>
              <a:gd name="adj1" fmla="val -129264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"</a:t>
            </a:r>
            <a:r>
              <a:rPr lang="de-DE" b="1" smtClean="0">
                <a:solidFill>
                  <a:schemeClr val="bg1"/>
                </a:solidFill>
              </a:rPr>
              <a:t>Suffixregel</a:t>
            </a:r>
            <a:r>
              <a:rPr lang="de-DE" smtClean="0">
                <a:solidFill>
                  <a:schemeClr val="bg1"/>
                </a:solidFill>
              </a:rPr>
              <a:t>"; </a:t>
            </a:r>
            <a:r>
              <a:rPr lang="de-DE" dirty="0" smtClean="0">
                <a:solidFill>
                  <a:schemeClr val="bg1"/>
                </a:solidFill>
              </a:rPr>
              <a:t>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Include</a:t>
            </a:r>
            <a:r>
              <a:rPr lang="de-DE" b="1" dirty="0" smtClean="0">
                <a:solidFill>
                  <a:schemeClr val="bg1"/>
                </a:solidFill>
              </a:rPr>
              <a:t>-Dependencies</a:t>
            </a:r>
            <a:r>
              <a:rPr lang="de-DE" dirty="0" smtClean="0">
                <a:solidFill>
                  <a:schemeClr val="bg1"/>
                </a:solidFill>
              </a:rPr>
              <a:t>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Lösch-Regel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err="1" smtClean="0"/>
              <a:t>Buildtools</a:t>
            </a:r>
            <a:r>
              <a:rPr lang="de-DE" altLang="de-DE" b="0" dirty="0" smtClean="0"/>
              <a:t> sind ab einer bestimmten Projektgröße </a:t>
            </a:r>
            <a:r>
              <a:rPr lang="de-DE" altLang="de-DE" b="1" dirty="0" smtClean="0"/>
              <a:t>unabdingbar</a:t>
            </a:r>
            <a:r>
              <a:rPr lang="de-DE" altLang="de-DE" b="0" dirty="0" smtClean="0"/>
              <a:t>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b="0" dirty="0" err="1" smtClean="0"/>
              <a:t>Makefiles</a:t>
            </a:r>
            <a:r>
              <a:rPr lang="de-DE" altLang="de-DE" b="0" dirty="0" smtClean="0"/>
              <a:t> erlauben </a:t>
            </a:r>
            <a:r>
              <a:rPr lang="de-DE" altLang="de-DE" b="1" dirty="0" smtClean="0"/>
              <a:t>inkrementelles Bauen von Projekten</a:t>
            </a:r>
            <a:r>
              <a:rPr lang="de-DE" altLang="de-DE" dirty="0" smtClean="0"/>
              <a:t>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b="0" dirty="0" smtClean="0"/>
              <a:t>… müssen aber gepflegt werden und sind </a:t>
            </a:r>
            <a:r>
              <a:rPr lang="de-DE" altLang="de-DE" b="1" dirty="0" smtClean="0"/>
              <a:t>nicht-trivial zu erlernen</a:t>
            </a:r>
            <a:r>
              <a:rPr lang="de-DE" altLang="de-DE" b="0" dirty="0" smtClean="0"/>
              <a:t>.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1" dirty="0" smtClean="0"/>
              <a:t>Alternativen: </a:t>
            </a:r>
            <a:r>
              <a:rPr lang="de-DE" altLang="de-DE" dirty="0" err="1" smtClean="0"/>
              <a:t>Makefile</a:t>
            </a:r>
            <a:r>
              <a:rPr lang="de-DE" altLang="de-DE" dirty="0" smtClean="0"/>
              <a:t>-Generatoren und andere </a:t>
            </a:r>
            <a:r>
              <a:rPr lang="de-DE" altLang="de-DE" dirty="0" err="1" smtClean="0"/>
              <a:t>Buildtools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i="1" dirty="0" err="1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/>
              <a:t>Ant</a:t>
            </a:r>
            <a:r>
              <a:rPr lang="de-DE" altLang="de-DE" dirty="0" smtClean="0"/>
              <a:t>, </a:t>
            </a:r>
            <a:r>
              <a:rPr lang="de-DE" altLang="de-DE" i="1" dirty="0" err="1"/>
              <a:t>Maven</a:t>
            </a:r>
            <a:r>
              <a:rPr lang="de-DE" altLang="de-DE" dirty="0" smtClean="0"/>
              <a:t>, </a:t>
            </a:r>
            <a:r>
              <a:rPr lang="de-DE" altLang="de-DE" i="1" dirty="0"/>
              <a:t>Ivy</a:t>
            </a:r>
            <a:r>
              <a:rPr lang="de-DE" altLang="de-DE" dirty="0" smtClean="0"/>
              <a:t>, </a:t>
            </a:r>
            <a:r>
              <a:rPr lang="de-DE" altLang="de-DE" i="1" dirty="0" err="1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9972600" y="3284984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9631939" y="3231537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9972599" y="4238874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9657048" y="418245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  <p:pic>
        <p:nvPicPr>
          <p:cNvPr id="37890" name="Picture 2" descr="https://upload.wikimedia.org/wikipedia/commons/e/e5/Stack_of_Copy_Pape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61"/>
          <a:stretch/>
        </p:blipFill>
        <p:spPr bwMode="auto">
          <a:xfrm>
            <a:off x="251520" y="2573338"/>
            <a:ext cx="5668727" cy="29464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63688" y="3212976"/>
            <a:ext cx="6877050" cy="838200"/>
          </a:xfrm>
        </p:spPr>
        <p:txBody>
          <a:bodyPr/>
          <a:lstStyle/>
          <a:p>
            <a:r>
              <a:rPr lang="en-US" sz="7200" dirty="0" err="1" smtClean="0"/>
              <a:t>Fragen</a:t>
            </a:r>
            <a:r>
              <a:rPr lang="en-US" sz="7200" dirty="0" smtClean="0"/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106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Abschluss</a:t>
            </a:r>
            <a:r>
              <a:rPr lang="en-US" dirty="0" smtClean="0"/>
              <a:t> des C++-</a:t>
            </a:r>
            <a:r>
              <a:rPr lang="en-US" dirty="0" err="1" smtClean="0"/>
              <a:t>Teils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2304752" cy="280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2" y="1916113"/>
            <a:ext cx="834793" cy="20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4797152"/>
            <a:ext cx="4537075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Java vs. C++: Stärken und </a:t>
            </a:r>
            <a:r>
              <a:rPr lang="de-DE" altLang="de-DE" sz="1800" dirty="0" smtClean="0"/>
              <a:t>Schwächen?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z.B. Stimmt es wirklich, dass </a:t>
            </a:r>
            <a:r>
              <a:rPr lang="de-DE" altLang="de-DE" sz="1800" b="0" smtClean="0"/>
              <a:t>Java "plattformunabhängig" </a:t>
            </a:r>
            <a:r>
              <a:rPr lang="de-DE" altLang="de-DE" sz="1800" b="0" dirty="0" smtClean="0"/>
              <a:t>ist und C++ nicht?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814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>
              <a:gd name="adj1" fmla="val 50000"/>
              <a:gd name="adj2" fmla="val 55896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PowerPoint-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 err="1" smtClean="0"/>
              <a:t>Programmierpraktikum</a:t>
            </a:r>
            <a:r>
              <a:rPr lang="en-US" altLang="de-DE" dirty="0" smtClean="0"/>
              <a:t>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RAM: 24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Flash: 576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CAN / UART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/>
            </a:r>
            <a:br>
              <a:rPr lang="de-DE" altLang="de-DE" b="1" dirty="0" smtClean="0"/>
            </a:br>
            <a:r>
              <a:rPr lang="de-DE" altLang="de-DE" b="1" dirty="0" err="1" smtClean="0"/>
              <a:t>Starterkit</a:t>
            </a:r>
            <a:r>
              <a:rPr lang="de-DE" altLang="de-DE" b="1" dirty="0" smtClean="0"/>
              <a:t> SK-16FX-EUROscope</a:t>
            </a:r>
            <a:br>
              <a:rPr lang="de-DE" altLang="de-DE" b="1" dirty="0" smtClean="0"/>
            </a:br>
            <a:endParaRPr lang="de-DE" altLang="de-DE" b="1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7-Segment-Anzeigen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Druckschalter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Ellipse 8"/>
          <p:cNvSpPr/>
          <p:nvPr/>
        </p:nvSpPr>
        <p:spPr bwMode="auto">
          <a:xfrm>
            <a:off x="6928465" y="350100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3425126" y="465798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2678739" y="5270840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6928464" y="535297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7268278" y="1743831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4028485" y="588369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722929" y="182241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16" name="Ellipse 15"/>
          <p:cNvSpPr/>
          <p:nvPr/>
        </p:nvSpPr>
        <p:spPr bwMode="auto">
          <a:xfrm>
            <a:off x="2336520" y="350100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4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hintergrundbeleuchtet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003" y="2348881"/>
            <a:ext cx="4654002" cy="381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 bwMode="auto">
          <a:xfrm>
            <a:off x="6498470" y="190106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6" name="Ellipse 5"/>
          <p:cNvSpPr/>
          <p:nvPr/>
        </p:nvSpPr>
        <p:spPr bwMode="auto">
          <a:xfrm>
            <a:off x="7787212" y="2446166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8244408" y="366232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3797300" y="3789040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2161791" y="140125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</a:t>
            </a:r>
            <a:r>
              <a:rPr lang="de-DE" altLang="de-DE" b="1" dirty="0" smtClean="0"/>
              <a:t>Fujitsu </a:t>
            </a:r>
            <a:r>
              <a:rPr lang="de-DE" altLang="de-DE" b="1" dirty="0" err="1" smtClean="0"/>
              <a:t>Microelectronics</a:t>
            </a:r>
            <a:r>
              <a:rPr lang="de-DE" altLang="de-DE" b="1" dirty="0" smtClean="0"/>
              <a:t> Ltd.</a:t>
            </a:r>
          </a:p>
          <a:p>
            <a:pPr lvl="2"/>
            <a:r>
              <a:rPr lang="de-DE" altLang="de-DE" dirty="0" smtClean="0"/>
              <a:t>Später: </a:t>
            </a:r>
            <a:r>
              <a:rPr lang="de-DE" altLang="de-DE" dirty="0" err="1" smtClean="0"/>
              <a:t>Spansion</a:t>
            </a:r>
            <a:r>
              <a:rPr lang="de-DE" altLang="de-DE" dirty="0" smtClean="0"/>
              <a:t> – Heute: </a:t>
            </a:r>
            <a:r>
              <a:rPr lang="de-DE" altLang="de-DE" dirty="0" err="1" smtClean="0"/>
              <a:t>Cypress</a:t>
            </a:r>
            <a:endParaRPr lang="de-DE" altLang="de-DE" dirty="0" smtClean="0"/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 smtClean="0"/>
              <a:t>zusätzlich auch </a:t>
            </a:r>
            <a:r>
              <a:rPr lang="de-DE" altLang="de-DE" b="1" dirty="0" smtClean="0"/>
              <a:t>einzeilige Kommentare ( </a:t>
            </a:r>
            <a:r>
              <a:rPr lang="de-DE" alt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de-DE" altLang="de-DE" b="1" dirty="0" smtClean="0"/>
              <a:t> )</a:t>
            </a:r>
          </a:p>
          <a:p>
            <a:pPr lvl="2"/>
            <a:r>
              <a:rPr lang="de-DE" altLang="de-DE" dirty="0" smtClean="0"/>
              <a:t>Variablendeklaration </a:t>
            </a:r>
            <a:r>
              <a:rPr lang="de-DE" altLang="de-DE" b="1" dirty="0" smtClean="0"/>
              <a:t>am Anfang einer Funktion </a:t>
            </a:r>
            <a:r>
              <a:rPr lang="de-DE" altLang="de-DE" dirty="0" smtClean="0"/>
              <a:t>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</a:t>
            </a:r>
            <a:r>
              <a:rPr lang="de-DE" altLang="de-DE" smtClean="0"/>
              <a:t>Taktzyklus ("NOP") </a:t>
            </a:r>
            <a:r>
              <a:rPr lang="de-DE" altLang="de-DE" dirty="0" smtClean="0"/>
              <a:t>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</a:t>
            </a:r>
            <a:r>
              <a:rPr lang="de-DE" altLang="de-DE" smtClean="0"/>
              <a:t>standardisierte "Umgebung"</a:t>
            </a:r>
            <a:endParaRPr lang="de-DE" altLang="de-DE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 </a:t>
            </a:r>
          </a:p>
          <a:p>
            <a:pPr lvl="2"/>
            <a:r>
              <a:rPr lang="de-DE" altLang="de-DE" dirty="0" smtClean="0">
                <a:sym typeface="Wingdings" panose="05000000000000000000" pitchFamily="2" charset="2"/>
              </a:rPr>
              <a:t>Es ist sehr empfehlenswert, sich eine eigene kleine Debugging-Bibliothek zu schreiben</a:t>
            </a:r>
            <a:endParaRPr lang="de-DE" altLang="de-DE" dirty="0" smtClean="0"/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dirty="0" smtClean="0"/>
              <a:t>ird 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Umfangreiche und flexible Hardware → erfordert Konfiguration</a:t>
            </a:r>
          </a:p>
          <a:p>
            <a:pPr lvl="1"/>
            <a:r>
              <a:rPr lang="de-DE" altLang="de-DE" dirty="0" smtClean="0"/>
              <a:t>Realisiert über Register</a:t>
            </a:r>
          </a:p>
          <a:p>
            <a:pPr lvl="2"/>
            <a:r>
              <a:rPr lang="de-DE" altLang="de-DE" dirty="0" smtClean="0"/>
              <a:t>Im Controller </a:t>
            </a:r>
            <a:r>
              <a:rPr lang="de-DE" altLang="de-DE" smtClean="0"/>
              <a:t>integrierte "Variablen" </a:t>
            </a:r>
            <a:r>
              <a:rPr lang="de-DE" altLang="de-DE" dirty="0" smtClean="0"/>
              <a:t>mit unterschiedlicher Größe</a:t>
            </a:r>
          </a:p>
          <a:p>
            <a:pPr lvl="2"/>
            <a:r>
              <a:rPr lang="de-DE" altLang="de-DE" dirty="0" smtClean="0"/>
              <a:t>Zugriff im Code über Präprozessor-Konstanten (z.B. PDR00, DDR01,…)</a:t>
            </a:r>
          </a:p>
          <a:p>
            <a:pPr lvl="2"/>
            <a:r>
              <a:rPr lang="de-DE" altLang="de-DE" dirty="0" smtClean="0"/>
              <a:t>Bedeutung unterschiedlich je nach Register</a:t>
            </a:r>
          </a:p>
          <a:p>
            <a:pPr lvl="3"/>
            <a:r>
              <a:rPr lang="de-DE" altLang="de-DE" dirty="0" smtClean="0"/>
              <a:t>Ganzes oder Teil des Registers als Zahlenwert, z.B. als Zähler</a:t>
            </a:r>
          </a:p>
          <a:p>
            <a:pPr lvl="3"/>
            <a:r>
              <a:rPr lang="de-DE" altLang="de-DE" dirty="0" smtClean="0"/>
              <a:t>Einzelne Bits </a:t>
            </a:r>
            <a:r>
              <a:rPr lang="de-DE" altLang="de-DE" smtClean="0"/>
              <a:t>als "Schalter/Switch" </a:t>
            </a:r>
            <a:r>
              <a:rPr lang="de-DE" altLang="de-DE" dirty="0" smtClean="0"/>
              <a:t>für bestimmte Funktion, z.B. einzelnes Ausgangspin auf High oder Low</a:t>
            </a:r>
          </a:p>
          <a:p>
            <a:endParaRPr lang="de-DE" altLang="de-DE" dirty="0" smtClean="0"/>
          </a:p>
          <a:p>
            <a:r>
              <a:rPr lang="de-DE" altLang="de-DE" b="1" dirty="0" smtClean="0"/>
              <a:t>Kommunikation mit Außenwelt über</a:t>
            </a:r>
          </a:p>
          <a:p>
            <a:pPr lvl="1"/>
            <a:r>
              <a:rPr lang="de-DE" altLang="de-DE" dirty="0" smtClean="0"/>
              <a:t>Einzelne digitale Ein/Ausgänge</a:t>
            </a:r>
          </a:p>
          <a:p>
            <a:pPr lvl="1"/>
            <a:r>
              <a:rPr lang="de-DE" altLang="de-DE" dirty="0" smtClean="0"/>
              <a:t>Analoge Eingänge</a:t>
            </a:r>
          </a:p>
          <a:p>
            <a:pPr lvl="1"/>
            <a:r>
              <a:rPr lang="de-DE" altLang="de-DE" dirty="0" smtClean="0"/>
              <a:t>Schnittstellen, z.B.</a:t>
            </a:r>
          </a:p>
          <a:p>
            <a:pPr lvl="2"/>
            <a:r>
              <a:rPr lang="de-DE" altLang="de-DE" dirty="0" smtClean="0"/>
              <a:t>UART (serielle Schnittstelle)</a:t>
            </a:r>
          </a:p>
          <a:p>
            <a:pPr lvl="2"/>
            <a:r>
              <a:rPr lang="de-DE" altLang="de-DE" dirty="0" smtClean="0"/>
              <a:t>CAN (serieller Bus)</a:t>
            </a:r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8 Pins </a:t>
            </a:r>
            <a:r>
              <a:rPr lang="de-DE" altLang="de-DE" sz="2000" dirty="0" smtClean="0"/>
              <a:t>= </a:t>
            </a:r>
            <a:r>
              <a:rPr lang="de-DE" altLang="de-DE" sz="2000" b="1" dirty="0" smtClean="0"/>
              <a:t>Port</a:t>
            </a:r>
            <a:br>
              <a:rPr lang="de-DE" altLang="de-DE" sz="2000" b="1" dirty="0" smtClean="0"/>
            </a:br>
            <a:r>
              <a:rPr lang="de-DE" altLang="de-DE" sz="1800" b="1" dirty="0" smtClean="0"/>
              <a:t> </a:t>
            </a:r>
            <a:endParaRPr lang="de-DE" altLang="de-DE" sz="2000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als </a:t>
            </a:r>
            <a:r>
              <a:rPr lang="de-DE" altLang="de-DE" sz="1600" i="1" dirty="0" smtClean="0"/>
              <a:t>Eingang</a:t>
            </a:r>
            <a:r>
              <a:rPr lang="de-DE" altLang="de-DE" sz="1600" dirty="0" smtClean="0"/>
              <a:t>: Abfrage des Zustandes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als </a:t>
            </a:r>
            <a:r>
              <a:rPr lang="de-DE" altLang="de-DE" sz="1600" i="1" dirty="0"/>
              <a:t>Ausgang</a:t>
            </a:r>
            <a:r>
              <a:rPr lang="de-DE" altLang="de-DE" sz="1600" dirty="0" smtClean="0"/>
              <a:t>: Setzen des Pegels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z.B. </a:t>
            </a:r>
            <a:r>
              <a:rPr lang="de-DE" alt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PDR07_P0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Data-</a:t>
            </a:r>
            <a:r>
              <a:rPr lang="de-DE" altLang="de-DE" sz="1800" b="1" dirty="0" err="1" smtClean="0"/>
              <a:t>Direction</a:t>
            </a:r>
            <a:r>
              <a:rPr lang="de-DE" altLang="de-DE" sz="1800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0 → Eingang, 1 → Ausgang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DDR07_D0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Port-Input-</a:t>
            </a:r>
            <a:r>
              <a:rPr lang="de-DE" altLang="de-DE" sz="1800" b="1" dirty="0" err="1" smtClean="0"/>
              <a:t>Enable</a:t>
            </a:r>
            <a:r>
              <a:rPr lang="de-DE" altLang="de-DE" sz="1800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Bei </a:t>
            </a:r>
            <a:r>
              <a:rPr lang="de-DE" altLang="de-DE" sz="1600" dirty="0" err="1" smtClean="0"/>
              <a:t>Eingangspin</a:t>
            </a:r>
            <a:r>
              <a:rPr lang="de-DE" altLang="de-DE" sz="1600" dirty="0" smtClean="0"/>
              <a:t> den Eingang aktiv schalten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PIER07_IE0</a:t>
            </a:r>
            <a:endParaRPr lang="de-DE" alt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684213" y="1628800"/>
            <a:ext cx="7704211" cy="237626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/*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Beispiel: Pins als Eingang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PIER07_IE0 = 1;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Pin 0 von Port 07 als Eingang aktiv</a:t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  <p:sp>
        <p:nvSpPr>
          <p:cNvPr id="6" name="Gefaltete Ecke 5"/>
          <p:cNvSpPr/>
          <p:nvPr/>
        </p:nvSpPr>
        <p:spPr bwMode="auto">
          <a:xfrm>
            <a:off x="684213" y="1628850"/>
            <a:ext cx="7704211" cy="187215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/* Beispiel: 7-Segment-Anzeige */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Rechte 7-Segment-Anzeige komplett aus</a:t>
            </a:r>
            <a:b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Punkt der rechten 7-Segment-Anzeige an</a:t>
            </a:r>
          </a:p>
        </p:txBody>
      </p:sp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2" name="Rechteck 1"/>
          <p:cNvSpPr/>
          <p:nvPr/>
        </p:nvSpPr>
        <p:spPr>
          <a:xfrm>
            <a:off x="250824" y="2852936"/>
            <a:ext cx="8640763" cy="361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      // 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Technische</a:t>
            </a:r>
            <a:r>
              <a:rPr lang="en-US" dirty="0" smtClean="0"/>
              <a:t> </a:t>
            </a:r>
            <a:r>
              <a:rPr lang="en-US" dirty="0" err="1" smtClean="0"/>
              <a:t>Anmerkungen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Projektvorlagen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484313"/>
            <a:ext cx="8641655" cy="49688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Die </a:t>
            </a:r>
            <a:r>
              <a:rPr lang="en-US" b="1" err="1" smtClean="0"/>
              <a:t>Projektvorlagen</a:t>
            </a:r>
            <a:r>
              <a:rPr lang="en-US" b="1" smtClean="0"/>
              <a:t> </a:t>
            </a:r>
            <a:r>
              <a:rPr lang="en-US"/>
              <a:t>(~/CPPP/Repos/ </a:t>
            </a:r>
            <a:r>
              <a:rPr lang="en-US" smtClean="0"/>
              <a:t>tud-cpp-exercises/projects/day5) enthalten </a:t>
            </a:r>
            <a:r>
              <a:rPr lang="en-US" dirty="0" smtClean="0"/>
              <a:t>Code, der </a:t>
            </a:r>
            <a:r>
              <a:rPr lang="en-US" dirty="0" err="1" smtClean="0"/>
              <a:t>euch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err="1" smtClean="0"/>
              <a:t>Starten</a:t>
            </a:r>
            <a:r>
              <a:rPr lang="en-US" smtClean="0"/>
              <a:t> hilft.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Tipp</a:t>
            </a:r>
            <a:r>
              <a:rPr lang="en-US" smtClean="0"/>
              <a:t>: Nicht in …/Repo arbeiten, da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mtClean="0"/>
              <a:t> sonst das Pullen verhindert.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Anschluss des Boards an die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Im </a:t>
            </a:r>
            <a:r>
              <a:rPr lang="en-US" b="1" smtClean="0"/>
              <a:t>Host-System </a:t>
            </a:r>
            <a:r>
              <a:rPr lang="en-US" smtClean="0"/>
              <a:t>wird eine USB-zu-Seriell-Schnittstelle erstellt</a:t>
            </a:r>
          </a:p>
          <a:p>
            <a:pPr marL="692150" lvl="1" indent="-342900"/>
            <a:r>
              <a:rPr lang="en-US" smtClean="0"/>
              <a:t>Windows: Im Geräte-Manager prüfen, welcher Ports erscheint, wenn das Board angesteckt wird (bspw. </a:t>
            </a:r>
            <a:r>
              <a:rPr lang="en-US" sz="20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COM8</a:t>
            </a:r>
            <a:r>
              <a:rPr lang="en-US" smtClean="0"/>
              <a:t>)</a:t>
            </a:r>
          </a:p>
          <a:p>
            <a:pPr marL="692150" lvl="1" indent="-342900"/>
            <a:r>
              <a:rPr lang="en-US" smtClean="0"/>
              <a:t>Linux: Nach </a:t>
            </a:r>
            <a:r>
              <a:rPr lang="en-US" sz="200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/dev/ttyUSB0 </a:t>
            </a:r>
            <a:r>
              <a:rPr lang="en-US" smtClean="0"/>
              <a:t>(o.ä.) Ausschau halten.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In der </a:t>
            </a:r>
            <a:r>
              <a:rPr lang="en-US" b="1" smtClean="0"/>
              <a:t>Konfiguration der VM </a:t>
            </a:r>
            <a:r>
              <a:rPr lang="en-US" smtClean="0"/>
              <a:t>("Ändern…", vor dem Start!) wird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COM8</a:t>
            </a:r>
            <a:r>
              <a:rPr lang="en-US" smtClean="0"/>
              <a:t> des Hosts auf den ersten COM-Port des Guest gelegt ("Host-Schnitstelle")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In der VM</a:t>
            </a:r>
            <a:r>
              <a:rPr lang="en-US" smtClean="0"/>
              <a:t> ist dieser serielle Port als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/dev/ttyS0</a:t>
            </a:r>
            <a:r>
              <a:rPr lang="en-US" smtClean="0"/>
              <a:t> verfügbar</a:t>
            </a:r>
          </a:p>
          <a:p>
            <a:pPr marL="692150" lvl="1" indent="-342900"/>
            <a:r>
              <a:rPr lang="en-US" smtClean="0"/>
              <a:t>Die Makefiles sind so aufgebaut, dass dann alles automatisch ablaufen sollte.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76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Viel Spaß!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38" y="1700808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hteck 1"/>
          <p:cNvSpPr/>
          <p:nvPr/>
        </p:nvSpPr>
        <p:spPr>
          <a:xfrm>
            <a:off x="539552" y="6247768"/>
            <a:ext cx="8406680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Quelle:Real-Time Systems Lab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Lizenz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825" y="1484313"/>
            <a:ext cx="8665593" cy="4968875"/>
          </a:xfrm>
        </p:spPr>
        <p:txBody>
          <a:bodyPr/>
          <a:lstStyle/>
          <a:p>
            <a:r>
              <a:rPr lang="en-US"/>
              <a:t>Dieser Foliensatz ist lizenziert unter </a:t>
            </a:r>
            <a:endParaRPr lang="en-US" smtClean="0"/>
          </a:p>
          <a:p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Creative </a:t>
            </a:r>
            <a:r>
              <a:rPr lang="en-US"/>
              <a:t>Commons </a:t>
            </a:r>
            <a:r>
              <a:rPr lang="en-US" smtClean="0"/>
              <a:t>"Attribution-NonCommercial </a:t>
            </a:r>
            <a:r>
              <a:rPr lang="en-US"/>
              <a:t>4.0 </a:t>
            </a:r>
            <a:r>
              <a:rPr lang="en-US" smtClean="0"/>
              <a:t>International"</a:t>
            </a:r>
          </a:p>
          <a:p>
            <a:pPr marL="342900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siehe </a:t>
            </a: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creativecommons.org/licenses/by-nc/4.0/legalcode</a:t>
            </a:r>
            <a:r>
              <a:rPr lang="en-US" smtClean="0"/>
              <a:t> </a:t>
            </a:r>
            <a:endParaRPr lang="en-US"/>
          </a:p>
        </p:txBody>
      </p:sp>
      <p:pic>
        <p:nvPicPr>
          <p:cNvPr id="3" name="Picture 2" descr="http://mirrors.creativecommons.org/presskit/buttons/88x31/png/by-n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650" y="5085184"/>
            <a:ext cx="349876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9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Bildnachweis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/>
              <a:t>Titelbild </a:t>
            </a:r>
            <a:r>
              <a:rPr lang="en-US" sz="1200" smtClean="0"/>
              <a:t>"Organisatorisches" </a:t>
            </a:r>
            <a:r>
              <a:rPr lang="en-US" sz="1200"/>
              <a:t>(Papierstapel): Jonathan Joseph Bondhus (Wiki Commons, </a:t>
            </a:r>
            <a:r>
              <a:rPr lang="en-US" sz="1200">
                <a:hlinkClick r:id="rId2"/>
              </a:rPr>
              <a:t>https://commons.wikimedia.org/wiki/Paper#/</a:t>
            </a:r>
            <a:r>
              <a:rPr lang="en-US" sz="1200" smtClean="0">
                <a:hlinkClick r:id="rId2"/>
              </a:rPr>
              <a:t>media/File:Stack_of_Copy_Paper.jpg</a:t>
            </a:r>
            <a:r>
              <a:rPr lang="en-US" sz="1200"/>
              <a:t>, CC BY-SA </a:t>
            </a:r>
            <a:r>
              <a:rPr lang="en-US" sz="1200" smtClean="0"/>
              <a:t>3.0)</a:t>
            </a:r>
          </a:p>
          <a:p>
            <a:endParaRPr lang="en-US" sz="1200"/>
          </a:p>
          <a:p>
            <a:r>
              <a:rPr lang="en-US" sz="1200"/>
              <a:t>Lächelndes Fragezeichen: katieyunholmes: smiley face clip art </a:t>
            </a:r>
            <a:r>
              <a:rPr lang="en-US" sz="1200" smtClean="0"/>
              <a:t>animated (</a:t>
            </a:r>
            <a:r>
              <a:rPr lang="en-US" sz="1200" smtClean="0">
                <a:hlinkClick r:id="rId3"/>
              </a:rPr>
              <a:t>http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cliparts.co/clipart/2613703</a:t>
            </a:r>
            <a:r>
              <a:rPr lang="en-US" sz="1200" smtClean="0"/>
              <a:t>, "attribution")</a:t>
            </a:r>
            <a:endParaRPr lang="en-US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5337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</a:t>
            </a:r>
          </a:p>
        </p:txBody>
      </p:sp>
    </p:spTree>
    <p:extLst>
      <p:ext uri="{BB962C8B-B14F-4D97-AF65-F5344CB8AC3E}">
        <p14:creationId xmlns:p14="http://schemas.microsoft.com/office/powerpoint/2010/main" val="302622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Folien</a:t>
            </a:r>
            <a:r>
              <a:rPr lang="en-US" dirty="0" smtClean="0"/>
              <a:t> </a:t>
            </a:r>
            <a:r>
              <a:rPr lang="en-US" dirty="0" err="1" smtClean="0"/>
              <a:t>Nächstes</a:t>
            </a:r>
            <a:r>
              <a:rPr lang="en-US" dirty="0" smtClean="0"/>
              <a:t> </a:t>
            </a:r>
            <a:r>
              <a:rPr lang="en-US" dirty="0" err="1" smtClean="0"/>
              <a:t>Jahr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8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Was passiert ohne Include Guards</a:t>
            </a:r>
            <a:r>
              <a:rPr lang="en-US" smtClean="0"/>
              <a:t>? Lösung.</a:t>
            </a:r>
            <a:endParaRPr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-144261" y="1490662"/>
            <a:ext cx="4040188" cy="639762"/>
          </a:xfrm>
        </p:spPr>
        <p:txBody>
          <a:bodyPr/>
          <a:lstStyle/>
          <a:p>
            <a:pPr algn="ctr"/>
            <a:r>
              <a:rPr lang="en-US" smtClean="0"/>
              <a:t>Vor dem Präprozessor</a:t>
            </a:r>
            <a:endParaRPr lang="en-US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3707904" y="1490662"/>
            <a:ext cx="4041775" cy="639762"/>
          </a:xfrm>
        </p:spPr>
        <p:txBody>
          <a:bodyPr/>
          <a:lstStyle/>
          <a:p>
            <a:pPr algn="ctr"/>
            <a:r>
              <a:rPr lang="en-US" smtClean="0"/>
              <a:t>Nach dem Präprozessor</a:t>
            </a:r>
            <a:endParaRPr lang="en-US"/>
          </a:p>
        </p:txBody>
      </p:sp>
      <p:sp>
        <p:nvSpPr>
          <p:cNvPr id="8" name="Rechteck 4"/>
          <p:cNvSpPr>
            <a:spLocks noChangeArrowheads="1"/>
          </p:cNvSpPr>
          <p:nvPr/>
        </p:nvSpPr>
        <p:spPr bwMode="auto">
          <a:xfrm>
            <a:off x="278196" y="2464427"/>
            <a:ext cx="3177679" cy="1018750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Building.hpp */</a:t>
            </a: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9" name="Rechteck 4"/>
          <p:cNvSpPr>
            <a:spLocks noChangeArrowheads="1"/>
          </p:cNvSpPr>
          <p:nvPr/>
        </p:nvSpPr>
        <p:spPr bwMode="auto">
          <a:xfrm>
            <a:off x="278197" y="3648056"/>
            <a:ext cx="3177679" cy="1018750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Elevator.hpp */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Rechteck 4"/>
          <p:cNvSpPr>
            <a:spLocks noChangeArrowheads="1"/>
          </p:cNvSpPr>
          <p:nvPr/>
        </p:nvSpPr>
        <p:spPr bwMode="auto">
          <a:xfrm>
            <a:off x="286994" y="4831686"/>
            <a:ext cx="3177679" cy="1352752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Floor.hpp */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#ifndef FLOOR_HPP_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#define FLOOR_HPP_ 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  <a:b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200" b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#endif 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6" name="Rechteck 4"/>
          <p:cNvSpPr>
            <a:spLocks noChangeArrowheads="1"/>
          </p:cNvSpPr>
          <p:nvPr/>
        </p:nvSpPr>
        <p:spPr bwMode="auto">
          <a:xfrm>
            <a:off x="3920040" y="2462260"/>
            <a:ext cx="3177679" cy="2544966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Building.hpp */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#include "Floor.h"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FLOOR_HPP_ undefined -&gt; defined</a:t>
            </a:r>
            <a:endParaRPr lang="de-DE" altLang="de-DE" sz="120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// #include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"Elevator.hpp"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#include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"Floor.hpp" (recursive)</a:t>
            </a:r>
            <a:endParaRPr lang="de-DE" altLang="de-DE" sz="120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Implizite</a:t>
            </a:r>
            <a:r>
              <a:rPr lang="en-US" dirty="0" smtClean="0"/>
              <a:t> </a:t>
            </a:r>
            <a:r>
              <a:rPr lang="en-US" dirty="0" err="1" smtClean="0"/>
              <a:t>Typ-Konvertierung</a:t>
            </a:r>
            <a:r>
              <a:rPr lang="en-US" dirty="0" smtClean="0"/>
              <a:t> und </a:t>
            </a:r>
            <a:r>
              <a:rPr lang="en-US" dirty="0" err="1" smtClean="0"/>
              <a:t>Anonyme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251520" y="1628800"/>
            <a:ext cx="3986989" cy="3397574"/>
          </a:xfrm>
          <a:prstGeom prst="foldedCorner">
            <a:avLst>
              <a:gd name="adj" fmla="val 9237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Student(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	}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mike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"Mike"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tabLst>
                <a:tab pos="361950" algn="l"/>
                <a:tab pos="712788" algn="l"/>
              </a:tabLst>
            </a:pPr>
            <a:endParaRPr lang="en-US" sz="14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932040" y="2276872"/>
            <a:ext cx="3775089" cy="377701"/>
          </a:xfrm>
          <a:prstGeom prst="wedgeRoundRectCallout">
            <a:avLst>
              <a:gd name="adj1" fmla="val -70577"/>
              <a:gd name="adj2" fmla="val 263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Konstruktor erwartet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427985" y="3138736"/>
            <a:ext cx="4279144" cy="377701"/>
          </a:xfrm>
          <a:prstGeom prst="wedgeRoundRectCallout">
            <a:avLst>
              <a:gd name="adj1" fmla="val -96540"/>
              <a:gd name="adj2" fmla="val 18402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Aber:</a:t>
            </a:r>
            <a:r>
              <a:rPr lang="de-DE" dirty="0" smtClean="0">
                <a:solidFill>
                  <a:schemeClr val="bg1"/>
                </a:solidFill>
              </a:rPr>
              <a:t> Aufrufer verwendet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427985" y="4000599"/>
            <a:ext cx="4279143" cy="1113631"/>
          </a:xfrm>
          <a:prstGeom prst="wedgeRoundRectCallout">
            <a:avLst>
              <a:gd name="adj1" fmla="val -85076"/>
              <a:gd name="adj2" fmla="val -368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I</a:t>
            </a:r>
            <a:r>
              <a:rPr lang="de-DE" b="1" dirty="0" smtClean="0">
                <a:solidFill>
                  <a:schemeClr val="bg1"/>
                </a:solidFill>
              </a:rPr>
              <a:t>mplizite Typkonvertierung,</a:t>
            </a:r>
            <a:r>
              <a:rPr lang="de-DE" dirty="0" smtClean="0">
                <a:solidFill>
                  <a:schemeClr val="bg1"/>
                </a:solidFill>
              </a:rPr>
              <a:t> da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einen Konstruktor besitzt, der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dirty="0" smtClean="0">
                <a:solidFill>
                  <a:schemeClr val="bg1"/>
                </a:solidFill>
              </a:rPr>
              <a:t> als Parameter hat.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4238509" y="5168505"/>
            <a:ext cx="4468619" cy="1296144"/>
          </a:xfrm>
          <a:prstGeom prst="wedgeRoundRectCallout">
            <a:avLst>
              <a:gd name="adj1" fmla="val -118458"/>
              <a:gd name="adj2" fmla="val -1163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Das generierte Objekt </a:t>
            </a:r>
            <a:r>
              <a:rPr lang="de-DE" smtClean="0">
                <a:solidFill>
                  <a:schemeClr val="bg1"/>
                </a:solidFill>
              </a:rPr>
              <a:t>ist </a:t>
            </a:r>
            <a:r>
              <a:rPr lang="de-DE" b="1" smtClean="0">
                <a:solidFill>
                  <a:schemeClr val="bg1"/>
                </a:solidFill>
              </a:rPr>
              <a:t>"anonym"</a:t>
            </a:r>
            <a:r>
              <a:rPr lang="de-DE" smtClean="0">
                <a:solidFill>
                  <a:schemeClr val="bg1"/>
                </a:solidFill>
              </a:rPr>
              <a:t>, </a:t>
            </a:r>
            <a:r>
              <a:rPr lang="de-DE" dirty="0" smtClean="0">
                <a:solidFill>
                  <a:schemeClr val="bg1"/>
                </a:solidFill>
              </a:rPr>
              <a:t>d.h. kann nach dieser Zeile nicht mehr verwendet werden – daher ist </a:t>
            </a:r>
            <a:r>
              <a:rPr lang="de-DE" b="1" dirty="0" smtClean="0">
                <a:solidFill>
                  <a:schemeClr val="bg1"/>
                </a:solidFill>
              </a:rPr>
              <a:t>nur eine Übergabe als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b="1" dirty="0" smtClean="0">
                <a:solidFill>
                  <a:schemeClr val="bg1"/>
                </a:solidFill>
              </a:rPr>
              <a:t> sinnvoll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Implizite</a:t>
            </a:r>
            <a:r>
              <a:rPr lang="en-US" dirty="0" smtClean="0"/>
              <a:t> </a:t>
            </a:r>
            <a:r>
              <a:rPr lang="en-US" dirty="0" err="1" smtClean="0"/>
              <a:t>Typkonvertierung</a:t>
            </a:r>
            <a:r>
              <a:rPr lang="en-US" dirty="0" smtClean="0"/>
              <a:t> </a:t>
            </a:r>
            <a:r>
              <a:rPr lang="en-US" dirty="0" err="1" smtClean="0"/>
              <a:t>unterbinden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251520" y="1628800"/>
            <a:ext cx="4953600" cy="4276590"/>
          </a:xfrm>
          <a:prstGeom prst="foldedCorner">
            <a:avLst>
              <a:gd name="adj" fmla="val 9237"/>
            </a:avLst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&lt;string&gt;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explicit Student(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&amp;name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: </a:t>
            </a:r>
            <a:r>
              <a:rPr lang="en-US" sz="1400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	}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361950" algn="l"/>
                <a:tab pos="712788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>
              <a:tabLst>
                <a:tab pos="361950" algn="l"/>
                <a:tab pos="712788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&amp;student)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	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mike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"Mike"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(mike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useStudent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"Sarah"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4716016" y="4005064"/>
            <a:ext cx="4279144" cy="936104"/>
          </a:xfrm>
          <a:prstGeom prst="wedgeRoundRectCallout">
            <a:avLst>
              <a:gd name="adj1" fmla="val -74426"/>
              <a:gd name="adj2" fmla="val 559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Ohne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</a:t>
            </a:r>
            <a:r>
              <a:rPr lang="de-DE" dirty="0" smtClean="0">
                <a:solidFill>
                  <a:schemeClr val="bg1"/>
                </a:solidFill>
              </a:rPr>
              <a:t> kann man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useStudent</a:t>
            </a:r>
            <a:r>
              <a:rPr lang="de-DE" dirty="0" smtClean="0">
                <a:solidFill>
                  <a:schemeClr val="bg1"/>
                </a:solidFill>
              </a:rPr>
              <a:t> auch so aufrufen wegen </a:t>
            </a:r>
            <a:r>
              <a:rPr lang="de-DE" b="1" dirty="0" smtClean="0">
                <a:solidFill>
                  <a:schemeClr val="bg1"/>
                </a:solidFill>
              </a:rPr>
              <a:t>impliziter Typkonvertierung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364088" y="1628800"/>
            <a:ext cx="3528392" cy="1224136"/>
          </a:xfrm>
          <a:prstGeom prst="wedgeRoundRectCallout">
            <a:avLst>
              <a:gd name="adj1" fmla="val -57725"/>
              <a:gd name="adj2" fmla="val 260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Schlüsselwort explicit unterbindet Verwendung des Konstr. für implizite Typkonvertierung</a:t>
            </a:r>
          </a:p>
        </p:txBody>
      </p:sp>
    </p:spTree>
    <p:extLst>
      <p:ext uri="{BB962C8B-B14F-4D97-AF65-F5344CB8AC3E}">
        <p14:creationId xmlns:p14="http://schemas.microsoft.com/office/powerpoint/2010/main" val="221553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Welche </a:t>
            </a:r>
            <a:r>
              <a:rPr lang="de-DE" altLang="de-DE" sz="1800"/>
              <a:t>Speicherbereiche</a:t>
            </a:r>
            <a:r>
              <a:rPr lang="de-DE" altLang="de-DE" sz="1800" b="0"/>
              <a:t> gibt es in Java?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Wieso muss man sich in Java </a:t>
            </a:r>
            <a:r>
              <a:rPr lang="de-DE" altLang="de-DE" sz="1800" smtClean="0"/>
              <a:t>so wenig Gedanken</a:t>
            </a:r>
            <a:r>
              <a:rPr lang="de-DE" altLang="de-DE" sz="1800" b="0" smtClean="0"/>
              <a:t> um die Speicherverwaltung machen?</a:t>
            </a:r>
          </a:p>
        </p:txBody>
      </p:sp>
    </p:spTree>
    <p:extLst>
      <p:ext uri="{BB962C8B-B14F-4D97-AF65-F5344CB8AC3E}">
        <p14:creationId xmlns:p14="http://schemas.microsoft.com/office/powerpoint/2010/main" val="395170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333362" y="427697"/>
            <a:ext cx="6877050" cy="838200"/>
          </a:xfrm>
        </p:spPr>
        <p:txBody>
          <a:bodyPr/>
          <a:lstStyle/>
          <a:p>
            <a:r>
              <a:rPr lang="de-DE" altLang="de-DE" smtClean="0"/>
              <a:t>Alternativer Blick auf die Bedeutung von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mtClean="0"/>
              <a:t> an verschiedenen Positionen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528112" y="4669855"/>
            <a:ext cx="6985000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const int   *       iP = &amp;i;                            CONST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anose="020B0609020204030204" pitchFamily="49" charset="0"/>
                <a:cs typeface="Consolas" panose="020B0609020204030204" pitchFamily="49" charset="0"/>
              </a:rPr>
              <a:t>int const   *       iP = &amp;i; </a:t>
            </a:r>
            <a:r>
              <a:rPr lang="de-DE" altLang="de-DE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CONST</a:t>
            </a:r>
            <a:endParaRPr lang="de-DE" altLang="de-DE" sz="16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   int      * const iP = &amp;i;      CONST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const int   * const iP = &amp;i;      CONST                 CONST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anose="020B0609020204030204" pitchFamily="49" charset="0"/>
                <a:cs typeface="Consolas" panose="020B0609020204030204" pitchFamily="49" charset="0"/>
              </a:rPr>
              <a:t>int const   * const iP = &amp;i;      CONST                 CONST</a:t>
            </a:r>
            <a:endParaRPr lang="de-DE" altLang="de-DE" sz="16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877090" y="2564904"/>
            <a:ext cx="4538663" cy="1876425"/>
            <a:chOff x="1978025" y="4508500"/>
            <a:chExt cx="4538663" cy="1876425"/>
          </a:xfrm>
        </p:grpSpPr>
        <p:sp useBgFill="1">
          <p:nvSpPr>
            <p:cNvPr id="9227" name="Rectangle 19"/>
            <p:cNvSpPr>
              <a:spLocks noChangeArrowheads="1"/>
            </p:cNvSpPr>
            <p:nvPr/>
          </p:nvSpPr>
          <p:spPr bwMode="auto">
            <a:xfrm>
              <a:off x="3275013" y="5156200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28" name="Rectangle 20"/>
            <p:cNvSpPr>
              <a:spLocks noChangeArrowheads="1"/>
            </p:cNvSpPr>
            <p:nvPr/>
          </p:nvSpPr>
          <p:spPr bwMode="auto">
            <a:xfrm>
              <a:off x="3490913" y="5156200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29" name="Rectangle 21"/>
            <p:cNvSpPr>
              <a:spLocks noChangeArrowheads="1"/>
            </p:cNvSpPr>
            <p:nvPr/>
          </p:nvSpPr>
          <p:spPr bwMode="auto">
            <a:xfrm>
              <a:off x="3706813" y="5156200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30" name="Rectangle 22"/>
            <p:cNvSpPr>
              <a:spLocks noChangeArrowheads="1"/>
            </p:cNvSpPr>
            <p:nvPr/>
          </p:nvSpPr>
          <p:spPr bwMode="auto">
            <a:xfrm>
              <a:off x="3922713" y="5156200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31" name="Rectangle 23"/>
            <p:cNvSpPr>
              <a:spLocks noChangeArrowheads="1"/>
            </p:cNvSpPr>
            <p:nvPr/>
          </p:nvSpPr>
          <p:spPr bwMode="auto">
            <a:xfrm>
              <a:off x="1979613" y="5156200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32" name="Rectangle 24"/>
            <p:cNvSpPr>
              <a:spLocks noChangeArrowheads="1"/>
            </p:cNvSpPr>
            <p:nvPr/>
          </p:nvSpPr>
          <p:spPr bwMode="auto">
            <a:xfrm>
              <a:off x="2195513" y="5156200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33" name="Rectangle 25"/>
            <p:cNvSpPr>
              <a:spLocks noChangeArrowheads="1"/>
            </p:cNvSpPr>
            <p:nvPr/>
          </p:nvSpPr>
          <p:spPr bwMode="auto">
            <a:xfrm>
              <a:off x="2411413" y="5156200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34" name="Rectangle 26"/>
            <p:cNvSpPr>
              <a:spLocks noChangeArrowheads="1"/>
            </p:cNvSpPr>
            <p:nvPr/>
          </p:nvSpPr>
          <p:spPr bwMode="auto">
            <a:xfrm>
              <a:off x="2627313" y="5156200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35" name="Rectangle 27"/>
            <p:cNvSpPr>
              <a:spLocks noChangeArrowheads="1"/>
            </p:cNvSpPr>
            <p:nvPr/>
          </p:nvSpPr>
          <p:spPr bwMode="auto">
            <a:xfrm>
              <a:off x="2843213" y="5156200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36" name="Rectangle 28"/>
            <p:cNvSpPr>
              <a:spLocks noChangeArrowheads="1"/>
            </p:cNvSpPr>
            <p:nvPr/>
          </p:nvSpPr>
          <p:spPr bwMode="auto">
            <a:xfrm>
              <a:off x="3059113" y="5156200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37" name="Rectangle 29"/>
            <p:cNvSpPr>
              <a:spLocks noChangeArrowheads="1"/>
            </p:cNvSpPr>
            <p:nvPr/>
          </p:nvSpPr>
          <p:spPr bwMode="auto">
            <a:xfrm>
              <a:off x="4140200" y="5156200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38" name="Rectangle 30"/>
            <p:cNvSpPr>
              <a:spLocks noChangeArrowheads="1"/>
            </p:cNvSpPr>
            <p:nvPr/>
          </p:nvSpPr>
          <p:spPr bwMode="auto">
            <a:xfrm>
              <a:off x="4356100" y="5156200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39" name="Rectangle 31"/>
            <p:cNvSpPr>
              <a:spLocks noChangeArrowheads="1"/>
            </p:cNvSpPr>
            <p:nvPr/>
          </p:nvSpPr>
          <p:spPr bwMode="auto">
            <a:xfrm>
              <a:off x="4572000" y="5156200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40" name="Rectangle 32"/>
            <p:cNvSpPr>
              <a:spLocks noChangeArrowheads="1"/>
            </p:cNvSpPr>
            <p:nvPr/>
          </p:nvSpPr>
          <p:spPr bwMode="auto">
            <a:xfrm>
              <a:off x="4787900" y="5156200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41" name="Rectangle 33"/>
            <p:cNvSpPr>
              <a:spLocks noChangeArrowheads="1"/>
            </p:cNvSpPr>
            <p:nvPr/>
          </p:nvSpPr>
          <p:spPr bwMode="auto">
            <a:xfrm>
              <a:off x="5003800" y="5156200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42" name="Rectangle 34"/>
            <p:cNvSpPr>
              <a:spLocks noChangeArrowheads="1"/>
            </p:cNvSpPr>
            <p:nvPr/>
          </p:nvSpPr>
          <p:spPr bwMode="auto">
            <a:xfrm>
              <a:off x="5219700" y="5156200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9243" name="Rectangle 35"/>
            <p:cNvSpPr>
              <a:spLocks noChangeArrowheads="1"/>
            </p:cNvSpPr>
            <p:nvPr/>
          </p:nvSpPr>
          <p:spPr bwMode="auto">
            <a:xfrm>
              <a:off x="5435600" y="5156200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44" name="Rectangle 36"/>
            <p:cNvSpPr>
              <a:spLocks noChangeArrowheads="1"/>
            </p:cNvSpPr>
            <p:nvPr/>
          </p:nvSpPr>
          <p:spPr bwMode="auto">
            <a:xfrm>
              <a:off x="5651500" y="5156200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9245" name="Rectangle 37"/>
            <p:cNvSpPr>
              <a:spLocks noChangeArrowheads="1"/>
            </p:cNvSpPr>
            <p:nvPr/>
          </p:nvSpPr>
          <p:spPr bwMode="auto">
            <a:xfrm>
              <a:off x="5867400" y="5156200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46" name="Rectangle 38"/>
            <p:cNvSpPr>
              <a:spLocks noChangeArrowheads="1"/>
            </p:cNvSpPr>
            <p:nvPr/>
          </p:nvSpPr>
          <p:spPr bwMode="auto">
            <a:xfrm>
              <a:off x="6083300" y="5156200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247" name="Rectangle 39"/>
            <p:cNvSpPr>
              <a:spLocks noChangeArrowheads="1"/>
            </p:cNvSpPr>
            <p:nvPr/>
          </p:nvSpPr>
          <p:spPr bwMode="auto">
            <a:xfrm>
              <a:off x="6299200" y="5156200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50" name="AutoShape 42"/>
            <p:cNvSpPr>
              <a:spLocks/>
            </p:cNvSpPr>
            <p:nvPr/>
          </p:nvSpPr>
          <p:spPr bwMode="auto">
            <a:xfrm rot="5400000">
              <a:off x="2736057" y="4544219"/>
              <a:ext cx="214312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55" name="Text Box 57"/>
            <p:cNvSpPr txBox="1">
              <a:spLocks noChangeArrowheads="1"/>
            </p:cNvSpPr>
            <p:nvPr/>
          </p:nvSpPr>
          <p:spPr bwMode="auto">
            <a:xfrm>
              <a:off x="2481263" y="5300663"/>
              <a:ext cx="698500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2267</a:t>
              </a:r>
            </a:p>
          </p:txBody>
        </p:sp>
        <p:sp>
          <p:nvSpPr>
            <p:cNvPr id="9256" name="Text Box 58"/>
            <p:cNvSpPr txBox="1">
              <a:spLocks noChangeArrowheads="1"/>
            </p:cNvSpPr>
            <p:nvPr/>
          </p:nvSpPr>
          <p:spPr bwMode="auto">
            <a:xfrm>
              <a:off x="4786313" y="5802313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7</a:t>
              </a:r>
            </a:p>
          </p:txBody>
        </p:sp>
        <p:sp>
          <p:nvSpPr>
            <p:cNvPr id="9257" name="Text Box 59"/>
            <p:cNvSpPr txBox="1">
              <a:spLocks noChangeArrowheads="1"/>
            </p:cNvSpPr>
            <p:nvPr/>
          </p:nvSpPr>
          <p:spPr bwMode="auto">
            <a:xfrm>
              <a:off x="5002213" y="5802313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8</a:t>
              </a:r>
            </a:p>
          </p:txBody>
        </p:sp>
        <p:sp>
          <p:nvSpPr>
            <p:cNvPr id="9258" name="Text Box 60"/>
            <p:cNvSpPr txBox="1">
              <a:spLocks noChangeArrowheads="1"/>
            </p:cNvSpPr>
            <p:nvPr/>
          </p:nvSpPr>
          <p:spPr bwMode="auto">
            <a:xfrm>
              <a:off x="5218113" y="5802313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9</a:t>
              </a:r>
            </a:p>
          </p:txBody>
        </p:sp>
        <p:sp>
          <p:nvSpPr>
            <p:cNvPr id="9259" name="Text Box 61"/>
            <p:cNvSpPr txBox="1">
              <a:spLocks noChangeArrowheads="1"/>
            </p:cNvSpPr>
            <p:nvPr/>
          </p:nvSpPr>
          <p:spPr bwMode="auto">
            <a:xfrm>
              <a:off x="5434013" y="5802313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0</a:t>
              </a:r>
            </a:p>
          </p:txBody>
        </p:sp>
        <p:sp>
          <p:nvSpPr>
            <p:cNvPr id="9260" name="Text Box 62"/>
            <p:cNvSpPr txBox="1">
              <a:spLocks noChangeArrowheads="1"/>
            </p:cNvSpPr>
            <p:nvPr/>
          </p:nvSpPr>
          <p:spPr bwMode="auto">
            <a:xfrm>
              <a:off x="5651500" y="5802313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</p:txBody>
        </p:sp>
        <p:sp>
          <p:nvSpPr>
            <p:cNvPr id="9261" name="Text Box 63"/>
            <p:cNvSpPr txBox="1">
              <a:spLocks noChangeArrowheads="1"/>
            </p:cNvSpPr>
            <p:nvPr/>
          </p:nvSpPr>
          <p:spPr bwMode="auto">
            <a:xfrm>
              <a:off x="5867400" y="5802313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</p:txBody>
        </p:sp>
        <p:sp>
          <p:nvSpPr>
            <p:cNvPr id="9262" name="Text Box 64"/>
            <p:cNvSpPr txBox="1">
              <a:spLocks noChangeArrowheads="1"/>
            </p:cNvSpPr>
            <p:nvPr/>
          </p:nvSpPr>
          <p:spPr bwMode="auto">
            <a:xfrm>
              <a:off x="4570413" y="5802313"/>
              <a:ext cx="212725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</p:txBody>
        </p:sp>
        <p:sp>
          <p:nvSpPr>
            <p:cNvPr id="9263" name="Text Box 65"/>
            <p:cNvSpPr txBox="1">
              <a:spLocks noChangeArrowheads="1"/>
            </p:cNvSpPr>
            <p:nvPr/>
          </p:nvSpPr>
          <p:spPr bwMode="auto">
            <a:xfrm>
              <a:off x="6084888" y="5805488"/>
              <a:ext cx="212725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</p:txBody>
        </p:sp>
        <p:sp>
          <p:nvSpPr>
            <p:cNvPr id="9264" name="Text Box 66"/>
            <p:cNvSpPr txBox="1">
              <a:spLocks noChangeArrowheads="1"/>
            </p:cNvSpPr>
            <p:nvPr/>
          </p:nvSpPr>
          <p:spPr bwMode="auto">
            <a:xfrm>
              <a:off x="2193925" y="5803900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 dirty="0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 dirty="0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 dirty="0"/>
                <a:t>7</a:t>
              </a:r>
            </a:p>
          </p:txBody>
        </p:sp>
        <p:sp>
          <p:nvSpPr>
            <p:cNvPr id="9265" name="Text Box 67"/>
            <p:cNvSpPr txBox="1">
              <a:spLocks noChangeArrowheads="1"/>
            </p:cNvSpPr>
            <p:nvPr/>
          </p:nvSpPr>
          <p:spPr bwMode="auto">
            <a:xfrm>
              <a:off x="2409825" y="5803900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8</a:t>
              </a:r>
            </a:p>
          </p:txBody>
        </p:sp>
        <p:sp>
          <p:nvSpPr>
            <p:cNvPr id="9266" name="Text Box 68"/>
            <p:cNvSpPr txBox="1">
              <a:spLocks noChangeArrowheads="1"/>
            </p:cNvSpPr>
            <p:nvPr/>
          </p:nvSpPr>
          <p:spPr bwMode="auto">
            <a:xfrm>
              <a:off x="2625725" y="5803900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9</a:t>
              </a:r>
            </a:p>
          </p:txBody>
        </p:sp>
        <p:sp>
          <p:nvSpPr>
            <p:cNvPr id="9267" name="Text Box 69"/>
            <p:cNvSpPr txBox="1">
              <a:spLocks noChangeArrowheads="1"/>
            </p:cNvSpPr>
            <p:nvPr/>
          </p:nvSpPr>
          <p:spPr bwMode="auto">
            <a:xfrm>
              <a:off x="2841625" y="5803900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0</a:t>
              </a:r>
            </a:p>
          </p:txBody>
        </p:sp>
        <p:sp>
          <p:nvSpPr>
            <p:cNvPr id="9268" name="Text Box 70"/>
            <p:cNvSpPr txBox="1">
              <a:spLocks noChangeArrowheads="1"/>
            </p:cNvSpPr>
            <p:nvPr/>
          </p:nvSpPr>
          <p:spPr bwMode="auto">
            <a:xfrm>
              <a:off x="3059113" y="5803900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</p:txBody>
        </p:sp>
        <p:sp>
          <p:nvSpPr>
            <p:cNvPr id="9269" name="Text Box 71"/>
            <p:cNvSpPr txBox="1">
              <a:spLocks noChangeArrowheads="1"/>
            </p:cNvSpPr>
            <p:nvPr/>
          </p:nvSpPr>
          <p:spPr bwMode="auto">
            <a:xfrm>
              <a:off x="3275013" y="5803900"/>
              <a:ext cx="2413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2</a:t>
              </a:r>
            </a:p>
          </p:txBody>
        </p:sp>
        <p:sp>
          <p:nvSpPr>
            <p:cNvPr id="9270" name="Text Box 72"/>
            <p:cNvSpPr txBox="1">
              <a:spLocks noChangeArrowheads="1"/>
            </p:cNvSpPr>
            <p:nvPr/>
          </p:nvSpPr>
          <p:spPr bwMode="auto">
            <a:xfrm>
              <a:off x="1978025" y="5803900"/>
              <a:ext cx="212725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</p:txBody>
        </p:sp>
        <p:sp>
          <p:nvSpPr>
            <p:cNvPr id="9271" name="Text Box 73"/>
            <p:cNvSpPr txBox="1">
              <a:spLocks noChangeArrowheads="1"/>
            </p:cNvSpPr>
            <p:nvPr/>
          </p:nvSpPr>
          <p:spPr bwMode="auto">
            <a:xfrm>
              <a:off x="3492500" y="5805488"/>
              <a:ext cx="212725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800" b="0" i="1"/>
                <a:t>.</a:t>
              </a:r>
            </a:p>
          </p:txBody>
        </p:sp>
        <p:sp>
          <p:nvSpPr>
            <p:cNvPr id="9275" name="Text Box 77"/>
            <p:cNvSpPr txBox="1">
              <a:spLocks noChangeArrowheads="1"/>
            </p:cNvSpPr>
            <p:nvPr/>
          </p:nvSpPr>
          <p:spPr bwMode="auto">
            <a:xfrm>
              <a:off x="2427864" y="4508500"/>
              <a:ext cx="77777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smtClean="0"/>
                <a:t>int *iP;</a:t>
              </a:r>
              <a:endParaRPr lang="de-DE" altLang="de-DE" sz="1600" b="0" dirty="0"/>
            </a:p>
          </p:txBody>
        </p:sp>
        <p:sp>
          <p:nvSpPr>
            <p:cNvPr id="9279" name="AutoShape 40"/>
            <p:cNvSpPr>
              <a:spLocks/>
            </p:cNvSpPr>
            <p:nvPr/>
          </p:nvSpPr>
          <p:spPr bwMode="auto">
            <a:xfrm rot="5400000">
              <a:off x="5121275" y="4533901"/>
              <a:ext cx="195262" cy="865186"/>
            </a:xfrm>
            <a:prstGeom prst="leftBrace">
              <a:avLst>
                <a:gd name="adj1" fmla="val 335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80" name="Text Box 41"/>
            <p:cNvSpPr txBox="1">
              <a:spLocks noChangeArrowheads="1"/>
            </p:cNvSpPr>
            <p:nvPr/>
          </p:nvSpPr>
          <p:spPr bwMode="auto">
            <a:xfrm>
              <a:off x="4966281" y="4508500"/>
              <a:ext cx="5036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smtClean="0"/>
                <a:t>int i</a:t>
              </a:r>
              <a:endParaRPr lang="de-DE" altLang="de-DE" sz="1600" b="0"/>
            </a:p>
          </p:txBody>
        </p:sp>
        <p:sp>
          <p:nvSpPr>
            <p:cNvPr id="9281" name="Text Box 53"/>
            <p:cNvSpPr txBox="1">
              <a:spLocks noChangeArrowheads="1"/>
            </p:cNvSpPr>
            <p:nvPr/>
          </p:nvSpPr>
          <p:spPr bwMode="auto">
            <a:xfrm>
              <a:off x="5071175" y="5300663"/>
              <a:ext cx="298450" cy="3508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3203848" y="1559062"/>
            <a:ext cx="2942574" cy="819972"/>
            <a:chOff x="1585757" y="3120071"/>
            <a:chExt cx="2942574" cy="819972"/>
          </a:xfrm>
        </p:grpSpPr>
        <p:sp>
          <p:nvSpPr>
            <p:cNvPr id="9220" name="Rectangle 5"/>
            <p:cNvSpPr>
              <a:spLocks noChangeArrowheads="1"/>
            </p:cNvSpPr>
            <p:nvPr/>
          </p:nvSpPr>
          <p:spPr bwMode="auto">
            <a:xfrm>
              <a:off x="2655727" y="3575051"/>
              <a:ext cx="792163" cy="3571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i="1"/>
                <a:t>2267</a:t>
              </a:r>
            </a:p>
          </p:txBody>
        </p:sp>
        <p:sp>
          <p:nvSpPr>
            <p:cNvPr id="9226" name="Text Box 16"/>
            <p:cNvSpPr txBox="1">
              <a:spLocks noChangeArrowheads="1"/>
            </p:cNvSpPr>
            <p:nvPr/>
          </p:nvSpPr>
          <p:spPr bwMode="auto">
            <a:xfrm>
              <a:off x="2052638" y="3284538"/>
              <a:ext cx="5889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Name</a:t>
              </a:r>
            </a:p>
          </p:txBody>
        </p:sp>
        <p:sp>
          <p:nvSpPr>
            <p:cNvPr id="9272" name="Text Box 74"/>
            <p:cNvSpPr txBox="1">
              <a:spLocks noChangeArrowheads="1"/>
            </p:cNvSpPr>
            <p:nvPr/>
          </p:nvSpPr>
          <p:spPr bwMode="auto">
            <a:xfrm>
              <a:off x="2628900" y="3120071"/>
              <a:ext cx="18994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Wert </a:t>
              </a:r>
              <a:r>
                <a:rPr lang="de-DE" altLang="de-DE" sz="1200" b="0" smtClean="0"/>
                <a:t/>
              </a:r>
              <a:br>
                <a:rPr lang="de-DE" altLang="de-DE" sz="1200" b="0" smtClean="0"/>
              </a:br>
              <a:r>
                <a:rPr lang="de-DE" altLang="de-DE" sz="1200" b="0" smtClean="0"/>
                <a:t>(</a:t>
              </a:r>
              <a:r>
                <a:rPr lang="de-DE" altLang="de-DE" sz="1200" b="0"/>
                <a:t>interpretiert als Adresse)</a:t>
              </a:r>
            </a:p>
          </p:txBody>
        </p:sp>
        <p:sp>
          <p:nvSpPr>
            <p:cNvPr id="9273" name="Rectangle 75"/>
            <p:cNvSpPr>
              <a:spLocks noChangeArrowheads="1"/>
            </p:cNvSpPr>
            <p:nvPr/>
          </p:nvSpPr>
          <p:spPr bwMode="auto">
            <a:xfrm>
              <a:off x="1585757" y="3574106"/>
              <a:ext cx="574675" cy="3644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400" b="0" smtClean="0"/>
                <a:t>int*</a:t>
              </a:r>
              <a:endParaRPr lang="de-DE" altLang="de-DE" sz="1400" b="0"/>
            </a:p>
          </p:txBody>
        </p:sp>
        <p:sp>
          <p:nvSpPr>
            <p:cNvPr id="9274" name="Rectangle 76"/>
            <p:cNvSpPr>
              <a:spLocks noChangeArrowheads="1"/>
            </p:cNvSpPr>
            <p:nvPr/>
          </p:nvSpPr>
          <p:spPr bwMode="auto">
            <a:xfrm>
              <a:off x="2150902" y="3575050"/>
              <a:ext cx="503238" cy="176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/>
                <a:t>iP</a:t>
              </a:r>
            </a:p>
          </p:txBody>
        </p:sp>
        <p:sp>
          <p:nvSpPr>
            <p:cNvPr id="9282" name="Rectangle 76"/>
            <p:cNvSpPr>
              <a:spLocks noChangeArrowheads="1"/>
            </p:cNvSpPr>
            <p:nvPr/>
          </p:nvSpPr>
          <p:spPr bwMode="auto">
            <a:xfrm>
              <a:off x="2152490" y="3746500"/>
              <a:ext cx="504825" cy="1935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000" b="0" i="1"/>
                <a:t>2158</a:t>
              </a: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6439328" y="1723529"/>
            <a:ext cx="1727200" cy="647700"/>
            <a:chOff x="5940425" y="3284538"/>
            <a:chExt cx="1727200" cy="647700"/>
          </a:xfrm>
        </p:grpSpPr>
        <p:sp>
          <p:nvSpPr>
            <p:cNvPr id="9222" name="Rectangle 10"/>
            <p:cNvSpPr>
              <a:spLocks noChangeArrowheads="1"/>
            </p:cNvSpPr>
            <p:nvPr/>
          </p:nvSpPr>
          <p:spPr bwMode="auto">
            <a:xfrm>
              <a:off x="5940425" y="3571875"/>
              <a:ext cx="430213" cy="360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400" b="0" smtClean="0"/>
                <a:t>int</a:t>
              </a:r>
              <a:endParaRPr lang="de-DE" altLang="de-DE" sz="1400" b="0"/>
            </a:p>
          </p:txBody>
        </p:sp>
        <p:sp>
          <p:nvSpPr>
            <p:cNvPr id="9223" name="Rectangle 11"/>
            <p:cNvSpPr>
              <a:spLocks noChangeArrowheads="1"/>
            </p:cNvSpPr>
            <p:nvPr/>
          </p:nvSpPr>
          <p:spPr bwMode="auto">
            <a:xfrm>
              <a:off x="6372225" y="3571875"/>
              <a:ext cx="501650" cy="1809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smtClean="0"/>
                <a:t>i</a:t>
              </a:r>
              <a:endParaRPr lang="de-DE" altLang="de-DE" sz="1600" b="0"/>
            </a:p>
          </p:txBody>
        </p:sp>
        <p:sp>
          <p:nvSpPr>
            <p:cNvPr id="9224" name="Rectangle 12"/>
            <p:cNvSpPr>
              <a:spLocks noChangeArrowheads="1"/>
            </p:cNvSpPr>
            <p:nvPr/>
          </p:nvSpPr>
          <p:spPr bwMode="auto">
            <a:xfrm>
              <a:off x="6875463" y="3571875"/>
              <a:ext cx="792162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/>
                <a:t>10</a:t>
              </a:r>
            </a:p>
          </p:txBody>
        </p:sp>
        <p:sp>
          <p:nvSpPr>
            <p:cNvPr id="9252" name="Text Box 54"/>
            <p:cNvSpPr txBox="1">
              <a:spLocks noChangeArrowheads="1"/>
            </p:cNvSpPr>
            <p:nvPr/>
          </p:nvSpPr>
          <p:spPr bwMode="auto">
            <a:xfrm>
              <a:off x="6010275" y="3284538"/>
              <a:ext cx="4381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Typ</a:t>
              </a:r>
            </a:p>
          </p:txBody>
        </p:sp>
        <p:sp>
          <p:nvSpPr>
            <p:cNvPr id="9253" name="Text Box 55"/>
            <p:cNvSpPr txBox="1">
              <a:spLocks noChangeArrowheads="1"/>
            </p:cNvSpPr>
            <p:nvPr/>
          </p:nvSpPr>
          <p:spPr bwMode="auto">
            <a:xfrm>
              <a:off x="6370638" y="3284538"/>
              <a:ext cx="58896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Name</a:t>
              </a:r>
            </a:p>
          </p:txBody>
        </p:sp>
        <p:sp>
          <p:nvSpPr>
            <p:cNvPr id="9254" name="Text Box 56"/>
            <p:cNvSpPr txBox="1">
              <a:spLocks noChangeArrowheads="1"/>
            </p:cNvSpPr>
            <p:nvPr/>
          </p:nvSpPr>
          <p:spPr bwMode="auto">
            <a:xfrm>
              <a:off x="7019925" y="3284538"/>
              <a:ext cx="506413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200" b="0"/>
                <a:t>Wert</a:t>
              </a:r>
            </a:p>
          </p:txBody>
        </p:sp>
        <p:sp>
          <p:nvSpPr>
            <p:cNvPr id="9283" name="Rectangle 11"/>
            <p:cNvSpPr>
              <a:spLocks noChangeArrowheads="1"/>
            </p:cNvSpPr>
            <p:nvPr/>
          </p:nvSpPr>
          <p:spPr bwMode="auto">
            <a:xfrm>
              <a:off x="6372225" y="3752850"/>
              <a:ext cx="501650" cy="1793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000" b="0" i="1"/>
                <a:t>2267</a:t>
              </a: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4846322" y="2134372"/>
            <a:ext cx="1591419" cy="144462"/>
            <a:chOff x="3228231" y="3695381"/>
            <a:chExt cx="1591419" cy="144462"/>
          </a:xfrm>
        </p:grpSpPr>
        <p:sp>
          <p:nvSpPr>
            <p:cNvPr id="9221" name="Line 8"/>
            <p:cNvSpPr>
              <a:spLocks noChangeShapeType="1"/>
            </p:cNvSpPr>
            <p:nvPr/>
          </p:nvSpPr>
          <p:spPr bwMode="auto">
            <a:xfrm flipV="1">
              <a:off x="3347864" y="3767612"/>
              <a:ext cx="14717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285" name="Oval 24"/>
            <p:cNvSpPr>
              <a:spLocks noChangeArrowheads="1"/>
            </p:cNvSpPr>
            <p:nvPr/>
          </p:nvSpPr>
          <p:spPr bwMode="auto">
            <a:xfrm>
              <a:off x="3228231" y="3695381"/>
              <a:ext cx="144463" cy="1444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7" name="Gerader Verbinder 6"/>
          <p:cNvCxnSpPr/>
          <p:nvPr/>
        </p:nvCxnSpPr>
        <p:spPr bwMode="auto">
          <a:xfrm>
            <a:off x="395536" y="5270764"/>
            <a:ext cx="727567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Gerader Verbinder 88"/>
          <p:cNvCxnSpPr/>
          <p:nvPr/>
        </p:nvCxnSpPr>
        <p:spPr bwMode="auto">
          <a:xfrm>
            <a:off x="395536" y="5702812"/>
            <a:ext cx="727567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7914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645024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Lösung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251519" y="1412875"/>
            <a:ext cx="712879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mtClean="0"/>
              <a:t>Ablauf mit std::weak_ptr&lt;Person&gt;: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de-DE" altLang="de-DE" b="0" smtClean="0"/>
              <a:t>Floor[0] wird zerstört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de-DE" altLang="de-DE" b="0" smtClean="0"/>
              <a:t>0 Smart Pointer und 1 Weak Pointer auf Eve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de-DE" altLang="de-DE" b="0" smtClean="0"/>
              <a:t>Eve wird zerstört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de-DE" altLang="de-DE" b="0" smtClean="0"/>
              <a:t>0 Smart/Weak Pointer auf Bob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SzTx/>
              <a:buFont typeface="+mj-lt"/>
              <a:buAutoNum type="arabicPeriod"/>
            </a:pPr>
            <a:r>
              <a:rPr lang="de-DE" altLang="de-DE" b="0" smtClean="0"/>
              <a:t>Bob wird zerstört</a:t>
            </a:r>
            <a:endParaRPr lang="de-DE" altLang="de-DE" b="0" dirty="0"/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645024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635500" y="4654674"/>
            <a:ext cx="2097088" cy="142875"/>
            <a:chOff x="4635500" y="4294188"/>
            <a:chExt cx="2097088" cy="142875"/>
          </a:xfrm>
        </p:grpSpPr>
        <p:sp>
          <p:nvSpPr>
            <p:cNvPr id="43016" name="Line 11"/>
            <p:cNvSpPr>
              <a:spLocks noChangeShapeType="1"/>
            </p:cNvSpPr>
            <p:nvPr/>
          </p:nvSpPr>
          <p:spPr bwMode="auto">
            <a:xfrm flipV="1">
              <a:off x="4779963" y="4365625"/>
              <a:ext cx="1952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017" name="Oval 12"/>
            <p:cNvSpPr>
              <a:spLocks noChangeArrowheads="1"/>
            </p:cNvSpPr>
            <p:nvPr/>
          </p:nvSpPr>
          <p:spPr bwMode="auto">
            <a:xfrm>
              <a:off x="4635500" y="4294188"/>
              <a:ext cx="142875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305300" y="5015036"/>
            <a:ext cx="2849563" cy="358775"/>
            <a:chOff x="4305300" y="4654550"/>
            <a:chExt cx="2849563" cy="358775"/>
          </a:xfrm>
        </p:grpSpPr>
        <p:sp>
          <p:nvSpPr>
            <p:cNvPr id="43018" name="Oval 18"/>
            <p:cNvSpPr>
              <a:spLocks noChangeArrowheads="1"/>
            </p:cNvSpPr>
            <p:nvPr/>
          </p:nvSpPr>
          <p:spPr bwMode="auto">
            <a:xfrm>
              <a:off x="7011988" y="4654550"/>
              <a:ext cx="142875" cy="142875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43019" name="Straight Connector 31"/>
            <p:cNvCxnSpPr>
              <a:cxnSpLocks noChangeShapeType="1"/>
              <a:stCxn id="43018" idx="4"/>
            </p:cNvCxnSpPr>
            <p:nvPr/>
          </p:nvCxnSpPr>
          <p:spPr bwMode="auto">
            <a:xfrm>
              <a:off x="7083425" y="4797425"/>
              <a:ext cx="0" cy="215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0" name="Straight Connector 32"/>
            <p:cNvCxnSpPr>
              <a:cxnSpLocks noChangeShapeType="1"/>
            </p:cNvCxnSpPr>
            <p:nvPr/>
          </p:nvCxnSpPr>
          <p:spPr bwMode="auto">
            <a:xfrm>
              <a:off x="4305300" y="5013325"/>
              <a:ext cx="277812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1" name="Straight Arrow Connector 47"/>
            <p:cNvCxnSpPr>
              <a:cxnSpLocks noChangeShapeType="1"/>
            </p:cNvCxnSpPr>
            <p:nvPr/>
          </p:nvCxnSpPr>
          <p:spPr bwMode="auto">
            <a:xfrm flipV="1">
              <a:off x="4305300" y="4692650"/>
              <a:ext cx="0" cy="3206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726111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654674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545136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886324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  <p:sp>
        <p:nvSpPr>
          <p:cNvPr id="22" name="Abgerundete rechteckige Legende 21"/>
          <p:cNvSpPr/>
          <p:nvPr/>
        </p:nvSpPr>
        <p:spPr>
          <a:xfrm>
            <a:off x="4135436" y="5573691"/>
            <a:ext cx="3100389" cy="687534"/>
          </a:xfrm>
          <a:prstGeom prst="wedgeRoundRectCallout">
            <a:avLst>
              <a:gd name="adj1" fmla="val -29347"/>
              <a:gd name="adj2" fmla="val -6611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"Rückwärtsrichtung" als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std::weak_ptr&lt;Person&gt;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3995738" y="3931663"/>
            <a:ext cx="638175" cy="1081786"/>
            <a:chOff x="3995738" y="3931663"/>
            <a:chExt cx="638175" cy="1081786"/>
          </a:xfrm>
        </p:grpSpPr>
        <p:pic>
          <p:nvPicPr>
            <p:cNvPr id="43012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8" y="4221286"/>
              <a:ext cx="638175" cy="79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4020745" y="3931663"/>
              <a:ext cx="582212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Eve</a:t>
              </a:r>
              <a:endParaRPr lang="en-US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6732588" y="3934126"/>
            <a:ext cx="696912" cy="1079323"/>
            <a:chOff x="6732588" y="3934126"/>
            <a:chExt cx="696912" cy="1079323"/>
          </a:xfrm>
        </p:grpSpPr>
        <p:pic>
          <p:nvPicPr>
            <p:cNvPr id="43011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588" y="4254624"/>
              <a:ext cx="696912" cy="75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feld 24"/>
            <p:cNvSpPr txBox="1"/>
            <p:nvPr/>
          </p:nvSpPr>
          <p:spPr>
            <a:xfrm>
              <a:off x="6783527" y="3934126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Bob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8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4" grpId="0" animBg="1"/>
      <p:bldP spid="37905" grpId="0" animBg="1"/>
      <p:bldP spid="37906" grpId="0" animBg="1"/>
      <p:bldP spid="19" grpId="0" animBg="1"/>
      <p:bldP spid="19" grpId="1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/>
              <a:t>Aufzugsimulation</a:t>
            </a:r>
            <a:endParaRPr lang="de-DE" altLang="de-DE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Klassendiagramm</a:t>
            </a:r>
          </a:p>
        </p:txBody>
      </p:sp>
      <p:grpSp>
        <p:nvGrpSpPr>
          <p:cNvPr id="122" name="Gruppieren 121"/>
          <p:cNvGrpSpPr/>
          <p:nvPr/>
        </p:nvGrpSpPr>
        <p:grpSpPr>
          <a:xfrm>
            <a:off x="738313" y="1711492"/>
            <a:ext cx="8226174" cy="2477041"/>
            <a:chOff x="293688" y="1556792"/>
            <a:chExt cx="8785756" cy="2645541"/>
          </a:xfrm>
        </p:grpSpPr>
        <p:grpSp>
          <p:nvGrpSpPr>
            <p:cNvPr id="97" name="Gruppieren 96"/>
            <p:cNvGrpSpPr/>
            <p:nvPr/>
          </p:nvGrpSpPr>
          <p:grpSpPr>
            <a:xfrm>
              <a:off x="1825626" y="1556792"/>
              <a:ext cx="1138238" cy="357188"/>
              <a:chOff x="1825626" y="1556792"/>
              <a:chExt cx="1138238" cy="357188"/>
            </a:xfrm>
          </p:grpSpPr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1825626" y="1556792"/>
                <a:ext cx="1138238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1825626" y="1556792"/>
                <a:ext cx="1138238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2141538" y="1671092"/>
                <a:ext cx="506413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Building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93688" y="2629942"/>
              <a:ext cx="1139825" cy="357188"/>
              <a:chOff x="293688" y="2629942"/>
              <a:chExt cx="1139825" cy="357188"/>
            </a:xfrm>
          </p:grpSpPr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293688" y="2629942"/>
                <a:ext cx="1139825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293688" y="2629942"/>
                <a:ext cx="1139825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698501" y="2744242"/>
                <a:ext cx="341313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Floor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243263" y="2629942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3243263" y="262994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546476" y="2744242"/>
              <a:ext cx="5064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5" name="Gruppieren 4"/>
            <p:cNvGrpSpPr/>
            <p:nvPr/>
          </p:nvGrpSpPr>
          <p:grpSpPr>
            <a:xfrm>
              <a:off x="6089651" y="2629942"/>
              <a:ext cx="1138238" cy="357188"/>
              <a:chOff x="6089651" y="2629942"/>
              <a:chExt cx="1138238" cy="357188"/>
            </a:xfrm>
          </p:grpSpPr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6089651" y="2629942"/>
                <a:ext cx="1138238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9"/>
              <p:cNvSpPr>
                <a:spLocks noChangeArrowheads="1"/>
              </p:cNvSpPr>
              <p:nvPr/>
            </p:nvSpPr>
            <p:spPr bwMode="auto">
              <a:xfrm>
                <a:off x="6089651" y="2629942"/>
                <a:ext cx="1138238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6140451" y="2744242"/>
                <a:ext cx="962025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1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ElevatorStrategy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" name="Gruppieren 7"/>
            <p:cNvGrpSpPr/>
            <p:nvPr/>
          </p:nvGrpSpPr>
          <p:grpSpPr>
            <a:xfrm>
              <a:off x="4799013" y="3601492"/>
              <a:ext cx="1820863" cy="357188"/>
              <a:chOff x="4799013" y="3601492"/>
              <a:chExt cx="1820863" cy="357188"/>
            </a:xfrm>
          </p:grpSpPr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4799013" y="3601492"/>
                <a:ext cx="1708150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22"/>
              <p:cNvSpPr>
                <a:spLocks noChangeArrowheads="1"/>
              </p:cNvSpPr>
              <p:nvPr/>
            </p:nvSpPr>
            <p:spPr bwMode="auto">
              <a:xfrm>
                <a:off x="4799013" y="3601492"/>
                <a:ext cx="1820863" cy="35718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3"/>
              <p:cNvSpPr>
                <a:spLocks noChangeArrowheads="1"/>
              </p:cNvSpPr>
              <p:nvPr/>
            </p:nvSpPr>
            <p:spPr bwMode="auto">
              <a:xfrm>
                <a:off x="4849813" y="3715792"/>
                <a:ext cx="1481138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EnergyMinimizingStrategy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6823076" y="3601492"/>
              <a:ext cx="225636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6823074" y="3601492"/>
              <a:ext cx="2179463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6873876" y="3715792"/>
              <a:ext cx="177165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1863726" y="3553591"/>
              <a:ext cx="1138238" cy="648742"/>
              <a:chOff x="1863726" y="3553591"/>
              <a:chExt cx="1138238" cy="648742"/>
            </a:xfrm>
          </p:grpSpPr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1863726" y="3553591"/>
                <a:ext cx="1138238" cy="3571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28"/>
              <p:cNvSpPr>
                <a:spLocks noChangeArrowheads="1"/>
              </p:cNvSpPr>
              <p:nvPr/>
            </p:nvSpPr>
            <p:spPr bwMode="auto">
              <a:xfrm>
                <a:off x="1863726" y="3601492"/>
                <a:ext cx="1138238" cy="600841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2205038" y="3667891"/>
                <a:ext cx="442913" cy="15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algn="l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Person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3001963" y="2987130"/>
              <a:ext cx="1089025" cy="7667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3001963" y="3576092"/>
              <a:ext cx="203200" cy="177800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914401" y="2987130"/>
              <a:ext cx="949325" cy="7794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673226" y="3588792"/>
              <a:ext cx="190500" cy="177800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825501" y="1913980"/>
              <a:ext cx="1265238" cy="7159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876426" y="1913980"/>
              <a:ext cx="214313" cy="128588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876426" y="1913980"/>
              <a:ext cx="214313" cy="128588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825501" y="2463255"/>
              <a:ext cx="203200" cy="166688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2660651" y="1913980"/>
              <a:ext cx="1074738" cy="7159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2660651" y="1913980"/>
              <a:ext cx="214313" cy="141288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2660651" y="1913980"/>
              <a:ext cx="214313" cy="141288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3533776" y="2463255"/>
              <a:ext cx="201613" cy="166688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4381501" y="2809330"/>
              <a:ext cx="170815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7" name="Gruppieren 86"/>
            <p:cNvGrpSpPr/>
            <p:nvPr/>
          </p:nvGrpSpPr>
          <p:grpSpPr>
            <a:xfrm>
              <a:off x="5824538" y="2987130"/>
              <a:ext cx="644526" cy="614363"/>
              <a:chOff x="5824538" y="2987130"/>
              <a:chExt cx="644526" cy="614363"/>
            </a:xfrm>
          </p:grpSpPr>
          <p:sp>
            <p:nvSpPr>
              <p:cNvPr id="43" name="Line 43"/>
              <p:cNvSpPr>
                <a:spLocks noChangeShapeType="1"/>
              </p:cNvSpPr>
              <p:nvPr/>
            </p:nvSpPr>
            <p:spPr bwMode="auto">
              <a:xfrm flipV="1">
                <a:off x="5824538" y="2987130"/>
                <a:ext cx="644525" cy="61436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4"/>
              <p:cNvSpPr>
                <a:spLocks/>
              </p:cNvSpPr>
              <p:nvPr/>
            </p:nvSpPr>
            <p:spPr bwMode="auto">
              <a:xfrm>
                <a:off x="6267451" y="2987130"/>
                <a:ext cx="201613" cy="192088"/>
              </a:xfrm>
              <a:custGeom>
                <a:avLst/>
                <a:gdLst>
                  <a:gd name="T0" fmla="*/ 63 w 127"/>
                  <a:gd name="T1" fmla="*/ 121 h 121"/>
                  <a:gd name="T2" fmla="*/ 0 w 127"/>
                  <a:gd name="T3" fmla="*/ 57 h 121"/>
                  <a:gd name="T4" fmla="*/ 127 w 127"/>
                  <a:gd name="T5" fmla="*/ 0 h 121"/>
                  <a:gd name="T6" fmla="*/ 63 w 127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121">
                    <a:moveTo>
                      <a:pt x="63" y="121"/>
                    </a:moveTo>
                    <a:lnTo>
                      <a:pt x="0" y="57"/>
                    </a:lnTo>
                    <a:lnTo>
                      <a:pt x="127" y="0"/>
                    </a:lnTo>
                    <a:lnTo>
                      <a:pt x="63" y="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5"/>
              <p:cNvSpPr>
                <a:spLocks/>
              </p:cNvSpPr>
              <p:nvPr/>
            </p:nvSpPr>
            <p:spPr bwMode="auto">
              <a:xfrm>
                <a:off x="6267451" y="2987130"/>
                <a:ext cx="201613" cy="192088"/>
              </a:xfrm>
              <a:custGeom>
                <a:avLst/>
                <a:gdLst>
                  <a:gd name="T0" fmla="*/ 63 w 127"/>
                  <a:gd name="T1" fmla="*/ 121 h 121"/>
                  <a:gd name="T2" fmla="*/ 0 w 127"/>
                  <a:gd name="T3" fmla="*/ 57 h 121"/>
                  <a:gd name="T4" fmla="*/ 127 w 127"/>
                  <a:gd name="T5" fmla="*/ 0 h 121"/>
                  <a:gd name="T6" fmla="*/ 63 w 127"/>
                  <a:gd name="T7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121">
                    <a:moveTo>
                      <a:pt x="63" y="121"/>
                    </a:moveTo>
                    <a:lnTo>
                      <a:pt x="0" y="57"/>
                    </a:lnTo>
                    <a:lnTo>
                      <a:pt x="127" y="0"/>
                    </a:lnTo>
                    <a:lnTo>
                      <a:pt x="63" y="12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6873876" y="2987130"/>
              <a:ext cx="735013" cy="61436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6873876" y="2987130"/>
              <a:ext cx="203200" cy="192088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6873876" y="2987130"/>
              <a:ext cx="203200" cy="192088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5519738" y="2579142"/>
              <a:ext cx="5191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5975351" y="2872830"/>
              <a:ext cx="1143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3213333" y="3585664"/>
              <a:ext cx="9747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3040063" y="3804692"/>
              <a:ext cx="2286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1102159" y="2434557"/>
              <a:ext cx="3921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585788" y="2437855"/>
              <a:ext cx="2286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919414" y="2456111"/>
              <a:ext cx="5191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786188" y="2475913"/>
              <a:ext cx="1143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723901" y="3664992"/>
              <a:ext cx="8223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622426" y="3831680"/>
              <a:ext cx="2286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57"/>
            <p:cNvSpPr>
              <a:spLocks noChangeArrowheads="1"/>
            </p:cNvSpPr>
            <p:nvPr/>
          </p:nvSpPr>
          <p:spPr bwMode="auto">
            <a:xfrm>
              <a:off x="1898387" y="3971132"/>
              <a:ext cx="1087150" cy="164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 name:std::string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45282" y="4444455"/>
            <a:ext cx="1138238" cy="357188"/>
            <a:chOff x="345282" y="4444455"/>
            <a:chExt cx="1138238" cy="357188"/>
          </a:xfrm>
        </p:grpSpPr>
        <p:sp>
          <p:nvSpPr>
            <p:cNvPr id="61" name="Rectangle 9"/>
            <p:cNvSpPr>
              <a:spLocks noChangeArrowheads="1"/>
            </p:cNvSpPr>
            <p:nvPr/>
          </p:nvSpPr>
          <p:spPr bwMode="auto">
            <a:xfrm>
              <a:off x="345282" y="4444455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345282" y="4444455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661194" y="4558755"/>
              <a:ext cx="5064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Textfeld 1"/>
          <p:cNvSpPr txBox="1"/>
          <p:nvPr/>
        </p:nvSpPr>
        <p:spPr>
          <a:xfrm>
            <a:off x="3268663" y="4448065"/>
            <a:ext cx="44716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Klasse und abstrakte Klasse</a:t>
            </a:r>
            <a:endParaRPr lang="en-US"/>
          </a:p>
        </p:txBody>
      </p:sp>
      <p:sp>
        <p:nvSpPr>
          <p:cNvPr id="64" name="Line 32"/>
          <p:cNvSpPr>
            <a:spLocks noChangeShapeType="1"/>
          </p:cNvSpPr>
          <p:nvPr/>
        </p:nvSpPr>
        <p:spPr bwMode="auto">
          <a:xfrm flipV="1">
            <a:off x="1046664" y="5209629"/>
            <a:ext cx="1017882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bevel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57"/>
          <p:cNvSpPr>
            <a:spLocks noChangeArrowheads="1"/>
          </p:cNvSpPr>
          <p:nvPr/>
        </p:nvSpPr>
        <p:spPr bwMode="auto">
          <a:xfrm>
            <a:off x="1160096" y="5017543"/>
            <a:ext cx="822325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+waitingPeople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58"/>
          <p:cNvSpPr>
            <a:spLocks noChangeArrowheads="1"/>
          </p:cNvSpPr>
          <p:nvPr/>
        </p:nvSpPr>
        <p:spPr bwMode="auto">
          <a:xfrm>
            <a:off x="1793507" y="5259015"/>
            <a:ext cx="228600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0..*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3284539" y="4916608"/>
            <a:ext cx="4698701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Assoziation mit Rollenname und Multiplizität und std::string-Attribut von Person</a:t>
            </a:r>
            <a:endParaRPr lang="en-US"/>
          </a:p>
        </p:txBody>
      </p:sp>
      <p:grpSp>
        <p:nvGrpSpPr>
          <p:cNvPr id="69" name="Gruppieren 68"/>
          <p:cNvGrpSpPr/>
          <p:nvPr/>
        </p:nvGrpSpPr>
        <p:grpSpPr>
          <a:xfrm>
            <a:off x="1982630" y="4440845"/>
            <a:ext cx="1138238" cy="357188"/>
            <a:chOff x="6089651" y="2629942"/>
            <a:chExt cx="1138238" cy="357188"/>
          </a:xfrm>
        </p:grpSpPr>
        <p:sp>
          <p:nvSpPr>
            <p:cNvPr id="70" name="Rectangle 18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19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20"/>
            <p:cNvSpPr>
              <a:spLocks noChangeArrowheads="1"/>
            </p:cNvSpPr>
            <p:nvPr/>
          </p:nvSpPr>
          <p:spPr bwMode="auto">
            <a:xfrm>
              <a:off x="6140451" y="2744242"/>
              <a:ext cx="9620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337347" y="5030243"/>
            <a:ext cx="702468" cy="357188"/>
            <a:chOff x="293688" y="2629942"/>
            <a:chExt cx="1139825" cy="357188"/>
          </a:xfrm>
        </p:grpSpPr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293688" y="2629942"/>
              <a:ext cx="1139825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293688" y="2629942"/>
              <a:ext cx="1139825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14"/>
            <p:cNvSpPr>
              <a:spLocks noChangeArrowheads="1"/>
            </p:cNvSpPr>
            <p:nvPr/>
          </p:nvSpPr>
          <p:spPr bwMode="auto">
            <a:xfrm>
              <a:off x="579598" y="2744242"/>
              <a:ext cx="341312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98" name="Gruppieren 97"/>
          <p:cNvGrpSpPr/>
          <p:nvPr/>
        </p:nvGrpSpPr>
        <p:grpSpPr>
          <a:xfrm rot="13500000">
            <a:off x="1534969" y="5642172"/>
            <a:ext cx="287784" cy="271014"/>
            <a:chOff x="6181280" y="2987130"/>
            <a:chExt cx="287784" cy="271014"/>
          </a:xfrm>
        </p:grpSpPr>
        <p:sp>
          <p:nvSpPr>
            <p:cNvPr id="99" name="Line 43"/>
            <p:cNvSpPr>
              <a:spLocks noChangeShapeType="1"/>
            </p:cNvSpPr>
            <p:nvPr/>
          </p:nvSpPr>
          <p:spPr bwMode="auto">
            <a:xfrm flipV="1">
              <a:off x="6181280" y="2987130"/>
              <a:ext cx="287783" cy="27101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6267451" y="2987130"/>
              <a:ext cx="201613" cy="192088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6267451" y="2987130"/>
              <a:ext cx="201613" cy="192088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uppieren 101"/>
          <p:cNvGrpSpPr/>
          <p:nvPr/>
        </p:nvGrpSpPr>
        <p:grpSpPr>
          <a:xfrm>
            <a:off x="329059" y="5601762"/>
            <a:ext cx="1138238" cy="357188"/>
            <a:chOff x="6089651" y="2629942"/>
            <a:chExt cx="1138238" cy="357188"/>
          </a:xfrm>
        </p:grpSpPr>
        <p:sp>
          <p:nvSpPr>
            <p:cNvPr id="103" name="Rectangle 18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9"/>
            <p:cNvSpPr>
              <a:spLocks noChangeArrowheads="1"/>
            </p:cNvSpPr>
            <p:nvPr/>
          </p:nvSpPr>
          <p:spPr bwMode="auto">
            <a:xfrm>
              <a:off x="6089651" y="2629942"/>
              <a:ext cx="1138238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20"/>
            <p:cNvSpPr>
              <a:spLocks noChangeArrowheads="1"/>
            </p:cNvSpPr>
            <p:nvPr/>
          </p:nvSpPr>
          <p:spPr bwMode="auto">
            <a:xfrm>
              <a:off x="6140451" y="2744242"/>
              <a:ext cx="962025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6" name="Gruppieren 105"/>
          <p:cNvGrpSpPr/>
          <p:nvPr/>
        </p:nvGrpSpPr>
        <p:grpSpPr>
          <a:xfrm>
            <a:off x="1876426" y="5601404"/>
            <a:ext cx="1244442" cy="357188"/>
            <a:chOff x="4799013" y="3601492"/>
            <a:chExt cx="1708150" cy="357188"/>
          </a:xfrm>
        </p:grpSpPr>
        <p:sp>
          <p:nvSpPr>
            <p:cNvPr id="107" name="Rectangle 21"/>
            <p:cNvSpPr>
              <a:spLocks noChangeArrowheads="1"/>
            </p:cNvSpPr>
            <p:nvPr/>
          </p:nvSpPr>
          <p:spPr bwMode="auto">
            <a:xfrm>
              <a:off x="4799013" y="3601492"/>
              <a:ext cx="1708150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22"/>
            <p:cNvSpPr>
              <a:spLocks noChangeArrowheads="1"/>
            </p:cNvSpPr>
            <p:nvPr/>
          </p:nvSpPr>
          <p:spPr bwMode="auto">
            <a:xfrm>
              <a:off x="4799013" y="3601492"/>
              <a:ext cx="1708150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23"/>
            <p:cNvSpPr>
              <a:spLocks noChangeArrowheads="1"/>
            </p:cNvSpPr>
            <p:nvPr/>
          </p:nvSpPr>
          <p:spPr bwMode="auto">
            <a:xfrm>
              <a:off x="4849813" y="3715792"/>
              <a:ext cx="121507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0" name="Textfeld 109"/>
          <p:cNvSpPr txBox="1"/>
          <p:nvPr/>
        </p:nvSpPr>
        <p:spPr>
          <a:xfrm>
            <a:off x="3303737" y="5617664"/>
            <a:ext cx="469870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Vererbung</a:t>
            </a:r>
            <a:endParaRPr lang="en-US"/>
          </a:p>
        </p:txBody>
      </p:sp>
      <p:grpSp>
        <p:nvGrpSpPr>
          <p:cNvPr id="113" name="Gruppieren 112"/>
          <p:cNvGrpSpPr/>
          <p:nvPr/>
        </p:nvGrpSpPr>
        <p:grpSpPr>
          <a:xfrm>
            <a:off x="337347" y="6098291"/>
            <a:ext cx="709317" cy="357188"/>
            <a:chOff x="1825626" y="1556792"/>
            <a:chExt cx="709317" cy="357188"/>
          </a:xfrm>
        </p:grpSpPr>
        <p:sp>
          <p:nvSpPr>
            <p:cNvPr id="115" name="Rectangle 10"/>
            <p:cNvSpPr>
              <a:spLocks noChangeArrowheads="1"/>
            </p:cNvSpPr>
            <p:nvPr/>
          </p:nvSpPr>
          <p:spPr bwMode="auto">
            <a:xfrm>
              <a:off x="1825626" y="1556792"/>
              <a:ext cx="709317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1"/>
            <p:cNvSpPr>
              <a:spLocks noChangeArrowheads="1"/>
            </p:cNvSpPr>
            <p:nvPr/>
          </p:nvSpPr>
          <p:spPr bwMode="auto">
            <a:xfrm>
              <a:off x="1933573" y="1664321"/>
              <a:ext cx="50641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7" name="Gruppieren 116"/>
          <p:cNvGrpSpPr/>
          <p:nvPr/>
        </p:nvGrpSpPr>
        <p:grpSpPr>
          <a:xfrm>
            <a:off x="2413148" y="6092432"/>
            <a:ext cx="709317" cy="357188"/>
            <a:chOff x="1825626" y="1556792"/>
            <a:chExt cx="709317" cy="357188"/>
          </a:xfrm>
        </p:grpSpPr>
        <p:sp>
          <p:nvSpPr>
            <p:cNvPr id="118" name="Rectangle 10"/>
            <p:cNvSpPr>
              <a:spLocks noChangeArrowheads="1"/>
            </p:cNvSpPr>
            <p:nvPr/>
          </p:nvSpPr>
          <p:spPr bwMode="auto">
            <a:xfrm>
              <a:off x="1825626" y="1556792"/>
              <a:ext cx="709317" cy="35718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11"/>
            <p:cNvSpPr>
              <a:spLocks noChangeArrowheads="1"/>
            </p:cNvSpPr>
            <p:nvPr/>
          </p:nvSpPr>
          <p:spPr bwMode="auto">
            <a:xfrm>
              <a:off x="1988590" y="1664321"/>
              <a:ext cx="320601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20" name="Gerader Verbinder 119"/>
          <p:cNvCxnSpPr>
            <a:endCxn id="118" idx="1"/>
          </p:cNvCxnSpPr>
          <p:nvPr/>
        </p:nvCxnSpPr>
        <p:spPr bwMode="auto">
          <a:xfrm flipV="1">
            <a:off x="1114425" y="6271026"/>
            <a:ext cx="1298723" cy="1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diamond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feld 122"/>
          <p:cNvSpPr txBox="1"/>
          <p:nvPr/>
        </p:nvSpPr>
        <p:spPr>
          <a:xfrm>
            <a:off x="3303737" y="6081664"/>
            <a:ext cx="469870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/>
              <a:t>Aggregation</a:t>
            </a:r>
            <a:endParaRPr lang="en-US"/>
          </a:p>
        </p:txBody>
      </p:sp>
      <p:sp>
        <p:nvSpPr>
          <p:cNvPr id="124" name="Textfeld 123"/>
          <p:cNvSpPr txBox="1"/>
          <p:nvPr/>
        </p:nvSpPr>
        <p:spPr>
          <a:xfrm>
            <a:off x="-2117" y="4036469"/>
            <a:ext cx="113364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Legende</a:t>
            </a:r>
            <a:endParaRPr lang="en-US" b="1"/>
          </a:p>
        </p:txBody>
      </p:sp>
      <p:sp>
        <p:nvSpPr>
          <p:cNvPr id="126" name="Textfeld 125"/>
          <p:cNvSpPr txBox="1"/>
          <p:nvPr/>
        </p:nvSpPr>
        <p:spPr>
          <a:xfrm>
            <a:off x="1063" y="1484684"/>
            <a:ext cx="217239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Klassendiagramm</a:t>
            </a:r>
            <a:endParaRPr lang="en-US" b="1"/>
          </a:p>
        </p:txBody>
      </p:sp>
      <p:cxnSp>
        <p:nvCxnSpPr>
          <p:cNvPr id="59" name="Gerader Verbinder 58"/>
          <p:cNvCxnSpPr>
            <a:stCxn id="28" idx="1"/>
            <a:endCxn id="28" idx="3"/>
          </p:cNvCxnSpPr>
          <p:nvPr/>
        </p:nvCxnSpPr>
        <p:spPr bwMode="auto">
          <a:xfrm>
            <a:off x="2208352" y="3907247"/>
            <a:ext cx="106574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4" name="Gruppieren 83"/>
          <p:cNvGrpSpPr/>
          <p:nvPr/>
        </p:nvGrpSpPr>
        <p:grpSpPr>
          <a:xfrm>
            <a:off x="2064546" y="4883883"/>
            <a:ext cx="1065741" cy="607422"/>
            <a:chOff x="3582518" y="3901719"/>
            <a:chExt cx="1065741" cy="607422"/>
          </a:xfrm>
        </p:grpSpPr>
        <p:sp>
          <p:nvSpPr>
            <p:cNvPr id="112" name="Rectangle 27"/>
            <p:cNvSpPr>
              <a:spLocks noChangeArrowheads="1"/>
            </p:cNvSpPr>
            <p:nvPr/>
          </p:nvSpPr>
          <p:spPr bwMode="auto">
            <a:xfrm>
              <a:off x="3582518" y="3901719"/>
              <a:ext cx="1065741" cy="334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28"/>
            <p:cNvSpPr>
              <a:spLocks noChangeArrowheads="1"/>
            </p:cNvSpPr>
            <p:nvPr/>
          </p:nvSpPr>
          <p:spPr bwMode="auto">
            <a:xfrm>
              <a:off x="3582518" y="3946569"/>
              <a:ext cx="1065741" cy="562572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29"/>
            <p:cNvSpPr>
              <a:spLocks noChangeArrowheads="1"/>
            </p:cNvSpPr>
            <p:nvPr/>
          </p:nvSpPr>
          <p:spPr bwMode="auto">
            <a:xfrm>
              <a:off x="3902091" y="4008739"/>
              <a:ext cx="414703" cy="144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57"/>
            <p:cNvSpPr>
              <a:spLocks noChangeArrowheads="1"/>
            </p:cNvSpPr>
            <p:nvPr/>
          </p:nvSpPr>
          <p:spPr bwMode="auto">
            <a:xfrm>
              <a:off x="3614972" y="4292666"/>
              <a:ext cx="86882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 name : String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27" name="Gerader Verbinder 126"/>
            <p:cNvCxnSpPr>
              <a:stCxn id="114" idx="1"/>
              <a:endCxn id="114" idx="3"/>
            </p:cNvCxnSpPr>
            <p:nvPr/>
          </p:nvCxnSpPr>
          <p:spPr bwMode="auto">
            <a:xfrm>
              <a:off x="3582518" y="4227855"/>
              <a:ext cx="10657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7950" y="2886075"/>
            <a:ext cx="3600450" cy="3495675"/>
            <a:chOff x="107950" y="2886075"/>
            <a:chExt cx="3600450" cy="3495675"/>
          </a:xfrm>
        </p:grpSpPr>
        <p:sp>
          <p:nvSpPr>
            <p:cNvPr id="64" name="Gefaltete Ecke 34"/>
            <p:cNvSpPr>
              <a:spLocks noChangeArrowheads="1"/>
            </p:cNvSpPr>
            <p:nvPr/>
          </p:nvSpPr>
          <p:spPr bwMode="auto">
            <a:xfrm>
              <a:off x="658813" y="5197475"/>
              <a:ext cx="576262" cy="719138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grpSp>
          <p:nvGrpSpPr>
            <p:cNvPr id="65" name="Gruppieren 64"/>
            <p:cNvGrpSpPr/>
            <p:nvPr/>
          </p:nvGrpSpPr>
          <p:grpSpPr>
            <a:xfrm>
              <a:off x="1473612" y="3299301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6" name="Rechteck 65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67" name="Rechteck 66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>
              <a:off x="1154805" y="4110539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9" name="Rechteck 68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71" name="Gefaltete Ecke 44"/>
            <p:cNvSpPr>
              <a:spLocks noChangeArrowheads="1"/>
            </p:cNvSpPr>
            <p:nvPr/>
          </p:nvSpPr>
          <p:spPr bwMode="auto">
            <a:xfrm>
              <a:off x="2012950" y="5229225"/>
              <a:ext cx="576263" cy="720725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2" name="Gerade Verbindung 52"/>
            <p:cNvCxnSpPr>
              <a:cxnSpLocks noChangeShapeType="1"/>
            </p:cNvCxnSpPr>
            <p:nvPr/>
          </p:nvCxnSpPr>
          <p:spPr bwMode="auto">
            <a:xfrm flipH="1">
              <a:off x="1943100" y="2886075"/>
              <a:ext cx="400050" cy="5302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54"/>
            <p:cNvCxnSpPr>
              <a:cxnSpLocks noChangeShapeType="1"/>
            </p:cNvCxnSpPr>
            <p:nvPr/>
          </p:nvCxnSpPr>
          <p:spPr bwMode="auto">
            <a:xfrm flipH="1">
              <a:off x="1625600" y="3933825"/>
              <a:ext cx="317500" cy="293688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Textfeld 62"/>
            <p:cNvSpPr txBox="1">
              <a:spLocks noChangeArrowheads="1"/>
            </p:cNvSpPr>
            <p:nvPr/>
          </p:nvSpPr>
          <p:spPr bwMode="auto">
            <a:xfrm>
              <a:off x="200400" y="5956300"/>
              <a:ext cx="1531189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 smtClean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Building.hpp</a:t>
              </a:r>
              <a:endParaRPr lang="de-DE" altLang="de-DE" sz="1600" b="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feld 63"/>
            <p:cNvSpPr txBox="1">
              <a:spLocks noChangeArrowheads="1"/>
            </p:cNvSpPr>
            <p:nvPr/>
          </p:nvSpPr>
          <p:spPr bwMode="auto">
            <a:xfrm>
              <a:off x="1619250" y="5949950"/>
              <a:ext cx="15319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Building.cpp</a:t>
              </a:r>
            </a:p>
          </p:txBody>
        </p:sp>
        <p:sp>
          <p:nvSpPr>
            <p:cNvPr id="76" name="Abgerundetes Rechteck 2"/>
            <p:cNvSpPr>
              <a:spLocks noChangeArrowheads="1"/>
            </p:cNvSpPr>
            <p:nvPr/>
          </p:nvSpPr>
          <p:spPr bwMode="auto">
            <a:xfrm>
              <a:off x="107950" y="5075238"/>
              <a:ext cx="3035300" cy="130651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7" name="Gerade Verbindung 21"/>
            <p:cNvCxnSpPr>
              <a:cxnSpLocks noChangeShapeType="1"/>
              <a:endCxn id="76" idx="0"/>
            </p:cNvCxnSpPr>
            <p:nvPr/>
          </p:nvCxnSpPr>
          <p:spPr bwMode="auto">
            <a:xfrm>
              <a:off x="1625600" y="4745038"/>
              <a:ext cx="0" cy="3302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8" name="Gruppieren 23"/>
            <p:cNvGrpSpPr>
              <a:grpSpLocks/>
            </p:cNvGrpSpPr>
            <p:nvPr/>
          </p:nvGrpSpPr>
          <p:grpSpPr bwMode="auto">
            <a:xfrm>
              <a:off x="2442646" y="4098926"/>
              <a:ext cx="1265754" cy="847541"/>
              <a:chOff x="3323404" y="3298758"/>
              <a:chExt cx="1962772" cy="1313432"/>
            </a:xfrm>
          </p:grpSpPr>
          <p:sp>
            <p:nvSpPr>
              <p:cNvPr id="79" name="Gefaltete Ecke 64"/>
              <p:cNvSpPr>
                <a:spLocks noChangeArrowheads="1"/>
              </p:cNvSpPr>
              <p:nvPr/>
            </p:nvSpPr>
            <p:spPr bwMode="auto">
              <a:xfrm>
                <a:off x="3530208" y="342049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0" name="Gefaltete Ecke 65"/>
              <p:cNvSpPr>
                <a:spLocks noChangeArrowheads="1"/>
              </p:cNvSpPr>
              <p:nvPr/>
            </p:nvSpPr>
            <p:spPr bwMode="auto">
              <a:xfrm>
                <a:off x="4392237" y="345296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1" name="Textfeld 66"/>
              <p:cNvSpPr txBox="1">
                <a:spLocks noChangeArrowheads="1"/>
              </p:cNvSpPr>
              <p:nvPr/>
            </p:nvSpPr>
            <p:spPr bwMode="auto">
              <a:xfrm>
                <a:off x="3323404" y="4114262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</a:t>
                </a:r>
                <a:r>
                  <a:rPr lang="de-DE" altLang="de-DE" sz="1600" b="0" dirty="0" err="1" smtClean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hpp</a:t>
                </a:r>
                <a:endParaRPr lang="de-DE" altLang="de-DE" sz="1600" b="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" name="Textfeld 67"/>
              <p:cNvSpPr txBox="1">
                <a:spLocks noChangeArrowheads="1"/>
              </p:cNvSpPr>
              <p:nvPr/>
            </p:nvSpPr>
            <p:spPr bwMode="auto">
              <a:xfrm>
                <a:off x="4143013" y="4114263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  <p:sp>
            <p:nvSpPr>
              <p:cNvPr id="83" name="Abgerundetes Rechteck 68"/>
              <p:cNvSpPr>
                <a:spLocks noChangeArrowheads="1"/>
              </p:cNvSpPr>
              <p:nvPr/>
            </p:nvSpPr>
            <p:spPr bwMode="auto">
              <a:xfrm>
                <a:off x="3356207" y="3298758"/>
                <a:ext cx="1929969" cy="1306338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cxnSp>
          <p:nvCxnSpPr>
            <p:cNvPr id="84" name="Gerade Verbindung 69"/>
            <p:cNvCxnSpPr>
              <a:cxnSpLocks noChangeShapeType="1"/>
              <a:endCxn id="83" idx="0"/>
            </p:cNvCxnSpPr>
            <p:nvPr/>
          </p:nvCxnSpPr>
          <p:spPr bwMode="auto">
            <a:xfrm>
              <a:off x="1943100" y="3933825"/>
              <a:ext cx="1143000" cy="1651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5" name="Gruppieren 28"/>
            <p:cNvGrpSpPr>
              <a:grpSpLocks/>
            </p:cNvGrpSpPr>
            <p:nvPr/>
          </p:nvGrpSpPr>
          <p:grpSpPr bwMode="auto">
            <a:xfrm>
              <a:off x="2366963" y="2984500"/>
              <a:ext cx="633412" cy="650875"/>
              <a:chOff x="3009895" y="2420889"/>
              <a:chExt cx="633507" cy="650550"/>
            </a:xfrm>
          </p:grpSpPr>
          <p:sp>
            <p:nvSpPr>
              <p:cNvPr id="86" name="Gefaltete Ecke 71"/>
              <p:cNvSpPr>
                <a:spLocks noChangeArrowheads="1"/>
              </p:cNvSpPr>
              <p:nvPr/>
            </p:nvSpPr>
            <p:spPr bwMode="auto">
              <a:xfrm>
                <a:off x="3203846" y="2420889"/>
                <a:ext cx="299216" cy="37402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7" name="Textfeld 72"/>
              <p:cNvSpPr txBox="1">
                <a:spLocks noChangeArrowheads="1"/>
              </p:cNvSpPr>
              <p:nvPr/>
            </p:nvSpPr>
            <p:spPr bwMode="auto">
              <a:xfrm>
                <a:off x="3009895" y="2750133"/>
                <a:ext cx="633507" cy="321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</p:grpSp>
        <p:cxnSp>
          <p:nvCxnSpPr>
            <p:cNvPr id="88" name="Gerade Verbindung 73"/>
            <p:cNvCxnSpPr>
              <a:cxnSpLocks noChangeShapeType="1"/>
              <a:endCxn id="86" idx="0"/>
            </p:cNvCxnSpPr>
            <p:nvPr/>
          </p:nvCxnSpPr>
          <p:spPr bwMode="auto">
            <a:xfrm>
              <a:off x="2343150" y="2886075"/>
              <a:ext cx="368300" cy="984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2576010" y="2737974"/>
            <a:ext cx="2794000" cy="1022350"/>
          </a:xfrm>
          <a:prstGeom prst="wedgeRoundRectCallout">
            <a:avLst>
              <a:gd name="adj1" fmla="val 77860"/>
              <a:gd name="adj2" fmla="val 345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038870" y="4002789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2018708" y="5465019"/>
            <a:ext cx="2795588" cy="712787"/>
          </a:xfrm>
          <a:prstGeom prst="wedgeRoundRectCallout">
            <a:avLst>
              <a:gd name="adj1" fmla="val 60563"/>
              <a:gd name="adj2" fmla="val 51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5256832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implementiert man </a:t>
            </a:r>
            <a:r>
              <a:rPr lang="de-DE" altLang="de-DE" sz="1800" dirty="0" smtClean="0"/>
              <a:t>Funktionen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die </a:t>
            </a:r>
            <a:r>
              <a:rPr lang="de-DE" altLang="de-DE" sz="1800" dirty="0"/>
              <a:t>Paketstruktur</a:t>
            </a:r>
            <a:r>
              <a:rPr lang="de-DE" altLang="de-DE" sz="1800" b="0" dirty="0"/>
              <a:t> an der </a:t>
            </a:r>
            <a:r>
              <a:rPr lang="de-DE" altLang="de-DE" sz="1800" dirty="0"/>
              <a:t>Verzeichnisstruktur</a:t>
            </a:r>
            <a:r>
              <a:rPr lang="de-DE" altLang="de-DE" sz="1800" b="0" dirty="0"/>
              <a:t>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</a:t>
            </a:r>
            <a:r>
              <a:rPr lang="de-DE" altLang="de-DE" sz="1800"/>
              <a:t>mehrere Klassen in einer Datei </a:t>
            </a:r>
            <a:r>
              <a:rPr lang="de-DE" altLang="de-DE" sz="1800" b="0"/>
              <a:t>implementieren?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708919"/>
            <a:ext cx="2794000" cy="519501"/>
          </a:xfrm>
          <a:prstGeom prst="wedgeRoundRectCallout">
            <a:avLst>
              <a:gd name="adj1" fmla="val 26105"/>
              <a:gd name="adj2" fmla="val 1647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Hier seid Ihr gefragt! </a:t>
            </a:r>
            <a:r>
              <a:rPr lang="de-DE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bgerundete rechteckige Legende 7"/>
          <p:cNvSpPr/>
          <p:nvPr/>
        </p:nvSpPr>
        <p:spPr>
          <a:xfrm>
            <a:off x="1899766" y="1484784"/>
            <a:ext cx="4544076" cy="667866"/>
          </a:xfrm>
          <a:prstGeom prst="wedgeRoundRectCallout">
            <a:avLst>
              <a:gd name="adj1" fmla="val -51648"/>
              <a:gd name="adj2" fmla="val 14312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Best Practice:</a:t>
            </a:r>
            <a:r>
              <a:rPr lang="de-DE" smtClean="0">
                <a:solidFill>
                  <a:schemeClr val="bg1"/>
                </a:solidFill>
              </a:rPr>
              <a:t> Getrennte </a:t>
            </a:r>
            <a:r>
              <a:rPr lang="de-DE" dirty="0" smtClean="0">
                <a:solidFill>
                  <a:schemeClr val="bg1"/>
                </a:solidFill>
              </a:rPr>
              <a:t>Ordner für Header und Implementierung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36912"/>
            <a:ext cx="8640763" cy="3816276"/>
          </a:xfrm>
        </p:spPr>
        <p:txBody>
          <a:bodyPr/>
          <a:lstStyle/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Idee des Praktikums</a:t>
            </a:r>
          </a:p>
          <a:p>
            <a:pPr lvl="1" eaLnBrk="1" hangingPunct="1">
              <a:defRPr/>
            </a:pPr>
            <a:r>
              <a:rPr lang="de-DE" sz="2200" b="1" dirty="0" smtClean="0"/>
              <a:t>Vorlesung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Konzepte</a:t>
            </a:r>
          </a:p>
          <a:p>
            <a:pPr lvl="1" eaLnBrk="1" hangingPunct="1">
              <a:defRPr/>
            </a:pPr>
            <a:r>
              <a:rPr lang="de-DE" sz="2200" b="1" dirty="0" smtClean="0"/>
              <a:t>Übung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praktische Kenntnisse</a:t>
            </a: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b="1" smtClean="0"/>
              <a:t>Basisvoraussetzungen</a:t>
            </a:r>
            <a:endParaRPr lang="de-DE" sz="2200" b="1" dirty="0" smtClean="0"/>
          </a:p>
          <a:p>
            <a:pPr lvl="1" eaLnBrk="1" hangingPunct="1">
              <a:defRPr/>
            </a:pPr>
            <a:r>
              <a:rPr lang="de-DE" sz="2200" dirty="0" smtClean="0"/>
              <a:t>Allgemeine Programmiererfahrung</a:t>
            </a:r>
          </a:p>
          <a:p>
            <a:pPr lvl="1" eaLnBrk="1" hangingPunct="1">
              <a:defRPr/>
            </a:pPr>
            <a:r>
              <a:rPr lang="de-DE" sz="2200" dirty="0" smtClean="0"/>
              <a:t>Kenntnisse </a:t>
            </a:r>
            <a:r>
              <a:rPr lang="de-DE" sz="2200" smtClean="0"/>
              <a:t>in Java</a:t>
            </a: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250825" y="1821842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de-DE" sz="2000"/>
              <a:t>In diesem Praktikum wollen wir einige </a:t>
            </a:r>
            <a:r>
              <a:rPr lang="de-DE" sz="2000" b="1"/>
              <a:t>Besonderheiten der Sprachen C++ und C (für Microcontroller)</a:t>
            </a:r>
            <a:r>
              <a:rPr lang="de-DE" sz="2000"/>
              <a:t> kennenlernen.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569486" y="4057552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559961" y="3049440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582186" y="1505051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595068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484784"/>
            <a:ext cx="2855913" cy="762128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/*..*/</a:t>
            </a:r>
            <a:r>
              <a:rPr lang="de-DE" dirty="0" smtClean="0">
                <a:solidFill>
                  <a:schemeClr val="bg1"/>
                </a:solidFill>
              </a:rPr>
              <a:t> mehrzeilig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DE" dirty="0" smtClean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einzeilg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432581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</a:t>
            </a:r>
            <a:r>
              <a:rPr lang="de-DE" dirty="0" smtClean="0">
                <a:solidFill>
                  <a:schemeClr val="bg1"/>
                </a:solidFill>
              </a:rPr>
              <a:t>Java: </a:t>
            </a:r>
            <a:endParaRPr lang="de-DE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&lt;...&gt;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Bibliotheken,</a:t>
            </a:r>
            <a:r>
              <a:rPr lang="de-DE">
                <a:solidFill>
                  <a:schemeClr val="bg1"/>
                </a:solidFill>
              </a:rPr>
              <a:t/>
            </a:r>
            <a:br>
              <a:rPr lang="de-DE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96154" y="4147315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</a:t>
            </a: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>
                <a:solidFill>
                  <a:schemeClr val="bg1"/>
                </a:solidFill>
              </a:rPr>
              <a:t>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530225" y="1469655"/>
            <a:ext cx="3105671" cy="5025729"/>
          </a:xfrm>
          <a:prstGeom prst="foldedCorner">
            <a:avLst>
              <a:gd name="adj" fmla="val 930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5580112" y="5511852"/>
            <a:ext cx="3095625" cy="81409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Der Header enthält die nach "außen" sichtbare Schnittstelle einer Klasse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413271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Rechteck 13"/>
          <p:cNvSpPr>
            <a:spLocks noChangeArrowheads="1"/>
          </p:cNvSpPr>
          <p:nvPr/>
        </p:nvSpPr>
        <p:spPr bwMode="auto">
          <a:xfrm>
            <a:off x="617538" y="2591211"/>
            <a:ext cx="3895725" cy="413271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9"/>
            <a:ext cx="4103688" cy="4214142"/>
          </a:xfrm>
          <a:prstGeom prst="foldedCorner">
            <a:avLst>
              <a:gd name="adj" fmla="val 886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"Building.hpp"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"Creating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building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with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floors</a:t>
            </a:r>
            <a:r>
              <a:rPr lang="en-US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en-US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"Destroying </a:t>
            </a:r>
            <a:r>
              <a:rPr lang="de-DE" altLang="de-DE" sz="1200" b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smtClean="0">
                <a:solidFill>
                  <a:srgbClr val="2A00FF"/>
                </a:solidFill>
                <a:latin typeface="Consolas" pitchFamily="49" charset="0"/>
              </a:rPr>
              <a:t>..."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2364992"/>
            <a:ext cx="4249736" cy="1280032"/>
          </a:xfrm>
          <a:prstGeom prst="wedgeRoundRectCallout">
            <a:avLst>
              <a:gd name="adj1" fmla="val -74413"/>
              <a:gd name="adj2" fmla="val -1652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</a:t>
            </a:r>
            <a:r>
              <a:rPr lang="de-DE">
                <a:solidFill>
                  <a:schemeClr val="bg1"/>
                </a:solidFill>
              </a:rPr>
              <a:t>in </a:t>
            </a:r>
            <a:r>
              <a:rPr lang="de-DE" smtClean="0">
                <a:solidFill>
                  <a:schemeClr val="bg1"/>
                </a:solidFill>
              </a:rPr>
              <a:t>Java (</a:t>
            </a:r>
            <a:r>
              <a:rPr lang="de-DE" i="1" smtClean="0">
                <a:solidFill>
                  <a:schemeClr val="bg1"/>
                </a:solidFill>
              </a:rPr>
              <a:t>cout</a:t>
            </a:r>
            <a:r>
              <a:rPr lang="de-DE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err="1" smtClean="0">
                <a:solidFill>
                  <a:schemeClr val="bg1"/>
                </a:solidFill>
              </a:rPr>
              <a:t>cout</a:t>
            </a:r>
            <a:r>
              <a:rPr lang="de-DE" smtClean="0">
                <a:solidFill>
                  <a:schemeClr val="bg1"/>
                </a:solidFill>
              </a:rPr>
              <a:t>)</a:t>
            </a:r>
          </a:p>
          <a:p>
            <a:pPr>
              <a:defRPr/>
            </a:pPr>
            <a:endParaRPr lang="de-DE" i="1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b="1" smtClean="0">
                <a:solidFill>
                  <a:schemeClr val="bg1"/>
                </a:solidFill>
              </a:rPr>
              <a:t>VORSICHT</a:t>
            </a:r>
            <a:r>
              <a:rPr lang="de-DE" smtClean="0">
                <a:solidFill>
                  <a:schemeClr val="bg1"/>
                </a:solidFill>
              </a:rPr>
              <a:t>: Sollte stets hinter den #includes auftreten.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1602817"/>
            <a:ext cx="4249737" cy="608459"/>
          </a:xfrm>
          <a:prstGeom prst="wedgeRoundRectCallout">
            <a:avLst>
              <a:gd name="adj1" fmla="val -68641"/>
              <a:gd name="adj2" fmla="val 5172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>
                <a:solidFill>
                  <a:schemeClr val="bg1"/>
                </a:solidFill>
              </a:rPr>
              <a:t>wird </a:t>
            </a:r>
            <a:r>
              <a:rPr lang="de-DE" smtClean="0">
                <a:solidFill>
                  <a:schemeClr val="bg1"/>
                </a:solidFill>
              </a:rPr>
              <a:t>eingebunden</a:t>
            </a:r>
          </a:p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("exakte" Einfügung)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in 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  <p:sp>
        <p:nvSpPr>
          <p:cNvPr id="53" name="Abgerundete rechteckige Legende 52"/>
          <p:cNvSpPr/>
          <p:nvPr/>
        </p:nvSpPr>
        <p:spPr>
          <a:xfrm>
            <a:off x="4878710" y="1773011"/>
            <a:ext cx="3719513" cy="413164"/>
          </a:xfrm>
          <a:prstGeom prst="wedgeRoundRectCallout">
            <a:avLst>
              <a:gd name="adj1" fmla="val -61863"/>
              <a:gd name="adj2" fmla="val 629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javac Main.java Building.java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  <p:sp>
        <p:nvSpPr>
          <p:cNvPr id="54" name="Abgerundete rechteckige Legende 53"/>
          <p:cNvSpPr/>
          <p:nvPr/>
        </p:nvSpPr>
        <p:spPr>
          <a:xfrm>
            <a:off x="5239734" y="5440743"/>
            <a:ext cx="2248430" cy="413164"/>
          </a:xfrm>
          <a:prstGeom prst="wedgeRoundRectCallout">
            <a:avLst>
              <a:gd name="adj1" fmla="val 4037"/>
              <a:gd name="adj2" fmla="val -18181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java Main.class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  <p:sp>
        <p:nvSpPr>
          <p:cNvPr id="55" name="Abgerundete rechteckige Legende 54"/>
          <p:cNvSpPr/>
          <p:nvPr/>
        </p:nvSpPr>
        <p:spPr>
          <a:xfrm>
            <a:off x="2982067" y="5383574"/>
            <a:ext cx="1912998" cy="413164"/>
          </a:xfrm>
          <a:prstGeom prst="wedgeRoundRectCallout">
            <a:avLst>
              <a:gd name="adj1" fmla="val 10379"/>
              <a:gd name="adj2" fmla="val -14460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Main.class Building.class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41278" y="1500188"/>
            <a:ext cx="1300356" cy="1665536"/>
            <a:chOff x="4699813" y="1762530"/>
            <a:chExt cx="1299772" cy="1666719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699813" y="3079032"/>
              <a:ext cx="1299772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412105" y="1773237"/>
            <a:ext cx="1871862" cy="1185722"/>
            <a:chOff x="5987596" y="1940979"/>
            <a:chExt cx="2466812" cy="1561934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5987596" y="3041906"/>
              <a:ext cx="2466812" cy="46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09395" y="2781300"/>
            <a:ext cx="1903086" cy="1666790"/>
            <a:chOff x="4398081" y="1762530"/>
            <a:chExt cx="1903239" cy="1666385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49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5957937" y="4783138"/>
            <a:ext cx="2214462" cy="1238209"/>
            <a:chOff x="5508294" y="2922631"/>
            <a:chExt cx="2215020" cy="1238065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508294" y="3198802"/>
              <a:ext cx="2215020" cy="961894"/>
              <a:chOff x="5295969" y="4994212"/>
              <a:chExt cx="2215020" cy="961894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295969" y="4994212"/>
                <a:ext cx="2215020" cy="961894"/>
                <a:chOff x="4242189" y="4067093"/>
                <a:chExt cx="2215020" cy="961894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242189" y="4679060"/>
                  <a:ext cx="2215020" cy="3499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Objektcode</a:t>
                  </a:r>
                  <a:r>
                    <a:rPr lang="de-DE" altLang="de-DE" sz="1800" b="0" dirty="0" smtClean="0"/>
                    <a:t> 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  <a:endParaRPr lang="de-DE" altLang="de-DE" sz="1800" b="0" dirty="0"/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7" name="Abgerundete rechteckige Legende 76"/>
          <p:cNvSpPr/>
          <p:nvPr/>
        </p:nvSpPr>
        <p:spPr>
          <a:xfrm>
            <a:off x="904821" y="3562986"/>
            <a:ext cx="1597290" cy="413164"/>
          </a:xfrm>
          <a:prstGeom prst="wedgeRoundRectCallout">
            <a:avLst>
              <a:gd name="adj1" fmla="val -7185"/>
              <a:gd name="adj2" fmla="val -1471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main.cpp</a:t>
            </a:r>
            <a:b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</a:b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Building.cpp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  <p:sp>
        <p:nvSpPr>
          <p:cNvPr id="78" name="Abgerundete rechteckige Legende 77"/>
          <p:cNvSpPr/>
          <p:nvPr/>
        </p:nvSpPr>
        <p:spPr>
          <a:xfrm>
            <a:off x="2022293" y="4320799"/>
            <a:ext cx="1735319" cy="413164"/>
          </a:xfrm>
          <a:prstGeom prst="wedgeRoundRectCallout">
            <a:avLst>
              <a:gd name="adj1" fmla="val 62422"/>
              <a:gd name="adj2" fmla="val -515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main.cpp *</a:t>
            </a:r>
            <a:b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</a:b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Building.cpp *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  <p:sp>
        <p:nvSpPr>
          <p:cNvPr id="79" name="Abgerundete rechteckige Legende 78"/>
          <p:cNvSpPr/>
          <p:nvPr/>
        </p:nvSpPr>
        <p:spPr>
          <a:xfrm>
            <a:off x="4314946" y="5524501"/>
            <a:ext cx="1735319" cy="413164"/>
          </a:xfrm>
          <a:prstGeom prst="wedgeRoundRectCallout">
            <a:avLst>
              <a:gd name="adj1" fmla="val 62422"/>
              <a:gd name="adj2" fmla="val -515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main.o</a:t>
            </a:r>
            <a:b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</a:br>
            <a:r>
              <a:rPr lang="de-DE" sz="1400" b="1" smtClean="0">
                <a:solidFill>
                  <a:schemeClr val="bg1"/>
                </a:solidFill>
                <a:latin typeface="Courier" pitchFamily="49" charset="0"/>
              </a:rPr>
              <a:t>Building.o</a:t>
            </a:r>
            <a:endParaRPr lang="de-DE" sz="1400" b="1" dirty="0">
              <a:solidFill>
                <a:schemeClr val="bg1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769308" y="1773238"/>
            <a:ext cx="1903086" cy="1665536"/>
            <a:chOff x="4398081" y="1762530"/>
            <a:chExt cx="1903239" cy="1666719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538519" y="3908428"/>
            <a:ext cx="2084926" cy="1795092"/>
            <a:chOff x="5389001" y="4676179"/>
            <a:chExt cx="2084732" cy="1795373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389001" y="4709964"/>
              <a:ext cx="2084732" cy="1761588"/>
              <a:chOff x="4335221" y="3782845"/>
              <a:chExt cx="2084732" cy="1761588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335221" y="4679060"/>
                <a:ext cx="2084732" cy="865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dirty="0" smtClean="0"/>
                  <a:t>Maschinencode</a:t>
                </a:r>
                <a:r>
                  <a:rPr lang="de-DE" altLang="de-DE" sz="1800" b="0" dirty="0" smtClean="0"/>
                  <a:t> </a:t>
                </a:r>
                <a:r>
                  <a:rPr lang="de-DE" altLang="de-DE" sz="1800" b="0" dirty="0"/>
                  <a:t>(</a:t>
                </a:r>
                <a:r>
                  <a:rPr lang="de-DE" altLang="de-DE" sz="1800" b="0" dirty="0" smtClean="0"/>
                  <a:t>main.exe,</a:t>
                </a:r>
                <a:br>
                  <a:rPr lang="de-DE" altLang="de-DE" sz="1800" b="0" dirty="0" smtClean="0"/>
                </a:br>
                <a:r>
                  <a:rPr lang="de-DE" altLang="de-DE" sz="1800" b="0" dirty="0" smtClean="0"/>
                  <a:t>mylib.dll, </a:t>
                </a:r>
                <a:r>
                  <a:rPr lang="de-DE" altLang="de-DE" sz="1800" b="0" dirty="0" err="1" smtClean="0"/>
                  <a:t>mylib.a</a:t>
                </a:r>
                <a:r>
                  <a:rPr lang="de-DE" altLang="de-DE" sz="1800" b="0" i="1" dirty="0" smtClean="0"/>
                  <a:t>)</a:t>
                </a:r>
                <a:endParaRPr lang="de-DE" altLang="de-DE" sz="1800" b="0" dirty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658796" y="3919538"/>
            <a:ext cx="1865848" cy="2010864"/>
            <a:chOff x="5682644" y="2922631"/>
            <a:chExt cx="1866317" cy="2011192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682644" y="3198802"/>
              <a:ext cx="1866317" cy="1735021"/>
              <a:chOff x="5470319" y="4994212"/>
              <a:chExt cx="1866317" cy="1735021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470319" y="4994212"/>
                <a:ext cx="1866317" cy="1735021"/>
                <a:chOff x="4416539" y="4067093"/>
                <a:chExt cx="1866317" cy="1735021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416539" y="4679060"/>
                  <a:ext cx="1866317" cy="112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Bibliotheken</a:t>
                  </a:r>
                  <a:r>
                    <a:rPr lang="de-DE" altLang="de-DE" sz="1800" b="0" dirty="0" smtClean="0"/>
                    <a:t/>
                  </a:r>
                  <a:br>
                    <a:rPr lang="de-DE" altLang="de-DE" sz="1800" b="0" dirty="0" smtClean="0"/>
                  </a:br>
                  <a:r>
                    <a:rPr lang="de-DE" altLang="de-DE" sz="1800" b="0" dirty="0" smtClean="0"/>
                    <a:t>(*.</a:t>
                  </a:r>
                  <a:r>
                    <a:rPr lang="de-DE" altLang="de-DE" sz="1800" b="0" dirty="0" err="1" smtClean="0"/>
                    <a:t>dll</a:t>
                  </a:r>
                  <a:r>
                    <a:rPr lang="de-DE" altLang="de-DE" sz="1800" b="0" dirty="0" smtClean="0"/>
                    <a:t>, *.a, *.so)</a:t>
                  </a:r>
                  <a:endParaRPr lang="de-DE" altLang="de-DE" sz="1800" b="0" dirty="0"/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Statisches </a:t>
            </a:r>
            <a:r>
              <a:rPr lang="en-US" dirty="0" smtClean="0"/>
              <a:t>und </a:t>
            </a:r>
            <a:r>
              <a:rPr lang="en-US" dirty="0" err="1" smtClean="0"/>
              <a:t>dynamisches</a:t>
            </a:r>
            <a:r>
              <a:rPr lang="en-US" dirty="0" smtClean="0"/>
              <a:t> </a:t>
            </a:r>
            <a:r>
              <a:rPr lang="en-US" dirty="0" err="1" smtClean="0"/>
              <a:t>Linken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Statisches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(Static Libraries und Shared Archives)</a:t>
            </a:r>
            <a:endParaRPr lang="en-US" sz="1600" b="0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3951288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Bibliothek</a:t>
            </a:r>
            <a:r>
              <a:rPr lang="en-US" sz="2000" dirty="0" smtClean="0"/>
              <a:t> muss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smtClean="0"/>
              <a:t>"Kopie" </a:t>
            </a:r>
            <a:r>
              <a:rPr lang="en-US" sz="2000" dirty="0" smtClean="0"/>
              <a:t>der </a:t>
            </a:r>
            <a:r>
              <a:rPr lang="en-US" sz="2000" dirty="0" err="1" smtClean="0"/>
              <a:t>Bibliothek</a:t>
            </a:r>
            <a:r>
              <a:rPr lang="en-US" sz="2000" dirty="0" smtClean="0"/>
              <a:t> </a:t>
            </a:r>
            <a:r>
              <a:rPr lang="en-US" sz="2000" dirty="0" err="1" smtClean="0"/>
              <a:t>wird</a:t>
            </a:r>
            <a:r>
              <a:rPr lang="en-US" sz="2000" dirty="0" smtClean="0"/>
              <a:t> </a:t>
            </a:r>
            <a:r>
              <a:rPr lang="en-US" sz="2000" dirty="0" err="1" smtClean="0"/>
              <a:t>im</a:t>
            </a:r>
            <a:r>
              <a:rPr lang="en-US" sz="2000" dirty="0" smtClean="0"/>
              <a:t> </a:t>
            </a:r>
            <a:r>
              <a:rPr lang="en-US" sz="2000" dirty="0" err="1" smtClean="0"/>
              <a:t>Compilat</a:t>
            </a:r>
            <a:r>
              <a:rPr lang="en-US" sz="2000" dirty="0" smtClean="0"/>
              <a:t> (</a:t>
            </a:r>
            <a:r>
              <a:rPr lang="en-US" sz="2000" i="1" dirty="0" smtClean="0"/>
              <a:t>main.exe</a:t>
            </a:r>
            <a:r>
              <a:rPr lang="en-US" sz="2000" dirty="0" smtClean="0"/>
              <a:t>) </a:t>
            </a:r>
            <a:r>
              <a:rPr lang="en-US" sz="2000" dirty="0" err="1" smtClean="0"/>
              <a:t>abgelegt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Unterschied</a:t>
            </a:r>
            <a:r>
              <a:rPr lang="en-US" sz="2000" dirty="0" smtClean="0"/>
              <a:t> </a:t>
            </a:r>
            <a:r>
              <a:rPr lang="en-US" sz="2000" dirty="0" err="1" smtClean="0"/>
              <a:t>zwischen</a:t>
            </a:r>
            <a:r>
              <a:rPr lang="en-US" sz="2000" dirty="0" smtClean="0"/>
              <a:t> SL und SA </a:t>
            </a:r>
            <a:r>
              <a:rPr lang="en-US" sz="2000" dirty="0" err="1" smtClean="0"/>
              <a:t>eher</a:t>
            </a:r>
            <a:r>
              <a:rPr lang="en-US" sz="2000" dirty="0" smtClean="0"/>
              <a:t> </a:t>
            </a:r>
            <a:r>
              <a:rPr lang="en-US" sz="2000" dirty="0" err="1" smtClean="0"/>
              <a:t>klein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/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err="1" smtClean="0">
                <a:sym typeface="Wingdings" panose="05000000000000000000" pitchFamily="2" charset="2"/>
              </a:rPr>
              <a:t>ist</a:t>
            </a:r>
            <a:r>
              <a:rPr lang="en-US" sz="2000" smtClean="0">
                <a:sym typeface="Wingdings" panose="05000000000000000000" pitchFamily="2" charset="2"/>
              </a:rPr>
              <a:t> "</a:t>
            </a:r>
            <a:r>
              <a:rPr lang="en-US" sz="2000" b="1" smtClean="0">
                <a:sym typeface="Wingdings" panose="05000000000000000000" pitchFamily="2" charset="2"/>
              </a:rPr>
              <a:t>standalone</a:t>
            </a:r>
            <a:r>
              <a:rPr lang="en-US" sz="2000" smtClean="0">
                <a:sym typeface="Wingdings" panose="05000000000000000000" pitchFamily="2" charset="2"/>
              </a:rPr>
              <a:t>",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(oft </a:t>
            </a:r>
            <a:r>
              <a:rPr lang="en-US" sz="2000" dirty="0" err="1" smtClean="0">
                <a:sym typeface="Wingdings" panose="05000000000000000000" pitchFamily="2" charset="2"/>
              </a:rPr>
              <a:t>wesentlich</a:t>
            </a:r>
            <a:r>
              <a:rPr lang="en-US" sz="2000" dirty="0" smtClean="0">
                <a:sym typeface="Wingdings" panose="05000000000000000000" pitchFamily="2" charset="2"/>
              </a:rPr>
              <a:t>) </a:t>
            </a:r>
            <a:r>
              <a:rPr lang="en-US" sz="2000" b="1" dirty="0" err="1" smtClean="0">
                <a:sym typeface="Wingdings" panose="05000000000000000000" pitchFamily="2" charset="2"/>
              </a:rPr>
              <a:t>größer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als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beim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dynamischen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Linken</a:t>
            </a:r>
            <a:endParaRPr lang="en-US" sz="20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>
          <a:xfrm>
            <a:off x="4645025" y="1524000"/>
            <a:ext cx="4041775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Dynamisches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(Shared Objects und DLLs)</a:t>
            </a:r>
            <a:endParaRPr lang="en-US" sz="1600" b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4645025" y="2276872"/>
            <a:ext cx="4041775" cy="3951288"/>
          </a:xfrm>
        </p:spPr>
        <p:txBody>
          <a:bodyPr>
            <a:normAutofit lnSpcReduction="10000"/>
          </a:bodyPr>
          <a:lstStyle/>
          <a:p>
            <a:r>
              <a:rPr lang="en-US" sz="2000" i="1" dirty="0" smtClean="0"/>
              <a:t>Shared Objects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/>
              <a:t>Linkzeit</a:t>
            </a:r>
            <a:r>
              <a:rPr lang="en-US" sz="2000" dirty="0"/>
              <a:t> </a:t>
            </a:r>
            <a:r>
              <a:rPr lang="en-US" sz="2000" dirty="0" smtClean="0"/>
              <a:t>und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i="1" dirty="0" smtClean="0"/>
              <a:t>DLLs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nicht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und </a:t>
            </a:r>
            <a:r>
              <a:rPr lang="en-US" sz="2000" b="1" dirty="0" err="1" smtClean="0"/>
              <a:t>nur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beim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konkreten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Aufruf</a:t>
            </a:r>
            <a:r>
              <a:rPr lang="en-US" sz="2000" b="1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verfügbar</a:t>
            </a:r>
            <a:r>
              <a:rPr lang="en-US" sz="2000" dirty="0" smtClean="0"/>
              <a:t> sein. 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err="1" smtClean="0">
                <a:sym typeface="Wingdings" panose="05000000000000000000" pitchFamily="2" charset="2"/>
              </a:rPr>
              <a:t>ist</a:t>
            </a:r>
            <a:r>
              <a:rPr lang="en-US" sz="2000" smtClean="0">
                <a:sym typeface="Wingdings" panose="05000000000000000000" pitchFamily="2" charset="2"/>
              </a:rPr>
              <a:t> "</a:t>
            </a:r>
            <a:r>
              <a:rPr lang="en-US" sz="2000" b="1" smtClean="0">
                <a:sym typeface="Wingdings" panose="05000000000000000000" pitchFamily="2" charset="2"/>
              </a:rPr>
              <a:t>minimal</a:t>
            </a:r>
            <a:r>
              <a:rPr lang="en-US" sz="2000" smtClean="0">
                <a:sym typeface="Wingdings" panose="05000000000000000000" pitchFamily="2" charset="2"/>
              </a:rPr>
              <a:t>", </a:t>
            </a:r>
            <a:r>
              <a:rPr lang="en-US" sz="2000" dirty="0" err="1" smtClean="0">
                <a:sym typeface="Wingdings" panose="05000000000000000000" pitchFamily="2" charset="2"/>
              </a:rPr>
              <a:t>braucht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Laufzeit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b="1" dirty="0" err="1" smtClean="0">
                <a:sym typeface="Wingdings" panose="05000000000000000000" pitchFamily="2" charset="2"/>
              </a:rPr>
              <a:t>zusätzliche</a:t>
            </a:r>
            <a:r>
              <a:rPr lang="en-US" sz="2000" b="1" dirty="0" smtClean="0">
                <a:sym typeface="Wingdings" panose="05000000000000000000" pitchFamily="2" charset="2"/>
              </a:rPr>
              <a:t> </a:t>
            </a:r>
            <a:r>
              <a:rPr lang="en-US" sz="2000" b="1" dirty="0" err="1" smtClean="0">
                <a:sym typeface="Wingdings" panose="05000000000000000000" pitchFamily="2" charset="2"/>
              </a:rPr>
              <a:t>Abhängigkeiten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213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216442"/>
            <a:ext cx="2940050" cy="47754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2216442"/>
            <a:ext cx="3177679" cy="409287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994570" y="1709924"/>
            <a:ext cx="5753893" cy="638956"/>
          </a:xfrm>
          <a:prstGeom prst="wedgeRoundRectCallout">
            <a:avLst>
              <a:gd name="adj1" fmla="val -57914"/>
              <a:gd name="adj2" fmla="val 4886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err="1">
                <a:solidFill>
                  <a:schemeClr val="bg1"/>
                </a:solidFill>
              </a:rPr>
              <a:t>Include</a:t>
            </a:r>
            <a:r>
              <a:rPr lang="de-DE" b="1">
                <a:solidFill>
                  <a:schemeClr val="bg1"/>
                </a:solidFill>
              </a:rPr>
              <a:t> </a:t>
            </a:r>
            <a:r>
              <a:rPr lang="de-DE" b="1" smtClean="0">
                <a:solidFill>
                  <a:schemeClr val="bg1"/>
                </a:solidFill>
              </a:rPr>
              <a:t>Guard</a:t>
            </a:r>
            <a:r>
              <a:rPr lang="de-DE" smtClean="0">
                <a:solidFill>
                  <a:schemeClr val="bg1"/>
                </a:solidFill>
              </a:rPr>
              <a:t>: schützt vor mehrmaligem Einbinden von </a:t>
            </a:r>
            <a:r>
              <a:rPr lang="de-DE" i="1" smtClean="0">
                <a:solidFill>
                  <a:schemeClr val="bg1"/>
                </a:solidFill>
              </a:rPr>
              <a:t>Building.h </a:t>
            </a:r>
            <a:r>
              <a:rPr lang="de-DE" smtClean="0">
                <a:solidFill>
                  <a:schemeClr val="bg1"/>
                </a:solidFill>
              </a:rPr>
              <a:t>(Alternative</a:t>
            </a:r>
            <a:r>
              <a:rPr lang="de-DE" dirty="0" smtClean="0">
                <a:solidFill>
                  <a:schemeClr val="bg1"/>
                </a:solidFill>
              </a:rPr>
              <a:t>: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once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2994570" y="2468956"/>
            <a:ext cx="4251299" cy="601203"/>
          </a:xfrm>
          <a:prstGeom prst="wedgeRoundRectCallout">
            <a:avLst>
              <a:gd name="adj1" fmla="val -65186"/>
              <a:gd name="adj2" fmla="val 6911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Dadurch können wir </a:t>
            </a:r>
            <a:r>
              <a:rPr lang="de-DE" b="1" smtClean="0">
                <a:solidFill>
                  <a:schemeClr val="bg1"/>
                </a:solidFill>
              </a:rPr>
              <a:t>alle </a:t>
            </a:r>
            <a:r>
              <a:rPr lang="de-DE" b="1" dirty="0">
                <a:solidFill>
                  <a:schemeClr val="bg1"/>
                </a:solidFill>
              </a:rPr>
              <a:t>benötigten Header </a:t>
            </a:r>
            <a:r>
              <a:rPr lang="de-DE" b="1">
                <a:solidFill>
                  <a:schemeClr val="bg1"/>
                </a:solidFill>
              </a:rPr>
              <a:t>überall </a:t>
            </a:r>
            <a:r>
              <a:rPr lang="de-DE" b="1" smtClean="0">
                <a:solidFill>
                  <a:schemeClr val="bg1"/>
                </a:solidFill>
              </a:rPr>
              <a:t>einbinden.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" name="Textfeld 1"/>
          <p:cNvSpPr txBox="1"/>
          <p:nvPr/>
        </p:nvSpPr>
        <p:spPr>
          <a:xfrm>
            <a:off x="4067944" y="3284984"/>
            <a:ext cx="5076056" cy="292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smtClean="0"/>
              <a:t>Funktionsweise:</a:t>
            </a:r>
          </a:p>
          <a:p>
            <a:pPr marL="285750" indent="-285750" algn="l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#define</a:t>
            </a:r>
            <a:r>
              <a:rPr lang="en-US" smtClean="0"/>
              <a:t>-Konstanten auswerten (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#if(n)def</a:t>
            </a:r>
            <a:r>
              <a:rPr lang="en-US" smtClean="0"/>
              <a:t>) und ersetzen</a:t>
            </a:r>
          </a:p>
          <a:p>
            <a:pPr marL="285750" indent="-285750" algn="l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mtClean="0"/>
              <a:t>-Anweisungen </a:t>
            </a:r>
            <a:r>
              <a:rPr lang="en-US" smtClean="0">
                <a:sym typeface="Wingdings" panose="05000000000000000000" pitchFamily="2" charset="2"/>
              </a:rPr>
              <a:t>durch </a:t>
            </a:r>
            <a:r>
              <a:rPr lang="en-US" smtClean="0"/>
              <a:t>Dateiinhalt ersetzen (rekursiv!)</a:t>
            </a:r>
            <a:endParaRPr lang="en-US" b="1" smtClean="0"/>
          </a:p>
          <a:p>
            <a:pPr marL="285750" indent="-285750" algn="l">
              <a:buFontTx/>
              <a:buChar char="-"/>
            </a:pPr>
            <a:endParaRPr lang="en-US" b="1" smtClean="0"/>
          </a:p>
          <a:p>
            <a:pPr algn="l"/>
            <a:r>
              <a:rPr lang="en-US" b="1" smtClean="0"/>
              <a:t>Weitere </a:t>
            </a:r>
            <a:r>
              <a:rPr lang="en-US" b="1" dirty="0" err="1" smtClean="0"/>
              <a:t>Anwendungsfälle</a:t>
            </a:r>
            <a:r>
              <a:rPr lang="en-US" b="1" dirty="0" smtClean="0"/>
              <a:t> des </a:t>
            </a:r>
            <a:r>
              <a:rPr lang="en-US" b="1" dirty="0" err="1" smtClean="0"/>
              <a:t>Präprozessors</a:t>
            </a:r>
            <a:r>
              <a:rPr lang="en-US" b="1" dirty="0" smtClean="0"/>
              <a:t>:</a:t>
            </a:r>
          </a:p>
          <a:p>
            <a:pPr marL="285750" indent="-285750" algn="l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-US" smtClean="0"/>
              <a:t> vs.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NDEBUG/RELEASE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Betriebssystemerkennung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WIN32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UNIX</a:t>
            </a:r>
            <a:r>
              <a:rPr lang="en-US" dirty="0" smtClean="0"/>
              <a:t>)</a:t>
            </a:r>
          </a:p>
          <a:p>
            <a:pPr marL="285750" indent="-285750" algn="l">
              <a:buFontTx/>
              <a:buChar char="-"/>
            </a:pPr>
            <a:r>
              <a:rPr lang="en-US"/>
              <a:t>Konstanten </a:t>
            </a:r>
            <a:r>
              <a:rPr lang="en-US" smtClean="0"/>
              <a:t>(</a:t>
            </a:r>
            <a:r>
              <a:rPr lang="en-US"/>
              <a:t>in C)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5701771" y="6250605"/>
            <a:ext cx="3108543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en.wikipedia.org/wiki/Include_guard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Was passiert ohne Include Guards?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-144261" y="1490662"/>
            <a:ext cx="4040188" cy="639762"/>
          </a:xfrm>
        </p:spPr>
        <p:txBody>
          <a:bodyPr/>
          <a:lstStyle/>
          <a:p>
            <a:pPr algn="ctr"/>
            <a:r>
              <a:rPr lang="en-US" smtClean="0"/>
              <a:t>Vor dem Präprozessor</a:t>
            </a:r>
            <a:endParaRPr lang="en-US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3707904" y="1490662"/>
            <a:ext cx="4041775" cy="639762"/>
          </a:xfrm>
        </p:spPr>
        <p:txBody>
          <a:bodyPr/>
          <a:lstStyle/>
          <a:p>
            <a:pPr algn="ctr"/>
            <a:r>
              <a:rPr lang="en-US" smtClean="0"/>
              <a:t>Nach dem Präprozessor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3455876" y="6189141"/>
            <a:ext cx="5256584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en.cppreference.com/w/cpp/language/definition#One_Definition_Rule</a:t>
            </a:r>
            <a:r>
              <a:rPr lang="en-US" sz="1200" smtClean="0"/>
              <a:t> </a:t>
            </a:r>
            <a:endParaRPr lang="en-US" sz="1200"/>
          </a:p>
        </p:txBody>
      </p:sp>
      <p:sp>
        <p:nvSpPr>
          <p:cNvPr id="7" name="Abgerundete rechteckige Legende 6"/>
          <p:cNvSpPr/>
          <p:nvPr/>
        </p:nvSpPr>
        <p:spPr>
          <a:xfrm>
            <a:off x="6117940" y="3968577"/>
            <a:ext cx="2811138" cy="1210760"/>
          </a:xfrm>
          <a:prstGeom prst="wedgeRoundRectCallout">
            <a:avLst>
              <a:gd name="adj1" fmla="val -76130"/>
              <a:gd name="adj2" fmla="val -369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One Definition Rule</a:t>
            </a:r>
            <a:r>
              <a:rPr lang="de-DE" smtClean="0">
                <a:solidFill>
                  <a:schemeClr val="bg1"/>
                </a:solidFill>
              </a:rPr>
              <a:t>:</a:t>
            </a:r>
          </a:p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Jede Klasse/Methode/… darf höchstens einmal definitert werden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4"/>
          <p:cNvSpPr>
            <a:spLocks noChangeArrowheads="1"/>
          </p:cNvSpPr>
          <p:nvPr/>
        </p:nvSpPr>
        <p:spPr bwMode="auto">
          <a:xfrm>
            <a:off x="278196" y="2464427"/>
            <a:ext cx="3177679" cy="1018750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Building.hpp */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"Elevator.hpp"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9" name="Rechteck 4"/>
          <p:cNvSpPr>
            <a:spLocks noChangeArrowheads="1"/>
          </p:cNvSpPr>
          <p:nvPr/>
        </p:nvSpPr>
        <p:spPr bwMode="auto">
          <a:xfrm>
            <a:off x="278197" y="3648056"/>
            <a:ext cx="3177679" cy="1018750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Elevator.hpp */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2A00FF"/>
                </a:solidFill>
                <a:latin typeface="Consolas" pitchFamily="49" charset="0"/>
              </a:rPr>
              <a:t>"Floor.hpp"</a:t>
            </a:r>
            <a:endParaRPr lang="de-DE" altLang="de-DE" sz="120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Rechteck 4"/>
          <p:cNvSpPr>
            <a:spLocks noChangeArrowheads="1"/>
          </p:cNvSpPr>
          <p:nvPr/>
        </p:nvSpPr>
        <p:spPr bwMode="auto">
          <a:xfrm>
            <a:off x="286994" y="4831686"/>
            <a:ext cx="3177679" cy="52278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Floor.hpp */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6" name="Rechteck 4"/>
          <p:cNvSpPr>
            <a:spLocks noChangeArrowheads="1"/>
          </p:cNvSpPr>
          <p:nvPr/>
        </p:nvSpPr>
        <p:spPr bwMode="auto">
          <a:xfrm>
            <a:off x="3920040" y="2462260"/>
            <a:ext cx="3177679" cy="2544966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Building.hpp */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#include "Floor.h"</a:t>
            </a: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// #include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"Elevator.hpp"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#include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"Floor.hpp" (recursive)</a:t>
            </a:r>
            <a:endParaRPr lang="de-DE" altLang="de-DE" sz="120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b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{};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3563888" y="5351448"/>
            <a:ext cx="5256584" cy="7707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Die meisten Probleme beim Arbeiten mit C++ gehen auf Regelverletzungen zurück.</a:t>
            </a:r>
            <a:endParaRPr lang="en-US" b="1" dirty="0" err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7411310" y="3397600"/>
            <a:ext cx="1517768" cy="50405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1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2" y="1987550"/>
            <a:ext cx="5183807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Warum ist </a:t>
            </a:r>
            <a:r>
              <a:rPr lang="de-DE" altLang="de-DE" sz="1800" b="0" dirty="0" smtClean="0"/>
              <a:t>die </a:t>
            </a:r>
            <a:r>
              <a:rPr lang="de-DE" altLang="de-DE" sz="1800" b="0" dirty="0"/>
              <a:t>Trennung in Header- und </a:t>
            </a:r>
            <a:r>
              <a:rPr lang="de-DE" altLang="de-DE" sz="1800" b="0" dirty="0" smtClean="0"/>
              <a:t>Implementierungsdateien </a:t>
            </a:r>
            <a:r>
              <a:rPr lang="de-DE" altLang="de-DE" sz="1800" dirty="0" smtClean="0"/>
              <a:t>hilfreich</a:t>
            </a:r>
            <a:r>
              <a:rPr lang="de-DE" altLang="de-DE" sz="1800" b="0"/>
              <a:t>? </a:t>
            </a:r>
            <a:endParaRPr lang="de-DE" altLang="de-DE" sz="1800" b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/>
              <a:t>Warum ist die Trennung in Header- und Implementierungsdateien </a:t>
            </a:r>
            <a:r>
              <a:rPr lang="de-DE" altLang="de-DE" sz="1800" smtClean="0"/>
              <a:t>eine Fehlerquelle</a:t>
            </a:r>
            <a:r>
              <a:rPr lang="de-DE" altLang="de-DE" sz="1800" b="0" smtClean="0"/>
              <a:t>? 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4059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1547766" y="2283873"/>
            <a:ext cx="211598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Algol 1958/60/68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2605760" y="2633841"/>
            <a:ext cx="1752162" cy="1104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921718" y="1466118"/>
            <a:ext cx="216024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FORTRAN I 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0"/>
          </p:cNvCxnSpPr>
          <p:nvPr/>
        </p:nvCxnSpPr>
        <p:spPr bwMode="auto">
          <a:xfrm>
            <a:off x="2001838" y="1816086"/>
            <a:ext cx="603922" cy="4677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639788" y="2280165"/>
            <a:ext cx="143626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BCPL1967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663535" y="1766493"/>
            <a:ext cx="1388774" cy="3499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smtClean="0"/>
              <a:t>CPL 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30133"/>
            <a:ext cx="0" cy="1980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2116461"/>
            <a:ext cx="0" cy="163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Fortgeschrittene Verwendung des Präprozessors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Schlüsselwort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b="1" dirty="0" smtClean="0"/>
              <a:t> neu definieren: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US" b="0" kern="120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0" kern="1200" smtClean="0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kern="12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: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/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4958" y="980729"/>
            <a:ext cx="3299209" cy="338562"/>
          </a:xfrm>
          <a:prstGeom prst="wedgeRoundRectCallout">
            <a:avLst>
              <a:gd name="adj1" fmla="val -56475"/>
              <a:gd name="adj2" fmla="val -169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(Do not) Try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5" y="5229200"/>
            <a:ext cx="4608512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Im </a:t>
            </a:r>
            <a:r>
              <a:rPr lang="de-DE" dirty="0" smtClean="0">
                <a:solidFill>
                  <a:schemeClr val="bg1"/>
                </a:solidFill>
              </a:rPr>
              <a:t>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</a:t>
            </a:r>
            <a:r>
              <a:rPr lang="de-DE" dirty="0" smtClean="0">
                <a:solidFill>
                  <a:schemeClr val="bg1"/>
                </a:solidFill>
              </a:rPr>
              <a:t>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059832" y="2636912"/>
            <a:ext cx="5400601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Behandelt "return" als </a:t>
            </a:r>
            <a:r>
              <a:rPr lang="de-DE" b="1" smtClean="0">
                <a:solidFill>
                  <a:schemeClr val="bg1"/>
                </a:solidFill>
              </a:rPr>
              <a:t>Konstante(!!)</a:t>
            </a:r>
            <a:r>
              <a:rPr lang="de-DE" smtClean="0">
                <a:solidFill>
                  <a:schemeClr val="bg1"/>
                </a:solidFill>
              </a:rPr>
              <a:t>, die mit "DoSomeStackCheckStuff; return" ersetzt werden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 vs. Deklaration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75299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Grundlegendes Konzept</a:t>
            </a:r>
            <a:r>
              <a:rPr lang="en-US" smtClean="0"/>
              <a:t> in den meisten Programmiersprachen!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Deklaration</a:t>
            </a:r>
          </a:p>
          <a:p>
            <a:pPr marL="692150" lvl="1" indent="-342900"/>
            <a:r>
              <a:rPr lang="en-US" smtClean="0"/>
              <a:t>… gibt an, dass ein Element (z.B. Variable, Funktion, Klasse) </a:t>
            </a:r>
            <a:r>
              <a:rPr lang="en-US" b="1" smtClean="0"/>
              <a:t>existiert</a:t>
            </a:r>
            <a:r>
              <a:rPr lang="en-US" smtClean="0"/>
              <a:t> (</a:t>
            </a:r>
            <a:r>
              <a:rPr lang="en-US" smtClean="0">
                <a:sym typeface="Wingdings" panose="05000000000000000000" pitchFamily="2" charset="2"/>
              </a:rPr>
              <a:t>Größe im Speicher etc.)</a:t>
            </a:r>
            <a:r>
              <a:rPr lang="en-US" smtClean="0"/>
              <a:t> </a:t>
            </a:r>
            <a:r>
              <a:rPr lang="en-US" b="1" smtClean="0"/>
              <a:t>ohne</a:t>
            </a:r>
            <a:r>
              <a:rPr lang="en-US" smtClean="0"/>
              <a:t> ihm dabei einen </a:t>
            </a:r>
            <a:r>
              <a:rPr lang="en-US" b="1" smtClean="0"/>
              <a:t>konkreten Wert </a:t>
            </a:r>
            <a:r>
              <a:rPr lang="en-US" smtClean="0"/>
              <a:t>zuzuweisen.</a:t>
            </a:r>
          </a:p>
          <a:p>
            <a:pPr marL="692150" lvl="1" indent="-342900"/>
            <a:r>
              <a:rPr lang="en-US" smtClean="0"/>
              <a:t>Beispiele: </a:t>
            </a:r>
            <a:r>
              <a:rPr lang="en-US" kern="120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int x; void myFunction(); class MyClass</a:t>
            </a: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;</a:t>
            </a:r>
          </a:p>
          <a:p>
            <a:pPr marL="692150" lvl="1" indent="-342900"/>
            <a:endParaRPr lang="en-US" kern="1200">
              <a:latin typeface="Consolas" panose="020B0609020204030204" pitchFamily="49" charset="0"/>
              <a:ea typeface="Lucida Sans Unicode" pitchFamily="34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Definition</a:t>
            </a:r>
          </a:p>
          <a:p>
            <a:pPr marL="692150" lvl="1" indent="-342900"/>
            <a:r>
              <a:rPr lang="en-US" smtClean="0"/>
              <a:t>…belegt ein Element mit einem </a:t>
            </a:r>
            <a:r>
              <a:rPr lang="en-US" b="1" smtClean="0"/>
              <a:t>konkreten Wert</a:t>
            </a:r>
          </a:p>
          <a:p>
            <a:pPr marL="692150" lvl="1" indent="-342900"/>
            <a:r>
              <a:rPr lang="en-US" smtClean="0"/>
              <a:t>Je nach Element ist eine Redefinition möglich</a:t>
            </a:r>
          </a:p>
          <a:p>
            <a:pPr marL="692150" lvl="1" indent="-342900"/>
            <a:r>
              <a:rPr lang="en-US" smtClean="0"/>
              <a:t>Beispiele: </a:t>
            </a: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x=3; void </a:t>
            </a:r>
            <a:r>
              <a:rPr lang="en-US" kern="120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myFunction</a:t>
            </a: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() {/* function def. */}; </a:t>
            </a:r>
            <a:b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</a:br>
            <a:r>
              <a:rPr lang="en-US" kern="1200" smtClean="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class MyClass {/* class def. */};</a:t>
            </a:r>
          </a:p>
          <a:p>
            <a:pPr marL="692150" lvl="1" indent="-342900"/>
            <a:endParaRPr lang="en-US" kern="1200">
              <a:latin typeface="Consolas" panose="020B0609020204030204" pitchFamily="49" charset="0"/>
              <a:ea typeface="Lucida Sans Unicode" pitchFamily="34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Deklaration und Definition können </a:t>
            </a:r>
            <a:r>
              <a:rPr lang="en-US" b="1" smtClean="0"/>
              <a:t>gleichzeitig geschehen</a:t>
            </a:r>
          </a:p>
          <a:p>
            <a:pPr marL="692150" lvl="1" indent="-342900"/>
            <a:r>
              <a:rPr lang="en-US" smtClean="0"/>
              <a:t>Wenn möglich, vorzuziehen!</a:t>
            </a:r>
          </a:p>
          <a:p>
            <a:pPr marL="692150" lvl="1" indent="-342900"/>
            <a:r>
              <a:rPr lang="en-US" smtClean="0"/>
              <a:t>Trennung erlaubt es aber, </a:t>
            </a:r>
            <a:r>
              <a:rPr lang="en-US" b="1" smtClean="0"/>
              <a:t>zyklische Abhängigkeiten aufzubrechen</a:t>
            </a:r>
            <a:r>
              <a:rPr lang="en-US" smtClean="0"/>
              <a:t>.</a:t>
            </a:r>
          </a:p>
          <a:p>
            <a:pPr marL="692150" lvl="1" indent="-342900"/>
            <a:r>
              <a:rPr lang="en-US" smtClean="0"/>
              <a:t>z.B. </a:t>
            </a:r>
            <a:r>
              <a:rPr lang="en-US" kern="1200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int x = 3;</a:t>
            </a:r>
            <a:r>
              <a:rPr lang="en-US" smtClean="0"/>
              <a:t> (Rest gleich wie bei Definition)</a:t>
            </a:r>
          </a:p>
          <a:p>
            <a:pPr marL="692150" lvl="1" indent="-342900"/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275856" y="6237312"/>
            <a:ext cx="5868144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Praktisches Beispiel: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</a:t>
            </a:r>
            <a:r>
              <a:rPr lang="en-US" sz="1200" smtClean="0">
                <a:hlinkClick r:id="rId2"/>
              </a:rPr>
              <a:t>www.cprogramming.com/declare_vs_define.html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017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Inlining </a:t>
            </a:r>
            <a:r>
              <a:rPr lang="de-DE" altLang="de-DE" dirty="0" smtClean="0"/>
              <a:t>und Code-Optimierung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211960" y="1484313"/>
            <a:ext cx="4679628" cy="49688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en-US" dirty="0" smtClean="0"/>
              <a:t> </a:t>
            </a:r>
            <a:r>
              <a:rPr lang="en-US" dirty="0" err="1" smtClean="0"/>
              <a:t>zeigt</a:t>
            </a:r>
            <a:r>
              <a:rPr lang="en-US" dirty="0" smtClean="0"/>
              <a:t> an,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-/</a:t>
            </a:r>
            <a:r>
              <a:rPr lang="en-US" dirty="0" err="1" smtClean="0"/>
              <a:t>Funktionsaufrufs</a:t>
            </a:r>
            <a:r>
              <a:rPr lang="en-US" dirty="0" smtClean="0"/>
              <a:t> </a:t>
            </a:r>
            <a:r>
              <a:rPr lang="en-US" dirty="0" err="1" smtClean="0"/>
              <a:t>direkt</a:t>
            </a:r>
            <a:r>
              <a:rPr lang="en-US" dirty="0" smtClean="0"/>
              <a:t> der Code an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Aufrufstelle</a:t>
            </a:r>
            <a:r>
              <a:rPr lang="en-US" dirty="0" smtClean="0"/>
              <a:t> </a:t>
            </a:r>
            <a:r>
              <a:rPr lang="en-US" dirty="0" err="1" smtClean="0"/>
              <a:t>eingefügt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Heutzutage:</a:t>
            </a:r>
            <a:r>
              <a:rPr lang="en-US" smtClean="0"/>
              <a:t> Nur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b="1" dirty="0" err="1" smtClean="0"/>
              <a:t>Hinweis</a:t>
            </a:r>
            <a:r>
              <a:rPr lang="en-US" dirty="0" smtClean="0"/>
              <a:t> an den Compiler – </a:t>
            </a:r>
            <a:r>
              <a:rPr lang="en-US" err="1" smtClean="0"/>
              <a:t>nicht</a:t>
            </a:r>
            <a:r>
              <a:rPr lang="en-US" smtClean="0"/>
              <a:t> "verpflichtend".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Heute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mehr</a:t>
            </a:r>
            <a:r>
              <a:rPr lang="en-US" b="1" dirty="0" smtClean="0"/>
              <a:t> </a:t>
            </a:r>
            <a:r>
              <a:rPr lang="en-US" b="1" dirty="0" err="1" smtClean="0"/>
              <a:t>notwendig</a:t>
            </a:r>
            <a:r>
              <a:rPr lang="en-US" dirty="0" smtClean="0"/>
              <a:t>, da der Compiler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Optimierungen</a:t>
            </a:r>
            <a:r>
              <a:rPr lang="en-US" dirty="0" smtClean="0"/>
              <a:t> </a:t>
            </a:r>
            <a:r>
              <a:rPr lang="en-US" dirty="0" err="1" smtClean="0"/>
              <a:t>entscheidet</a:t>
            </a:r>
            <a:r>
              <a:rPr lang="en-US" dirty="0" smtClean="0"/>
              <a:t> (Flags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-O1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-O2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-O3</a:t>
            </a:r>
            <a:r>
              <a:rPr lang="en-US" dirty="0" smtClean="0"/>
              <a:t>, …)</a:t>
            </a:r>
            <a:endParaRPr lang="en-US" dirty="0"/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179710" y="1700808"/>
            <a:ext cx="4032250" cy="359395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inline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222279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Rechteck 3"/>
          <p:cNvSpPr>
            <a:spLocks noChangeArrowheads="1"/>
          </p:cNvSpPr>
          <p:nvPr/>
        </p:nvSpPr>
        <p:spPr bwMode="auto">
          <a:xfrm>
            <a:off x="339293" y="2708920"/>
            <a:ext cx="3744416" cy="1296144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5" name="Rechteck 14"/>
          <p:cNvSpPr/>
          <p:nvPr/>
        </p:nvSpPr>
        <p:spPr>
          <a:xfrm>
            <a:off x="4875292" y="6235308"/>
            <a:ext cx="4016296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3"/>
              </a:rPr>
              <a:t>https://</a:t>
            </a:r>
            <a:r>
              <a:rPr lang="en-US" sz="1200" smtClean="0">
                <a:hlinkClick r:id="rId3"/>
              </a:rPr>
              <a:t>en.wikipedia.org/wiki/Inline_function</a:t>
            </a:r>
            <a:r>
              <a:rPr lang="en-US" sz="1200" smtClean="0"/>
              <a:t> </a:t>
            </a:r>
            <a:endParaRPr lang="en-US" sz="1200"/>
          </a:p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8291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mtClean="0"/>
              <a:t> vs.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/>
              <a:t> vs.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977359" cy="49688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In C++ gibt es (mind.) drei Wege zur Impl. </a:t>
            </a:r>
            <a:r>
              <a:rPr lang="en-US" b="1" smtClean="0"/>
              <a:t>"komplexer Datentypen"</a:t>
            </a:r>
            <a:r>
              <a:rPr lang="en-US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</a:p>
          <a:p>
            <a:pPr marL="692150" lvl="1" indent="-342900"/>
            <a:r>
              <a:rPr lang="en-US" b="1" smtClean="0"/>
              <a:t>Geerbt von C</a:t>
            </a:r>
            <a:r>
              <a:rPr lang="en-US" smtClean="0"/>
              <a:t> (</a:t>
            </a:r>
            <a:r>
              <a:rPr lang="en-US" smtClean="0">
                <a:sym typeface="Wingdings" panose="05000000000000000000" pitchFamily="2" charset="2"/>
              </a:rPr>
              <a:t> µC-Teil), u.a. für  Binärkompatibilität (z.B. &lt;ctime&gt;)</a:t>
            </a:r>
          </a:p>
          <a:p>
            <a:pPr marL="692150" lvl="1" indent="-342900"/>
            <a:r>
              <a:rPr lang="en-US" smtClean="0"/>
              <a:t>In C++: </a:t>
            </a:r>
            <a:r>
              <a:rPr lang="en-US" b="1" smtClean="0"/>
              <a:t>Konstruktor</a:t>
            </a:r>
            <a:r>
              <a:rPr lang="en-US" smtClean="0"/>
              <a:t>, </a:t>
            </a:r>
            <a:r>
              <a:rPr lang="en-US" b="1" smtClean="0"/>
              <a:t>Methoden</a:t>
            </a:r>
            <a:r>
              <a:rPr lang="en-US" smtClean="0"/>
              <a:t> und </a:t>
            </a:r>
            <a:r>
              <a:rPr lang="en-US" b="1" smtClean="0"/>
              <a:t>Vererbung </a:t>
            </a:r>
            <a:r>
              <a:rPr lang="en-US" smtClean="0"/>
              <a:t>möglich; Unterschied zu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mtClean="0"/>
              <a:t>: standardmäßig </a:t>
            </a:r>
            <a:r>
              <a:rPr lang="en-US"/>
              <a:t>sind alle Member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endParaRPr lang="en-US"/>
          </a:p>
          <a:p>
            <a:pPr marL="692150" lvl="1" indent="-342900"/>
            <a:r>
              <a:rPr lang="en-US" smtClean="0"/>
              <a:t>Standardmittel in C++</a:t>
            </a: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/>
              <a:t> [eher exotisch]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/>
            <a:r>
              <a:rPr lang="en-US" b="1"/>
              <a:t>Spezialdatentyp</a:t>
            </a:r>
            <a:r>
              <a:rPr lang="en-US"/>
              <a:t>, </a:t>
            </a:r>
            <a:r>
              <a:rPr lang="en-US" smtClean="0"/>
              <a:t>zur Speicherung "alternativer" Member; Belegung ist klar vom Kontext.</a:t>
            </a:r>
          </a:p>
          <a:p>
            <a:pPr marL="692150" lvl="1" indent="-342900"/>
            <a:r>
              <a:rPr lang="en-US"/>
              <a:t>Höhere </a:t>
            </a:r>
            <a:r>
              <a:rPr lang="en-US" b="1"/>
              <a:t>Effizienz</a:t>
            </a:r>
            <a:r>
              <a:rPr lang="en-US"/>
              <a:t> durch </a:t>
            </a:r>
            <a:r>
              <a:rPr lang="en-US" smtClean="0"/>
              <a:t>gemeinsame Speichernutzung</a:t>
            </a:r>
            <a:endParaRPr lang="en-US"/>
          </a:p>
          <a:p>
            <a:pPr marL="692150" lvl="1" indent="-342900"/>
            <a:endParaRPr lang="en-US"/>
          </a:p>
        </p:txBody>
      </p:sp>
      <p:sp>
        <p:nvSpPr>
          <p:cNvPr id="4" name="Rechteck 4"/>
          <p:cNvSpPr>
            <a:spLocks noChangeArrowheads="1"/>
          </p:cNvSpPr>
          <p:nvPr/>
        </p:nvSpPr>
        <p:spPr bwMode="auto">
          <a:xfrm>
            <a:off x="6228184" y="1628800"/>
            <a:ext cx="2736304" cy="16223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struct </a:t>
            </a:r>
            <a:r>
              <a:rPr lang="de-DE" altLang="de-DE" sz="1200" smtClean="0">
                <a:solidFill>
                  <a:srgbClr val="005032"/>
                </a:solidFill>
                <a:latin typeface="Consolas" pitchFamily="49" charset="0"/>
              </a:rPr>
              <a:t>RawVector3D 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7F0055"/>
                </a:solidFill>
                <a:latin typeface="Consolas" pitchFamily="49" charset="0"/>
              </a:rPr>
              <a:t>  int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smtClean="0">
                <a:solidFill>
                  <a:srgbClr val="0000C0"/>
                </a:solidFill>
                <a:latin typeface="Consolas" pitchFamily="49" charset="0"/>
              </a:rPr>
              <a:t>x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 int </a:t>
            </a:r>
            <a:r>
              <a:rPr lang="de-DE" altLang="de-DE" sz="1200" smtClean="0">
                <a:solidFill>
                  <a:srgbClr val="0000C0"/>
                </a:solidFill>
                <a:latin typeface="Consolas" pitchFamily="49" charset="0"/>
              </a:rPr>
              <a:t>y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 int 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z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RawVector3D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myVec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myVec.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x</a:t>
            </a:r>
            <a:r>
              <a:rPr lang="de-DE" altLang="de-DE" sz="12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= 5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228184" y="4293096"/>
            <a:ext cx="2736304" cy="16223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union </a:t>
            </a:r>
            <a:r>
              <a:rPr lang="en-US" altLang="de-DE" sz="1200">
                <a:solidFill>
                  <a:srgbClr val="005032"/>
                </a:solidFill>
                <a:latin typeface="Consolas" pitchFamily="49" charset="0"/>
              </a:rPr>
              <a:t>ResultValue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int </a:t>
            </a:r>
            <a:r>
              <a:rPr lang="en-US" altLang="de-DE" sz="1200">
                <a:solidFill>
                  <a:srgbClr val="0000C0"/>
                </a:solidFill>
                <a:latin typeface="Consolas" pitchFamily="49" charset="0"/>
              </a:rPr>
              <a:t>exitCode</a:t>
            </a: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>
                <a:solidFill>
                  <a:srgbClr val="000000"/>
                </a:solidFill>
                <a:latin typeface="Consolas" pitchFamily="49" charset="0"/>
              </a:rPr>
              <a:t>bool </a:t>
            </a:r>
            <a:r>
              <a:rPr lang="en-US" altLang="de-DE" sz="1200">
                <a:solidFill>
                  <a:srgbClr val="0000C0"/>
                </a:solidFill>
                <a:latin typeface="Consolas" pitchFamily="49" charset="0"/>
              </a:rPr>
              <a:t>flag</a:t>
            </a: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>
                <a:solidFill>
                  <a:srgbClr val="005032"/>
                </a:solidFill>
                <a:latin typeface="Consolas" pitchFamily="49" charset="0"/>
              </a:rPr>
              <a:t>ResultValue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 result1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result1.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exitCode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= 3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result1.</a:t>
            </a:r>
            <a:r>
              <a:rPr lang="de-DE" altLang="de-DE" sz="1200">
                <a:solidFill>
                  <a:srgbClr val="0000C0"/>
                </a:solidFill>
                <a:latin typeface="Consolas" pitchFamily="49" charset="0"/>
              </a:rPr>
              <a:t>flag</a:t>
            </a:r>
            <a:r>
              <a:rPr lang="de-DE" altLang="de-DE" sz="12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= true;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411760" y="6017428"/>
            <a:ext cx="6390456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https://blogs.mentor.com/colinwalls/blog/2014/06/02/struct-vs-class-in-c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en.cppreference.com/w/cpp/language/union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905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251520" y="1601867"/>
            <a:ext cx="6048672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</a:t>
            </a:r>
            <a:r>
              <a:rPr lang="de-DE" altLang="de-DE" sz="1800" b="0" dirty="0"/>
              <a:t>es möglich, dass man erfolgreich </a:t>
            </a:r>
            <a:r>
              <a:rPr lang="de-DE" altLang="de-DE" sz="1800" dirty="0"/>
              <a:t>kompilieren</a:t>
            </a:r>
            <a:r>
              <a:rPr lang="de-DE" altLang="de-DE" sz="1800" b="0" dirty="0"/>
              <a:t> aber </a:t>
            </a:r>
            <a:r>
              <a:rPr lang="de-DE" altLang="de-DE" sz="1800" dirty="0"/>
              <a:t>nicht linken </a:t>
            </a:r>
            <a:r>
              <a:rPr lang="de-DE" altLang="de-DE" sz="1800" b="0" dirty="0"/>
              <a:t>kann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Wozu braucht man einen </a:t>
            </a:r>
            <a:r>
              <a:rPr lang="de-DE" altLang="de-DE" sz="1800" dirty="0"/>
              <a:t>Präprozessor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 smtClean="0"/>
              <a:t>Gibt es bei </a:t>
            </a:r>
            <a:r>
              <a:rPr lang="de-DE" altLang="de-DE" sz="1800" dirty="0" smtClean="0"/>
              <a:t>anderen Sprachen </a:t>
            </a:r>
            <a:r>
              <a:rPr lang="de-DE" altLang="de-DE" sz="1800" b="0" dirty="0" smtClean="0"/>
              <a:t>ebenfalls einen Präprozessor?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</a:t>
            </a:r>
            <a:r>
              <a:rPr lang="de-DE" altLang="de-DE" sz="1800" dirty="0" smtClean="0"/>
              <a:t>Konsequenzen zieht eine Änderung </a:t>
            </a:r>
            <a:r>
              <a:rPr lang="de-DE" altLang="de-DE" sz="1800" b="0" dirty="0" smtClean="0"/>
              <a:t>an </a:t>
            </a:r>
            <a:r>
              <a:rPr lang="de-DE" altLang="de-DE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de-DE" altLang="de-DE" sz="1800" b="0" dirty="0" smtClean="0"/>
              <a:t>-Methoden (im Header) </a:t>
            </a:r>
            <a:r>
              <a:rPr lang="de-DE" altLang="de-DE" sz="1800" dirty="0" smtClean="0"/>
              <a:t>nach sich</a:t>
            </a:r>
            <a:r>
              <a:rPr lang="de-DE" altLang="de-DE" sz="1800" b="0" dirty="0" smtClean="0"/>
              <a:t> im Vergleich zu Änderungen in </a:t>
            </a:r>
            <a:r>
              <a:rPr lang="de-DE" altLang="de-DE" sz="1800" b="0" smtClean="0"/>
              <a:t>der .cpp-Datei</a:t>
            </a:r>
            <a:r>
              <a:rPr lang="de-DE" altLang="de-DE" sz="1800" b="0" dirty="0" smtClean="0"/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Programmstart</a:t>
            </a:r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126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Funktion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in C++</a:t>
            </a:r>
            <a:r>
              <a:rPr lang="en-US" dirty="0" smtClean="0"/>
              <a:t> </a:t>
            </a:r>
            <a:r>
              <a:rPr lang="en-US" dirty="0" err="1" smtClean="0"/>
              <a:t>entspricht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/>
              <a:t>-</a:t>
            </a:r>
            <a:r>
              <a:rPr lang="en-US" dirty="0" err="1" smtClean="0"/>
              <a:t>Methode</a:t>
            </a:r>
            <a:r>
              <a:rPr lang="en-US" dirty="0" smtClean="0"/>
              <a:t> in Java.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Formen</a:t>
            </a:r>
            <a:r>
              <a:rPr lang="en-US" dirty="0" smtClean="0"/>
              <a:t>:</a:t>
            </a:r>
          </a:p>
          <a:p>
            <a:pPr marL="692150" lvl="1" indent="-342900"/>
            <a:r>
              <a:rPr lang="en-US" dirty="0" err="1" smtClean="0"/>
              <a:t>parameterlos</a:t>
            </a:r>
            <a:endParaRPr lang="en-US" dirty="0" smtClean="0"/>
          </a:p>
          <a:p>
            <a:pPr marL="692150" lvl="1" indent="-342900"/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Kommandozeilenparametern</a:t>
            </a:r>
            <a:r>
              <a:rPr lang="en-US" dirty="0" smtClean="0"/>
              <a:t>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Programm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354623" y="2924944"/>
            <a:ext cx="5262562" cy="129614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smtClean="0">
                <a:solidFill>
                  <a:srgbClr val="2A00FF"/>
                </a:solidFill>
                <a:latin typeface="Consolas" pitchFamily="49" charset="0"/>
              </a:rPr>
              <a:t>"Building.hpp"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796136" y="3742670"/>
            <a:ext cx="2880320" cy="747316"/>
          </a:xfrm>
          <a:prstGeom prst="wedgeRoundRectCallout">
            <a:avLst>
              <a:gd name="adj1" fmla="val -155116"/>
              <a:gd name="adj2" fmla="val -148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</a:t>
            </a:r>
            <a:r>
              <a:rPr lang="de-DE" b="1">
                <a:solidFill>
                  <a:schemeClr val="bg1"/>
                </a:solidFill>
              </a:rPr>
              <a:t>Rückgabewert </a:t>
            </a:r>
            <a:r>
              <a:rPr lang="de-DE" b="1" smtClean="0">
                <a:solidFill>
                  <a:schemeClr val="bg1"/>
                </a:solidFill>
              </a:rPr>
              <a:t/>
            </a:r>
            <a:br>
              <a:rPr lang="de-DE" b="1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(=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r>
              <a:rPr lang="de-DE" dirty="0" smtClean="0">
                <a:solidFill>
                  <a:schemeClr val="bg1"/>
                </a:solidFill>
              </a:rPr>
              <a:t> = alle OK)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5" name="Gefaltete Ecke 14"/>
          <p:cNvSpPr/>
          <p:nvPr/>
        </p:nvSpPr>
        <p:spPr>
          <a:xfrm>
            <a:off x="358775" y="4406181"/>
            <a:ext cx="5258410" cy="2047155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"Building.h"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2)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unsigned</a:t>
            </a:r>
            <a:r>
              <a:rPr lang="da-DK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levels = std::</a:t>
            </a:r>
            <a:r>
              <a:rPr lang="da-DK" sz="1400" b="1" dirty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(argv[1]);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Building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building.runSimulation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798016" y="4697680"/>
            <a:ext cx="2878440" cy="538024"/>
          </a:xfrm>
          <a:prstGeom prst="wedgeRoundRectCallout">
            <a:avLst>
              <a:gd name="adj1" fmla="val -124673"/>
              <a:gd name="adj2" fmla="val 418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Arrays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 C(++) ist die Reihenfolge wichtig!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mtClean="0"/>
              <a:t>Der C++-Compiler analysiert ganze dumm (dafür effizient) jede Datei von </a:t>
            </a:r>
            <a:r>
              <a:rPr lang="en-US" b="1" smtClean="0"/>
              <a:t>vorne nach hinten</a:t>
            </a:r>
            <a:r>
              <a:rPr lang="en-US" smtClean="0"/>
              <a:t>. (In Java: beliebige Reihenfolge)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mtClean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smtClean="0"/>
              <a:t>Abilfe</a:t>
            </a:r>
            <a:r>
              <a:rPr lang="en-US" smtClean="0"/>
              <a:t>: Aufrufende Funktions ans Ende stellen (geht nicht immer) oder Funktion deklarieren.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</p:txBody>
      </p:sp>
      <p:sp>
        <p:nvSpPr>
          <p:cNvPr id="4" name="Rechteck 2"/>
          <p:cNvSpPr>
            <a:spLocks noChangeArrowheads="1"/>
          </p:cNvSpPr>
          <p:nvPr/>
        </p:nvSpPr>
        <p:spPr bwMode="auto">
          <a:xfrm>
            <a:off x="755576" y="2276872"/>
            <a:ext cx="2520975" cy="108012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 myFunction();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myFunction()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{}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hteck 2"/>
          <p:cNvSpPr>
            <a:spLocks noChangeArrowheads="1"/>
          </p:cNvSpPr>
          <p:nvPr/>
        </p:nvSpPr>
        <p:spPr bwMode="auto">
          <a:xfrm>
            <a:off x="755576" y="4365029"/>
            <a:ext cx="3168352" cy="190817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smtClean="0">
                <a:solidFill>
                  <a:srgbClr val="3F7F5F"/>
                </a:solidFill>
                <a:latin typeface="Consolas" pitchFamily="49" charset="0"/>
              </a:rPr>
              <a:t>Declaration of myFunction</a:t>
            </a:r>
            <a:endParaRPr lang="de-DE" altLang="de-DE" sz="120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myFunction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()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 myFunction();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40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smtClean="0">
                <a:solidFill>
                  <a:srgbClr val="3F7F5F"/>
                </a:solidFill>
                <a:latin typeface="Consolas" pitchFamily="49" charset="0"/>
              </a:rPr>
              <a:t>Definition of </a:t>
            </a:r>
            <a:r>
              <a:rPr lang="de-DE" altLang="de-DE" sz="1400">
                <a:solidFill>
                  <a:srgbClr val="3F7F5F"/>
                </a:solidFill>
                <a:latin typeface="Consolas" pitchFamily="49" charset="0"/>
              </a:rPr>
              <a:t>myFunction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myFunction()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{}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082271" y="4945461"/>
            <a:ext cx="2514065" cy="427756"/>
          </a:xfrm>
          <a:prstGeom prst="wedgeRoundRectCallout">
            <a:avLst>
              <a:gd name="adj1" fmla="val -145404"/>
              <a:gd name="adj2" fmla="val -11243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Funktionsprototyp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6837452" y="4651953"/>
            <a:ext cx="1517768" cy="32277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41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Weitere Konzepte in C++</a:t>
            </a:r>
            <a:endParaRPr lang="en-US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Eine lose Übersicht…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Namenskonflikte vermeiden </a:t>
            </a:r>
            <a:r>
              <a:rPr lang="en-US" smtClean="0"/>
              <a:t>mit Namespaces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8464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In Java</a:t>
            </a:r>
            <a:r>
              <a:rPr lang="en-US" smtClean="0"/>
              <a:t>: Packages/Ordnerstruktur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/>
              <a:t> und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/>
              <a:t> in Java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In C++</a:t>
            </a:r>
            <a:r>
              <a:rPr lang="en-US" smtClean="0"/>
              <a:t>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r>
              <a:rPr lang="en-US" smtClean="0"/>
              <a:t>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struct{};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mtClean="0"/>
              <a:t>-Direktive zum Importieren</a:t>
            </a:r>
          </a:p>
          <a:p>
            <a:pPr marL="342900" indent="-342900">
              <a:buFontTx/>
              <a:buChar char="-"/>
            </a:pPr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4860032" y="6165304"/>
            <a:ext cx="4016296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  <a:hlinkClick r:id="rId3"/>
              </a:rPr>
              <a:t>http://en.cppreference.com/w/cpp/language/namespace</a:t>
            </a:r>
            <a:r>
              <a:rPr lang="en-US" sz="12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0658" y="3233468"/>
            <a:ext cx="4033143" cy="3168352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{ return a+b; }</a:t>
            </a:r>
          </a:p>
          <a:p>
            <a:pPr algn="l"/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my_utils {</a:t>
            </a:r>
          </a:p>
          <a:p>
            <a:pPr algn="l"/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  { return a+b; }</a:t>
            </a: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MyUtils {</a:t>
            </a:r>
          </a:p>
          <a:p>
            <a:pPr algn="l"/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b);</a:t>
            </a: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MyUtils::sum(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{ return a+b; }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571123" y="3233468"/>
            <a:ext cx="4393365" cy="2304256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main1() {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sum(1,2);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my_utils::sum(1,2);</a:t>
            </a:r>
          </a:p>
          <a:p>
            <a:pPr algn="l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using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my_utils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::sum; //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ERROR&lt;-conflict</a:t>
            </a:r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main2() {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smtClean="0">
                <a:solidFill>
                  <a:srgbClr val="7F0055"/>
                </a:solidFill>
                <a:latin typeface="Consolas" pitchFamily="49" charset="0"/>
              </a:rPr>
              <a:t>using </a:t>
            </a: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my_utils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::sum;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 sum(1,2);</a:t>
            </a:r>
          </a:p>
          <a:p>
            <a:pPr algn="l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 sz="140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/>
          <p:cNvSpPr/>
          <p:nvPr/>
        </p:nvSpPr>
        <p:spPr bwMode="auto">
          <a:xfrm>
            <a:off x="4724736" y="2951072"/>
            <a:ext cx="2523247" cy="47647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7" name="Rechteck 26"/>
          <p:cNvSpPr/>
          <p:nvPr/>
        </p:nvSpPr>
        <p:spPr bwMode="auto">
          <a:xfrm>
            <a:off x="1766372" y="2304450"/>
            <a:ext cx="2664296" cy="47647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9" name="Pfeil nach unten 28"/>
          <p:cNvSpPr/>
          <p:nvPr/>
        </p:nvSpPr>
        <p:spPr bwMode="auto">
          <a:xfrm>
            <a:off x="7043515" y="2949416"/>
            <a:ext cx="864096" cy="3535044"/>
          </a:xfrm>
          <a:prstGeom prst="downArrow">
            <a:avLst>
              <a:gd name="adj1" fmla="val 50000"/>
              <a:gd name="adj2" fmla="val 35818"/>
            </a:avLst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8" name="Pfeil nach unten 27"/>
          <p:cNvSpPr/>
          <p:nvPr/>
        </p:nvSpPr>
        <p:spPr bwMode="auto">
          <a:xfrm>
            <a:off x="4155518" y="2304450"/>
            <a:ext cx="864096" cy="4180010"/>
          </a:xfrm>
          <a:prstGeom prst="downArrow">
            <a:avLst>
              <a:gd name="adj1" fmla="val 50000"/>
              <a:gd name="adj2" fmla="val 35818"/>
            </a:avLst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6" name="Pfeil nach unten 25"/>
          <p:cNvSpPr/>
          <p:nvPr/>
        </p:nvSpPr>
        <p:spPr bwMode="auto">
          <a:xfrm>
            <a:off x="1118831" y="1510350"/>
            <a:ext cx="864096" cy="4974110"/>
          </a:xfrm>
          <a:prstGeom prst="downArrow">
            <a:avLst>
              <a:gd name="adj1" fmla="val 50000"/>
              <a:gd name="adj2" fmla="val 35818"/>
            </a:avLst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Zusammenhang zwischen C</a:t>
            </a:r>
            <a:r>
              <a:rPr lang="en-US" dirty="0" smtClean="0"/>
              <a:t>, C++ und Java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816397" y="1685337"/>
            <a:ext cx="1581228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smtClean="0"/>
              <a:t>C "1.0" </a:t>
            </a:r>
            <a:r>
              <a:rPr lang="de-DE" b="1" dirty="0" smtClean="0"/>
              <a:t>(1972)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57536" y="2704509"/>
            <a:ext cx="2338550" cy="8652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C/C89 (1989)</a:t>
            </a:r>
            <a:r>
              <a:rPr lang="de-DE" b="1" smtClean="0"/>
              <a:t/>
            </a:r>
            <a:br>
              <a:rPr lang="de-DE" b="1" smtClean="0"/>
            </a:br>
            <a:r>
              <a:rPr lang="de-DE" b="1" smtClean="0"/>
              <a:t>"</a:t>
            </a:r>
            <a:r>
              <a:rPr lang="en-US" smtClean="0"/>
              <a:t>Programming </a:t>
            </a:r>
            <a:r>
              <a:rPr lang="en-US"/>
              <a:t>Language </a:t>
            </a:r>
            <a:r>
              <a:rPr lang="en-US" smtClean="0"/>
              <a:t>C"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816397" y="4163238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C99 (1999)</a:t>
            </a:r>
            <a:endParaRPr lang="en-US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16397" y="5573922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 smtClean="0"/>
              <a:t>C11 (2011)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16397" y="3594710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C95 (1995)</a:t>
            </a:r>
            <a:endParaRPr lang="en-US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039337" y="2105213"/>
            <a:ext cx="2438469" cy="4244884"/>
            <a:chOff x="3039337" y="2105213"/>
            <a:chExt cx="2438469" cy="4244884"/>
          </a:xfrm>
        </p:grpSpPr>
        <p:sp>
          <p:nvSpPr>
            <p:cNvPr id="13" name="Textfeld 12"/>
            <p:cNvSpPr txBox="1"/>
            <p:nvPr/>
          </p:nvSpPr>
          <p:spPr>
            <a:xfrm>
              <a:off x="3694374" y="4040855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++98 (1998)</a:t>
              </a:r>
              <a:endParaRPr lang="en-US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694374" y="4590211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++03 (2003)</a:t>
              </a:r>
              <a:endParaRPr lang="en-US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694374" y="5573922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++11 (2011)</a:t>
              </a:r>
              <a:endParaRPr lang="en-US" dirty="0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3039337" y="2105213"/>
              <a:ext cx="2437085" cy="932185"/>
              <a:chOff x="3340312" y="1911050"/>
              <a:chExt cx="2437085" cy="932185"/>
            </a:xfrm>
          </p:grpSpPr>
          <p:sp>
            <p:nvSpPr>
              <p:cNvPr id="6" name="Textfeld 5"/>
              <p:cNvSpPr txBox="1"/>
              <p:nvPr/>
            </p:nvSpPr>
            <p:spPr>
              <a:xfrm>
                <a:off x="3995349" y="2110287"/>
                <a:ext cx="1782048" cy="6076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/>
                </a:lvl1pPr>
              </a:lstStyle>
              <a:p>
                <a:r>
                  <a:rPr lang="de-DE" dirty="0"/>
                  <a:t>C</a:t>
                </a:r>
                <a:r>
                  <a:rPr lang="de-DE" smtClean="0"/>
                  <a:t>++ "1.0" </a:t>
                </a:r>
                <a:r>
                  <a:rPr lang="de-DE" dirty="0" smtClean="0"/>
                  <a:t>(1980~85)</a:t>
                </a:r>
                <a:endParaRPr lang="en-US" dirty="0"/>
              </a:p>
            </p:txBody>
          </p:sp>
          <p:pic>
            <p:nvPicPr>
              <p:cNvPr id="16" name="Picture 6" descr="http://www.cs.uah.edu/%7Ercoleman/Common/History/Images/CPPHistory07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972"/>
              <a:stretch/>
            </p:blipFill>
            <p:spPr bwMode="auto">
              <a:xfrm>
                <a:off x="3340312" y="1911050"/>
                <a:ext cx="659373" cy="932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feld 16"/>
            <p:cNvSpPr txBox="1"/>
            <p:nvPr/>
          </p:nvSpPr>
          <p:spPr>
            <a:xfrm>
              <a:off x="3694374" y="6000129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++14 (2014)</a:t>
              </a:r>
              <a:endParaRPr lang="en-US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379596" y="2933288"/>
            <a:ext cx="2203743" cy="3416809"/>
            <a:chOff x="6379596" y="2933288"/>
            <a:chExt cx="2203743" cy="3416809"/>
          </a:xfrm>
        </p:grpSpPr>
        <p:sp>
          <p:nvSpPr>
            <p:cNvPr id="19" name="Textfeld 18"/>
            <p:cNvSpPr txBox="1"/>
            <p:nvPr/>
          </p:nvSpPr>
          <p:spPr>
            <a:xfrm>
              <a:off x="6379596" y="4747647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1.5 (2004)</a:t>
              </a:r>
              <a:endParaRPr lang="en-US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6379596" y="5158916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6 (2006)</a:t>
              </a:r>
              <a:endParaRPr lang="en-US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379596" y="5585403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7 (2011)</a:t>
              </a:r>
              <a:endParaRPr lang="en-US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1405" y="6000129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8 (2014)</a:t>
              </a:r>
              <a:endParaRPr lang="en-US" dirty="0"/>
            </a:p>
          </p:txBody>
        </p:sp>
        <p:grpSp>
          <p:nvGrpSpPr>
            <p:cNvPr id="25" name="Gruppieren 24"/>
            <p:cNvGrpSpPr/>
            <p:nvPr/>
          </p:nvGrpSpPr>
          <p:grpSpPr>
            <a:xfrm>
              <a:off x="6388453" y="2933288"/>
              <a:ext cx="2191934" cy="1086200"/>
              <a:chOff x="6388453" y="2933288"/>
              <a:chExt cx="2191934" cy="1086200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6388453" y="3013648"/>
                <a:ext cx="2191934" cy="1005840"/>
                <a:chOff x="620137" y="2638958"/>
                <a:chExt cx="2191934" cy="1005840"/>
              </a:xfrm>
            </p:grpSpPr>
            <p:sp>
              <p:nvSpPr>
                <p:cNvPr id="3" name="Textfeld 2"/>
                <p:cNvSpPr txBox="1"/>
                <p:nvPr/>
              </p:nvSpPr>
              <p:spPr>
                <a:xfrm>
                  <a:off x="620137" y="3294830"/>
                  <a:ext cx="2191934" cy="34996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b="1"/>
                  </a:lvl1pPr>
                </a:lstStyle>
                <a:p>
                  <a:r>
                    <a:rPr lang="de-DE" dirty="0"/>
                    <a:t>Java </a:t>
                  </a:r>
                  <a:r>
                    <a:rPr lang="de-DE" dirty="0" smtClean="0"/>
                    <a:t>1.0 (1996)</a:t>
                  </a:r>
                  <a:endParaRPr lang="en-US" dirty="0"/>
                </a:p>
              </p:txBody>
            </p:sp>
            <p:pic>
              <p:nvPicPr>
                <p:cNvPr id="4" name="Picture 2" descr="http://upload.wikimedia.org/wikipedia/de/thumb/e/e1/Java-Logo.svg/100px-Java-Logo.svg.pn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2926"/>
                <a:stretch/>
              </p:blipFill>
              <p:spPr bwMode="auto">
                <a:xfrm>
                  <a:off x="1746713" y="2638958"/>
                  <a:ext cx="439154" cy="5793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1746" name="Picture 2" descr="https://upload.wikimedia.org/wikipedia/commons/thumb/4/40/Wave.svg/170px-Wave.svg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8264" y="2933288"/>
                <a:ext cx="384175" cy="691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4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" y="1514691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Sichtbarkeitsmodifikatoren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  <a:tabLst>
                <a:tab pos="2065338" algn="l"/>
              </a:tabLst>
            </a:pPr>
            <a:r>
              <a:rPr lang="en-US"/>
              <a:t>N</a:t>
            </a:r>
            <a:r>
              <a:rPr lang="en-US" smtClean="0"/>
              <a:t>ur </a:t>
            </a:r>
            <a:r>
              <a:rPr lang="en-US"/>
              <a:t>innerhalb einer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/>
              <a:t>-Definition, für Attribute und </a:t>
            </a:r>
            <a:r>
              <a:rPr lang="en-US" smtClean="0"/>
              <a:t>Methoden (A+M)</a:t>
            </a:r>
            <a:endParaRPr lang="en-US"/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smtClean="0"/>
              <a:t>bereichsweise, nicht attribute-/methodenweise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b="1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mtClean="0"/>
              <a:t> 	alle folgenden A+M sind unbegrenzt nutzbar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b="1" smtClean="0">
                <a:solidFill>
                  <a:srgbClr val="7F0055"/>
                </a:solidFill>
                <a:latin typeface="Courier New" panose="02070309020205020404" pitchFamily="49" charset="0"/>
              </a:rPr>
              <a:t>protected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  <a:r>
              <a:rPr lang="en-US" smtClean="0"/>
              <a:t>alle folgende A+M sind nur in dieser und Unterklassen nutzbar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b="1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mtClean="0"/>
              <a:t> 	alle folgenden A+M sind nur in dieser Klasse nutzbar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b="1" smtClean="0">
                <a:solidFill>
                  <a:srgbClr val="7F0055"/>
                </a:solidFill>
                <a:latin typeface="Courier New" panose="02070309020205020404" pitchFamily="49" charset="0"/>
              </a:rPr>
              <a:t>friend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f()</a:t>
            </a:r>
            <a:r>
              <a:rPr lang="en-US" smtClean="0"/>
              <a:t> erlaubt Funktion/Methode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f() </a:t>
            </a:r>
            <a:r>
              <a:rPr lang="en-US" smtClean="0"/>
              <a:t>auf private A+M dieser Klasse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endParaRPr lang="en-US" smtClean="0"/>
          </a:p>
          <a:p>
            <a:pPr marL="342900" indent="-342900">
              <a:buFontTx/>
              <a:buChar char="-"/>
              <a:tabLst>
                <a:tab pos="2065338" algn="l"/>
              </a:tabLst>
            </a:pPr>
            <a:r>
              <a:rPr lang="en-US"/>
              <a:t>A</a:t>
            </a:r>
            <a:r>
              <a:rPr lang="en-US" smtClean="0"/>
              <a:t>nders als in Java: keine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package-</a:t>
            </a:r>
            <a:r>
              <a:rPr lang="en-US" smtClean="0"/>
              <a:t>/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mtClean="0"/>
              <a:t>-Sichtbarkeit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r>
              <a:rPr lang="en-US" smtClean="0"/>
              <a:t>via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mtClean="0"/>
              <a:t>-Operator oder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using </a:t>
            </a:r>
            <a:r>
              <a:rPr lang="en-US" smtClean="0"/>
              <a:t>können alle Funktionen und public-Methoden genutzt werden</a:t>
            </a:r>
          </a:p>
          <a:p>
            <a:pPr marL="692150" lvl="1" indent="-342900">
              <a:buFontTx/>
              <a:buChar char="-"/>
              <a:tabLst>
                <a:tab pos="2065338" algn="l"/>
              </a:tabLst>
            </a:pPr>
            <a:endParaRPr lang="en-US" smtClean="0"/>
          </a:p>
          <a:p>
            <a:pPr marL="342900" indent="-342900">
              <a:buFontTx/>
              <a:buChar char="-"/>
              <a:tabLst>
                <a:tab pos="2065338" algn="l"/>
              </a:tabLst>
            </a:pPr>
            <a:r>
              <a:rPr lang="en-US" smtClean="0"/>
              <a:t>N.B.: Auch in "Plain C" gibt es Sichtbarkeitsmodifikatoren (z.B.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mtClean="0"/>
              <a:t> für Funktionen)</a:t>
            </a:r>
          </a:p>
          <a:p>
            <a:pPr marL="342900" indent="-342900">
              <a:buFontTx/>
              <a:buChar char="-"/>
              <a:tabLst>
                <a:tab pos="2065338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 in C++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/>
              <a:t>I</a:t>
            </a:r>
            <a:r>
              <a:rPr lang="en-US" b="1" smtClean="0"/>
              <a:t>n Java: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Quote-Literale werden zu </a:t>
            </a:r>
            <a:r>
              <a:rPr lang="en-US" b="1" smtClean="0"/>
              <a:t>java.lang.String</a:t>
            </a:r>
            <a:r>
              <a:rPr lang="en-US" smtClean="0"/>
              <a:t>s </a:t>
            </a:r>
          </a:p>
          <a:p>
            <a:pPr marL="692150" lvl="1" indent="-342900">
              <a:buFontTx/>
              <a:buChar char="-"/>
            </a:pPr>
            <a:r>
              <a:rPr lang="en-US"/>
              <a:t>Beispiel: </a:t>
            </a:r>
            <a:endParaRPr lang="en-US" smtClean="0"/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System.out.println("Hello World".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// java.lang.String</a:t>
            </a:r>
          </a:p>
          <a:p>
            <a:pPr marL="692150" lvl="1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b="1"/>
              <a:t>I</a:t>
            </a:r>
            <a:r>
              <a:rPr lang="en-US" b="1" smtClean="0"/>
              <a:t>n C++: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Quote-Literale werden zu </a:t>
            </a:r>
            <a:r>
              <a:rPr lang="en-US" b="1" smtClean="0"/>
              <a:t>C-Strings =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b="1" smtClean="0"/>
              <a:t>-Arrays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Beispiele:</a:t>
            </a:r>
          </a:p>
          <a:p>
            <a:pPr marL="881063" lvl="2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const char *myString =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"Hello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.";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81063" lvl="2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 myString2 = std::string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("Hello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.");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81063" lvl="2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 myString3 =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"Hello World";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implicit constructor invocation</a:t>
            </a:r>
          </a:p>
        </p:txBody>
      </p:sp>
    </p:spTree>
    <p:extLst>
      <p:ext uri="{BB962C8B-B14F-4D97-AF65-F5344CB8AC3E}">
        <p14:creationId xmlns:p14="http://schemas.microsoft.com/office/powerpoint/2010/main" val="22779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Standard-Bibliotheken in C++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smtClean="0"/>
              <a:t>ISO-genormte</a:t>
            </a:r>
            <a:r>
              <a:rPr lang="en-US" smtClean="0"/>
              <a:t>, stetig wachsende Standardbibliothek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err="1" smtClean="0"/>
              <a:t>Komponenten</a:t>
            </a:r>
            <a:r>
              <a:rPr lang="en-US" smtClean="0"/>
              <a:t> im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Komponenten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─"/>
            </a:pPr>
            <a:r>
              <a:rPr lang="en-US" dirty="0" smtClean="0"/>
              <a:t>I/O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&lt;sstream&gt;)</a:t>
            </a:r>
            <a:endParaRPr lang="de-DE" alt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─"/>
            </a:pPr>
            <a:r>
              <a:rPr lang="de-DE" altLang="de-DE" dirty="0" smtClean="0">
                <a:latin typeface="+mj-lt"/>
                <a:cs typeface="Consolas" pitchFamily="49" charset="0"/>
              </a:rPr>
              <a:t>Strings (z.B. 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string&gt;, &lt;regex&gt;</a:t>
            </a:r>
            <a:r>
              <a:rPr lang="de-DE" altLang="de-DE" smtClean="0"/>
              <a:t>)</a:t>
            </a:r>
            <a:endParaRPr lang="de-DE" altLang="de-DE" dirty="0" smtClean="0"/>
          </a:p>
          <a:p>
            <a:pPr marL="692150" lvl="1" indent="-342900">
              <a:buFontTx/>
              <a:buChar char="─"/>
            </a:pPr>
            <a:r>
              <a:rPr lang="de-DE" altLang="de-DE" dirty="0"/>
              <a:t>Standard Template Library (STL</a:t>
            </a:r>
            <a:r>
              <a:rPr lang="de-DE" altLang="de-DE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Datenstrukturen 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 )</a:t>
            </a:r>
            <a:br>
              <a:rPr lang="de-DE" altLang="de-DE" dirty="0" smtClean="0"/>
            </a:br>
            <a:endParaRPr lang="de-DE" altLang="de-DE" dirty="0" smtClean="0"/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Algorithmen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/>
              <a:t> )</a:t>
            </a:r>
            <a:endParaRPr lang="de-DE" altLang="de-DE" dirty="0" smtClean="0"/>
          </a:p>
          <a:p>
            <a:pPr marL="881063" lvl="2" indent="-342900"/>
            <a:endParaRPr lang="de-DE" altLang="de-DE" dirty="0"/>
          </a:p>
          <a:p>
            <a:pPr marL="692150" lvl="1" indent="-342900"/>
            <a:endParaRPr lang="de-DE" altLang="de-DE" dirty="0">
              <a:latin typeface="+mj-lt"/>
              <a:cs typeface="Consolas" pitchFamily="49" charset="0"/>
            </a:endParaRPr>
          </a:p>
          <a:p>
            <a:pPr marL="692150" lvl="1" indent="-342900"/>
            <a:endParaRPr lang="en-US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283968" y="2708920"/>
            <a:ext cx="4722540" cy="431825"/>
          </a:xfrm>
          <a:prstGeom prst="wedgeRoundRectCallout">
            <a:avLst>
              <a:gd name="adj1" fmla="val -35994"/>
              <a:gd name="adj2" fmla="val 858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flexibel, erweiterbar,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std::cout/std::cin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6300192" y="6003157"/>
            <a:ext cx="2375372" cy="450031"/>
          </a:xfrm>
          <a:prstGeom prst="wedgeRoundRectCallout">
            <a:avLst>
              <a:gd name="adj1" fmla="val -46078"/>
              <a:gd name="adj2" fmla="val -1221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  <a:hlinkClick r:id="rId2" action="ppaction://hlinksldjump"/>
              </a:rPr>
              <a:t>Mehr Details später.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5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</a:t>
            </a: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/>
              <a:t>"Brutschrank" </a:t>
            </a:r>
            <a:r>
              <a:rPr lang="de-DE" altLang="de-DE" dirty="0" smtClean="0"/>
              <a:t>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4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25" y="1908217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4722813" y="1706563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smtClean="0">
                <a:solidFill>
                  <a:schemeClr val="bg1"/>
                </a:solidFill>
              </a:rPr>
              <a:t>"...</a:t>
            </a:r>
            <a:r>
              <a:rPr lang="en-US" dirty="0">
                <a:solidFill>
                  <a:schemeClr val="bg1"/>
                </a:solidFill>
              </a:rPr>
              <a:t>one of the most highly regarded and expertly designed C++ library projects in the </a:t>
            </a:r>
            <a:r>
              <a:rPr lang="en-US">
                <a:solidFill>
                  <a:schemeClr val="bg1"/>
                </a:solidFill>
              </a:rPr>
              <a:t>world</a:t>
            </a:r>
            <a:r>
              <a:rPr lang="en-US" smtClean="0">
                <a:solidFill>
                  <a:schemeClr val="bg1"/>
                </a:solidFill>
              </a:rPr>
              <a:t>."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7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8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938543" y="2882942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4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864725" y="3557183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864725" y="4349271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864725" y="5141359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665472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651605" y="4332981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656345" y="5141359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671653" y="356267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662542" y="4343957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662541" y="512524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588986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588985" y="433298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588986" y="5108779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98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Operatorüberladung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24894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In Java</a:t>
            </a:r>
            <a:r>
              <a:rPr lang="en-US" smtClean="0"/>
              <a:t>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Operatoren in </a:t>
            </a:r>
            <a:r>
              <a:rPr lang="en-US" b="1" smtClean="0"/>
              <a:t>Sonderrolle</a:t>
            </a:r>
            <a:r>
              <a:rPr lang="en-US" smtClean="0"/>
              <a:t>, </a:t>
            </a:r>
            <a:r>
              <a:rPr lang="en-US" b="1" smtClean="0"/>
              <a:t>fest belegt</a:t>
            </a:r>
            <a:r>
              <a:rPr lang="en-US"/>
              <a:t> </a:t>
            </a:r>
            <a:r>
              <a:rPr lang="en-US" smtClean="0"/>
              <a:t>("Lehre aus Erfahrung mit </a:t>
            </a:r>
            <a:r>
              <a:rPr lang="en-US"/>
              <a:t>C</a:t>
            </a:r>
            <a:r>
              <a:rPr lang="en-US" smtClean="0"/>
              <a:t>++")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fixe Präzendenz</a:t>
            </a:r>
          </a:p>
          <a:p>
            <a:pPr marL="692150" lvl="1" indent="-342900">
              <a:buFontTx/>
              <a:buChar char="-"/>
            </a:pPr>
            <a:r>
              <a:rPr lang="en-US"/>
              <a:t>Beispiel</a:t>
            </a:r>
            <a:r>
              <a:rPr lang="en-US" smtClean="0"/>
              <a:t>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++, -- (Postfix)</a:t>
            </a:r>
            <a:r>
              <a:rPr lang="en-US" smtClean="0"/>
              <a:t> vor ++,--,+,-,~,! vor *,/,% vor …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In C++</a:t>
            </a:r>
            <a:r>
              <a:rPr lang="en-US" smtClean="0"/>
              <a:t>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Operatoren als </a:t>
            </a:r>
            <a:r>
              <a:rPr lang="en-US" b="1" smtClean="0"/>
              <a:t>Syntactic Sugar </a:t>
            </a:r>
            <a:r>
              <a:rPr lang="en-US" smtClean="0"/>
              <a:t>und beliebig überschreibbar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fixe Präzedenz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 + b</a:t>
            </a:r>
            <a:r>
              <a:rPr lang="en-US" smtClean="0"/>
              <a:t> gleichwertig zu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operator+(a,b)</a:t>
            </a:r>
            <a:r>
              <a:rPr lang="en-US" smtClean="0"/>
              <a:t> oder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a.operator+(b)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Extrem</a:t>
            </a:r>
            <a:r>
              <a:rPr lang="en-US"/>
              <a:t> </a:t>
            </a:r>
            <a:r>
              <a:rPr lang="en-US" smtClean="0"/>
              <a:t>wichtig: Zuweisungsoperator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/>
              <a:t> (siehe später</a:t>
            </a:r>
            <a:r>
              <a:rPr lang="en-US" smtClean="0"/>
              <a:t>)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/>
              <a:t> vor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++,-- (Postfix),(),[],.,-&gt;</a:t>
            </a:r>
            <a:r>
              <a:rPr lang="en-US" smtClean="0"/>
              <a:t> vor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++,--,…</a:t>
            </a:r>
          </a:p>
          <a:p>
            <a:pPr marL="692150" lvl="1" indent="-342900">
              <a:buFontTx/>
              <a:buChar char="-"/>
            </a:pP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635896" y="5890419"/>
            <a:ext cx="5166320" cy="60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docs.oracle.com/javase/tutorial/java/nutsandbolts/operators.html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en.cppreference.com/w/cpp/language/operators</a:t>
            </a:r>
            <a:r>
              <a:rPr lang="en-US" sz="1200" smtClean="0"/>
              <a:t> </a:t>
            </a:r>
          </a:p>
          <a:p>
            <a:pPr algn="r"/>
            <a:r>
              <a:rPr lang="en-US" sz="1200">
                <a:hlinkClick r:id="rId4"/>
              </a:rPr>
              <a:t>http://</a:t>
            </a:r>
            <a:r>
              <a:rPr lang="en-US" sz="1200" smtClean="0">
                <a:hlinkClick r:id="rId4"/>
              </a:rPr>
              <a:t>en.cppreference.com/w/cpp/language/operator_precedence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8143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Casting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60898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In Java: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Casts in Sonderrolle (Sprachfeature)</a:t>
            </a:r>
          </a:p>
          <a:p>
            <a:pPr marL="692150" lvl="1" indent="-342900">
              <a:buFontTx/>
              <a:buChar char="-"/>
            </a:pPr>
            <a:r>
              <a:rPr lang="en-US"/>
              <a:t>N</a:t>
            </a:r>
            <a:r>
              <a:rPr lang="en-US" smtClean="0"/>
              <a:t>ur Typecast: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SpecialBuilding sb = (SpecialBuilding)b;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Laufzeitfehler bei Fehlschlag: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java.lang.ClassCastException</a:t>
            </a:r>
          </a:p>
          <a:p>
            <a:pPr marL="692150" lvl="1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b="1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Casts als reguläre Funktionen, große Vielfalt</a:t>
            </a:r>
            <a:r>
              <a:rPr lang="en-US"/>
              <a:t> </a:t>
            </a:r>
            <a:r>
              <a:rPr lang="en-US" smtClean="0"/>
              <a:t>und durch Bibliotheken erweiterbar</a:t>
            </a: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i = (int) 3.4; </a:t>
            </a:r>
            <a:r>
              <a:rPr lang="en-US" smtClean="0"/>
              <a:t>	C-Stil; beliebige Umwandlung ist möglich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static_cast&lt;int&gt;(3.0) </a:t>
            </a:r>
            <a:r>
              <a:rPr lang="en-US" smtClean="0"/>
              <a:t>	Umwandlung ohne Laufzeitcheck 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dynamic_cast&lt;SC*&gt;() 	</a:t>
            </a:r>
            <a:r>
              <a:rPr lang="en-US" smtClean="0"/>
              <a:t>Umwandlung mit Laufzeitcheck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reinterpret_cast&lt;C&gt;(x)</a:t>
            </a:r>
            <a:r>
              <a:rPr lang="en-US" smtClean="0"/>
              <a:t>	beliebige Umwandlung </a:t>
            </a:r>
          </a:p>
          <a:p>
            <a:pPr marL="692150" lvl="1" indent="-342900">
              <a:buFontTx/>
              <a:buChar char="-"/>
              <a:tabLst>
                <a:tab pos="3944938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const_cast&lt;char*&gt;() </a:t>
            </a:r>
            <a:r>
              <a:rPr lang="en-US" smtClean="0"/>
              <a:t>	Constness entfernen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</p:txBody>
      </p:sp>
      <p:sp>
        <p:nvSpPr>
          <p:cNvPr id="4" name="Rechteck 3"/>
          <p:cNvSpPr/>
          <p:nvPr/>
        </p:nvSpPr>
        <p:spPr>
          <a:xfrm>
            <a:off x="4716016" y="6237312"/>
            <a:ext cx="4572000" cy="2640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>
                <a:hlinkClick r:id="rId2"/>
              </a:rPr>
              <a:t>http://www.cplusplus.com/doc/tutorial/typecasting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0450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Iterierungskonzepte in C++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752999"/>
          </a:xfrm>
        </p:spPr>
        <p:txBody>
          <a:bodyPr>
            <a:normAutofit fontScale="92500" lnSpcReduction="20000"/>
          </a:bodyPr>
          <a:lstStyle/>
          <a:p>
            <a:r>
              <a:rPr lang="en-US" b="1" smtClean="0"/>
              <a:t>In Java: 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for(int i = …; i &lt; …; ++i){/*loop body*/}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(/*condition*/){/*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loop body*/}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/*loop body*/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(/*condition*/)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for(final String 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 new String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[]{"a", "b", "c"}){/*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loop body*/} </a:t>
            </a:r>
            <a:r>
              <a:rPr lang="en-US" smtClean="0"/>
              <a:t>(seit Java 1.7)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Iterator&lt;Object&gt; iter = list.iterator(); while(iter.hasNext()){ Object o = iter.next(); }</a:t>
            </a:r>
            <a:r>
              <a:rPr lang="en-US"/>
              <a:t> </a:t>
            </a:r>
            <a:endParaRPr lang="en-US" smtClean="0"/>
          </a:p>
          <a:p>
            <a:pPr marL="881063" lvl="2" indent="-342900">
              <a:buFontTx/>
              <a:buChar char="-"/>
            </a:pPr>
            <a:r>
              <a:rPr lang="en-US" smtClean="0"/>
              <a:t>z.B. um Elemente </a:t>
            </a:r>
            <a:r>
              <a:rPr lang="en-US"/>
              <a:t>leicht </a:t>
            </a:r>
            <a:r>
              <a:rPr lang="en-US" smtClean="0"/>
              <a:t>überspringen zu können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for(int i = …; i &lt; …; ++i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){}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/*condition*/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){/*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loop body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*/}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{/*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loop body*/} while(/*condition*/)</a:t>
            </a:r>
            <a:r>
              <a:rPr lang="en-US" smtClean="0"/>
              <a:t> </a:t>
            </a:r>
            <a:r>
              <a:rPr lang="en-US"/>
              <a:t>(wie in Java</a:t>
            </a:r>
            <a:r>
              <a:rPr lang="en-US" smtClean="0"/>
              <a:t>), 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foreach(v.begin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v.end(), myFunction)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(std::vector&lt;int&gt;::iterator iter = v.begin(); iter != v.end(); ++iter) {int x = *v;} (traditionell, STL-Stil)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(int i : {1,2,3,4,5}) {/*...*/} (</a:t>
            </a:r>
            <a:r>
              <a:rPr lang="en-US"/>
              <a:t>seit C++</a:t>
            </a:r>
            <a:r>
              <a:rPr lang="en-US" smtClean="0"/>
              <a:t>11)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384680" y="6093296"/>
            <a:ext cx="4572000" cy="4357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smtClean="0"/>
              <a:t>STL: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://www.cplusplus.com/reference/algorithm/for_each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</a:p>
          <a:p>
            <a:pPr algn="r"/>
            <a:r>
              <a:rPr lang="en-US" sz="1200" smtClean="0"/>
              <a:t>C++11: </a:t>
            </a:r>
            <a:r>
              <a:rPr lang="en-US" sz="1200" smtClean="0">
                <a:hlinkClick r:id="rId3"/>
              </a:rPr>
              <a:t>http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en.cppreference.com/w/cpp/language/range-for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473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Konzepte und Konventionen sind in C++ wesentlich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C++ "vertraut" dem Programmierer 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b="1" smtClean="0">
                <a:sym typeface="Wingdings" panose="05000000000000000000" pitchFamily="2" charset="2"/>
              </a:rPr>
              <a:t>Alles, wirklich alles</a:t>
            </a:r>
            <a:r>
              <a:rPr lang="en-US" smtClean="0">
                <a:sym typeface="Wingdings" panose="05000000000000000000" pitchFamily="2" charset="2"/>
              </a:rPr>
              <a:t>, ist möglich.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Konventionen </a:t>
            </a:r>
            <a:r>
              <a:rPr lang="en-US" smtClean="0"/>
              <a:t>sind in C++ wesentlich, werden tw. mittels Schlüsselwörtern spezifiziert und vom Compiler überprüft: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void f() noexcept </a:t>
            </a:r>
            <a:r>
              <a:rPr lang="en-US" smtClean="0">
                <a:sym typeface="Wingdings" panose="05000000000000000000" pitchFamily="2" charset="2"/>
              </a:rPr>
              <a:t>garantiert, das f keine Exceptions wirf.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Konzepte: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One </a:t>
            </a:r>
            <a:r>
              <a:rPr lang="en-US" b="1"/>
              <a:t>Definition </a:t>
            </a:r>
            <a:r>
              <a:rPr lang="en-US" b="1" smtClean="0"/>
              <a:t>Rule</a:t>
            </a:r>
            <a:endParaRPr lang="en-US"/>
          </a:p>
          <a:p>
            <a:pPr marL="881063" lvl="2" indent="-342900">
              <a:buFontTx/>
              <a:buChar char="-"/>
            </a:pPr>
            <a:r>
              <a:rPr lang="en-US" smtClean="0"/>
              <a:t>Methoden/Klassen </a:t>
            </a:r>
            <a:r>
              <a:rPr lang="en-US"/>
              <a:t>dürfen nur einmal def. werden</a:t>
            </a:r>
            <a:r>
              <a:rPr lang="en-US" smtClean="0"/>
              <a:t>.</a:t>
            </a:r>
            <a:endParaRPr lang="en-US" smtClean="0">
              <a:sym typeface="Wingdings" panose="05000000000000000000" pitchFamily="2" charset="2"/>
            </a:endParaRPr>
          </a:p>
          <a:p>
            <a:pPr marL="692150" lvl="1" indent="-342900">
              <a:buFontTx/>
              <a:buChar char="-"/>
            </a:pPr>
            <a:r>
              <a:rPr lang="en-US" b="1" smtClean="0"/>
              <a:t>Undefined Behavior (UB)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UB tritt ein, wenn Code auf eine nicht-spezifizierte Weise aufgerufen wird; z.B.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x/0</a:t>
            </a:r>
            <a:r>
              <a:rPr lang="en-US" smtClean="0"/>
              <a:t>, Konstanten nach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const_cast</a:t>
            </a:r>
            <a:r>
              <a:rPr lang="en-US" smtClean="0"/>
              <a:t> manipulieren,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f {/*no return stmt*/}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Const Correctness</a:t>
            </a:r>
          </a:p>
          <a:p>
            <a:pPr marL="881063" lvl="2" indent="-342900">
              <a:buFontTx/>
              <a:buChar char="-"/>
            </a:pPr>
            <a:r>
              <a:rPr lang="en-US" smtClean="0"/>
              <a:t>Schutz vor ungewollten Zustandsänderungen, vgl.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mtClean="0"/>
              <a:t> Variablen neuzuweisen in Java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744234" y="5662225"/>
            <a:ext cx="4147354" cy="95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smtClean="0">
                <a:hlinkClick r:id="rId3"/>
              </a:rPr>
              <a:t>https</a:t>
            </a:r>
            <a:r>
              <a:rPr lang="en-US" sz="1200">
                <a:hlinkClick r:id="rId3"/>
              </a:rPr>
              <a:t>://</a:t>
            </a:r>
            <a:r>
              <a:rPr lang="en-US" sz="1200" smtClean="0">
                <a:hlinkClick r:id="rId3"/>
              </a:rPr>
              <a:t>en.wikipedia.org/wiki/Undefined_behavior</a:t>
            </a:r>
            <a:endParaRPr lang="en-US" sz="1200" smtClean="0"/>
          </a:p>
          <a:p>
            <a:pPr algn="r"/>
            <a:r>
              <a:rPr lang="en-US" sz="1200">
                <a:hlinkClick r:id="rId4"/>
              </a:rPr>
              <a:t>https://</a:t>
            </a:r>
            <a:r>
              <a:rPr lang="en-US" sz="1200" smtClean="0">
                <a:hlinkClick r:id="rId4"/>
              </a:rPr>
              <a:t>en.wikipedia.org/wiki/One_Definition_Rule</a:t>
            </a:r>
            <a:endParaRPr lang="en-US" sz="1200"/>
          </a:p>
          <a:p>
            <a:pPr algn="r"/>
            <a:r>
              <a:rPr lang="en-US" sz="1200">
                <a:hlinkClick r:id="rId5"/>
              </a:rPr>
              <a:t>https://</a:t>
            </a:r>
            <a:r>
              <a:rPr lang="en-US" sz="1200" smtClean="0">
                <a:hlinkClick r:id="rId5"/>
              </a:rPr>
              <a:t>isocpp.org/wiki/faq/const-correctness</a:t>
            </a:r>
            <a:endParaRPr lang="en-US" sz="1200" smtClean="0"/>
          </a:p>
          <a:p>
            <a:pPr algn="r"/>
            <a:r>
              <a:rPr lang="en-US" sz="1200">
                <a:solidFill>
                  <a:srgbClr val="7F7F7F"/>
                </a:solidFill>
              </a:rPr>
              <a:t>Fortgeschritten: </a:t>
            </a:r>
            <a:r>
              <a:rPr lang="en-US" sz="1200">
                <a:hlinkClick r:id="rId6"/>
              </a:rPr>
              <a:t>http://en.cppreference.com/w/cpp/concept</a:t>
            </a:r>
            <a:endParaRPr lang="en-US" sz="1200"/>
          </a:p>
          <a:p>
            <a:pPr algn="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330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9" y="1511300"/>
            <a:ext cx="9683618" cy="3885172"/>
          </a:xfrm>
          <a:prstGeom prst="rect">
            <a:avLst/>
          </a:prstGeom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 und </a:t>
            </a:r>
            <a:r>
              <a:rPr lang="de-DE" altLang="de-DE" smtClean="0">
                <a:ea typeface="ＭＳ Ｐゴシック" pitchFamily="34" charset="-128"/>
              </a:rPr>
              <a:t>C++? Der TIOBE-Index.</a:t>
            </a:r>
            <a:endParaRPr lang="de-DE" altLang="de-DE" dirty="0" smtClean="0">
              <a:ea typeface="ＭＳ Ｐゴシック" pitchFamily="34" charset="-128"/>
            </a:endParaRP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7135375" y="1499121"/>
            <a:ext cx="791815" cy="720725"/>
          </a:xfrm>
          <a:prstGeom prst="wedgeRoundRectCallout">
            <a:avLst>
              <a:gd name="adj1" fmla="val 59307"/>
              <a:gd name="adj2" fmla="val 79565"/>
              <a:gd name="adj3" fmla="val 16667"/>
            </a:avLst>
          </a:prstGeom>
          <a:solidFill>
            <a:srgbClr val="7BB5E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5076056" y="6237312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>
                <a:hlinkClick r:id="rId3"/>
              </a:rPr>
              <a:t>http://</a:t>
            </a:r>
            <a:r>
              <a:rPr lang="de-DE" altLang="de-DE" sz="1000" smtClean="0">
                <a:hlinkClick r:id="rId3"/>
              </a:rPr>
              <a:t>www.tiobe.com/tiobe_index?page=index</a:t>
            </a:r>
            <a:r>
              <a:rPr lang="de-DE" altLang="de-DE" sz="1000" smtClean="0"/>
              <a:t> 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5436095" y="1491222"/>
            <a:ext cx="798917" cy="720725"/>
          </a:xfrm>
          <a:prstGeom prst="wedgeRoundRectCallout">
            <a:avLst>
              <a:gd name="adj1" fmla="val -47588"/>
              <a:gd name="adj2" fmla="val 273046"/>
              <a:gd name="adj3" fmla="val 16667"/>
            </a:avLst>
          </a:prstGeom>
          <a:solidFill>
            <a:srgbClr val="8CED79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6291396" y="1499121"/>
            <a:ext cx="791815" cy="720725"/>
          </a:xfrm>
          <a:prstGeom prst="wedgeRoundRectCallout">
            <a:avLst>
              <a:gd name="adj1" fmla="val -728"/>
              <a:gd name="adj2" fmla="val 116600"/>
              <a:gd name="adj3" fmla="val 16667"/>
            </a:avLst>
          </a:prstGeom>
          <a:solidFill>
            <a:srgbClr val="414146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450058"/>
              </p:ext>
            </p:extLst>
          </p:nvPr>
        </p:nvGraphicFramePr>
        <p:xfrm>
          <a:off x="100781" y="5324450"/>
          <a:ext cx="4968552" cy="152400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956494"/>
                <a:gridCol w="1131738"/>
                <a:gridCol w="1080120"/>
                <a:gridCol w="936104"/>
                <a:gridCol w="86409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Mar 2016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Mar 2015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Language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Ratings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Change</a:t>
                      </a:r>
                      <a:endParaRPr lang="en-US" sz="1400" b="1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20.528%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+4.95%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14.600%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-2.04%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6.721%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+0.09%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4.271%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-0.65%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583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Speicherbereiche</a:t>
            </a:r>
            <a:r>
              <a:rPr lang="en-US" dirty="0" smtClean="0"/>
              <a:t> in C++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825" y="2420888"/>
            <a:ext cx="8640763" cy="4032300"/>
          </a:xfrm>
        </p:spPr>
        <p:txBody>
          <a:bodyPr/>
          <a:lstStyle/>
          <a:p>
            <a:r>
              <a:rPr lang="en-US" b="1" dirty="0" err="1" smtClean="0"/>
              <a:t>Vier</a:t>
            </a:r>
            <a:r>
              <a:rPr lang="en-US" b="1" dirty="0" smtClean="0"/>
              <a:t> </a:t>
            </a:r>
            <a:r>
              <a:rPr lang="en-US" b="1" dirty="0" err="1" smtClean="0"/>
              <a:t>wesentliche</a:t>
            </a:r>
            <a:r>
              <a:rPr lang="en-US" b="1" dirty="0" smtClean="0"/>
              <a:t> </a:t>
            </a:r>
            <a:r>
              <a:rPr lang="en-US" b="1" dirty="0" err="1" smtClean="0"/>
              <a:t>Speicherbereiche</a:t>
            </a:r>
            <a:endParaRPr lang="en-US" b="1" dirty="0" smtClean="0"/>
          </a:p>
          <a:p>
            <a:pPr marL="692150" lvl="1" indent="-342900"/>
            <a:r>
              <a:rPr lang="en-US" b="1" dirty="0" err="1" smtClean="0"/>
              <a:t>Programmspeicher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den </a:t>
            </a:r>
            <a:r>
              <a:rPr lang="en-US" dirty="0" err="1" smtClean="0"/>
              <a:t>binären</a:t>
            </a:r>
            <a:r>
              <a:rPr lang="en-US" dirty="0" smtClean="0"/>
              <a:t> </a:t>
            </a:r>
            <a:r>
              <a:rPr lang="en-US" dirty="0" err="1" smtClean="0"/>
              <a:t>Programmcode</a:t>
            </a:r>
            <a:r>
              <a:rPr lang="en-US" dirty="0" smtClean="0"/>
              <a:t> (+ </a:t>
            </a:r>
            <a:r>
              <a:rPr lang="en-US" dirty="0" err="1" smtClean="0"/>
              <a:t>evtl</a:t>
            </a:r>
            <a:r>
              <a:rPr lang="en-US" dirty="0" smtClean="0"/>
              <a:t>. Debugging-</a:t>
            </a:r>
            <a:r>
              <a:rPr lang="en-US" dirty="0" err="1" smtClean="0"/>
              <a:t>Symbole</a:t>
            </a:r>
            <a:r>
              <a:rPr lang="en-US" dirty="0" smtClean="0"/>
              <a:t>); </a:t>
            </a:r>
            <a:r>
              <a:rPr lang="en-US" dirty="0" err="1" smtClean="0"/>
              <a:t>normalerweise</a:t>
            </a:r>
            <a:r>
              <a:rPr lang="en-US" dirty="0" smtClean="0"/>
              <a:t> read-only.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err="1" smtClean="0"/>
              <a:t>Globaler</a:t>
            </a:r>
            <a:r>
              <a:rPr lang="en-US" b="1" dirty="0" smtClean="0"/>
              <a:t> Speicher</a:t>
            </a:r>
            <a:br>
              <a:rPr lang="en-US" b="1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die </a:t>
            </a:r>
            <a:r>
              <a:rPr lang="en-US" dirty="0" err="1" smtClean="0"/>
              <a:t>globalen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 und </a:t>
            </a:r>
            <a:r>
              <a:rPr lang="en-US" dirty="0" err="1" smtClean="0"/>
              <a:t>Konstanten</a:t>
            </a:r>
            <a:r>
              <a:rPr lang="en-US" dirty="0" smtClean="0"/>
              <a:t>;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so </a:t>
            </a:r>
            <a:r>
              <a:rPr lang="en-US" dirty="0" err="1" smtClean="0"/>
              <a:t>wichtig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692150" lvl="1" indent="-342900"/>
            <a:r>
              <a:rPr lang="en-US" b="1" dirty="0" smtClean="0"/>
              <a:t>Heap-Speicher</a:t>
            </a:r>
            <a:r>
              <a:rPr lang="en-US" dirty="0" smtClean="0"/>
              <a:t> (aka. </a:t>
            </a:r>
            <a:r>
              <a:rPr lang="en-US" dirty="0" err="1" smtClean="0"/>
              <a:t>dynamischer</a:t>
            </a:r>
            <a:r>
              <a:rPr lang="en-US" dirty="0" smtClean="0"/>
              <a:t> Speicher)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Frei </a:t>
            </a:r>
            <a:r>
              <a:rPr lang="en-US" dirty="0" err="1" smtClean="0"/>
              <a:t>verwendbar</a:t>
            </a:r>
            <a:r>
              <a:rPr lang="en-US" dirty="0" smtClean="0"/>
              <a:t>; </a:t>
            </a:r>
            <a:r>
              <a:rPr lang="en-US" dirty="0" err="1" smtClean="0"/>
              <a:t>Benutzer</a:t>
            </a:r>
            <a:r>
              <a:rPr lang="en-US" dirty="0" smtClean="0"/>
              <a:t> </a:t>
            </a:r>
            <a:r>
              <a:rPr lang="en-US" dirty="0" err="1" smtClean="0"/>
              <a:t>übernimmt</a:t>
            </a:r>
            <a:r>
              <a:rPr lang="en-US" dirty="0" smtClean="0"/>
              <a:t> </a:t>
            </a:r>
            <a:r>
              <a:rPr lang="en-US" dirty="0" err="1" smtClean="0"/>
              <a:t>Speichermanagement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smtClean="0"/>
              <a:t>Stack-Speicher</a:t>
            </a:r>
            <a:r>
              <a:rPr lang="en-US" dirty="0" smtClean="0"/>
              <a:t> (aka. </a:t>
            </a:r>
            <a:r>
              <a:rPr lang="en-US" dirty="0" err="1" smtClean="0"/>
              <a:t>statischer</a:t>
            </a:r>
            <a:r>
              <a:rPr lang="en-US" dirty="0" smtClean="0"/>
              <a:t> Speicher)</a:t>
            </a:r>
            <a:br>
              <a:rPr lang="en-US" dirty="0" smtClean="0"/>
            </a:br>
            <a:r>
              <a:rPr lang="en-US" dirty="0" err="1" smtClean="0"/>
              <a:t>Verwendung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; </a:t>
            </a:r>
            <a:r>
              <a:rPr lang="en-US" dirty="0" err="1" smtClean="0"/>
              <a:t>Speicherverwaltung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Compiler.</a:t>
            </a:r>
            <a:endParaRPr lang="en-US" b="1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50825" y="1574224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en-US" sz="2000"/>
              <a:t>In C++ spielt die </a:t>
            </a:r>
            <a:r>
              <a:rPr lang="en-US" sz="2000" b="1"/>
              <a:t>Speicherverwaltung</a:t>
            </a:r>
            <a:r>
              <a:rPr lang="en-US" sz="2000"/>
              <a:t> eine </a:t>
            </a:r>
            <a:r>
              <a:rPr lang="en-US" sz="2000" b="1"/>
              <a:t>wesentlich größere Rolle </a:t>
            </a:r>
            <a:r>
              <a:rPr lang="en-US" sz="2000"/>
              <a:t>als in Java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vs. Heap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mtClean="0"/>
              <a:t>Stack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mtClean="0"/>
              <a:t>Begrenzte Größe (lokale Variablen, Rücksprungadresse)</a:t>
            </a:r>
          </a:p>
          <a:p>
            <a:r>
              <a:rPr lang="en-US" b="1" smtClean="0"/>
              <a:t>Speicherbelegung und –freigabe durch den Compiler </a:t>
            </a:r>
          </a:p>
          <a:p>
            <a:r>
              <a:rPr lang="en-US" smtClean="0"/>
              <a:t>Speicherverwaltung:</a:t>
            </a:r>
            <a:br>
              <a:rPr lang="en-US" smtClean="0"/>
            </a:br>
            <a:r>
              <a:rPr lang="en-US" i="1" smtClean="0"/>
              <a:t>last-in first-out</a:t>
            </a:r>
            <a:br>
              <a:rPr lang="en-US" i="1" smtClean="0"/>
            </a:br>
            <a:endParaRPr lang="en-US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smtClean="0"/>
              <a:t>sehr effizient, statisch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mtClean="0"/>
              <a:t>Heap</a:t>
            </a:r>
            <a:endParaRPr lang="en-US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T</a:t>
            </a:r>
            <a:r>
              <a:rPr lang="en-US" smtClean="0"/>
              <a:t>ypischerweise wesentlich größer als Stack</a:t>
            </a:r>
          </a:p>
          <a:p>
            <a:r>
              <a:rPr lang="en-US" smtClean="0"/>
              <a:t>Speicherverwaltung:</a:t>
            </a:r>
            <a:br>
              <a:rPr lang="en-US" smtClean="0"/>
            </a:br>
            <a:r>
              <a:rPr lang="en-US" b="1" smtClean="0"/>
              <a:t>manuell, durch "Benutzer"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(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new, delete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marL="0" indent="0">
              <a:buNone/>
              <a:tabLst>
                <a:tab pos="365125" algn="l"/>
              </a:tabLst>
            </a:pPr>
            <a:r>
              <a:rPr lang="en-US" smtClean="0">
                <a:sym typeface="Wingdings" panose="05000000000000000000" pitchFamily="2" charset="2"/>
              </a:rPr>
              <a:t>	groß aber teuer (Laufzeit)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</a:t>
            </a:r>
            <a:r>
              <a:rPr lang="de-DE" altLang="de-DE" sz="1800" dirty="0"/>
              <a:t>Speicherverwaltung</a:t>
            </a:r>
            <a:r>
              <a:rPr lang="de-DE" altLang="de-DE" sz="1800" b="0" dirty="0"/>
              <a:t> übernimmt und auch noch so </a:t>
            </a:r>
            <a:r>
              <a:rPr lang="de-DE" altLang="de-DE" sz="1800" dirty="0"/>
              <a:t>viel effizienter </a:t>
            </a:r>
            <a:r>
              <a:rPr lang="de-DE" altLang="de-DE" sz="1800" b="0" dirty="0"/>
              <a:t>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270138" y="1508296"/>
            <a:ext cx="8622342" cy="159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Eine </a:t>
            </a:r>
            <a:r>
              <a:rPr lang="de-DE" altLang="de-DE" sz="1800" dirty="0"/>
              <a:t>Variable</a:t>
            </a:r>
            <a:r>
              <a:rPr lang="de-DE" altLang="de-DE" sz="1800" b="0" dirty="0">
                <a:solidFill>
                  <a:srgbClr val="FF0000"/>
                </a:solidFill>
              </a:rPr>
              <a:t> </a:t>
            </a:r>
            <a:r>
              <a:rPr lang="de-DE" altLang="de-DE" sz="1800" b="0" dirty="0"/>
              <a:t>entspricht intern einer </a:t>
            </a:r>
            <a:r>
              <a:rPr lang="de-DE" altLang="de-DE" sz="1800" dirty="0"/>
              <a:t>Speicheradresse</a:t>
            </a:r>
            <a:r>
              <a:rPr lang="de-DE" altLang="de-DE" sz="1800" b="0" dirty="0"/>
              <a:t> mit einer </a:t>
            </a:r>
            <a:r>
              <a:rPr lang="de-DE" altLang="de-DE" sz="1800" dirty="0"/>
              <a:t>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Der </a:t>
            </a:r>
            <a:r>
              <a:rPr lang="de-DE" altLang="de-DE" sz="1800" dirty="0"/>
              <a:t>Typ einer Variable </a:t>
            </a:r>
            <a:r>
              <a:rPr lang="de-DE" altLang="de-DE" sz="1800" b="0" dirty="0"/>
              <a:t>bestimmt die </a:t>
            </a:r>
            <a:r>
              <a:rPr lang="de-DE" altLang="de-DE" sz="1800" b="0" i="1" dirty="0"/>
              <a:t>Größe</a:t>
            </a:r>
            <a:r>
              <a:rPr lang="de-DE" altLang="de-DE" sz="1800" b="0" dirty="0"/>
              <a:t> des reservierten Speicherplatzes und die </a:t>
            </a:r>
            <a:r>
              <a:rPr lang="de-DE" altLang="de-DE" sz="1800" b="0" i="1" dirty="0"/>
              <a:t>Interpretation</a:t>
            </a:r>
            <a:r>
              <a:rPr lang="de-DE" altLang="de-DE" sz="1800" b="0" dirty="0"/>
              <a:t>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4424872" y="5836314"/>
            <a:ext cx="1290637" cy="767514"/>
          </a:xfrm>
          <a:prstGeom prst="wedgeRoundRectCallout">
            <a:avLst>
              <a:gd name="adj1" fmla="val 73754"/>
              <a:gd name="adj2" fmla="val -9716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4 Byte im 32 Bit-Format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4" name="Abgerundete rechteckige Legende 63"/>
          <p:cNvSpPr/>
          <p:nvPr/>
        </p:nvSpPr>
        <p:spPr>
          <a:xfrm>
            <a:off x="1733487" y="4454578"/>
            <a:ext cx="1079500" cy="432147"/>
          </a:xfrm>
          <a:prstGeom prst="wedgeRoundRectCallout">
            <a:avLst>
              <a:gd name="adj1" fmla="val 50545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Adresse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5" name="Abgerundete rechteckige Legende 64"/>
          <p:cNvSpPr/>
          <p:nvPr/>
        </p:nvSpPr>
        <p:spPr>
          <a:xfrm>
            <a:off x="179512" y="4446697"/>
            <a:ext cx="1333312" cy="494471"/>
          </a:xfrm>
          <a:prstGeom prst="wedgeRoundRectCallout">
            <a:avLst>
              <a:gd name="adj1" fmla="val 60533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Typ legt Länge 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Gefaltete Ecke 3"/>
          <p:cNvSpPr/>
          <p:nvPr/>
        </p:nvSpPr>
        <p:spPr>
          <a:xfrm>
            <a:off x="270138" y="5099051"/>
            <a:ext cx="2581013" cy="135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main() {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//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hlinkClick r:id="rId2"/>
              </a:rPr>
              <a:t>Try it!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</a:t>
            </a:r>
            <a:r>
              <a:rPr lang="de-DE" altLang="de-DE"/>
              <a:t>von </a:t>
            </a:r>
            <a:r>
              <a:rPr lang="de-DE" altLang="de-DE" smtClean="0"/>
              <a:t>Variable "gezeigt" </a:t>
            </a:r>
            <a:r>
              <a:rPr lang="de-DE" altLang="de-DE" dirty="0"/>
              <a:t>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57391" y="1769110"/>
            <a:ext cx="4572000" cy="42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4963254" y="1504672"/>
            <a:ext cx="3384376" cy="1181100"/>
          </a:xfrm>
          <a:prstGeom prst="wedgeRoundRectCallout">
            <a:avLst>
              <a:gd name="adj1" fmla="val -150635"/>
              <a:gd name="adj2" fmla="val 5280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eines </a:t>
            </a:r>
            <a:r>
              <a:rPr lang="de-DE" dirty="0">
                <a:solidFill>
                  <a:schemeClr val="bg1"/>
                </a:solidFill>
              </a:rPr>
              <a:t>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 smtClean="0">
                <a:solidFill>
                  <a:schemeClr val="bg1"/>
                </a:solidFill>
              </a:rPr>
              <a:t>int</a:t>
            </a:r>
            <a:r>
              <a:rPr lang="de-DE" dirty="0" smtClean="0">
                <a:solidFill>
                  <a:schemeClr val="bg1"/>
                </a:solidFill>
              </a:rPr>
              <a:t>; hat </a:t>
            </a:r>
            <a:r>
              <a:rPr lang="de-DE" dirty="0" err="1" smtClean="0">
                <a:solidFill>
                  <a:schemeClr val="bg1"/>
                </a:solidFill>
              </a:rPr>
              <a:t>strengenommen</a:t>
            </a:r>
            <a:r>
              <a:rPr lang="de-DE" dirty="0" smtClean="0">
                <a:solidFill>
                  <a:schemeClr val="bg1"/>
                </a:solidFill>
              </a:rPr>
              <a:t> keinen Wert)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4963254" y="2767012"/>
            <a:ext cx="3459163" cy="1181100"/>
          </a:xfrm>
          <a:prstGeom prst="wedgeRoundRectCallout">
            <a:avLst>
              <a:gd name="adj1" fmla="val -150030"/>
              <a:gd name="adj2" fmla="val 850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4963253" y="4043808"/>
            <a:ext cx="3459163" cy="1181100"/>
          </a:xfrm>
          <a:prstGeom prst="wedgeRoundRectCallout">
            <a:avLst>
              <a:gd name="adj1" fmla="val -134252"/>
              <a:gd name="adj2" fmla="val -1351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4963253" y="5304188"/>
            <a:ext cx="3459163" cy="1181100"/>
          </a:xfrm>
          <a:prstGeom prst="wedgeRoundRectCallout">
            <a:avLst>
              <a:gd name="adj1" fmla="val -131700"/>
              <a:gd name="adj2" fmla="val -784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Pointer und Variablen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2193925" y="2393950"/>
            <a:ext cx="4538663" cy="2043113"/>
            <a:chOff x="2193925" y="2393950"/>
            <a:chExt cx="4538663" cy="2043113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34909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37068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39227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41386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1955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24114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26273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28432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30591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32750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4356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45720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47879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50038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52197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54356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56515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58674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60833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62992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6515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5545931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37188" y="2393950"/>
              <a:ext cx="5000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/>
                <a:t>int i</a:t>
              </a:r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2953543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771775" y="2393950"/>
              <a:ext cx="7207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int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iP</a:t>
              </a:r>
              <a:endParaRPr lang="de-DE" altLang="de-DE" sz="1600" b="0" dirty="0"/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418138" y="3257550"/>
              <a:ext cx="441325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2700338" y="3257550"/>
              <a:ext cx="692150" cy="347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2268</a:t>
              </a:r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50022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52181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54340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56499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5867400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6083300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12" name="Text Box 55"/>
            <p:cNvSpPr txBox="1">
              <a:spLocks noChangeArrowheads="1"/>
            </p:cNvSpPr>
            <p:nvPr/>
          </p:nvSpPr>
          <p:spPr bwMode="auto">
            <a:xfrm>
              <a:off x="4786313" y="3733800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13" name="Text Box 56"/>
            <p:cNvSpPr txBox="1">
              <a:spLocks noChangeArrowheads="1"/>
            </p:cNvSpPr>
            <p:nvPr/>
          </p:nvSpPr>
          <p:spPr bwMode="auto">
            <a:xfrm>
              <a:off x="6300788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24098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26257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28416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30575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3275013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3490913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193925" y="3735388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21" name="Text Box 64"/>
            <p:cNvSpPr txBox="1">
              <a:spLocks noChangeArrowheads="1"/>
            </p:cNvSpPr>
            <p:nvPr/>
          </p:nvSpPr>
          <p:spPr bwMode="auto">
            <a:xfrm>
              <a:off x="3708400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</p:grp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827584" y="4927600"/>
            <a:ext cx="3798391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&amp;i 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617319" cy="4968875"/>
          </a:xfrm>
        </p:spPr>
        <p:txBody>
          <a:bodyPr/>
          <a:lstStyle/>
          <a:p>
            <a:r>
              <a:rPr lang="en-US" b="0" dirty="0" smtClean="0"/>
              <a:t>Der </a:t>
            </a:r>
            <a:r>
              <a:rPr lang="en-US" dirty="0" smtClean="0"/>
              <a:t> Null-Pointer</a:t>
            </a:r>
            <a:r>
              <a:rPr lang="en-US" b="0" dirty="0" smtClean="0"/>
              <a:t> </a:t>
            </a:r>
            <a:r>
              <a:rPr lang="en-US" b="0" dirty="0" err="1" smtClean="0"/>
              <a:t>wird</a:t>
            </a:r>
            <a:r>
              <a:rPr lang="en-US" b="0" dirty="0" smtClean="0"/>
              <a:t> </a:t>
            </a:r>
            <a:r>
              <a:rPr lang="en-US" b="0" dirty="0" err="1" smtClean="0"/>
              <a:t>verwendet</a:t>
            </a:r>
            <a:r>
              <a:rPr lang="en-US" b="0" dirty="0" smtClean="0"/>
              <a:t>, um </a:t>
            </a:r>
            <a:r>
              <a:rPr lang="en-US" b="0" dirty="0" err="1" smtClean="0"/>
              <a:t>anzuzeigen</a:t>
            </a:r>
            <a:r>
              <a:rPr lang="en-US" b="0" dirty="0" smtClean="0"/>
              <a:t>, </a:t>
            </a:r>
            <a:r>
              <a:rPr lang="en-US" b="0" dirty="0" err="1" smtClean="0"/>
              <a:t>dass</a:t>
            </a:r>
            <a:r>
              <a:rPr lang="en-US" b="0" dirty="0" smtClean="0"/>
              <a:t> </a:t>
            </a:r>
            <a:r>
              <a:rPr lang="en-US" b="0" dirty="0" err="1" smtClean="0"/>
              <a:t>ein</a:t>
            </a:r>
            <a:r>
              <a:rPr lang="en-US" b="0" dirty="0" smtClean="0"/>
              <a:t> Pointer </a:t>
            </a:r>
            <a:r>
              <a:rPr lang="en-US" b="0" dirty="0" err="1" smtClean="0"/>
              <a:t>noch</a:t>
            </a:r>
            <a:r>
              <a:rPr lang="en-US" b="0" dirty="0" smtClean="0"/>
              <a:t> </a:t>
            </a:r>
            <a:r>
              <a:rPr lang="en-US" b="1" dirty="0" err="1" smtClean="0"/>
              <a:t>keinen</a:t>
            </a:r>
            <a:r>
              <a:rPr lang="en-US" b="1" dirty="0" smtClean="0"/>
              <a:t> </a:t>
            </a:r>
            <a:r>
              <a:rPr lang="en-US" b="1" dirty="0" err="1" smtClean="0"/>
              <a:t>definierten</a:t>
            </a:r>
            <a:r>
              <a:rPr lang="en-US" b="1" dirty="0" smtClean="0"/>
              <a:t> Wert </a:t>
            </a:r>
            <a:r>
              <a:rPr lang="en-US" b="0" dirty="0" smtClean="0"/>
              <a:t>hat.</a:t>
            </a:r>
            <a:br>
              <a:rPr lang="en-US" b="0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b="0" dirty="0" smtClean="0"/>
              <a:t>C:</a:t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*j = 0x0;</a:t>
            </a:r>
          </a:p>
          <a:p>
            <a:pPr marL="342900" indent="-342900">
              <a:buFontTx/>
              <a:buChar char="─"/>
            </a:pPr>
            <a:r>
              <a:rPr lang="en-US" dirty="0"/>
              <a:t>C90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Tx/>
              <a:buChar char="─"/>
            </a:pPr>
            <a:r>
              <a:rPr lang="en-US" b="0" dirty="0" smtClean="0"/>
              <a:t>C++</a:t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342900" indent="-342900">
              <a:buFontTx/>
              <a:buChar char="─"/>
            </a:pPr>
            <a:r>
              <a:rPr lang="en-US" b="0" dirty="0" smtClean="0"/>
              <a:t>C++11</a:t>
            </a:r>
            <a:br>
              <a:rPr lang="en-US" b="0" dirty="0" smtClean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*m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36096" y="1484313"/>
            <a:ext cx="3455492" cy="241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</a:p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algn="r"/>
            <a:r>
              <a:rPr lang="en-US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791715" y="4431900"/>
            <a:ext cx="2580486" cy="814090"/>
          </a:xfrm>
          <a:prstGeom prst="wedgeRoundRectCallout">
            <a:avLst>
              <a:gd name="adj1" fmla="val -59842"/>
              <a:gd name="adj2" fmla="val 1167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Wie &lt;</a:t>
            </a:r>
            <a:r>
              <a:rPr lang="de-DE" b="1" dirty="0" err="1" smtClean="0">
                <a:solidFill>
                  <a:schemeClr val="bg1"/>
                </a:solidFill>
              </a:rPr>
              <a:t>stddef.h</a:t>
            </a:r>
            <a:r>
              <a:rPr lang="de-DE" b="1" dirty="0" smtClean="0">
                <a:solidFill>
                  <a:schemeClr val="bg1"/>
                </a:solidFill>
              </a:rPr>
              <a:t>&gt;, aber mit </a:t>
            </a:r>
            <a:r>
              <a:rPr lang="de-DE" b="1" dirty="0" err="1" smtClean="0">
                <a:solidFill>
                  <a:schemeClr val="bg1"/>
                </a:solidFill>
              </a:rPr>
              <a:t>Namespaces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051618" y="6189141"/>
            <a:ext cx="2656496" cy="26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>
                <a:hlinkClick r:id="rId2"/>
              </a:rPr>
              <a:t>https://</a:t>
            </a:r>
            <a:r>
              <a:rPr lang="en-US" sz="1200" smtClean="0">
                <a:hlinkClick r:id="rId2"/>
              </a:rPr>
              <a:t>en.wikipedia.org/Null_pointer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b="1" smtClean="0"/>
              <a:t>Was passiert beim Aufruf </a:t>
            </a:r>
            <a:r>
              <a:rPr lang="de-DE" b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de-DE" b="1" smtClean="0">
                <a:latin typeface="Consolas" panose="020B0609020204030204" pitchFamily="49" charset="0"/>
                <a:cs typeface="Consolas" panose="020B0609020204030204" pitchFamily="49" charset="0"/>
              </a:rPr>
              <a:t>.exe f.txt</a:t>
            </a:r>
            <a:r>
              <a:rPr lang="de-DE" b="1" smtClean="0"/>
              <a:t>?</a:t>
            </a:r>
            <a:endParaRPr lang="de-DE" b="1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Strings (in C) sind Folgen von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smtClean="0"/>
              <a:t>mit "</a:t>
            </a:r>
            <a:r>
              <a:rPr lang="de-DE" smtClean="0">
                <a:latin typeface="Consolas" panose="020B0609020204030204" pitchFamily="49" charset="0"/>
                <a:cs typeface="Consolas" panose="020B0609020204030204" pitchFamily="49" charset="0"/>
              </a:rPr>
              <a:t>\0" </a:t>
            </a:r>
            <a:r>
              <a:rPr lang="de-DE" smtClean="0"/>
              <a:t>abgeschlossen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61509" y="4983646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700105" y="5022991"/>
            <a:ext cx="130676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2264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a.exe </a:t>
            </a:r>
            <a:r>
              <a:rPr lang="de-DE" altLang="de-DE" sz="1600" b="0" strike="sngStrike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74250" y="5258002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228952" y="5044663"/>
            <a:ext cx="2670175" cy="781759"/>
          </a:xfrm>
          <a:prstGeom prst="wedgeRoundRectCallout">
            <a:avLst>
              <a:gd name="adj1" fmla="val -55581"/>
              <a:gd name="adj2" fmla="val 173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de-DE" b="1" i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6249265" y="5927097"/>
            <a:ext cx="2670175" cy="515716"/>
          </a:xfrm>
          <a:prstGeom prst="wedgeRoundRectCallout">
            <a:avLst>
              <a:gd name="adj1" fmla="val -82216"/>
              <a:gd name="adj2" fmla="val -1317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b="1" dirty="0" smtClean="0">
                <a:solidFill>
                  <a:schemeClr val="bg1"/>
                </a:solidFill>
              </a:rPr>
              <a:t> = </a:t>
            </a:r>
            <a:r>
              <a:rPr lang="de-DE" b="1" smtClean="0">
                <a:solidFill>
                  <a:schemeClr val="bg1"/>
                </a:solidFill>
              </a:rPr>
              <a:t/>
            </a:r>
            <a:br>
              <a:rPr lang="de-DE" b="1" smtClean="0">
                <a:solidFill>
                  <a:schemeClr val="bg1"/>
                </a:solidFill>
              </a:rPr>
            </a:br>
            <a:r>
              <a:rPr lang="de-DE" b="1" smtClean="0">
                <a:solidFill>
                  <a:schemeClr val="bg1"/>
                </a:solidFill>
              </a:rPr>
              <a:t>"Generischer" </a:t>
            </a:r>
            <a:r>
              <a:rPr lang="de-DE" b="1" dirty="0" smtClean="0">
                <a:solidFill>
                  <a:schemeClr val="bg1"/>
                </a:solidFill>
              </a:rPr>
              <a:t>Pointer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286841" y="2441182"/>
            <a:ext cx="8561279" cy="2220898"/>
            <a:chOff x="286841" y="2694473"/>
            <a:chExt cx="8561279" cy="2220898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15838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17997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20156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22315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884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5043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7202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9361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11520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13679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24490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26649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28808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30967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33126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35285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37444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39603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41762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43921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46080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2344459" y="2888532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81092" y="2720653"/>
              <a:ext cx="1847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de-DE" altLang="de-DE" sz="1600" b="0" dirty="0"/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1046459" y="2847448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059501" y="2694473"/>
              <a:ext cx="19848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 /</a:t>
              </a:r>
              <a:br>
                <a:rPr lang="de-DE" altLang="de-DE" sz="1600" b="0" dirty="0" smtClean="0"/>
              </a:br>
              <a:r>
                <a:rPr lang="de-DE" altLang="de-DE" sz="1600" b="0" dirty="0" smtClean="0"/>
                <a:t>          </a:t>
              </a: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 </a:t>
              </a:r>
              <a:endParaRPr lang="de-DE" altLang="de-DE" sz="1600" b="0" dirty="0"/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790515" y="3654691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2264</a:t>
              </a:r>
              <a:endParaRPr lang="de-DE" altLang="de-DE" sz="1800" b="0" i="1" dirty="0"/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19853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4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22012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24171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26330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28505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30664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5027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7186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9345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11504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13679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15838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86841" y="4132529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 useBgFill="1"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61202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63361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6552009" y="3510229"/>
              <a:ext cx="217487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67679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48248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50407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52566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54725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56884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8" name="Rectangle 28"/>
            <p:cNvSpPr>
              <a:spLocks noChangeArrowheads="1"/>
            </p:cNvSpPr>
            <p:nvPr/>
          </p:nvSpPr>
          <p:spPr bwMode="auto">
            <a:xfrm>
              <a:off x="59043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69853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72012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7417196" y="3510229"/>
              <a:ext cx="217488" cy="647700"/>
            </a:xfrm>
            <a:prstGeom prst="rect">
              <a:avLst/>
            </a:prstGeom>
            <a:solidFill>
              <a:srgbClr val="FDC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76330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78489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80648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82807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84966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" name="Text Box 54"/>
            <p:cNvSpPr txBox="1">
              <a:spLocks noChangeArrowheads="1"/>
            </p:cNvSpPr>
            <p:nvPr/>
          </p:nvSpPr>
          <p:spPr bwMode="auto">
            <a:xfrm>
              <a:off x="3306788" y="41556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93" name="Text Box 54"/>
            <p:cNvSpPr txBox="1">
              <a:spLocks noChangeArrowheads="1"/>
            </p:cNvSpPr>
            <p:nvPr/>
          </p:nvSpPr>
          <p:spPr bwMode="auto">
            <a:xfrm>
              <a:off x="3538379" y="4161604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7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199774" y="3664630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smtClean="0"/>
                <a:t>a</a:t>
              </a:r>
              <a:endParaRPr lang="de-DE" altLang="de-DE" sz="1800" b="0" dirty="0"/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5456858" y="3666464"/>
              <a:ext cx="2487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5636201" y="3665585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e</a:t>
              </a:r>
            </a:p>
          </p:txBody>
        </p:sp>
        <p:sp>
          <p:nvSpPr>
            <p:cNvPr id="96" name="Text Box 44"/>
            <p:cNvSpPr txBox="1">
              <a:spLocks noChangeArrowheads="1"/>
            </p:cNvSpPr>
            <p:nvPr/>
          </p:nvSpPr>
          <p:spPr bwMode="auto">
            <a:xfrm>
              <a:off x="5845394" y="3666238"/>
              <a:ext cx="30008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smtClean="0"/>
                <a:t>x</a:t>
              </a:r>
              <a:endParaRPr lang="de-DE" altLang="de-DE" sz="1800" b="0" dirty="0"/>
            </a:p>
          </p:txBody>
        </p:sp>
        <p:sp>
          <p:nvSpPr>
            <p:cNvPr id="97" name="Text Box 44"/>
            <p:cNvSpPr txBox="1">
              <a:spLocks noChangeArrowheads="1"/>
            </p:cNvSpPr>
            <p:nvPr/>
          </p:nvSpPr>
          <p:spPr bwMode="auto">
            <a:xfrm>
              <a:off x="6075867" y="3666672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smtClean="0"/>
                <a:t>e</a:t>
              </a:r>
              <a:endParaRPr lang="de-DE" altLang="de-DE" sz="1800" b="0" dirty="0"/>
            </a:p>
          </p:txBody>
        </p:sp>
        <p:sp>
          <p:nvSpPr>
            <p:cNvPr id="98" name="Text Box 44"/>
            <p:cNvSpPr txBox="1">
              <a:spLocks noChangeArrowheads="1"/>
            </p:cNvSpPr>
            <p:nvPr/>
          </p:nvSpPr>
          <p:spPr bwMode="auto">
            <a:xfrm>
              <a:off x="6248677" y="3666338"/>
              <a:ext cx="37702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\0</a:t>
              </a:r>
              <a:endParaRPr lang="de-DE" altLang="de-DE" sz="1800" b="0" dirty="0"/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7544275" y="366797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100" name="Text Box 44"/>
            <p:cNvSpPr txBox="1">
              <a:spLocks noChangeArrowheads="1"/>
            </p:cNvSpPr>
            <p:nvPr/>
          </p:nvSpPr>
          <p:spPr bwMode="auto">
            <a:xfrm>
              <a:off x="7788536" y="3667638"/>
              <a:ext cx="3482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t</a:t>
              </a:r>
            </a:p>
          </p:txBody>
        </p:sp>
        <p:sp>
          <p:nvSpPr>
            <p:cNvPr id="101" name="Text Box 44"/>
            <p:cNvSpPr txBox="1">
              <a:spLocks noChangeArrowheads="1"/>
            </p:cNvSpPr>
            <p:nvPr/>
          </p:nvSpPr>
          <p:spPr bwMode="auto">
            <a:xfrm>
              <a:off x="8040794" y="3666546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x</a:t>
              </a:r>
            </a:p>
          </p:txBody>
        </p:sp>
        <p:sp>
          <p:nvSpPr>
            <p:cNvPr id="102" name="Text Box 44"/>
            <p:cNvSpPr txBox="1">
              <a:spLocks noChangeArrowheads="1"/>
            </p:cNvSpPr>
            <p:nvPr/>
          </p:nvSpPr>
          <p:spPr bwMode="auto">
            <a:xfrm>
              <a:off x="8255483" y="3667199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t</a:t>
              </a:r>
              <a:endParaRPr lang="de-DE" altLang="de-DE" sz="1800" b="0" dirty="0"/>
            </a:p>
          </p:txBody>
        </p:sp>
        <p:sp>
          <p:nvSpPr>
            <p:cNvPr id="103" name="Text Box 44"/>
            <p:cNvSpPr txBox="1">
              <a:spLocks noChangeArrowheads="1"/>
            </p:cNvSpPr>
            <p:nvPr/>
          </p:nvSpPr>
          <p:spPr bwMode="auto">
            <a:xfrm>
              <a:off x="8406681" y="3665667"/>
              <a:ext cx="395650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9" name="Text Box 48"/>
            <p:cNvSpPr txBox="1">
              <a:spLocks noChangeArrowheads="1"/>
            </p:cNvSpPr>
            <p:nvPr/>
          </p:nvSpPr>
          <p:spPr bwMode="auto">
            <a:xfrm>
              <a:off x="2067825" y="3683450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2279</a:t>
              </a:r>
              <a:endParaRPr lang="de-DE" altLang="de-DE" sz="1800" b="0" i="1" dirty="0"/>
            </a:p>
          </p:txBody>
        </p:sp>
        <p:sp>
          <p:nvSpPr>
            <p:cNvPr id="110" name="Text Box 48"/>
            <p:cNvSpPr txBox="1">
              <a:spLocks noChangeArrowheads="1"/>
            </p:cNvSpPr>
            <p:nvPr/>
          </p:nvSpPr>
          <p:spPr bwMode="auto">
            <a:xfrm>
              <a:off x="2936293" y="3687818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2289</a:t>
              </a:r>
              <a:endParaRPr lang="de-DE" altLang="de-DE" sz="1800" b="0" i="1" dirty="0"/>
            </a:p>
          </p:txBody>
        </p:sp>
        <p:sp>
          <p:nvSpPr>
            <p:cNvPr id="111" name="Text Box 49"/>
            <p:cNvSpPr txBox="1">
              <a:spLocks noChangeArrowheads="1"/>
            </p:cNvSpPr>
            <p:nvPr/>
          </p:nvSpPr>
          <p:spPr bwMode="auto">
            <a:xfrm>
              <a:off x="52169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54328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0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3" name="Text Box 51"/>
            <p:cNvSpPr txBox="1">
              <a:spLocks noChangeArrowheads="1"/>
            </p:cNvSpPr>
            <p:nvPr/>
          </p:nvSpPr>
          <p:spPr bwMode="auto">
            <a:xfrm>
              <a:off x="5648722" y="4207485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1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4" name="Text Box 52"/>
            <p:cNvSpPr txBox="1">
              <a:spLocks noChangeArrowheads="1"/>
            </p:cNvSpPr>
            <p:nvPr/>
          </p:nvSpPr>
          <p:spPr bwMode="auto">
            <a:xfrm>
              <a:off x="58646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5" name="Text Box 53"/>
            <p:cNvSpPr txBox="1">
              <a:spLocks noChangeArrowheads="1"/>
            </p:cNvSpPr>
            <p:nvPr/>
          </p:nvSpPr>
          <p:spPr bwMode="auto">
            <a:xfrm>
              <a:off x="60821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16" name="Text Box 54"/>
            <p:cNvSpPr txBox="1">
              <a:spLocks noChangeArrowheads="1"/>
            </p:cNvSpPr>
            <p:nvPr/>
          </p:nvSpPr>
          <p:spPr bwMode="auto">
            <a:xfrm>
              <a:off x="62980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17" name="Text Box 52"/>
            <p:cNvSpPr txBox="1">
              <a:spLocks noChangeArrowheads="1"/>
            </p:cNvSpPr>
            <p:nvPr/>
          </p:nvSpPr>
          <p:spPr bwMode="auto">
            <a:xfrm>
              <a:off x="7598765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0</a:t>
              </a:r>
            </a:p>
          </p:txBody>
        </p:sp>
        <p:sp>
          <p:nvSpPr>
            <p:cNvPr id="118" name="Text Box 53"/>
            <p:cNvSpPr txBox="1">
              <a:spLocks noChangeArrowheads="1"/>
            </p:cNvSpPr>
            <p:nvPr/>
          </p:nvSpPr>
          <p:spPr bwMode="auto">
            <a:xfrm>
              <a:off x="7816252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9" name="Text Box 54"/>
            <p:cNvSpPr txBox="1">
              <a:spLocks noChangeArrowheads="1"/>
            </p:cNvSpPr>
            <p:nvPr/>
          </p:nvSpPr>
          <p:spPr bwMode="auto">
            <a:xfrm>
              <a:off x="8032152" y="4195993"/>
              <a:ext cx="26000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20" name="Text Box 54"/>
            <p:cNvSpPr txBox="1">
              <a:spLocks noChangeArrowheads="1"/>
            </p:cNvSpPr>
            <p:nvPr/>
          </p:nvSpPr>
          <p:spPr bwMode="auto">
            <a:xfrm>
              <a:off x="8272538" y="4193664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21" name="Text Box 54"/>
            <p:cNvSpPr txBox="1">
              <a:spLocks noChangeArrowheads="1"/>
            </p:cNvSpPr>
            <p:nvPr/>
          </p:nvSpPr>
          <p:spPr bwMode="auto">
            <a:xfrm>
              <a:off x="8504129" y="4199668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4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22" name="Text Box 43"/>
            <p:cNvSpPr txBox="1">
              <a:spLocks noChangeArrowheads="1"/>
            </p:cNvSpPr>
            <p:nvPr/>
          </p:nvSpPr>
          <p:spPr bwMode="auto">
            <a:xfrm>
              <a:off x="679910" y="2761306"/>
              <a:ext cx="12009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**</a:t>
              </a:r>
              <a:r>
                <a:rPr lang="de-DE" altLang="de-DE" sz="1600" b="0" dirty="0" err="1" smtClean="0"/>
                <a:t>argv</a:t>
              </a:r>
              <a:endParaRPr lang="de-DE" altLang="de-DE" sz="1600" b="0" dirty="0"/>
            </a:p>
          </p:txBody>
        </p:sp>
        <p:sp>
          <p:nvSpPr>
            <p:cNvPr id="123" name="AutoShape 40"/>
            <p:cNvSpPr>
              <a:spLocks/>
            </p:cNvSpPr>
            <p:nvPr/>
          </p:nvSpPr>
          <p:spPr bwMode="auto">
            <a:xfrm rot="5400000">
              <a:off x="3199631" y="289187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5" name="AutoShape 40"/>
            <p:cNvSpPr>
              <a:spLocks/>
            </p:cNvSpPr>
            <p:nvPr/>
          </p:nvSpPr>
          <p:spPr bwMode="auto">
            <a:xfrm rot="5400000">
              <a:off x="5257446" y="3212772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6" name="Text Box 43"/>
            <p:cNvSpPr txBox="1">
              <a:spLocks noChangeArrowheads="1"/>
            </p:cNvSpPr>
            <p:nvPr/>
          </p:nvSpPr>
          <p:spPr bwMode="auto">
            <a:xfrm>
              <a:off x="5113382" y="2709434"/>
              <a:ext cx="15855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[0][0]</a:t>
              </a:r>
              <a:endParaRPr lang="de-DE" altLang="de-DE" sz="1600" b="0" dirty="0"/>
            </a:p>
          </p:txBody>
        </p:sp>
        <p:sp>
          <p:nvSpPr>
            <p:cNvPr id="127" name="Text Box 41"/>
            <p:cNvSpPr txBox="1">
              <a:spLocks noChangeArrowheads="1"/>
            </p:cNvSpPr>
            <p:nvPr/>
          </p:nvSpPr>
          <p:spPr bwMode="auto">
            <a:xfrm>
              <a:off x="7348992" y="2907719"/>
              <a:ext cx="14991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b="0" dirty="0" err="1"/>
                <a:t>char</a:t>
              </a:r>
              <a:r>
                <a:rPr lang="de-DE" altLang="de-DE" sz="1600" b="0" dirty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[1][</a:t>
              </a:r>
              <a:r>
                <a:rPr lang="de-DE" altLang="de-DE" sz="1600" b="0" dirty="0"/>
                <a:t>0</a:t>
              </a:r>
              <a:r>
                <a:rPr lang="de-DE" altLang="de-DE" sz="1600" b="0" dirty="0" smtClean="0"/>
                <a:t>]</a:t>
              </a:r>
              <a:endParaRPr lang="de-DE" altLang="de-DE" sz="1600" b="0" dirty="0"/>
            </a:p>
          </p:txBody>
        </p:sp>
        <p:sp>
          <p:nvSpPr>
            <p:cNvPr id="104" name="Text Box 44"/>
            <p:cNvSpPr txBox="1">
              <a:spLocks noChangeArrowheads="1"/>
            </p:cNvSpPr>
            <p:nvPr/>
          </p:nvSpPr>
          <p:spPr bwMode="auto">
            <a:xfrm>
              <a:off x="7325461" y="366801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105" name="Text Box 52"/>
            <p:cNvSpPr txBox="1">
              <a:spLocks noChangeArrowheads="1"/>
            </p:cNvSpPr>
            <p:nvPr/>
          </p:nvSpPr>
          <p:spPr bwMode="auto">
            <a:xfrm>
              <a:off x="7386315" y="4211052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cxnSp>
          <p:nvCxnSpPr>
            <p:cNvPr id="4" name="Gerade Verbindung mit Pfeil 3"/>
            <p:cNvCxnSpPr>
              <a:stCxn id="122" idx="3"/>
            </p:cNvCxnSpPr>
            <p:nvPr/>
          </p:nvCxnSpPr>
          <p:spPr bwMode="auto">
            <a:xfrm flipV="1">
              <a:off x="1880880" y="2892562"/>
              <a:ext cx="186945" cy="380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mit Pfeil 106"/>
            <p:cNvCxnSpPr>
              <a:stCxn id="122" idx="3"/>
            </p:cNvCxnSpPr>
            <p:nvPr/>
          </p:nvCxnSpPr>
          <p:spPr bwMode="auto">
            <a:xfrm>
              <a:off x="1880880" y="2930583"/>
              <a:ext cx="752135" cy="1961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Gerade Verbindung mit Pfeil 123"/>
            <p:cNvCxnSpPr>
              <a:endCxn id="126" idx="1"/>
            </p:cNvCxnSpPr>
            <p:nvPr/>
          </p:nvCxnSpPr>
          <p:spPr bwMode="auto">
            <a:xfrm flipV="1">
              <a:off x="3503280" y="2878711"/>
              <a:ext cx="1610102" cy="99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AutoShape 40"/>
            <p:cNvSpPr>
              <a:spLocks/>
            </p:cNvSpPr>
            <p:nvPr/>
          </p:nvSpPr>
          <p:spPr bwMode="auto">
            <a:xfrm rot="5400000">
              <a:off x="7419620" y="3182367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129" name="Gerade Verbindung mit Pfeil 128"/>
            <p:cNvCxnSpPr>
              <a:endCxn id="127" idx="1"/>
            </p:cNvCxnSpPr>
            <p:nvPr/>
          </p:nvCxnSpPr>
          <p:spPr bwMode="auto">
            <a:xfrm flipV="1">
              <a:off x="3971149" y="3076996"/>
              <a:ext cx="3377843" cy="337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0" grpId="0"/>
      <p:bldP spid="11332" grpId="0" animBg="1"/>
      <p:bldP spid="131" grpId="0" animBg="1"/>
      <p:bldP spid="10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464967"/>
          </a:xfrm>
        </p:spPr>
        <p:txBody>
          <a:bodyPr/>
          <a:lstStyle/>
          <a:p>
            <a:r>
              <a:rPr lang="en-US" b="1" smtClean="0"/>
              <a:t>In Java: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Eingebautes Sprachfeature mit speziellem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operator[]</a:t>
            </a:r>
            <a:r>
              <a:rPr lang="en-US" smtClean="0"/>
              <a:t>, und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mtClean="0"/>
              <a:t>-Attribut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Zusammenhängender Speicher (enthält Werte (int,…) oder Referenzen)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Beispiel: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int[] x = {1, 1, 2, 3, 5, 8}; int x2 = x[2]; int len = x.length; // 6</a:t>
            </a:r>
          </a:p>
          <a:p>
            <a:pPr marL="692150" lvl="1" indent="-342900">
              <a:buFontTx/>
              <a:buChar char="-"/>
            </a:pPr>
            <a:endParaRPr lang="en-US"/>
          </a:p>
          <a:p>
            <a:r>
              <a:rPr lang="en-US" b="1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Syntactic Sugar: Array = Pointer auf zusammenhängenden Speicherbereich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Problem: Längeninformation werden nicht explizit gespeichert (</a:t>
            </a:r>
            <a:r>
              <a:rPr lang="en-US" smtClean="0">
                <a:sym typeface="Wingdings" panose="05000000000000000000" pitchFamily="2" charset="2"/>
              </a:rPr>
              <a:t> s. Übung)</a:t>
            </a:r>
          </a:p>
          <a:p>
            <a:pPr marL="692150" lvl="1" indent="-342900">
              <a:buFontTx/>
              <a:buChar char="-"/>
            </a:pPr>
            <a:r>
              <a:rPr lang="en-US"/>
              <a:t>Beispiel: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int* myArray = {</a:t>
            </a:r>
            <a:r>
              <a:rPr lang="en-US"/>
              <a:t>1, 1, 2, 3, 5, 8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}; int x2 = myArray[2]; </a:t>
            </a:r>
          </a:p>
        </p:txBody>
      </p:sp>
      <p:sp>
        <p:nvSpPr>
          <p:cNvPr id="4" name="Rechteck 3"/>
          <p:cNvSpPr/>
          <p:nvPr/>
        </p:nvSpPr>
        <p:spPr>
          <a:xfrm>
            <a:off x="4067944" y="6237312"/>
            <a:ext cx="4752528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http://www.cplusplus.com/doc/tutorial/arrays</a:t>
            </a:r>
            <a:r>
              <a:rPr lang="en-US" sz="1200" smtClean="0">
                <a:hlinkClick r:id="rId2"/>
              </a:rPr>
              <a:t>/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48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Inhaltliche Struktur des Praktikums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Grundlagen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Projektstruktur, Kompiliervorgang, allgemeine Konzepte</a:t>
            </a:r>
          </a:p>
          <a:p>
            <a:r>
              <a:rPr lang="en-US" b="1" smtClean="0"/>
              <a:t>Speicherverwaltung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Speicherbereiche in C++, Vergleich zu Java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Typische Fallstricke (denn davon gibt es reichlich!)</a:t>
            </a:r>
          </a:p>
          <a:p>
            <a:r>
              <a:rPr lang="en-US" b="1" smtClean="0"/>
              <a:t>Objektorientierung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Besonderheiten von C++</a:t>
            </a:r>
          </a:p>
          <a:p>
            <a:r>
              <a:rPr lang="en-US" b="1" smtClean="0"/>
              <a:t>Fortgeschrittene Themen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Templates (vergleichbar mit Generics in Java)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Funktionszeiger: in C von Anfang an, in Java erst seit 1.8!</a:t>
            </a:r>
            <a:endParaRPr lang="en-US" b="1" smtClean="0"/>
          </a:p>
          <a:p>
            <a:r>
              <a:rPr lang="en-US" b="1" smtClean="0"/>
              <a:t>Embedded C</a:t>
            </a:r>
            <a:endParaRPr lang="en-US" smtClean="0"/>
          </a:p>
          <a:p>
            <a:pPr marL="342900" indent="-342900">
              <a:buFontTx/>
              <a:buChar char="-"/>
            </a:pPr>
            <a:r>
              <a:rPr lang="en-US" smtClean="0"/>
              <a:t>Besonderheiten einer Hardwareplattform</a:t>
            </a:r>
          </a:p>
          <a:p>
            <a:pPr marL="342900" indent="-342900">
              <a:buFontTx/>
              <a:buChar char="-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1928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Wann braucht </a:t>
            </a:r>
            <a:r>
              <a:rPr lang="de-DE" altLang="de-DE" sz="1800" b="0" dirty="0"/>
              <a:t>man wirklich Zeiger? 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</a:t>
            </a:r>
            <a:r>
              <a:rPr lang="de-DE" altLang="de-DE" sz="1800" b="0" dirty="0"/>
              <a:t>kann man nicht einfach nur normale Variablen verwenden?  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 Correctness</a:t>
            </a:r>
            <a:endParaRPr lang="en-US"/>
          </a:p>
        </p:txBody>
      </p:sp>
      <p:sp>
        <p:nvSpPr>
          <p:cNvPr id="4" name="Rechteck 3"/>
          <p:cNvSpPr/>
          <p:nvPr/>
        </p:nvSpPr>
        <p:spPr bwMode="auto">
          <a:xfrm>
            <a:off x="6837452" y="4509120"/>
            <a:ext cx="1850810" cy="39359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75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mtClean="0"/>
              <a:t>-Korrektheit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/>
              <a:t>Ein </a:t>
            </a:r>
            <a:r>
              <a:rPr lang="en-US" b="1" smtClean="0"/>
              <a:t>Programm ist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smtClean="0"/>
              <a:t>-korrekt, wenn unveränderliche (d.h. als unverändlich gemeinte) Objekte durch das Programm auch nicht verändert werden</a:t>
            </a:r>
            <a:r>
              <a:rPr lang="en-US" smtClean="0"/>
              <a:t>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 smtClean="0"/>
              <a:t>Wird in C++ durch das </a:t>
            </a:r>
            <a:r>
              <a:rPr lang="en-US" b="1" smtClean="0"/>
              <a:t>Schlüsselwort const </a:t>
            </a:r>
            <a:r>
              <a:rPr lang="en-US" smtClean="0"/>
              <a:t>(für Typen und Funktionen) sichergestellt.</a:t>
            </a:r>
          </a:p>
          <a:p>
            <a:pPr marL="342900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 int</a:t>
            </a:r>
            <a:r>
              <a:rPr lang="en-US" smtClean="0"/>
              <a:t> und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mtClean="0"/>
              <a:t> entsprechen </a:t>
            </a:r>
            <a:r>
              <a:rPr lang="en-US" b="1" smtClean="0"/>
              <a:t>zur Compile-Zeit </a:t>
            </a:r>
            <a:r>
              <a:rPr lang="en-US" smtClean="0"/>
              <a:t>verschiedenen Typen</a:t>
            </a:r>
            <a:r>
              <a:rPr lang="en-US" b="1" smtClean="0"/>
              <a:t>, zur Laufzeit </a:t>
            </a:r>
            <a:r>
              <a:rPr lang="en-US" smtClean="0"/>
              <a:t>jedoch wird kein Unterschied gemacht</a:t>
            </a:r>
          </a:p>
          <a:p>
            <a:pPr marL="342900" indent="-342900">
              <a:buFontTx/>
              <a:buChar char="-"/>
            </a:pPr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211960" y="6189141"/>
            <a:ext cx="4572000" cy="2640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>
                <a:hlinkClick r:id="rId2"/>
              </a:rPr>
              <a:t>https://isocpp.org/wiki/faq/const-correctness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82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3133105" cy="198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2400" dirty="0" smtClean="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 sz="1800" dirty="0">
              <a:solidFill>
                <a:srgbClr val="00B05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 </a:t>
            </a:r>
            <a:r>
              <a:rPr lang="de-DE" altLang="de-DE" sz="1800" dirty="0" smtClean="0">
                <a:solidFill>
                  <a:srgbClr val="FF0000"/>
                </a:solidFill>
                <a:latin typeface="Consolas" pitchFamily="49" charset="0"/>
              </a:rPr>
              <a:t>✘</a:t>
            </a:r>
            <a:endParaRPr lang="de-DE" altLang="de-DE" sz="1800" dirty="0">
              <a:solidFill>
                <a:srgbClr val="FF000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 </a:t>
            </a:r>
            <a:r>
              <a:rPr lang="de-DE" altLang="de-DE" sz="1800" dirty="0" smtClean="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altLang="de-DE" sz="18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FF0000"/>
                </a:solidFill>
                <a:latin typeface="Consolas" pitchFamily="49" charset="0"/>
              </a:rPr>
              <a:t>✘</a:t>
            </a:r>
            <a:endParaRPr lang="de-DE" altLang="de-DE" sz="1800" dirty="0">
              <a:solidFill>
                <a:srgbClr val="FF0000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7235825" y="2148200"/>
            <a:ext cx="1882042" cy="850900"/>
          </a:xfrm>
          <a:prstGeom prst="wedgeRoundRectCallout">
            <a:avLst>
              <a:gd name="adj1" fmla="val -85897"/>
              <a:gd name="adj2" fmla="val 533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Einmalige, sofortige Definition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21881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482307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165872" y="5248063"/>
            <a:ext cx="3818402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</a:t>
            </a:r>
            <a:r>
              <a:rPr lang="de-DE" smtClean="0">
                <a:solidFill>
                  <a:schemeClr val="bg1"/>
                </a:solidFill>
              </a:rPr>
              <a:t>das "Nächstliegende".</a:t>
            </a:r>
            <a:endParaRPr lang="de-DE" dirty="0" smtClean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Lese von rechts nach links.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935581" y="5144555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cxnSp>
        <p:nvCxnSpPr>
          <p:cNvPr id="20" name="Gerade Verbindung 48"/>
          <p:cNvCxnSpPr>
            <a:cxnSpLocks noChangeShapeType="1"/>
          </p:cNvCxnSpPr>
          <p:nvPr/>
        </p:nvCxnSpPr>
        <p:spPr bwMode="auto">
          <a:xfrm flipH="1">
            <a:off x="387210" y="4666529"/>
            <a:ext cx="8433262" cy="14859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6" grpId="0" animBg="1"/>
      <p:bldP spid="13323" grpId="0"/>
      <p:bldP spid="21" grpId="0"/>
      <p:bldP spid="22" grpId="0"/>
      <p:bldP spid="23" grpId="0"/>
      <p:bldP spid="15" grpId="0" animBg="1"/>
      <p:bldP spid="1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C++-Referenz?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79512" y="1553056"/>
            <a:ext cx="8712968" cy="117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r>
              <a:rPr lang="de-DE" altLang="de-DE" b="0" smtClean="0"/>
              <a:t>Eine </a:t>
            </a:r>
            <a:r>
              <a:rPr lang="de-DE" altLang="de-DE" dirty="0"/>
              <a:t>Referenz</a:t>
            </a:r>
            <a:r>
              <a:rPr lang="de-DE" altLang="de-DE" b="0" dirty="0"/>
              <a:t> ist ein </a:t>
            </a:r>
            <a:r>
              <a:rPr lang="de-DE" altLang="de-DE" dirty="0"/>
              <a:t>A</a:t>
            </a:r>
            <a:r>
              <a:rPr lang="de-DE" altLang="de-DE" dirty="0" smtClean="0"/>
              <a:t>lias auf eine Variable </a:t>
            </a:r>
            <a:r>
              <a:rPr lang="de-DE" altLang="de-DE" b="0" dirty="0" smtClean="0"/>
              <a:t>(</a:t>
            </a:r>
            <a:r>
              <a:rPr lang="de-DE" altLang="de-DE" b="0" smtClean="0"/>
              <a:t>braucht also keinen eigenen Speicher, verhält </a:t>
            </a:r>
            <a:r>
              <a:rPr lang="de-DE" altLang="de-DE" b="0" dirty="0" smtClean="0"/>
              <a:t>sich wie(!) </a:t>
            </a:r>
            <a:r>
              <a:rPr lang="de-DE" altLang="de-DE" b="0" smtClean="0"/>
              <a:t>ein </a:t>
            </a:r>
            <a:r>
              <a:rPr lang="de-DE" alt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b="0" smtClean="0"/>
              <a:t>-Pointer).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r>
              <a:rPr lang="de-DE" altLang="de-DE" b="0" smtClean="0"/>
              <a:t>C++-Referenzen entsprechen </a:t>
            </a:r>
            <a:r>
              <a:rPr lang="de-DE" altLang="de-DE" b="0" smtClean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b="0" smtClean="0"/>
              <a:t>-Variablen in Java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0"/>
              </a:spcBef>
              <a:buSzTx/>
              <a:buFontTx/>
              <a:buChar char="-"/>
            </a:pP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Syntax wie für Variablen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</a:t>
            </a:r>
            <a:r>
              <a:rPr lang="en-US" dirty="0" smtClean="0"/>
              <a:t>: Asterisk und Ampersand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15929"/>
              </p:ext>
            </p:extLst>
          </p:nvPr>
        </p:nvGraphicFramePr>
        <p:xfrm>
          <a:off x="1005256" y="4047157"/>
          <a:ext cx="6877052" cy="1898063"/>
        </p:xfrm>
        <a:graphic>
          <a:graphicData uri="http://schemas.openxmlformats.org/drawingml/2006/table">
            <a:tbl>
              <a:tblPr firstRow="1" firstCol="1" bandRow="1" bandCol="1">
                <a:tableStyleId>{7E9639D4-E3E2-4D34-9284-5A2195B3D0D7}</a:tableStyleId>
              </a:tblPr>
              <a:tblGrid>
                <a:gridCol w="1260900"/>
                <a:gridCol w="2664296"/>
                <a:gridCol w="2951856"/>
              </a:tblGrid>
              <a:tr h="3899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Asterisk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*)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Ampersand (&amp;)</a:t>
                      </a:r>
                      <a:endParaRPr lang="en-US" dirty="0"/>
                    </a:p>
                  </a:txBody>
                  <a:tcPr/>
                </a:tc>
              </a:tr>
              <a:tr h="7540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2268;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iR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</a:tr>
              <a:tr h="754054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operator*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10){};</a:t>
                      </a:r>
                    </a:p>
                  </a:txBody>
                  <a:tcPr marL="180000" marR="144000" marT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operator&amp;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(&amp;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){};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</a:tr>
            </a:tbl>
          </a:graphicData>
        </a:graphic>
      </p:graphicFrame>
      <p:grpSp>
        <p:nvGrpSpPr>
          <p:cNvPr id="5" name="Gruppieren 4"/>
          <p:cNvGrpSpPr/>
          <p:nvPr/>
        </p:nvGrpSpPr>
        <p:grpSpPr>
          <a:xfrm>
            <a:off x="2411760" y="1562696"/>
            <a:ext cx="4537075" cy="2248914"/>
            <a:chOff x="2195513" y="2188149"/>
            <a:chExt cx="4537075" cy="2248914"/>
          </a:xfrm>
        </p:grpSpPr>
        <p:sp useBgFill="1"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34909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37068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39227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41386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0" name="Rectangle 23"/>
            <p:cNvSpPr>
              <a:spLocks noChangeArrowheads="1"/>
            </p:cNvSpPr>
            <p:nvPr/>
          </p:nvSpPr>
          <p:spPr bwMode="auto">
            <a:xfrm>
              <a:off x="21955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24114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" name="Rectangle 25"/>
            <p:cNvSpPr>
              <a:spLocks noChangeArrowheads="1"/>
            </p:cNvSpPr>
            <p:nvPr/>
          </p:nvSpPr>
          <p:spPr bwMode="auto">
            <a:xfrm>
              <a:off x="26273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28432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30591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32750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4356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5720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47879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50038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52197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1" name="Rectangle 34"/>
            <p:cNvSpPr>
              <a:spLocks noChangeArrowheads="1"/>
            </p:cNvSpPr>
            <p:nvPr/>
          </p:nvSpPr>
          <p:spPr bwMode="auto">
            <a:xfrm>
              <a:off x="54356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56515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3" name="Rectangle 36"/>
            <p:cNvSpPr>
              <a:spLocks noChangeArrowheads="1"/>
            </p:cNvSpPr>
            <p:nvPr/>
          </p:nvSpPr>
          <p:spPr bwMode="auto">
            <a:xfrm>
              <a:off x="58674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60833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62992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6515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7" name="AutoShape 40"/>
            <p:cNvSpPr>
              <a:spLocks/>
            </p:cNvSpPr>
            <p:nvPr/>
          </p:nvSpPr>
          <p:spPr bwMode="auto">
            <a:xfrm rot="5400000">
              <a:off x="5545931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5221907" y="2188149"/>
              <a:ext cx="97013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iR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/>
              </a:r>
              <a:b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29" name="AutoShape 42"/>
            <p:cNvSpPr>
              <a:spLocks/>
            </p:cNvSpPr>
            <p:nvPr/>
          </p:nvSpPr>
          <p:spPr bwMode="auto">
            <a:xfrm rot="5400000">
              <a:off x="2953543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2572583" y="2398269"/>
              <a:ext cx="9701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*</a:t>
              </a: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endPara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5418138" y="3257550"/>
              <a:ext cx="441325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  <p:sp>
          <p:nvSpPr>
            <p:cNvPr id="32" name="Text Box 48"/>
            <p:cNvSpPr txBox="1">
              <a:spLocks noChangeArrowheads="1"/>
            </p:cNvSpPr>
            <p:nvPr/>
          </p:nvSpPr>
          <p:spPr bwMode="auto">
            <a:xfrm>
              <a:off x="2700338" y="3257550"/>
              <a:ext cx="692150" cy="347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2268</a:t>
              </a:r>
            </a:p>
          </p:txBody>
        </p:sp>
        <p:sp>
          <p:nvSpPr>
            <p:cNvPr id="34" name="Text Box 50"/>
            <p:cNvSpPr txBox="1">
              <a:spLocks noChangeArrowheads="1"/>
            </p:cNvSpPr>
            <p:nvPr/>
          </p:nvSpPr>
          <p:spPr bwMode="auto">
            <a:xfrm>
              <a:off x="52181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42" name="Text Box 58"/>
            <p:cNvSpPr txBox="1">
              <a:spLocks noChangeArrowheads="1"/>
            </p:cNvSpPr>
            <p:nvPr/>
          </p:nvSpPr>
          <p:spPr bwMode="auto">
            <a:xfrm>
              <a:off x="26257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48" name="Text Box 64"/>
            <p:cNvSpPr txBox="1">
              <a:spLocks noChangeArrowheads="1"/>
            </p:cNvSpPr>
            <p:nvPr/>
          </p:nvSpPr>
          <p:spPr bwMode="auto">
            <a:xfrm>
              <a:off x="3708400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52" name="Text Box 43"/>
            <p:cNvSpPr txBox="1">
              <a:spLocks noChangeArrowheads="1"/>
            </p:cNvSpPr>
            <p:nvPr/>
          </p:nvSpPr>
          <p:spPr bwMode="auto">
            <a:xfrm>
              <a:off x="3744913" y="2228992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</p:txBody>
        </p: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3758821" y="2750458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endPara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0" name="Gerade Verbindung mit Pfeil 49"/>
          <p:cNvCxnSpPr/>
          <p:nvPr/>
        </p:nvCxnSpPr>
        <p:spPr bwMode="auto">
          <a:xfrm>
            <a:off x="3834160" y="1936772"/>
            <a:ext cx="14946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Gerade Verbindung mit Pfeil 50"/>
          <p:cNvCxnSpPr/>
          <p:nvPr/>
        </p:nvCxnSpPr>
        <p:spPr bwMode="auto">
          <a:xfrm>
            <a:off x="3850829" y="2124660"/>
            <a:ext cx="14946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7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i="1" dirty="0" smtClean="0">
                <a:cs typeface="Consolas" panose="020B0609020204030204" pitchFamily="49" charset="0"/>
              </a:rPr>
              <a:t> </a:t>
            </a:r>
            <a:r>
              <a:rPr lang="de-DE" altLang="de-DE" dirty="0" smtClean="0"/>
              <a:t>bei Objekten</a:t>
            </a:r>
            <a:endParaRPr lang="de-DE" altLang="de-DE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5363265" y="2139949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940152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0318" y="5684838"/>
            <a:ext cx="396200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>
                <a:solidFill>
                  <a:schemeClr val="bg1"/>
                </a:solidFill>
              </a:rPr>
              <a:t>Methoden</a:t>
            </a:r>
            <a:r>
              <a:rPr lang="de-DE">
                <a:solidFill>
                  <a:schemeClr val="bg1"/>
                </a:solidFill>
              </a:rPr>
              <a:t> </a:t>
            </a:r>
            <a:r>
              <a:rPr lang="de-DE" smtClean="0">
                <a:solidFill>
                  <a:schemeClr val="bg1"/>
                </a:solidFill>
              </a:rPr>
              <a:t>auf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i="1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mtClean="0"/>
              <a:t> Overloading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93657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Überladung</a:t>
            </a:r>
            <a:r>
              <a:rPr lang="en-US" smtClean="0"/>
              <a:t> von Methoden anhand von const ist möglich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typischerweise ähnliche oder identische Implementierung</a:t>
            </a:r>
            <a:endParaRPr lang="en-US"/>
          </a:p>
        </p:txBody>
      </p:sp>
      <p:sp>
        <p:nvSpPr>
          <p:cNvPr id="4" name="Gefaltete Ecke 3"/>
          <p:cNvSpPr/>
          <p:nvPr/>
        </p:nvSpPr>
        <p:spPr>
          <a:xfrm>
            <a:off x="358775" y="2420889"/>
            <a:ext cx="8532813" cy="331236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>
              <a:buSzTx/>
            </a:pP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algn="l">
              <a:buSzTx/>
            </a:pP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:</a:t>
            </a:r>
            <a:endParaRPr lang="de-DE" altLang="de-DE" smtClean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&amp;getFloors()             { return floors;};</a:t>
            </a:r>
            <a:endParaRPr lang="de-DE" altLang="de-DE" smtClean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   const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&amp;getFloors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{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return floors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;};</a:t>
            </a:r>
            <a:endParaRPr lang="de-DE" altLang="de-DE"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algn="l">
              <a:buSzTx/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	std::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algn="l">
              <a:buSzTx/>
            </a:pP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algn="l">
              <a:buSzTx/>
            </a:pPr>
            <a:endParaRPr lang="de-DE" altLang="de-DE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main()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algn="l">
              <a:buSzTx/>
            </a:pP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Building b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{};</a:t>
            </a:r>
          </a:p>
          <a:p>
            <a:pPr algn="l">
              <a:buSzTx/>
            </a:pPr>
            <a:r>
              <a:rPr lang="de-DE" altLang="de-DE" smtClean="0">
                <a:solidFill>
                  <a:srgbClr val="7F0055"/>
                </a:solidFill>
                <a:latin typeface="Consolas" pitchFamily="49" charset="0"/>
              </a:rPr>
              <a:t>   const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std::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&amp;fs = b.getFloors();</a:t>
            </a:r>
          </a:p>
          <a:p>
            <a:pPr algn="l">
              <a:buSzTx/>
            </a:pP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f = b.getFloors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().at(1);</a:t>
            </a:r>
          </a:p>
          <a:p>
            <a:pPr algn="l">
              <a:buSzTx/>
            </a:pP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/>
          </a:p>
          <a:p>
            <a:pPr algn="l">
              <a:buSzTx/>
            </a:pPr>
            <a:endParaRPr lang="de-DE" altLang="de-DE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1763688" y="5715954"/>
            <a:ext cx="5040560" cy="696912"/>
          </a:xfrm>
          <a:prstGeom prst="wedgeRoundRectCallout">
            <a:avLst>
              <a:gd name="adj1" fmla="val -37620"/>
              <a:gd name="adj2" fmla="val -7801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mtClean="0">
                <a:solidFill>
                  <a:schemeClr val="bg1"/>
                </a:solidFill>
              </a:rPr>
              <a:t>Auch die Elemente des Vektors sind </a:t>
            </a:r>
            <a:r>
              <a:rPr lang="de-DE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8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err="1" smtClean="0"/>
              <a:t>const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251521" y="1484784"/>
            <a:ext cx="6912768" cy="4968875"/>
          </a:xfrm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</a:t>
            </a:r>
            <a:r>
              <a:rPr lang="en-US" sz="1600" smtClean="0"/>
              <a:t>(-&gt; Initialisierungsliste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> (</a:t>
            </a:r>
            <a:r>
              <a:rPr lang="en-US" sz="1600" dirty="0" err="1" smtClean="0"/>
              <a:t>innerhalb</a:t>
            </a:r>
            <a:r>
              <a:rPr lang="en-US" sz="1600" dirty="0" smtClean="0"/>
              <a:t> </a:t>
            </a:r>
            <a:r>
              <a:rPr lang="en-US" sz="1600" dirty="0" err="1" smtClean="0"/>
              <a:t>oder</a:t>
            </a:r>
            <a:r>
              <a:rPr lang="en-US" sz="1600" dirty="0" smtClean="0"/>
              <a:t> </a:t>
            </a:r>
            <a:r>
              <a:rPr lang="en-US" sz="1600" dirty="0" err="1" smtClean="0"/>
              <a:t>außerhalb</a:t>
            </a:r>
            <a:r>
              <a:rPr lang="en-US" sz="1600" dirty="0" smtClean="0"/>
              <a:t> </a:t>
            </a:r>
            <a:r>
              <a:rPr lang="en-US" sz="1600" dirty="0" err="1" smtClean="0"/>
              <a:t>einer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86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Funktionsparameter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 smtClean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soll ich konsequent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soll ich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smtClean="0"/>
              <a:t/>
            </a:r>
            <a:br>
              <a:rPr lang="de-DE" altLang="de-DE" sz="1800" b="0" smtClean="0"/>
            </a:br>
            <a:r>
              <a:rPr lang="de-DE" altLang="de-DE" sz="1800" b="0" smtClean="0"/>
              <a:t>Was ist der Unterschied </a:t>
            </a:r>
            <a:r>
              <a:rPr lang="de-DE" altLang="de-DE" sz="1800" b="0" dirty="0" smtClean="0"/>
              <a:t>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Anwesenheit und Betreuung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5750"/>
            <a:ext cx="8425755" cy="4968875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smtClean="0"/>
              <a:t>09:00 – ca. 16:00 im Electronic Classroom (S3|21 1)</a:t>
            </a:r>
            <a:br>
              <a:rPr lang="de-DE" smtClean="0"/>
            </a:br>
            <a:endParaRPr lang="de-DE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smtClean="0"/>
              <a:t>Anwesenheitspflicht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de-DE" smtClean="0"/>
              <a:t>Ausnahmen </a:t>
            </a:r>
            <a:r>
              <a:rPr lang="de-DE" b="1" smtClean="0"/>
              <a:t>persönlich genehmigen lassen </a:t>
            </a:r>
            <a:r>
              <a:rPr lang="de-DE" smtClean="0"/>
              <a:t>(Klausur, Krankheit)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de-DE" smtClean="0"/>
              <a:t>Wer </a:t>
            </a:r>
            <a:r>
              <a:rPr lang="de-DE" b="1" smtClean="0"/>
              <a:t>mehr als 2 Kontrollen </a:t>
            </a:r>
            <a:r>
              <a:rPr lang="de-DE" smtClean="0"/>
              <a:t>fehlt (</a:t>
            </a:r>
            <a:r>
              <a:rPr lang="de-DE" b="1" smtClean="0"/>
              <a:t>egal wieso</a:t>
            </a:r>
            <a:r>
              <a:rPr lang="de-DE" smtClean="0"/>
              <a:t>), darf leider nicht an der Klausur teilnehmen!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de-DE" smtClean="0"/>
              <a:t>Anwesenheitsbescheinigung </a:t>
            </a:r>
            <a:r>
              <a:rPr lang="de-DE" b="1" smtClean="0"/>
              <a:t>kann</a:t>
            </a:r>
            <a:r>
              <a:rPr lang="de-DE" smtClean="0"/>
              <a:t> in folgende Jahre </a:t>
            </a:r>
            <a:r>
              <a:rPr lang="de-DE" b="1" smtClean="0"/>
              <a:t>"mitgenommen"</a:t>
            </a:r>
            <a:r>
              <a:rPr lang="de-DE" smtClean="0"/>
              <a:t> werden.</a:t>
            </a:r>
          </a:p>
          <a:p>
            <a:pPr marL="180975" lvl="1" indent="0" eaLnBrk="1" hangingPunct="1">
              <a:buNone/>
              <a:defRPr/>
            </a:pPr>
            <a:endParaRPr lang="de-DE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smtClean="0"/>
              <a:t>Roland Kluge 		(Vorlesung, Übung, Moodle)</a:t>
            </a:r>
          </a:p>
          <a:p>
            <a:pPr marL="180975" lvl="1" indent="0" eaLnBrk="1" hangingPunct="1">
              <a:buNone/>
              <a:defRPr/>
            </a:pPr>
            <a:r>
              <a:rPr lang="de-DE" smtClean="0"/>
              <a:t>Laurenz Kamp		(Übung, Moodle)</a:t>
            </a:r>
          </a:p>
          <a:p>
            <a:pPr marL="180975" lvl="1" indent="0" eaLnBrk="1" hangingPunct="1">
              <a:buNone/>
              <a:defRPr/>
            </a:pPr>
            <a:r>
              <a:rPr lang="de-DE" smtClean="0"/>
              <a:t>Philipp Joncyzk		(Übung, Moodle)</a:t>
            </a:r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s Rechteck 5"/>
          <p:cNvSpPr/>
          <p:nvPr/>
        </p:nvSpPr>
        <p:spPr>
          <a:xfrm>
            <a:off x="6300192" y="5589240"/>
            <a:ext cx="2759075" cy="688975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Zusammenfassung: Vorteile von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814388" lvl="2" indent="-457200">
              <a:buFont typeface="Arial" charset="0"/>
              <a:buAutoNum type="arabicPeriod"/>
            </a:pPr>
            <a:r>
              <a:rPr lang="de-DE" altLang="de-DE" sz="2200" b="1" smtClean="0"/>
              <a:t>Compiler</a:t>
            </a:r>
            <a:r>
              <a:rPr lang="de-DE" altLang="de-DE" sz="2200" smtClean="0"/>
              <a:t> </a:t>
            </a:r>
            <a:r>
              <a:rPr lang="de-DE" altLang="de-DE" sz="2200" dirty="0" smtClean="0"/>
              <a:t>kann automatisch die Absichten des Programmierers </a:t>
            </a:r>
            <a:r>
              <a:rPr lang="de-DE" altLang="de-DE" sz="2200" b="1" dirty="0" smtClean="0"/>
              <a:t>statisch</a:t>
            </a:r>
            <a:r>
              <a:rPr lang="de-DE" altLang="de-DE" sz="2200" dirty="0" smtClean="0"/>
              <a:t> durchsetzen (es gibt einen guten Grund wieso etwas </a:t>
            </a:r>
            <a:r>
              <a:rPr lang="de-DE" altLang="de-DE" sz="22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200" dirty="0" smtClean="0"/>
              <a:t> sein soll!)</a:t>
            </a:r>
          </a:p>
          <a:p>
            <a:pPr marL="814388" lvl="2" indent="-457200">
              <a:buFont typeface="Arial" charset="0"/>
              <a:buAutoNum type="arabicPeriod"/>
            </a:pPr>
            <a:endParaRPr lang="de-DE" altLang="de-DE" sz="2200" dirty="0" smtClean="0"/>
          </a:p>
          <a:p>
            <a:pPr marL="814388" lvl="2" indent="-457200">
              <a:buFont typeface="Arial" charset="0"/>
              <a:buAutoNum type="arabicPeriod"/>
            </a:pPr>
            <a:r>
              <a:rPr lang="de-DE" altLang="de-DE" sz="2200" dirty="0" smtClean="0"/>
              <a:t>Compiler kann viele </a:t>
            </a:r>
            <a:r>
              <a:rPr lang="de-DE" altLang="de-DE" sz="2200" b="1" dirty="0" smtClean="0"/>
              <a:t>Optimierungen</a:t>
            </a:r>
            <a:r>
              <a:rPr lang="de-DE" altLang="de-DE" sz="2200" dirty="0" smtClean="0"/>
              <a:t> durchführen mit dem Wissen darüber, was </a:t>
            </a:r>
            <a:r>
              <a:rPr lang="de-DE" altLang="de-DE" sz="22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600" dirty="0" smtClean="0"/>
              <a:t> </a:t>
            </a:r>
            <a:r>
              <a:rPr lang="de-DE" altLang="de-DE" sz="2200" dirty="0" smtClean="0"/>
              <a:t>ist und was nicht</a:t>
            </a:r>
          </a:p>
          <a:p>
            <a:pPr marL="814388" lvl="2" indent="-457200">
              <a:buFont typeface="Arial" charset="0"/>
              <a:buAutoNum type="arabicPeriod"/>
            </a:pPr>
            <a:endParaRPr lang="de-DE" altLang="de-DE" sz="2200" dirty="0" smtClean="0"/>
          </a:p>
          <a:p>
            <a:pPr marL="814388" lvl="2" indent="-457200">
              <a:buFont typeface="Arial" charset="0"/>
              <a:buAutoNum type="arabicPeriod"/>
            </a:pPr>
            <a:r>
              <a:rPr lang="de-DE" altLang="de-DE" sz="2200" dirty="0" smtClean="0"/>
              <a:t>Absicht des Programms wird für den </a:t>
            </a:r>
            <a:r>
              <a:rPr lang="de-DE" altLang="de-DE" sz="2200" smtClean="0"/>
              <a:t>Leser </a:t>
            </a:r>
            <a:r>
              <a:rPr lang="de-DE" altLang="de-DE" sz="2200" b="1" smtClean="0"/>
              <a:t>"expliziter".</a:t>
            </a:r>
            <a:r>
              <a:rPr lang="de-DE" altLang="de-DE" sz="2200" dirty="0" smtClean="0"/>
              <a:t/>
            </a:r>
            <a:br>
              <a:rPr lang="de-DE" altLang="de-DE" sz="2200" dirty="0" smtClean="0"/>
            </a:br>
            <a:endParaRPr lang="de-DE" altLang="de-DE" sz="2200" dirty="0" smtClean="0"/>
          </a:p>
          <a:p>
            <a:pPr marL="814388" lvl="2" indent="-457200">
              <a:buFont typeface="Arial" charset="0"/>
              <a:buAutoNum type="arabicPeriod"/>
            </a:pPr>
            <a:r>
              <a:rPr lang="de-DE" altLang="de-DE" sz="2200" dirty="0" smtClean="0"/>
              <a:t>Wird für </a:t>
            </a:r>
            <a:r>
              <a:rPr lang="de-DE" altLang="de-DE" sz="2200" b="1" dirty="0" smtClean="0"/>
              <a:t>Objekte</a:t>
            </a:r>
            <a:r>
              <a:rPr lang="de-DE" altLang="de-DE" sz="2200" dirty="0" smtClean="0"/>
              <a:t> und </a:t>
            </a:r>
            <a:r>
              <a:rPr lang="de-DE" altLang="de-DE" sz="2200" b="1" dirty="0" smtClean="0"/>
              <a:t>Methoden</a:t>
            </a:r>
            <a:r>
              <a:rPr lang="de-DE" altLang="de-DE" sz="2200" dirty="0" smtClean="0"/>
              <a:t> sinnvoll verallgemeinert</a:t>
            </a:r>
          </a:p>
          <a:p>
            <a:pPr marL="814388" lvl="2" indent="-457200">
              <a:buFont typeface="Arial" charset="0"/>
              <a:buAutoNum type="arabicPeriod"/>
            </a:pPr>
            <a:endParaRPr lang="de-DE" alt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dirty="0" smtClean="0"/>
              <a:t> 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292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Weil es </a:t>
            </a:r>
            <a:r>
              <a:rPr lang="de-DE" altLang="de-DE" sz="1800" smtClean="0"/>
              <a:t>so wichtig </a:t>
            </a:r>
            <a:r>
              <a:rPr lang="de-DE" altLang="de-DE" sz="1800" b="0" smtClean="0"/>
              <a:t>ist, noch einmal: Asterisk (</a:t>
            </a:r>
            <a:r>
              <a:rPr lang="de-DE" altLang="de-DE" sz="1800" b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sz="1800" b="0" smtClean="0"/>
              <a:t>) und Ampersand (</a:t>
            </a:r>
            <a:r>
              <a:rPr lang="de-DE" altLang="de-DE" sz="1800" b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smtClean="0"/>
              <a:t>) können je nach Auftrittsort unterschiedliche Bedeutungen haben.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smtClean="0"/>
              <a:t>Welche Bedeutung </a:t>
            </a:r>
            <a:r>
              <a:rPr lang="de-DE" altLang="de-DE" sz="1800" b="0" dirty="0" smtClean="0"/>
              <a:t>kann der </a:t>
            </a:r>
            <a:r>
              <a:rPr lang="de-DE" altLang="de-DE" sz="1800" dirty="0" err="1" smtClean="0"/>
              <a:t>Asterisk</a:t>
            </a:r>
            <a:r>
              <a:rPr lang="de-DE" altLang="de-DE" sz="1800" dirty="0" smtClean="0"/>
              <a:t> (</a:t>
            </a:r>
            <a:r>
              <a:rPr lang="de-DE" alt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dirty="0" smtClean="0"/>
              <a:t>) </a:t>
            </a:r>
            <a:r>
              <a:rPr lang="de-DE" altLang="de-DE" sz="1800" b="0" dirty="0" smtClean="0"/>
              <a:t>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/>
              <a:t>Welche </a:t>
            </a:r>
            <a:r>
              <a:rPr lang="de-DE" altLang="de-DE" sz="1800" b="0" smtClean="0"/>
              <a:t>Bedeutung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dirty="0" err="1" smtClean="0"/>
              <a:t>Ampersand</a:t>
            </a:r>
            <a:r>
              <a:rPr lang="de-DE" altLang="de-DE" sz="1800"/>
              <a:t> </a:t>
            </a:r>
            <a:r>
              <a:rPr lang="de-DE" altLang="de-DE" sz="1800" smtClean="0"/>
              <a:t>(</a:t>
            </a:r>
            <a:r>
              <a:rPr lang="de-DE" altLang="de-DE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smtClean="0"/>
              <a:t>) </a:t>
            </a:r>
            <a:r>
              <a:rPr lang="de-DE" altLang="de-DE" sz="1800" b="0" dirty="0" smtClean="0"/>
              <a:t>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Auf- und Abbauen von Objekten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(Kopier-)Konstruktor, Zuweisung </a:t>
            </a:r>
            <a:r>
              <a:rPr lang="en-US" dirty="0" smtClean="0"/>
              <a:t>und </a:t>
            </a:r>
            <a:r>
              <a:rPr lang="en-US" dirty="0" err="1" smtClean="0"/>
              <a:t>Destruktor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263392" y="5044221"/>
            <a:ext cx="4470340" cy="1012452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283968" y="1613854"/>
            <a:ext cx="4449763" cy="1631823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Destruktor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Gefaltete Ecke 5"/>
          <p:cNvSpPr/>
          <p:nvPr/>
        </p:nvSpPr>
        <p:spPr>
          <a:xfrm>
            <a:off x="252286" y="1613854"/>
            <a:ext cx="3653758" cy="2842809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smtClean="0">
                <a:solidFill>
                  <a:srgbClr val="7F0055"/>
                </a:solidFill>
                <a:latin typeface="Consolas"/>
              </a:rPr>
              <a:t>const 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smtClean="0">
                <a:solidFill>
                  <a:srgbClr val="7F0055"/>
                </a:solidFill>
                <a:latin typeface="Consolas"/>
              </a:rPr>
              <a:t>	const int</a:t>
            </a:r>
            <a:r>
              <a:rPr lang="de-DE" sz="1600" b="1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11960" y="1613854"/>
            <a:ext cx="4572000" cy="4623458"/>
          </a:xfrm>
          <a:prstGeom prst="foldedCorner">
            <a:avLst>
              <a:gd name="adj" fmla="val 8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smtClean="0">
                <a:solidFill>
                  <a:srgbClr val="7F0055"/>
                </a:solidFill>
                <a:latin typeface="Consolas" pitchFamily="49" charset="0"/>
              </a:rPr>
              <a:t>std</a:t>
            </a:r>
            <a:r>
              <a:rPr lang="de-DE" altLang="de-DE" sz="1600">
                <a:solidFill>
                  <a:srgbClr val="7F0055"/>
                </a:solidFill>
                <a:latin typeface="Consolas" pitchFamily="49" charset="0"/>
              </a:rPr>
              <a:t>::</a:t>
            </a:r>
            <a:r>
              <a:rPr lang="de-DE" altLang="de-DE" sz="1600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smtClean="0">
                <a:solidFill>
                  <a:srgbClr val="0000C0"/>
                </a:solidFill>
                <a:latin typeface="Consolas" pitchFamily="49" charset="0"/>
              </a:rPr>
              <a:t>    label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(label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(number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"Creating floor"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"Copying floor"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"Destroying </a:t>
            </a:r>
            <a:r>
              <a:rPr lang="de-DE" altLang="de-DE" sz="1600" b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39552" y="4196369"/>
            <a:ext cx="2784301" cy="842963"/>
          </a:xfrm>
          <a:prstGeom prst="wedgeRoundRectCallout">
            <a:avLst>
              <a:gd name="adj1" fmla="val 92771"/>
              <a:gd name="adj2" fmla="val -2365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5092164"/>
            <a:ext cx="2292350" cy="410206"/>
          </a:xfrm>
          <a:prstGeom prst="wedgeRoundRectCallout">
            <a:avLst>
              <a:gd name="adj1" fmla="val 65793"/>
              <a:gd name="adj2" fmla="val -2786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900380"/>
            <a:ext cx="2292350" cy="381876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Destruktor</a:t>
            </a:r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283568" y="3475644"/>
            <a:ext cx="4450163" cy="144145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Initialisierungslisten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32095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mtClean="0"/>
              <a:t>Initialisierungslisten haben mit C++11 eine </a:t>
            </a:r>
            <a:r>
              <a:rPr lang="en-US" b="1" smtClean="0"/>
              <a:t>zweite Bedeutung </a:t>
            </a:r>
            <a:r>
              <a:rPr lang="en-US" smtClean="0"/>
              <a:t>erhalten: Mittels Array-ähnlicher Syntax können jetzt Datenstrukturen leichter initialisiert werden.</a:t>
            </a:r>
            <a:endParaRPr lang="en-US"/>
          </a:p>
          <a:p>
            <a:pPr marL="342900" indent="-342900">
              <a:buFontTx/>
              <a:buChar char="-"/>
            </a:pPr>
            <a:r>
              <a:rPr lang="en-US" b="1" smtClean="0"/>
              <a:t>Klassisch: </a:t>
            </a:r>
            <a:r>
              <a:rPr lang="en-US" smtClean="0"/>
              <a:t>Pflicht bei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/>
              <a:t>-Attributen und Referenzen im </a:t>
            </a:r>
            <a:r>
              <a:rPr lang="en-US" smtClean="0"/>
              <a:t>Konstruktor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Floor</a:t>
            </a:r>
            <a:r>
              <a:rPr lang="en-US"/>
              <a:t>::</a:t>
            </a:r>
            <a:r>
              <a:rPr lang="en-US" smtClean="0"/>
              <a:t>Floor(std::string </a:t>
            </a:r>
            <a:r>
              <a:rPr lang="en-US"/>
              <a:t>label, int number</a:t>
            </a:r>
            <a:r>
              <a:rPr lang="en-US" smtClean="0"/>
              <a:t>): label(label</a:t>
            </a:r>
            <a:r>
              <a:rPr lang="en-US"/>
              <a:t>), </a:t>
            </a:r>
            <a:r>
              <a:rPr lang="en-US" smtClean="0"/>
              <a:t>number(number</a:t>
            </a:r>
            <a:r>
              <a:rPr lang="en-US"/>
              <a:t>) </a:t>
            </a:r>
            <a:r>
              <a:rPr lang="en-US" smtClean="0"/>
              <a:t> {}</a:t>
            </a:r>
            <a:endParaRPr lang="en-US"/>
          </a:p>
          <a:p>
            <a:pPr marL="342900" indent="-342900">
              <a:buFontTx/>
              <a:buChar char="-"/>
            </a:pPr>
            <a:r>
              <a:rPr lang="en-US" b="1" smtClean="0"/>
              <a:t>In C++11: </a:t>
            </a:r>
            <a:r>
              <a:rPr lang="en-US" smtClean="0"/>
              <a:t>{} als Syntactic Sugar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std::initializer_list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vereinfachte Initialisierung von Vektoren etc.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std::vector&lt;int&gt; v =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std::vector&lt;int&gt;({7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, 5, 16, 8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::vector&lt;int&gt; v = {7, 5, 16, 8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692150" lvl="1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203848" y="6093296"/>
            <a:ext cx="5508104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smtClean="0"/>
              <a:t>Klassisch: </a:t>
            </a:r>
            <a:r>
              <a:rPr lang="en-US" sz="1200" smtClean="0">
                <a:hlinkClick r:id="rId2"/>
              </a:rPr>
              <a:t>http</a:t>
            </a:r>
            <a:r>
              <a:rPr lang="en-US" sz="1200">
                <a:hlinkClick r:id="rId2"/>
              </a:rPr>
              <a:t>://</a:t>
            </a:r>
            <a:r>
              <a:rPr lang="en-US" sz="1200" smtClean="0">
                <a:hlinkClick r:id="rId2"/>
              </a:rPr>
              <a:t>en.cppreference.com/w/cpp/language/initializer_list</a:t>
            </a:r>
            <a:r>
              <a:rPr lang="en-US" sz="1200" smtClean="0"/>
              <a:t> </a:t>
            </a:r>
          </a:p>
          <a:p>
            <a:pPr algn="r"/>
            <a:r>
              <a:rPr lang="en-US" sz="1200"/>
              <a:t>std::initializer_list: </a:t>
            </a:r>
            <a:r>
              <a:rPr lang="en-US" sz="1200">
                <a:hlinkClick r:id="rId3"/>
              </a:rPr>
              <a:t>http://</a:t>
            </a:r>
            <a:r>
              <a:rPr lang="en-US" sz="1200" smtClean="0">
                <a:hlinkClick r:id="rId3"/>
              </a:rPr>
              <a:t>en.cppreference.com/w/cpp/utility/initializer_list</a:t>
            </a:r>
            <a:r>
              <a:rPr lang="en-US" sz="1200" smtClean="0"/>
              <a:t>  </a:t>
            </a:r>
            <a:endParaRPr lang="en-US" sz="1200"/>
          </a:p>
        </p:txBody>
      </p:sp>
      <p:sp>
        <p:nvSpPr>
          <p:cNvPr id="7" name="Abgerundete rechteckige Legende 6"/>
          <p:cNvSpPr/>
          <p:nvPr/>
        </p:nvSpPr>
        <p:spPr>
          <a:xfrm>
            <a:off x="4860032" y="4797152"/>
            <a:ext cx="3597275" cy="534292"/>
          </a:xfrm>
          <a:prstGeom prst="wedgeRoundRectCallout">
            <a:avLst>
              <a:gd name="adj1" fmla="val -40924"/>
              <a:gd name="adj2" fmla="val -903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implizierter Konstruktoraufruf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Delegating Constructors (C++11)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446496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In Java: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kann innerhalb eines Konstruktors an einen anderen Konstruktor delegieren (bspw. Default-Werte übergeben)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public Floor() { this("default", 1);}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In C++: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vor C++11: kann/muss Basisklassen initialisieren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Class(): Base("default") {}</a:t>
            </a:r>
          </a:p>
          <a:p>
            <a:pPr marL="881063" lvl="2" indent="-342900">
              <a:buFontTx/>
              <a:buChar char="-"/>
            </a:pPr>
            <a:r>
              <a:rPr lang="en-US"/>
              <a:t>Kann aber </a:t>
            </a:r>
            <a:r>
              <a:rPr lang="en-US" smtClean="0"/>
              <a:t>nicht an Konstruktoren der eigenen Klasse delegieren.</a:t>
            </a:r>
            <a:endParaRPr lang="en-US"/>
          </a:p>
          <a:p>
            <a:pPr marL="692150" lvl="1" indent="-342900">
              <a:buFontTx/>
              <a:buChar char="-"/>
            </a:pPr>
            <a:r>
              <a:rPr lang="en-US" smtClean="0"/>
              <a:t>seit C++11: Konstruktoraufruf auf eigene Klasse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Floor() : Floor("default", 1) {}</a:t>
            </a:r>
          </a:p>
          <a:p>
            <a:pPr marL="692150" lvl="1" indent="-342900">
              <a:buFontTx/>
              <a:buChar char="-"/>
            </a:pP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2555776" y="6086888"/>
            <a:ext cx="6174432" cy="4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hlinkClick r:id="rId2"/>
              </a:rPr>
              <a:t>http://</a:t>
            </a:r>
            <a:r>
              <a:rPr lang="en-US" sz="1200" smtClean="0">
                <a:hlinkClick r:id="rId2"/>
              </a:rPr>
              <a:t>en.cppreference.com/w/cpp/language/initializer_list#Delegating_constructor</a:t>
            </a:r>
            <a:r>
              <a:rPr lang="en-US" sz="1200" smtClean="0"/>
              <a:t> </a:t>
            </a:r>
          </a:p>
          <a:p>
            <a:pPr algn="r"/>
            <a:r>
              <a:rPr lang="en-US" sz="1200"/>
              <a:t>Praktisch: </a:t>
            </a:r>
            <a:r>
              <a:rPr lang="en-US" sz="1200" smtClean="0">
                <a:hlinkClick r:id="rId3"/>
              </a:rPr>
              <a:t>http</a:t>
            </a:r>
            <a:r>
              <a:rPr lang="en-US" sz="1200">
                <a:hlinkClick r:id="rId3"/>
              </a:rPr>
              <a:t>://www.learncpp.com/cpp-tutorial/b-5-delegating-constructors</a:t>
            </a:r>
            <a:r>
              <a:rPr lang="en-US" sz="1200" smtClean="0">
                <a:hlinkClick r:id="rId3"/>
              </a:rPr>
              <a:t>/</a:t>
            </a:r>
            <a:r>
              <a:rPr lang="en-US" sz="1200" smtClean="0"/>
              <a:t>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36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870450" y="3662316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59338" y="3225753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09874" y="1508896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Parameter werden in C++ </a:t>
            </a:r>
            <a:r>
              <a:rPr lang="de-DE" altLang="de-DE" sz="2200" dirty="0"/>
              <a:t>immer</a:t>
            </a:r>
            <a:r>
              <a:rPr lang="de-DE" altLang="de-DE" sz="2200" b="0" dirty="0"/>
              <a:t> per Wert übergeben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Value</a:t>
            </a:r>
            <a:r>
              <a:rPr lang="de-DE" altLang="de-DE" sz="2200" b="0" dirty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687388" y="2435801"/>
            <a:ext cx="3875544" cy="3184865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b="0" smtClean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de-DE" altLang="de-DE" sz="18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55744" y="2647905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537610" y="5372100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547519" y="539273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172720" y="1484784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/>
              <a:t>Übergabe </a:t>
            </a:r>
            <a:r>
              <a:rPr lang="de-DE" altLang="de-DE" sz="2200" b="0" smtClean="0"/>
              <a:t>"per Referenz" </a:t>
            </a:r>
            <a:r>
              <a:rPr lang="de-DE" altLang="de-DE" sz="2200" b="0" dirty="0"/>
              <a:t>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959350" y="3989849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671378" y="2420938"/>
            <a:ext cx="3900622" cy="338933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5784850" y="3777124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20072" y="2649436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21511" grpId="0" animBg="1"/>
      <p:bldP spid="21512" grpId="0"/>
      <p:bldP spid="16" grpId="0" animBg="1"/>
      <p:bldP spid="18" grpId="0" animBg="1"/>
      <p:bldP spid="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683568" y="2420888"/>
            <a:ext cx="3875190" cy="3197069"/>
          </a:xfrm>
          <a:prstGeom prst="foldedCorner">
            <a:avLst>
              <a:gd name="adj" fmla="val 1142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endParaRPr lang="de-DE" altLang="de-DE" sz="16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178845" y="1484784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355574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343021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618015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421471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faltete Ecke 3"/>
          <p:cNvSpPr/>
          <p:nvPr/>
        </p:nvSpPr>
        <p:spPr>
          <a:xfrm>
            <a:off x="684213" y="2425129"/>
            <a:ext cx="3887787" cy="3389333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de-DE" sz="1600" b="1" dirty="0" smtClean="0">
                <a:solidFill>
                  <a:srgbClr val="000000"/>
                </a:solidFill>
                <a:latin typeface="Consolas"/>
              </a:rPr>
            </a:b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>
                <a:solidFill>
                  <a:srgbClr val="000000"/>
                </a:solidFill>
                <a:latin typeface="Consolas"/>
              </a:rPr>
              <a:t>&lt;&lt; </a:t>
            </a:r>
            <a:r>
              <a:rPr lang="de-DE" sz="1600" smtClean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smtClean="0">
                <a:solidFill>
                  <a:srgbClr val="2A00FF"/>
                </a:solidFill>
                <a:latin typeface="Consolas"/>
              </a:rPr>
              <a:t>["</a:t>
            </a:r>
            <a:endParaRPr lang="de-DE" sz="1600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de-DE" sz="1600">
                <a:solidFill>
                  <a:srgbClr val="000000"/>
                </a:solidFill>
                <a:latin typeface="Consolas"/>
              </a:rPr>
              <a:t>&lt;&lt; </a:t>
            </a:r>
            <a:r>
              <a:rPr lang="de-DE" sz="1600" smtClean="0">
                <a:solidFill>
                  <a:srgbClr val="2A00FF"/>
                </a:solidFill>
                <a:latin typeface="Consolas"/>
              </a:rPr>
              <a:t>"]"</a:t>
            </a:r>
            <a:endParaRPr lang="de-DE" sz="1600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179512" y="1492594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364088" y="378904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6099100" y="3576315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006269" y="2133985"/>
            <a:ext cx="3095625" cy="776288"/>
          </a:xfrm>
          <a:prstGeom prst="wedgeRoundRectCallout">
            <a:avLst>
              <a:gd name="adj1" fmla="val -84801"/>
              <a:gd name="adj2" fmla="val 9431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Äquivalent zu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getNumber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Regeln für den Electronic Classroom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Die Hardware ist brandneu (die Tische leider nicht </a:t>
            </a:r>
            <a:r>
              <a:rPr lang="en-US" b="1" smtClean="0">
                <a:sym typeface="Wingdings" panose="05000000000000000000" pitchFamily="2" charset="2"/>
              </a:rPr>
              <a:t>).</a:t>
            </a: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 b="1" smtClean="0">
                <a:sym typeface="Wingdings" panose="05000000000000000000" pitchFamily="2" charset="2"/>
              </a:rPr>
              <a:t>Es gelten von der Pooladministration klare Regeln.</a:t>
            </a:r>
            <a:br>
              <a:rPr lang="en-US" b="1" smtClean="0">
                <a:sym typeface="Wingdings" panose="05000000000000000000" pitchFamily="2" charset="2"/>
              </a:rPr>
            </a:br>
            <a:r>
              <a:rPr lang="en-US" b="1" smtClean="0">
                <a:sym typeface="Wingdings" panose="05000000000000000000" pitchFamily="2" charset="2"/>
              </a:rPr>
              <a:t>Bitte…</a:t>
            </a:r>
          </a:p>
          <a:p>
            <a:pPr marL="457200" indent="-457200"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Kein Essen</a:t>
            </a:r>
          </a:p>
          <a:p>
            <a:pPr marL="457200" indent="-457200"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Kein Trinken</a:t>
            </a:r>
          </a:p>
          <a:p>
            <a:pPr marL="457200" indent="-457200">
              <a:buAutoNum type="arabicPeriod"/>
            </a:pPr>
            <a:r>
              <a:rPr lang="en-US" smtClean="0">
                <a:sym typeface="Wingdings" panose="05000000000000000000" pitchFamily="2" charset="2"/>
              </a:rPr>
              <a:t>Keine Kabel abmontieren / umstecken</a:t>
            </a:r>
          </a:p>
          <a:p>
            <a:pPr marL="457200" indent="-457200">
              <a:buAutoNum type="arabicPeriod"/>
            </a:pPr>
            <a:endParaRPr lang="en-US">
              <a:sym typeface="Wingdings" panose="05000000000000000000" pitchFamily="2" charset="2"/>
            </a:endParaRPr>
          </a:p>
          <a:p>
            <a:r>
              <a:rPr lang="en-US" b="1" smtClean="0">
                <a:sym typeface="Wingdings" panose="05000000000000000000" pitchFamily="2" charset="2"/>
              </a:rPr>
              <a:t>Bei wiederholtem Verstoß kann ein Teilnehmer des Praktikums verwiesen werden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608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358775" y="2585889"/>
            <a:ext cx="7704856" cy="345805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std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::cout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std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std::cout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"Copy </a:t>
            </a:r>
            <a:r>
              <a:rPr lang="en-US" sz="1400">
                <a:solidFill>
                  <a:srgbClr val="2A00FF"/>
                </a:solidFill>
                <a:latin typeface="Courier New" panose="02070309020205020404" pitchFamily="49" charset="0"/>
              </a:rPr>
              <a:t>constructor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called"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std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 std::cout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"operator</a:t>
            </a:r>
            <a:r>
              <a:rPr lang="en-US" sz="1400">
                <a:solidFill>
                  <a:srgbClr val="2A00FF"/>
                </a:solidFill>
                <a:latin typeface="Courier New" panose="02070309020205020404" pitchFamily="49" charset="0"/>
              </a:rPr>
              <a:t>= </a:t>
            </a:r>
            <a:r>
              <a:rPr lang="en-US" sz="1400" smtClean="0">
                <a:solidFill>
                  <a:srgbClr val="2A00FF"/>
                </a:solidFill>
                <a:latin typeface="Courier New" panose="02070309020205020404" pitchFamily="49" charset="0"/>
              </a:rPr>
              <a:t>called"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std::</a:t>
            </a:r>
            <a:r>
              <a:rPr lang="en-US" sz="1400" b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5" name="Rechteck 4"/>
          <p:cNvSpPr/>
          <p:nvPr/>
        </p:nvSpPr>
        <p:spPr bwMode="auto">
          <a:xfrm>
            <a:off x="441903" y="4571443"/>
            <a:ext cx="6301457" cy="661777"/>
          </a:xfrm>
          <a:prstGeom prst="rect">
            <a:avLst/>
          </a:prstGeom>
          <a:solidFill>
            <a:srgbClr val="7F7F7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Assignment-Operator (I)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720551"/>
          </a:xfrm>
        </p:spPr>
        <p:txBody>
          <a:bodyPr/>
          <a:lstStyle/>
          <a:p>
            <a:r>
              <a:rPr lang="de-DE" b="0" dirty="0" smtClean="0"/>
              <a:t>Neben dem Kopierkonstruktor gibt es auch noch eine andere Art, den </a:t>
            </a:r>
            <a:r>
              <a:rPr lang="de-DE" b="1" dirty="0" smtClean="0"/>
              <a:t>Zustand eines Objektes zu übertragen</a:t>
            </a:r>
            <a:r>
              <a:rPr lang="de-DE" b="0" dirty="0" smtClean="0"/>
              <a:t>: den </a:t>
            </a:r>
            <a:r>
              <a:rPr lang="de-DE" b="1" dirty="0" err="1" smtClean="0"/>
              <a:t>Assignment</a:t>
            </a:r>
            <a:r>
              <a:rPr lang="de-DE" b="1" dirty="0"/>
              <a:t>-</a:t>
            </a:r>
            <a:r>
              <a:rPr lang="de-DE" b="1" dirty="0" smtClean="0"/>
              <a:t>Operator</a:t>
            </a:r>
          </a:p>
          <a:p>
            <a:endParaRPr lang="en-US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524514"/>
            <a:ext cx="7236296" cy="589619"/>
          </a:xfrm>
          <a:prstGeom prst="wedgeRoundRectCallout">
            <a:avLst>
              <a:gd name="adj1" fmla="val -31095"/>
              <a:gd name="adj2" fmla="val -13127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04813"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		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Assignment-Operator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469854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!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4" grpId="0" animBg="1"/>
      <p:bldP spid="1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Assignment-Operator (</a:t>
            </a:r>
            <a:r>
              <a:rPr lang="de-DE" altLang="de-DE" smtClean="0"/>
              <a:t>II)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Vergleich mit Java</a:t>
            </a:r>
          </a:p>
          <a:p>
            <a:endParaRPr lang="en-US" b="1" smtClean="0"/>
          </a:p>
          <a:p>
            <a:pPr marL="342900" indent="-342900">
              <a:buFontTx/>
              <a:buChar char="-"/>
            </a:pPr>
            <a:r>
              <a:rPr lang="en-US" smtClean="0"/>
              <a:t>Assignment-Operator kann in Java </a:t>
            </a:r>
            <a:r>
              <a:rPr lang="en-US" b="1" smtClean="0"/>
              <a:t>nicht überschrieben/angepasst werden</a:t>
            </a:r>
            <a:r>
              <a:rPr lang="en-US" smtClean="0"/>
              <a:t>.</a:t>
            </a:r>
          </a:p>
          <a:p>
            <a:pPr marL="342900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Java-Primitive</a:t>
            </a:r>
            <a:r>
              <a:rPr lang="en-US" smtClean="0"/>
              <a:t> (int, double,…): </a:t>
            </a:r>
            <a:r>
              <a:rPr lang="en-US" b="1" smtClean="0"/>
              <a:t>Wertzuweisung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x = 1;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y = x;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++y // Only y is modified</a:t>
            </a:r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Java-Objekte</a:t>
            </a:r>
            <a:r>
              <a:rPr lang="en-US" smtClean="0"/>
              <a:t>: </a:t>
            </a:r>
            <a:r>
              <a:rPr lang="en-US" b="1" smtClean="0"/>
              <a:t>Referenzzuweisung/Aliasing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Floor x = new Floor();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Floor y = x; // Aliasing</a:t>
            </a:r>
          </a:p>
          <a:p>
            <a:pPr marL="692150" lvl="1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y.setLevel(3); // x and y are modified</a:t>
            </a:r>
          </a:p>
        </p:txBody>
      </p:sp>
    </p:spTree>
    <p:extLst>
      <p:ext uri="{BB962C8B-B14F-4D97-AF65-F5344CB8AC3E}">
        <p14:creationId xmlns:p14="http://schemas.microsoft.com/office/powerpoint/2010/main" val="32130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err="1" smtClean="0"/>
              <a:t>of</a:t>
            </a:r>
            <a:r>
              <a:rPr lang="de-DE" altLang="de-DE" smtClean="0"/>
              <a:t> Three (I)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74638" y="3084459"/>
            <a:ext cx="3529087" cy="3096196"/>
          </a:xfrm>
          <a:prstGeom prst="foldedCorner">
            <a:avLst/>
          </a:prstGeom>
          <a:solidFill>
            <a:schemeClr val="bg1">
              <a:alpha val="94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</a:t>
            </a:r>
            <a:r>
              <a:rPr lang="en-US" sz="120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copy </a:t>
            </a:r>
            <a:r>
              <a:rPr lang="en-US" sz="120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constructor</a:t>
            </a:r>
          </a:p>
          <a:p>
            <a:pPr marL="0" indent="0">
              <a:buNone/>
            </a:pPr>
            <a:r>
              <a:rPr lang="en-US" sz="120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20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// No assignment operator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437112"/>
            <a:ext cx="4572446" cy="360040"/>
          </a:xfrm>
          <a:prstGeom prst="wedgeRoundRectCallout">
            <a:avLst>
              <a:gd name="adj1" fmla="val -74347"/>
              <a:gd name="adj2" fmla="val -113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kopiert </a:t>
            </a:r>
            <a:r>
              <a:rPr lang="de-DE" i="1" err="1" smtClean="0">
                <a:solidFill>
                  <a:schemeClr val="bg1"/>
                </a:solidFill>
              </a:rPr>
              <a:t>logFile</a:t>
            </a:r>
            <a:r>
              <a:rPr lang="de-DE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5742591" y="635555"/>
            <a:ext cx="1517768" cy="53761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3923928" y="4941168"/>
            <a:ext cx="4572446" cy="720080"/>
          </a:xfrm>
          <a:prstGeom prst="wedgeRoundRectCallout">
            <a:avLst>
              <a:gd name="adj1" fmla="val -75710"/>
              <a:gd name="adj2" fmla="val -8636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smtClean="0">
                <a:solidFill>
                  <a:schemeClr val="bg1"/>
                </a:solidFill>
              </a:rPr>
              <a:t>Aber</a:t>
            </a:r>
            <a:r>
              <a:rPr lang="de-DE">
                <a:solidFill>
                  <a:schemeClr val="bg1"/>
                </a:solidFill>
              </a:rPr>
              <a:t>: </a:t>
            </a:r>
            <a:r>
              <a:rPr lang="de-DE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std::ostream </a:t>
            </a:r>
            <a:r>
              <a:rPr lang="de-DE">
                <a:solidFill>
                  <a:schemeClr val="bg1"/>
                </a:solidFill>
              </a:rPr>
              <a:t>hat </a:t>
            </a:r>
            <a:r>
              <a:rPr lang="de-DE" b="1">
                <a:solidFill>
                  <a:schemeClr val="bg1"/>
                </a:solidFill>
              </a:rPr>
              <a:t>keinen Kopierkonstruktor</a:t>
            </a:r>
            <a:r>
              <a:rPr lang="de-DE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err="1" smtClean="0"/>
              <a:t>Three</a:t>
            </a:r>
            <a:r>
              <a:rPr lang="de-DE" altLang="de-DE" smtClean="0"/>
              <a:t> (II)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b="1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3573016"/>
            <a:ext cx="8640763" cy="288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</a:t>
            </a:r>
            <a:r>
              <a:rPr lang="de-DE" b="0" kern="0" smtClean="0"/>
              <a:t>mittels "rekursivem"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  <p:sp>
        <p:nvSpPr>
          <p:cNvPr id="5" name="Rechteck 4"/>
          <p:cNvSpPr/>
          <p:nvPr/>
        </p:nvSpPr>
        <p:spPr bwMode="auto">
          <a:xfrm>
            <a:off x="5742591" y="635555"/>
            <a:ext cx="1517768" cy="537611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b="1">
                <a:solidFill>
                  <a:schemeClr val="bg1"/>
                </a:solidFill>
              </a:rPr>
              <a:t>Konzept</a:t>
            </a:r>
            <a:endParaRPr lang="en-US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Compiler-</a:t>
            </a:r>
            <a:r>
              <a:rPr lang="en-US" err="1" smtClean="0"/>
              <a:t>generierte</a:t>
            </a:r>
            <a:r>
              <a:rPr lang="en-US" smtClean="0"/>
              <a:t> Methoden (I)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 C++-</a:t>
            </a:r>
            <a:r>
              <a:rPr lang="en-US" smtClean="0"/>
              <a:t>Compiler ("</a:t>
            </a:r>
            <a:r>
              <a:rPr lang="en-US" b="1" smtClean="0"/>
              <a:t>automagically</a:t>
            </a:r>
            <a:r>
              <a:rPr lang="en-US" smtClean="0"/>
              <a:t>") generiert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Reihe</a:t>
            </a:r>
            <a:r>
              <a:rPr lang="en-US" dirty="0" smtClean="0"/>
              <a:t> von </a:t>
            </a:r>
            <a:r>
              <a:rPr lang="en-US" dirty="0" err="1" smtClean="0"/>
              <a:t>Methoden</a:t>
            </a:r>
            <a:r>
              <a:rPr lang="en-US" dirty="0" smtClean="0"/>
              <a:t>, falls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vorhanden</a:t>
            </a:r>
            <a:r>
              <a:rPr lang="en-US" b="1" dirty="0" smtClean="0"/>
              <a:t> (=</a:t>
            </a:r>
            <a:r>
              <a:rPr lang="en-US" b="1" dirty="0" err="1" smtClean="0"/>
              <a:t>deklariert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, </a:t>
            </a:r>
            <a:r>
              <a:rPr lang="en-US" dirty="0" err="1" smtClean="0"/>
              <a:t>z.B</a:t>
            </a:r>
            <a:r>
              <a:rPr lang="en-US" dirty="0" smtClean="0"/>
              <a:t>.:</a:t>
            </a:r>
            <a:br>
              <a:rPr lang="en-US" dirty="0" smtClean="0"/>
            </a:br>
            <a:endParaRPr lang="en-US" dirty="0" smtClean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/>
              <a:t>Default-</a:t>
            </a:r>
            <a:r>
              <a:rPr lang="en-US" dirty="0" err="1" smtClean="0"/>
              <a:t>Konstruktor</a:t>
            </a:r>
            <a:r>
              <a:rPr lang="en-US" dirty="0" smtClean="0"/>
              <a:t>		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	</a:t>
            </a:r>
            <a:r>
              <a:rPr lang="en-US" dirty="0"/>
              <a:t>(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 err="1"/>
              <a:t>wie</a:t>
            </a:r>
            <a:r>
              <a:rPr lang="en-US" dirty="0"/>
              <a:t> in </a:t>
            </a:r>
            <a:r>
              <a:rPr lang="en-US" dirty="0" smtClean="0"/>
              <a:t>Java!)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/>
              <a:t>Copy-</a:t>
            </a:r>
            <a:r>
              <a:rPr lang="en-US" dirty="0" err="1" smtClean="0"/>
              <a:t>Konstruktor</a:t>
            </a:r>
            <a:r>
              <a:rPr lang="en-US" dirty="0" smtClean="0"/>
              <a:t>	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Assignment-Operator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&amp;a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Destruktor		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~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000000"/>
                </a:solidFill>
              </a:rPr>
              <a:t>Initialisierungsliste 		</a:t>
            </a:r>
            <a:r>
              <a:rPr lang="en-US" smtClean="0">
                <a:solidFill>
                  <a:srgbClr val="000000"/>
                </a:solidFill>
                <a:sym typeface="Wingdings" panose="05000000000000000000" pitchFamily="2" charset="2"/>
              </a:rPr>
              <a:t> Default-Konstruktoren für Felder</a:t>
            </a:r>
            <a:endParaRPr lang="en-US" dirty="0">
              <a:solidFill>
                <a:srgbClr val="000000"/>
              </a:solidFill>
            </a:endParaRPr>
          </a:p>
          <a:p>
            <a:endParaRPr lang="en-US" smtClean="0"/>
          </a:p>
          <a:p>
            <a:r>
              <a:rPr lang="en-US" smtClean="0"/>
              <a:t>Man </a:t>
            </a:r>
            <a:r>
              <a:rPr lang="en-US"/>
              <a:t>kann auch die </a:t>
            </a:r>
            <a:r>
              <a:rPr lang="en-US" b="1"/>
              <a:t>Generierung unterbinden</a:t>
            </a:r>
          </a:p>
          <a:p>
            <a:pPr marL="342900" indent="-342900">
              <a:buFontTx/>
              <a:buChar char="-"/>
            </a:pPr>
            <a:r>
              <a:rPr lang="en-US"/>
              <a:t>vor C++11: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operator=(Elevator &amp;); // WITHOUT implementation</a:t>
            </a:r>
          </a:p>
          <a:p>
            <a:pPr marL="342900" indent="-342900">
              <a:buFontTx/>
              <a:buChar char="-"/>
            </a:pPr>
            <a:r>
              <a:rPr lang="en-US"/>
              <a:t>seit C++11: </a:t>
            </a:r>
          </a:p>
          <a:p>
            <a:pPr marL="692150" lvl="1" indent="-342900">
              <a:buFontTx/>
              <a:buChar char="-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operator=(Elevator &amp;) = delete;</a:t>
            </a:r>
          </a:p>
          <a:p>
            <a:pPr marL="692150" lvl="1" indent="-342900"/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7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Compiler-generierte Methoden (</a:t>
            </a:r>
            <a:r>
              <a:rPr lang="en-US" smtClean="0"/>
              <a:t>II)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In Java</a:t>
            </a:r>
            <a:r>
              <a:rPr lang="en-US" smtClean="0"/>
              <a:t> (Beispiel)</a:t>
            </a:r>
            <a:endParaRPr lang="en-US" b="1" smtClean="0"/>
          </a:p>
          <a:p>
            <a:pPr marL="342900" indent="-342900">
              <a:buFontTx/>
              <a:buChar char="-"/>
            </a:pPr>
            <a:r>
              <a:rPr lang="en-US"/>
              <a:t>Jede Klasse </a:t>
            </a:r>
            <a:r>
              <a:rPr lang="en-US" smtClean="0"/>
              <a:t>erbt </a:t>
            </a:r>
            <a:r>
              <a:rPr lang="en-US"/>
              <a:t>(indirekt) von </a:t>
            </a:r>
            <a:r>
              <a:rPr lang="en-US" smtClean="0"/>
              <a:t>java.lang.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public class Elevator {}</a:t>
            </a:r>
            <a:r>
              <a:rPr lang="en-US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wird zu durch Compiler zu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sym typeface="Wingdings" panose="05000000000000000000" pitchFamily="2" charset="2"/>
              </a:rPr>
              <a:t/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public class Elevator extends Object {}</a:t>
            </a:r>
          </a:p>
          <a:p>
            <a:pPr marL="342900" indent="-342900">
              <a:buFontTx/>
              <a:buChar char="-"/>
            </a:pPr>
            <a:endParaRPr lang="en-US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b="1">
                <a:sym typeface="Wingdings" panose="05000000000000000000" pitchFamily="2" charset="2"/>
              </a:rPr>
              <a:t>Namensraum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java.lang.* </a:t>
            </a:r>
            <a:r>
              <a:rPr lang="en-US">
                <a:sym typeface="Wingdings" panose="05000000000000000000" pitchFamily="2" charset="2"/>
              </a:rPr>
              <a:t>wird automatisch eingebunden.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3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3779912" y="6203440"/>
            <a:ext cx="5015307" cy="26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4803775" cy="3765694"/>
          </a:xfrm>
          <a:prstGeom prst="foldedCorner">
            <a:avLst>
              <a:gd name="adj" fmla="val 649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"Making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next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"Next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floor is </a:t>
            </a:r>
            <a:r>
              <a:rPr lang="en-US" altLang="de-DE" sz="16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5089555" y="3513348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095726" y="3096058"/>
            <a:ext cx="2844800" cy="1009650"/>
          </a:xfrm>
          <a:prstGeom prst="wedgeRoundRectCallout">
            <a:avLst>
              <a:gd name="adj1" fmla="val -57425"/>
              <a:gd name="adj2" fmla="val -306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245715" cy="4276590"/>
          </a:xfrm>
          <a:prstGeom prst="foldedCorner">
            <a:avLst>
              <a:gd name="adj" fmla="val 903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"Made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next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"Next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floor is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floor </a:t>
            </a:r>
            <a:r>
              <a:rPr lang="en-US" altLang="de-DE" sz="1400" b="0" smtClean="0">
                <a:solidFill>
                  <a:srgbClr val="2A00FF"/>
                </a:solidFill>
                <a:latin typeface="Consolas" pitchFamily="49" charset="0"/>
              </a:rPr>
              <a:t>["</a:t>
            </a:r>
            <a:endParaRPr lang="en-US" altLang="de-DE" sz="1400" b="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53980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9672" y="5469438"/>
            <a:ext cx="3492078" cy="672972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Compiler erkennt, wann </a:t>
            </a:r>
            <a:r>
              <a:rPr lang="de-DE" dirty="0">
                <a:solidFill>
                  <a:schemeClr val="bg1"/>
                </a:solidFill>
              </a:rPr>
              <a:t>Kopien vermieden werden </a:t>
            </a:r>
            <a:r>
              <a:rPr lang="de-DE" dirty="0" smtClean="0">
                <a:solidFill>
                  <a:schemeClr val="bg1"/>
                </a:solidFill>
              </a:rPr>
              <a:t>können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FV_Vorlage_SE1_TUCD">
  <a:themeElements>
    <a:clrScheme name="Benutzerdefiniert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7F7F7F"/>
      </a:hlink>
      <a:folHlink>
        <a:srgbClr val="7F7F7F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rtlCol="0" anchor="ctr">
        <a:noAutofit/>
      </a:bodyPr>
      <a:lstStyle>
        <a:defPPr algn="ctr"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14081</Words>
  <Application>Microsoft Office PowerPoint</Application>
  <PresentationFormat>Bildschirmpräsentation (4:3)</PresentationFormat>
  <Paragraphs>4368</Paragraphs>
  <Slides>226</Slides>
  <Notes>77</Notes>
  <HiddenSlides>6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226</vt:i4>
      </vt:variant>
    </vt:vector>
  </HeadingPairs>
  <TitlesOfParts>
    <vt:vector size="239" baseType="lpstr">
      <vt:lpstr>ＭＳ Ｐゴシック</vt:lpstr>
      <vt:lpstr>Arial</vt:lpstr>
      <vt:lpstr>Bradley Hand ITC</vt:lpstr>
      <vt:lpstr>Calibri</vt:lpstr>
      <vt:lpstr>Consolas</vt:lpstr>
      <vt:lpstr>Courier</vt:lpstr>
      <vt:lpstr>Courier New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Programmierpraktikum C und C++</vt:lpstr>
      <vt:lpstr>Zielsetzung</vt:lpstr>
      <vt:lpstr>C, C++ und Java</vt:lpstr>
      <vt:lpstr>Zusammenhang zwischen C, C++ und Java</vt:lpstr>
      <vt:lpstr>Wie wichtig sind C und C++? Der TIOBE-Index.</vt:lpstr>
      <vt:lpstr>Inhaltliche Struktur des Praktikums</vt:lpstr>
      <vt:lpstr>Anwesenheit und Betreuung</vt:lpstr>
      <vt:lpstr>Regeln für den Electronic Classroom</vt:lpstr>
      <vt:lpstr>Klausur</vt:lpstr>
      <vt:lpstr>Übungsmaterial</vt:lpstr>
      <vt:lpstr>Übungsmaterial (II)</vt:lpstr>
      <vt:lpstr>Demo: Virtuelle Maschine </vt:lpstr>
      <vt:lpstr>Ein paar Worte zu Git</vt:lpstr>
      <vt:lpstr>Ergänzende Ressourcen</vt:lpstr>
      <vt:lpstr>Literaturvorschläge</vt:lpstr>
      <vt:lpstr>Alternative Veranstaltungen an der TU Darmstadt</vt:lpstr>
      <vt:lpstr>Online C++-Referenzen</vt:lpstr>
      <vt:lpstr>C++-FAQ (https://isocpp.org/wiki/faq/)</vt:lpstr>
      <vt:lpstr>Fragen?</vt:lpstr>
      <vt:lpstr>Programmierpraktikum C und C++</vt:lpstr>
      <vt:lpstr>Laufendes Beispiel</vt:lpstr>
      <vt:lpstr>Laufendes Beispiel: Aufzugsimulation</vt:lpstr>
      <vt:lpstr>Laufendes Beispiel: Klassendiagramm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Kompilierung</vt:lpstr>
      <vt:lpstr>Kompilierung in Java</vt:lpstr>
      <vt:lpstr>Kompilierung für C/C++ I</vt:lpstr>
      <vt:lpstr>Kompilierung für C/C++ II</vt:lpstr>
      <vt:lpstr>Statisches und dynamisches Linken</vt:lpstr>
      <vt:lpstr>Was genau macht der Präprozessor?</vt:lpstr>
      <vt:lpstr>Was passiert ohne Include Guards?</vt:lpstr>
      <vt:lpstr>Intermezzo</vt:lpstr>
      <vt:lpstr>Exkurs: Fortgeschrittene Verwendung des Präprozessors</vt:lpstr>
      <vt:lpstr>Definition vs. Deklaration</vt:lpstr>
      <vt:lpstr>Inlining und Code-Optimierung</vt:lpstr>
      <vt:lpstr>class vs. struct vs. union</vt:lpstr>
      <vt:lpstr>Intermezzo</vt:lpstr>
      <vt:lpstr>Programmstart</vt:lpstr>
      <vt:lpstr>Systemstart</vt:lpstr>
      <vt:lpstr>In C(++) ist die Reihenfolge wichtig!</vt:lpstr>
      <vt:lpstr>Weitere Konzepte in C++</vt:lpstr>
      <vt:lpstr>Namenskonflikte vermeiden mit Namespaces</vt:lpstr>
      <vt:lpstr>Sichtbarkeitsmodifikatoren</vt:lpstr>
      <vt:lpstr>Strings in C++</vt:lpstr>
      <vt:lpstr>Standard-Bibliotheken in C++</vt:lpstr>
      <vt:lpstr>Boost:  "Brutschrank" für C++-Standardkomponenten</vt:lpstr>
      <vt:lpstr>Operatorüberladung</vt:lpstr>
      <vt:lpstr>Exkurs: Casting</vt:lpstr>
      <vt:lpstr>Iterierungskonzepte in C++</vt:lpstr>
      <vt:lpstr>Konzepte und Konventionen sind in C++ wesentlich</vt:lpstr>
      <vt:lpstr>Programmierpraktikum C und C++</vt:lpstr>
      <vt:lpstr>Wo leben meine Daten? … und wie lange?</vt:lpstr>
      <vt:lpstr>Speicherbereiche in C++</vt:lpstr>
      <vt:lpstr>Stack vs. Heap</vt:lpstr>
      <vt:lpstr>Intermezzo</vt:lpstr>
      <vt:lpstr>Variablen und Zeiger: Was ist eine Variable?</vt:lpstr>
      <vt:lpstr>Variablen und Zeiger: Was ist ein Zeiger?</vt:lpstr>
      <vt:lpstr>Variablen und Zeiger:  Syntax</vt:lpstr>
      <vt:lpstr>Intermezzo: Pointer und Variablen</vt:lpstr>
      <vt:lpstr>Der Null-Pointer</vt:lpstr>
      <vt:lpstr>int main(int argc, char** argv)</vt:lpstr>
      <vt:lpstr>Arrays</vt:lpstr>
      <vt:lpstr>Intermezzo</vt:lpstr>
      <vt:lpstr>ConsT Correctness</vt:lpstr>
      <vt:lpstr>const-Korrektheit</vt:lpstr>
      <vt:lpstr>Unveränderlichkeit - const</vt:lpstr>
      <vt:lpstr>Was ist eine C++-Referenz?</vt:lpstr>
      <vt:lpstr>Beispiel: Asterisk und Ampersand</vt:lpstr>
      <vt:lpstr>const bei Objekten</vt:lpstr>
      <vt:lpstr>const Overloading</vt:lpstr>
      <vt:lpstr>Intermezzo: const</vt:lpstr>
      <vt:lpstr>Intermezzo</vt:lpstr>
      <vt:lpstr>Zusammenfassung: Vorteile von const?</vt:lpstr>
      <vt:lpstr>Intermezzo: * und &amp;</vt:lpstr>
      <vt:lpstr>Auf- und Abbauen von Objekten</vt:lpstr>
      <vt:lpstr>Konstruktor, Destruktor und Copy-Konstruktor</vt:lpstr>
      <vt:lpstr>Initialisierungslisten</vt:lpstr>
      <vt:lpstr>Delegating Constructors (C++11)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 (I)</vt:lpstr>
      <vt:lpstr>Assignment-Operator (II)</vt:lpstr>
      <vt:lpstr>Rule of Three (I)</vt:lpstr>
      <vt:lpstr>Rule of Three (II)</vt:lpstr>
      <vt:lpstr>Compiler-generierte Methoden (I)</vt:lpstr>
      <vt:lpstr>Compiler-generierte Methoden (II)</vt:lpstr>
      <vt:lpstr>Stolperfallen bei der Speicherverwaltung</vt:lpstr>
      <vt:lpstr>Hängende Zeiger Referenzen auf gelöschte Objekte zurückgeben</vt:lpstr>
      <vt:lpstr>Rückgabe von Objekten durch Kopieren</vt:lpstr>
      <vt:lpstr>Copy Elision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Aliasing bei klassischen Zeigern</vt:lpstr>
      <vt:lpstr>Intermezzo</vt:lpstr>
      <vt:lpstr>Mit std::shared_ptr</vt:lpstr>
      <vt:lpstr>Person – ohne std::shared_ptr</vt:lpstr>
      <vt:lpstr>Person – mit std::shared_ptr</vt:lpstr>
      <vt:lpstr>Beispiel: Klassische und smarte Zeiger</vt:lpstr>
      <vt:lpstr>std::make_shared</vt:lpstr>
      <vt:lpstr>Weak SmartPointer: Motivation</vt:lpstr>
      <vt:lpstr>Weak Pointer (std::weak_ptr)</vt:lpstr>
      <vt:lpstr>Intermezzo</vt:lpstr>
      <vt:lpstr>Lösung: Verzicht auf Zeiger (I)</vt:lpstr>
      <vt:lpstr>Lösung: Verzicht auf Zeiger (II)</vt:lpstr>
      <vt:lpstr>Zusammenfassung: Übergabe und Rückgabe</vt:lpstr>
      <vt:lpstr>Zusammenfassung</vt:lpstr>
      <vt:lpstr>Programmierpraktikum C und C++</vt:lpstr>
      <vt:lpstr>Was ist (Untertyp-)Polymorphie?</vt:lpstr>
      <vt:lpstr>Ein einfaches Beispiel für Polymorphie in C++</vt:lpstr>
      <vt:lpstr>Wozu Polymorphie?</vt:lpstr>
      <vt:lpstr>Verschiedene Strategien als Unterklassen</vt:lpstr>
      <vt:lpstr>Lösung ohne und mit Polymorphie</vt:lpstr>
      <vt:lpstr>Intermezzo</vt:lpstr>
      <vt:lpstr>Ein Blick auf die Klassen  ElevatorStrategy</vt:lpstr>
      <vt:lpstr>Ein Blick auf die Klassen  Elevator</vt:lpstr>
      <vt:lpstr>Ein Blick auf die Klassen  Building</vt:lpstr>
      <vt:lpstr>Sichtbarkeits-Modifier bei Vererbung</vt:lpstr>
      <vt:lpstr>Konstruktion und Destruktion bei Vererbung</vt:lpstr>
      <vt:lpstr>Probelauf unserer Simulation</vt:lpstr>
      <vt:lpstr>Probelauf unserer Simulation</vt:lpstr>
      <vt:lpstr>Virtuelle Methoden</vt:lpstr>
      <vt:lpstr>Virtuelle Methoden</vt:lpstr>
      <vt:lpstr>Intermezzo</vt:lpstr>
      <vt:lpstr>Exkurs: Virtual Method Table     Der Mechanismus der dynamischen Bindung</vt:lpstr>
      <vt:lpstr>Probelauf mit virtuellen Methoden</vt:lpstr>
      <vt:lpstr>Pure Virtual = "virtual + =0"</vt:lpstr>
      <vt:lpstr>Intermezzo</vt:lpstr>
      <vt:lpstr>Mehrfachvererbung</vt:lpstr>
      <vt:lpstr>Mehrfachvererbung: Motivation</vt:lpstr>
      <vt:lpstr>Historie: Das Containerproblem</vt:lpstr>
      <vt:lpstr>Lösung mit Mehrfachvererbung</vt:lpstr>
      <vt:lpstr>Implementierungsvererbung: Konflikte</vt:lpstr>
      <vt:lpstr>Implementierungsvererbung: Konflikte</vt:lpstr>
      <vt:lpstr>Implementierungsvererb.: Speicherproblematik</vt:lpstr>
      <vt:lpstr>Virtuelle (Mehrfach-)Vererbung (I)</vt:lpstr>
      <vt:lpstr>Virtuelle (Mehrfach-)Vererbung (II)</vt:lpstr>
      <vt:lpstr>Implementierungsvererbung:   Schlechtes Design?</vt:lpstr>
      <vt:lpstr>Schnittstellen- vs. Implementierungsvererbung</vt:lpstr>
      <vt:lpstr>Wie funktioniert Mehrfachvererbung in Java?</vt:lpstr>
      <vt:lpstr>Programmierpraktikum C und C++</vt:lpstr>
      <vt:lpstr>Fortgeschrittene Themen in C++</vt:lpstr>
      <vt:lpstr>Templates</vt:lpstr>
      <vt:lpstr>Rückschau: Containerproblem und Mehrfachvererbung</vt:lpstr>
      <vt:lpstr>Templates: Idee</vt:lpstr>
      <vt:lpstr>Intermezzo</vt:lpstr>
      <vt:lpstr>Generics in C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Induzierte Schnittstelle</vt:lpstr>
      <vt:lpstr>Mixins: Mehrfachvererbung trifft Templates</vt:lpstr>
      <vt:lpstr>Mixins: Mehrfachvererbung trifft Templates</vt:lpstr>
      <vt:lpstr>Vergleich mit Mehrfachvererbung</vt:lpstr>
      <vt:lpstr>FunktionsZeiger, Funktionsobjekte und Methodenzeiger</vt:lpstr>
      <vt:lpstr>Funktionszeiger: Motivation (I)</vt:lpstr>
      <vt:lpstr>Funktionszeiger: Motivation (II)</vt:lpstr>
      <vt:lpstr>Funktionszeiger: Beispiel II</vt:lpstr>
      <vt:lpstr>Funktionszeiger: Syntax</vt:lpstr>
      <vt:lpstr>Funktionsobjekte und Templates</vt:lpstr>
      <vt:lpstr>Exkurs: Automatische Typableitung</vt:lpstr>
      <vt:lpstr>Exkurs: Lambdas (C++11)</vt:lpstr>
      <vt:lpstr>Methodenzeiger: Beispiel</vt:lpstr>
      <vt:lpstr>Methodenzeiger: Syntax</vt:lpstr>
      <vt:lpstr>Funktionszeiger vs. Methodenzeiger</vt:lpstr>
      <vt:lpstr>Intermezzo</vt:lpstr>
      <vt:lpstr>Zeiger auf Funktionen: Fazit</vt:lpstr>
      <vt:lpstr>Standard-Bibliotheken in C++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 –  Schleife vs. remove_copy_if</vt:lpstr>
      <vt:lpstr>Standard Template Library: Fazit</vt:lpstr>
      <vt:lpstr>Makefiles</vt:lpstr>
      <vt:lpstr>Makefiles: Motivation</vt:lpstr>
      <vt:lpstr>"Make is an expert system." (nach [1])</vt:lpstr>
      <vt:lpstr>Makefiles: Struktur</vt:lpstr>
      <vt:lpstr>Makefiles: Ablauf</vt:lpstr>
      <vt:lpstr>Makefiles: Include-Dependencies</vt:lpstr>
      <vt:lpstr>Makefiles: Fazit</vt:lpstr>
      <vt:lpstr>Abschluss des C++-Teils</vt:lpstr>
      <vt:lpstr>PowerPoint-Präsentation</vt:lpstr>
      <vt:lpstr>Laufzeitunterschied zwischen Java und C++ Beispiel Matrixmultiplikation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"Umgebung"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Technische Anmerkungen</vt:lpstr>
      <vt:lpstr>Projektvorlagen</vt:lpstr>
      <vt:lpstr>Anschluss des Boards an die Virtuelle Maschine</vt:lpstr>
      <vt:lpstr>Viel Spaß!</vt:lpstr>
      <vt:lpstr>Lizenz</vt:lpstr>
      <vt:lpstr>Bildnachweis</vt:lpstr>
      <vt:lpstr>Folien Nächstes Jahr</vt:lpstr>
      <vt:lpstr>Was passiert ohne Include Guards? Lösung.</vt:lpstr>
      <vt:lpstr>Implizite Typ-Konvertierung und Anonyme Objekte</vt:lpstr>
      <vt:lpstr>Implizite Typkonvertierung unterbinden</vt:lpstr>
      <vt:lpstr>Intermezzo</vt:lpstr>
      <vt:lpstr>Alternativer Blick auf die Bedeutung von const an verschiedenen Positionen</vt:lpstr>
      <vt:lpstr>Weak SmartPointer: Lösung</vt:lpstr>
    </vt:vector>
  </TitlesOfParts>
  <Company>Real-Time Systems Lab, 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Kluge;Anthony Anjorin</dc:creator>
  <cp:lastModifiedBy>Roland Kluge</cp:lastModifiedBy>
  <cp:revision>1890</cp:revision>
  <dcterms:created xsi:type="dcterms:W3CDTF">2008-08-19T13:25:11Z</dcterms:created>
  <dcterms:modified xsi:type="dcterms:W3CDTF">2016-09-05T08:57:45Z</dcterms:modified>
</cp:coreProperties>
</file>