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5" r:id="rId3"/>
    <p:sldId id="276" r:id="rId4"/>
    <p:sldId id="277" r:id="rId5"/>
    <p:sldId id="278" r:id="rId6"/>
    <p:sldId id="279" r:id="rId7"/>
    <p:sldId id="292" r:id="rId8"/>
    <p:sldId id="280" r:id="rId9"/>
    <p:sldId id="281" r:id="rId10"/>
    <p:sldId id="282" r:id="rId11"/>
    <p:sldId id="283" r:id="rId12"/>
    <p:sldId id="284" r:id="rId13"/>
    <p:sldId id="285" r:id="rId14"/>
    <p:sldId id="293" r:id="rId15"/>
    <p:sldId id="286" r:id="rId16"/>
    <p:sldId id="289" r:id="rId17"/>
    <p:sldId id="287" r:id="rId18"/>
    <p:sldId id="288" r:id="rId19"/>
    <p:sldId id="290" r:id="rId20"/>
    <p:sldId id="291" r:id="rId21"/>
    <p:sldId id="294" r:id="rId22"/>
    <p:sldId id="295" r:id="rId23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F7B21"/>
    <a:srgbClr val="FF3300"/>
    <a:srgbClr val="979797"/>
    <a:srgbClr val="7F7F7F"/>
    <a:srgbClr val="FFD72F"/>
    <a:srgbClr val="E5F3C3"/>
    <a:srgbClr val="BDE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6" autoAdjust="0"/>
    <p:restoredTop sz="82508" autoAdjust="0"/>
  </p:normalViewPr>
  <p:slideViewPr>
    <p:cSldViewPr>
      <p:cViewPr varScale="1">
        <p:scale>
          <a:sx n="96" d="100"/>
          <a:sy n="96" d="100"/>
        </p:scale>
        <p:origin x="2226" y="78"/>
      </p:cViewPr>
      <p:guideLst>
        <p:guide orient="horz" pos="2160"/>
        <p:guide pos="26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18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2586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1F52159-E526-4EFE-999D-80A76827967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34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2458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72960306-9630-42D8-A525-F12FE6EBC52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63151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0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smtClean="0">
                <a:latin typeface="Times New Roman" pitchFamily="16" charset="0"/>
              </a:rPr>
              <a:t>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9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390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</a:t>
            </a:r>
            <a:r>
              <a:rPr lang="de-DE" baseline="0" smtClean="0"/>
              <a:t>siehe nächste </a:t>
            </a:r>
            <a:r>
              <a:rPr lang="de-DE" baseline="0" dirty="0" smtClean="0"/>
              <a:t>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75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475170"/>
            <a:ext cx="4103688" cy="9510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Roland Kluge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8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800" dirty="0" smtClean="0"/>
              <a:t>roland.kluge@es.tu-darmstadt.de</a:t>
            </a:r>
            <a:r>
              <a:rPr lang="nl-NL" sz="1800" smtClean="0"/>
              <a:t> </a:t>
            </a:r>
            <a:endParaRPr lang="nl-NL" sz="1800" dirty="0" smtClean="0"/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3350963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61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721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24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4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7370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8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17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20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86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2224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5863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6D42A027-FA25-4B6A-8CA8-563BDF139C93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A4CF0C31-707D-4481-8F75-B2DF4A1DD508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08.09.2014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449388"/>
            <a:ext cx="6734175" cy="944562"/>
          </a:xfrm>
        </p:spPr>
        <p:txBody>
          <a:bodyPr/>
          <a:lstStyle/>
          <a:p>
            <a:pPr algn="l" eaLnBrk="1" hangingPunct="1"/>
            <a:r>
              <a:rPr lang="de-DE" altLang="de-DE" smtClean="0"/>
              <a:t>Vererbung und Polymorphie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2478088"/>
            <a:ext cx="4572000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ElevatorStrategy.h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Floor.h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2292" name="Gerade Verbindung 4"/>
          <p:cNvCxnSpPr>
            <a:cxnSpLocks noChangeShapeType="1"/>
          </p:cNvCxnSpPr>
          <p:nvPr/>
        </p:nvCxnSpPr>
        <p:spPr bwMode="auto">
          <a:xfrm>
            <a:off x="42846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427538" y="1879600"/>
            <a:ext cx="4860925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std::cout;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std::endl;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* currentFloor,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strategy):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(currentFloor),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(strategy)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"Creating elevator."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"Destroying elevator."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Elevator::moveToNextFloor(){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"Elevator::moveToNextFloor():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  currentFloor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-&gt;next(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268538" y="2420938"/>
            <a:ext cx="2324100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Typen ohne Namen auch möglich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12713" y="5767388"/>
            <a:ext cx="4530725" cy="974725"/>
          </a:xfrm>
          <a:prstGeom prst="wedgeRoundRectCallout">
            <a:avLst>
              <a:gd name="adj1" fmla="val -29788"/>
              <a:gd name="adj2" fmla="val -879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086350" y="5949950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Gefaltete Ecke 11"/>
          <p:cNvSpPr/>
          <p:nvPr/>
        </p:nvSpPr>
        <p:spPr bwMode="auto">
          <a:xfrm>
            <a:off x="2771800" y="1672134"/>
            <a:ext cx="1130424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Gefaltete Ecke 12"/>
          <p:cNvSpPr/>
          <p:nvPr/>
        </p:nvSpPr>
        <p:spPr bwMode="auto">
          <a:xfrm>
            <a:off x="7524328" y="1672134"/>
            <a:ext cx="141845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79388" y="1989138"/>
            <a:ext cx="45720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Floor.h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3316" name="Gerade Verbindung 4"/>
          <p:cNvCxnSpPr>
            <a:cxnSpLocks noChangeShapeType="1"/>
          </p:cNvCxnSpPr>
          <p:nvPr/>
        </p:nvCxnSpPr>
        <p:spPr bwMode="auto">
          <a:xfrm>
            <a:off x="42116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248150" y="1463675"/>
            <a:ext cx="4860925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Building.h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i = 0; i &lt;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i++)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[i].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(i);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on Floor: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.getCurrentFloor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"~Building():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2136056" y="2258740"/>
            <a:ext cx="1920875" cy="885825"/>
          </a:xfrm>
          <a:prstGeom prst="wedgeRoundRectCallout">
            <a:avLst>
              <a:gd name="adj1" fmla="val 61459"/>
              <a:gd name="adj2" fmla="val 449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Gefaltete Ecke 6"/>
          <p:cNvSpPr/>
          <p:nvPr/>
        </p:nvSpPr>
        <p:spPr bwMode="auto">
          <a:xfrm>
            <a:off x="2771800" y="1672134"/>
            <a:ext cx="1130424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Gefaltete Ecke 7"/>
          <p:cNvSpPr/>
          <p:nvPr/>
        </p:nvSpPr>
        <p:spPr bwMode="auto">
          <a:xfrm>
            <a:off x="7524328" y="1672134"/>
            <a:ext cx="141845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efaltete Ecke 12"/>
          <p:cNvSpPr/>
          <p:nvPr/>
        </p:nvSpPr>
        <p:spPr bwMode="auto">
          <a:xfrm>
            <a:off x="5796136" y="1484784"/>
            <a:ext cx="3146648" cy="397991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EnergyMinimizingStrategy.cpp</a:t>
            </a:r>
            <a:endParaRPr lang="en-US" dirty="0"/>
          </a:p>
        </p:txBody>
      </p:sp>
      <p:sp>
        <p:nvSpPr>
          <p:cNvPr id="14338" name="Rechteck 14"/>
          <p:cNvSpPr>
            <a:spLocks noChangeArrowheads="1"/>
          </p:cNvSpPr>
          <p:nvPr/>
        </p:nvSpPr>
        <p:spPr bwMode="auto">
          <a:xfrm>
            <a:off x="4067175" y="2803525"/>
            <a:ext cx="4714875" cy="1936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323850" y="3573016"/>
            <a:ext cx="3943617" cy="227459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EnergyMinimizingStrategy</a:t>
            </a:r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23850" y="3059113"/>
            <a:ext cx="36004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ElevatorStrategy.h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4140200" y="1916113"/>
            <a:ext cx="4895850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EnergyMinimizingStrategy.h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633537" y="2151857"/>
            <a:ext cx="2325688" cy="885825"/>
          </a:xfrm>
          <a:prstGeom prst="wedgeRoundRectCallout">
            <a:avLst>
              <a:gd name="adj1" fmla="val 9270"/>
              <a:gd name="adj2" fmla="val 1056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Vererbung in C++ wird so angegeben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79388" y="5157788"/>
            <a:ext cx="4119562" cy="1177925"/>
          </a:xfrm>
          <a:prstGeom prst="wedgeRoundRectCallout">
            <a:avLst>
              <a:gd name="adj1" fmla="val -29958"/>
              <a:gd name="adj2" fmla="val -166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7289800" y="1628775"/>
            <a:ext cx="1746250" cy="885825"/>
          </a:xfrm>
          <a:prstGeom prst="wedgeRoundRectCallout">
            <a:avLst>
              <a:gd name="adj1" fmla="val -20841"/>
              <a:gd name="adj2" fmla="val 945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Entspricht </a:t>
            </a:r>
            <a:r>
              <a:rPr lang="de-DE" b="1" i="1" dirty="0">
                <a:solidFill>
                  <a:schemeClr val="bg1"/>
                </a:solidFill>
              </a:rPr>
              <a:t>super()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Gefaltete Ecke 10"/>
          <p:cNvSpPr/>
          <p:nvPr/>
        </p:nvSpPr>
        <p:spPr bwMode="auto">
          <a:xfrm>
            <a:off x="971600" y="1484784"/>
            <a:ext cx="2930624" cy="43132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 smtClean="0"/>
              <a:t>EnergyMinimizingStrategy.h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1619250" y="2676525"/>
            <a:ext cx="4681538" cy="3160713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Konstruktion und Dekonstruktion von Objekten</a:t>
            </a:r>
          </a:p>
        </p:txBody>
      </p:sp>
      <p:sp>
        <p:nvSpPr>
          <p:cNvPr id="15364" name="Textfeld 5"/>
          <p:cNvSpPr txBox="1">
            <a:spLocks noChangeArrowheads="1"/>
          </p:cNvSpPr>
          <p:nvPr/>
        </p:nvSpPr>
        <p:spPr bwMode="auto">
          <a:xfrm>
            <a:off x="2376488" y="3179763"/>
            <a:ext cx="322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EnergyMinimizingStrategy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5700" y="5589588"/>
            <a:ext cx="1443038" cy="604837"/>
          </a:xfrm>
          <a:prstGeom prst="wedgeRoundRectCallout">
            <a:avLst>
              <a:gd name="adj1" fmla="val 19473"/>
              <a:gd name="adj2" fmla="val -1202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Basisobjekt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95288" y="3052763"/>
            <a:ext cx="1444625" cy="604837"/>
          </a:xfrm>
          <a:prstGeom prst="wedgeRoundRectCallout">
            <a:avLst>
              <a:gd name="adj1" fmla="val 56422"/>
              <a:gd name="adj2" fmla="val 1106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Instanz der Subklasse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19614461">
            <a:off x="4678363" y="3259138"/>
            <a:ext cx="2209800" cy="484187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949700" y="1916113"/>
            <a:ext cx="2782888" cy="606425"/>
          </a:xfrm>
          <a:prstGeom prst="wedgeRoundRectCallout">
            <a:avLst>
              <a:gd name="adj1" fmla="val 28903"/>
              <a:gd name="adj2" fmla="val 15823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Konstruktionsreihenfolge</a:t>
            </a:r>
          </a:p>
        </p:txBody>
      </p:sp>
      <p:sp>
        <p:nvSpPr>
          <p:cNvPr id="4" name="Wolke 3"/>
          <p:cNvSpPr/>
          <p:nvPr/>
        </p:nvSpPr>
        <p:spPr bwMode="auto">
          <a:xfrm>
            <a:off x="2627313" y="3611563"/>
            <a:ext cx="2592387" cy="17287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ElevatorStrategy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Pfeil nach rechts 11"/>
          <p:cNvSpPr/>
          <p:nvPr/>
        </p:nvSpPr>
        <p:spPr bwMode="auto">
          <a:xfrm rot="12319204">
            <a:off x="4737100" y="4667250"/>
            <a:ext cx="2032000" cy="485775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788" y="4276725"/>
            <a:ext cx="2782887" cy="604838"/>
          </a:xfrm>
          <a:prstGeom prst="wedgeRoundRectCallout">
            <a:avLst>
              <a:gd name="adj1" fmla="val -50189"/>
              <a:gd name="adj2" fmla="val 854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Destruktionsreihenfolge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638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ist diese Reihenfolge (Konstruktoren innen nach außen, Desktruktoren außen nach innen) sinnvoll?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"Building.h"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"ElevatorStrategy.h"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"EnergyMinimizingStrategy.h"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ElevatorStrategy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* strg =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  // Do something...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ConstElevatorStrategyPtr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strategy(strg);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hbi(6, strategy);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hbi.getElevator().moveToNextFloor();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556250" y="908050"/>
            <a:ext cx="2782888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556250" y="3357563"/>
            <a:ext cx="2782888" cy="604837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072063" y="5270500"/>
            <a:ext cx="3367087" cy="666750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Destruktor</a:t>
            </a:r>
            <a:r>
              <a:rPr lang="de-DE" dirty="0">
                <a:solidFill>
                  <a:schemeClr val="bg1"/>
                </a:solidFill>
              </a:rPr>
              <a:t>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148064" y="3212976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/>
              <a:t>!</a:t>
            </a:r>
            <a:endParaRPr lang="en-US" sz="60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4630917" y="5128360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/>
              <a:t>!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19459" name="Textfeld 3"/>
          <p:cNvSpPr txBox="1">
            <a:spLocks noChangeArrowheads="1"/>
          </p:cNvSpPr>
          <p:nvPr/>
        </p:nvSpPr>
        <p:spPr bwMode="auto">
          <a:xfrm>
            <a:off x="1116013" y="1916113"/>
            <a:ext cx="5040312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Im Gegensatz zu Java ist bei C++ aus Effizienzgründen die polymorphe Behandlung von Methoden </a:t>
            </a:r>
            <a:r>
              <a:rPr lang="de-DE" altLang="de-DE" sz="1800"/>
              <a:t>per Default ausgeschaltet</a:t>
            </a:r>
          </a:p>
        </p:txBody>
      </p:sp>
      <p:sp>
        <p:nvSpPr>
          <p:cNvPr id="19460" name="Textfeld 4"/>
          <p:cNvSpPr txBox="1">
            <a:spLocks noChangeArrowheads="1"/>
          </p:cNvSpPr>
          <p:nvPr/>
        </p:nvSpPr>
        <p:spPr bwMode="auto">
          <a:xfrm>
            <a:off x="1136650" y="3141663"/>
            <a:ext cx="68913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Es muss explizit mit dem Schlüsselwort </a:t>
            </a:r>
            <a:r>
              <a:rPr lang="de-DE" altLang="de-DE" sz="1800"/>
              <a:t>virtual</a:t>
            </a:r>
            <a:r>
              <a:rPr lang="de-DE" altLang="de-DE" sz="1800" b="0"/>
              <a:t> angegeben werden, welche Methoden polymorph zu behandeln sind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EnergyMinimizingStrategy();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~EnergyMinimizingStrategy();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63538" y="3273425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(nur im Header)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23850" y="5661025"/>
            <a:ext cx="5575300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</a:t>
            </a:r>
            <a:r>
              <a:rPr lang="de-DE" b="1" dirty="0" err="1">
                <a:solidFill>
                  <a:schemeClr val="bg1"/>
                </a:solidFill>
              </a:rPr>
              <a:t>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9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Pure Virtual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7400" y="1563688"/>
            <a:ext cx="3168650" cy="814387"/>
          </a:xfrm>
          <a:prstGeom prst="wedgeRoundRectCallout">
            <a:avLst>
              <a:gd name="adj1" fmla="val -6032"/>
              <a:gd name="adj2" fmla="val 781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971550" y="3867150"/>
            <a:ext cx="58324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Entspricht einer </a:t>
            </a:r>
            <a:r>
              <a:rPr lang="de-DE" altLang="de-DE" sz="1800"/>
              <a:t>abstrakten Methode </a:t>
            </a:r>
            <a:r>
              <a:rPr lang="de-DE" altLang="de-DE" sz="1800" b="0"/>
              <a:t>in Java.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Klasse mit rein virtuellen Methode entspricht </a:t>
            </a:r>
            <a:r>
              <a:rPr lang="de-DE" altLang="de-DE" sz="1800"/>
              <a:t>abstrakter Klasse</a:t>
            </a:r>
            <a:r>
              <a:rPr lang="de-DE" altLang="de-DE" sz="1800" b="0"/>
              <a:t> oder </a:t>
            </a:r>
            <a:r>
              <a:rPr lang="de-DE" altLang="de-DE" sz="1800"/>
              <a:t>Interface</a:t>
            </a:r>
            <a:r>
              <a:rPr lang="de-DE" altLang="de-DE" sz="1800" b="0"/>
              <a:t> in Java.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Methode kann implementiert werden, muss aber nicht.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Klasse kann dann nicht mehr instanziiert werden.</a:t>
            </a:r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22535" name="Gerade Verbindung 4"/>
          <p:cNvCxnSpPr>
            <a:cxnSpLocks noChangeShapeType="1"/>
          </p:cNvCxnSpPr>
          <p:nvPr/>
        </p:nvCxnSpPr>
        <p:spPr bwMode="auto">
          <a:xfrm flipH="1">
            <a:off x="684213" y="3429000"/>
            <a:ext cx="79914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Abgerundete rechteckige Legende 7"/>
          <p:cNvSpPr/>
          <p:nvPr/>
        </p:nvSpPr>
        <p:spPr>
          <a:xfrm>
            <a:off x="3485356" y="587565"/>
            <a:ext cx="3168650" cy="814387"/>
          </a:xfrm>
          <a:prstGeom prst="wedgeRoundRectCallout">
            <a:avLst>
              <a:gd name="adj1" fmla="val -58198"/>
              <a:gd name="adj2" fmla="val 760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3555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sind virtuelle Methoden „teuer“?</a:t>
            </a:r>
          </a:p>
        </p:txBody>
      </p:sp>
      <p:sp>
        <p:nvSpPr>
          <p:cNvPr id="23557" name="Textfeld 4"/>
          <p:cNvSpPr txBox="1">
            <a:spLocks noChangeArrowheads="1"/>
          </p:cNvSpPr>
          <p:nvPr/>
        </p:nvSpPr>
        <p:spPr bwMode="auto">
          <a:xfrm>
            <a:off x="250825" y="2636838"/>
            <a:ext cx="8137525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bedeutet jede const-Verwendung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/>
          </a:p>
        </p:txBody>
      </p:sp>
      <p:sp>
        <p:nvSpPr>
          <p:cNvPr id="2" name="Rechteck 1"/>
          <p:cNvSpPr/>
          <p:nvPr/>
        </p:nvSpPr>
        <p:spPr>
          <a:xfrm>
            <a:off x="250825" y="4149725"/>
            <a:ext cx="5761038" cy="13795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altLang="de-DE" dirty="0"/>
              <a:t>Was ist der Unterschied zwischen Zeilen (2) und (3):</a:t>
            </a:r>
          </a:p>
          <a:p>
            <a:pPr marL="342900" indent="-342900" algn="l">
              <a:buFont typeface="+mj-lt"/>
              <a:buAutoNum type="arabicPeriod"/>
              <a:defRPr/>
            </a:pPr>
            <a:endParaRPr lang="de-DE" altLang="de-DE" dirty="0">
              <a:solidFill>
                <a:srgbClr val="005032"/>
              </a:solidFill>
              <a:latin typeface="Consolas" pitchFamily="49" charset="0"/>
            </a:endParaRP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strg1 =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strg2(strg0);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Constructor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b="0" dirty="0" smtClean="0"/>
              <a:t>Zu erwarten ist, dass bei (2.)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7117" y="2276872"/>
            <a:ext cx="4128859" cy="399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11166" y="3730110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4128" y="3068960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4088" y="3402624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4088" y="381680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4088" y="422220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4088" y="4620605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4773" y="5008811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6056" y="5505393"/>
            <a:ext cx="2736304" cy="351163"/>
          </a:xfrm>
          <a:prstGeom prst="wedgeRoundRectCallout">
            <a:avLst>
              <a:gd name="adj1" fmla="val -17964"/>
              <a:gd name="adj2" fmla="val -977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Constructor</a:t>
            </a:r>
            <a:r>
              <a:rPr lang="de-DE" dirty="0" smtClean="0">
                <a:solidFill>
                  <a:schemeClr val="bg1"/>
                </a:solidFill>
              </a:rPr>
              <a:t> Elision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076056" y="5955043"/>
            <a:ext cx="3540523" cy="520822"/>
          </a:xfrm>
          <a:prstGeom prst="wedgeRoundRectCallout">
            <a:avLst>
              <a:gd name="adj1" fmla="val -24420"/>
              <a:gd name="adj2" fmla="val -657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 smtClean="0">
                <a:solidFill>
                  <a:schemeClr val="bg1"/>
                </a:solidFill>
              </a:rPr>
              <a:t>–</a:t>
            </a:r>
            <a:r>
              <a:rPr lang="de-DE" i="1" dirty="0" err="1" smtClean="0">
                <a:solidFill>
                  <a:schemeClr val="bg1"/>
                </a:solidFill>
              </a:rPr>
              <a:t>fno-elide-constructors</a:t>
            </a:r>
            <a:r>
              <a:rPr lang="de-DE" dirty="0" smtClean="0">
                <a:solidFill>
                  <a:schemeClr val="bg1"/>
                </a:solidFill>
              </a:rPr>
              <a:t> wird tatsächlich kopiert.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3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397125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1700808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228600">
              <a:srgbClr val="FF0000">
                <a:alpha val="40000"/>
              </a:srgbClr>
            </a:glow>
          </a:effectLst>
          <a:extLst/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3166369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190500">
              <a:srgbClr val="00B050">
                <a:alpha val="60000"/>
              </a:srgbClr>
            </a:glow>
            <a:softEdge rad="0"/>
          </a:effectLst>
          <a:extLst/>
        </p:spPr>
      </p:pic>
      <p:cxnSp>
        <p:nvCxnSpPr>
          <p:cNvPr id="5128" name="Gewinkelte Verbindung 34"/>
          <p:cNvCxnSpPr>
            <a:cxnSpLocks noChangeShapeType="1"/>
          </p:cNvCxnSpPr>
          <p:nvPr/>
        </p:nvCxnSpPr>
        <p:spPr bwMode="auto">
          <a:xfrm>
            <a:off x="5580063" y="2781300"/>
            <a:ext cx="504825" cy="6492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Gewinkelte Verbindung 36"/>
          <p:cNvCxnSpPr>
            <a:cxnSpLocks noChangeShapeType="1"/>
          </p:cNvCxnSpPr>
          <p:nvPr/>
        </p:nvCxnSpPr>
        <p:spPr bwMode="auto">
          <a:xfrm rot="10800000" flipV="1">
            <a:off x="5832475" y="1965325"/>
            <a:ext cx="252413" cy="8159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Abgerundete rechteckige Legende 45"/>
          <p:cNvSpPr/>
          <p:nvPr/>
        </p:nvSpPr>
        <p:spPr>
          <a:xfrm>
            <a:off x="323850" y="1557338"/>
            <a:ext cx="3743325" cy="1570037"/>
          </a:xfrm>
          <a:prstGeom prst="wedgeRoundRectCallout">
            <a:avLst>
              <a:gd name="adj1" fmla="val 8630"/>
              <a:gd name="adj2" fmla="val 730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3779838" y="4130675"/>
            <a:ext cx="5127625" cy="1243013"/>
          </a:xfrm>
          <a:prstGeom prst="wedgeRoundRectCallout">
            <a:avLst>
              <a:gd name="adj1" fmla="val -6041"/>
              <a:gd name="adj2" fmla="val -770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ohne Polymorphie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090863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051050" y="2281238"/>
            <a:ext cx="6985000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0: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energy."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1: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waiting time."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183063" y="4652963"/>
            <a:ext cx="4421187" cy="1079500"/>
          </a:xfrm>
          <a:prstGeom prst="wedgeRoundRectCallout">
            <a:avLst>
              <a:gd name="adj1" fmla="val -57951"/>
              <a:gd name="adj2" fmla="val -447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Für jede neue Strategie muss die Logik hier (und eventuell an anderen Stellen) erweitert werden!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Fluch des </a:t>
            </a:r>
            <a:r>
              <a:rPr lang="de-DE" b="1" dirty="0" err="1">
                <a:solidFill>
                  <a:schemeClr val="bg1"/>
                </a:solidFill>
              </a:rPr>
              <a:t>switch-case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92138" y="5216525"/>
            <a:ext cx="3403600" cy="733425"/>
          </a:xfrm>
          <a:prstGeom prst="wedgeRoundRectCallout">
            <a:avLst>
              <a:gd name="adj1" fmla="val -925"/>
              <a:gd name="adj2" fmla="val -1973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Dispatch</a:t>
            </a:r>
            <a:r>
              <a:rPr lang="de-DE" dirty="0">
                <a:solidFill>
                  <a:schemeClr val="bg1"/>
                </a:solidFill>
              </a:rPr>
              <a:t>“ geschieht von Hand mit Hilfe einer „Tabelle“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mit Polymorphie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924175"/>
            <a:ext cx="8509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hteck 4"/>
          <p:cNvSpPr>
            <a:spLocks noChangeArrowheads="1"/>
          </p:cNvSpPr>
          <p:nvPr/>
        </p:nvSpPr>
        <p:spPr bwMode="auto">
          <a:xfrm>
            <a:off x="2051050" y="3068638"/>
            <a:ext cx="6985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95738" y="3860800"/>
            <a:ext cx="4119562" cy="1900238"/>
          </a:xfrm>
          <a:prstGeom prst="wedgeRoundRectCallout">
            <a:avLst>
              <a:gd name="adj1" fmla="val -31387"/>
              <a:gd name="adj2" fmla="val -647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Strategie wird bei der Erzeugung des Aufzugs gesetzt.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Dieser Code behandelt die Strategie polymorph und muss für neue Strategien nicht verändert werden!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Aufzugsimulation (reloaded)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Abstrakte Oberklasse</a:t>
            </a:r>
          </a:p>
        </p:txBody>
      </p:sp>
      <p:sp>
        <p:nvSpPr>
          <p:cNvPr id="66" name="Abgerundete rechteckige Legende 65"/>
          <p:cNvSpPr/>
          <p:nvPr/>
        </p:nvSpPr>
        <p:spPr>
          <a:xfrm>
            <a:off x="5219700" y="5229225"/>
            <a:ext cx="2557463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Subklassen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921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988" y="4051300"/>
            <a:ext cx="3646487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Nochmal – was ist der Vorteil von Polymorphie?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hat Polymorphie mit Vererbung zu tun?  Geht es auch ohne Vererbung?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2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Floor</a:t>
            </a:r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323850" y="2636838"/>
            <a:ext cx="4032250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number);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&amp; 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getNumber()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  return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setNumber(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    number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0245" name="Rechteck 6"/>
          <p:cNvSpPr>
            <a:spLocks noChangeArrowheads="1"/>
          </p:cNvSpPr>
          <p:nvPr/>
        </p:nvSpPr>
        <p:spPr bwMode="auto">
          <a:xfrm>
            <a:off x="4564063" y="2024063"/>
            <a:ext cx="45720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Floor.h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Floor&amp;):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1758950" y="4797425"/>
            <a:ext cx="2813050" cy="604838"/>
          </a:xfrm>
          <a:prstGeom prst="wedgeRoundRectCallout">
            <a:avLst>
              <a:gd name="adj1" fmla="val -44694"/>
              <a:gd name="adj2" fmla="val -83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Kleine Methoden können </a:t>
            </a:r>
            <a:r>
              <a:rPr lang="de-DE" i="1" dirty="0">
                <a:solidFill>
                  <a:schemeClr val="bg1"/>
                </a:solidFill>
              </a:rPr>
              <a:t>inline</a:t>
            </a:r>
            <a:r>
              <a:rPr lang="de-DE" dirty="0">
                <a:solidFill>
                  <a:schemeClr val="bg1"/>
                </a:solidFill>
              </a:rPr>
              <a:t> definiert werden!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3203848" y="1628800"/>
            <a:ext cx="914400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740352" y="1628800"/>
            <a:ext cx="986408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faltete Ecke 8"/>
          <p:cNvSpPr/>
          <p:nvPr/>
        </p:nvSpPr>
        <p:spPr bwMode="auto">
          <a:xfrm>
            <a:off x="1907704" y="1672134"/>
            <a:ext cx="1994520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Rechteck 4"/>
          <p:cNvSpPr/>
          <p:nvPr/>
        </p:nvSpPr>
        <p:spPr>
          <a:xfrm>
            <a:off x="179512" y="2348880"/>
            <a:ext cx="5544616" cy="3698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2A00FF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/shared_ptr.hpp&gt;</a:t>
            </a: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err="1">
                <a:solidFill>
                  <a:srgbClr val="2A00FF"/>
                </a:solidFill>
                <a:latin typeface="Consolas"/>
              </a:rPr>
              <a:t>Floor.h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elevator)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879600"/>
            <a:ext cx="5111750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"ElevatorStrategy.h"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ElevatorStrategy::ElevatorStrategy()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"ElevatorStrategy(): 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"Creating basic strategy"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ElevatorStrategy::~ElevatorStrategy()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"~ElevatorStrategy(): 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"Destroying basic strategy"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ElevatorStrategy::next(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 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"ElevatorStrategy::next(...): 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"Using basic strategy ..."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elevator-&gt;getCurrentFloor();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/>
          </a:p>
        </p:txBody>
      </p:sp>
      <p:cxnSp>
        <p:nvCxnSpPr>
          <p:cNvPr id="11269" name="Gerade Verbindung 4"/>
          <p:cNvCxnSpPr>
            <a:cxnSpLocks noChangeShapeType="1"/>
          </p:cNvCxnSpPr>
          <p:nvPr/>
        </p:nvCxnSpPr>
        <p:spPr bwMode="auto">
          <a:xfrm>
            <a:off x="39957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Abgerundete rechteckige Legende 5"/>
          <p:cNvSpPr/>
          <p:nvPr/>
        </p:nvSpPr>
        <p:spPr>
          <a:xfrm>
            <a:off x="379983" y="1087550"/>
            <a:ext cx="4264025" cy="836612"/>
          </a:xfrm>
          <a:prstGeom prst="wedgeRoundRectCallout">
            <a:avLst>
              <a:gd name="adj1" fmla="val -28253"/>
              <a:gd name="adj2" fmla="val 1647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Vorwärtsreferenz</a:t>
            </a:r>
            <a:r>
              <a:rPr lang="de-DE" dirty="0">
                <a:solidFill>
                  <a:schemeClr val="bg1"/>
                </a:solidFill>
              </a:rPr>
              <a:t> (statt #</a:t>
            </a:r>
            <a:r>
              <a:rPr lang="de-DE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aufzulösen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938470" y="871538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24413" y="6119813"/>
            <a:ext cx="3743325" cy="549275"/>
          </a:xfrm>
          <a:prstGeom prst="wedgeRoundRectCallout">
            <a:avLst>
              <a:gd name="adj1" fmla="val -25492"/>
              <a:gd name="adj2" fmla="val -7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Sinnvolle Strategien entwickeln wir in der Übung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Gefaltete Ecke 9"/>
          <p:cNvSpPr/>
          <p:nvPr/>
        </p:nvSpPr>
        <p:spPr bwMode="auto">
          <a:xfrm>
            <a:off x="6876256" y="1672134"/>
            <a:ext cx="213853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2176</Words>
  <Application>Microsoft Office PowerPoint</Application>
  <PresentationFormat>Bildschirmpräsentation (4:3)</PresentationFormat>
  <Paragraphs>509</Paragraphs>
  <Slides>22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22</vt:i4>
      </vt:variant>
    </vt:vector>
  </HeadingPairs>
  <TitlesOfParts>
    <vt:vector size="31" baseType="lpstr">
      <vt:lpstr>Arial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1_FV_Vorlage_SE1_TUCD</vt:lpstr>
      <vt:lpstr>Programmierpraktikum C und C++</vt:lpstr>
      <vt:lpstr>Was ist Polymorphie?</vt:lpstr>
      <vt:lpstr>Was ist Polymorphie?</vt:lpstr>
      <vt:lpstr>Lösung ohne Polymorphie</vt:lpstr>
      <vt:lpstr>Lösung mit Polymorphie</vt:lpstr>
      <vt:lpstr>Aufzugsimulation (reloaded)</vt:lpstr>
      <vt:lpstr>Intermezzo</vt:lpstr>
      <vt:lpstr>Floor</vt:lpstr>
      <vt:lpstr>ElevatorStrategy</vt:lpstr>
      <vt:lpstr>Elevator</vt:lpstr>
      <vt:lpstr>Building</vt:lpstr>
      <vt:lpstr>EnergyMinimizingStrategy</vt:lpstr>
      <vt:lpstr>Konstruktion und Dekonstruktion von Objekten</vt:lpstr>
      <vt:lpstr>Intermezzo</vt:lpstr>
      <vt:lpstr>Probelauf unserer Simulation</vt:lpstr>
      <vt:lpstr>Probelauf unserer Simulation</vt:lpstr>
      <vt:lpstr>Virtuelle Methoden</vt:lpstr>
      <vt:lpstr>Virtuelle Methoden</vt:lpstr>
      <vt:lpstr>Probelauf mit virtuellen Methoden</vt:lpstr>
      <vt:lpstr>Pure Virtual</vt:lpstr>
      <vt:lpstr>Intermezzo</vt:lpstr>
      <vt:lpstr>Copy Constructor Elision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Anthony Anjorin</dc:creator>
  <cp:lastModifiedBy>Roland Kluge</cp:lastModifiedBy>
  <cp:revision>343</cp:revision>
  <dcterms:created xsi:type="dcterms:W3CDTF">2008-08-19T13:25:11Z</dcterms:created>
  <dcterms:modified xsi:type="dcterms:W3CDTF">2014-09-08T07:01:42Z</dcterms:modified>
</cp:coreProperties>
</file>