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988" r:id="rId2"/>
  </p:sldMasterIdLst>
  <p:notesMasterIdLst>
    <p:notesMasterId r:id="rId14"/>
  </p:notesMasterIdLst>
  <p:handoutMasterIdLst>
    <p:handoutMasterId r:id="rId15"/>
  </p:handoutMasterIdLst>
  <p:sldIdLst>
    <p:sldId id="277" r:id="rId3"/>
    <p:sldId id="276" r:id="rId4"/>
    <p:sldId id="265" r:id="rId5"/>
    <p:sldId id="259" r:id="rId6"/>
    <p:sldId id="267" r:id="rId7"/>
    <p:sldId id="278" r:id="rId8"/>
    <p:sldId id="275" r:id="rId9"/>
    <p:sldId id="268" r:id="rId10"/>
    <p:sldId id="274" r:id="rId11"/>
    <p:sldId id="271" r:id="rId12"/>
    <p:sldId id="272" r:id="rId13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53">
          <p15:clr>
            <a:srgbClr val="A4A3A4"/>
          </p15:clr>
        </p15:guide>
        <p15:guide id="2" pos="3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AA9"/>
    <a:srgbClr val="F7FC28"/>
    <a:srgbClr val="FC7428"/>
    <a:srgbClr val="FC6528"/>
    <a:srgbClr val="FF7B21"/>
    <a:srgbClr val="FF3300"/>
    <a:srgbClr val="979797"/>
    <a:srgbClr val="7F7F7F"/>
    <a:srgbClr val="FFD7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92" autoAdjust="0"/>
    <p:restoredTop sz="75632" autoAdjust="0"/>
  </p:normalViewPr>
  <p:slideViewPr>
    <p:cSldViewPr>
      <p:cViewPr varScale="1">
        <p:scale>
          <a:sx n="77" d="100"/>
          <a:sy n="77" d="100"/>
        </p:scale>
        <p:origin x="1325" y="62"/>
      </p:cViewPr>
      <p:guideLst>
        <p:guide orient="horz" pos="1253"/>
        <p:guide pos="3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399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 err="1" smtClean="0">
                <a:solidFill>
                  <a:srgbClr val="005AA9"/>
                </a:solidFill>
              </a:rPr>
              <a:t>Länge</a:t>
            </a:r>
            <a:r>
              <a:rPr lang="en-US" b="1" dirty="0" smtClean="0">
                <a:solidFill>
                  <a:srgbClr val="005AA9"/>
                </a:solidFill>
              </a:rPr>
              <a:t> der </a:t>
            </a:r>
            <a:r>
              <a:rPr lang="en-US" b="1" dirty="0" err="1" smtClean="0">
                <a:solidFill>
                  <a:srgbClr val="005AA9"/>
                </a:solidFill>
              </a:rPr>
              <a:t>Übungsblätter</a:t>
            </a:r>
            <a:r>
              <a:rPr lang="en-US" b="1" dirty="0" smtClean="0">
                <a:solidFill>
                  <a:srgbClr val="005AA9"/>
                </a:solidFill>
              </a:rPr>
              <a:t> </a:t>
            </a:r>
            <a:r>
              <a:rPr lang="en-US" b="1" dirty="0" err="1" smtClean="0">
                <a:solidFill>
                  <a:srgbClr val="005AA9"/>
                </a:solidFill>
              </a:rPr>
              <a:t>nach</a:t>
            </a:r>
            <a:r>
              <a:rPr lang="en-US" b="1" dirty="0" smtClean="0">
                <a:solidFill>
                  <a:srgbClr val="005AA9"/>
                </a:solidFill>
              </a:rPr>
              <a:t> Tag</a:t>
            </a:r>
            <a:endParaRPr lang="en-US" b="1" dirty="0">
              <a:solidFill>
                <a:srgbClr val="005AA9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Tag 1</c:v>
                </c:pt>
              </c:strCache>
            </c:strRef>
          </c:tx>
          <c:spPr>
            <a:solidFill>
              <a:srgbClr val="005AA9"/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Tag 1</c:v>
                </c:pt>
                <c:pt idx="1">
                  <c:v>Tag 2</c:v>
                </c:pt>
                <c:pt idx="2">
                  <c:v>Tag 3</c:v>
                </c:pt>
                <c:pt idx="3">
                  <c:v>Tag 4</c:v>
                </c:pt>
                <c:pt idx="4">
                  <c:v>Tag 5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15</c:v>
                </c:pt>
                <c:pt idx="1">
                  <c:v>14</c:v>
                </c:pt>
                <c:pt idx="2">
                  <c:v>3</c:v>
                </c:pt>
                <c:pt idx="3">
                  <c:v>17</c:v>
                </c:pt>
                <c:pt idx="4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662764912"/>
        <c:axId val="-1662756752"/>
      </c:barChart>
      <c:catAx>
        <c:axId val="-1662764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62756752"/>
        <c:crosses val="autoZero"/>
        <c:auto val="1"/>
        <c:lblAlgn val="ctr"/>
        <c:lblOffset val="100"/>
        <c:noMultiLvlLbl val="0"/>
      </c:catAx>
      <c:valAx>
        <c:axId val="-16627567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-1662764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21F529-08D2-4FBF-8113-5A9690E355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1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163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1AC4CB2F-BC5A-454C-A55C-75DB3FC15F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07406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9A557B9B-627D-4455-B6A5-D16F373E10A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850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18435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42ED7F9D-B96B-434C-9850-0EF7686EFFF5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765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D3B5DB73-46F7-4F1D-B10E-15ED302C5BC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3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459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048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EE2A8F5-FFE4-47B8-BEAF-2EF180671D47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4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948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Links: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http://de.wikipedia.org/wiki/Geschichte_der_Programmiersprachen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Erstes Programm: 1842, Ada Lovelace für Analytical</a:t>
            </a:r>
            <a:r>
              <a:rPr lang="de-DE" baseline="0" dirty="0" smtClean="0"/>
              <a:t> Engine von Charles Babbage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Simula</a:t>
            </a:r>
            <a:r>
              <a:rPr lang="de-DE" dirty="0" smtClean="0"/>
              <a:t> 67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Klassenkonzept</a:t>
            </a:r>
            <a:r>
              <a:rPr lang="de-DE" baseline="0" dirty="0" smtClean="0"/>
              <a:t>, um Parameterdschungel zu entgehen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BCPL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1967, MIT, Martin Richards, einfach zu erlernende Sprache/Pioniersprache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nur ein Typ: Wort -&gt;</a:t>
            </a:r>
            <a:r>
              <a:rPr lang="de-DE" baseline="0" dirty="0" smtClean="0"/>
              <a:t> muss interpretiert werden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neue Idee: Zwischen-/Objektcode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eingesetzt zur Implementierung von </a:t>
            </a:r>
            <a:r>
              <a:rPr lang="de-DE" baseline="0" dirty="0" err="1" smtClean="0"/>
              <a:t>AmigaOS</a:t>
            </a:r>
            <a:endParaRPr lang="de-DE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1969, Ken Thompson, Dennis </a:t>
            </a:r>
            <a:r>
              <a:rPr lang="de-DE" baseline="0" dirty="0" err="1" smtClean="0"/>
              <a:t>Ritchie</a:t>
            </a:r>
            <a:endParaRPr lang="de-DE" baseline="0" dirty="0" smtClean="0"/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interpretierter Zwischencode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manche Programme lassen sich tatsächlich mit C-Compiler übersetzen </a:t>
            </a:r>
            <a:r>
              <a:rPr lang="de-DE" baseline="0" smtClean="0"/>
              <a:t>(Traditional Mode)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C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Standards: C89/C90, C95, C99, C11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1969-1973: Dennis </a:t>
            </a:r>
            <a:r>
              <a:rPr lang="de-DE" dirty="0" err="1" smtClean="0"/>
              <a:t>Ritchie</a:t>
            </a:r>
            <a:r>
              <a:rPr lang="de-DE" dirty="0" smtClean="0"/>
              <a:t>, Entwicklung von Unix (neu</a:t>
            </a:r>
            <a:r>
              <a:rPr lang="de-DE" baseline="0" dirty="0" smtClean="0"/>
              <a:t> implementiert in C im Jahr 1973)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1978: </a:t>
            </a:r>
            <a:r>
              <a:rPr lang="de-DE" baseline="0" dirty="0" err="1" smtClean="0"/>
              <a:t>Kernighan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Ritchie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unsigned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long</a:t>
            </a:r>
            <a:r>
              <a:rPr lang="de-DE" baseline="0" dirty="0" smtClean="0"/>
              <a:t>/</a:t>
            </a:r>
            <a:r>
              <a:rPr lang="de-DE" baseline="0" dirty="0" err="1" smtClean="0"/>
              <a:t>int</a:t>
            </a:r>
            <a:r>
              <a:rPr lang="de-DE" baseline="0" dirty="0" smtClean="0"/>
              <a:t>, &lt;</a:t>
            </a:r>
            <a:r>
              <a:rPr lang="de-DE" baseline="0" dirty="0" err="1" smtClean="0"/>
              <a:t>stdio.h</a:t>
            </a:r>
            <a:r>
              <a:rPr lang="de-DE" baseline="0" dirty="0" smtClean="0"/>
              <a:t>&gt;)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1983-1989: Standardisierung durch ANSI; 1990: ISO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C++ 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Bjarne </a:t>
            </a:r>
            <a:r>
              <a:rPr lang="de-DE" baseline="0" dirty="0" err="1" smtClean="0"/>
              <a:t>Stroustroup</a:t>
            </a:r>
            <a:r>
              <a:rPr lang="de-DE" baseline="0" dirty="0" smtClean="0"/>
              <a:t>: 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Simula</a:t>
            </a:r>
            <a:r>
              <a:rPr lang="de-DE" baseline="0" dirty="0" smtClean="0"/>
              <a:t> 2 gut zu programmieren, jedoch nicht für hocheffizienten Code geeignet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BCPL: effizient, jedoch nicht für größere Projekte geeignet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C: weit verbreitet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Erweiterugen</a:t>
            </a:r>
            <a:r>
              <a:rPr lang="de-DE" baseline="0" dirty="0" smtClean="0"/>
              <a:t>: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Klassenkonzept (Simula-67) -&gt; </a:t>
            </a:r>
            <a:r>
              <a:rPr lang="de-DE" i="1" baseline="0" dirty="0" smtClean="0"/>
              <a:t>C </a:t>
            </a:r>
            <a:r>
              <a:rPr lang="de-DE" i="1" baseline="0" dirty="0" err="1" smtClean="0"/>
              <a:t>with</a:t>
            </a:r>
            <a:r>
              <a:rPr lang="de-DE" i="1" baseline="0" dirty="0" smtClean="0"/>
              <a:t> </a:t>
            </a:r>
            <a:r>
              <a:rPr lang="de-DE" i="1" baseline="0" dirty="0" err="1" smtClean="0"/>
              <a:t>Classes</a:t>
            </a:r>
            <a:r>
              <a:rPr lang="de-DE" i="0" baseline="0" dirty="0" smtClean="0"/>
              <a:t> (ab 1983: </a:t>
            </a:r>
            <a:r>
              <a:rPr lang="de-DE" i="1" baseline="0" dirty="0" smtClean="0"/>
              <a:t>C++</a:t>
            </a:r>
            <a:r>
              <a:rPr lang="de-DE" i="0" baseline="0" dirty="0" smtClean="0"/>
              <a:t>)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1983: Überladen von Funktionen und Operatoren, Referenzen, Konstanten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1985: Mehrfachvererbung, abstrakte Klassen, statische/konstante Funktionen, </a:t>
            </a:r>
            <a:r>
              <a:rPr lang="de-DE" i="1" baseline="0" dirty="0" err="1" smtClean="0"/>
              <a:t>protected</a:t>
            </a:r>
            <a:endParaRPr lang="de-DE" baseline="0" dirty="0" smtClean="0"/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Erster Compiler: </a:t>
            </a:r>
            <a:r>
              <a:rPr lang="de-DE" i="1" baseline="0" dirty="0" err="1" smtClean="0"/>
              <a:t>cfront</a:t>
            </a:r>
            <a:r>
              <a:rPr lang="de-DE" i="0" baseline="0" dirty="0" smtClean="0"/>
              <a:t> generiert C++-Code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Seit C++11: </a:t>
            </a:r>
            <a:r>
              <a:rPr lang="de-DE" i="0" baseline="0" dirty="0" err="1" smtClean="0"/>
              <a:t>foreach</a:t>
            </a:r>
            <a:r>
              <a:rPr lang="de-DE" i="0" baseline="0" dirty="0" smtClean="0"/>
              <a:t>, automatische Typableitung (</a:t>
            </a:r>
            <a:r>
              <a:rPr lang="de-DE" i="1" baseline="0" dirty="0" err="1" smtClean="0"/>
              <a:t>auto</a:t>
            </a:r>
            <a:r>
              <a:rPr lang="de-DE" i="0" baseline="0" dirty="0" smtClean="0"/>
              <a:t>), </a:t>
            </a:r>
            <a:r>
              <a:rPr lang="de-DE" i="0" baseline="0" dirty="0" err="1" smtClean="0"/>
              <a:t>Compilezeitchecks</a:t>
            </a:r>
            <a:r>
              <a:rPr lang="de-DE" i="0" baseline="0" dirty="0" smtClean="0"/>
              <a:t> (</a:t>
            </a:r>
            <a:r>
              <a:rPr lang="de-DE" i="1" baseline="0" dirty="0" err="1" smtClean="0"/>
              <a:t>static</a:t>
            </a:r>
            <a:r>
              <a:rPr lang="de-DE" i="1" baseline="0" dirty="0" smtClean="0"/>
              <a:t> </a:t>
            </a:r>
            <a:r>
              <a:rPr lang="de-DE" i="1" baseline="0" dirty="0" err="1" smtClean="0"/>
              <a:t>asserts</a:t>
            </a:r>
            <a:r>
              <a:rPr lang="de-DE" i="0" baseline="0" dirty="0" smtClean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smtClean="0"/>
              <a:t>Java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1991/1992,</a:t>
            </a:r>
            <a:r>
              <a:rPr lang="de-DE" baseline="0" dirty="0" smtClean="0"/>
              <a:t> SUN, James </a:t>
            </a:r>
            <a:r>
              <a:rPr lang="de-DE" baseline="0" dirty="0" err="1" smtClean="0"/>
              <a:t>Gosling</a:t>
            </a:r>
            <a:r>
              <a:rPr lang="de-DE" baseline="0" dirty="0" smtClean="0"/>
              <a:t> et al.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Ursprünglicher Name: </a:t>
            </a:r>
            <a:r>
              <a:rPr lang="de-DE" baseline="0" dirty="0" err="1" smtClean="0"/>
              <a:t>Oak</a:t>
            </a:r>
            <a:r>
              <a:rPr lang="de-DE" baseline="0" dirty="0" smtClean="0"/>
              <a:t> (Eiche vor </a:t>
            </a:r>
            <a:r>
              <a:rPr lang="de-DE" baseline="0" dirty="0" err="1" smtClean="0"/>
              <a:t>Goslings</a:t>
            </a:r>
            <a:r>
              <a:rPr lang="de-DE" baseline="0" dirty="0" smtClean="0"/>
              <a:t> Fenster)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75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anthony.anjorin@es.tu-darmstadt.de" TargetMode="External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2014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26125"/>
            <a:ext cx="4103688" cy="600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0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000" dirty="0" smtClean="0"/>
              <a:t>roland.kluge@es.tu-darmstadt.de</a:t>
            </a:r>
            <a:r>
              <a:rPr lang="nl-NL" sz="1000" dirty="0" smtClean="0"/>
              <a:t> </a:t>
            </a:r>
          </a:p>
        </p:txBody>
      </p:sp>
      <p:pic>
        <p:nvPicPr>
          <p:cNvPr id="11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55236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320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9642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9642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1718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lvl="0"/>
            <a:endParaRPr lang="de-DE" noProof="0" smtClean="0"/>
          </a:p>
        </p:txBody>
      </p:sp>
    </p:spTree>
    <p:extLst>
      <p:ext uri="{BB962C8B-B14F-4D97-AF65-F5344CB8AC3E}">
        <p14:creationId xmlns:p14="http://schemas.microsoft.com/office/powerpoint/2010/main" val="3697211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572250"/>
            <a:ext cx="7559675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smtClean="0">
                <a:solidFill>
                  <a:srgbClr val="000000"/>
                </a:solidFill>
              </a:rPr>
              <a:t>© author(s) of these slides 2011 including research results of the research network ES  and TU Darmstadt otherwise as specified at the respective slide</a:t>
            </a:r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07075"/>
            <a:ext cx="4103688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SzTx/>
              <a:buFontTx/>
              <a:buNone/>
              <a:defRPr/>
            </a:pPr>
            <a:r>
              <a:rPr lang="de-DE" sz="1200" b="1" smtClean="0">
                <a:solidFill>
                  <a:srgbClr val="000000"/>
                </a:solidFill>
              </a:rPr>
              <a:t>Anthony Anjorin und Martin Wieber</a:t>
            </a:r>
          </a:p>
          <a:p>
            <a:pPr algn="l">
              <a:lnSpc>
                <a:spcPct val="100000"/>
              </a:lnSpc>
              <a:spcAft>
                <a:spcPct val="10000"/>
              </a:spcAft>
              <a:buSzTx/>
              <a:buFontTx/>
              <a:buNone/>
              <a:defRPr/>
            </a:pPr>
            <a:r>
              <a:rPr lang="de-DE" sz="1000" smtClean="0">
                <a:solidFill>
                  <a:srgbClr val="000000"/>
                </a:solidFill>
                <a:hlinkClick r:id="rId2"/>
              </a:rPr>
              <a:t>anthony.anjorin@es.tu-darmstadt.de</a:t>
            </a:r>
            <a:endParaRPr lang="de-DE" sz="1000" smtClean="0">
              <a:solidFill>
                <a:srgbClr val="000000"/>
              </a:solidFill>
            </a:endParaRPr>
          </a:p>
          <a:p>
            <a:pPr algn="l">
              <a:lnSpc>
                <a:spcPct val="100000"/>
              </a:lnSpc>
              <a:spcAft>
                <a:spcPct val="10000"/>
              </a:spcAft>
              <a:buSzTx/>
              <a:buFontTx/>
              <a:buNone/>
              <a:defRPr/>
            </a:pPr>
            <a:r>
              <a:rPr lang="de-DE" sz="1000" smtClean="0">
                <a:solidFill>
                  <a:srgbClr val="000000"/>
                </a:solidFill>
              </a:rPr>
              <a:t>Tel.+49 6151 16 3678</a:t>
            </a:r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6948488" y="6524625"/>
            <a:ext cx="194468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de-DE" altLang="de-DE" sz="1000" smtClean="0">
                <a:solidFill>
                  <a:srgbClr val="000000"/>
                </a:solidFill>
              </a:rPr>
              <a:t>12.04.2011</a:t>
            </a:r>
          </a:p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000" smtClean="0">
              <a:solidFill>
                <a:srgbClr val="000000"/>
              </a:solidFill>
            </a:endParaRPr>
          </a:p>
        </p:txBody>
      </p:sp>
      <p:pic>
        <p:nvPicPr>
          <p:cNvPr id="12" name="Picture 6" descr="tud_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4" descr="logo(200x184)_es02_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3916363"/>
            <a:ext cx="1112838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25"/>
          <p:cNvSpPr txBox="1">
            <a:spLocks noChangeArrowheads="1"/>
          </p:cNvSpPr>
          <p:nvPr/>
        </p:nvSpPr>
        <p:spPr bwMode="auto">
          <a:xfrm>
            <a:off x="2438400" y="5076825"/>
            <a:ext cx="6551613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SzTx/>
              <a:buFontTx/>
              <a:buNone/>
              <a:defRPr/>
            </a:pPr>
            <a:r>
              <a:rPr lang="en-US" sz="1200" smtClean="0">
                <a:solidFill>
                  <a:srgbClr val="000000"/>
                </a:solidFill>
              </a:rPr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SzTx/>
              <a:buFontTx/>
              <a:buNone/>
              <a:defRPr/>
            </a:pPr>
            <a:r>
              <a:rPr lang="en-US" sz="1000" smtClean="0">
                <a:solidFill>
                  <a:srgbClr val="000000"/>
                </a:solidFill>
              </a:rPr>
              <a:t>Prof. Dr. rer. nat. Andy Schürr</a:t>
            </a:r>
            <a:br>
              <a:rPr lang="en-US" sz="1000" smtClean="0">
                <a:solidFill>
                  <a:srgbClr val="000000"/>
                </a:solidFill>
              </a:rPr>
            </a:br>
            <a:r>
              <a:rPr lang="en-US" sz="1000" smtClean="0">
                <a:solidFill>
                  <a:srgbClr val="000000"/>
                </a:solidFill>
              </a:rPr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SzTx/>
              <a:buFontTx/>
              <a:buNone/>
              <a:defRPr/>
            </a:pPr>
            <a:r>
              <a:rPr lang="en-US" sz="1000" smtClean="0">
                <a:solidFill>
                  <a:srgbClr val="000000"/>
                </a:solidFill>
              </a:rPr>
              <a:t>Dept. of Computer Science (adjunct Professor)</a:t>
            </a:r>
            <a:br>
              <a:rPr lang="en-US" sz="1000" smtClean="0">
                <a:solidFill>
                  <a:srgbClr val="000000"/>
                </a:solidFill>
              </a:rPr>
            </a:br>
            <a:endParaRPr lang="en-US" sz="1000" smtClean="0">
              <a:solidFill>
                <a:srgbClr val="000000"/>
              </a:solidFill>
            </a:endParaRPr>
          </a:p>
          <a:p>
            <a:pPr algn="r">
              <a:lnSpc>
                <a:spcPct val="100000"/>
              </a:lnSpc>
              <a:spcAft>
                <a:spcPct val="10000"/>
              </a:spcAft>
              <a:buSzTx/>
              <a:buFontTx/>
              <a:buNone/>
              <a:defRPr/>
            </a:pPr>
            <a:r>
              <a:rPr lang="en-US" sz="1000" smtClean="0">
                <a:solidFill>
                  <a:srgbClr val="000000"/>
                </a:solidFill>
              </a:rPr>
              <a:t>www.es.tu-darmstadt.de</a:t>
            </a:r>
          </a:p>
        </p:txBody>
      </p:sp>
      <p:sp>
        <p:nvSpPr>
          <p:cNvPr id="20509" name="Rectangle 29"/>
          <p:cNvSpPr>
            <a:spLocks noGrp="1" noChangeArrowheads="1"/>
          </p:cNvSpPr>
          <p:nvPr>
            <p:ph type="ctrTitle" sz="quarter"/>
          </p:nvPr>
        </p:nvSpPr>
        <p:spPr>
          <a:xfrm>
            <a:off x="358775" y="488950"/>
            <a:ext cx="6734175" cy="838200"/>
          </a:xfrm>
        </p:spPr>
        <p:txBody>
          <a:bodyPr lIns="91440" tIns="45720" rIns="91440" bIns="45720" anchor="b" anchorCtr="1"/>
          <a:lstStyle>
            <a:lvl1pPr>
              <a:defRPr sz="2800" smtClean="0">
                <a:solidFill>
                  <a:schemeClr val="bg1"/>
                </a:solidFill>
                <a:ea typeface="ＭＳ Ｐゴシック" pitchFamily="-112" charset="-128"/>
              </a:defRPr>
            </a:lvl1pPr>
          </a:lstStyle>
          <a:p>
            <a:r>
              <a:rPr lang="de-DE" smtClean="0"/>
              <a:t>Titelmasterformat durch Klicken bearbeiten</a:t>
            </a:r>
          </a:p>
        </p:txBody>
      </p:sp>
      <p:sp>
        <p:nvSpPr>
          <p:cNvPr id="20511" name="Rectangle 3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58775" y="1449388"/>
            <a:ext cx="6734175" cy="942975"/>
          </a:xfrm>
        </p:spPr>
        <p:txBody>
          <a:bodyPr/>
          <a:lstStyle>
            <a:lvl1pPr marL="0" indent="0" algn="ctr">
              <a:defRPr b="1" smtClean="0">
                <a:solidFill>
                  <a:schemeClr val="bg1"/>
                </a:solidFill>
                <a:ea typeface="ＭＳ Ｐゴシック" pitchFamily="-112" charset="-128"/>
              </a:defRPr>
            </a:lvl1pPr>
          </a:lstStyle>
          <a:p>
            <a:r>
              <a:rPr lang="de-DE" smtClean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6746318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4" r:id="rId3" imgW="1038370" imgH="980952" progId="PBrush">
                  <p:embed/>
                </p:oleObj>
              </mc:Choice>
              <mc:Fallback>
                <p:oleObj r:id="rId3" imgW="1038370" imgH="98095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10" name="Picture 8" descr="tud_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9"/>
          <p:cNvSpPr>
            <a:spLocks noChangeShapeType="1"/>
          </p:cNvSpPr>
          <p:nvPr userDrawn="1"/>
        </p:nvSpPr>
        <p:spPr bwMode="auto">
          <a:xfrm>
            <a:off x="250825" y="1428750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615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5107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6631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94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24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20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85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110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5983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54205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2.bin"/><Relationship Id="rId5" Type="http://schemas.openxmlformats.org/officeDocument/2006/relationships/vmlDrawing" Target="../drawings/vmlDrawing2.v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8" descr="tud_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3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" r:id="rId16" imgW="1038370" imgH="980952" progId="">
                  <p:embed/>
                </p:oleObj>
              </mc:Choice>
              <mc:Fallback>
                <p:oleObj r:id="rId16" imgW="1038370" imgH="98095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4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EF8813FE-BD69-4BC4-83E6-F8FF270E1A2A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2CAB4134-E128-4F52-9610-9693FD68ADC1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23.09.2014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  <p:sldLayoutId id="2147484077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2052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2054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2055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2056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2057" name="Object 2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" r:id="rId6" imgW="1038370" imgH="980952" progId="PBrush">
                  <p:embed/>
                </p:oleObj>
              </mc:Choice>
              <mc:Fallback>
                <p:oleObj r:id="rId6" imgW="1038370" imgH="980952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" name="Rectangle 14"/>
          <p:cNvSpPr>
            <a:spLocks noChangeArrowheads="1"/>
          </p:cNvSpPr>
          <p:nvPr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2059" name="Picture 8" descr="tud_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81" r:id="rId2"/>
    <p:sldLayoutId id="2147484078" r:id="rId3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65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defRPr sz="20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ea typeface="ＭＳ Ｐゴシック" pitchFamily="-65" charset="-128"/>
          <a:cs typeface="ＭＳ Ｐゴシック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ea typeface="ＭＳ Ｐゴシック" pitchFamily="-65" charset="-128"/>
          <a:cs typeface="ＭＳ Ｐゴシック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65" charset="-128"/>
          <a:cs typeface="ＭＳ Ｐゴシック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65" charset="-128"/>
          <a:cs typeface="ＭＳ Ｐゴシック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-65" charset="2"/>
        <a:buChar char="§"/>
        <a:defRPr sz="1600">
          <a:solidFill>
            <a:schemeClr val="tx1"/>
          </a:solidFill>
          <a:latin typeface="+mn-lt"/>
          <a:ea typeface="ＭＳ Ｐゴシック" pitchFamily="-65" charset="-128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-65" charset="2"/>
        <a:buChar char="§"/>
        <a:defRPr sz="1600">
          <a:solidFill>
            <a:schemeClr val="tx1"/>
          </a:solidFill>
          <a:latin typeface="+mn-lt"/>
          <a:ea typeface="ＭＳ Ｐゴシック" pitchFamily="-65" charset="-128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-65" charset="2"/>
        <a:buChar char="§"/>
        <a:defRPr sz="1600">
          <a:solidFill>
            <a:schemeClr val="tx1"/>
          </a:solidFill>
          <a:latin typeface="+mn-lt"/>
          <a:ea typeface="ＭＳ Ｐゴシック" pitchFamily="-65" charset="-128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-65" charset="2"/>
        <a:buChar char="§"/>
        <a:defRPr sz="16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obe.com/index.php/content/paperinfo/tpci/index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moodle.tu-darmstadt.de/mod/forum/view.php?id=101856" TargetMode="External"/><Relationship Id="rId3" Type="http://schemas.openxmlformats.org/officeDocument/2006/relationships/hyperlink" Target="https://code.google.com/p/tud-cpp-praktikum/" TargetMode="External"/><Relationship Id="rId7" Type="http://schemas.openxmlformats.org/officeDocument/2006/relationships/hyperlink" Target="https://github.com/" TargetMode="External"/><Relationship Id="rId2" Type="http://schemas.openxmlformats.org/officeDocument/2006/relationships/hyperlink" Target="https://www.dropbox.com/sh/rn714n1ugt6t3ke/AAB2rCt7FCHstSCp_NbnLekya?dl=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google.com/" TargetMode="External"/><Relationship Id="rId5" Type="http://schemas.openxmlformats.org/officeDocument/2006/relationships/hyperlink" Target="http://git-scm.com/book/de" TargetMode="External"/><Relationship Id="rId4" Type="http://schemas.openxmlformats.org/officeDocument/2006/relationships/hyperlink" Target="http://svnbook.red-bean.com/index.de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mindview.net/Books/TICPP/ThinkingInCPP2e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dv.ei.tum.de/lehre/grundkurs-c/" TargetMode="External"/><Relationship Id="rId2" Type="http://schemas.openxmlformats.org/officeDocument/2006/relationships/hyperlink" Target="http://www.ldv.ei.tum.de/lehre/programmierpraktikum-c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adedu.com/cpp/zum_mitnehmen/cpp_einf.pdf" TargetMode="External"/><Relationship Id="rId4" Type="http://schemas.openxmlformats.org/officeDocument/2006/relationships/hyperlink" Target="http://fbim.fh-regensburg.de/~sce39014/pg1/pg1-skript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gif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7088" y="1449388"/>
            <a:ext cx="6229350" cy="944562"/>
          </a:xfrm>
        </p:spPr>
        <p:txBody>
          <a:bodyPr/>
          <a:lstStyle/>
          <a:p>
            <a:pPr algn="l" eaLnBrk="1" hangingPunct="1"/>
            <a:r>
              <a:rPr lang="de-DE" altLang="de-DE" smtClean="0"/>
              <a:t>Organisatorisches</a:t>
            </a:r>
            <a:endParaRPr lang="de-DE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192109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" y="1557338"/>
            <a:ext cx="7524750" cy="46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>
                <a:ea typeface="ＭＳ Ｐゴシック" pitchFamily="34" charset="-128"/>
              </a:rPr>
              <a:t>Wie wichtig sind C/C++?</a:t>
            </a:r>
          </a:p>
        </p:txBody>
      </p:sp>
      <p:sp>
        <p:nvSpPr>
          <p:cNvPr id="14340" name="Rectangle 45"/>
          <p:cNvSpPr>
            <a:spLocks noChangeArrowheads="1"/>
          </p:cNvSpPr>
          <p:nvPr/>
        </p:nvSpPr>
        <p:spPr bwMode="auto">
          <a:xfrm>
            <a:off x="2001838" y="1419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/>
              <a:t/>
            </a:r>
            <a:br>
              <a:rPr lang="en-US" altLang="de-DE" sz="1800"/>
            </a:br>
            <a:endParaRPr lang="en-US" altLang="de-DE" sz="1800"/>
          </a:p>
        </p:txBody>
      </p:sp>
      <p:sp>
        <p:nvSpPr>
          <p:cNvPr id="50" name="Abgerundete rechteckige Legende 49"/>
          <p:cNvSpPr/>
          <p:nvPr/>
        </p:nvSpPr>
        <p:spPr>
          <a:xfrm>
            <a:off x="5940425" y="1989138"/>
            <a:ext cx="2016125" cy="720725"/>
          </a:xfrm>
          <a:prstGeom prst="wedgeRoundRectCallout">
            <a:avLst>
              <a:gd name="adj1" fmla="val -82398"/>
              <a:gd name="adj2" fmla="val 171812"/>
              <a:gd name="adj3" fmla="val 16667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 war und ist sehr beliebt.</a:t>
            </a:r>
          </a:p>
        </p:txBody>
      </p:sp>
      <p:sp>
        <p:nvSpPr>
          <p:cNvPr id="14342" name="Rechteck 4"/>
          <p:cNvSpPr>
            <a:spLocks noChangeArrowheads="1"/>
          </p:cNvSpPr>
          <p:nvPr/>
        </p:nvSpPr>
        <p:spPr bwMode="auto">
          <a:xfrm>
            <a:off x="4067175" y="6219825"/>
            <a:ext cx="457200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dirty="0">
                <a:hlinkClick r:id="rId3"/>
              </a:rPr>
              <a:t>http://www.tiobe.com/index.php/content/paperinfo/tpci/index.html</a:t>
            </a:r>
            <a:endParaRPr lang="de-DE" altLang="de-DE" sz="1000" dirty="0"/>
          </a:p>
        </p:txBody>
      </p:sp>
      <p:sp>
        <p:nvSpPr>
          <p:cNvPr id="52" name="Abgerundete rechteckige Legende 51"/>
          <p:cNvSpPr/>
          <p:nvPr/>
        </p:nvSpPr>
        <p:spPr>
          <a:xfrm>
            <a:off x="6107113" y="5229225"/>
            <a:ext cx="2635250" cy="720725"/>
          </a:xfrm>
          <a:prstGeom prst="wedgeRoundRectCallout">
            <a:avLst>
              <a:gd name="adj1" fmla="val -61137"/>
              <a:gd name="adj2" fmla="val -81932"/>
              <a:gd name="adj3" fmla="val 16667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C++ = „C </a:t>
            </a:r>
            <a:r>
              <a:rPr lang="de-DE" dirty="0" err="1">
                <a:solidFill>
                  <a:schemeClr val="bg1"/>
                </a:solidFill>
              </a:rPr>
              <a:t>with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objects</a:t>
            </a:r>
            <a:r>
              <a:rPr lang="de-DE" dirty="0">
                <a:solidFill>
                  <a:schemeClr val="bg1"/>
                </a:solidFill>
              </a:rPr>
              <a:t>“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>
                <a:ea typeface="ＭＳ Ｐゴシック" pitchFamily="34" charset="-128"/>
              </a:rPr>
              <a:t>Wie wichtig sind C/C++?</a:t>
            </a:r>
          </a:p>
        </p:txBody>
      </p:sp>
      <p:pic>
        <p:nvPicPr>
          <p:cNvPr id="15363" name="Picture 2" descr="http://sogrady-media.redmonk.com/sogrady/files/2013/07/programming-lang-rankings-june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59" r="316" b="63519"/>
          <a:stretch>
            <a:fillRect/>
          </a:stretch>
        </p:blipFill>
        <p:spPr bwMode="auto">
          <a:xfrm>
            <a:off x="779463" y="1477963"/>
            <a:ext cx="6513512" cy="468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hteck 3"/>
          <p:cNvSpPr>
            <a:spLocks noChangeArrowheads="1"/>
          </p:cNvSpPr>
          <p:nvPr/>
        </p:nvSpPr>
        <p:spPr bwMode="auto">
          <a:xfrm>
            <a:off x="793750" y="1484313"/>
            <a:ext cx="637063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dirty="0"/>
              <a:t>The RedMonk Programming Language Rankings: June 2013</a:t>
            </a:r>
          </a:p>
        </p:txBody>
      </p:sp>
      <p:sp>
        <p:nvSpPr>
          <p:cNvPr id="15365" name="Textfeld 4"/>
          <p:cNvSpPr txBox="1">
            <a:spLocks noChangeArrowheads="1"/>
          </p:cNvSpPr>
          <p:nvPr/>
        </p:nvSpPr>
        <p:spPr bwMode="auto">
          <a:xfrm rot="-5400000">
            <a:off x="-848518" y="3706019"/>
            <a:ext cx="283845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/>
              <a:t>Stack Overflow (# </a:t>
            </a:r>
            <a:r>
              <a:rPr lang="de-DE" altLang="de-DE" sz="1800" dirty="0" err="1"/>
              <a:t>of</a:t>
            </a:r>
            <a:r>
              <a:rPr lang="de-DE" altLang="de-DE" sz="1800" dirty="0"/>
              <a:t> tags)</a:t>
            </a:r>
          </a:p>
        </p:txBody>
      </p:sp>
      <p:sp>
        <p:nvSpPr>
          <p:cNvPr id="15366" name="Textfeld 5"/>
          <p:cNvSpPr txBox="1">
            <a:spLocks noChangeArrowheads="1"/>
          </p:cNvSpPr>
          <p:nvPr/>
        </p:nvSpPr>
        <p:spPr bwMode="auto">
          <a:xfrm>
            <a:off x="1258888" y="6137275"/>
            <a:ext cx="23780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/>
              <a:t>GitHub (# </a:t>
            </a:r>
            <a:r>
              <a:rPr lang="de-DE" altLang="de-DE" sz="1800" dirty="0" err="1"/>
              <a:t>of</a:t>
            </a:r>
            <a:r>
              <a:rPr lang="de-DE" altLang="de-DE" sz="1800" dirty="0"/>
              <a:t> </a:t>
            </a:r>
            <a:r>
              <a:rPr lang="de-DE" altLang="de-DE" sz="1800" dirty="0" err="1"/>
              <a:t>projects</a:t>
            </a:r>
            <a:r>
              <a:rPr lang="de-DE" altLang="de-DE" sz="1800" dirty="0"/>
              <a:t>)</a:t>
            </a:r>
          </a:p>
        </p:txBody>
      </p:sp>
      <p:sp>
        <p:nvSpPr>
          <p:cNvPr id="15367" name="Ellipse 6"/>
          <p:cNvSpPr>
            <a:spLocks noChangeArrowheads="1"/>
          </p:cNvSpPr>
          <p:nvPr/>
        </p:nvSpPr>
        <p:spPr bwMode="auto">
          <a:xfrm rot="-2145844">
            <a:off x="4999038" y="2430463"/>
            <a:ext cx="576262" cy="914400"/>
          </a:xfrm>
          <a:prstGeom prst="ellipse">
            <a:avLst/>
          </a:prstGeom>
          <a:solidFill>
            <a:srgbClr val="FC7428">
              <a:alpha val="3882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/>
          </a:p>
        </p:txBody>
      </p:sp>
      <p:sp>
        <p:nvSpPr>
          <p:cNvPr id="9" name="Abgerundete rechteckige Legende 8"/>
          <p:cNvSpPr/>
          <p:nvPr/>
        </p:nvSpPr>
        <p:spPr>
          <a:xfrm>
            <a:off x="5364163" y="3355975"/>
            <a:ext cx="3311525" cy="720725"/>
          </a:xfrm>
          <a:prstGeom prst="wedgeRoundRectCallout">
            <a:avLst>
              <a:gd name="adj1" fmla="val -47377"/>
              <a:gd name="adj2" fmla="val -6662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Ähnliche Ergebnisse auch bei sehr unterschiedlichem Index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5788025" y="5002213"/>
            <a:ext cx="3009900" cy="973137"/>
          </a:xfrm>
          <a:prstGeom prst="wedgeRoundRectCallout">
            <a:avLst>
              <a:gd name="adj1" fmla="val -40905"/>
              <a:gd name="adj2" fmla="val -1299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Rankings sind weder wirklich wissenschaftlich noch branchenspezifisch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3822700" y="6194425"/>
            <a:ext cx="5329238" cy="292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http://redmonk.com/sogrady/2013/07/25/language-rankings-6-13/</a:t>
            </a:r>
          </a:p>
        </p:txBody>
      </p:sp>
      <p:sp>
        <p:nvSpPr>
          <p:cNvPr id="3" name="Textfeld 2"/>
          <p:cNvSpPr txBox="1">
            <a:spLocks noChangeArrowheads="1"/>
          </p:cNvSpPr>
          <p:nvPr/>
        </p:nvSpPr>
        <p:spPr bwMode="auto">
          <a:xfrm>
            <a:off x="5364163" y="4797425"/>
            <a:ext cx="576262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9600" b="1" dirty="0">
                <a:solidFill>
                  <a:srgbClr val="005AA9"/>
                </a:solidFill>
              </a:rPr>
              <a:t>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Zielsetzung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80975" lvl="1" indent="0" eaLnBrk="1" hangingPunct="1">
              <a:buFont typeface="Wingdings" pitchFamily="2" charset="2"/>
              <a:buNone/>
              <a:defRPr/>
            </a:pPr>
            <a:endParaRPr lang="de-DE" sz="2200" dirty="0" smtClean="0"/>
          </a:p>
          <a:p>
            <a:pPr marL="180975" lvl="1" indent="0" eaLnBrk="1" hangingPunct="1">
              <a:buNone/>
              <a:defRPr/>
            </a:pPr>
            <a:r>
              <a:rPr lang="de-DE" sz="2200" dirty="0" smtClean="0"/>
              <a:t>In diesem Praktikum wollen wir </a:t>
            </a:r>
            <a:r>
              <a:rPr lang="de-DE" sz="2200" strike="sngStrike" dirty="0" smtClean="0"/>
              <a:t>die</a:t>
            </a:r>
            <a:r>
              <a:rPr lang="de-DE" sz="2200" dirty="0" smtClean="0"/>
              <a:t> einige </a:t>
            </a:r>
            <a:r>
              <a:rPr lang="de-DE" sz="2200" b="1" dirty="0" smtClean="0"/>
              <a:t>Besonderheiten der Sprachen C++ und C (für </a:t>
            </a:r>
            <a:r>
              <a:rPr lang="de-DE" sz="2200" b="1" dirty="0" err="1" smtClean="0"/>
              <a:t>Microcontroller</a:t>
            </a:r>
            <a:r>
              <a:rPr lang="de-DE" sz="2200" b="1" dirty="0" smtClean="0"/>
              <a:t>)</a:t>
            </a:r>
            <a:r>
              <a:rPr lang="de-DE" sz="2200" dirty="0" smtClean="0"/>
              <a:t> kennenlernen.</a:t>
            </a:r>
            <a:br>
              <a:rPr lang="de-DE" sz="2200" dirty="0" smtClean="0"/>
            </a:br>
            <a:r>
              <a:rPr lang="de-DE" sz="2200" dirty="0" smtClean="0"/>
              <a:t/>
            </a:r>
            <a:br>
              <a:rPr lang="de-DE" sz="2200" dirty="0" smtClean="0"/>
            </a:br>
            <a:r>
              <a:rPr lang="de-DE" sz="2200" dirty="0" smtClean="0"/>
              <a:t/>
            </a:r>
            <a:br>
              <a:rPr lang="de-DE" sz="2200" dirty="0" smtClean="0"/>
            </a:br>
            <a:endParaRPr lang="de-DE" sz="2200" dirty="0"/>
          </a:p>
          <a:p>
            <a:pPr marL="180975" lvl="1" indent="0" eaLnBrk="1" hangingPunct="1">
              <a:buNone/>
              <a:defRPr/>
            </a:pPr>
            <a:r>
              <a:rPr lang="de-DE" sz="2200" dirty="0" smtClean="0"/>
              <a:t>Das wird </a:t>
            </a:r>
            <a:r>
              <a:rPr lang="de-DE" sz="2200" b="1" dirty="0" smtClean="0"/>
              <a:t>nicht behandelt</a:t>
            </a:r>
            <a:r>
              <a:rPr lang="de-DE" sz="2200" dirty="0" smtClean="0"/>
              <a:t>:</a:t>
            </a:r>
          </a:p>
          <a:p>
            <a:pPr lvl="1" eaLnBrk="1" hangingPunct="1">
              <a:defRPr/>
            </a:pPr>
            <a:r>
              <a:rPr lang="de-DE" sz="2200" dirty="0" smtClean="0"/>
              <a:t>programmiertechnische Grundlagen (Schleifen, Rekursion, …)</a:t>
            </a:r>
          </a:p>
          <a:p>
            <a:pPr lvl="1" eaLnBrk="1" hangingPunct="1">
              <a:defRPr/>
            </a:pPr>
            <a:r>
              <a:rPr lang="de-DE" sz="2200" dirty="0" smtClean="0"/>
              <a:t>grundlegende Datenstrukturen und Algorithmen</a:t>
            </a:r>
          </a:p>
          <a:p>
            <a:pPr lvl="1" eaLnBrk="1" hangingPunct="1">
              <a:defRPr/>
            </a:pPr>
            <a:r>
              <a:rPr lang="de-DE" sz="2200" dirty="0" smtClean="0"/>
              <a:t>Grundlagen der Objektorientierung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5852323" y="5013176"/>
            <a:ext cx="3024336" cy="1309143"/>
          </a:xfrm>
          <a:prstGeom prst="wedgeRoundRectCallout">
            <a:avLst>
              <a:gd name="adj1" fmla="val -74444"/>
              <a:gd name="adj2" fmla="val -4696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Allgemeine </a:t>
            </a:r>
            <a:r>
              <a:rPr lang="de-DE" b="1" dirty="0" smtClean="0">
                <a:solidFill>
                  <a:schemeClr val="bg1"/>
                </a:solidFill>
              </a:rPr>
              <a:t>Programmiererfahrung</a:t>
            </a:r>
            <a:r>
              <a:rPr lang="de-DE" dirty="0" smtClean="0">
                <a:solidFill>
                  <a:schemeClr val="bg1"/>
                </a:solidFill>
              </a:rPr>
              <a:t> und </a:t>
            </a:r>
            <a:r>
              <a:rPr lang="de-DE" b="1" dirty="0" smtClean="0">
                <a:solidFill>
                  <a:schemeClr val="bg1"/>
                </a:solidFill>
              </a:rPr>
              <a:t>Kenntnisse in Java </a:t>
            </a:r>
            <a:r>
              <a:rPr lang="de-DE" dirty="0" smtClean="0">
                <a:solidFill>
                  <a:schemeClr val="bg1"/>
                </a:solidFill>
              </a:rPr>
              <a:t>werden vorausgesetzt!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55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Organisatorisches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1555750"/>
            <a:ext cx="7634288" cy="496887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Jeden Tag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09:00 – 11:30:  Frontalunterricht im Hörsaal</a:t>
            </a:r>
            <a:br>
              <a:rPr lang="de-DE" dirty="0" smtClean="0"/>
            </a:br>
            <a:endParaRPr lang="de-DE" dirty="0" smtClean="0"/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13:00 – 16:00:  praktische Übungen im Pool</a:t>
            </a:r>
            <a:endParaRPr lang="de-DE" dirty="0"/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Anwesenheitspflicht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Ausnahmen durch E-Mail genehmigen lassen (Klausur, Krankheit)</a:t>
            </a:r>
          </a:p>
          <a:p>
            <a:pPr marL="180975" lvl="1" indent="0" eaLnBrk="1" hangingPunct="1">
              <a:buNone/>
              <a:defRPr/>
            </a:pP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Ansprechpartner</a:t>
            </a:r>
          </a:p>
          <a:p>
            <a:pPr marL="180975" lvl="1" indent="0" eaLnBrk="1" hangingPunct="1">
              <a:buNone/>
              <a:defRPr/>
            </a:pPr>
            <a:r>
              <a:rPr lang="de-DE" dirty="0" smtClean="0"/>
              <a:t>Roland Kluge (</a:t>
            </a:r>
            <a:r>
              <a:rPr lang="de-DE" dirty="0" err="1" smtClean="0"/>
              <a:t>roland.kluge@es.tu</a:t>
            </a:r>
            <a:r>
              <a:rPr lang="de-DE" dirty="0" smtClean="0"/>
              <a:t>...),</a:t>
            </a:r>
            <a:br>
              <a:rPr lang="de-DE" dirty="0" smtClean="0"/>
            </a:br>
            <a:r>
              <a:rPr lang="de-DE" dirty="0" smtClean="0"/>
              <a:t>Eugen Lutz, Matthias </a:t>
            </a:r>
            <a:r>
              <a:rPr lang="de-DE" dirty="0" err="1"/>
              <a:t>Gazzari</a:t>
            </a:r>
            <a:endParaRPr lang="de-DE" dirty="0" smtClean="0"/>
          </a:p>
          <a:p>
            <a:pPr lvl="1" eaLnBrk="1" hangingPunct="1">
              <a:defRPr/>
            </a:pPr>
            <a:endParaRPr lang="de-DE" dirty="0" smtClean="0"/>
          </a:p>
        </p:txBody>
      </p:sp>
      <p:sp>
        <p:nvSpPr>
          <p:cNvPr id="5" name="Abgerundete rechteckige Legende 4"/>
          <p:cNvSpPr/>
          <p:nvPr/>
        </p:nvSpPr>
        <p:spPr>
          <a:xfrm>
            <a:off x="4644008" y="4437113"/>
            <a:ext cx="3960241" cy="936104"/>
          </a:xfrm>
          <a:prstGeom prst="wedgeRoundRectCallout">
            <a:avLst>
              <a:gd name="adj1" fmla="val -40343"/>
              <a:gd name="adj2" fmla="val -635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Wer mehr </a:t>
            </a:r>
            <a:r>
              <a:rPr lang="de-DE" dirty="0">
                <a:solidFill>
                  <a:schemeClr val="bg1"/>
                </a:solidFill>
              </a:rPr>
              <a:t>als </a:t>
            </a:r>
            <a:r>
              <a:rPr lang="de-DE" b="1" dirty="0">
                <a:solidFill>
                  <a:schemeClr val="bg1"/>
                </a:solidFill>
              </a:rPr>
              <a:t>1 </a:t>
            </a:r>
            <a:r>
              <a:rPr lang="de-DE" b="1" dirty="0" smtClean="0">
                <a:solidFill>
                  <a:schemeClr val="bg1"/>
                </a:solidFill>
              </a:rPr>
              <a:t>Tag (=2 Kontrollen) </a:t>
            </a:r>
            <a:r>
              <a:rPr lang="de-DE" dirty="0">
                <a:solidFill>
                  <a:schemeClr val="bg1"/>
                </a:solidFill>
              </a:rPr>
              <a:t>fehlt (egal wieso), darf </a:t>
            </a:r>
            <a:r>
              <a:rPr lang="de-DE" b="1" dirty="0">
                <a:solidFill>
                  <a:schemeClr val="bg1"/>
                </a:solidFill>
              </a:rPr>
              <a:t>nicht </a:t>
            </a:r>
            <a:r>
              <a:rPr lang="de-DE" dirty="0" smtClean="0">
                <a:solidFill>
                  <a:schemeClr val="bg1"/>
                </a:solidFill>
              </a:rPr>
              <a:t>an </a:t>
            </a:r>
            <a:r>
              <a:rPr lang="de-DE" dirty="0">
                <a:solidFill>
                  <a:schemeClr val="bg1"/>
                </a:solidFill>
              </a:rPr>
              <a:t>der Klausur </a:t>
            </a:r>
            <a:r>
              <a:rPr lang="de-DE" dirty="0" smtClean="0">
                <a:solidFill>
                  <a:schemeClr val="bg1"/>
                </a:solidFill>
              </a:rPr>
              <a:t>teilnehmen!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5388768" y="3001963"/>
            <a:ext cx="2759075" cy="688975"/>
          </a:xfrm>
          <a:prstGeom prst="wedgeRoundRectCallout">
            <a:avLst>
              <a:gd name="adj1" fmla="val -55368"/>
              <a:gd name="adj2" fmla="val -4162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Bitte </a:t>
            </a:r>
            <a:r>
              <a:rPr lang="de-DE" b="1" dirty="0">
                <a:solidFill>
                  <a:schemeClr val="bg1"/>
                </a:solidFill>
              </a:rPr>
              <a:t>aktiv</a:t>
            </a:r>
            <a:r>
              <a:rPr lang="de-DE" dirty="0">
                <a:solidFill>
                  <a:schemeClr val="bg1"/>
                </a:solidFill>
              </a:rPr>
              <a:t> Hilfe fordern während der Übung!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Klausur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640762" cy="496887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de-DE" altLang="de-DE" dirty="0" smtClean="0"/>
              <a:t>Termin</a:t>
            </a:r>
          </a:p>
          <a:p>
            <a:pPr marL="180975" lvl="1" indent="0" eaLnBrk="1" hangingPunct="1">
              <a:buNone/>
            </a:pPr>
            <a:r>
              <a:rPr lang="de-DE" altLang="de-DE" dirty="0" smtClean="0"/>
              <a:t>Datum:	</a:t>
            </a:r>
            <a:r>
              <a:rPr lang="de-DE" altLang="de-DE" dirty="0"/>
              <a:t> </a:t>
            </a:r>
            <a:r>
              <a:rPr lang="de-DE" altLang="de-DE" dirty="0" smtClean="0"/>
              <a:t>Dienstag, 14.10.2014</a:t>
            </a:r>
          </a:p>
          <a:p>
            <a:pPr marL="180975" lvl="1" indent="0" eaLnBrk="1" hangingPunct="1">
              <a:buFont typeface="Wingdings" pitchFamily="2" charset="2"/>
              <a:buNone/>
            </a:pPr>
            <a:r>
              <a:rPr lang="de-DE" altLang="de-DE" dirty="0" smtClean="0"/>
              <a:t>Uhrzeit:	16:15 – 18:15 (Bearbeitungszeit: 90 Minuten)</a:t>
            </a:r>
          </a:p>
          <a:p>
            <a:pPr marL="180975" lvl="1" indent="0" eaLnBrk="1" hangingPunct="1">
              <a:buFont typeface="Wingdings" pitchFamily="2" charset="2"/>
              <a:buNone/>
            </a:pPr>
            <a:r>
              <a:rPr lang="de-DE" altLang="de-DE" dirty="0" smtClean="0"/>
              <a:t>Raum:	</a:t>
            </a:r>
            <a:r>
              <a:rPr lang="de-DE" altLang="de-DE" b="1" dirty="0" smtClean="0">
                <a:solidFill>
                  <a:srgbClr val="FF0000"/>
                </a:solidFill>
              </a:rPr>
              <a:t> </a:t>
            </a:r>
            <a:r>
              <a:rPr lang="de-DE" altLang="de-DE" dirty="0" smtClean="0">
                <a:solidFill>
                  <a:srgbClr val="FF0000"/>
                </a:solidFill>
              </a:rPr>
              <a:t>	</a:t>
            </a:r>
            <a:r>
              <a:rPr lang="de-DE" altLang="de-DE" dirty="0" smtClean="0"/>
              <a:t>S1|01 A01</a:t>
            </a:r>
          </a:p>
          <a:p>
            <a:pPr marL="180975" lvl="1" indent="0" eaLnBrk="1" hangingPunct="1">
              <a:buFont typeface="Wingdings" pitchFamily="2" charset="2"/>
              <a:buNone/>
            </a:pPr>
            <a:endParaRPr lang="de-DE" altLang="de-DE" dirty="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de-DE" altLang="de-DE" dirty="0" smtClean="0"/>
              <a:t>Inhalt</a:t>
            </a:r>
          </a:p>
          <a:p>
            <a:pPr marL="180975" lvl="1" indent="0" eaLnBrk="1" hangingPunct="1">
              <a:buFont typeface="Wingdings" pitchFamily="2" charset="2"/>
              <a:buNone/>
            </a:pPr>
            <a:r>
              <a:rPr lang="de-DE" altLang="de-DE" dirty="0" smtClean="0"/>
              <a:t>Tag 1 bis Tag 4</a:t>
            </a:r>
          </a:p>
          <a:p>
            <a:pPr marL="180975" lvl="1" indent="0" eaLnBrk="1" hangingPunct="1">
              <a:buFont typeface="Wingdings" pitchFamily="2" charset="2"/>
              <a:buNone/>
            </a:pPr>
            <a:r>
              <a:rPr lang="de-DE" altLang="de-DE" dirty="0" smtClean="0"/>
              <a:t>(Tag 5 und Tag 6 sind </a:t>
            </a:r>
            <a:r>
              <a:rPr lang="de-DE" altLang="de-DE" b="1" dirty="0" smtClean="0"/>
              <a:t>nicht</a:t>
            </a:r>
            <a:r>
              <a:rPr lang="de-DE" altLang="de-DE" dirty="0" smtClean="0"/>
              <a:t> klausurrelevant)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de-DE" altLang="de-DE" dirty="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de-DE" altLang="de-DE" dirty="0" smtClean="0"/>
              <a:t>Vorbereitung</a:t>
            </a:r>
          </a:p>
          <a:p>
            <a:pPr marL="180975" lvl="1" indent="0" eaLnBrk="1" hangingPunct="1">
              <a:buFont typeface="Wingdings" pitchFamily="2" charset="2"/>
              <a:buNone/>
            </a:pPr>
            <a:r>
              <a:rPr lang="de-DE" altLang="de-DE" dirty="0" smtClean="0"/>
              <a:t>Übungen aus dem Praktikum selbstständig lösen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de-DE" altLang="de-DE" dirty="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de-DE" altLang="de-DE" dirty="0" smtClean="0"/>
              <a:t>Zur Teilnahme erforderlich</a:t>
            </a:r>
          </a:p>
          <a:p>
            <a:pPr marL="180975" lvl="1" indent="0" eaLnBrk="1" hangingPunct="1">
              <a:buFont typeface="Wingdings" pitchFamily="2" charset="2"/>
              <a:buNone/>
            </a:pPr>
            <a:r>
              <a:rPr lang="de-DE" altLang="de-DE" dirty="0" smtClean="0"/>
              <a:t>amtlicher Lichtbildausweis, Klausuranmeldung (</a:t>
            </a:r>
            <a:r>
              <a:rPr lang="de-DE" altLang="de-DE" b="1" dirty="0" smtClean="0"/>
              <a:t>TUCaN!</a:t>
            </a:r>
            <a:r>
              <a:rPr lang="de-DE" altLang="de-DE" dirty="0" smtClean="0"/>
              <a:t>)</a:t>
            </a:r>
          </a:p>
        </p:txBody>
      </p:sp>
      <p:sp>
        <p:nvSpPr>
          <p:cNvPr id="4" name="Abgerundete rechteckige Legende 3"/>
          <p:cNvSpPr/>
          <p:nvPr/>
        </p:nvSpPr>
        <p:spPr>
          <a:xfrm>
            <a:off x="2627313" y="3068638"/>
            <a:ext cx="3097212" cy="720725"/>
          </a:xfrm>
          <a:prstGeom prst="wedgeRoundRectCallout">
            <a:avLst>
              <a:gd name="adj1" fmla="val -57657"/>
              <a:gd name="adj2" fmla="val 3565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Programmierung mit C++ (</a:t>
            </a:r>
            <a:r>
              <a:rPr lang="de-DE" dirty="0" err="1">
                <a:solidFill>
                  <a:schemeClr val="bg1"/>
                </a:solidFill>
              </a:rPr>
              <a:t>Eclipse</a:t>
            </a:r>
            <a:r>
              <a:rPr lang="de-DE" dirty="0">
                <a:solidFill>
                  <a:schemeClr val="bg1"/>
                </a:solidFill>
              </a:rPr>
              <a:t> CDT)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2627313" y="4221088"/>
            <a:ext cx="2951163" cy="720725"/>
          </a:xfrm>
          <a:prstGeom prst="wedgeRoundRectCallout">
            <a:avLst>
              <a:gd name="adj1" fmla="val -56333"/>
              <a:gd name="adj2" fmla="val -458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Programmierung mit C für eingebettete Systeme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940153" y="5157192"/>
            <a:ext cx="2088232" cy="720725"/>
          </a:xfrm>
          <a:prstGeom prst="wedgeRoundRectCallout">
            <a:avLst>
              <a:gd name="adj1" fmla="val -39089"/>
              <a:gd name="adj2" fmla="val 810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Sollte bereits geschehen sein!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Betrieb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6792"/>
            <a:ext cx="8640762" cy="403225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Übung (nachmittags) im Raum 67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IDE-Installer für das eigene Notebook</a:t>
            </a:r>
          </a:p>
          <a:p>
            <a:pPr marL="180975" lvl="1" indent="0" eaLnBrk="1" hangingPunct="1">
              <a:buNone/>
              <a:defRPr/>
            </a:pPr>
            <a:r>
              <a:rPr lang="en-US" sz="1600" u="sng" dirty="0" smtClean="0">
                <a:hlinkClick r:id="rId2"/>
              </a:rPr>
              <a:t>https</a:t>
            </a:r>
            <a:r>
              <a:rPr lang="en-US" sz="1600" u="sng" dirty="0">
                <a:hlinkClick r:id="rId2"/>
              </a:rPr>
              <a:t>://</a:t>
            </a:r>
            <a:r>
              <a:rPr lang="en-US" sz="1600" u="sng" dirty="0" smtClean="0">
                <a:hlinkClick r:id="rId2"/>
              </a:rPr>
              <a:t>www.dropbox.com/sh/rn714n1ugt6t3ke/AAB2rCt7FCHstSCp_NbnLekya?dl=0</a:t>
            </a:r>
            <a:r>
              <a:rPr lang="en-US" sz="1600" u="sng" dirty="0" smtClean="0"/>
              <a:t/>
            </a:r>
            <a:br>
              <a:rPr lang="en-US" sz="1600" u="sng" dirty="0" smtClean="0"/>
            </a:br>
            <a:endParaRPr lang="de-DE" sz="16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Übungsblätter/Vorlesungsfolien/Code-Beispiele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sz="1600" dirty="0" smtClean="0">
                <a:hlinkClick r:id="rId3"/>
              </a:rPr>
              <a:t>https</a:t>
            </a:r>
            <a:r>
              <a:rPr lang="de-DE" sz="1600" dirty="0">
                <a:hlinkClick r:id="rId3"/>
              </a:rPr>
              <a:t>://code.google.com/p/tud-cpp-praktikum/</a:t>
            </a:r>
            <a:endParaRPr lang="de-DE" sz="1600" dirty="0" smtClean="0"/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endParaRPr lang="de-DE" dirty="0" smtClean="0"/>
          </a:p>
          <a:p>
            <a:pPr marL="0" indent="0" eaLnBrk="1" hangingPunct="1">
              <a:buNone/>
              <a:defRPr/>
            </a:pPr>
            <a:r>
              <a:rPr lang="de-DE" dirty="0" smtClean="0"/>
              <a:t>Eigenes Projekt erstellen mit SVN/Git:</a:t>
            </a:r>
          </a:p>
          <a:p>
            <a:pPr marL="0" indent="0" eaLnBrk="1" hangingPunct="1">
              <a:buNone/>
              <a:defRPr/>
            </a:pPr>
            <a:r>
              <a:rPr lang="de-DE" sz="1600" b="0" dirty="0" smtClean="0"/>
              <a:t>  Einführung in SVN: </a:t>
            </a:r>
            <a:r>
              <a:rPr lang="de-DE" sz="1600" b="0" dirty="0" smtClean="0">
                <a:hlinkClick r:id="rId4"/>
              </a:rPr>
              <a:t>http</a:t>
            </a:r>
            <a:r>
              <a:rPr lang="de-DE" sz="1600" b="0" dirty="0">
                <a:hlinkClick r:id="rId4"/>
              </a:rPr>
              <a:t>://</a:t>
            </a:r>
            <a:r>
              <a:rPr lang="de-DE" sz="1600" b="0" dirty="0" smtClean="0">
                <a:hlinkClick r:id="rId4"/>
              </a:rPr>
              <a:t>svnbook.red-bean.com/index.de.html</a:t>
            </a:r>
            <a:r>
              <a:rPr lang="de-DE" sz="1600" b="0" dirty="0" smtClean="0"/>
              <a:t/>
            </a:r>
            <a:br>
              <a:rPr lang="de-DE" sz="1600" b="0" dirty="0" smtClean="0"/>
            </a:br>
            <a:r>
              <a:rPr lang="de-DE" sz="1600" b="0" dirty="0" smtClean="0"/>
              <a:t>  Einführung in Git: </a:t>
            </a:r>
            <a:r>
              <a:rPr lang="de-DE" sz="1600" b="0" dirty="0" smtClean="0">
                <a:hlinkClick r:id="rId5"/>
              </a:rPr>
              <a:t>http</a:t>
            </a:r>
            <a:r>
              <a:rPr lang="de-DE" sz="1600" b="0" dirty="0">
                <a:hlinkClick r:id="rId5"/>
              </a:rPr>
              <a:t>://</a:t>
            </a:r>
            <a:r>
              <a:rPr lang="de-DE" sz="1600" b="0" dirty="0" smtClean="0">
                <a:hlinkClick r:id="rId5"/>
              </a:rPr>
              <a:t>git-scm.com/book/de</a:t>
            </a:r>
            <a:r>
              <a:rPr lang="de-DE" sz="1600" b="0" dirty="0" smtClean="0"/>
              <a:t> </a:t>
            </a:r>
            <a:br>
              <a:rPr lang="de-DE" sz="1600" b="0" dirty="0" smtClean="0"/>
            </a:br>
            <a:r>
              <a:rPr lang="de-DE" sz="1600" b="0" dirty="0" smtClean="0"/>
              <a:t>  Git/SVN @ Google: </a:t>
            </a:r>
            <a:r>
              <a:rPr lang="de-DE" sz="1600" b="0" dirty="0" smtClean="0">
                <a:hlinkClick r:id="rId6"/>
              </a:rPr>
              <a:t>https://code.google.com/</a:t>
            </a:r>
            <a:r>
              <a:rPr lang="de-DE" sz="1600" b="0" dirty="0" smtClean="0"/>
              <a:t/>
            </a:r>
            <a:br>
              <a:rPr lang="de-DE" sz="1600" b="0" dirty="0" smtClean="0"/>
            </a:br>
            <a:r>
              <a:rPr lang="de-DE" sz="1600" b="0" dirty="0" smtClean="0"/>
              <a:t>  Git @ GitHub: </a:t>
            </a:r>
            <a:r>
              <a:rPr lang="de-DE" sz="1600" b="0" dirty="0" smtClean="0">
                <a:hlinkClick r:id="rId7"/>
              </a:rPr>
              <a:t>https</a:t>
            </a:r>
            <a:r>
              <a:rPr lang="de-DE" sz="1600" b="0" dirty="0">
                <a:hlinkClick r:id="rId7"/>
              </a:rPr>
              <a:t>://github.com</a:t>
            </a:r>
            <a:r>
              <a:rPr lang="de-DE" sz="1600" b="0" dirty="0" smtClean="0">
                <a:hlinkClick r:id="rId7"/>
              </a:rPr>
              <a:t>/</a:t>
            </a:r>
            <a:r>
              <a:rPr lang="de-DE" sz="1600" b="0" dirty="0" smtClean="0"/>
              <a:t> </a:t>
            </a:r>
            <a:endParaRPr lang="de-DE" sz="16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Forum via Moodle</a:t>
            </a:r>
          </a:p>
          <a:p>
            <a:pPr marL="169862" lvl="1" indent="0" eaLnBrk="1" hangingPunct="1">
              <a:buNone/>
              <a:defRPr/>
            </a:pPr>
            <a:r>
              <a:rPr lang="de-DE" dirty="0" smtClean="0">
                <a:hlinkClick r:id="rId8"/>
              </a:rPr>
              <a:t>https</a:t>
            </a:r>
            <a:r>
              <a:rPr lang="de-DE" dirty="0">
                <a:hlinkClick r:id="rId8"/>
              </a:rPr>
              <a:t>://</a:t>
            </a:r>
            <a:r>
              <a:rPr lang="de-DE" dirty="0" smtClean="0">
                <a:hlinkClick r:id="rId8"/>
              </a:rPr>
              <a:t>moodle.tu-darmstadt.de/mod/forum/view.php?id=101856</a:t>
            </a:r>
            <a:r>
              <a:rPr lang="de-DE" dirty="0" smtClean="0"/>
              <a:t> </a:t>
            </a:r>
          </a:p>
        </p:txBody>
      </p:sp>
      <p:sp>
        <p:nvSpPr>
          <p:cNvPr id="4" name="Abgerundete rechteckige Legende 3"/>
          <p:cNvSpPr/>
          <p:nvPr/>
        </p:nvSpPr>
        <p:spPr>
          <a:xfrm>
            <a:off x="6054725" y="3668713"/>
            <a:ext cx="2578100" cy="768399"/>
          </a:xfrm>
          <a:prstGeom prst="wedgeRoundRectCallout">
            <a:avLst>
              <a:gd name="adj1" fmla="val -56333"/>
              <a:gd name="adj2" fmla="val -458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Am besten regelmäßig </a:t>
            </a:r>
            <a:r>
              <a:rPr lang="de-DE" dirty="0" smtClean="0">
                <a:solidFill>
                  <a:schemeClr val="bg1"/>
                </a:solidFill>
              </a:rPr>
              <a:t>aktualisieren – siehe Übungsblatt 1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6444208" y="5099051"/>
            <a:ext cx="2088232" cy="720725"/>
          </a:xfrm>
          <a:prstGeom prst="wedgeRoundRectCallout">
            <a:avLst>
              <a:gd name="adj1" fmla="val -39089"/>
              <a:gd name="adj2" fmla="val 810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Fragen lieber hier als via Mail!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Ein Wort zu den Übungsblättern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6792"/>
            <a:ext cx="8424167" cy="4032250"/>
          </a:xfrm>
        </p:spPr>
        <p:txBody>
          <a:bodyPr/>
          <a:lstStyle/>
          <a:p>
            <a:pPr eaLnBrk="1" hangingPunct="1">
              <a:defRPr/>
            </a:pPr>
            <a:r>
              <a:rPr lang="de-DE" b="0" dirty="0" smtClean="0"/>
              <a:t>Alle </a:t>
            </a:r>
            <a:r>
              <a:rPr lang="de-DE" dirty="0" smtClean="0"/>
              <a:t>nicht-optionalen</a:t>
            </a:r>
            <a:r>
              <a:rPr lang="de-DE" b="0" dirty="0" smtClean="0"/>
              <a:t> Übungsaufgaben sind </a:t>
            </a:r>
            <a:r>
              <a:rPr lang="de-DE" dirty="0" smtClean="0"/>
              <a:t>klausurrelevant</a:t>
            </a:r>
            <a:r>
              <a:rPr lang="de-DE" b="0" dirty="0" smtClean="0"/>
              <a:t>.</a:t>
            </a:r>
          </a:p>
          <a:p>
            <a:pPr eaLnBrk="1" hangingPunct="1">
              <a:defRPr/>
            </a:pPr>
            <a:r>
              <a:rPr lang="de-DE" b="0" dirty="0" smtClean="0"/>
              <a:t>Die Aufgabenblätter sind unterschiedlich lang – man muss nicht immer am Tagesende mit dem Blatt fertig sein!</a:t>
            </a:r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2958530886"/>
              </p:ext>
            </p:extLst>
          </p:nvPr>
        </p:nvGraphicFramePr>
        <p:xfrm>
          <a:off x="358774" y="2689578"/>
          <a:ext cx="8173665" cy="36917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7342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Literatur</a:t>
            </a:r>
            <a:r>
              <a:rPr lang="de-DE" altLang="de-DE" u="sng" dirty="0" smtClean="0"/>
              <a:t>vorschläge</a:t>
            </a:r>
            <a:r>
              <a:rPr lang="de-DE" altLang="de-DE" dirty="0" smtClean="0"/>
              <a:t> I </a:t>
            </a:r>
          </a:p>
        </p:txBody>
      </p:sp>
      <p:sp>
        <p:nvSpPr>
          <p:cNvPr id="1126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dirty="0" smtClean="0"/>
              <a:t>Bücher:</a:t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dirty="0" smtClean="0"/>
              <a:t>Bruce Eckel: </a:t>
            </a:r>
            <a:r>
              <a:rPr lang="de-DE" altLang="de-DE" dirty="0" err="1" smtClean="0"/>
              <a:t>Thinking</a:t>
            </a:r>
            <a:r>
              <a:rPr lang="de-DE" altLang="de-DE" dirty="0" smtClean="0"/>
              <a:t> in C++, </a:t>
            </a:r>
            <a:r>
              <a:rPr lang="de-DE" altLang="de-DE" dirty="0" err="1" smtClean="0"/>
              <a:t>Volumes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One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and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Two</a:t>
            </a:r>
            <a:r>
              <a:rPr lang="de-DE" altLang="de-DE" dirty="0" smtClean="0"/>
              <a:t> </a:t>
            </a:r>
          </a:p>
          <a:p>
            <a:pPr marL="180975" lvl="1" indent="0">
              <a:buFont typeface="Wingdings" pitchFamily="2" charset="2"/>
              <a:buNone/>
            </a:pPr>
            <a:r>
              <a:rPr lang="de-DE" altLang="de-DE" dirty="0" smtClean="0"/>
              <a:t>(frei verfügbar online </a:t>
            </a:r>
            <a:r>
              <a:rPr lang="de-DE" altLang="de-DE" dirty="0" smtClean="0">
                <a:hlinkClick r:id="rId2"/>
              </a:rPr>
              <a:t>http://mindview.net/Books/TICPP/ThinkingInCPP2e.html</a:t>
            </a:r>
            <a:r>
              <a:rPr lang="de-DE" altLang="de-DE" dirty="0" smtClean="0"/>
              <a:t>)</a:t>
            </a:r>
          </a:p>
          <a:p>
            <a:pPr marL="180975" lvl="1" indent="0">
              <a:buFont typeface="Wingdings" pitchFamily="2" charset="2"/>
              <a:buNone/>
            </a:pPr>
            <a:endParaRPr lang="de-DE" altLang="de-DE" dirty="0" smtClean="0"/>
          </a:p>
          <a:p>
            <a:r>
              <a:rPr lang="de-DE" altLang="de-DE" dirty="0" smtClean="0"/>
              <a:t>Scott Meyers: </a:t>
            </a:r>
            <a:r>
              <a:rPr lang="de-DE" altLang="de-DE" dirty="0" err="1" smtClean="0"/>
              <a:t>Effective</a:t>
            </a:r>
            <a:r>
              <a:rPr lang="de-DE" altLang="de-DE" dirty="0" smtClean="0"/>
              <a:t> C</a:t>
            </a:r>
            <a:r>
              <a:rPr lang="de-DE" altLang="de-DE" dirty="0" smtClean="0"/>
              <a:t>++ </a:t>
            </a:r>
            <a:br>
              <a:rPr lang="de-DE" altLang="de-DE" dirty="0" smtClean="0"/>
            </a:br>
            <a:r>
              <a:rPr lang="de-DE" altLang="de-DE" dirty="0" smtClean="0"/>
              <a:t>Scott Meyers: More </a:t>
            </a:r>
            <a:r>
              <a:rPr lang="de-DE" altLang="de-DE" dirty="0" err="1" smtClean="0"/>
              <a:t>Effective</a:t>
            </a:r>
            <a:r>
              <a:rPr lang="de-DE" altLang="de-DE" dirty="0" smtClean="0"/>
              <a:t> C++</a:t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dirty="0" smtClean="0"/>
              <a:t>Helmut </a:t>
            </a:r>
            <a:r>
              <a:rPr lang="de-DE" altLang="de-DE" dirty="0" err="1" smtClean="0"/>
              <a:t>Schellong</a:t>
            </a:r>
            <a:r>
              <a:rPr lang="de-DE" altLang="de-DE" dirty="0" smtClean="0"/>
              <a:t>: Moderne C Programmierung [Springer]</a:t>
            </a:r>
            <a:br>
              <a:rPr lang="de-DE" altLang="de-DE" dirty="0" smtClean="0"/>
            </a:br>
            <a:r>
              <a:rPr lang="de-DE" altLang="de-DE" dirty="0" smtClean="0"/>
              <a:t>Ralf Schneeweiß: Moderne C</a:t>
            </a:r>
            <a:r>
              <a:rPr lang="de-DE" altLang="de-DE" dirty="0"/>
              <a:t>++ Programmierung [Springer]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dirty="0" smtClean="0"/>
              <a:t>Jürgen Wolf: Grundkurs C [Galileo]</a:t>
            </a:r>
            <a:br>
              <a:rPr lang="de-DE" altLang="de-DE" dirty="0" smtClean="0"/>
            </a:br>
            <a:r>
              <a:rPr lang="de-DE" altLang="de-DE" dirty="0" smtClean="0"/>
              <a:t>Jürgen Wolf: Grundkurs C++ </a:t>
            </a:r>
            <a:r>
              <a:rPr lang="de-DE" altLang="de-DE" dirty="0"/>
              <a:t>[Galileo]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dirty="0" smtClean="0"/>
              <a:t>Bjarne </a:t>
            </a:r>
            <a:r>
              <a:rPr lang="de-DE" altLang="de-DE" dirty="0" err="1" smtClean="0"/>
              <a:t>Stroustrup</a:t>
            </a:r>
            <a:r>
              <a:rPr lang="de-DE" altLang="de-DE" dirty="0" smtClean="0"/>
              <a:t>: Einführung in die Programmierung mit C++</a:t>
            </a:r>
          </a:p>
        </p:txBody>
      </p:sp>
      <p:sp>
        <p:nvSpPr>
          <p:cNvPr id="4" name="Abgerundete rechteckige Legende 3"/>
          <p:cNvSpPr/>
          <p:nvPr/>
        </p:nvSpPr>
        <p:spPr>
          <a:xfrm>
            <a:off x="3816854" y="767361"/>
            <a:ext cx="3347434" cy="559789"/>
          </a:xfrm>
          <a:prstGeom prst="wedgeRoundRectCallout">
            <a:avLst>
              <a:gd name="adj1" fmla="val -67727"/>
              <a:gd name="adj2" fmla="val 32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Alles Klausurrelevante wird während der 6 Tage vermittelt.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292080" y="3573016"/>
            <a:ext cx="3599508" cy="559789"/>
          </a:xfrm>
          <a:prstGeom prst="wedgeRoundRectCallout">
            <a:avLst>
              <a:gd name="adj1" fmla="val -35660"/>
              <a:gd name="adj2" fmla="val 6714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Aus dem </a:t>
            </a:r>
            <a:r>
              <a:rPr lang="de-DE" dirty="0" err="1" smtClean="0">
                <a:solidFill>
                  <a:schemeClr val="bg1"/>
                </a:solidFill>
              </a:rPr>
              <a:t>Uninetz</a:t>
            </a:r>
            <a:r>
              <a:rPr lang="de-DE" dirty="0" smtClean="0">
                <a:solidFill>
                  <a:schemeClr val="bg1"/>
                </a:solidFill>
              </a:rPr>
              <a:t> frei zugänglich.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5288835" y="5229200"/>
            <a:ext cx="2595533" cy="559789"/>
          </a:xfrm>
          <a:prstGeom prst="wedgeRoundRectCallout">
            <a:avLst>
              <a:gd name="adj1" fmla="val -59131"/>
              <a:gd name="adj2" fmla="val -251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Kompakt und günstig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11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Literatur</a:t>
            </a:r>
            <a:r>
              <a:rPr lang="de-DE" altLang="de-DE" u="sng" dirty="0" smtClean="0"/>
              <a:t>vorschläge</a:t>
            </a:r>
            <a:r>
              <a:rPr lang="de-DE" altLang="de-DE" dirty="0" smtClean="0"/>
              <a:t> II</a:t>
            </a:r>
          </a:p>
        </p:txBody>
      </p:sp>
      <p:sp>
        <p:nvSpPr>
          <p:cNvPr id="1126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dirty="0" smtClean="0"/>
              <a:t>Material anderer C++-Einführungsveranstaltungen:</a:t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dirty="0" smtClean="0"/>
              <a:t>Grundkurs C/C++ @ </a:t>
            </a:r>
            <a:r>
              <a:rPr lang="de-DE" altLang="de-DE" dirty="0"/>
              <a:t>TU München</a:t>
            </a:r>
            <a:br>
              <a:rPr lang="de-DE" altLang="de-DE" dirty="0"/>
            </a:br>
            <a:r>
              <a:rPr lang="de-DE" altLang="de-DE" sz="1200" dirty="0">
                <a:hlinkClick r:id="rId2"/>
              </a:rPr>
              <a:t>http://www.ldv.ei.tum.de/lehre/programmierpraktikum-c</a:t>
            </a:r>
            <a:r>
              <a:rPr lang="de-DE" altLang="de-DE" sz="1200" dirty="0" smtClean="0">
                <a:hlinkClick r:id="rId2"/>
              </a:rPr>
              <a:t>/</a:t>
            </a:r>
            <a:r>
              <a:rPr lang="de-DE" altLang="de-DE" sz="1200" dirty="0" smtClean="0"/>
              <a:t>, </a:t>
            </a:r>
            <a:r>
              <a:rPr lang="de-DE" altLang="de-DE" sz="1200" dirty="0" smtClean="0">
                <a:hlinkClick r:id="rId3"/>
              </a:rPr>
              <a:t>http</a:t>
            </a:r>
            <a:r>
              <a:rPr lang="de-DE" altLang="de-DE" sz="1200" dirty="0">
                <a:hlinkClick r:id="rId3"/>
              </a:rPr>
              <a:t>://www.ldv.ei.tum.de/lehre/grundkurs-c</a:t>
            </a:r>
            <a:r>
              <a:rPr lang="de-DE" altLang="de-DE" sz="1200" dirty="0" smtClean="0">
                <a:hlinkClick r:id="rId3"/>
              </a:rPr>
              <a:t>/</a:t>
            </a:r>
            <a:r>
              <a:rPr lang="de-DE" altLang="de-DE" sz="1200" dirty="0" smtClean="0"/>
              <a:t> </a:t>
            </a:r>
          </a:p>
          <a:p>
            <a:pPr marL="180975" lvl="1" indent="0">
              <a:buFont typeface="Wingdings" pitchFamily="2" charset="2"/>
              <a:buNone/>
            </a:pPr>
            <a:endParaRPr lang="de-DE" altLang="de-DE" dirty="0" smtClean="0"/>
          </a:p>
          <a:p>
            <a:r>
              <a:rPr lang="de-DE" altLang="de-DE" dirty="0" smtClean="0"/>
              <a:t>Programmieren 1 @ </a:t>
            </a:r>
            <a:r>
              <a:rPr lang="de-DE" altLang="de-DE" dirty="0"/>
              <a:t>FH Regensburg</a:t>
            </a:r>
            <a:br>
              <a:rPr lang="de-DE" altLang="de-DE" dirty="0"/>
            </a:br>
            <a:r>
              <a:rPr lang="de-DE" altLang="de-DE" sz="1200" dirty="0">
                <a:hlinkClick r:id="rId4"/>
              </a:rPr>
              <a:t>http://fbim.fh-regensburg.de/~</a:t>
            </a:r>
            <a:r>
              <a:rPr lang="de-DE" altLang="de-DE" sz="1200" dirty="0" smtClean="0">
                <a:hlinkClick r:id="rId4"/>
              </a:rPr>
              <a:t>sce39014/pg1/pg1-skript.pdf</a:t>
            </a:r>
            <a:r>
              <a:rPr lang="de-DE" altLang="de-DE" sz="1200" dirty="0" smtClean="0"/>
              <a:t/>
            </a:r>
            <a:br>
              <a:rPr lang="de-DE" altLang="de-DE" sz="1200" dirty="0" smtClean="0"/>
            </a:br>
            <a:endParaRPr lang="de-DE" altLang="de-DE" sz="1200" dirty="0" smtClean="0"/>
          </a:p>
          <a:p>
            <a:r>
              <a:rPr lang="en-US" dirty="0"/>
              <a:t>Heinz </a:t>
            </a:r>
            <a:r>
              <a:rPr lang="en-US" dirty="0" err="1" smtClean="0"/>
              <a:t>Tschabitscher</a:t>
            </a:r>
            <a:r>
              <a:rPr lang="en-US" dirty="0" smtClean="0"/>
              <a:t>, </a:t>
            </a:r>
            <a:r>
              <a:rPr lang="en-US" dirty="0" err="1" smtClean="0"/>
              <a:t>Einführung</a:t>
            </a:r>
            <a:r>
              <a:rPr lang="en-US" dirty="0"/>
              <a:t> in C++</a:t>
            </a:r>
            <a:br>
              <a:rPr lang="en-US" dirty="0"/>
            </a:br>
            <a:r>
              <a:rPr lang="en-US" sz="1200" dirty="0">
                <a:hlinkClick r:id="rId5"/>
              </a:rPr>
              <a:t>http://</a:t>
            </a:r>
            <a:r>
              <a:rPr lang="en-US" sz="1200" dirty="0" smtClean="0">
                <a:hlinkClick r:id="rId5"/>
              </a:rPr>
              <a:t>ladedu.com/cpp/zum_mitnehmen/cpp_einf.pdf</a:t>
            </a:r>
            <a:r>
              <a:rPr lang="en-US" sz="1200" dirty="0" smtClean="0"/>
              <a:t> </a:t>
            </a:r>
            <a:br>
              <a:rPr lang="en-US" sz="1200" dirty="0" smtClean="0"/>
            </a:br>
            <a:endParaRPr lang="de-DE" altLang="de-DE" sz="1200" dirty="0" smtClean="0"/>
          </a:p>
          <a:p>
            <a:r>
              <a:rPr lang="de-DE" altLang="de-DE" dirty="0" smtClean="0"/>
              <a:t>u.v.m.</a:t>
            </a:r>
          </a:p>
        </p:txBody>
      </p:sp>
      <p:sp>
        <p:nvSpPr>
          <p:cNvPr id="4" name="Abgerundete rechteckige Legende 3"/>
          <p:cNvSpPr/>
          <p:nvPr/>
        </p:nvSpPr>
        <p:spPr>
          <a:xfrm>
            <a:off x="5527887" y="3140968"/>
            <a:ext cx="3347434" cy="559789"/>
          </a:xfrm>
          <a:prstGeom prst="wedgeRoundRectCallout">
            <a:avLst>
              <a:gd name="adj1" fmla="val -67727"/>
              <a:gd name="adj2" fmla="val -2944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Hauptsächlich Grundlegendes (Schleifen, etc.)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576933" y="1863682"/>
            <a:ext cx="3347434" cy="559789"/>
          </a:xfrm>
          <a:prstGeom prst="wedgeRoundRectCallout">
            <a:avLst>
              <a:gd name="adj1" fmla="val -76516"/>
              <a:gd name="adj2" fmla="val 3873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Sehr umfangreiches Material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/>
        </p:nvSpPr>
        <p:spPr bwMode="auto">
          <a:xfrm>
            <a:off x="3930491" y="4848874"/>
            <a:ext cx="897886" cy="60760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3925875" y="5883289"/>
            <a:ext cx="1262086" cy="60760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3" name="Rechteck 2"/>
          <p:cNvSpPr/>
          <p:nvPr/>
        </p:nvSpPr>
        <p:spPr bwMode="auto">
          <a:xfrm>
            <a:off x="4040132" y="3738326"/>
            <a:ext cx="638489" cy="60760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1433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>
                <a:ea typeface="ＭＳ Ｐゴシック" pitchFamily="34" charset="-128"/>
              </a:rPr>
              <a:t>C, C++ und Java</a:t>
            </a:r>
          </a:p>
        </p:txBody>
      </p:sp>
      <p:sp>
        <p:nvSpPr>
          <p:cNvPr id="14340" name="Rectangle 45"/>
          <p:cNvSpPr>
            <a:spLocks noChangeArrowheads="1"/>
          </p:cNvSpPr>
          <p:nvPr/>
        </p:nvSpPr>
        <p:spPr bwMode="auto">
          <a:xfrm>
            <a:off x="2001838" y="1419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/>
              <a:t/>
            </a:r>
            <a:br>
              <a:rPr lang="en-US" altLang="de-DE" sz="1800"/>
            </a:br>
            <a:endParaRPr lang="en-US" altLang="de-DE" sz="1800"/>
          </a:p>
        </p:txBody>
      </p:sp>
      <p:sp>
        <p:nvSpPr>
          <p:cNvPr id="2" name="Textfeld 1"/>
          <p:cNvSpPr txBox="1"/>
          <p:nvPr/>
        </p:nvSpPr>
        <p:spPr>
          <a:xfrm>
            <a:off x="3925874" y="3738326"/>
            <a:ext cx="864096" cy="60760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</a:t>
            </a:r>
            <a:br>
              <a:rPr lang="de-DE" b="1" dirty="0" smtClean="0"/>
            </a:br>
            <a:r>
              <a:rPr lang="de-DE" b="1" dirty="0" smtClean="0"/>
              <a:t>1972</a:t>
            </a:r>
            <a:endParaRPr lang="en-US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5187961" y="5302766"/>
            <a:ext cx="107173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ANSI C</a:t>
            </a:r>
          </a:p>
          <a:p>
            <a:r>
              <a:rPr lang="de-DE" b="1" dirty="0" smtClean="0"/>
              <a:t>1989</a:t>
            </a:r>
            <a:endParaRPr lang="en-US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3851919" y="4832493"/>
            <a:ext cx="1012005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C++</a:t>
            </a:r>
            <a:br>
              <a:rPr lang="de-DE" b="1" dirty="0" smtClean="0"/>
            </a:br>
            <a:r>
              <a:rPr lang="de-DE" b="1" dirty="0" smtClean="0"/>
              <a:t>1980/85</a:t>
            </a:r>
            <a:endParaRPr lang="en-US" b="1" dirty="0"/>
          </a:p>
        </p:txBody>
      </p:sp>
      <p:cxnSp>
        <p:nvCxnSpPr>
          <p:cNvPr id="4" name="Gerade Verbindung mit Pfeil 3"/>
          <p:cNvCxnSpPr>
            <a:stCxn id="2" idx="2"/>
            <a:endCxn id="10" idx="0"/>
          </p:cNvCxnSpPr>
          <p:nvPr/>
        </p:nvCxnSpPr>
        <p:spPr bwMode="auto">
          <a:xfrm>
            <a:off x="4357922" y="4345928"/>
            <a:ext cx="0" cy="4865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Gerade Verbindung mit Pfeil 14"/>
          <p:cNvCxnSpPr>
            <a:stCxn id="2" idx="2"/>
            <a:endCxn id="9" idx="0"/>
          </p:cNvCxnSpPr>
          <p:nvPr/>
        </p:nvCxnSpPr>
        <p:spPr bwMode="auto">
          <a:xfrm>
            <a:off x="4357922" y="4345928"/>
            <a:ext cx="1365907" cy="9568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Gerade Verbindung mit Pfeil 18"/>
          <p:cNvCxnSpPr>
            <a:stCxn id="10" idx="2"/>
          </p:cNvCxnSpPr>
          <p:nvPr/>
        </p:nvCxnSpPr>
        <p:spPr bwMode="auto">
          <a:xfrm flipH="1">
            <a:off x="4354584" y="5440095"/>
            <a:ext cx="3338" cy="4268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feld 21"/>
          <p:cNvSpPr txBox="1"/>
          <p:nvPr/>
        </p:nvSpPr>
        <p:spPr>
          <a:xfrm>
            <a:off x="3892273" y="5911538"/>
            <a:ext cx="936104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Java 1995</a:t>
            </a:r>
            <a:endParaRPr lang="en-US" b="1" dirty="0"/>
          </a:p>
        </p:txBody>
      </p:sp>
      <p:cxnSp>
        <p:nvCxnSpPr>
          <p:cNvPr id="32" name="Gerade Verbindung mit Pfeil 31"/>
          <p:cNvCxnSpPr>
            <a:stCxn id="10" idx="3"/>
            <a:endCxn id="9" idx="0"/>
          </p:cNvCxnSpPr>
          <p:nvPr/>
        </p:nvCxnSpPr>
        <p:spPr bwMode="auto">
          <a:xfrm>
            <a:off x="4863924" y="5118682"/>
            <a:ext cx="859905" cy="1840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feld 36"/>
          <p:cNvSpPr txBox="1"/>
          <p:nvPr/>
        </p:nvSpPr>
        <p:spPr>
          <a:xfrm>
            <a:off x="3925874" y="2828208"/>
            <a:ext cx="86409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smtClean="0"/>
              <a:t>1969</a:t>
            </a:r>
            <a:endParaRPr lang="en-US" b="1" dirty="0"/>
          </a:p>
        </p:txBody>
      </p:sp>
      <p:cxnSp>
        <p:nvCxnSpPr>
          <p:cNvPr id="31" name="Gerade Verbindung mit Pfeil 30"/>
          <p:cNvCxnSpPr>
            <a:stCxn id="37" idx="2"/>
            <a:endCxn id="2" idx="0"/>
          </p:cNvCxnSpPr>
          <p:nvPr/>
        </p:nvCxnSpPr>
        <p:spPr bwMode="auto">
          <a:xfrm>
            <a:off x="4357922" y="3435810"/>
            <a:ext cx="0" cy="3025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2541898" y="2418844"/>
            <a:ext cx="1080120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Algol 58/60/68</a:t>
            </a:r>
            <a:endParaRPr lang="en-US" b="1" dirty="0"/>
          </a:p>
        </p:txBody>
      </p:sp>
      <p:cxnSp>
        <p:nvCxnSpPr>
          <p:cNvPr id="42" name="Gerade Verbindung mit Pfeil 41"/>
          <p:cNvCxnSpPr>
            <a:stCxn id="41" idx="2"/>
            <a:endCxn id="2" idx="0"/>
          </p:cNvCxnSpPr>
          <p:nvPr/>
        </p:nvCxnSpPr>
        <p:spPr bwMode="auto">
          <a:xfrm>
            <a:off x="3081958" y="3026446"/>
            <a:ext cx="1275964" cy="7118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/>
          <p:cNvSpPr txBox="1"/>
          <p:nvPr/>
        </p:nvSpPr>
        <p:spPr>
          <a:xfrm>
            <a:off x="755576" y="1675518"/>
            <a:ext cx="152604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FORTRAN I</a:t>
            </a:r>
            <a:br>
              <a:rPr lang="de-DE" b="1" dirty="0" smtClean="0"/>
            </a:br>
            <a:r>
              <a:rPr lang="de-DE" b="1" dirty="0" smtClean="0"/>
              <a:t>1957</a:t>
            </a:r>
            <a:endParaRPr lang="en-US" b="1" dirty="0"/>
          </a:p>
        </p:txBody>
      </p:sp>
      <p:cxnSp>
        <p:nvCxnSpPr>
          <p:cNvPr id="44" name="Gerade Verbindung mit Pfeil 43"/>
          <p:cNvCxnSpPr>
            <a:stCxn id="47" idx="2"/>
            <a:endCxn id="41" idx="1"/>
          </p:cNvCxnSpPr>
          <p:nvPr/>
        </p:nvCxnSpPr>
        <p:spPr bwMode="auto">
          <a:xfrm>
            <a:off x="1518599" y="2283120"/>
            <a:ext cx="1023299" cy="4395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Textfeld 52"/>
          <p:cNvSpPr txBox="1"/>
          <p:nvPr/>
        </p:nvSpPr>
        <p:spPr>
          <a:xfrm>
            <a:off x="3925874" y="2005747"/>
            <a:ext cx="86409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BCPL</a:t>
            </a:r>
            <a:br>
              <a:rPr lang="de-DE" b="1" dirty="0" smtClean="0"/>
            </a:br>
            <a:r>
              <a:rPr lang="de-DE" b="1" dirty="0" smtClean="0"/>
              <a:t>1967</a:t>
            </a:r>
            <a:endParaRPr lang="en-US" b="1" dirty="0"/>
          </a:p>
        </p:txBody>
      </p:sp>
      <p:sp>
        <p:nvSpPr>
          <p:cNvPr id="54" name="Textfeld 53"/>
          <p:cNvSpPr txBox="1"/>
          <p:nvPr/>
        </p:nvSpPr>
        <p:spPr>
          <a:xfrm>
            <a:off x="3925874" y="1208537"/>
            <a:ext cx="864096" cy="6076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CPL</a:t>
            </a:r>
            <a:br>
              <a:rPr lang="de-DE" b="1" dirty="0" smtClean="0"/>
            </a:br>
            <a:r>
              <a:rPr lang="de-DE" b="1" dirty="0" smtClean="0"/>
              <a:t>1963</a:t>
            </a:r>
            <a:endParaRPr lang="en-US" b="1" dirty="0"/>
          </a:p>
        </p:txBody>
      </p:sp>
      <p:cxnSp>
        <p:nvCxnSpPr>
          <p:cNvPr id="59" name="Gerade Verbindung mit Pfeil 58"/>
          <p:cNvCxnSpPr>
            <a:stCxn id="53" idx="2"/>
            <a:endCxn id="37" idx="0"/>
          </p:cNvCxnSpPr>
          <p:nvPr/>
        </p:nvCxnSpPr>
        <p:spPr bwMode="auto">
          <a:xfrm>
            <a:off x="4357922" y="2613349"/>
            <a:ext cx="0" cy="2148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Gerade Verbindung mit Pfeil 63"/>
          <p:cNvCxnSpPr>
            <a:stCxn id="54" idx="2"/>
            <a:endCxn id="53" idx="0"/>
          </p:cNvCxnSpPr>
          <p:nvPr/>
        </p:nvCxnSpPr>
        <p:spPr bwMode="auto">
          <a:xfrm>
            <a:off x="4357922" y="1816139"/>
            <a:ext cx="0" cy="1896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8676" name="Picture 4" descr="http://upload.wikimedia.org/wikipedia/commons/thumb/9/95/The_C_Programming_Language%2C_First_Edition_Cover_%282%29.svg/546px-The_C_Programming_Language%2C_First_Edition_Cover_%282%29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583" y="3589165"/>
            <a:ext cx="675483" cy="94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Abgerundete rechteckige Legende 70"/>
          <p:cNvSpPr/>
          <p:nvPr/>
        </p:nvSpPr>
        <p:spPr>
          <a:xfrm>
            <a:off x="5889714" y="3825343"/>
            <a:ext cx="2448272" cy="539579"/>
          </a:xfrm>
          <a:prstGeom prst="wedgeRoundRectCallout">
            <a:avLst>
              <a:gd name="adj1" fmla="val -67727"/>
              <a:gd name="adj2" fmla="val -2944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i="1" dirty="0" smtClean="0">
                <a:solidFill>
                  <a:schemeClr val="bg1"/>
                </a:solidFill>
              </a:rPr>
              <a:t>The White Book</a:t>
            </a:r>
            <a:r>
              <a:rPr lang="de-DE" sz="1600" dirty="0" smtClean="0">
                <a:solidFill>
                  <a:schemeClr val="bg1"/>
                </a:solidFill>
              </a:rPr>
              <a:t> von </a:t>
            </a:r>
            <a:r>
              <a:rPr lang="de-DE" sz="1600" dirty="0" err="1" smtClean="0">
                <a:solidFill>
                  <a:schemeClr val="bg1"/>
                </a:solidFill>
              </a:rPr>
              <a:t>Kernighan</a:t>
            </a:r>
            <a:r>
              <a:rPr lang="de-DE" sz="1600" dirty="0" smtClean="0">
                <a:solidFill>
                  <a:schemeClr val="bg1"/>
                </a:solidFill>
              </a:rPr>
              <a:t> &amp; </a:t>
            </a:r>
            <a:r>
              <a:rPr lang="de-DE" sz="1600" dirty="0" err="1" smtClean="0">
                <a:solidFill>
                  <a:schemeClr val="bg1"/>
                </a:solidFill>
              </a:rPr>
              <a:t>Ritchie</a:t>
            </a:r>
            <a:endParaRPr lang="de-DE" sz="1600" i="1" dirty="0">
              <a:solidFill>
                <a:schemeClr val="bg1"/>
              </a:solidFill>
            </a:endParaRPr>
          </a:p>
        </p:txBody>
      </p:sp>
      <p:sp>
        <p:nvSpPr>
          <p:cNvPr id="72" name="Abgerundete rechteckige Legende 71"/>
          <p:cNvSpPr/>
          <p:nvPr/>
        </p:nvSpPr>
        <p:spPr>
          <a:xfrm>
            <a:off x="5222018" y="2671051"/>
            <a:ext cx="2374318" cy="430057"/>
          </a:xfrm>
          <a:prstGeom prst="wedgeRoundRectCallout">
            <a:avLst>
              <a:gd name="adj1" fmla="val -79828"/>
              <a:gd name="adj2" fmla="val 2801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Ken Thompson; erste Fassung von Unix</a:t>
            </a:r>
            <a:endParaRPr lang="de-DE" sz="1600" dirty="0">
              <a:solidFill>
                <a:schemeClr val="bg1"/>
              </a:solidFill>
            </a:endParaRPr>
          </a:p>
        </p:txBody>
      </p:sp>
      <p:pic>
        <p:nvPicPr>
          <p:cNvPr id="28678" name="Picture 6" descr="http://www.cs.uah.edu/%7Ercoleman/Common/History/Images/CPPHistory07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2"/>
          <a:stretch/>
        </p:blipFill>
        <p:spPr bwMode="auto">
          <a:xfrm>
            <a:off x="3258889" y="4617293"/>
            <a:ext cx="659373" cy="93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Abgerundete rechteckige Legende 73"/>
          <p:cNvSpPr/>
          <p:nvPr/>
        </p:nvSpPr>
        <p:spPr>
          <a:xfrm>
            <a:off x="370624" y="4596909"/>
            <a:ext cx="2392213" cy="769899"/>
          </a:xfrm>
          <a:prstGeom prst="wedgeRoundRectCallout">
            <a:avLst>
              <a:gd name="adj1" fmla="val 68510"/>
              <a:gd name="adj2" fmla="val -1599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i="1" dirty="0" smtClean="0">
                <a:solidFill>
                  <a:schemeClr val="bg1"/>
                </a:solidFill>
              </a:rPr>
              <a:t>The C++ </a:t>
            </a:r>
            <a:r>
              <a:rPr lang="de-DE" sz="1600" i="1" dirty="0" err="1" smtClean="0">
                <a:solidFill>
                  <a:schemeClr val="bg1"/>
                </a:solidFill>
              </a:rPr>
              <a:t>Programming</a:t>
            </a:r>
            <a:r>
              <a:rPr lang="de-DE" sz="1600" i="1" dirty="0" smtClean="0">
                <a:solidFill>
                  <a:schemeClr val="bg1"/>
                </a:solidFill>
              </a:rPr>
              <a:t> Language</a:t>
            </a:r>
            <a:r>
              <a:rPr lang="de-DE" sz="1600" dirty="0" smtClean="0">
                <a:solidFill>
                  <a:schemeClr val="bg1"/>
                </a:solidFill>
              </a:rPr>
              <a:t> von Bjarne </a:t>
            </a:r>
            <a:r>
              <a:rPr lang="de-DE" sz="1600" dirty="0" err="1" smtClean="0">
                <a:solidFill>
                  <a:schemeClr val="bg1"/>
                </a:solidFill>
              </a:rPr>
              <a:t>Stroustroup</a:t>
            </a:r>
            <a:endParaRPr lang="de-DE" sz="1600" i="1" dirty="0">
              <a:solidFill>
                <a:schemeClr val="bg1"/>
              </a:solidFill>
            </a:endParaRPr>
          </a:p>
        </p:txBody>
      </p:sp>
      <p:sp>
        <p:nvSpPr>
          <p:cNvPr id="81" name="Abgerundete rechteckige Legende 80"/>
          <p:cNvSpPr/>
          <p:nvPr/>
        </p:nvSpPr>
        <p:spPr>
          <a:xfrm>
            <a:off x="96535" y="2897613"/>
            <a:ext cx="2208685" cy="658589"/>
          </a:xfrm>
          <a:prstGeom prst="wedgeRoundRectCallout">
            <a:avLst>
              <a:gd name="adj1" fmla="val -5283"/>
              <a:gd name="adj2" fmla="val -18966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Erste höhere Programmiersprache – lebt bis heute!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82" name="Abgerundete rechteckige Legende 81"/>
          <p:cNvSpPr/>
          <p:nvPr/>
        </p:nvSpPr>
        <p:spPr>
          <a:xfrm>
            <a:off x="5360956" y="5991936"/>
            <a:ext cx="3661154" cy="399787"/>
          </a:xfrm>
          <a:prstGeom prst="wedgeRoundRectCallout">
            <a:avLst>
              <a:gd name="adj1" fmla="val -54571"/>
              <a:gd name="adj2" fmla="val -3308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James </a:t>
            </a:r>
            <a:r>
              <a:rPr lang="de-DE" sz="1600" dirty="0" err="1" smtClean="0">
                <a:solidFill>
                  <a:schemeClr val="bg1"/>
                </a:solidFill>
              </a:rPr>
              <a:t>Gosling</a:t>
            </a:r>
            <a:r>
              <a:rPr lang="de-DE" sz="1600" dirty="0" smtClean="0">
                <a:solidFill>
                  <a:schemeClr val="bg1"/>
                </a:solidFill>
              </a:rPr>
              <a:t>, Bill Joy et al. @ SUN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2583415" y="3984161"/>
            <a:ext cx="1080120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Simula</a:t>
            </a:r>
            <a:r>
              <a:rPr lang="de-DE" b="1" dirty="0" smtClean="0"/>
              <a:t> 67</a:t>
            </a:r>
            <a:endParaRPr lang="en-US" b="1" dirty="0"/>
          </a:p>
        </p:txBody>
      </p:sp>
      <p:cxnSp>
        <p:nvCxnSpPr>
          <p:cNvPr id="30" name="Gerade Verbindung mit Pfeil 29"/>
          <p:cNvCxnSpPr>
            <a:stCxn id="29" idx="3"/>
          </p:cNvCxnSpPr>
          <p:nvPr/>
        </p:nvCxnSpPr>
        <p:spPr bwMode="auto">
          <a:xfrm>
            <a:off x="3663535" y="4287962"/>
            <a:ext cx="548425" cy="5363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Textfeld 32"/>
          <p:cNvSpPr txBox="1"/>
          <p:nvPr/>
        </p:nvSpPr>
        <p:spPr>
          <a:xfrm>
            <a:off x="2374390" y="5549478"/>
            <a:ext cx="1226082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Smalltalk</a:t>
            </a:r>
            <a:br>
              <a:rPr lang="de-DE" b="1" dirty="0" smtClean="0"/>
            </a:br>
            <a:r>
              <a:rPr lang="de-DE" b="1" dirty="0" smtClean="0"/>
              <a:t>1972</a:t>
            </a:r>
            <a:endParaRPr lang="en-US" b="1" dirty="0"/>
          </a:p>
        </p:txBody>
      </p:sp>
      <p:cxnSp>
        <p:nvCxnSpPr>
          <p:cNvPr id="34" name="Gerade Verbindung mit Pfeil 33"/>
          <p:cNvCxnSpPr>
            <a:stCxn id="33" idx="3"/>
          </p:cNvCxnSpPr>
          <p:nvPr/>
        </p:nvCxnSpPr>
        <p:spPr bwMode="auto">
          <a:xfrm>
            <a:off x="3600472" y="5853279"/>
            <a:ext cx="289398" cy="570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8674" name="Picture 2" descr="http://upload.wikimedia.org/wikipedia/de/thumb/e/e1/Java-Logo.svg/100px-Java-Logo.svg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926"/>
          <a:stretch/>
        </p:blipFill>
        <p:spPr bwMode="auto">
          <a:xfrm>
            <a:off x="4678621" y="5853279"/>
            <a:ext cx="439154" cy="57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upload.wikimedia.org/wikipedia/de/2/28/Smalltalk-powered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81" y="5590305"/>
            <a:ext cx="14763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8146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9" grpId="0"/>
      <p:bldP spid="10" grpId="0"/>
      <p:bldP spid="22" grpId="0"/>
      <p:bldP spid="37" grpId="0"/>
      <p:bldP spid="41" grpId="0"/>
      <p:bldP spid="47" grpId="0"/>
      <p:bldP spid="53" grpId="0"/>
      <p:bldP spid="54" grpId="0" animBg="1"/>
      <p:bldP spid="72" grpId="0" animBg="1"/>
      <p:bldP spid="74" grpId="0" animBg="1"/>
      <p:bldP spid="81" grpId="0" animBg="1"/>
      <p:bldP spid="82" grpId="0" animBg="1"/>
      <p:bldP spid="29" grpId="0"/>
      <p:bldP spid="33" grpId="0"/>
    </p:bldLst>
  </p:timing>
</p:sld>
</file>

<file path=ppt/theme/theme1.xml><?xml version="1.0" encoding="utf-8"?>
<a:theme xmlns:a="http://schemas.openxmlformats.org/drawingml/2006/main" name="FV_Vorlage_SE1_TUCD">
  <a:themeElements>
    <a:clrScheme name="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es_vorlage">
  <a:themeElements>
    <a:clrScheme name="ES b Farbschema TUD-CD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5AA9"/>
      </a:accent1>
      <a:accent2>
        <a:srgbClr val="0083CC"/>
      </a:accent2>
      <a:accent3>
        <a:srgbClr val="009D81"/>
      </a:accent3>
      <a:accent4>
        <a:srgbClr val="FDCA00"/>
      </a:accent4>
      <a:accent5>
        <a:srgbClr val="EC6500"/>
      </a:accent5>
      <a:accent6>
        <a:srgbClr val="E6001A"/>
      </a:accent6>
      <a:hlink>
        <a:srgbClr val="005AA9"/>
      </a:hlink>
      <a:folHlink>
        <a:srgbClr val="B5B5B5"/>
      </a:folHlink>
    </a:clrScheme>
    <a:fontScheme name="PPT-for-all___2008-02-0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-65" charset="0"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Lucida Sans Unicode" pitchFamily="-65" charset="-52"/>
            <a:cs typeface="Lucida Sans Unicode" pitchFamily="-65" charset="-5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-65" charset="0"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Lucida Sans Unicode" pitchFamily="-65" charset="-52"/>
            <a:cs typeface="Lucida Sans Unicode" pitchFamily="-65" charset="-52"/>
          </a:defRPr>
        </a:defPPr>
      </a:lstStyle>
    </a:lnDef>
  </a:objectDefaults>
  <a:extraClrSchemeLst>
    <a:extraClrScheme>
      <a:clrScheme name="PPT-for-all___2008-02-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610</Words>
  <Application>Microsoft Office PowerPoint</Application>
  <PresentationFormat>Bildschirmpräsentation (4:3)</PresentationFormat>
  <Paragraphs>160</Paragraphs>
  <Slides>11</Slides>
  <Notes>5</Notes>
  <HiddenSlides>1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11</vt:i4>
      </vt:variant>
    </vt:vector>
  </HeadingPairs>
  <TitlesOfParts>
    <vt:vector size="19" baseType="lpstr">
      <vt:lpstr>ＭＳ Ｐゴシック</vt:lpstr>
      <vt:lpstr>Arial</vt:lpstr>
      <vt:lpstr>Lucida Sans Unicode</vt:lpstr>
      <vt:lpstr>Stafford</vt:lpstr>
      <vt:lpstr>Times New Roman</vt:lpstr>
      <vt:lpstr>Wingdings</vt:lpstr>
      <vt:lpstr>FV_Vorlage_SE1_TUCD</vt:lpstr>
      <vt:lpstr>es_vorlage</vt:lpstr>
      <vt:lpstr>Programmierpraktikum C und C++</vt:lpstr>
      <vt:lpstr>Zielsetzung</vt:lpstr>
      <vt:lpstr>Organisatorisches </vt:lpstr>
      <vt:lpstr>Klausur</vt:lpstr>
      <vt:lpstr>Betrieb</vt:lpstr>
      <vt:lpstr>Ein Wort zu den Übungsblättern</vt:lpstr>
      <vt:lpstr>Literaturvorschläge I </vt:lpstr>
      <vt:lpstr>Literaturvorschläge II</vt:lpstr>
      <vt:lpstr>C, C++ und Java</vt:lpstr>
      <vt:lpstr>Wie wichtig sind C/C++?</vt:lpstr>
      <vt:lpstr>Wie wichtig sind C/C++?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Programmierpraktikum C und C++</dc:title>
  <dc:creator>Roland Kluge</dc:creator>
  <cp:lastModifiedBy>Roland Kluge</cp:lastModifiedBy>
  <cp:revision>322</cp:revision>
  <dcterms:created xsi:type="dcterms:W3CDTF">2008-08-19T13:25:11Z</dcterms:created>
  <dcterms:modified xsi:type="dcterms:W3CDTF">2014-09-23T14:55:36Z</dcterms:modified>
</cp:coreProperties>
</file>