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7"/>
  </p:notesMasterIdLst>
  <p:handoutMasterIdLst>
    <p:handoutMasterId r:id="rId228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487" r:id="rId49"/>
    <p:sldId id="488" r:id="rId50"/>
    <p:sldId id="489" r:id="rId51"/>
    <p:sldId id="490" r:id="rId52"/>
    <p:sldId id="507" r:id="rId53"/>
    <p:sldId id="508" r:id="rId54"/>
    <p:sldId id="494" r:id="rId55"/>
    <p:sldId id="492" r:id="rId56"/>
    <p:sldId id="501" r:id="rId57"/>
    <p:sldId id="498" r:id="rId58"/>
    <p:sldId id="303" r:id="rId59"/>
    <p:sldId id="304" r:id="rId60"/>
    <p:sldId id="474" r:id="rId61"/>
    <p:sldId id="305" r:id="rId62"/>
    <p:sldId id="307" r:id="rId63"/>
    <p:sldId id="308" r:id="rId64"/>
    <p:sldId id="309" r:id="rId65"/>
    <p:sldId id="310" r:id="rId66"/>
    <p:sldId id="311" r:id="rId67"/>
    <p:sldId id="443" r:id="rId68"/>
    <p:sldId id="312" r:id="rId69"/>
    <p:sldId id="513" r:id="rId70"/>
    <p:sldId id="313" r:id="rId71"/>
    <p:sldId id="515" r:id="rId72"/>
    <p:sldId id="516" r:id="rId73"/>
    <p:sldId id="314" r:id="rId74"/>
    <p:sldId id="315" r:id="rId75"/>
    <p:sldId id="476" r:id="rId76"/>
    <p:sldId id="318" r:id="rId77"/>
    <p:sldId id="514" r:id="rId78"/>
    <p:sldId id="319" r:id="rId79"/>
    <p:sldId id="316" r:id="rId80"/>
    <p:sldId id="317" r:id="rId81"/>
    <p:sldId id="444" r:id="rId82"/>
    <p:sldId id="320" r:id="rId83"/>
    <p:sldId id="321" r:id="rId84"/>
    <p:sldId id="499" r:id="rId85"/>
    <p:sldId id="496" r:id="rId86"/>
    <p:sldId id="322" r:id="rId87"/>
    <p:sldId id="323" r:id="rId88"/>
    <p:sldId id="324" r:id="rId89"/>
    <p:sldId id="325" r:id="rId90"/>
    <p:sldId id="326" r:id="rId91"/>
    <p:sldId id="327" r:id="rId92"/>
    <p:sldId id="495" r:id="rId93"/>
    <p:sldId id="328" r:id="rId94"/>
    <p:sldId id="329" r:id="rId95"/>
    <p:sldId id="475" r:id="rId96"/>
    <p:sldId id="517" r:id="rId97"/>
    <p:sldId id="330" r:id="rId98"/>
    <p:sldId id="331" r:id="rId99"/>
    <p:sldId id="332" r:id="rId100"/>
    <p:sldId id="458" r:id="rId101"/>
    <p:sldId id="333" r:id="rId102"/>
    <p:sldId id="334" r:id="rId103"/>
    <p:sldId id="335" r:id="rId104"/>
    <p:sldId id="336" r:id="rId105"/>
    <p:sldId id="337" r:id="rId106"/>
    <p:sldId id="338" r:id="rId107"/>
    <p:sldId id="340" r:id="rId108"/>
    <p:sldId id="341" r:id="rId109"/>
    <p:sldId id="342" r:id="rId110"/>
    <p:sldId id="343" r:id="rId111"/>
    <p:sldId id="345" r:id="rId112"/>
    <p:sldId id="344" r:id="rId113"/>
    <p:sldId id="483" r:id="rId114"/>
    <p:sldId id="347" r:id="rId115"/>
    <p:sldId id="348" r:id="rId116"/>
    <p:sldId id="349" r:id="rId117"/>
    <p:sldId id="350" r:id="rId118"/>
    <p:sldId id="351" r:id="rId119"/>
    <p:sldId id="521" r:id="rId120"/>
    <p:sldId id="352" r:id="rId121"/>
    <p:sldId id="353" r:id="rId122"/>
    <p:sldId id="470" r:id="rId123"/>
    <p:sldId id="477" r:id="rId124"/>
    <p:sldId id="354" r:id="rId125"/>
    <p:sldId id="356" r:id="rId126"/>
    <p:sldId id="358" r:id="rId127"/>
    <p:sldId id="359" r:id="rId128"/>
    <p:sldId id="361" r:id="rId129"/>
    <p:sldId id="362" r:id="rId130"/>
    <p:sldId id="363" r:id="rId131"/>
    <p:sldId id="364" r:id="rId132"/>
    <p:sldId id="365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526" r:id="rId151"/>
    <p:sldId id="384" r:id="rId152"/>
    <p:sldId id="379" r:id="rId153"/>
    <p:sldId id="461" r:id="rId154"/>
    <p:sldId id="387" r:id="rId155"/>
    <p:sldId id="388" r:id="rId156"/>
    <p:sldId id="389" r:id="rId157"/>
    <p:sldId id="459" r:id="rId158"/>
    <p:sldId id="392" r:id="rId159"/>
    <p:sldId id="393" r:id="rId160"/>
    <p:sldId id="465" r:id="rId161"/>
    <p:sldId id="394" r:id="rId162"/>
    <p:sldId id="395" r:id="rId163"/>
    <p:sldId id="396" r:id="rId164"/>
    <p:sldId id="397" r:id="rId165"/>
    <p:sldId id="398" r:id="rId166"/>
    <p:sldId id="478" r:id="rId167"/>
    <p:sldId id="399" r:id="rId168"/>
    <p:sldId id="400" r:id="rId169"/>
    <p:sldId id="401" r:id="rId170"/>
    <p:sldId id="402" r:id="rId171"/>
    <p:sldId id="466" r:id="rId172"/>
    <p:sldId id="403" r:id="rId173"/>
    <p:sldId id="404" r:id="rId174"/>
    <p:sldId id="405" r:id="rId175"/>
    <p:sldId id="408" r:id="rId176"/>
    <p:sldId id="522" r:id="rId177"/>
    <p:sldId id="503" r:id="rId178"/>
    <p:sldId id="406" r:id="rId179"/>
    <p:sldId id="472" r:id="rId180"/>
    <p:sldId id="407" r:id="rId181"/>
    <p:sldId id="409" r:id="rId182"/>
    <p:sldId id="410" r:id="rId183"/>
    <p:sldId id="411" r:id="rId184"/>
    <p:sldId id="413" r:id="rId185"/>
    <p:sldId id="414" r:id="rId186"/>
    <p:sldId id="415" r:id="rId187"/>
    <p:sldId id="416" r:id="rId188"/>
    <p:sldId id="417" r:id="rId189"/>
    <p:sldId id="418" r:id="rId190"/>
    <p:sldId id="419" r:id="rId191"/>
    <p:sldId id="420" r:id="rId192"/>
    <p:sldId id="421" r:id="rId193"/>
    <p:sldId id="422" r:id="rId194"/>
    <p:sldId id="423" r:id="rId195"/>
    <p:sldId id="504" r:id="rId196"/>
    <p:sldId id="424" r:id="rId197"/>
    <p:sldId id="425" r:id="rId198"/>
    <p:sldId id="426" r:id="rId199"/>
    <p:sldId id="427" r:id="rId200"/>
    <p:sldId id="452" r:id="rId201"/>
    <p:sldId id="451" r:id="rId202"/>
    <p:sldId id="453" r:id="rId203"/>
    <p:sldId id="439" r:id="rId204"/>
    <p:sldId id="428" r:id="rId205"/>
    <p:sldId id="429" r:id="rId206"/>
    <p:sldId id="430" r:id="rId207"/>
    <p:sldId id="431" r:id="rId208"/>
    <p:sldId id="432" r:id="rId209"/>
    <p:sldId id="433" r:id="rId210"/>
    <p:sldId id="434" r:id="rId211"/>
    <p:sldId id="435" r:id="rId212"/>
    <p:sldId id="436" r:id="rId213"/>
    <p:sldId id="437" r:id="rId214"/>
    <p:sldId id="485" r:id="rId215"/>
    <p:sldId id="486" r:id="rId216"/>
    <p:sldId id="484" r:id="rId217"/>
    <p:sldId id="438" r:id="rId218"/>
    <p:sldId id="523" r:id="rId219"/>
    <p:sldId id="505" r:id="rId220"/>
    <p:sldId id="479" r:id="rId221"/>
    <p:sldId id="536" r:id="rId222"/>
    <p:sldId id="480" r:id="rId223"/>
    <p:sldId id="481" r:id="rId224"/>
    <p:sldId id="537" r:id="rId225"/>
    <p:sldId id="538" r:id="rId22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6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8" autoAdjust="0"/>
    <p:restoredTop sz="86941" autoAdjust="0"/>
  </p:normalViewPr>
  <p:slideViewPr>
    <p:cSldViewPr>
      <p:cViewPr>
        <p:scale>
          <a:sx n="75" d="100"/>
          <a:sy n="75" d="100"/>
        </p:scale>
        <p:origin x="1013" y="10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2:23.359" idx="24">
    <p:pos x="2101" y="3607"/>
    <p:text>Forward ref.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5:27.749" idx="26">
    <p:pos x="3829" y="452"/>
    <p:text>To 'Mischmasch'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</a:t>
            </a:r>
            <a:r>
              <a:rPr lang="en-US" baseline="0" smtClean="0"/>
              <a:t>("Reopening", </a:t>
            </a:r>
            <a:r>
              <a:rPr lang="en-US" baseline="0" smtClean="0"/>
              <a:t>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</a:t>
            </a:r>
            <a:r>
              <a:rPr lang="de-DE" altLang="de-DE" smtClean="0">
                <a:latin typeface="Times New Roman" pitchFamily="16" charset="0"/>
              </a:rPr>
              <a:t>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</a:t>
            </a:r>
            <a:r>
              <a:rPr lang="en-US" baseline="0" smtClean="0">
                <a:sym typeface="Wingdings" panose="05000000000000000000" pitchFamily="2" charset="2"/>
              </a:rPr>
              <a:t>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</a:t>
            </a:r>
            <a:r>
              <a:rPr lang="de-DE" altLang="de-DE" smtClean="0">
                <a:latin typeface="Times New Roman" pitchFamily="16" charset="0"/>
              </a:rPr>
              <a:t>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</a:t>
            </a:r>
            <a:r>
              <a:rPr lang="de-DE" altLang="de-DE" baseline="0" smtClean="0">
                <a:latin typeface="Times New Roman" pitchFamily="16" charset="0"/>
              </a:rPr>
              <a:t>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</a:t>
            </a:r>
            <a:r>
              <a:rPr lang="en-US" baseline="0" smtClean="0"/>
              <a:t>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</a:t>
            </a:r>
            <a:r>
              <a:rPr lang="de-DE" altLang="de-DE" smtClean="0">
                <a:latin typeface="Times New Roman" pitchFamily="16" charset="0"/>
              </a:rPr>
              <a:t>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</a:t>
            </a:r>
            <a:r>
              <a:rPr lang="de-DE" altLang="de-DE" smtClean="0">
                <a:latin typeface="Times New Roman" pitchFamily="16" charset="0"/>
              </a:rPr>
              <a:t>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</a:t>
            </a:r>
            <a:r>
              <a:rPr lang="de-DE" altLang="de-DE" baseline="0" smtClean="0">
                <a:latin typeface="Times New Roman" pitchFamily="16" charset="0"/>
              </a:rPr>
              <a:t>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</a:t>
            </a:r>
            <a:r>
              <a:rPr lang="de-DE" smtClean="0"/>
              <a:t>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</a:t>
            </a:r>
            <a:r>
              <a:rPr lang="de-DE" altLang="de-DE" smtClean="0">
                <a:latin typeface="Times New Roman" pitchFamily="16" charset="0"/>
              </a:rPr>
              <a:t>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</a:t>
            </a:r>
            <a:r>
              <a:rPr lang="de-DE" altLang="de-DE" smtClean="0">
                <a:latin typeface="Times New Roman" pitchFamily="16" charset="0"/>
              </a:rPr>
              <a:t>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</a:t>
            </a:r>
            <a:r>
              <a:rPr lang="de-DE" altLang="de-DE" smtClean="0">
                <a:latin typeface="Times New Roman" pitchFamily="16" charset="0"/>
              </a:rPr>
              <a:t>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</a:t>
            </a:r>
            <a:r>
              <a:rPr lang="de-DE" altLang="de-DE" baseline="0" smtClean="0">
                <a:latin typeface="Times New Roman" pitchFamily="16" charset="0"/>
              </a:rPr>
              <a:t>"throw </a:t>
            </a:r>
            <a:r>
              <a:rPr lang="de-DE" altLang="de-DE" baseline="0" smtClean="0">
                <a:latin typeface="Times New Roman" pitchFamily="16" charset="0"/>
              </a:rPr>
              <a:t>new UnsupportedOperationException</a:t>
            </a:r>
            <a:r>
              <a:rPr lang="de-DE" altLang="de-DE" baseline="0" smtClean="0">
                <a:latin typeface="Times New Roman" pitchFamily="16" charset="0"/>
              </a:rPr>
              <a:t>()", </a:t>
            </a:r>
            <a:r>
              <a:rPr lang="de-DE" altLang="de-DE" baseline="0" smtClean="0">
                <a:latin typeface="Times New Roman" pitchFamily="16" charset="0"/>
              </a:rPr>
              <a:t>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3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02.09.2016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method_table" TargetMode="External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2.xlsx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-Arbeitsblatt1.xlsx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  <a:endParaRPr lang="de-DE" altLang="de-DE" sz="1100" smtClean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  <a:endParaRPr lang="de-DE" altLang="de-DE"/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</a:t>
            </a:r>
            <a:r>
              <a:rPr lang="de-DE" smtClean="0"/>
              <a:t>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</a:t>
            </a:r>
            <a:r>
              <a:rPr lang="de-DE" b="1" smtClean="0"/>
              <a:t>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</a:t>
            </a:r>
            <a:r>
              <a:rPr lang="en-US" smtClean="0"/>
              <a:t>"Konfigurationsmöglichkeit":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Primitive </a:t>
            </a:r>
            <a:r>
              <a:rPr lang="en-US" smtClean="0"/>
              <a:t>"by value" </a:t>
            </a:r>
            <a:r>
              <a:rPr lang="en-US" smtClean="0"/>
              <a:t>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</a:t>
            </a:r>
            <a:r>
              <a:rPr lang="en-US" smtClean="0"/>
              <a:t>"by reference" </a:t>
            </a:r>
            <a:r>
              <a:rPr lang="en-US" smtClean="0"/>
              <a:t>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</a:t>
            </a:r>
            <a:r>
              <a:rPr lang="en-US" smtClean="0"/>
              <a:t>by </a:t>
            </a:r>
            <a:r>
              <a:rPr lang="en-US" smtClean="0"/>
              <a:t>value"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"pass </a:t>
            </a:r>
            <a:r>
              <a:rPr lang="en-US" smtClean="0"/>
              <a:t>by reference (to const</a:t>
            </a:r>
            <a:r>
              <a:rPr lang="en-US" smtClean="0"/>
              <a:t>)"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"pass </a:t>
            </a:r>
            <a:r>
              <a:rPr lang="en-US" smtClean="0"/>
              <a:t>by pointer (to const</a:t>
            </a:r>
            <a:r>
              <a:rPr lang="en-US" smtClean="0"/>
              <a:t>)"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</a:t>
            </a:r>
            <a:r>
              <a:rPr lang="en-US" smtClean="0"/>
              <a:t>by </a:t>
            </a:r>
            <a:r>
              <a:rPr lang="en-US" smtClean="0"/>
              <a:t>value" </a:t>
            </a:r>
            <a:r>
              <a:rPr lang="en-US" smtClean="0"/>
              <a:t>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</a:t>
            </a:r>
            <a:r>
              <a:rPr lang="en-US" smtClean="0"/>
              <a:t>by reference (to const</a:t>
            </a:r>
            <a:r>
              <a:rPr lang="en-US" smtClean="0"/>
              <a:t>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</a:t>
            </a:r>
            <a:r>
              <a:rPr lang="en-US" smtClean="0"/>
              <a:t>by pointer (to const</a:t>
            </a:r>
            <a:r>
              <a:rPr lang="en-US" smtClean="0"/>
              <a:t>)" </a:t>
            </a:r>
            <a:r>
              <a:rPr lang="en-US" smtClean="0"/>
              <a:t>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Mit embedded C warm werden</a:t>
            </a:r>
          </a:p>
          <a:p>
            <a:pPr lvl="1"/>
            <a:r>
              <a:rPr lang="de-DE" i="1" smtClean="0"/>
              <a:t>day6.pdf</a:t>
            </a:r>
            <a:r>
              <a:rPr lang="de-DE" smtClean="0"/>
              <a:t> – Ideen für eigene Projekte mit dem µC-Board</a:t>
            </a:r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</a:t>
            </a:r>
          </a:p>
          <a:p>
            <a:pPr lvl="2"/>
            <a:r>
              <a:rPr lang="de-DE" smtClean="0"/>
              <a:t>Geht über alle Tage hinweg</a:t>
            </a:r>
          </a:p>
          <a:p>
            <a:pPr lvl="2"/>
            <a:r>
              <a:rPr lang="de-DE" smtClean="0"/>
              <a:t>Gute Vorbereitung für die Klausur</a:t>
            </a:r>
          </a:p>
          <a:p>
            <a:pPr lvl="1"/>
            <a:r>
              <a:rPr lang="de-DE" i="1" smtClean="0"/>
              <a:t>cheatsheet.pdf</a:t>
            </a:r>
          </a:p>
          <a:p>
            <a:pPr lvl="2"/>
            <a:r>
              <a:rPr lang="de-DE" smtClean="0"/>
              <a:t>CodeLite</a:t>
            </a:r>
          </a:p>
          <a:p>
            <a:pPr lvl="2"/>
            <a:r>
              <a:rPr lang="de-DE" smtClean="0"/>
              <a:t>git</a:t>
            </a:r>
          </a:p>
          <a:p>
            <a:pPr lvl="2"/>
            <a:r>
              <a:rPr lang="de-DE" smtClean="0"/>
              <a:t>VirtualBox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Beispiel: ElevatorStrategy *strategy = new EnergyMinimizingStrategy();</a:t>
            </a:r>
          </a:p>
          <a:p>
            <a:pPr marL="692150" lvl="1" indent="-342900"/>
            <a:r>
              <a:rPr lang="en-US" smtClean="0"/>
              <a:t>Statischer Typ: 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smtClean="0"/>
              <a:t>Dynamischer Typ: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692150" lvl="1" indent="-342900"/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praktikum2016_v4.ova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748787" cy="4968875"/>
          </a:xfrm>
        </p:spPr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das Objekt behält seinen Typ 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0" dirty="0" smtClean="0"/>
              <a:t>Jede Klasse besitzt </a:t>
            </a:r>
            <a:r>
              <a:rPr lang="de-DE" b="0" smtClean="0"/>
              <a:t>eine </a:t>
            </a:r>
            <a:r>
              <a:rPr lang="de-DE" b="1" smtClean="0"/>
              <a:t>"Lookup"-</a:t>
            </a:r>
            <a:r>
              <a:rPr lang="de-DE" b="1" dirty="0" smtClean="0"/>
              <a:t>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Arbeitsblatt" r:id="rId4" imgW="2447870" imgH="1076314" progId="Excel.Sheet.12">
                  <p:embed/>
                </p:oleObj>
              </mc:Choice>
              <mc:Fallback>
                <p:oleObj name="Arbeitsblatt" r:id="rId4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Arbeitsblatt" r:id="rId6" imgW="3093690" imgH="1074551" progId="Excel.Sheet.12">
                  <p:embed/>
                </p:oleObj>
              </mc:Choice>
              <mc:Fallback>
                <p:oleObj name="Arbeitsblatt" r:id="rId6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8"/>
              </a:rPr>
              <a:t>https://</a:t>
            </a:r>
            <a:r>
              <a:rPr lang="en-US" sz="1200" smtClean="0">
                <a:hlinkClick r:id="rId8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</a:t>
            </a:r>
            <a:r>
              <a:rPr lang="de-DE" smtClean="0"/>
              <a:t>"pullen", </a:t>
            </a:r>
            <a:r>
              <a:rPr lang="de-DE" smtClean="0"/>
              <a:t>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</a:t>
            </a:r>
            <a:r>
              <a:rPr lang="de-DE" altLang="de-DE" smtClean="0"/>
              <a:t>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651500" y="3220849"/>
            <a:ext cx="3168650" cy="814387"/>
          </a:xfrm>
          <a:prstGeom prst="wedgeRoundRectCallout">
            <a:avLst>
              <a:gd name="adj1" fmla="val -24308"/>
              <a:gd name="adj2" fmla="val -1027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</a:t>
            </a:r>
            <a:r>
              <a:rPr lang="de-DE" altLang="de-DE" sz="1800" b="0"/>
              <a:t>Methoden </a:t>
            </a:r>
            <a:r>
              <a:rPr lang="de-DE" altLang="de-DE" sz="1800" b="0" smtClean="0"/>
              <a:t>"teuer"?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491993" y="2225818"/>
            <a:ext cx="3696653" cy="2501757"/>
            <a:chOff x="4491993" y="2225818"/>
            <a:chExt cx="3696653" cy="2501757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03712" y="2225818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17495"/>
              <a:ext cx="2148841" cy="21100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 i="1" kern="0" smtClean="0">
                <a:solidFill>
                  <a:srgbClr val="005AA9"/>
                </a:solidFill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491993" y="2805149"/>
            <a:ext cx="3696653" cy="2786025"/>
            <a:chOff x="4491993" y="1941549"/>
            <a:chExt cx="3696653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</a:t>
            </a:r>
            <a:r>
              <a:rPr lang="de-DE" altLang="de-DE" smtClean="0"/>
              <a:t>"schlechtes" </a:t>
            </a:r>
            <a:r>
              <a:rPr lang="de-DE" altLang="de-DE" smtClean="0"/>
              <a:t>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</a:t>
            </a:r>
            <a:r>
              <a:rPr lang="de-DE" altLang="de-DE" sz="1800" b="0"/>
              <a:t>ist </a:t>
            </a:r>
            <a:r>
              <a:rPr lang="de-DE" altLang="de-DE" sz="1800" b="0" smtClean="0"/>
              <a:t>"Object" </a:t>
            </a:r>
            <a:r>
              <a:rPr lang="de-DE" altLang="de-DE" sz="1800" b="0" dirty="0"/>
              <a:t>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</a:t>
            </a:r>
            <a:r>
              <a:rPr lang="de-DE" altLang="de-DE" sz="1800" b="0"/>
              <a:t>dieses </a:t>
            </a:r>
            <a:r>
              <a:rPr lang="de-DE" altLang="de-DE" sz="1800" b="0" smtClean="0"/>
              <a:t>"Problem" </a:t>
            </a:r>
            <a:r>
              <a:rPr lang="de-DE" altLang="de-DE" sz="1800" b="0" dirty="0"/>
              <a:t>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</a:t>
            </a:r>
            <a:r>
              <a:rPr lang="de-DE" smtClean="0">
                <a:solidFill>
                  <a:schemeClr val="bg1"/>
                </a:solidFill>
              </a:rPr>
              <a:t>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</a:t>
            </a:r>
            <a:r>
              <a:rPr lang="en-US" smtClean="0"/>
              <a:t>"Verhalten </a:t>
            </a:r>
            <a:r>
              <a:rPr lang="en-US" smtClean="0"/>
              <a:t>als Parameter zu </a:t>
            </a:r>
            <a:r>
              <a:rPr lang="en-US" smtClean="0"/>
              <a:t>übergeben"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"[!]";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en-US" smtClean="0"/>
              <a:t>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</a:t>
            </a:r>
            <a:r>
              <a:rPr lang="en-US" smtClean="0"/>
              <a:t>"by reference")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397574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</a:t>
            </a:r>
            <a:r>
              <a:rPr lang="de-DE" altLang="de-DE" b="0" smtClean="0"/>
              <a:t>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</a:t>
            </a:r>
            <a:r>
              <a:rPr lang="en-US" smtClean="0"/>
              <a:t>is an expert system</a:t>
            </a:r>
            <a:r>
              <a:rPr lang="en-US" smtClean="0"/>
              <a:t>." </a:t>
            </a:r>
            <a:r>
              <a:rPr lang="en-US" smtClean="0"/>
              <a:t>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</a:t>
            </a:r>
            <a:r>
              <a:rPr lang="en-US" sz="1400" smtClean="0"/>
              <a:t>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</a:t>
            </a:r>
            <a:r>
              <a:rPr lang="de-DE" altLang="de-DE" sz="1800" b="0" smtClean="0"/>
              <a:t>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</a:t>
            </a:r>
            <a:r>
              <a:rPr lang="de-DE" altLang="de-DE" smtClean="0"/>
              <a:t>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</a:t>
            </a:r>
            <a:r>
              <a:rPr lang="de-DE" altLang="de-DE" smtClean="0"/>
              <a:t>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</a:t>
            </a:r>
            <a:r>
              <a:rPr lang="de-DE" altLang="de-DE" smtClean="0"/>
              <a:t>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</a:t>
            </a:r>
            <a:r>
              <a:rPr lang="de-DE" altLang="de-DE" smtClean="0"/>
              <a:t>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1655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err="1" smtClean="0"/>
              <a:t>Projektvorlagen</a:t>
            </a:r>
            <a:r>
              <a:rPr lang="en-US" b="1" smtClean="0"/>
              <a:t> </a:t>
            </a:r>
            <a:r>
              <a:rPr lang="en-US"/>
              <a:t>(~/CPPP/Repos/ </a:t>
            </a:r>
            <a:r>
              <a:rPr lang="en-US" smtClean="0"/>
              <a:t>tud-cpp-exercises/projects/day5) enthalten </a:t>
            </a:r>
            <a:r>
              <a:rPr lang="en-US" dirty="0" smtClean="0"/>
              <a:t>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err="1" smtClean="0"/>
              <a:t>Starten</a:t>
            </a:r>
            <a:r>
              <a:rPr lang="en-US" smtClean="0"/>
              <a:t> hilft.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Tipp</a:t>
            </a:r>
            <a:r>
              <a:rPr lang="en-US" smtClean="0"/>
              <a:t>: Nicht in …/Repo arbeiten, da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mtClean="0"/>
              <a:t> sonst das Pullen verhindert.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COM8</a:t>
            </a:r>
            <a:r>
              <a:rPr lang="en-US" smtClean="0"/>
              <a:t>)</a:t>
            </a:r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</a:t>
            </a:r>
            <a:r>
              <a:rPr lang="en-US" smtClean="0"/>
              <a:t>vor dem Start!) wird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COM8</a:t>
            </a:r>
            <a:r>
              <a:rPr lang="en-US" smtClean="0"/>
              <a:t> des Hosts auf den ersten COM-Port des Guest gelegt </a:t>
            </a:r>
            <a:r>
              <a:rPr lang="en-US" smtClean="0"/>
              <a:t>("Host-Schnitstelle")</a:t>
            </a: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  <a:endParaRPr lang="en-US" smtClean="0"/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</a:t>
            </a:r>
            <a:r>
              <a:rPr lang="en-US" sz="1200" smtClean="0"/>
              <a:t>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"Floor.h"</a:t>
            </a: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Schlüsselwort explicit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</a:t>
            </a:r>
            <a:r>
              <a:rPr lang="de-DE" altLang="de-DE" smtClean="0"/>
              <a:t>Lösung</a:t>
            </a:r>
            <a:endParaRPr lang="de-DE" altLang="de-DE" smtClean="0"/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</a:t>
            </a:r>
            <a:r>
              <a:rPr lang="de-DE" b="1" smtClean="0">
                <a:solidFill>
                  <a:schemeClr val="bg1"/>
                </a:solidFill>
              </a:rPr>
              <a:t>"außen" </a:t>
            </a:r>
            <a:r>
              <a:rPr lang="de-DE" b="1" smtClean="0">
                <a:solidFill>
                  <a:schemeClr val="bg1"/>
                </a:solidFill>
              </a:rPr>
              <a:t>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</a:t>
            </a:r>
            <a:r>
              <a:rPr lang="de-DE" smtClean="0">
                <a:solidFill>
                  <a:schemeClr val="bg1"/>
                </a:solidFill>
              </a:rPr>
              <a:t>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</a:t>
            </a:r>
            <a:r>
              <a:rPr lang="en-US" sz="2000" smtClean="0">
                <a:sym typeface="Wingdings" panose="05000000000000000000" pitchFamily="2" charset="2"/>
              </a:rPr>
              <a:t>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</a:t>
            </a:r>
            <a:r>
              <a:rPr lang="en-US" sz="2000" smtClean="0">
                <a:sym typeface="Wingdings" panose="05000000000000000000" pitchFamily="2" charset="2"/>
              </a:rPr>
              <a:t>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</a:t>
            </a:r>
            <a:r>
              <a:rPr lang="de-DE" smtClean="0">
                <a:solidFill>
                  <a:schemeClr val="bg1"/>
                </a:solidFill>
              </a:rPr>
              <a:t>"return" </a:t>
            </a:r>
            <a:r>
              <a:rPr lang="de-DE" smtClean="0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</a:t>
            </a:r>
            <a:r>
              <a:rPr lang="de-DE" smtClean="0">
                <a:solidFill>
                  <a:schemeClr val="bg1"/>
                </a:solidFill>
              </a:rPr>
              <a:t>"DoSomeStackCheckStuff</a:t>
            </a:r>
            <a:r>
              <a:rPr lang="de-DE" smtClean="0">
                <a:solidFill>
                  <a:schemeClr val="bg1"/>
                </a:solidFill>
              </a:rPr>
              <a:t>; </a:t>
            </a:r>
            <a:r>
              <a:rPr lang="de-DE" smtClean="0">
                <a:solidFill>
                  <a:schemeClr val="bg1"/>
                </a:solidFill>
              </a:rPr>
              <a:t>return" </a:t>
            </a:r>
            <a:r>
              <a:rPr lang="de-DE" smtClean="0">
                <a:solidFill>
                  <a:schemeClr val="bg1"/>
                </a:solidFill>
              </a:rPr>
              <a:t>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</a:t>
            </a:r>
            <a:r>
              <a:rPr lang="en-US" smtClean="0"/>
              <a:t>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</a:t>
            </a:r>
            <a:r>
              <a:rPr lang="en-US" smtClean="0"/>
              <a:t>"alternativer" </a:t>
            </a:r>
            <a:r>
              <a:rPr lang="en-US" smtClean="0"/>
              <a:t>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</a:t>
            </a:r>
            <a:r>
              <a:rPr lang="de-DE" b="1" smtClean="0"/>
              <a:t>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</a:t>
                </a:r>
                <a:r>
                  <a:rPr lang="de-DE" smtClean="0"/>
                  <a:t>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</a:t>
            </a:r>
            <a:r>
              <a:rPr lang="en-US" smtClean="0"/>
              <a:t>"Plain C" </a:t>
            </a:r>
            <a:r>
              <a:rPr lang="en-US" smtClean="0"/>
              <a:t>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</a:t>
            </a:r>
            <a:r>
              <a:rPr lang="en-US" smtClean="0"/>
              <a:t>aus Erfahrung mit </a:t>
            </a:r>
            <a:r>
              <a:rPr lang="en-US"/>
              <a:t>C</a:t>
            </a:r>
            <a:r>
              <a:rPr lang="en-US" smtClean="0"/>
              <a:t>++")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</a:t>
            </a:r>
            <a:r>
              <a:rPr lang="en-US" smtClean="0"/>
              <a:t>"vertraut" </a:t>
            </a:r>
            <a:r>
              <a:rPr lang="en-US" smtClean="0"/>
              <a:t>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</a:t>
            </a:r>
            <a:r>
              <a:rPr lang="en-US" smtClean="0"/>
              <a:t>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</a:t>
            </a:r>
            <a:r>
              <a:rPr lang="en-US" smtClean="0"/>
              <a:t>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b="0" i="1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b="0" i="1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</a:t>
            </a:r>
            <a:r>
              <a:rPr lang="de-DE" altLang="de-DE" smtClean="0"/>
              <a:t>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</a:t>
            </a:r>
            <a:r>
              <a:rPr lang="de-DE" b="1" smtClean="0"/>
              <a:t>beim </a:t>
            </a:r>
            <a:r>
              <a:rPr lang="de-DE" b="1" smtClean="0"/>
              <a:t>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</a:t>
            </a:r>
            <a:r>
              <a:rPr lang="de-DE" smtClean="0"/>
              <a:t>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</a:t>
            </a:r>
            <a:r>
              <a:rPr lang="de-DE" smtClean="0">
                <a:solidFill>
                  <a:schemeClr val="bg1"/>
                </a:solidFill>
              </a:rPr>
              <a:t>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</a:t>
            </a:r>
            <a:r>
              <a:rPr lang="de-DE" smtClean="0"/>
              <a:t>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</a:t>
            </a:r>
            <a:r>
              <a:rPr lang="en-US" smtClean="0"/>
              <a:t>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("default",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</a:t>
            </a:r>
            <a:r>
              <a:rPr lang="en-US"/>
              <a:t>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("default",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</a:t>
            </a:r>
            <a:r>
              <a:rPr lang="de-DE" b="0" kern="0" smtClean="0"/>
              <a:t>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</a:t>
            </a:r>
            <a:r>
              <a:rPr lang="en-US" smtClean="0"/>
              <a:t>("</a:t>
            </a:r>
            <a:r>
              <a:rPr lang="en-US" b="1" smtClean="0"/>
              <a:t>automagically</a:t>
            </a:r>
            <a:r>
              <a:rPr lang="en-US" smtClean="0"/>
              <a:t>") </a:t>
            </a:r>
            <a:r>
              <a:rPr lang="en-US" smtClean="0"/>
              <a:t>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</a:t>
            </a:r>
            <a:r>
              <a:rPr lang="en-US" b="1" smtClean="0"/>
              <a:t>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</a:t>
            </a:r>
            <a:r>
              <a:rPr lang="en-US" smtClean="0">
                <a:sym typeface="Wingdings" panose="05000000000000000000" pitchFamily="2" charset="2"/>
              </a:rPr>
              <a:t>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13875</Words>
  <Application>Microsoft Office PowerPoint</Application>
  <PresentationFormat>Bildschirmpräsentation (4:3)</PresentationFormat>
  <Paragraphs>4265</Paragraphs>
  <Slides>225</Slides>
  <Notes>77</Notes>
  <HiddenSlides>6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225</vt:i4>
      </vt:variant>
    </vt:vector>
  </HeadingPairs>
  <TitlesOfParts>
    <vt:vector size="238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 Nächstes Jahr</vt:lpstr>
      <vt:lpstr>Was passiert ohne Include Guards? Lösung.</vt:lpstr>
      <vt:lpstr>Implizite Typ-Konvertierung und Anonyme Objekte</vt:lpstr>
      <vt:lpstr>Implizite Typkonvertierung unterbinden</vt:lpstr>
      <vt:lpstr>Intermezzo</vt:lpstr>
      <vt:lpstr>Weak SmartPointer: Lösung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1864</cp:revision>
  <dcterms:created xsi:type="dcterms:W3CDTF">2008-08-19T13:25:11Z</dcterms:created>
  <dcterms:modified xsi:type="dcterms:W3CDTF">2016-09-02T09:38:51Z</dcterms:modified>
</cp:coreProperties>
</file>