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  <p:sldMasterId id="2147483988" r:id="rId2"/>
  </p:sldMasterIdLst>
  <p:notesMasterIdLst>
    <p:notesMasterId r:id="rId13"/>
  </p:notesMasterIdLst>
  <p:handoutMasterIdLst>
    <p:handoutMasterId r:id="rId14"/>
  </p:handoutMasterIdLst>
  <p:sldIdLst>
    <p:sldId id="256" r:id="rId3"/>
    <p:sldId id="257" r:id="rId4"/>
    <p:sldId id="265" r:id="rId5"/>
    <p:sldId id="259" r:id="rId6"/>
    <p:sldId id="267" r:id="rId7"/>
    <p:sldId id="268" r:id="rId8"/>
    <p:sldId id="269" r:id="rId9"/>
    <p:sldId id="270" r:id="rId10"/>
    <p:sldId id="271" r:id="rId11"/>
    <p:sldId id="272" r:id="rId12"/>
  </p:sldIdLst>
  <p:sldSz cx="9144000" cy="6858000" type="screen4x3"/>
  <p:notesSz cx="7099300" cy="10234613"/>
  <p:defaultTextStyle>
    <a:defPPr>
      <a:defRPr lang="en-US"/>
    </a:defPPr>
    <a:lvl1pPr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1pPr>
    <a:lvl2pPr marL="4572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2pPr>
    <a:lvl3pPr marL="9144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3pPr>
    <a:lvl4pPr marL="13716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4pPr>
    <a:lvl5pPr marL="18288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7FC28"/>
    <a:srgbClr val="FC7428"/>
    <a:srgbClr val="FC6528"/>
    <a:srgbClr val="FF7B21"/>
    <a:srgbClr val="FF3300"/>
    <a:srgbClr val="979797"/>
    <a:srgbClr val="7F7F7F"/>
    <a:srgbClr val="FFD7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58" autoAdjust="0"/>
    <p:restoredTop sz="90570" autoAdjust="0"/>
  </p:normalViewPr>
  <p:slideViewPr>
    <p:cSldViewPr>
      <p:cViewPr varScale="1">
        <p:scale>
          <a:sx n="121" d="100"/>
          <a:sy n="121" d="100"/>
        </p:scale>
        <p:origin x="-1470" y="-90"/>
      </p:cViewPr>
      <p:guideLst>
        <p:guide orient="horz" pos="1253"/>
        <p:guide pos="3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9" d="100"/>
          <a:sy n="79" d="100"/>
        </p:scale>
        <p:origin x="-3990" y="-108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t" anchorCtr="0" compatLnSpc="1">
            <a:prstTxWarp prst="textNoShape">
              <a:avLst/>
            </a:prstTxWarp>
          </a:bodyPr>
          <a:lstStyle>
            <a:lvl1pPr algn="l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t" anchorCtr="0" compatLnSpc="1">
            <a:prstTxWarp prst="textNoShape">
              <a:avLst/>
            </a:prstTxWarp>
          </a:bodyPr>
          <a:lstStyle>
            <a:lvl1pPr algn="r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b" anchorCtr="0" compatLnSpc="1">
            <a:prstTxWarp prst="textNoShape">
              <a:avLst/>
            </a:prstTxWarp>
          </a:bodyPr>
          <a:lstStyle>
            <a:lvl1pPr algn="l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b" anchorCtr="0" compatLnSpc="1">
            <a:prstTxWarp prst="textNoShape">
              <a:avLst/>
            </a:prstTxWarp>
          </a:bodyPr>
          <a:lstStyle>
            <a:lvl1pPr algn="r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21F529-08D2-4FBF-8113-5A9690E35556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2314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AutoShape 1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pic>
        <p:nvPicPr>
          <p:cNvPr id="1638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075" y="403225"/>
            <a:ext cx="96837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195263" y="9720263"/>
            <a:ext cx="1674812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l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  <a:tab pos="1492250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November 19, 2007</a:t>
            </a:r>
          </a:p>
        </p:txBody>
      </p:sp>
      <p:sp>
        <p:nvSpPr>
          <p:cNvPr id="16389" name="Rectangle 4"/>
          <p:cNvSpPr>
            <a:spLocks noGrp="1" noChangeArrowheads="1"/>
          </p:cNvSpPr>
          <p:nvPr>
            <p:ph type="sldImg"/>
          </p:nvPr>
        </p:nvSpPr>
        <p:spPr bwMode="auto">
          <a:xfrm>
            <a:off x="1250950" y="1035050"/>
            <a:ext cx="4578350" cy="34337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196850" y="4795838"/>
            <a:ext cx="6702425" cy="47910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1871663" y="9720263"/>
            <a:ext cx="4248150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l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6121400" y="9720263"/>
            <a:ext cx="97472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r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|  </a:t>
            </a:r>
            <a:fld id="{1AC4CB2F-BC5A-454C-A55C-75DB3FC15FD2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13321" name="Rectangle 8"/>
          <p:cNvSpPr>
            <a:spLocks noChangeArrowheads="1"/>
          </p:cNvSpPr>
          <p:nvPr/>
        </p:nvSpPr>
        <p:spPr bwMode="auto">
          <a:xfrm>
            <a:off x="196850" y="433388"/>
            <a:ext cx="5594350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16937" tIns="0" rIns="0" bIns="0" anchor="ctr"/>
          <a:lstStyle>
            <a:lvl1pPr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ts val="1388"/>
              </a:lnSpc>
              <a:buFont typeface="Stafford" pitchFamily="2" charset="0"/>
              <a:buNone/>
              <a:defRPr/>
            </a:pPr>
            <a:endParaRPr lang="de-DE" altLang="de-DE" sz="1100" b="1" smtClean="0">
              <a:solidFill>
                <a:srgbClr val="000000"/>
              </a:solidFill>
              <a:latin typeface="Stafford" pitchFamily="2" charset="0"/>
            </a:endParaRPr>
          </a:p>
        </p:txBody>
      </p:sp>
      <p:sp>
        <p:nvSpPr>
          <p:cNvPr id="13322" name="Rectangle 9"/>
          <p:cNvSpPr>
            <a:spLocks noChangeArrowheads="1"/>
          </p:cNvSpPr>
          <p:nvPr/>
        </p:nvSpPr>
        <p:spPr bwMode="auto">
          <a:xfrm>
            <a:off x="196850" y="201613"/>
            <a:ext cx="6707188" cy="160337"/>
          </a:xfrm>
          <a:prstGeom prst="rect">
            <a:avLst/>
          </a:prstGeom>
          <a:solidFill>
            <a:srgbClr val="B5B5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6395" name="Line 10"/>
          <p:cNvSpPr>
            <a:spLocks noChangeShapeType="1"/>
          </p:cNvSpPr>
          <p:nvPr/>
        </p:nvSpPr>
        <p:spPr bwMode="auto">
          <a:xfrm>
            <a:off x="196850" y="403225"/>
            <a:ext cx="6707188" cy="1588"/>
          </a:xfrm>
          <a:prstGeom prst="line">
            <a:avLst/>
          </a:prstGeom>
          <a:noFill/>
          <a:ln w="1512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6" name="Line 11"/>
          <p:cNvSpPr>
            <a:spLocks noChangeShapeType="1"/>
          </p:cNvSpPr>
          <p:nvPr/>
        </p:nvSpPr>
        <p:spPr bwMode="auto">
          <a:xfrm>
            <a:off x="196850" y="876300"/>
            <a:ext cx="6707188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7" name="Line 12"/>
          <p:cNvSpPr>
            <a:spLocks noChangeShapeType="1"/>
          </p:cNvSpPr>
          <p:nvPr/>
        </p:nvSpPr>
        <p:spPr bwMode="auto">
          <a:xfrm>
            <a:off x="196850" y="9720263"/>
            <a:ext cx="6707188" cy="1587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8" name="Line 13"/>
          <p:cNvSpPr>
            <a:spLocks noChangeShapeType="1"/>
          </p:cNvSpPr>
          <p:nvPr/>
        </p:nvSpPr>
        <p:spPr bwMode="auto">
          <a:xfrm>
            <a:off x="195263" y="4591050"/>
            <a:ext cx="6707187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0074060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17411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1741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BAC0AB0F-6905-4260-85BE-696E26F64A04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1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17413" name="Rectangle 2"/>
          <p:cNvSpPr>
            <a:spLocks noGrp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18435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1843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42ED7F9D-B96B-434C-9850-0EF7686EFFF5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2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18437" name="Rectangle 2"/>
          <p:cNvSpPr>
            <a:spLocks noGrp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19459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1946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D3B5DB73-46F7-4F1D-B10E-15ED302C5BCB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3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19461" name="Rectangle 2"/>
          <p:cNvSpPr>
            <a:spLocks noGrp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20483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2048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EEE2A8F5-FFE4-47B8-BEAF-2EF180671D47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4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20485" name="Rectangle 2"/>
          <p:cNvSpPr>
            <a:spLocks noGrp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  <p:sp>
        <p:nvSpPr>
          <p:cNvPr id="21508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21509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21510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F7464C70-19D9-408B-AE85-9F1F28F25825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7</a:t>
            </a:fld>
            <a:endParaRPr lang="en-US" altLang="de-DE" sz="1100" smtClean="0">
              <a:latin typeface="Stafford" pitchFamily="2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  <p:sp>
        <p:nvSpPr>
          <p:cNvPr id="2253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2253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2253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66AE9269-9060-4292-9F9B-0DC58C1C27A9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8</a:t>
            </a:fld>
            <a:endParaRPr lang="en-US" altLang="de-DE" sz="1100" smtClean="0">
              <a:latin typeface="Stafford" pitchFamily="2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mailto:anthony.anjorin@es.tu-darmstadt.de" TargetMode="External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mtClean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FDCA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252413" y="6629400"/>
            <a:ext cx="7559675" cy="2174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sz="800" dirty="0" smtClean="0"/>
              <a:t>© author(s) of these slides 2013 including research results of the research network ES  and TU Darmstadt otherwise as specified at the respective slide</a:t>
            </a:r>
            <a:endParaRPr lang="en-US" sz="1200" dirty="0" smtClean="0"/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250825" y="5826125"/>
            <a:ext cx="4103688" cy="6000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nl-NL" sz="1200" b="1" dirty="0" smtClean="0"/>
              <a:t>Anthony Anjorin</a:t>
            </a:r>
            <a:r>
              <a:rPr lang="nl-NL" sz="1200" dirty="0" smtClean="0"/>
              <a:t/>
            </a:r>
            <a:br>
              <a:rPr lang="nl-NL" sz="1200" dirty="0" smtClean="0"/>
            </a:br>
            <a:endParaRPr lang="nl-NL" sz="1000" dirty="0" smtClean="0"/>
          </a:p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de-DE" sz="1000" dirty="0" smtClean="0"/>
              <a:t>anthony.anjorin@es.tu-darmstadt.de</a:t>
            </a:r>
            <a:r>
              <a:rPr lang="nl-NL" sz="1000" dirty="0" smtClean="0"/>
              <a:t> </a:t>
            </a:r>
          </a:p>
        </p:txBody>
      </p:sp>
      <p:pic>
        <p:nvPicPr>
          <p:cNvPr id="11" name="Picture 6" descr="tud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4" descr="logo(200x184)_es02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4413" y="3605213"/>
            <a:ext cx="1112837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25"/>
          <p:cNvSpPr txBox="1">
            <a:spLocks noChangeArrowheads="1"/>
          </p:cNvSpPr>
          <p:nvPr/>
        </p:nvSpPr>
        <p:spPr bwMode="auto">
          <a:xfrm>
            <a:off x="2438400" y="5229225"/>
            <a:ext cx="6551613" cy="10556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200" smtClean="0"/>
              <a:t>ES Real-Time Systems Lab</a:t>
            </a:r>
          </a:p>
          <a:p>
            <a:pPr algn="r">
              <a:lnSpc>
                <a:spcPct val="14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Prof. Dr. rer. nat. Andy Schürr</a:t>
            </a:r>
            <a:br>
              <a:rPr lang="en-US" sz="1000" smtClean="0"/>
            </a:br>
            <a:r>
              <a:rPr lang="en-US" sz="1000" smtClean="0"/>
              <a:t>Dept. of Electrical Engineering and Information Technology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Dept. of Computer Science (adjunct Professor)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www.es.tu-darmstadt.de                            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58775" y="374650"/>
            <a:ext cx="6734175" cy="895350"/>
          </a:xfrm>
        </p:spPr>
        <p:txBody>
          <a:bodyPr anchor="b" anchorCtr="1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x</a:t>
            </a:r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734175" cy="944562"/>
          </a:xfrm>
        </p:spPr>
        <p:txBody>
          <a:bodyPr lIns="0" tIns="0" rIns="0" bIns="0"/>
          <a:lstStyle>
            <a:lvl1pPr marL="0" indent="0" algn="ctr">
              <a:spcBef>
                <a:spcPct val="0"/>
              </a:spcBef>
              <a:buFont typeface="Wingdings" pitchFamily="2" charset="2"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x. Frontalveranstaltung</a:t>
            </a:r>
          </a:p>
        </p:txBody>
      </p:sp>
    </p:spTree>
    <p:extLst>
      <p:ext uri="{BB962C8B-B14F-4D97-AF65-F5344CB8AC3E}">
        <p14:creationId xmlns:p14="http://schemas.microsoft.com/office/powerpoint/2010/main" val="552365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320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32588" y="488950"/>
            <a:ext cx="2159000" cy="59642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50825" y="488950"/>
            <a:ext cx="6329363" cy="59642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17186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el und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abellenplatzhalter 2"/>
          <p:cNvSpPr>
            <a:spLocks noGrp="1"/>
          </p:cNvSpPr>
          <p:nvPr>
            <p:ph type="tbl" idx="1"/>
          </p:nvPr>
        </p:nvSpPr>
        <p:spPr>
          <a:xfrm>
            <a:off x="250825" y="1484313"/>
            <a:ext cx="8640763" cy="4968875"/>
          </a:xfrm>
        </p:spPr>
        <p:txBody>
          <a:bodyPr/>
          <a:lstStyle/>
          <a:p>
            <a:pPr lvl="0"/>
            <a:endParaRPr lang="de-DE" noProof="0" smtClean="0"/>
          </a:p>
        </p:txBody>
      </p:sp>
    </p:spTree>
    <p:extLst>
      <p:ext uri="{BB962C8B-B14F-4D97-AF65-F5344CB8AC3E}">
        <p14:creationId xmlns:p14="http://schemas.microsoft.com/office/powerpoint/2010/main" val="36972119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252413" y="6572250"/>
            <a:ext cx="7559675" cy="21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sz="800" smtClean="0">
                <a:solidFill>
                  <a:srgbClr val="000000"/>
                </a:solidFill>
              </a:rPr>
              <a:t>© author(s) of these slides 2011 including research results of the research network ES  and TU Darmstadt otherwise as specified at the respective slide</a:t>
            </a:r>
            <a:endParaRPr lang="en-US" sz="1200" smtClean="0">
              <a:solidFill>
                <a:srgbClr val="000000"/>
              </a:solidFill>
            </a:endParaRPr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250825" y="5807075"/>
            <a:ext cx="4103688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Aft>
                <a:spcPct val="10000"/>
              </a:spcAft>
              <a:buSzTx/>
              <a:buFontTx/>
              <a:buNone/>
              <a:defRPr/>
            </a:pPr>
            <a:r>
              <a:rPr lang="de-DE" sz="1200" b="1" smtClean="0">
                <a:solidFill>
                  <a:srgbClr val="000000"/>
                </a:solidFill>
              </a:rPr>
              <a:t>Anthony Anjorin und Martin Wieber</a:t>
            </a:r>
          </a:p>
          <a:p>
            <a:pPr algn="l">
              <a:lnSpc>
                <a:spcPct val="100000"/>
              </a:lnSpc>
              <a:spcAft>
                <a:spcPct val="10000"/>
              </a:spcAft>
              <a:buSzTx/>
              <a:buFontTx/>
              <a:buNone/>
              <a:defRPr/>
            </a:pPr>
            <a:r>
              <a:rPr lang="de-DE" sz="1000" smtClean="0">
                <a:solidFill>
                  <a:srgbClr val="000000"/>
                </a:solidFill>
                <a:hlinkClick r:id="rId2"/>
              </a:rPr>
              <a:t>anthony.anjorin@es.tu-darmstadt.de</a:t>
            </a:r>
            <a:endParaRPr lang="de-DE" sz="1000" smtClean="0">
              <a:solidFill>
                <a:srgbClr val="000000"/>
              </a:solidFill>
            </a:endParaRPr>
          </a:p>
          <a:p>
            <a:pPr algn="l">
              <a:lnSpc>
                <a:spcPct val="100000"/>
              </a:lnSpc>
              <a:spcAft>
                <a:spcPct val="10000"/>
              </a:spcAft>
              <a:buSzTx/>
              <a:buFontTx/>
              <a:buNone/>
              <a:defRPr/>
            </a:pPr>
            <a:r>
              <a:rPr lang="de-DE" sz="1000" smtClean="0">
                <a:solidFill>
                  <a:srgbClr val="000000"/>
                </a:solidFill>
              </a:rPr>
              <a:t>Tel.+49 6151 16 3678</a:t>
            </a:r>
          </a:p>
        </p:txBody>
      </p:sp>
      <p:sp>
        <p:nvSpPr>
          <p:cNvPr id="11" name="Rectangle 18"/>
          <p:cNvSpPr>
            <a:spLocks noChangeArrowheads="1"/>
          </p:cNvSpPr>
          <p:nvPr/>
        </p:nvSpPr>
        <p:spPr bwMode="auto">
          <a:xfrm>
            <a:off x="6948488" y="6524625"/>
            <a:ext cx="194468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r>
              <a:rPr lang="de-DE" altLang="de-DE" sz="1000" smtClean="0">
                <a:solidFill>
                  <a:srgbClr val="000000"/>
                </a:solidFill>
              </a:rPr>
              <a:t>12.04.2011</a:t>
            </a:r>
          </a:p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000" smtClean="0">
              <a:solidFill>
                <a:srgbClr val="000000"/>
              </a:solidFill>
            </a:endParaRPr>
          </a:p>
        </p:txBody>
      </p:sp>
      <p:pic>
        <p:nvPicPr>
          <p:cNvPr id="12" name="Picture 6" descr="tud_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4" descr="logo(200x184)_es02_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9975" y="3916363"/>
            <a:ext cx="1112838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 Box 25"/>
          <p:cNvSpPr txBox="1">
            <a:spLocks noChangeArrowheads="1"/>
          </p:cNvSpPr>
          <p:nvPr/>
        </p:nvSpPr>
        <p:spPr bwMode="auto">
          <a:xfrm>
            <a:off x="2438400" y="5076825"/>
            <a:ext cx="6551613" cy="120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Aft>
                <a:spcPct val="10000"/>
              </a:spcAft>
              <a:buSzTx/>
              <a:buFontTx/>
              <a:buNone/>
              <a:defRPr/>
            </a:pPr>
            <a:r>
              <a:rPr lang="en-US" sz="1200" smtClean="0">
                <a:solidFill>
                  <a:srgbClr val="000000"/>
                </a:solidFill>
              </a:rPr>
              <a:t>ES Real-Time Systems Lab</a:t>
            </a:r>
          </a:p>
          <a:p>
            <a:pPr algn="r">
              <a:lnSpc>
                <a:spcPct val="140000"/>
              </a:lnSpc>
              <a:spcAft>
                <a:spcPct val="10000"/>
              </a:spcAft>
              <a:buSzTx/>
              <a:buFontTx/>
              <a:buNone/>
              <a:defRPr/>
            </a:pPr>
            <a:r>
              <a:rPr lang="en-US" sz="1000" smtClean="0">
                <a:solidFill>
                  <a:srgbClr val="000000"/>
                </a:solidFill>
              </a:rPr>
              <a:t>Prof. Dr. rer. nat. Andy Schürr</a:t>
            </a:r>
            <a:br>
              <a:rPr lang="en-US" sz="1000" smtClean="0">
                <a:solidFill>
                  <a:srgbClr val="000000"/>
                </a:solidFill>
              </a:rPr>
            </a:br>
            <a:r>
              <a:rPr lang="en-US" sz="1000" smtClean="0">
                <a:solidFill>
                  <a:srgbClr val="000000"/>
                </a:solidFill>
              </a:rPr>
              <a:t>Dept. of Electrical Engineering and Information Technology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SzTx/>
              <a:buFontTx/>
              <a:buNone/>
              <a:defRPr/>
            </a:pPr>
            <a:r>
              <a:rPr lang="en-US" sz="1000" smtClean="0">
                <a:solidFill>
                  <a:srgbClr val="000000"/>
                </a:solidFill>
              </a:rPr>
              <a:t>Dept. of Computer Science (adjunct Professor)</a:t>
            </a:r>
            <a:br>
              <a:rPr lang="en-US" sz="1000" smtClean="0">
                <a:solidFill>
                  <a:srgbClr val="000000"/>
                </a:solidFill>
              </a:rPr>
            </a:br>
            <a:endParaRPr lang="en-US" sz="1000" smtClean="0">
              <a:solidFill>
                <a:srgbClr val="000000"/>
              </a:solidFill>
            </a:endParaRPr>
          </a:p>
          <a:p>
            <a:pPr algn="r">
              <a:lnSpc>
                <a:spcPct val="100000"/>
              </a:lnSpc>
              <a:spcAft>
                <a:spcPct val="10000"/>
              </a:spcAft>
              <a:buSzTx/>
              <a:buFontTx/>
              <a:buNone/>
              <a:defRPr/>
            </a:pPr>
            <a:r>
              <a:rPr lang="en-US" sz="1000" smtClean="0">
                <a:solidFill>
                  <a:srgbClr val="000000"/>
                </a:solidFill>
              </a:rPr>
              <a:t>www.es.tu-darmstadt.de</a:t>
            </a:r>
          </a:p>
        </p:txBody>
      </p:sp>
      <p:sp>
        <p:nvSpPr>
          <p:cNvPr id="20509" name="Rectangle 29"/>
          <p:cNvSpPr>
            <a:spLocks noGrp="1" noChangeArrowheads="1"/>
          </p:cNvSpPr>
          <p:nvPr>
            <p:ph type="ctrTitle" sz="quarter"/>
          </p:nvPr>
        </p:nvSpPr>
        <p:spPr>
          <a:xfrm>
            <a:off x="358775" y="488950"/>
            <a:ext cx="6734175" cy="838200"/>
          </a:xfrm>
        </p:spPr>
        <p:txBody>
          <a:bodyPr lIns="91440" tIns="45720" rIns="91440" bIns="45720" anchor="b" anchorCtr="1"/>
          <a:lstStyle>
            <a:lvl1pPr>
              <a:defRPr sz="2800" smtClean="0">
                <a:solidFill>
                  <a:schemeClr val="bg1"/>
                </a:solidFill>
                <a:ea typeface="ＭＳ Ｐゴシック" pitchFamily="-112" charset="-128"/>
              </a:defRPr>
            </a:lvl1pPr>
          </a:lstStyle>
          <a:p>
            <a:r>
              <a:rPr lang="de-DE" smtClean="0"/>
              <a:t>Titelmasterformat durch Klicken bearbeiten</a:t>
            </a:r>
          </a:p>
        </p:txBody>
      </p:sp>
      <p:sp>
        <p:nvSpPr>
          <p:cNvPr id="20511" name="Rectangle 3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58775" y="1449388"/>
            <a:ext cx="6734175" cy="942975"/>
          </a:xfrm>
        </p:spPr>
        <p:txBody>
          <a:bodyPr/>
          <a:lstStyle>
            <a:lvl1pPr marL="0" indent="0" algn="ctr">
              <a:defRPr b="1" smtClean="0">
                <a:solidFill>
                  <a:schemeClr val="bg1"/>
                </a:solidFill>
                <a:ea typeface="ＭＳ Ｐゴシック" pitchFamily="-112" charset="-128"/>
              </a:defRPr>
            </a:lvl1pPr>
          </a:lstStyle>
          <a:p>
            <a:r>
              <a:rPr lang="de-DE" smtClean="0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767463188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6732588" y="6524625"/>
            <a:ext cx="179863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de-DE" sz="1000" smtClean="0">
                <a:solidFill>
                  <a:srgbClr val="B5B5B5"/>
                </a:solidFill>
              </a:rPr>
              <a:t>ES – Real-Time Systems Lab</a:t>
            </a:r>
            <a:endParaRPr lang="de-DE" altLang="de-DE" sz="1000" smtClean="0">
              <a:solidFill>
                <a:srgbClr val="B5B5B5"/>
              </a:solidFill>
            </a:endParaRPr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8604250" y="6348413"/>
          <a:ext cx="53975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0" r:id="rId3" imgW="1038370" imgH="980952" progId="PBrush">
                  <p:embed/>
                </p:oleObj>
              </mc:Choice>
              <mc:Fallback>
                <p:oleObj r:id="rId3" imgW="1038370" imgH="980952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0" y="6348413"/>
                        <a:ext cx="53975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358775" y="6510338"/>
            <a:ext cx="8531225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en-GB" altLang="de-DE" sz="1000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pic>
        <p:nvPicPr>
          <p:cNvPr id="10" name="Picture 8" descr="tud_logo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Line 9"/>
          <p:cNvSpPr>
            <a:spLocks noChangeShapeType="1"/>
          </p:cNvSpPr>
          <p:nvPr userDrawn="1"/>
        </p:nvSpPr>
        <p:spPr bwMode="auto">
          <a:xfrm>
            <a:off x="250825" y="1428750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16151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5107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6631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729434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484313"/>
            <a:ext cx="4243388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484313"/>
            <a:ext cx="4244975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2124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5120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2285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8110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135983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454205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15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2.bin"/><Relationship Id="rId5" Type="http://schemas.openxmlformats.org/officeDocument/2006/relationships/vmlDrawing" Target="../drawings/vmlDrawing2.v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028" name="SlideTitle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8770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Mastertitelformat bearbeiten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84313"/>
            <a:ext cx="8640763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Mastertextformat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  <a:p>
            <a:pPr lvl="4"/>
            <a:r>
              <a:rPr lang="de-DE" altLang="de-DE" smtClean="0"/>
              <a:t>Fünfte Ebene</a:t>
            </a:r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pic>
        <p:nvPicPr>
          <p:cNvPr id="1031" name="Picture 8" descr="tud_logo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Line 9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33" name="Rectangle 10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034" name="Rectangle 11"/>
          <p:cNvSpPr>
            <a:spLocks noChangeArrowheads="1"/>
          </p:cNvSpPr>
          <p:nvPr/>
        </p:nvSpPr>
        <p:spPr bwMode="auto">
          <a:xfrm>
            <a:off x="6732588" y="6524625"/>
            <a:ext cx="179863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de-DE" sz="1000" smtClean="0">
                <a:solidFill>
                  <a:srgbClr val="B5B5B5"/>
                </a:solidFill>
              </a:rPr>
              <a:t>ES – Real-Time Systems Lab</a:t>
            </a:r>
            <a:endParaRPr lang="de-DE" altLang="de-DE" sz="1000" smtClean="0">
              <a:solidFill>
                <a:srgbClr val="B5B5B5"/>
              </a:solidFill>
            </a:endParaRPr>
          </a:p>
        </p:txBody>
      </p:sp>
      <p:graphicFrame>
        <p:nvGraphicFramePr>
          <p:cNvPr id="1035" name="Object 13"/>
          <p:cNvGraphicFramePr>
            <a:graphicFrameLocks noChangeAspect="1"/>
          </p:cNvGraphicFramePr>
          <p:nvPr/>
        </p:nvGraphicFramePr>
        <p:xfrm>
          <a:off x="8604250" y="6348413"/>
          <a:ext cx="53975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r:id="rId16" imgW="1038370" imgH="980952" progId="">
                  <p:embed/>
                </p:oleObj>
              </mc:Choice>
              <mc:Fallback>
                <p:oleObj r:id="rId16" imgW="1038370" imgH="980952" progId="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0" y="6348413"/>
                        <a:ext cx="53975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6" name="Rectangle 14"/>
          <p:cNvSpPr>
            <a:spLocks noChangeArrowheads="1"/>
          </p:cNvSpPr>
          <p:nvPr userDrawn="1"/>
        </p:nvSpPr>
        <p:spPr bwMode="auto">
          <a:xfrm>
            <a:off x="358775" y="6510338"/>
            <a:ext cx="8531225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defRPr/>
            </a:pPr>
            <a:fld id="{EF8813FE-BD69-4BC4-83E6-F8FF270E1A2A}" type="slidenum">
              <a:rPr lang="en-GB" altLang="de-DE" sz="1600" smtClean="0">
                <a:solidFill>
                  <a:srgbClr val="000000"/>
                </a:solidFill>
              </a:rPr>
              <a:pPr algn="l" eaLnBrk="1" hangingPunct="1">
                <a:lnSpc>
                  <a:spcPct val="100000"/>
                </a:lnSpc>
                <a:defRPr/>
              </a:pPr>
              <a:t>‹Nr.›</a:t>
            </a:fld>
            <a:r>
              <a:rPr lang="en-GB" altLang="de-DE" sz="1000" smtClean="0">
                <a:solidFill>
                  <a:srgbClr val="000000"/>
                </a:solidFill>
              </a:rPr>
              <a:t> | </a:t>
            </a:r>
            <a:fld id="{2CAB4134-E128-4F52-9610-9693FD68ADC1}" type="datetime1">
              <a:rPr lang="de-DE" altLang="de-DE" sz="1000" smtClean="0">
                <a:solidFill>
                  <a:srgbClr val="000000"/>
                </a:solidFill>
              </a:rPr>
              <a:pPr algn="l" eaLnBrk="1" hangingPunct="1">
                <a:lnSpc>
                  <a:spcPct val="100000"/>
                </a:lnSpc>
                <a:defRPr/>
              </a:pPr>
              <a:t>11.06.2014</a:t>
            </a:fld>
            <a:r>
              <a:rPr lang="en-GB" altLang="de-DE" sz="1000" smtClean="0">
                <a:solidFill>
                  <a:srgbClr val="000000"/>
                </a:solidFill>
              </a:rPr>
              <a:t>  |  </a:t>
            </a:r>
            <a:r>
              <a:rPr lang="en-US" altLang="de-DE" sz="1000" smtClean="0">
                <a:solidFill>
                  <a:srgbClr val="000000"/>
                </a:solidFill>
              </a:rPr>
              <a:t>Programmierpraktikum C und C++</a:t>
            </a:r>
            <a:endParaRPr lang="en-GB" altLang="de-DE" sz="1000" smtClean="0">
              <a:solidFill>
                <a:srgbClr val="000000"/>
              </a:solidFill>
            </a:endParaRPr>
          </a:p>
          <a:p>
            <a:pPr algn="l" eaLnBrk="1">
              <a:lnSpc>
                <a:spcPct val="100000"/>
              </a:lnSpc>
              <a:buSzPct val="45000"/>
              <a:buFont typeface="Wingdings" pitchFamily="2" charset="2"/>
              <a:buNone/>
              <a:defRPr/>
            </a:pPr>
            <a:endParaRPr lang="en-GB" altLang="de-DE" sz="1000" smtClean="0">
              <a:solidFill>
                <a:srgbClr val="000000"/>
              </a:solidFill>
              <a:latin typeface="Times New Roman" pitchFamily="16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9" r:id="rId1"/>
    <p:sldLayoutId id="2147484067" r:id="rId2"/>
    <p:sldLayoutId id="2147484068" r:id="rId3"/>
    <p:sldLayoutId id="2147484069" r:id="rId4"/>
    <p:sldLayoutId id="2147484070" r:id="rId5"/>
    <p:sldLayoutId id="2147484071" r:id="rId6"/>
    <p:sldLayoutId id="2147484072" r:id="rId7"/>
    <p:sldLayoutId id="2147484073" r:id="rId8"/>
    <p:sldLayoutId id="2147484074" r:id="rId9"/>
    <p:sldLayoutId id="2147484075" r:id="rId10"/>
    <p:sldLayoutId id="2147484076" r:id="rId11"/>
    <p:sldLayoutId id="2147484077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349250" indent="-16827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538163" indent="-18732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3pPr>
      <a:lvl4pPr marL="717550" indent="-1730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908050" indent="-1889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13652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Line 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2052" name="SlideTitle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8770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Mastertitelformat bearbeiten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84313"/>
            <a:ext cx="8640763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Mastertextformat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  <a:p>
            <a:pPr lvl="4"/>
            <a:r>
              <a:rPr lang="de-DE" altLang="de-DE" smtClean="0"/>
              <a:t>Fünfte Ebene</a:t>
            </a:r>
          </a:p>
        </p:txBody>
      </p:sp>
      <p:sp>
        <p:nvSpPr>
          <p:cNvPr id="2054" name="Rectangle 7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2055" name="Rectangle 10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2056" name="Rectangle 11"/>
          <p:cNvSpPr>
            <a:spLocks noChangeArrowheads="1"/>
          </p:cNvSpPr>
          <p:nvPr/>
        </p:nvSpPr>
        <p:spPr bwMode="auto">
          <a:xfrm>
            <a:off x="6732588" y="6524625"/>
            <a:ext cx="179863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de-DE" sz="1000" smtClean="0">
                <a:solidFill>
                  <a:srgbClr val="B5B5B5"/>
                </a:solidFill>
              </a:rPr>
              <a:t>ES – Real-Time Systems Lab</a:t>
            </a:r>
            <a:endParaRPr lang="de-DE" altLang="de-DE" sz="1000" smtClean="0">
              <a:solidFill>
                <a:srgbClr val="B5B5B5"/>
              </a:solidFill>
            </a:endParaRPr>
          </a:p>
        </p:txBody>
      </p:sp>
      <p:graphicFrame>
        <p:nvGraphicFramePr>
          <p:cNvPr id="2057" name="Object 2"/>
          <p:cNvGraphicFramePr>
            <a:graphicFrameLocks noChangeAspect="1"/>
          </p:cNvGraphicFramePr>
          <p:nvPr/>
        </p:nvGraphicFramePr>
        <p:xfrm>
          <a:off x="8604250" y="6348413"/>
          <a:ext cx="53975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r:id="rId6" imgW="1038370" imgH="980952" progId="PBrush">
                  <p:embed/>
                </p:oleObj>
              </mc:Choice>
              <mc:Fallback>
                <p:oleObj r:id="rId6" imgW="1038370" imgH="980952" progId="PBrush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0" y="6348413"/>
                        <a:ext cx="53975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8" name="Rectangle 14"/>
          <p:cNvSpPr>
            <a:spLocks noChangeArrowheads="1"/>
          </p:cNvSpPr>
          <p:nvPr/>
        </p:nvSpPr>
        <p:spPr bwMode="auto">
          <a:xfrm>
            <a:off x="358775" y="6510338"/>
            <a:ext cx="8531225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en-GB" altLang="de-DE" sz="1000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pic>
        <p:nvPicPr>
          <p:cNvPr id="2059" name="Picture 8" descr="tud_logo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80" r:id="rId1"/>
    <p:sldLayoutId id="2147484081" r:id="rId2"/>
    <p:sldLayoutId id="2147484078" r:id="rId3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-65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-65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-65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-65" charset="0"/>
        </a:defRPr>
      </a:lvl9pPr>
    </p:titleStyle>
    <p:bodyStyle>
      <a:lvl1pPr marL="179388" indent="-1793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defRPr sz="20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349250" indent="-16827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  <a:ea typeface="ＭＳ Ｐゴシック" pitchFamily="-65" charset="-128"/>
          <a:cs typeface="ＭＳ Ｐゴシック"/>
        </a:defRPr>
      </a:lvl2pPr>
      <a:lvl3pPr marL="538163" indent="-18732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  <a:ea typeface="ＭＳ Ｐゴシック" pitchFamily="-65" charset="-128"/>
          <a:cs typeface="ＭＳ Ｐゴシック"/>
        </a:defRPr>
      </a:lvl3pPr>
      <a:lvl4pPr marL="717550" indent="-1730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ＭＳ Ｐゴシック" pitchFamily="-65" charset="-128"/>
          <a:cs typeface="ＭＳ Ｐゴシック"/>
        </a:defRPr>
      </a:lvl4pPr>
      <a:lvl5pPr marL="908050" indent="-1889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ＭＳ Ｐゴシック" pitchFamily="-65" charset="-128"/>
          <a:cs typeface="ＭＳ Ｐゴシック"/>
        </a:defRPr>
      </a:lvl5pPr>
      <a:lvl6pPr marL="1365250" indent="-188913" algn="l" rtl="0" eaLnBrk="1" fontAlgn="base" hangingPunct="1">
        <a:spcBef>
          <a:spcPct val="20000"/>
        </a:spcBef>
        <a:spcAft>
          <a:spcPct val="0"/>
        </a:spcAft>
        <a:buFont typeface="Wingdings" pitchFamily="-65" charset="2"/>
        <a:buChar char="§"/>
        <a:defRPr sz="1600">
          <a:solidFill>
            <a:schemeClr val="tx1"/>
          </a:solidFill>
          <a:latin typeface="+mn-lt"/>
          <a:ea typeface="ＭＳ Ｐゴシック" pitchFamily="-65" charset="-128"/>
        </a:defRPr>
      </a:lvl6pPr>
      <a:lvl7pPr marL="1822450" indent="-188913" algn="l" rtl="0" eaLnBrk="1" fontAlgn="base" hangingPunct="1">
        <a:spcBef>
          <a:spcPct val="20000"/>
        </a:spcBef>
        <a:spcAft>
          <a:spcPct val="0"/>
        </a:spcAft>
        <a:buFont typeface="Wingdings" pitchFamily="-65" charset="2"/>
        <a:buChar char="§"/>
        <a:defRPr sz="1600">
          <a:solidFill>
            <a:schemeClr val="tx1"/>
          </a:solidFill>
          <a:latin typeface="+mn-lt"/>
          <a:ea typeface="ＭＳ Ｐゴシック" pitchFamily="-65" charset="-128"/>
        </a:defRPr>
      </a:lvl7pPr>
      <a:lvl8pPr marL="2279650" indent="-188913" algn="l" rtl="0" eaLnBrk="1" fontAlgn="base" hangingPunct="1">
        <a:spcBef>
          <a:spcPct val="20000"/>
        </a:spcBef>
        <a:spcAft>
          <a:spcPct val="0"/>
        </a:spcAft>
        <a:buFont typeface="Wingdings" pitchFamily="-65" charset="2"/>
        <a:buChar char="§"/>
        <a:defRPr sz="1600">
          <a:solidFill>
            <a:schemeClr val="tx1"/>
          </a:solidFill>
          <a:latin typeface="+mn-lt"/>
          <a:ea typeface="ＭＳ Ｐゴシック" pitchFamily="-65" charset="-128"/>
        </a:defRPr>
      </a:lvl8pPr>
      <a:lvl9pPr marL="2736850" indent="-188913" algn="l" rtl="0" eaLnBrk="1" fontAlgn="base" hangingPunct="1">
        <a:spcBef>
          <a:spcPct val="20000"/>
        </a:spcBef>
        <a:spcAft>
          <a:spcPct val="0"/>
        </a:spcAft>
        <a:buFont typeface="Wingdings" pitchFamily="-65" charset="2"/>
        <a:buChar char="§"/>
        <a:defRPr sz="16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google.com/p/tud-cpp-praktikum/" TargetMode="External"/><Relationship Id="rId2" Type="http://schemas.openxmlformats.org/officeDocument/2006/relationships/hyperlink" Target="http://130.83.199.65/download/cplusplus/Eclipse-CPPP.ex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fs-ist.de/forum/index.php?board=68.0" TargetMode="External"/><Relationship Id="rId5" Type="http://schemas.openxmlformats.org/officeDocument/2006/relationships/hyperlink" Target="https://github.com/" TargetMode="External"/><Relationship Id="rId4" Type="http://schemas.openxmlformats.org/officeDocument/2006/relationships/hyperlink" Target="https://code.google.com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mindview.net/Books/TICPP/ThinkingInCPP2e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13" Type="http://schemas.openxmlformats.org/officeDocument/2006/relationships/image" Target="../media/image15.jpeg"/><Relationship Id="rId3" Type="http://schemas.openxmlformats.org/officeDocument/2006/relationships/image" Target="../media/image6.png"/><Relationship Id="rId7" Type="http://schemas.openxmlformats.org/officeDocument/2006/relationships/image" Target="../media/image9.jpeg"/><Relationship Id="rId12" Type="http://schemas.openxmlformats.org/officeDocument/2006/relationships/image" Target="../media/image1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.jpeg"/><Relationship Id="rId11" Type="http://schemas.openxmlformats.org/officeDocument/2006/relationships/image" Target="../media/image13.jpeg"/><Relationship Id="rId5" Type="http://schemas.openxmlformats.org/officeDocument/2006/relationships/image" Target="../media/image7.jpeg"/><Relationship Id="rId15" Type="http://schemas.openxmlformats.org/officeDocument/2006/relationships/image" Target="../media/image17.jpeg"/><Relationship Id="rId10" Type="http://schemas.openxmlformats.org/officeDocument/2006/relationships/image" Target="../media/image12.jpeg"/><Relationship Id="rId4" Type="http://schemas.openxmlformats.org/officeDocument/2006/relationships/hyperlink" Target="http://www.es.tu-darmstadt.de/" TargetMode="External"/><Relationship Id="rId9" Type="http://schemas.openxmlformats.org/officeDocument/2006/relationships/image" Target="../media/image11.png"/><Relationship Id="rId14" Type="http://schemas.openxmlformats.org/officeDocument/2006/relationships/image" Target="../media/image1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iobe.com/index.php/content/paperinfo/tpci/index.html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de-DE" smtClean="0"/>
              <a:t>Programmierpraktikum C und C++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27088" y="1449388"/>
            <a:ext cx="6734175" cy="944562"/>
          </a:xfrm>
        </p:spPr>
        <p:txBody>
          <a:bodyPr/>
          <a:lstStyle/>
          <a:p>
            <a:pPr algn="l" eaLnBrk="1" hangingPunct="1"/>
            <a:r>
              <a:rPr lang="en-US" altLang="de-DE" smtClean="0"/>
              <a:t>Organisatorisches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>
                <a:ea typeface="ＭＳ Ｐゴシック" pitchFamily="34" charset="-128"/>
              </a:rPr>
              <a:t>Wie wichtig sind C/C++?</a:t>
            </a:r>
          </a:p>
        </p:txBody>
      </p:sp>
      <p:pic>
        <p:nvPicPr>
          <p:cNvPr id="15363" name="Picture 2" descr="http://sogrady-media.redmonk.com/sogrady/files/2013/07/programming-lang-rankings-june1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059" r="316" b="63519"/>
          <a:stretch>
            <a:fillRect/>
          </a:stretch>
        </p:blipFill>
        <p:spPr bwMode="auto">
          <a:xfrm>
            <a:off x="779463" y="1477963"/>
            <a:ext cx="6513512" cy="468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Rechteck 3"/>
          <p:cNvSpPr>
            <a:spLocks noChangeArrowheads="1"/>
          </p:cNvSpPr>
          <p:nvPr/>
        </p:nvSpPr>
        <p:spPr bwMode="auto">
          <a:xfrm>
            <a:off x="793750" y="1484313"/>
            <a:ext cx="6370638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800"/>
              <a:t>The RedMonk Programming Language Rankings: June 2013</a:t>
            </a:r>
          </a:p>
        </p:txBody>
      </p:sp>
      <p:sp>
        <p:nvSpPr>
          <p:cNvPr id="15365" name="Textfeld 4"/>
          <p:cNvSpPr txBox="1">
            <a:spLocks noChangeArrowheads="1"/>
          </p:cNvSpPr>
          <p:nvPr/>
        </p:nvSpPr>
        <p:spPr bwMode="auto">
          <a:xfrm rot="-5400000">
            <a:off x="-848518" y="3706019"/>
            <a:ext cx="2838450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/>
              <a:t>Stack Overflow (# of tags)</a:t>
            </a:r>
          </a:p>
        </p:txBody>
      </p:sp>
      <p:sp>
        <p:nvSpPr>
          <p:cNvPr id="15366" name="Textfeld 5"/>
          <p:cNvSpPr txBox="1">
            <a:spLocks noChangeArrowheads="1"/>
          </p:cNvSpPr>
          <p:nvPr/>
        </p:nvSpPr>
        <p:spPr bwMode="auto">
          <a:xfrm>
            <a:off x="1258888" y="6137275"/>
            <a:ext cx="23780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/>
              <a:t>GitHub (# of projects)</a:t>
            </a:r>
          </a:p>
        </p:txBody>
      </p:sp>
      <p:sp>
        <p:nvSpPr>
          <p:cNvPr id="15367" name="Ellipse 6"/>
          <p:cNvSpPr>
            <a:spLocks noChangeArrowheads="1"/>
          </p:cNvSpPr>
          <p:nvPr/>
        </p:nvSpPr>
        <p:spPr bwMode="auto">
          <a:xfrm rot="-2145844">
            <a:off x="4999038" y="2430463"/>
            <a:ext cx="576262" cy="914400"/>
          </a:xfrm>
          <a:prstGeom prst="ellipse">
            <a:avLst/>
          </a:prstGeom>
          <a:solidFill>
            <a:srgbClr val="FC7428">
              <a:alpha val="3882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/>
          </a:p>
        </p:txBody>
      </p:sp>
      <p:sp>
        <p:nvSpPr>
          <p:cNvPr id="9" name="Abgerundete rechteckige Legende 8"/>
          <p:cNvSpPr/>
          <p:nvPr/>
        </p:nvSpPr>
        <p:spPr>
          <a:xfrm>
            <a:off x="5364163" y="3355975"/>
            <a:ext cx="3311525" cy="720725"/>
          </a:xfrm>
          <a:prstGeom prst="wedgeRoundRectCallout">
            <a:avLst>
              <a:gd name="adj1" fmla="val -47377"/>
              <a:gd name="adj2" fmla="val -66620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Ähnliche Ergebnisse auch bei sehr unterschiedlichem Index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5788025" y="5002213"/>
            <a:ext cx="3009900" cy="973137"/>
          </a:xfrm>
          <a:prstGeom prst="wedgeRoundRectCallout">
            <a:avLst>
              <a:gd name="adj1" fmla="val -40905"/>
              <a:gd name="adj2" fmla="val -12996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Rankings sind weder wirklich wissenschaftlich noch branchenspezifisch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3822700" y="6194425"/>
            <a:ext cx="5329238" cy="2921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de-DE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http://redmonk.com/sogrady/2013/07/25/language-rankings-6-13/</a:t>
            </a:r>
          </a:p>
        </p:txBody>
      </p:sp>
      <p:sp>
        <p:nvSpPr>
          <p:cNvPr id="3" name="Textfeld 2"/>
          <p:cNvSpPr txBox="1">
            <a:spLocks noChangeArrowheads="1"/>
          </p:cNvSpPr>
          <p:nvPr/>
        </p:nvSpPr>
        <p:spPr bwMode="auto">
          <a:xfrm>
            <a:off x="5364163" y="4797425"/>
            <a:ext cx="576262" cy="146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9600" b="1"/>
              <a:t>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smtClean="0"/>
              <a:t>Voraussetzung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80975" lvl="1" indent="0" eaLnBrk="1" hangingPunct="1">
              <a:buFont typeface="Wingdings" pitchFamily="2" charset="2"/>
              <a:buNone/>
              <a:defRPr/>
            </a:pPr>
            <a:endParaRPr lang="de-DE" sz="2200" dirty="0" smtClean="0"/>
          </a:p>
          <a:p>
            <a:pPr marL="523875" lvl="1" indent="-342900" eaLnBrk="1" hangingPunct="1">
              <a:buFont typeface="+mj-lt"/>
              <a:buAutoNum type="arabicPeriod"/>
              <a:defRPr/>
            </a:pPr>
            <a:r>
              <a:rPr lang="de-DE" sz="2200" dirty="0" smtClean="0"/>
              <a:t>Allgemeine Programmiererfahrung</a:t>
            </a:r>
          </a:p>
          <a:p>
            <a:pPr marL="638175" lvl="1" indent="-457200" eaLnBrk="1" hangingPunct="1">
              <a:buFont typeface="+mj-lt"/>
              <a:buAutoNum type="arabicPeriod"/>
              <a:defRPr/>
            </a:pPr>
            <a:endParaRPr lang="de-DE" sz="2200" dirty="0" smtClean="0"/>
          </a:p>
          <a:p>
            <a:pPr marL="638175" lvl="1" indent="-457200" eaLnBrk="1" hangingPunct="1">
              <a:buFont typeface="+mj-lt"/>
              <a:buAutoNum type="arabicPeriod"/>
              <a:defRPr/>
            </a:pPr>
            <a:endParaRPr lang="de-DE" sz="2200" dirty="0" smtClean="0"/>
          </a:p>
          <a:p>
            <a:pPr marL="523875" lvl="1" indent="-342900" eaLnBrk="1" hangingPunct="1">
              <a:buFont typeface="+mj-lt"/>
              <a:buAutoNum type="arabicPeriod"/>
              <a:defRPr/>
            </a:pPr>
            <a:r>
              <a:rPr lang="de-DE" sz="2200" dirty="0" smtClean="0"/>
              <a:t>Prinzipien der objektorientierten Programmierung</a:t>
            </a:r>
          </a:p>
          <a:p>
            <a:pPr marL="638175" lvl="1" indent="-457200" eaLnBrk="1" hangingPunct="1">
              <a:buFont typeface="+mj-lt"/>
              <a:buAutoNum type="arabicPeriod"/>
              <a:defRPr/>
            </a:pPr>
            <a:endParaRPr lang="de-DE" sz="2200" dirty="0"/>
          </a:p>
          <a:p>
            <a:pPr marL="638175" lvl="1" indent="-457200" eaLnBrk="1" hangingPunct="1">
              <a:buFont typeface="+mj-lt"/>
              <a:buAutoNum type="arabicPeriod"/>
              <a:defRPr/>
            </a:pPr>
            <a:endParaRPr lang="de-DE" sz="2200" dirty="0" smtClean="0"/>
          </a:p>
          <a:p>
            <a:pPr marL="523875" lvl="1" indent="-342900" eaLnBrk="1" hangingPunct="1">
              <a:buFont typeface="+mj-lt"/>
              <a:buAutoNum type="arabicPeriod"/>
              <a:defRPr/>
            </a:pPr>
            <a:r>
              <a:rPr lang="de-DE" sz="2200" dirty="0" smtClean="0"/>
              <a:t>Sprachmittel aus Java bekannt</a:t>
            </a:r>
          </a:p>
          <a:p>
            <a:pPr marL="180975" lvl="1" indent="0" eaLnBrk="1" hangingPunct="1">
              <a:buFont typeface="Wingdings" pitchFamily="2" charset="2"/>
              <a:buNone/>
              <a:defRPr/>
            </a:pPr>
            <a:endParaRPr lang="de-DE" sz="2200" dirty="0" smtClean="0"/>
          </a:p>
        </p:txBody>
      </p:sp>
      <p:sp>
        <p:nvSpPr>
          <p:cNvPr id="4" name="Abgerundete rechteckige Legende 3"/>
          <p:cNvSpPr/>
          <p:nvPr/>
        </p:nvSpPr>
        <p:spPr>
          <a:xfrm>
            <a:off x="5292725" y="3644900"/>
            <a:ext cx="3240088" cy="1008063"/>
          </a:xfrm>
          <a:prstGeom prst="wedgeRoundRectCallout">
            <a:avLst>
              <a:gd name="adj1" fmla="val -35284"/>
              <a:gd name="adj2" fmla="val -70749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Polymorphie, Vererbung, Objekte, Klassen, Methoden</a:t>
            </a:r>
          </a:p>
        </p:txBody>
      </p:sp>
      <p:sp>
        <p:nvSpPr>
          <p:cNvPr id="5" name="Abgerundete rechteckige Legende 4"/>
          <p:cNvSpPr/>
          <p:nvPr/>
        </p:nvSpPr>
        <p:spPr>
          <a:xfrm>
            <a:off x="2051050" y="4868863"/>
            <a:ext cx="3600450" cy="1008062"/>
          </a:xfrm>
          <a:prstGeom prst="wedgeRoundRectCallout">
            <a:avLst>
              <a:gd name="adj1" fmla="val -8792"/>
              <a:gd name="adj2" fmla="val -66688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>
                <a:solidFill>
                  <a:schemeClr val="tx1"/>
                </a:solidFill>
              </a:rPr>
              <a:t>Garbage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Collector</a:t>
            </a:r>
            <a:r>
              <a:rPr lang="de-DE" dirty="0">
                <a:solidFill>
                  <a:schemeClr val="tx1"/>
                </a:solidFill>
              </a:rPr>
              <a:t>, Referenzen, generische Typparameter (</a:t>
            </a:r>
            <a:r>
              <a:rPr lang="de-DE" dirty="0" err="1">
                <a:solidFill>
                  <a:schemeClr val="tx1"/>
                </a:solidFill>
              </a:rPr>
              <a:t>Generics</a:t>
            </a:r>
            <a:r>
              <a:rPr lang="de-DE" dirty="0">
                <a:solidFill>
                  <a:schemeClr val="tx1"/>
                </a:solidFill>
              </a:rPr>
              <a:t>), </a:t>
            </a:r>
            <a:r>
              <a:rPr lang="de-DE" dirty="0" err="1">
                <a:solidFill>
                  <a:schemeClr val="tx1"/>
                </a:solidFill>
              </a:rPr>
              <a:t>Collections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" name="Abgerundete rechteckige Legende 5"/>
          <p:cNvSpPr/>
          <p:nvPr/>
        </p:nvSpPr>
        <p:spPr>
          <a:xfrm>
            <a:off x="5400675" y="1773238"/>
            <a:ext cx="3348038" cy="1008062"/>
          </a:xfrm>
          <a:prstGeom prst="wedgeRoundRectCallout">
            <a:avLst>
              <a:gd name="adj1" fmla="val -56829"/>
              <a:gd name="adj2" fmla="val -16598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Rekursion, funktionale Dekomposition, Datenabstraktion, Algorithmen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smtClean="0"/>
              <a:t>Organisatorisches 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6725" y="1555750"/>
            <a:ext cx="7634288" cy="4968875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  <a:defRPr/>
            </a:pPr>
            <a:endParaRPr lang="de-DE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de-DE" dirty="0" smtClean="0"/>
              <a:t>Jeden Tag</a:t>
            </a:r>
          </a:p>
          <a:p>
            <a:pPr marL="180975" lvl="1" indent="0" eaLnBrk="1" hangingPunct="1">
              <a:buFont typeface="Wingdings" pitchFamily="2" charset="2"/>
              <a:buNone/>
              <a:defRPr/>
            </a:pPr>
            <a:r>
              <a:rPr lang="de-DE" dirty="0" smtClean="0"/>
              <a:t>09:00 – 12:00:  Frontalunterricht im Hörsaal</a:t>
            </a:r>
          </a:p>
          <a:p>
            <a:pPr marL="180975" lvl="1" indent="0" eaLnBrk="1" hangingPunct="1">
              <a:buFont typeface="Wingdings" pitchFamily="2" charset="2"/>
              <a:buNone/>
              <a:defRPr/>
            </a:pPr>
            <a:r>
              <a:rPr lang="de-DE" dirty="0" smtClean="0"/>
              <a:t>13:00 – 16:00:  Praktische Übungen im Pool</a:t>
            </a:r>
            <a:endParaRPr lang="de-DE" dirty="0"/>
          </a:p>
          <a:p>
            <a:pPr marL="180975" lvl="1" indent="0" eaLnBrk="1" hangingPunct="1">
              <a:buFont typeface="Wingdings" pitchFamily="2" charset="2"/>
              <a:buNone/>
              <a:defRPr/>
            </a:pPr>
            <a:endParaRPr lang="de-DE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de-DE" dirty="0" smtClean="0"/>
              <a:t>Anwesenheitspflicht</a:t>
            </a:r>
          </a:p>
          <a:p>
            <a:pPr marL="180975" lvl="1" indent="0" eaLnBrk="1" hangingPunct="1">
              <a:buFont typeface="Wingdings" pitchFamily="2" charset="2"/>
              <a:buNone/>
              <a:defRPr/>
            </a:pPr>
            <a:r>
              <a:rPr lang="de-DE" dirty="0" smtClean="0"/>
              <a:t>Ausnahmen durch E-Mail genehmigen lassen (Klausur, Krankheit)</a:t>
            </a:r>
          </a:p>
          <a:p>
            <a:pPr lvl="1" eaLnBrk="1" hangingPunct="1">
              <a:defRPr/>
            </a:pPr>
            <a:endParaRPr lang="de-DE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de-DE" dirty="0" smtClean="0"/>
              <a:t>Ansprechpartner</a:t>
            </a:r>
          </a:p>
          <a:p>
            <a:pPr marL="180975" lvl="1" indent="0" eaLnBrk="1" hangingPunct="1">
              <a:buFont typeface="Wingdings" pitchFamily="2" charset="2"/>
              <a:buNone/>
              <a:defRPr/>
            </a:pPr>
            <a:r>
              <a:rPr lang="de-DE" dirty="0" smtClean="0"/>
              <a:t>Roland Kluge, </a:t>
            </a:r>
            <a:r>
              <a:rPr lang="de-DE" b="1" dirty="0">
                <a:solidFill>
                  <a:srgbClr val="000000"/>
                </a:solidFill>
              </a:rPr>
              <a:t>TODO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Christian </a:t>
            </a:r>
            <a:r>
              <a:rPr lang="de-DE" dirty="0" err="1" smtClean="0"/>
              <a:t>Illy</a:t>
            </a:r>
            <a:r>
              <a:rPr lang="de-DE" dirty="0" smtClean="0"/>
              <a:t>, Mark Prediger </a:t>
            </a:r>
          </a:p>
          <a:p>
            <a:pPr lvl="1" eaLnBrk="1" hangingPunct="1">
              <a:defRPr/>
            </a:pPr>
            <a:endParaRPr lang="de-DE" dirty="0" smtClean="0"/>
          </a:p>
        </p:txBody>
      </p:sp>
      <p:sp>
        <p:nvSpPr>
          <p:cNvPr id="4" name="Abgerundete rechteckige Legende 3"/>
          <p:cNvSpPr/>
          <p:nvPr/>
        </p:nvSpPr>
        <p:spPr>
          <a:xfrm>
            <a:off x="5292725" y="1485900"/>
            <a:ext cx="3671888" cy="1008063"/>
          </a:xfrm>
          <a:prstGeom prst="wedgeRoundRectCallout">
            <a:avLst>
              <a:gd name="adj1" fmla="val -57300"/>
              <a:gd name="adj2" fmla="val 35794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Je nach Bedarf wechseln </a:t>
            </a:r>
            <a:r>
              <a:rPr lang="de-DE" dirty="0">
                <a:solidFill>
                  <a:schemeClr val="tx1"/>
                </a:solidFill>
              </a:rPr>
              <a:t>wir schon um 10:30/11:00 zur Übung</a:t>
            </a:r>
          </a:p>
        </p:txBody>
      </p:sp>
      <p:sp>
        <p:nvSpPr>
          <p:cNvPr id="5" name="Abgerundete rechteckige Legende 4"/>
          <p:cNvSpPr/>
          <p:nvPr/>
        </p:nvSpPr>
        <p:spPr>
          <a:xfrm>
            <a:off x="4932363" y="4149725"/>
            <a:ext cx="3671887" cy="1008063"/>
          </a:xfrm>
          <a:prstGeom prst="wedgeRoundRectCallout">
            <a:avLst>
              <a:gd name="adj1" fmla="val -40343"/>
              <a:gd name="adj2" fmla="val -63516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Wenn man insgesamt mehr als 1 Tag fehlt (egal wieso</a:t>
            </a:r>
            <a:r>
              <a:rPr lang="de-DE" dirty="0">
                <a:solidFill>
                  <a:schemeClr val="tx1"/>
                </a:solidFill>
              </a:rPr>
              <a:t>), </a:t>
            </a:r>
            <a:r>
              <a:rPr lang="de-DE" dirty="0">
                <a:solidFill>
                  <a:schemeClr val="tx1"/>
                </a:solidFill>
              </a:rPr>
              <a:t>darf man an der Klausur nicht teilnehmen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5219700" y="2852738"/>
            <a:ext cx="2759075" cy="688975"/>
          </a:xfrm>
          <a:prstGeom prst="wedgeRoundRectCallout">
            <a:avLst>
              <a:gd name="adj1" fmla="val -55368"/>
              <a:gd name="adj2" fmla="val -41621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Bitte </a:t>
            </a:r>
            <a:r>
              <a:rPr lang="de-DE" b="1" dirty="0">
                <a:solidFill>
                  <a:schemeClr val="tx1"/>
                </a:solidFill>
              </a:rPr>
              <a:t>aktiv</a:t>
            </a:r>
            <a:r>
              <a:rPr lang="de-DE" dirty="0">
                <a:solidFill>
                  <a:schemeClr val="tx1"/>
                </a:solidFill>
              </a:rPr>
              <a:t> Hilfe fordern während der Übung!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smtClean="0"/>
              <a:t>Klausur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557338"/>
            <a:ext cx="8640762" cy="4968875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de-DE" altLang="de-DE" smtClean="0"/>
              <a:t>Termin</a:t>
            </a:r>
          </a:p>
          <a:p>
            <a:pPr marL="180975" lvl="1" indent="0" eaLnBrk="1" hangingPunct="1">
              <a:buFont typeface="Wingdings" pitchFamily="2" charset="2"/>
              <a:buNone/>
            </a:pPr>
            <a:r>
              <a:rPr lang="de-DE" altLang="de-DE" smtClean="0"/>
              <a:t>Datum:	14.10.2014 (Dienstag)</a:t>
            </a:r>
          </a:p>
          <a:p>
            <a:pPr marL="180975" lvl="1" indent="0" eaLnBrk="1" hangingPunct="1">
              <a:buFont typeface="Wingdings" pitchFamily="2" charset="2"/>
              <a:buNone/>
            </a:pPr>
            <a:r>
              <a:rPr lang="de-DE" altLang="de-DE" smtClean="0"/>
              <a:t>Uhrzeit:	16:15 – 18:15 (Bearbeitungszeit: 90 Minuten)</a:t>
            </a:r>
          </a:p>
          <a:p>
            <a:pPr marL="180975" lvl="1" indent="0" eaLnBrk="1" hangingPunct="1">
              <a:buFont typeface="Wingdings" pitchFamily="2" charset="2"/>
              <a:buNone/>
            </a:pPr>
            <a:r>
              <a:rPr lang="de-DE" altLang="de-DE" smtClean="0"/>
              <a:t>Raum:	</a:t>
            </a:r>
            <a:r>
              <a:rPr lang="de-DE" altLang="de-DE" b="1" smtClean="0">
                <a:solidFill>
                  <a:srgbClr val="FF0000"/>
                </a:solidFill>
              </a:rPr>
              <a:t> </a:t>
            </a:r>
            <a:r>
              <a:rPr lang="de-DE" altLang="de-DE" smtClean="0">
                <a:solidFill>
                  <a:srgbClr val="FF0000"/>
                </a:solidFill>
              </a:rPr>
              <a:t>	</a:t>
            </a:r>
            <a:r>
              <a:rPr lang="de-DE" altLang="de-DE" smtClean="0"/>
              <a:t>S1|01 A01</a:t>
            </a:r>
          </a:p>
          <a:p>
            <a:pPr marL="180975" lvl="1" indent="0" eaLnBrk="1" hangingPunct="1">
              <a:buFont typeface="Wingdings" pitchFamily="2" charset="2"/>
              <a:buNone/>
            </a:pPr>
            <a:endParaRPr lang="de-DE" altLang="de-DE" smtClean="0"/>
          </a:p>
          <a:p>
            <a:pPr marL="0" indent="0" eaLnBrk="1" hangingPunct="1">
              <a:buFont typeface="Wingdings" pitchFamily="2" charset="2"/>
              <a:buNone/>
            </a:pPr>
            <a:r>
              <a:rPr lang="de-DE" altLang="de-DE" smtClean="0"/>
              <a:t>Inhalt</a:t>
            </a:r>
          </a:p>
          <a:p>
            <a:pPr marL="180975" lvl="1" indent="0" eaLnBrk="1" hangingPunct="1">
              <a:buFont typeface="Wingdings" pitchFamily="2" charset="2"/>
              <a:buNone/>
            </a:pPr>
            <a:r>
              <a:rPr lang="de-DE" altLang="de-DE" smtClean="0"/>
              <a:t>Tag 1 bis Tag 4</a:t>
            </a:r>
          </a:p>
          <a:p>
            <a:pPr marL="180975" lvl="1" indent="0" eaLnBrk="1" hangingPunct="1">
              <a:buFont typeface="Wingdings" pitchFamily="2" charset="2"/>
              <a:buNone/>
            </a:pPr>
            <a:r>
              <a:rPr lang="de-DE" altLang="de-DE" smtClean="0"/>
              <a:t>(nicht klausurrelevant: Tag 5 und Tag 6)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de-DE" altLang="de-DE" smtClean="0"/>
          </a:p>
          <a:p>
            <a:pPr marL="0" indent="0" eaLnBrk="1" hangingPunct="1">
              <a:buFont typeface="Wingdings" pitchFamily="2" charset="2"/>
              <a:buNone/>
            </a:pPr>
            <a:r>
              <a:rPr lang="de-DE" altLang="de-DE" smtClean="0"/>
              <a:t>Vorbereitung</a:t>
            </a:r>
          </a:p>
          <a:p>
            <a:pPr marL="180975" lvl="1" indent="0" eaLnBrk="1" hangingPunct="1">
              <a:buFont typeface="Wingdings" pitchFamily="2" charset="2"/>
              <a:buNone/>
            </a:pPr>
            <a:r>
              <a:rPr lang="de-DE" altLang="de-DE" smtClean="0"/>
              <a:t>Übungen aus dem Praktikum selbstständig lösen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de-DE" altLang="de-DE" smtClean="0"/>
          </a:p>
          <a:p>
            <a:pPr marL="0" indent="0" eaLnBrk="1" hangingPunct="1">
              <a:buFont typeface="Wingdings" pitchFamily="2" charset="2"/>
              <a:buNone/>
            </a:pPr>
            <a:r>
              <a:rPr lang="de-DE" altLang="de-DE" smtClean="0"/>
              <a:t>Zur Teilnahme erforderlich</a:t>
            </a:r>
          </a:p>
          <a:p>
            <a:pPr marL="180975" lvl="1" indent="0" eaLnBrk="1" hangingPunct="1">
              <a:buFont typeface="Wingdings" pitchFamily="2" charset="2"/>
              <a:buNone/>
            </a:pPr>
            <a:r>
              <a:rPr lang="de-DE" altLang="de-DE" smtClean="0"/>
              <a:t>Amtlicher Lichtbildausweis, Studienausweis, Klausuranmeldung (</a:t>
            </a:r>
            <a:r>
              <a:rPr lang="de-DE" altLang="de-DE" b="1" smtClean="0"/>
              <a:t>TUCaN!</a:t>
            </a:r>
            <a:r>
              <a:rPr lang="de-DE" altLang="de-DE" smtClean="0"/>
              <a:t>)</a:t>
            </a:r>
          </a:p>
        </p:txBody>
      </p:sp>
      <p:sp>
        <p:nvSpPr>
          <p:cNvPr id="4" name="Abgerundete rechteckige Legende 3"/>
          <p:cNvSpPr/>
          <p:nvPr/>
        </p:nvSpPr>
        <p:spPr>
          <a:xfrm>
            <a:off x="2627313" y="3068638"/>
            <a:ext cx="3097212" cy="720725"/>
          </a:xfrm>
          <a:prstGeom prst="wedgeRoundRectCallout">
            <a:avLst>
              <a:gd name="adj1" fmla="val -57657"/>
              <a:gd name="adj2" fmla="val 35659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Programmierung mit C++ (</a:t>
            </a:r>
            <a:r>
              <a:rPr lang="de-DE" dirty="0" err="1">
                <a:solidFill>
                  <a:schemeClr val="tx1"/>
                </a:solidFill>
              </a:rPr>
              <a:t>Eclipse</a:t>
            </a:r>
            <a:r>
              <a:rPr lang="de-DE" dirty="0">
                <a:solidFill>
                  <a:schemeClr val="tx1"/>
                </a:solidFill>
              </a:rPr>
              <a:t> CDT)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5076825" y="4149725"/>
            <a:ext cx="2951163" cy="720725"/>
          </a:xfrm>
          <a:prstGeom prst="wedgeRoundRectCallout">
            <a:avLst>
              <a:gd name="adj1" fmla="val -56333"/>
              <a:gd name="adj2" fmla="val -45840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Programmierung mit C für eingebettete Systeme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smtClean="0"/>
              <a:t>Betrieb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557338"/>
            <a:ext cx="8640762" cy="4032250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de-DE" dirty="0" smtClean="0"/>
              <a:t>Alle Studenten arbeiten im Raum 67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de-DE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de-DE" dirty="0" smtClean="0"/>
              <a:t>IDE-Installer für das eigene Notebook </a:t>
            </a:r>
            <a:r>
              <a:rPr lang="de-DE" dirty="0">
                <a:solidFill>
                  <a:srgbClr val="000000"/>
                </a:solidFill>
              </a:rPr>
              <a:t>TODO</a:t>
            </a:r>
            <a:endParaRPr lang="de-DE" dirty="0" smtClean="0"/>
          </a:p>
          <a:p>
            <a:pPr marL="180975" lvl="1" indent="0" eaLnBrk="1" hangingPunct="1">
              <a:buFont typeface="Wingdings" pitchFamily="2" charset="2"/>
              <a:buNone/>
              <a:defRPr/>
            </a:pPr>
            <a:r>
              <a:rPr lang="de-DE" dirty="0" smtClean="0">
                <a:hlinkClick r:id="rId2"/>
              </a:rPr>
              <a:t>http://130.83.199.65/download/cplusplus/Eclipse-CPPP.exe</a:t>
            </a:r>
            <a:endParaRPr lang="de-DE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de-DE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de-DE" dirty="0" smtClean="0"/>
              <a:t>Übungsblätter/Vorlesungsfolien/Code-Beispiele</a:t>
            </a:r>
          </a:p>
          <a:p>
            <a:pPr marL="180975" lvl="1" indent="0" eaLnBrk="1" hangingPunct="1">
              <a:buFont typeface="Wingdings" pitchFamily="2" charset="2"/>
              <a:buNone/>
              <a:defRPr/>
            </a:pPr>
            <a:r>
              <a:rPr lang="de-DE" dirty="0" smtClean="0">
                <a:hlinkClick r:id="rId3"/>
              </a:rPr>
              <a:t>https</a:t>
            </a:r>
            <a:r>
              <a:rPr lang="de-DE" dirty="0">
                <a:hlinkClick r:id="rId3"/>
              </a:rPr>
              <a:t>://code.google.com/p/tud-cpp-praktikum/</a:t>
            </a:r>
            <a:endParaRPr lang="de-DE" dirty="0" smtClean="0"/>
          </a:p>
          <a:p>
            <a:pPr marL="180975" lvl="1" indent="0" eaLnBrk="1" hangingPunct="1">
              <a:buFont typeface="Wingdings" pitchFamily="2" charset="2"/>
              <a:buNone/>
              <a:defRPr/>
            </a:pPr>
            <a:endParaRPr lang="de-DE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de-DE" dirty="0" smtClean="0"/>
              <a:t>Eigenes Projekt erstellen mit SVN/</a:t>
            </a:r>
            <a:r>
              <a:rPr lang="de-DE" dirty="0" err="1" smtClean="0"/>
              <a:t>Git</a:t>
            </a:r>
            <a:r>
              <a:rPr lang="de-DE" dirty="0" smtClean="0"/>
              <a:t>:</a:t>
            </a:r>
          </a:p>
          <a:p>
            <a:pPr marL="169862" lvl="1" indent="0" eaLnBrk="1" hangingPunct="1">
              <a:buFont typeface="Wingdings" pitchFamily="2" charset="2"/>
              <a:buNone/>
              <a:defRPr/>
            </a:pPr>
            <a:r>
              <a:rPr lang="de-DE" dirty="0" smtClean="0">
                <a:hlinkClick r:id="rId4"/>
              </a:rPr>
              <a:t>https</a:t>
            </a:r>
            <a:r>
              <a:rPr lang="de-DE" dirty="0">
                <a:hlinkClick r:id="rId4"/>
              </a:rPr>
              <a:t>://code.google.com</a:t>
            </a:r>
            <a:r>
              <a:rPr lang="de-DE" dirty="0" smtClean="0">
                <a:hlinkClick r:id="rId4"/>
              </a:rPr>
              <a:t>/</a:t>
            </a:r>
            <a:r>
              <a:rPr lang="de-DE" dirty="0" smtClean="0"/>
              <a:t> </a:t>
            </a:r>
          </a:p>
          <a:p>
            <a:pPr marL="169862" lvl="1" indent="0" eaLnBrk="1" hangingPunct="1">
              <a:buFont typeface="Wingdings" pitchFamily="2" charset="2"/>
              <a:buNone/>
              <a:defRPr/>
            </a:pPr>
            <a:r>
              <a:rPr lang="de-DE" dirty="0">
                <a:hlinkClick r:id="rId5"/>
              </a:rPr>
              <a:t>https://github.com</a:t>
            </a:r>
            <a:r>
              <a:rPr lang="de-DE" dirty="0" smtClean="0">
                <a:hlinkClick r:id="rId5"/>
              </a:rPr>
              <a:t>/</a:t>
            </a:r>
            <a:r>
              <a:rPr lang="de-DE" dirty="0" smtClean="0"/>
              <a:t> </a:t>
            </a:r>
            <a:br>
              <a:rPr lang="de-DE" dirty="0" smtClean="0"/>
            </a:br>
            <a:endParaRPr lang="de-DE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de-DE" dirty="0" smtClean="0"/>
              <a:t>Forum</a:t>
            </a:r>
          </a:p>
          <a:p>
            <a:pPr marL="169862" lvl="1" indent="0" eaLnBrk="1" hangingPunct="1">
              <a:buFont typeface="Wingdings" pitchFamily="2" charset="2"/>
              <a:buNone/>
              <a:defRPr/>
            </a:pPr>
            <a:r>
              <a:rPr lang="de-DE" dirty="0">
                <a:hlinkClick r:id="rId6"/>
              </a:rPr>
              <a:t>https://www.fs-ist.de/forum/index.php?board=68.0</a:t>
            </a:r>
            <a:endParaRPr lang="de-DE" dirty="0" smtClean="0"/>
          </a:p>
          <a:p>
            <a:pPr lvl="1" eaLnBrk="1" hangingPunct="1">
              <a:defRPr/>
            </a:pPr>
            <a:endParaRPr lang="de-DE" dirty="0" smtClean="0"/>
          </a:p>
          <a:p>
            <a:pPr lvl="1" eaLnBrk="1" hangingPunct="1">
              <a:defRPr/>
            </a:pPr>
            <a:endParaRPr lang="de-DE" dirty="0" smtClean="0"/>
          </a:p>
        </p:txBody>
      </p:sp>
      <p:sp>
        <p:nvSpPr>
          <p:cNvPr id="4" name="Abgerundete rechteckige Legende 3"/>
          <p:cNvSpPr/>
          <p:nvPr/>
        </p:nvSpPr>
        <p:spPr>
          <a:xfrm>
            <a:off x="6054725" y="3668713"/>
            <a:ext cx="2578100" cy="720725"/>
          </a:xfrm>
          <a:prstGeom prst="wedgeRoundRectCallout">
            <a:avLst>
              <a:gd name="adj1" fmla="val -56333"/>
              <a:gd name="adj2" fmla="val -45840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Am besten regelmäßig aktualisieren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Literaturvorschläge</a:t>
            </a:r>
          </a:p>
        </p:txBody>
      </p:sp>
      <p:sp>
        <p:nvSpPr>
          <p:cNvPr id="11267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altLang="de-DE" smtClean="0"/>
          </a:p>
          <a:p>
            <a:r>
              <a:rPr lang="de-DE" altLang="de-DE" smtClean="0"/>
              <a:t>Bruce Eckel: Thinking in C++, Volumes One and Two </a:t>
            </a:r>
          </a:p>
          <a:p>
            <a:pPr marL="180975" lvl="1" indent="0">
              <a:buFont typeface="Wingdings" pitchFamily="2" charset="2"/>
              <a:buNone/>
            </a:pPr>
            <a:r>
              <a:rPr lang="de-DE" altLang="de-DE" smtClean="0"/>
              <a:t>(frei verfügbar online </a:t>
            </a:r>
            <a:r>
              <a:rPr lang="de-DE" altLang="de-DE" smtClean="0">
                <a:hlinkClick r:id="rId2"/>
              </a:rPr>
              <a:t>http://mindview.net/Books/TICPP/ThinkingInCPP2e.html</a:t>
            </a:r>
            <a:r>
              <a:rPr lang="de-DE" altLang="de-DE" smtClean="0"/>
              <a:t>)</a:t>
            </a:r>
          </a:p>
          <a:p>
            <a:pPr marL="180975" lvl="1" indent="0">
              <a:buFont typeface="Wingdings" pitchFamily="2" charset="2"/>
              <a:buNone/>
            </a:pPr>
            <a:endParaRPr lang="de-DE" altLang="de-DE" smtClean="0"/>
          </a:p>
          <a:p>
            <a:r>
              <a:rPr lang="de-DE" altLang="de-DE" smtClean="0"/>
              <a:t>Scott Meyers: Effective C++</a:t>
            </a:r>
            <a:br>
              <a:rPr lang="de-DE" altLang="de-DE" smtClean="0"/>
            </a:br>
            <a:endParaRPr lang="de-DE" altLang="de-DE" smtClean="0"/>
          </a:p>
          <a:p>
            <a:r>
              <a:rPr lang="de-DE" altLang="de-DE" smtClean="0"/>
              <a:t>Scott Meyers: More Effective C++</a:t>
            </a:r>
          </a:p>
          <a:p>
            <a:endParaRPr lang="de-DE" altLang="de-DE" smtClean="0"/>
          </a:p>
          <a:p>
            <a:r>
              <a:rPr lang="de-DE" altLang="de-DE" smtClean="0"/>
              <a:t>Bjarne Stroustrup: Einführung in die Programmierung mit C++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de-DE" smtClean="0">
                <a:ea typeface="ＭＳ Ｐゴシック" pitchFamily="34" charset="-128"/>
                <a:cs typeface="Arial" charset="0"/>
              </a:rPr>
              <a:t>Projektseminar Echtzeitsysteme</a:t>
            </a:r>
            <a:br>
              <a:rPr lang="en-US" altLang="de-DE" smtClean="0">
                <a:ea typeface="ＭＳ Ｐゴシック" pitchFamily="34" charset="-128"/>
                <a:cs typeface="Arial" charset="0"/>
              </a:rPr>
            </a:br>
            <a:r>
              <a:rPr lang="en-US" altLang="de-DE" smtClean="0">
                <a:ea typeface="ＭＳ Ｐゴシック" pitchFamily="34" charset="-128"/>
                <a:cs typeface="Arial" charset="0"/>
              </a:rPr>
              <a:t>WS 2013/14 </a:t>
            </a:r>
            <a:r>
              <a:rPr lang="de-DE" altLang="de-DE" smtClean="0">
                <a:solidFill>
                  <a:srgbClr val="000000"/>
                </a:solidFill>
                <a:ea typeface="ＭＳ Ｐゴシック" pitchFamily="34" charset="-128"/>
              </a:rPr>
              <a:t>TODO</a:t>
            </a:r>
            <a:endParaRPr lang="de-DE" altLang="de-DE" smtClean="0">
              <a:ea typeface="ＭＳ Ｐゴシック" pitchFamily="34" charset="-128"/>
            </a:endParaRPr>
          </a:p>
        </p:txBody>
      </p:sp>
      <p:pic>
        <p:nvPicPr>
          <p:cNvPr id="12291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325" y="3941763"/>
            <a:ext cx="4068763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feld 2"/>
          <p:cNvSpPr txBox="1"/>
          <p:nvPr/>
        </p:nvSpPr>
        <p:spPr>
          <a:xfrm>
            <a:off x="250825" y="1558925"/>
            <a:ext cx="3978275" cy="15700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buClrTx/>
              <a:buSzTx/>
              <a:buFontTx/>
              <a:buNone/>
              <a:defRPr/>
            </a:pPr>
            <a:r>
              <a:rPr lang="de-DE" sz="1200" b="1" dirty="0">
                <a:solidFill>
                  <a:srgbClr val="000000"/>
                </a:solidFill>
                <a:latin typeface="Arial" pitchFamily="34" charset="0"/>
                <a:ea typeface="+mn-ea"/>
              </a:rPr>
              <a:t>6CPs</a:t>
            </a:r>
            <a:r>
              <a:rPr lang="de-DE" sz="1200" dirty="0">
                <a:solidFill>
                  <a:srgbClr val="000000"/>
                </a:solidFill>
                <a:latin typeface="Arial" pitchFamily="34" charset="0"/>
                <a:ea typeface="+mn-ea"/>
              </a:rPr>
              <a:t> = [150 - 180] Stunden im Semester</a:t>
            </a:r>
          </a:p>
          <a:p>
            <a:pPr algn="l">
              <a:lnSpc>
                <a:spcPct val="100000"/>
              </a:lnSpc>
              <a:buClrTx/>
              <a:buSzTx/>
              <a:buFontTx/>
              <a:buNone/>
              <a:tabLst>
                <a:tab pos="534988" algn="l"/>
              </a:tabLst>
              <a:defRPr/>
            </a:pPr>
            <a:r>
              <a:rPr lang="de-DE" sz="1200" dirty="0">
                <a:solidFill>
                  <a:srgbClr val="000000"/>
                </a:solidFill>
                <a:latin typeface="Arial" pitchFamily="34" charset="0"/>
                <a:ea typeface="+mn-ea"/>
              </a:rPr>
              <a:t>	ca. 1 Tag(e) pro Woche [ + Vorlesungsfreie Zeit]</a:t>
            </a:r>
          </a:p>
          <a:p>
            <a:pPr algn="l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sz="1200" dirty="0">
              <a:solidFill>
                <a:srgbClr val="000000"/>
              </a:solidFill>
              <a:latin typeface="Arial" pitchFamily="34" charset="0"/>
              <a:ea typeface="+mn-ea"/>
            </a:endParaRPr>
          </a:p>
          <a:p>
            <a:pPr algn="l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sz="1200" dirty="0">
              <a:solidFill>
                <a:srgbClr val="000000"/>
              </a:solidFill>
              <a:latin typeface="Arial" pitchFamily="34" charset="0"/>
              <a:ea typeface="+mn-ea"/>
            </a:endParaRPr>
          </a:p>
          <a:p>
            <a:pPr algn="l">
              <a:lnSpc>
                <a:spcPct val="100000"/>
              </a:lnSpc>
              <a:buClrTx/>
              <a:buSzTx/>
              <a:buFontTx/>
              <a:buNone/>
              <a:defRPr/>
            </a:pPr>
            <a:r>
              <a:rPr lang="de-DE" sz="1200" b="1" dirty="0">
                <a:solidFill>
                  <a:srgbClr val="000000"/>
                </a:solidFill>
                <a:latin typeface="Arial" pitchFamily="34" charset="0"/>
                <a:ea typeface="+mn-ea"/>
              </a:rPr>
              <a:t>Anmeldung:</a:t>
            </a:r>
          </a:p>
          <a:p>
            <a:pPr algn="l">
              <a:lnSpc>
                <a:spcPct val="100000"/>
              </a:lnSpc>
              <a:buClrTx/>
              <a:buSzTx/>
              <a:buFontTx/>
              <a:buNone/>
              <a:defRPr/>
            </a:pPr>
            <a:r>
              <a:rPr lang="de-DE" sz="1200" dirty="0">
                <a:solidFill>
                  <a:srgbClr val="000000"/>
                </a:solidFill>
                <a:latin typeface="Arial" pitchFamily="34" charset="0"/>
                <a:ea typeface="+mn-ea"/>
                <a:hlinkClick r:id="rId4"/>
              </a:rPr>
              <a:t>www.es.tu-darmstadt.de</a:t>
            </a:r>
            <a:r>
              <a:rPr lang="de-DE" sz="1200" dirty="0">
                <a:solidFill>
                  <a:srgbClr val="000000"/>
                </a:solidFill>
                <a:latin typeface="Arial" pitchFamily="34" charset="0"/>
                <a:ea typeface="+mn-ea"/>
              </a:rPr>
              <a:t> </a:t>
            </a:r>
            <a:r>
              <a:rPr lang="de-DE" sz="1200" b="1" dirty="0">
                <a:solidFill>
                  <a:srgbClr val="FF0000"/>
                </a:solidFill>
                <a:latin typeface="Arial" pitchFamily="34" charset="0"/>
                <a:ea typeface="+mn-ea"/>
              </a:rPr>
              <a:t>und</a:t>
            </a:r>
            <a:r>
              <a:rPr lang="de-DE" sz="1200" dirty="0">
                <a:solidFill>
                  <a:srgbClr val="FF0000"/>
                </a:solidFill>
                <a:latin typeface="Arial" pitchFamily="34" charset="0"/>
                <a:ea typeface="+mn-ea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Arial" pitchFamily="34" charset="0"/>
                <a:ea typeface="+mn-ea"/>
              </a:rPr>
              <a:t>TUCaN</a:t>
            </a:r>
            <a:endParaRPr lang="de-DE" sz="1200" dirty="0">
              <a:solidFill>
                <a:srgbClr val="000000"/>
              </a:solidFill>
              <a:latin typeface="Arial" pitchFamily="34" charset="0"/>
              <a:ea typeface="+mn-ea"/>
            </a:endParaRPr>
          </a:p>
          <a:p>
            <a:pPr algn="l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sz="1200" dirty="0">
              <a:solidFill>
                <a:srgbClr val="000000"/>
              </a:solidFill>
              <a:latin typeface="Arial" pitchFamily="34" charset="0"/>
              <a:ea typeface="+mn-ea"/>
            </a:endParaRPr>
          </a:p>
          <a:p>
            <a:pPr algn="l">
              <a:lnSpc>
                <a:spcPct val="100000"/>
              </a:lnSpc>
              <a:buClrTx/>
              <a:buSzTx/>
              <a:buFontTx/>
              <a:buNone/>
              <a:defRPr/>
            </a:pPr>
            <a:r>
              <a:rPr lang="de-DE" sz="1200" b="1" dirty="0">
                <a:solidFill>
                  <a:srgbClr val="000000"/>
                </a:solidFill>
                <a:latin typeface="Arial" pitchFamily="34" charset="0"/>
                <a:ea typeface="+mn-ea"/>
              </a:rPr>
              <a:t>Anmeldeschluss: </a:t>
            </a:r>
            <a:r>
              <a:rPr lang="de-DE" sz="1200" b="1" dirty="0">
                <a:solidFill>
                  <a:srgbClr val="000000"/>
                </a:solidFill>
                <a:latin typeface="Arial" pitchFamily="34" charset="0"/>
                <a:ea typeface="+mn-ea"/>
              </a:rPr>
              <a:t>20.09.2013</a:t>
            </a:r>
            <a:endParaRPr lang="de-DE" sz="1200" b="1" dirty="0">
              <a:solidFill>
                <a:srgbClr val="000000"/>
              </a:solidFill>
              <a:latin typeface="Arial" pitchFamily="34" charset="0"/>
              <a:ea typeface="+mn-ea"/>
            </a:endParaRPr>
          </a:p>
        </p:txBody>
      </p:sp>
      <p:pic>
        <p:nvPicPr>
          <p:cNvPr id="17" name="Picture 9" descr="\\fg\es\public\Dokumente\04_Grafiken\Cliparts\iStockphoto\iStock_000014344040Medium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21372910">
            <a:off x="7032159" y="1607291"/>
            <a:ext cx="1807455" cy="1203907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</p:pic>
      <p:grpSp>
        <p:nvGrpSpPr>
          <p:cNvPr id="12294" name="Gruppieren 17"/>
          <p:cNvGrpSpPr>
            <a:grpSpLocks/>
          </p:cNvGrpSpPr>
          <p:nvPr/>
        </p:nvGrpSpPr>
        <p:grpSpPr bwMode="auto">
          <a:xfrm>
            <a:off x="3565525" y="1738313"/>
            <a:ext cx="2560638" cy="2114550"/>
            <a:chOff x="5430636" y="3114346"/>
            <a:chExt cx="2561234" cy="2115110"/>
          </a:xfrm>
        </p:grpSpPr>
        <p:pic>
          <p:nvPicPr>
            <p:cNvPr id="12312" name="Picture 6" descr="\\fg\es\public\Dokumente\04_Grafiken\Cliparts\iStockphoto\iStock_000012535816XSmall.jp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28184" y="3114346"/>
              <a:ext cx="1763686" cy="1322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313" name="Picture 2" descr="Z:\public\Dokumente\04_Grafiken\Cliparts\iStockphoto\iStock_000010348424XSmall.jpg"/>
            <p:cNvPicPr>
              <a:picLocks noChangeAspect="1" noChangeArrowheads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0636" y="3429000"/>
              <a:ext cx="1805660" cy="18004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2295" name="Gruppieren 21"/>
          <p:cNvGrpSpPr>
            <a:grpSpLocks/>
          </p:cNvGrpSpPr>
          <p:nvPr/>
        </p:nvGrpSpPr>
        <p:grpSpPr bwMode="auto">
          <a:xfrm>
            <a:off x="3937000" y="2476500"/>
            <a:ext cx="5043488" cy="3860800"/>
            <a:chOff x="1918719" y="2181025"/>
            <a:chExt cx="5043248" cy="3861836"/>
          </a:xfrm>
        </p:grpSpPr>
        <p:pic>
          <p:nvPicPr>
            <p:cNvPr id="12298" name="Picture 13" descr="\\fg\es\public\Dokumente\04_Grafiken\Cliparts\iStockphoto\iStock_000007760041XSmall.jp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4690" y="4956234"/>
              <a:ext cx="1274618" cy="778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299" name="Picture 5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6125" y="2928938"/>
              <a:ext cx="2755900" cy="2214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Textfeld 8"/>
            <p:cNvSpPr txBox="1">
              <a:spLocks noChangeArrowheads="1"/>
            </p:cNvSpPr>
            <p:nvPr/>
          </p:nvSpPr>
          <p:spPr bwMode="auto">
            <a:xfrm>
              <a:off x="1918719" y="4558151"/>
              <a:ext cx="1438207" cy="5859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buClrTx/>
                <a:buSzTx/>
                <a:buFontTx/>
                <a:buNone/>
                <a:defRPr/>
              </a:pPr>
              <a:r>
                <a:rPr lang="de-DE" sz="1600" b="1" dirty="0">
                  <a:solidFill>
                    <a:srgbClr val="000000"/>
                  </a:solidFill>
                  <a:latin typeface="Arial" pitchFamily="34" charset="0"/>
                  <a:ea typeface="+mn-ea"/>
                </a:rPr>
                <a:t>Release-</a:t>
              </a:r>
            </a:p>
            <a:p>
              <a:pPr>
                <a:lnSpc>
                  <a:spcPct val="100000"/>
                </a:lnSpc>
                <a:buClrTx/>
                <a:buSzTx/>
                <a:buFontTx/>
                <a:buNone/>
                <a:defRPr/>
              </a:pPr>
              <a:r>
                <a:rPr lang="de-DE" sz="1600" b="1" dirty="0">
                  <a:solidFill>
                    <a:srgbClr val="000000"/>
                  </a:solidFill>
                  <a:latin typeface="Arial" pitchFamily="34" charset="0"/>
                  <a:ea typeface="+mn-ea"/>
                </a:rPr>
                <a:t>Management</a:t>
              </a:r>
            </a:p>
          </p:txBody>
        </p:sp>
        <p:sp>
          <p:nvSpPr>
            <p:cNvPr id="26" name="Textfeld 10"/>
            <p:cNvSpPr txBox="1">
              <a:spLocks noChangeArrowheads="1"/>
            </p:cNvSpPr>
            <p:nvPr/>
          </p:nvSpPr>
          <p:spPr bwMode="auto">
            <a:xfrm>
              <a:off x="5723776" y="4648662"/>
              <a:ext cx="1238191" cy="3064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  <a:buClrTx/>
                <a:buSzTx/>
                <a:buFontTx/>
                <a:buNone/>
                <a:defRPr/>
              </a:pPr>
              <a:r>
                <a:rPr lang="de-DE" sz="1400" b="1" dirty="0">
                  <a:solidFill>
                    <a:srgbClr val="000000"/>
                  </a:solidFill>
                  <a:latin typeface="Arial" pitchFamily="34" charset="0"/>
                  <a:ea typeface="+mn-ea"/>
                </a:rPr>
                <a:t>Entwicklung</a:t>
              </a:r>
            </a:p>
          </p:txBody>
        </p:sp>
        <p:sp>
          <p:nvSpPr>
            <p:cNvPr id="27" name="Textfeld 11"/>
            <p:cNvSpPr txBox="1">
              <a:spLocks noChangeArrowheads="1"/>
            </p:cNvSpPr>
            <p:nvPr/>
          </p:nvSpPr>
          <p:spPr bwMode="auto">
            <a:xfrm>
              <a:off x="4150638" y="2759030"/>
              <a:ext cx="830223" cy="3398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  <a:buClrTx/>
                <a:buSzTx/>
                <a:buFontTx/>
                <a:buNone/>
                <a:defRPr/>
              </a:pPr>
              <a:r>
                <a:rPr lang="de-DE" sz="1600" b="1" dirty="0">
                  <a:solidFill>
                    <a:srgbClr val="000000"/>
                  </a:solidFill>
                  <a:latin typeface="Arial" pitchFamily="34" charset="0"/>
                  <a:ea typeface="+mn-ea"/>
                </a:rPr>
                <a:t>Testen</a:t>
              </a:r>
            </a:p>
          </p:txBody>
        </p:sp>
        <p:pic>
          <p:nvPicPr>
            <p:cNvPr id="28" name="Picture 8" descr="\\fg\es\public\Dokumente\04_Grafiken\Cliparts\iStockphoto\iStock_000009133360XSmall.jpg"/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 rot="21134934">
              <a:off x="3861031" y="3787055"/>
              <a:ext cx="1165475" cy="772698"/>
            </a:xfrm>
            <a:prstGeom prst="rect">
              <a:avLst/>
            </a:prstGeom>
            <a:noFill/>
            <a:effectLst>
              <a:glow rad="139700">
                <a:schemeClr val="accent1">
                  <a:satMod val="175000"/>
                  <a:alpha val="40000"/>
                </a:schemeClr>
              </a:glow>
            </a:effectLst>
          </p:spPr>
        </p:pic>
        <p:grpSp>
          <p:nvGrpSpPr>
            <p:cNvPr id="12304" name="Gruppieren 28"/>
            <p:cNvGrpSpPr>
              <a:grpSpLocks/>
            </p:cNvGrpSpPr>
            <p:nvPr/>
          </p:nvGrpSpPr>
          <p:grpSpPr bwMode="auto">
            <a:xfrm>
              <a:off x="4260674" y="2181025"/>
              <a:ext cx="622647" cy="578636"/>
              <a:chOff x="5724128" y="1412776"/>
              <a:chExt cx="2169580" cy="2016224"/>
            </a:xfrm>
          </p:grpSpPr>
          <p:pic>
            <p:nvPicPr>
              <p:cNvPr id="12309" name="Picture 14" descr="\\fg\es\public\Dokumente\04_Grafiken\Cliparts\iStockphoto\iStock_000004107449XSmall.jpg"/>
              <p:cNvPicPr>
                <a:picLocks noChangeAspect="1" noChangeArrowheads="1"/>
              </p:cNvPicPr>
              <p:nvPr/>
            </p:nvPicPr>
            <p:blipFill>
              <a:blip r:embed="rId11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24128" y="2060849"/>
                <a:ext cx="994855" cy="9361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310" name="Picture 14" descr="\\fg\es\public\Dokumente\04_Grafiken\Cliparts\iStockphoto\iStock_000004107449XSmall.jpg"/>
              <p:cNvPicPr>
                <a:picLocks noChangeAspect="1" noChangeArrowheads="1"/>
              </p:cNvPicPr>
              <p:nvPr/>
            </p:nvPicPr>
            <p:blipFill>
              <a:blip r:embed="rId11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00192" y="1412776"/>
                <a:ext cx="994855" cy="9361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311" name="Picture 14" descr="\\fg\es\public\Dokumente\04_Grafiken\Cliparts\iStockphoto\iStock_000004107449XSmall.jpg"/>
              <p:cNvPicPr>
                <a:picLocks noChangeAspect="1" noChangeArrowheads="1"/>
              </p:cNvPicPr>
              <p:nvPr/>
            </p:nvPicPr>
            <p:blipFill>
              <a:blip r:embed="rId1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16216" y="2132856"/>
                <a:ext cx="1377492" cy="1296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2305" name="Picture 15" descr="\\fg\es\public\Dokumente\04_Grafiken\Cliparts\iStockphoto\iStock_000003814755XSmall.jpg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51663" y="3645024"/>
              <a:ext cx="609640" cy="9131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306" name="Picture 16" descr="\\fg\es\public\Dokumente\04_Grafiken\Cliparts\iStockphoto\iStock_000005031630XSmall.jpg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9527" y="3671783"/>
              <a:ext cx="1296598" cy="8596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" name="Textfeld 9"/>
            <p:cNvSpPr txBox="1">
              <a:spLocks noChangeArrowheads="1"/>
            </p:cNvSpPr>
            <p:nvPr/>
          </p:nvSpPr>
          <p:spPr bwMode="auto">
            <a:xfrm>
              <a:off x="3974434" y="5734803"/>
              <a:ext cx="1195330" cy="3080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  <a:buClrTx/>
                <a:buSzTx/>
                <a:buFontTx/>
                <a:buNone/>
                <a:defRPr/>
              </a:pPr>
              <a:r>
                <a:rPr lang="de-DE" sz="1400" b="1" dirty="0">
                  <a:solidFill>
                    <a:srgbClr val="000000"/>
                  </a:solidFill>
                  <a:latin typeface="Arial" pitchFamily="34" charset="0"/>
                  <a:ea typeface="+mn-ea"/>
                </a:rPr>
                <a:t>Zeitplanung</a:t>
              </a:r>
            </a:p>
          </p:txBody>
        </p:sp>
        <p:pic>
          <p:nvPicPr>
            <p:cNvPr id="12308" name="Picture 10" descr="\\fg\es\public\Dokumente\04_Grafiken\Cliparts\iStockphoto\iStock_000006916783XSmall.jpg"/>
            <p:cNvPicPr>
              <a:picLocks noChangeAspect="1" noChangeArrowheads="1"/>
            </p:cNvPicPr>
            <p:nvPr/>
          </p:nvPicPr>
          <p:blipFill>
            <a:blip r:embed="rId1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64075" y="4292257"/>
              <a:ext cx="873068" cy="6758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" name="Textfeld 4"/>
          <p:cNvSpPr txBox="1"/>
          <p:nvPr/>
        </p:nvSpPr>
        <p:spPr>
          <a:xfrm>
            <a:off x="1217613" y="3684588"/>
            <a:ext cx="2078037" cy="3381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buClrTx/>
              <a:buSzTx/>
              <a:buFontTx/>
              <a:buNone/>
              <a:defRPr/>
            </a:pPr>
            <a:r>
              <a:rPr lang="de-DE" sz="1600" b="1" dirty="0">
                <a:solidFill>
                  <a:srgbClr val="000000"/>
                </a:solidFill>
                <a:latin typeface="Arial" pitchFamily="34" charset="0"/>
                <a:ea typeface="+mn-ea"/>
              </a:rPr>
              <a:t>Fujitsu Student Car</a:t>
            </a:r>
          </a:p>
        </p:txBody>
      </p:sp>
      <p:sp>
        <p:nvSpPr>
          <p:cNvPr id="29" name="Abgerundete rechteckige Legende 28"/>
          <p:cNvSpPr/>
          <p:nvPr/>
        </p:nvSpPr>
        <p:spPr>
          <a:xfrm>
            <a:off x="5508625" y="4221163"/>
            <a:ext cx="2951163" cy="720725"/>
          </a:xfrm>
          <a:prstGeom prst="wedgeRoundRectCallout">
            <a:avLst>
              <a:gd name="adj1" fmla="val -56333"/>
              <a:gd name="adj2" fmla="val -45840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Programmierung mit C für eingebettete Systeme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de-DE" smtClean="0">
                <a:ea typeface="ＭＳ Ｐゴシック" pitchFamily="34" charset="-128"/>
                <a:cs typeface="Arial" charset="0"/>
              </a:rPr>
              <a:t>Projektseminar Softwaresysteme</a:t>
            </a:r>
            <a:br>
              <a:rPr lang="en-US" altLang="de-DE" smtClean="0">
                <a:ea typeface="ＭＳ Ｐゴシック" pitchFamily="34" charset="-128"/>
                <a:cs typeface="Arial" charset="0"/>
              </a:rPr>
            </a:br>
            <a:r>
              <a:rPr lang="en-US" altLang="de-DE" smtClean="0">
                <a:ea typeface="ＭＳ Ｐゴシック" pitchFamily="34" charset="-128"/>
                <a:cs typeface="Arial" charset="0"/>
              </a:rPr>
              <a:t>WS 2013/14 TODO</a:t>
            </a:r>
            <a:endParaRPr lang="de-DE" altLang="de-DE" smtClean="0">
              <a:ea typeface="ＭＳ Ｐゴシック" pitchFamily="34" charset="-128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250825" y="1558925"/>
            <a:ext cx="4097338" cy="1384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buClrTx/>
              <a:buSzTx/>
              <a:buFontTx/>
              <a:buNone/>
              <a:defRPr/>
            </a:pPr>
            <a:r>
              <a:rPr lang="de-DE" sz="1200" b="1" dirty="0">
                <a:solidFill>
                  <a:srgbClr val="000000"/>
                </a:solidFill>
                <a:latin typeface="Arial" pitchFamily="34" charset="0"/>
                <a:ea typeface="+mn-ea"/>
              </a:rPr>
              <a:t>8CPs</a:t>
            </a:r>
            <a:r>
              <a:rPr lang="de-DE" sz="1200" dirty="0">
                <a:solidFill>
                  <a:srgbClr val="000000"/>
                </a:solidFill>
                <a:latin typeface="Arial" pitchFamily="34" charset="0"/>
                <a:ea typeface="+mn-ea"/>
              </a:rPr>
              <a:t> = [200 - 240] Stunden im Semester</a:t>
            </a:r>
          </a:p>
          <a:p>
            <a:pPr algn="l">
              <a:lnSpc>
                <a:spcPct val="100000"/>
              </a:lnSpc>
              <a:buClrTx/>
              <a:buSzTx/>
              <a:buFontTx/>
              <a:buNone/>
              <a:tabLst>
                <a:tab pos="534988" algn="l"/>
              </a:tabLst>
              <a:defRPr/>
            </a:pPr>
            <a:r>
              <a:rPr lang="de-DE" sz="1200" dirty="0">
                <a:solidFill>
                  <a:srgbClr val="000000"/>
                </a:solidFill>
                <a:latin typeface="Arial" pitchFamily="34" charset="0"/>
                <a:ea typeface="+mn-ea"/>
              </a:rPr>
              <a:t>	1 bis 2 Tag(e) pro Woche [ + Vorlesungsfreie Zeit]</a:t>
            </a:r>
          </a:p>
          <a:p>
            <a:pPr algn="l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sz="1200" dirty="0">
              <a:solidFill>
                <a:srgbClr val="000000"/>
              </a:solidFill>
              <a:latin typeface="Arial" pitchFamily="34" charset="0"/>
              <a:ea typeface="+mn-ea"/>
            </a:endParaRPr>
          </a:p>
          <a:p>
            <a:pPr algn="l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sz="1200" dirty="0">
              <a:solidFill>
                <a:srgbClr val="000000"/>
              </a:solidFill>
              <a:latin typeface="Arial" pitchFamily="34" charset="0"/>
              <a:ea typeface="+mn-ea"/>
            </a:endParaRPr>
          </a:p>
          <a:p>
            <a:pPr algn="l">
              <a:lnSpc>
                <a:spcPct val="100000"/>
              </a:lnSpc>
              <a:buClrTx/>
              <a:buSzTx/>
              <a:buFontTx/>
              <a:buNone/>
              <a:defRPr/>
            </a:pPr>
            <a:r>
              <a:rPr lang="de-DE" sz="1200" b="1" dirty="0">
                <a:solidFill>
                  <a:srgbClr val="000000"/>
                </a:solidFill>
                <a:latin typeface="Arial" pitchFamily="34" charset="0"/>
                <a:ea typeface="+mn-ea"/>
              </a:rPr>
              <a:t>Anmeldung:</a:t>
            </a:r>
          </a:p>
          <a:p>
            <a:pPr algn="l">
              <a:lnSpc>
                <a:spcPct val="100000"/>
              </a:lnSpc>
              <a:buClrTx/>
              <a:buSzTx/>
              <a:buFontTx/>
              <a:buNone/>
              <a:defRPr/>
            </a:pPr>
            <a:r>
              <a:rPr lang="de-DE" sz="1200" dirty="0" err="1">
                <a:solidFill>
                  <a:srgbClr val="000000"/>
                </a:solidFill>
                <a:latin typeface="Arial" pitchFamily="34" charset="0"/>
                <a:ea typeface="+mn-ea"/>
              </a:rPr>
              <a:t>TUCaN</a:t>
            </a:r>
            <a:endParaRPr lang="de-DE" sz="1200" dirty="0">
              <a:solidFill>
                <a:srgbClr val="000000"/>
              </a:solidFill>
              <a:latin typeface="Arial" pitchFamily="34" charset="0"/>
              <a:ea typeface="+mn-ea"/>
            </a:endParaRPr>
          </a:p>
          <a:p>
            <a:pPr algn="l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sz="1200" dirty="0">
              <a:solidFill>
                <a:srgbClr val="000000"/>
              </a:solidFill>
              <a:latin typeface="Arial" pitchFamily="34" charset="0"/>
              <a:ea typeface="+mn-ea"/>
            </a:endParaRPr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00" y="3716338"/>
            <a:ext cx="2179638" cy="109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3317" name="Gruppieren 32"/>
          <p:cNvGrpSpPr>
            <a:grpSpLocks/>
          </p:cNvGrpSpPr>
          <p:nvPr/>
        </p:nvGrpSpPr>
        <p:grpSpPr bwMode="auto">
          <a:xfrm>
            <a:off x="3779838" y="4581525"/>
            <a:ext cx="1631950" cy="1655763"/>
            <a:chOff x="7308304" y="3068960"/>
            <a:chExt cx="1632521" cy="1656184"/>
          </a:xfrm>
        </p:grpSpPr>
        <p:pic>
          <p:nvPicPr>
            <p:cNvPr id="13319" name="Picture 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0312" y="3501008"/>
              <a:ext cx="1428750" cy="1057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20" name="Picture 9" descr="C:\Dokumente und Einstellungen\anjorin.THORIN\Desktop\Reflective_Eclipse_IDE_Icon_by_dert07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0392" y="3068960"/>
              <a:ext cx="840433" cy="8404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321" name="Rechteck 35"/>
            <p:cNvSpPr>
              <a:spLocks noChangeArrowheads="1"/>
            </p:cNvSpPr>
            <p:nvPr/>
          </p:nvSpPr>
          <p:spPr bwMode="auto">
            <a:xfrm>
              <a:off x="7308304" y="4437112"/>
              <a:ext cx="1584176" cy="2880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en-GB" altLang="de-DE" sz="1800"/>
            </a:p>
          </p:txBody>
        </p:sp>
      </p:grpSp>
      <p:sp>
        <p:nvSpPr>
          <p:cNvPr id="37" name="Abgerundete rechteckige Legende 36"/>
          <p:cNvSpPr/>
          <p:nvPr/>
        </p:nvSpPr>
        <p:spPr>
          <a:xfrm>
            <a:off x="4859338" y="2852738"/>
            <a:ext cx="3313112" cy="1296987"/>
          </a:xfrm>
          <a:prstGeom prst="wedgeRoundRectCallout">
            <a:avLst>
              <a:gd name="adj1" fmla="val -41578"/>
              <a:gd name="adj2" fmla="val -10566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Sehr flexible Themen aus unterschiedlichen Bereichen (Software Engineering)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25" y="1557338"/>
            <a:ext cx="7524750" cy="462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>
                <a:ea typeface="ＭＳ Ｐゴシック" pitchFamily="34" charset="-128"/>
              </a:rPr>
              <a:t>Wie wichtig sind C/C++?</a:t>
            </a:r>
          </a:p>
        </p:txBody>
      </p:sp>
      <p:sp>
        <p:nvSpPr>
          <p:cNvPr id="14340" name="Rectangle 45"/>
          <p:cNvSpPr>
            <a:spLocks noChangeArrowheads="1"/>
          </p:cNvSpPr>
          <p:nvPr/>
        </p:nvSpPr>
        <p:spPr bwMode="auto">
          <a:xfrm>
            <a:off x="2001838" y="14192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800"/>
              <a:t/>
            </a:r>
            <a:br>
              <a:rPr lang="en-US" altLang="de-DE" sz="1800"/>
            </a:br>
            <a:endParaRPr lang="en-US" altLang="de-DE" sz="1800"/>
          </a:p>
        </p:txBody>
      </p:sp>
      <p:sp>
        <p:nvSpPr>
          <p:cNvPr id="50" name="Abgerundete rechteckige Legende 49"/>
          <p:cNvSpPr/>
          <p:nvPr/>
        </p:nvSpPr>
        <p:spPr>
          <a:xfrm>
            <a:off x="5940425" y="1989138"/>
            <a:ext cx="2016125" cy="720725"/>
          </a:xfrm>
          <a:prstGeom prst="wedgeRoundRectCallout">
            <a:avLst>
              <a:gd name="adj1" fmla="val -82398"/>
              <a:gd name="adj2" fmla="val 171812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C </a:t>
            </a:r>
            <a:r>
              <a:rPr lang="de-DE" dirty="0">
                <a:solidFill>
                  <a:schemeClr val="tx1"/>
                </a:solidFill>
              </a:rPr>
              <a:t>war und ist sehr beliebt.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4342" name="Rechteck 4"/>
          <p:cNvSpPr>
            <a:spLocks noChangeArrowheads="1"/>
          </p:cNvSpPr>
          <p:nvPr/>
        </p:nvSpPr>
        <p:spPr bwMode="auto">
          <a:xfrm>
            <a:off x="4067175" y="6219825"/>
            <a:ext cx="4572000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>
                <a:hlinkClick r:id="rId3"/>
              </a:rPr>
              <a:t>http://www.tiobe.com/index.php/content/paperinfo/tpci/index.html</a:t>
            </a:r>
            <a:endParaRPr lang="de-DE" altLang="de-DE" sz="1000"/>
          </a:p>
        </p:txBody>
      </p:sp>
      <p:sp>
        <p:nvSpPr>
          <p:cNvPr id="52" name="Abgerundete rechteckige Legende 51"/>
          <p:cNvSpPr/>
          <p:nvPr/>
        </p:nvSpPr>
        <p:spPr>
          <a:xfrm>
            <a:off x="6107113" y="5229225"/>
            <a:ext cx="2635250" cy="720725"/>
          </a:xfrm>
          <a:prstGeom prst="wedgeRoundRectCallout">
            <a:avLst>
              <a:gd name="adj1" fmla="val -61137"/>
              <a:gd name="adj2" fmla="val -81932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C++ =</a:t>
            </a:r>
            <a:r>
              <a:rPr lang="de-DE" dirty="0">
                <a:solidFill>
                  <a:schemeClr val="tx1"/>
                </a:solidFill>
              </a:rPr>
              <a:t> „C </a:t>
            </a:r>
            <a:r>
              <a:rPr lang="de-DE" dirty="0" err="1">
                <a:solidFill>
                  <a:schemeClr val="tx1"/>
                </a:solidFill>
              </a:rPr>
              <a:t>with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objects</a:t>
            </a:r>
            <a:r>
              <a:rPr lang="de-DE" dirty="0">
                <a:solidFill>
                  <a:schemeClr val="tx1"/>
                </a:solidFill>
              </a:rPr>
              <a:t>“</a:t>
            </a:r>
            <a:endParaRPr lang="de-DE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2" grpId="0" animBg="1"/>
    </p:bldLst>
  </p:timing>
</p:sld>
</file>

<file path=ppt/theme/theme1.xml><?xml version="1.0" encoding="utf-8"?>
<a:theme xmlns:a="http://schemas.openxmlformats.org/drawingml/2006/main" name="FV_Vorlage_SE1_TUCD">
  <a:themeElements>
    <a:clrScheme name="FV_Vorlage_SE1_TUC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DCA00"/>
      </a:accent1>
      <a:accent2>
        <a:srgbClr val="005AA9"/>
      </a:accent2>
      <a:accent3>
        <a:srgbClr val="FFFFFF"/>
      </a:accent3>
      <a:accent4>
        <a:srgbClr val="000000"/>
      </a:accent4>
      <a:accent5>
        <a:srgbClr val="FEE1AA"/>
      </a:accent5>
      <a:accent6>
        <a:srgbClr val="005199"/>
      </a:accent6>
      <a:hlink>
        <a:srgbClr val="005AA9"/>
      </a:hlink>
      <a:folHlink>
        <a:srgbClr val="B5B5B5"/>
      </a:folHlink>
    </a:clrScheme>
    <a:fontScheme name="FV_Vorlage_SE1_TUC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Lucida Sans Unicode" pitchFamily="34" charset="0"/>
            <a:cs typeface="Lucida Sans Unicod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Lucida Sans Unicode" pitchFamily="34" charset="0"/>
            <a:cs typeface="Lucida Sans Unicode" pitchFamily="34" charset="0"/>
          </a:defRPr>
        </a:defPPr>
      </a:lstStyle>
    </a:lnDef>
  </a:objectDefaults>
  <a:extraClrSchemeLst>
    <a:extraClrScheme>
      <a:clrScheme name="FV_Vorlage_SE1_TUC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DCA00"/>
        </a:accent1>
        <a:accent2>
          <a:srgbClr val="005AA9"/>
        </a:accent2>
        <a:accent3>
          <a:srgbClr val="FFFFFF"/>
        </a:accent3>
        <a:accent4>
          <a:srgbClr val="000000"/>
        </a:accent4>
        <a:accent5>
          <a:srgbClr val="FEE1AA"/>
        </a:accent5>
        <a:accent6>
          <a:srgbClr val="005199"/>
        </a:accent6>
        <a:hlink>
          <a:srgbClr val="005AA9"/>
        </a:hlink>
        <a:folHlink>
          <a:srgbClr val="B5B5B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es_vorlage">
  <a:themeElements>
    <a:clrScheme name="ES b Farbschema TUD-CD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5AA9"/>
      </a:accent1>
      <a:accent2>
        <a:srgbClr val="0083CC"/>
      </a:accent2>
      <a:accent3>
        <a:srgbClr val="009D81"/>
      </a:accent3>
      <a:accent4>
        <a:srgbClr val="FDCA00"/>
      </a:accent4>
      <a:accent5>
        <a:srgbClr val="EC6500"/>
      </a:accent5>
      <a:accent6>
        <a:srgbClr val="E6001A"/>
      </a:accent6>
      <a:hlink>
        <a:srgbClr val="005AA9"/>
      </a:hlink>
      <a:folHlink>
        <a:srgbClr val="B5B5B5"/>
      </a:folHlink>
    </a:clrScheme>
    <a:fontScheme name="PPT-for-all___2008-02-06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pitchFamily="-65" charset="0"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Lucida Sans Unicode" pitchFamily="-65" charset="-52"/>
            <a:cs typeface="Lucida Sans Unicode" pitchFamily="-65" charset="-5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pitchFamily="-65" charset="0"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Lucida Sans Unicode" pitchFamily="-65" charset="-52"/>
            <a:cs typeface="Lucida Sans Unicode" pitchFamily="-65" charset="-52"/>
          </a:defRPr>
        </a:defPPr>
      </a:lstStyle>
    </a:lnDef>
  </a:objectDefaults>
  <a:extraClrSchemeLst>
    <a:extraClrScheme>
      <a:clrScheme name="PPT-for-all___2008-02-06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DCA00"/>
        </a:accent1>
        <a:accent2>
          <a:srgbClr val="005AA9"/>
        </a:accent2>
        <a:accent3>
          <a:srgbClr val="FFFFFF"/>
        </a:accent3>
        <a:accent4>
          <a:srgbClr val="000000"/>
        </a:accent4>
        <a:accent5>
          <a:srgbClr val="FEE1AA"/>
        </a:accent5>
        <a:accent6>
          <a:srgbClr val="005199"/>
        </a:accent6>
        <a:hlink>
          <a:srgbClr val="005AA9"/>
        </a:hlink>
        <a:folHlink>
          <a:srgbClr val="B5B5B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FV_Vorlage_SE1_TUCD</Template>
  <TotalTime>0</TotalTime>
  <Words>355</Words>
  <Application>Microsoft Office PowerPoint</Application>
  <PresentationFormat>Bildschirmpräsentation (4:3)</PresentationFormat>
  <Paragraphs>124</Paragraphs>
  <Slides>10</Slides>
  <Notes>6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2</vt:i4>
      </vt:variant>
      <vt:variant>
        <vt:lpstr>Eingebettete OLE-Server</vt:lpstr>
      </vt:variant>
      <vt:variant>
        <vt:i4>0</vt:i4>
      </vt:variant>
      <vt:variant>
        <vt:lpstr>Folientitel</vt:lpstr>
      </vt:variant>
      <vt:variant>
        <vt:i4>10</vt:i4>
      </vt:variant>
    </vt:vector>
  </HeadingPairs>
  <TitlesOfParts>
    <vt:vector size="18" baseType="lpstr">
      <vt:lpstr>Arial</vt:lpstr>
      <vt:lpstr>Lucida Sans Unicode</vt:lpstr>
      <vt:lpstr>Wingdings</vt:lpstr>
      <vt:lpstr>Times New Roman</vt:lpstr>
      <vt:lpstr>ＭＳ Ｐゴシック</vt:lpstr>
      <vt:lpstr>Stafford</vt:lpstr>
      <vt:lpstr>FV_Vorlage_SE1_TUCD</vt:lpstr>
      <vt:lpstr>es_vorlage</vt:lpstr>
      <vt:lpstr>Programmierpraktikum C und C++</vt:lpstr>
      <vt:lpstr>Voraussetzung</vt:lpstr>
      <vt:lpstr>Organisatorisches </vt:lpstr>
      <vt:lpstr>Klausur</vt:lpstr>
      <vt:lpstr>Betrieb</vt:lpstr>
      <vt:lpstr>Literaturvorschläge</vt:lpstr>
      <vt:lpstr>Projektseminar Echtzeitsysteme WS 2013/14 TODO</vt:lpstr>
      <vt:lpstr>Projektseminar Softwaresysteme WS 2013/14 TODO</vt:lpstr>
      <vt:lpstr>Wie wichtig sind C/C++?</vt:lpstr>
      <vt:lpstr>Wie wichtig sind C/C++?</vt:lpstr>
    </vt:vector>
  </TitlesOfParts>
  <Company>TU Darmstadt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Programmierpraktikum C und C++</dc:title>
  <dc:creator>Roland Kluge</dc:creator>
  <cp:lastModifiedBy>Roland Kluge</cp:lastModifiedBy>
  <cp:revision>196</cp:revision>
  <dcterms:created xsi:type="dcterms:W3CDTF">2008-08-19T13:25:11Z</dcterms:created>
  <dcterms:modified xsi:type="dcterms:W3CDTF">2014-06-11T11:21:07Z</dcterms:modified>
</cp:coreProperties>
</file>