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59" r:id="rId4"/>
    <p:sldId id="260" r:id="rId5"/>
    <p:sldId id="307" r:id="rId6"/>
    <p:sldId id="306" r:id="rId7"/>
    <p:sldId id="308" r:id="rId8"/>
    <p:sldId id="323" r:id="rId9"/>
    <p:sldId id="315" r:id="rId10"/>
    <p:sldId id="322" r:id="rId11"/>
    <p:sldId id="316" r:id="rId12"/>
    <p:sldId id="317" r:id="rId13"/>
    <p:sldId id="324" r:id="rId14"/>
    <p:sldId id="309" r:id="rId15"/>
    <p:sldId id="318" r:id="rId16"/>
    <p:sldId id="319" r:id="rId17"/>
    <p:sldId id="320" r:id="rId18"/>
    <p:sldId id="321" r:id="rId19"/>
    <p:sldId id="325" r:id="rId20"/>
    <p:sldId id="311" r:id="rId21"/>
    <p:sldId id="312" r:id="rId22"/>
    <p:sldId id="313" r:id="rId23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0000"/>
    <a:srgbClr val="E7F4FF"/>
    <a:srgbClr val="DDEFFF"/>
    <a:srgbClr val="D1E9FF"/>
    <a:srgbClr val="0000FE"/>
    <a:srgbClr val="BDE0FF"/>
    <a:srgbClr val="FF7B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6" autoAdjust="0"/>
    <p:restoredTop sz="48040" autoAdjust="0"/>
  </p:normalViewPr>
  <p:slideViewPr>
    <p:cSldViewPr>
      <p:cViewPr varScale="1">
        <p:scale>
          <a:sx n="62" d="100"/>
          <a:sy n="62" d="100"/>
        </p:scale>
        <p:origin x="-3186" y="-84"/>
      </p:cViewPr>
      <p:guideLst>
        <p:guide orient="horz" pos="73"/>
        <p:guide pos="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-2586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82B98BA-49A7-422C-840E-189D45FDF84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49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7BB2C5E9-B6DB-4150-A341-FD4DFCE5FA1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22538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25611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5612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5613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5614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09427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#1. Ist es sinnvoll zu verlangen, dass jede „Funktion“ in einer Klasse sein MUSS?</a:t>
            </a:r>
            <a:br>
              <a:rPr lang="de-DE" altLang="de-DE" smtClean="0">
                <a:latin typeface="Times New Roman" pitchFamily="16" charset="0"/>
              </a:rPr>
            </a:br>
            <a:r>
              <a:rPr lang="de-DE" altLang="de-DE" smtClean="0">
                <a:latin typeface="Times New Roman" pitchFamily="16" charset="0"/>
              </a:rPr>
              <a:t>Nicht unbedingt - sieht man an "Utility Klassen" in Java.</a:t>
            </a:r>
            <a:br>
              <a:rPr lang="de-DE" altLang="de-DE" smtClean="0">
                <a:latin typeface="Times New Roman" pitchFamily="16" charset="0"/>
              </a:rPr>
            </a:br>
            <a:r>
              <a:rPr lang="de-DE" altLang="de-DE" smtClean="0">
                <a:latin typeface="Times New Roman" pitchFamily="16" charset="0"/>
              </a:rPr>
              <a:t/>
            </a:r>
            <a:br>
              <a:rPr lang="de-DE" altLang="de-DE" smtClean="0">
                <a:latin typeface="Times New Roman" pitchFamily="16" charset="0"/>
              </a:rPr>
            </a:br>
            <a:r>
              <a:rPr lang="de-DE" altLang="de-DE" smtClean="0">
                <a:latin typeface="Times New Roman" pitchFamily="16" charset="0"/>
              </a:rPr>
              <a:t>#2. Ist es sinnvoll die Paketstruktur an der Verzeichnisstruktur zu binden?</a:t>
            </a:r>
          </a:p>
          <a:p>
            <a:r>
              <a:rPr lang="de-DE" altLang="de-DE" smtClean="0">
                <a:latin typeface="Times New Roman" pitchFamily="16" charset="0"/>
              </a:rPr>
              <a:t>	Pro: Bessere Ordnung, leichte Orientierung</a:t>
            </a:r>
            <a:br>
              <a:rPr lang="de-DE" altLang="de-DE" smtClean="0">
                <a:latin typeface="Times New Roman" pitchFamily="16" charset="0"/>
              </a:rPr>
            </a:br>
            <a:r>
              <a:rPr lang="de-DE" altLang="de-DE" smtClean="0">
                <a:latin typeface="Times New Roman" pitchFamily="16" charset="0"/>
              </a:rPr>
              <a:t>	Contra: Lange Paketnamen/-präfixe bewirken umständliche Navigation</a:t>
            </a:r>
          </a:p>
          <a:p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#3. Darf man in Java mehrere Klassen in einer Datei implementieren?</a:t>
            </a:r>
            <a:br>
              <a:rPr lang="de-DE" altLang="de-DE" smtClean="0">
                <a:latin typeface="Times New Roman" pitchFamily="16" charset="0"/>
              </a:rPr>
            </a:br>
            <a:r>
              <a:rPr lang="de-DE" altLang="de-DE" smtClean="0">
                <a:latin typeface="Times New Roman" pitchFamily="16" charset="0"/>
              </a:rPr>
              <a:t>	Ja, allerdings darf nur eine der äußeren Klassen public sein.</a:t>
            </a:r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3EDF0B5-9BB6-4CB2-BA52-08B7825D5B88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8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Erwähnen, dass das hier die Header-Datei ist</a:t>
            </a:r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0CDE434-D16A-4B6B-8172-E2A5D3D465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11</a:t>
            </a:fld>
            <a:endParaRPr lang="en-US" altLang="de-DE" sz="1100" smtClean="0">
              <a:latin typeface="Stafford" pitchFamily="2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.. Hier ist die Impl-Datei</a:t>
            </a:r>
          </a:p>
        </p:txBody>
      </p:sp>
      <p:sp>
        <p:nvSpPr>
          <p:cNvPr id="297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97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97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089470E-67CB-43F4-B38A-2856E68821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12</a:t>
            </a:fld>
            <a:endParaRPr lang="en-US" altLang="de-DE" sz="1100" smtClean="0">
              <a:latin typeface="Stafford" pitchFamily="2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#1. Ist die Trennung in Header- und Impl-Dateien wirklich hilfreich? Oder nur nervig…</a:t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Pro</a:t>
            </a:r>
            <a:r>
              <a:rPr lang="de-DE" altLang="de-DE" smtClean="0">
                <a:latin typeface="Times New Roman" pitchFamily="16" charset="0"/>
              </a:rPr>
              <a:t>: Trennung von Interface und Implementierung. Bessere Übersichtlichkeit?</a:t>
            </a: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Contra</a:t>
            </a:r>
            <a:r>
              <a:rPr lang="de-DE" altLang="de-DE" smtClean="0">
                <a:latin typeface="Times New Roman" pitchFamily="16" charset="0"/>
              </a:rPr>
              <a:t>: Manchmal ist eine Implementierung im Header aus technischen Gründen notwendig. Bei Veränderungen an der .h-Datei müssen alle abhängigen Dateien neu kompiliert werden (wg. #include)</a:t>
            </a:r>
          </a:p>
        </p:txBody>
      </p:sp>
      <p:sp>
        <p:nvSpPr>
          <p:cNvPr id="3072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072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072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D2756FA0-E0E1-4328-AEE8-01CAFD59F30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#1 - Stimmt es wirklich, dass Java „plattformunabhängig“ ist und C++ nicht?</a:t>
            </a:r>
          </a:p>
          <a:p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	Java  Pro: "Interpretierter" Bytecode  </a:t>
            </a:r>
          </a:p>
          <a:p>
            <a:r>
              <a:rPr lang="de-DE" altLang="de-DE" smtClean="0">
                <a:latin typeface="Times New Roman" pitchFamily="16" charset="0"/>
              </a:rPr>
              <a:t>	Jave Contra: Kann auf C-Bibliotheken zugreifen (Java Native Interface); Pfadtrennzeichen...  </a:t>
            </a:r>
          </a:p>
          <a:p>
            <a:r>
              <a:rPr lang="de-DE" altLang="de-DE" smtClean="0">
                <a:latin typeface="Times New Roman" pitchFamily="16" charset="0"/>
              </a:rPr>
              <a:t>	C++  Pro: Standardbibliotheken (STL, Boost, Qt) als gute Abstraktion  </a:t>
            </a:r>
          </a:p>
          <a:p>
            <a:r>
              <a:rPr lang="de-DE" altLang="de-DE" smtClean="0">
                <a:latin typeface="Times New Roman" pitchFamily="16" charset="0"/>
              </a:rPr>
              <a:t>	C++ Contra: Compilierter Code ist i.d.R. nicht portierbar  </a:t>
            </a:r>
          </a:p>
          <a:p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#2 - Ist es möglich, dass man erfolgreich kompilieren aber nicht linken kann?  Wie?</a:t>
            </a:r>
          </a:p>
          <a:p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	Ja, denn das Kompilieren erfolgt gegen die Header, das Linken gegen die Bibliotheken.</a:t>
            </a:r>
          </a:p>
          <a:p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#3 - Ist der Präprozessor wirklich „böse“?  Wieso?  Ist dies bei allen Sprachen der Fall?</a:t>
            </a:r>
          </a:p>
          <a:p>
            <a:r>
              <a:rPr lang="de-DE" altLang="de-DE" smtClean="0">
                <a:latin typeface="Times New Roman" pitchFamily="16" charset="0"/>
              </a:rPr>
              <a:t>	Präprozessor = Codegenerator.</a:t>
            </a:r>
          </a:p>
          <a:p>
            <a:r>
              <a:rPr lang="de-DE" altLang="de-DE" smtClean="0">
                <a:latin typeface="Times New Roman" pitchFamily="16" charset="0"/>
              </a:rPr>
              <a:t>	Gängiges Problem: Automatische Prozesse können sehr komplex werden und sind schwer zu debuggen (interagierende Regeln…)</a:t>
            </a:r>
          </a:p>
          <a:p>
            <a:r>
              <a:rPr lang="de-DE" altLang="de-DE" smtClean="0">
                <a:latin typeface="Times New Roman" pitchFamily="16" charset="0"/>
              </a:rPr>
              <a:t>	Generierter Zwischencode ist i.d.R. nicht sichtbar.</a:t>
            </a:r>
          </a:p>
          <a:p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	Andere Sprachen: </a:t>
            </a:r>
          </a:p>
        </p:txBody>
      </p:sp>
      <p:sp>
        <p:nvSpPr>
          <p:cNvPr id="317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17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17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EA7D0547-DD5F-4A16-BEA9-EDF4044CD78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Java</a:t>
            </a:r>
            <a:r>
              <a:rPr lang="de-DE" dirty="0" smtClean="0"/>
              <a:t>: </a:t>
            </a:r>
          </a:p>
          <a:p>
            <a:pPr>
              <a:defRPr/>
            </a:pPr>
            <a:r>
              <a:rPr lang="de-DE" dirty="0" smtClean="0"/>
              <a:t>+ plattformunabhängige Repräsentation</a:t>
            </a:r>
          </a:p>
          <a:p>
            <a:pPr>
              <a:defRPr/>
            </a:pPr>
            <a:r>
              <a:rPr lang="de-DE" dirty="0" smtClean="0"/>
              <a:t>+ JVM fördert Entwicklung anderer Sprachen (Scala, Groovy, </a:t>
            </a:r>
            <a:r>
              <a:rPr lang="de-DE" dirty="0" err="1" smtClean="0"/>
              <a:t>Clojure</a:t>
            </a:r>
            <a:r>
              <a:rPr lang="de-DE" dirty="0" smtClean="0"/>
              <a:t>,...) -&gt; Wettbewerbsvorteil?</a:t>
            </a:r>
          </a:p>
          <a:p>
            <a:pPr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langsamer als C++ (???)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nur dynamisches Linken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C++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statisches und dynamisches Linken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Leistungsfähigkeit?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steile Lernkurve (größerer Programmieraufwand, fehleranfälliger)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wenige eingebaute Standarddatentypen, dafür aber STL etc.  +/- Pointer sind sehr mächtig</a:t>
            </a:r>
            <a:endParaRPr lang="de-DE" dirty="0"/>
          </a:p>
        </p:txBody>
      </p:sp>
      <p:sp>
        <p:nvSpPr>
          <p:cNvPr id="327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27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27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1C824C3-DC08-4DC6-AB47-FCF45186EE92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2013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0825" y="5668963"/>
            <a:ext cx="4103688" cy="757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b="1" dirty="0" smtClean="0"/>
              <a:t>Anthony Anjorin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sz="12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200" dirty="0" smtClean="0"/>
              <a:t>anthony.anjorin@es.tu-darmstadt.de</a:t>
            </a:r>
            <a:r>
              <a:rPr lang="nl-NL" sz="1200" dirty="0" smtClean="0"/>
              <a:t> </a:t>
            </a:r>
          </a:p>
        </p:txBody>
      </p:sp>
      <p:pic>
        <p:nvPicPr>
          <p:cNvPr id="11" name="Picture 11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157871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09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922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8640763" cy="24082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0825" y="4044950"/>
            <a:ext cx="8640763" cy="24082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82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74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4328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68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21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49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8596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6919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B09F2532-CD50-4259-BFBA-3B6693A46CE8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71C8D6EE-515E-43D8-84AA-548E8AF85BA4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11.06.2014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1449388"/>
            <a:ext cx="6229350" cy="944562"/>
          </a:xfrm>
        </p:spPr>
        <p:txBody>
          <a:bodyPr/>
          <a:lstStyle/>
          <a:p>
            <a:pPr algn="l" eaLnBrk="1" hangingPunct="1"/>
            <a:r>
              <a:rPr lang="de-DE" altLang="de-DE" smtClean="0"/>
              <a:t>Einführung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2291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2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2293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409825"/>
            <a:ext cx="2447925" cy="322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420938"/>
            <a:ext cx="2792412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hteck 11"/>
          <p:cNvSpPr>
            <a:spLocks noChangeArrowheads="1"/>
          </p:cNvSpPr>
          <p:nvPr/>
        </p:nvSpPr>
        <p:spPr bwMode="auto">
          <a:xfrm>
            <a:off x="611188" y="4102100"/>
            <a:ext cx="2940050" cy="208280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5" name="Rechteck 10"/>
          <p:cNvSpPr>
            <a:spLocks noChangeArrowheads="1"/>
          </p:cNvSpPr>
          <p:nvPr/>
        </p:nvSpPr>
        <p:spPr bwMode="auto">
          <a:xfrm>
            <a:off x="601663" y="3141663"/>
            <a:ext cx="2949575" cy="841375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6" name="Rechteck 9"/>
          <p:cNvSpPr>
            <a:spLocks noChangeArrowheads="1"/>
          </p:cNvSpPr>
          <p:nvPr/>
        </p:nvSpPr>
        <p:spPr bwMode="auto">
          <a:xfrm>
            <a:off x="623888" y="1506538"/>
            <a:ext cx="2927350" cy="1006475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u="sng" smtClean="0"/>
              <a:t>Header</a:t>
            </a:r>
            <a:r>
              <a:rPr lang="de-DE" altLang="de-DE" smtClean="0"/>
              <a:t> und Implementierungs-Dateien</a:t>
            </a:r>
          </a:p>
        </p:txBody>
      </p:sp>
      <p:sp>
        <p:nvSpPr>
          <p:cNvPr id="13318" name="Rechteck 5"/>
          <p:cNvSpPr>
            <a:spLocks noChangeArrowheads="1"/>
          </p:cNvSpPr>
          <p:nvPr/>
        </p:nvSpPr>
        <p:spPr bwMode="auto">
          <a:xfrm>
            <a:off x="530225" y="1452563"/>
            <a:ext cx="3970338" cy="524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/*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 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 * Part of the elevator simulation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3F7F5F"/>
                </a:solidFill>
                <a:latin typeface="Consolas" pitchFamily="49" charset="0"/>
              </a:rPr>
              <a:t> * A Building is a container for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 * Floors and the Elevator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#ifndef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BUILDING_H_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#define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BUILDING_H_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&lt;vector&gt;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"Floor.h"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"Elevator.h"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numberOfFloors);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void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runSimulation();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std::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#endif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BUILDING_H_ 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940050" y="1557338"/>
            <a:ext cx="2855913" cy="576262"/>
          </a:xfrm>
          <a:prstGeom prst="wedgeRoundRectCallout">
            <a:avLst>
              <a:gd name="adj1" fmla="val -58401"/>
              <a:gd name="adj2" fmla="val 3779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tx1"/>
                </a:solidFill>
              </a:rPr>
              <a:t>Kommentare</a:t>
            </a:r>
            <a:r>
              <a:rPr lang="de-DE" dirty="0">
                <a:solidFill>
                  <a:schemeClr val="tx1"/>
                </a:solidFill>
              </a:rPr>
              <a:t> wie in </a:t>
            </a:r>
            <a:r>
              <a:rPr lang="de-DE" dirty="0">
                <a:solidFill>
                  <a:schemeClr val="tx1"/>
                </a:solidFill>
              </a:rPr>
              <a:t>Java</a:t>
            </a:r>
          </a:p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(auch // möglich)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3203575" y="2520950"/>
            <a:ext cx="4297363" cy="1585913"/>
          </a:xfrm>
          <a:prstGeom prst="wedgeRoundRectCallout">
            <a:avLst>
              <a:gd name="adj1" fmla="val -54903"/>
              <a:gd name="adj2" fmla="val 2448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tx1"/>
                </a:solidFill>
              </a:rPr>
              <a:t>Include</a:t>
            </a:r>
            <a:r>
              <a:rPr lang="de-DE" b="1" dirty="0">
                <a:solidFill>
                  <a:schemeClr val="tx1"/>
                </a:solidFill>
              </a:rPr>
              <a:t>-Anweisungen</a:t>
            </a:r>
            <a:r>
              <a:rPr lang="de-DE" dirty="0">
                <a:solidFill>
                  <a:schemeClr val="tx1"/>
                </a:solidFill>
              </a:rPr>
              <a:t> wie Import-Befehle in Java.</a:t>
            </a:r>
          </a:p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 </a:t>
            </a:r>
          </a:p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&lt; </a:t>
            </a:r>
            <a:r>
              <a:rPr lang="de-DE" dirty="0">
                <a:solidFill>
                  <a:schemeClr val="tx1"/>
                </a:solidFill>
              </a:rPr>
              <a:t>… &gt; für Bibliotheken,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“ … “ für eigenen Code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3551238" y="4603750"/>
            <a:ext cx="3095625" cy="1079500"/>
          </a:xfrm>
          <a:prstGeom prst="wedgeRoundRectCallout">
            <a:avLst>
              <a:gd name="adj1" fmla="val -54903"/>
              <a:gd name="adj2" fmla="val 2448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tx1"/>
                </a:solidFill>
              </a:rPr>
              <a:t>Deklaration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b="1" dirty="0">
                <a:solidFill>
                  <a:schemeClr val="tx1"/>
                </a:solidFill>
              </a:rPr>
              <a:t>der Klasse</a:t>
            </a:r>
            <a:r>
              <a:rPr lang="de-DE" dirty="0">
                <a:solidFill>
                  <a:schemeClr val="tx1"/>
                </a:solidFill>
              </a:rPr>
              <a:t> ist wie ein Interface in Java (Details kommen später)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hteck 13"/>
          <p:cNvSpPr>
            <a:spLocks noChangeArrowheads="1"/>
          </p:cNvSpPr>
          <p:nvPr/>
        </p:nvSpPr>
        <p:spPr bwMode="auto">
          <a:xfrm>
            <a:off x="617538" y="2079625"/>
            <a:ext cx="3895725" cy="60960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39" name="Rechteck 14"/>
          <p:cNvSpPr>
            <a:spLocks noChangeArrowheads="1"/>
          </p:cNvSpPr>
          <p:nvPr/>
        </p:nvSpPr>
        <p:spPr bwMode="auto">
          <a:xfrm>
            <a:off x="611188" y="2784475"/>
            <a:ext cx="3895725" cy="257175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Rechteck 15"/>
          <p:cNvSpPr>
            <a:spLocks noChangeArrowheads="1"/>
          </p:cNvSpPr>
          <p:nvPr/>
        </p:nvSpPr>
        <p:spPr bwMode="auto">
          <a:xfrm>
            <a:off x="617538" y="3179763"/>
            <a:ext cx="3895725" cy="2770187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Header und </a:t>
            </a:r>
            <a:r>
              <a:rPr lang="de-DE" altLang="de-DE" u="sng" smtClean="0"/>
              <a:t>Implementierungs</a:t>
            </a:r>
            <a:r>
              <a:rPr lang="de-DE" altLang="de-DE" smtClean="0"/>
              <a:t>-Dateien</a:t>
            </a:r>
          </a:p>
        </p:txBody>
      </p:sp>
      <p:sp>
        <p:nvSpPr>
          <p:cNvPr id="14342" name="Rechteck 3"/>
          <p:cNvSpPr>
            <a:spLocks noChangeArrowheads="1"/>
          </p:cNvSpPr>
          <p:nvPr/>
        </p:nvSpPr>
        <p:spPr bwMode="auto">
          <a:xfrm>
            <a:off x="539750" y="1735138"/>
            <a:ext cx="7704138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&lt;iostream&gt;</a:t>
            </a: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std::cout;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std::endl;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"Building.h"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numberOfFloors) 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  floors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(numberOfFloors,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())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  cout &lt;&lt;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"Creating building with 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       &lt;&lt; numberOfFloors &lt;&lt;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 floors."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"Destroying building."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Building::runSimulation()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"Simulation running ..."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  //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4129088" y="1627188"/>
            <a:ext cx="4764087" cy="904875"/>
          </a:xfrm>
          <a:prstGeom prst="wedgeRoundRectCallout">
            <a:avLst>
              <a:gd name="adj1" fmla="val -58401"/>
              <a:gd name="adj2" fmla="val 3779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tx1"/>
                </a:solidFill>
              </a:rPr>
              <a:t>„</a:t>
            </a:r>
            <a:r>
              <a:rPr lang="de-DE" b="1" dirty="0" err="1">
                <a:solidFill>
                  <a:schemeClr val="tx1"/>
                </a:solidFill>
              </a:rPr>
              <a:t>using</a:t>
            </a:r>
            <a:r>
              <a:rPr lang="de-DE" b="1" dirty="0">
                <a:solidFill>
                  <a:schemeClr val="tx1"/>
                </a:solidFill>
              </a:rPr>
              <a:t>“</a:t>
            </a:r>
            <a:r>
              <a:rPr lang="de-DE" dirty="0">
                <a:solidFill>
                  <a:schemeClr val="tx1"/>
                </a:solidFill>
              </a:rPr>
              <a:t>-Befehle </a:t>
            </a:r>
            <a:r>
              <a:rPr lang="de-DE" dirty="0">
                <a:solidFill>
                  <a:schemeClr val="tx1"/>
                </a:solidFill>
              </a:rPr>
              <a:t>sind wie statische Imports in Java (die </a:t>
            </a:r>
            <a:r>
              <a:rPr lang="de-DE" dirty="0" err="1">
                <a:solidFill>
                  <a:schemeClr val="tx1"/>
                </a:solidFill>
              </a:rPr>
              <a:t>N</a:t>
            </a:r>
            <a:r>
              <a:rPr lang="de-DE" dirty="0" err="1">
                <a:solidFill>
                  <a:schemeClr val="tx1"/>
                </a:solidFill>
              </a:rPr>
              <a:t>amespaces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können ohne vollständige Angabe verwendet werden)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4643438" y="2676525"/>
            <a:ext cx="4249737" cy="465138"/>
          </a:xfrm>
          <a:prstGeom prst="wedgeRoundRectCallout">
            <a:avLst>
              <a:gd name="adj1" fmla="val -59910"/>
              <a:gd name="adj2" fmla="val 120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tx1"/>
                </a:solidFill>
              </a:rPr>
              <a:t>Header-Datei</a:t>
            </a:r>
            <a:r>
              <a:rPr lang="de-DE" dirty="0">
                <a:solidFill>
                  <a:schemeClr val="tx1"/>
                </a:solidFill>
              </a:rPr>
              <a:t> wird eingebunden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4646613" y="3967163"/>
            <a:ext cx="3597275" cy="822325"/>
          </a:xfrm>
          <a:prstGeom prst="wedgeRoundRectCallout">
            <a:avLst>
              <a:gd name="adj1" fmla="val -58458"/>
              <a:gd name="adj2" fmla="val 2344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tx1"/>
                </a:solidFill>
              </a:rPr>
              <a:t>Methoden</a:t>
            </a:r>
            <a:r>
              <a:rPr lang="de-DE" dirty="0">
                <a:solidFill>
                  <a:schemeClr val="tx1"/>
                </a:solidFill>
              </a:rPr>
              <a:t> werden implementiert</a:t>
            </a:r>
          </a:p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(Details später)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5363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die Trennung in Header- und Impl-Dateien wirklich hilfreich? Oder nur nervig…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Implementierung mit C++ / Vergleich mit Java</a:t>
            </a:r>
          </a:p>
        </p:txBody>
      </p:sp>
      <p:pic>
        <p:nvPicPr>
          <p:cNvPr id="16387" name="Picture 2" descr="C:\Users\anjorin\Dropbox\Home\documents\uni\c++_praktikum\SoSe2013\Clipart\vector graphics\iStock_000011780345_thumbna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1905000"/>
            <a:ext cx="4437063" cy="390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4868863" y="3284538"/>
            <a:ext cx="341630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14350" indent="-51435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 startAt="3"/>
            </a:pPr>
            <a:r>
              <a:rPr lang="de-DE" altLang="de-DE" sz="3200" b="0">
                <a:latin typeface="Consolas" pitchFamily="49" charset="0"/>
                <a:cs typeface="Consolas" pitchFamily="49" charset="0"/>
              </a:rPr>
              <a:t>Kompilierung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10" name="Gerade Verbindung 4"/>
          <p:cNvCxnSpPr>
            <a:cxnSpLocks noChangeShapeType="1"/>
          </p:cNvCxnSpPr>
          <p:nvPr/>
        </p:nvCxnSpPr>
        <p:spPr bwMode="auto">
          <a:xfrm>
            <a:off x="5292725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1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</a:p>
        </p:txBody>
      </p:sp>
      <p:sp>
        <p:nvSpPr>
          <p:cNvPr id="17412" name="Textfeld 5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7413" name="Gruppieren 31"/>
          <p:cNvGrpSpPr>
            <a:grpSpLocks/>
          </p:cNvGrpSpPr>
          <p:nvPr/>
        </p:nvGrpSpPr>
        <p:grpSpPr bwMode="auto">
          <a:xfrm>
            <a:off x="971550" y="1700213"/>
            <a:ext cx="1223963" cy="1666875"/>
            <a:chOff x="4737992" y="1762530"/>
            <a:chExt cx="1223413" cy="1666470"/>
          </a:xfrm>
        </p:grpSpPr>
        <p:grpSp>
          <p:nvGrpSpPr>
            <p:cNvPr id="1743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743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771"/>
                  <a:ext cx="1146240" cy="63639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17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743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7443" name="Gerade Verbindung 23"/>
              <p:cNvCxnSpPr>
                <a:cxnSpLocks noChangeShapeType="1"/>
                <a:endCxn id="1743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4" name="Gerade Verbindung 24"/>
              <p:cNvCxnSpPr>
                <a:cxnSpLocks noChangeShapeType="1"/>
                <a:endCxn id="1743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5" name="Gerade Verbindung 25"/>
              <p:cNvCxnSpPr>
                <a:cxnSpLocks noChangeShapeType="1"/>
                <a:endCxn id="1744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4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743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grpSp>
        <p:nvGrpSpPr>
          <p:cNvPr id="17414" name="Gruppieren 33"/>
          <p:cNvGrpSpPr>
            <a:grpSpLocks/>
          </p:cNvGrpSpPr>
          <p:nvPr/>
        </p:nvGrpSpPr>
        <p:grpSpPr bwMode="auto">
          <a:xfrm>
            <a:off x="6227763" y="4151313"/>
            <a:ext cx="1103312" cy="1693862"/>
            <a:chOff x="6527466" y="2736269"/>
            <a:chExt cx="710451" cy="1090546"/>
          </a:xfrm>
        </p:grpSpPr>
        <p:pic>
          <p:nvPicPr>
            <p:cNvPr id="880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9525" cap="flat" cmpd="sng" algn="ctr">
              <a:solidFill>
                <a:schemeClr val="bg2">
                  <a:lumMod val="20000"/>
                  <a:lumOff val="80000"/>
                </a:schemeClr>
              </a:solidFill>
              <a:prstDash val="solid"/>
              <a:miter lim="800000"/>
              <a:headEnd/>
              <a:tailEnd/>
            </a:ln>
            <a:effectLst>
              <a:outerShdw blurRad="57150" dist="37500" dir="7560000" sy="98000" kx="110000" ky="200000" algn="tl" rotWithShape="0">
                <a:srgbClr val="000000">
                  <a:alpha val="20000"/>
                </a:srgbClr>
              </a:outerShdw>
            </a:effectLst>
            <a:scene3d>
              <a:camera prst="perspectiveRelaxed">
                <a:rot lat="18960000" lon="0" rev="0"/>
              </a:camera>
              <a:lightRig rig="twoPt" dir="t">
                <a:rot lat="0" lon="0" rev="7200000"/>
              </a:lightRig>
            </a:scene3d>
            <a:sp3d prstMaterial="matte">
              <a:bevelT w="22860" h="12700"/>
              <a:contourClr>
                <a:srgbClr val="FFFFFF"/>
              </a:contourClr>
            </a:sp3d>
            <a:extLst/>
          </p:spPr>
        </p:pic>
        <p:sp>
          <p:nvSpPr>
            <p:cNvPr id="17431" name="Textfeld 32"/>
            <p:cNvSpPr txBox="1">
              <a:spLocks noChangeArrowheads="1"/>
            </p:cNvSpPr>
            <p:nvPr/>
          </p:nvSpPr>
          <p:spPr bwMode="auto">
            <a:xfrm>
              <a:off x="6527466" y="3476847"/>
              <a:ext cx="710451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JVM </a:t>
              </a:r>
            </a:p>
          </p:txBody>
        </p:sp>
      </p:grpSp>
      <p:grpSp>
        <p:nvGrpSpPr>
          <p:cNvPr id="17415" name="Gruppieren 34"/>
          <p:cNvGrpSpPr>
            <a:grpSpLocks/>
          </p:cNvGrpSpPr>
          <p:nvPr/>
        </p:nvGrpSpPr>
        <p:grpSpPr bwMode="auto">
          <a:xfrm>
            <a:off x="3409950" y="4605338"/>
            <a:ext cx="1352550" cy="962025"/>
            <a:chOff x="4674047" y="4067093"/>
            <a:chExt cx="1351302" cy="961935"/>
          </a:xfrm>
        </p:grpSpPr>
        <p:sp>
          <p:nvSpPr>
            <p:cNvPr id="37" name="Gefaltete Ecke 36"/>
            <p:cNvSpPr/>
            <p:nvPr/>
          </p:nvSpPr>
          <p:spPr bwMode="auto">
            <a:xfrm>
              <a:off x="5089588" y="4067093"/>
              <a:ext cx="461537" cy="576208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29" name="Textfeld 37"/>
            <p:cNvSpPr txBox="1">
              <a:spLocks noChangeArrowheads="1"/>
            </p:cNvSpPr>
            <p:nvPr/>
          </p:nvSpPr>
          <p:spPr bwMode="auto">
            <a:xfrm>
              <a:off x="4674047" y="4679060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Bytecode</a:t>
              </a:r>
            </a:p>
          </p:txBody>
        </p:sp>
      </p:grpSp>
      <p:sp>
        <p:nvSpPr>
          <p:cNvPr id="17416" name="Pfeil nach rechts 38"/>
          <p:cNvSpPr>
            <a:spLocks noChangeArrowheads="1"/>
          </p:cNvSpPr>
          <p:nvPr/>
        </p:nvSpPr>
        <p:spPr bwMode="auto">
          <a:xfrm>
            <a:off x="2411413" y="2173288"/>
            <a:ext cx="692150" cy="484187"/>
          </a:xfrm>
          <a:prstGeom prst="rightArrow">
            <a:avLst>
              <a:gd name="adj1" fmla="val 50000"/>
              <a:gd name="adj2" fmla="val 50125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18" name="Pfeil nach rechts 44"/>
          <p:cNvSpPr>
            <a:spLocks noChangeArrowheads="1"/>
          </p:cNvSpPr>
          <p:nvPr/>
        </p:nvSpPr>
        <p:spPr bwMode="auto">
          <a:xfrm>
            <a:off x="5003800" y="4651375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7419" name="Gruppieren 39"/>
          <p:cNvGrpSpPr>
            <a:grpSpLocks/>
          </p:cNvGrpSpPr>
          <p:nvPr/>
        </p:nvGrpSpPr>
        <p:grpSpPr bwMode="auto">
          <a:xfrm>
            <a:off x="3279775" y="1712913"/>
            <a:ext cx="1481138" cy="1531937"/>
            <a:chOff x="6926359" y="2185612"/>
            <a:chExt cx="1479730" cy="1531420"/>
          </a:xfrm>
        </p:grpSpPr>
        <p:pic>
          <p:nvPicPr>
            <p:cNvPr id="17426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Textfeld 40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7420" name="Pfeil nach rechts 81"/>
          <p:cNvSpPr>
            <a:spLocks noChangeArrowheads="1"/>
          </p:cNvSpPr>
          <p:nvPr/>
        </p:nvSpPr>
        <p:spPr bwMode="auto">
          <a:xfrm rot="5400000">
            <a:off x="3697288" y="3711575"/>
            <a:ext cx="690562" cy="484188"/>
          </a:xfrm>
          <a:prstGeom prst="rightArrow">
            <a:avLst>
              <a:gd name="adj1" fmla="val 50000"/>
              <a:gd name="adj2" fmla="val 5001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481013" y="5949950"/>
            <a:ext cx="7907337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22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7423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sp>
        <p:nvSpPr>
          <p:cNvPr id="86" name="Abgerundete rechteckige Legende 85"/>
          <p:cNvSpPr/>
          <p:nvPr/>
        </p:nvSpPr>
        <p:spPr>
          <a:xfrm>
            <a:off x="4813300" y="3327400"/>
            <a:ext cx="3719513" cy="822325"/>
          </a:xfrm>
          <a:prstGeom prst="wedgeRoundRectCallout">
            <a:avLst>
              <a:gd name="adj1" fmla="val 6881"/>
              <a:gd name="adj2" fmla="val 917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Virtuelle Maschine als Abstraktion der echten Plattform</a:t>
            </a:r>
          </a:p>
        </p:txBody>
      </p:sp>
      <p:sp>
        <p:nvSpPr>
          <p:cNvPr id="46" name="Abgerundete rechteckige Legende 45"/>
          <p:cNvSpPr/>
          <p:nvPr/>
        </p:nvSpPr>
        <p:spPr>
          <a:xfrm>
            <a:off x="5457825" y="1184275"/>
            <a:ext cx="1908175" cy="617538"/>
          </a:xfrm>
          <a:prstGeom prst="wedgeRoundRectCallout">
            <a:avLst>
              <a:gd name="adj1" fmla="val -58136"/>
              <a:gd name="adj2" fmla="val 2779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Hier gibt es eine Änderung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</a:p>
        </p:txBody>
      </p:sp>
      <p:sp>
        <p:nvSpPr>
          <p:cNvPr id="18435" name="Textfeld 5"/>
          <p:cNvSpPr txBox="1">
            <a:spLocks noChangeArrowheads="1"/>
          </p:cNvSpPr>
          <p:nvPr/>
        </p:nvSpPr>
        <p:spPr bwMode="auto">
          <a:xfrm>
            <a:off x="7867650" y="1546225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grpSp>
        <p:nvGrpSpPr>
          <p:cNvPr id="18436" name="Gruppieren 31"/>
          <p:cNvGrpSpPr>
            <a:grpSpLocks/>
          </p:cNvGrpSpPr>
          <p:nvPr/>
        </p:nvGrpSpPr>
        <p:grpSpPr bwMode="auto">
          <a:xfrm>
            <a:off x="879475" y="1500188"/>
            <a:ext cx="1223963" cy="1665287"/>
            <a:chOff x="4737992" y="1762530"/>
            <a:chExt cx="1223413" cy="1666470"/>
          </a:xfrm>
        </p:grpSpPr>
        <p:grpSp>
          <p:nvGrpSpPr>
            <p:cNvPr id="1848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8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910"/>
                  <a:ext cx="1146240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8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93" name="Gerade Verbindung 23"/>
              <p:cNvCxnSpPr>
                <a:cxnSpLocks noChangeShapeType="1"/>
                <a:endCxn id="1848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4" name="Gerade Verbindung 24"/>
              <p:cNvCxnSpPr>
                <a:cxnSpLocks noChangeShapeType="1"/>
                <a:endCxn id="1848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5" name="Gerade Verbindung 25"/>
              <p:cNvCxnSpPr>
                <a:cxnSpLocks noChangeShapeType="1"/>
                <a:endCxn id="1849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9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8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sp>
        <p:nvSpPr>
          <p:cNvPr id="18437" name="Pfeil nach rechts 38"/>
          <p:cNvSpPr>
            <a:spLocks noChangeArrowheads="1"/>
          </p:cNvSpPr>
          <p:nvPr/>
        </p:nvSpPr>
        <p:spPr bwMode="auto">
          <a:xfrm>
            <a:off x="2046288" y="1971675"/>
            <a:ext cx="690562" cy="485775"/>
          </a:xfrm>
          <a:prstGeom prst="rightArrow">
            <a:avLst>
              <a:gd name="adj1" fmla="val 50000"/>
              <a:gd name="adj2" fmla="val 5001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8440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8441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8442" name="Gruppieren 122"/>
          <p:cNvGrpSpPr>
            <a:grpSpLocks/>
          </p:cNvGrpSpPr>
          <p:nvPr/>
        </p:nvGrpSpPr>
        <p:grpSpPr bwMode="auto">
          <a:xfrm>
            <a:off x="2555875" y="1773238"/>
            <a:ext cx="1584325" cy="1185862"/>
            <a:chOff x="6177059" y="1940979"/>
            <a:chExt cx="2087884" cy="1562118"/>
          </a:xfrm>
        </p:grpSpPr>
        <p:pic>
          <p:nvPicPr>
            <p:cNvPr id="1848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7352" y="1940979"/>
              <a:ext cx="114300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81" name="Textfeld 124"/>
            <p:cNvSpPr txBox="1">
              <a:spLocks noChangeArrowheads="1"/>
            </p:cNvSpPr>
            <p:nvPr/>
          </p:nvSpPr>
          <p:spPr bwMode="auto">
            <a:xfrm>
              <a:off x="6177059" y="3041906"/>
              <a:ext cx="2087884" cy="461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Präprozessor</a:t>
              </a:r>
            </a:p>
          </p:txBody>
        </p:sp>
      </p:grpSp>
      <p:grpSp>
        <p:nvGrpSpPr>
          <p:cNvPr id="18443" name="Gruppieren 155"/>
          <p:cNvGrpSpPr>
            <a:grpSpLocks/>
          </p:cNvGrpSpPr>
          <p:nvPr/>
        </p:nvGrpSpPr>
        <p:grpSpPr bwMode="auto">
          <a:xfrm>
            <a:off x="4067175" y="2781300"/>
            <a:ext cx="1787525" cy="1666875"/>
            <a:chOff x="4455866" y="1762530"/>
            <a:chExt cx="1787669" cy="1666470"/>
          </a:xfrm>
        </p:grpSpPr>
        <p:grpSp>
          <p:nvGrpSpPr>
            <p:cNvPr id="18463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65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771"/>
                  <a:ext cx="1151709" cy="63639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7" y="3717032"/>
                  <a:ext cx="490811" cy="199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6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9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70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1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2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74" name="Gerade Verbindung 167"/>
              <p:cNvCxnSpPr>
                <a:cxnSpLocks noChangeShapeType="1"/>
                <a:endCxn id="18466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5" name="Gerade Verbindung 168"/>
              <p:cNvCxnSpPr>
                <a:cxnSpLocks noChangeShapeType="1"/>
                <a:endCxn id="18469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6" name="Gerade Verbindung 169"/>
              <p:cNvCxnSpPr>
                <a:cxnSpLocks noChangeShapeType="1"/>
                <a:endCxn id="18477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77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64" name="Textfeld 157"/>
            <p:cNvSpPr txBox="1">
              <a:spLocks noChangeArrowheads="1"/>
            </p:cNvSpPr>
            <p:nvPr/>
          </p:nvSpPr>
          <p:spPr bwMode="auto">
            <a:xfrm>
              <a:off x="4455866" y="3079032"/>
              <a:ext cx="1787669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Mod. Quellcode</a:t>
              </a:r>
            </a:p>
          </p:txBody>
        </p:sp>
      </p:grpSp>
      <p:sp>
        <p:nvSpPr>
          <p:cNvPr id="18444" name="Pfeil nach rechts 179"/>
          <p:cNvSpPr>
            <a:spLocks noChangeArrowheads="1"/>
          </p:cNvSpPr>
          <p:nvPr/>
        </p:nvSpPr>
        <p:spPr bwMode="auto">
          <a:xfrm rot="1800000">
            <a:off x="3957638" y="2344738"/>
            <a:ext cx="690562" cy="484187"/>
          </a:xfrm>
          <a:prstGeom prst="rightArrow">
            <a:avLst>
              <a:gd name="adj1" fmla="val 50000"/>
              <a:gd name="adj2" fmla="val 5001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5" name="Gruppieren 180"/>
          <p:cNvGrpSpPr>
            <a:grpSpLocks/>
          </p:cNvGrpSpPr>
          <p:nvPr/>
        </p:nvGrpSpPr>
        <p:grpSpPr bwMode="auto">
          <a:xfrm>
            <a:off x="6275388" y="2963863"/>
            <a:ext cx="1479550" cy="1530350"/>
            <a:chOff x="6926359" y="2185612"/>
            <a:chExt cx="1479730" cy="1531420"/>
          </a:xfrm>
        </p:grpSpPr>
        <p:pic>
          <p:nvPicPr>
            <p:cNvPr id="18461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2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8446" name="Pfeil nach rechts 183"/>
          <p:cNvSpPr>
            <a:spLocks noChangeArrowheads="1"/>
          </p:cNvSpPr>
          <p:nvPr/>
        </p:nvSpPr>
        <p:spPr bwMode="auto">
          <a:xfrm>
            <a:off x="5692775" y="3368675"/>
            <a:ext cx="692150" cy="484188"/>
          </a:xfrm>
          <a:prstGeom prst="rightArrow">
            <a:avLst>
              <a:gd name="adj1" fmla="val 50000"/>
              <a:gd name="adj2" fmla="val 499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7" name="Gruppieren 184"/>
          <p:cNvGrpSpPr>
            <a:grpSpLocks/>
          </p:cNvGrpSpPr>
          <p:nvPr/>
        </p:nvGrpSpPr>
        <p:grpSpPr bwMode="auto">
          <a:xfrm>
            <a:off x="6389688" y="4783138"/>
            <a:ext cx="1350962" cy="1238250"/>
            <a:chOff x="5940152" y="2922631"/>
            <a:chExt cx="1351302" cy="1238106"/>
          </a:xfrm>
        </p:grpSpPr>
        <p:grpSp>
          <p:nvGrpSpPr>
            <p:cNvPr id="18450" name="Gruppieren 185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195" name="Gefaltete Ecke 194"/>
              <p:cNvSpPr/>
              <p:nvPr/>
            </p:nvSpPr>
            <p:spPr bwMode="auto">
              <a:xfrm>
                <a:off x="6144432" y="4994212"/>
                <a:ext cx="458903" cy="576195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6" name="Textfeld 195"/>
              <p:cNvSpPr txBox="1"/>
              <p:nvPr/>
            </p:nvSpPr>
            <p:spPr>
              <a:xfrm>
                <a:off x="6114262" y="5100562"/>
                <a:ext cx="552589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1" name="Gruppieren 186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193" name="Gefaltete Ecke 192"/>
              <p:cNvSpPr/>
              <p:nvPr/>
            </p:nvSpPr>
            <p:spPr bwMode="auto">
              <a:xfrm>
                <a:off x="6143428" y="4994072"/>
                <a:ext cx="460491" cy="57619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4" name="Textfeld 193"/>
              <p:cNvSpPr txBox="1"/>
              <p:nvPr/>
            </p:nvSpPr>
            <p:spPr>
              <a:xfrm>
                <a:off x="6113258" y="5100423"/>
                <a:ext cx="554177" cy="3920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2" name="Gruppieren 187"/>
            <p:cNvGrpSpPr>
              <a:grpSpLocks/>
            </p:cNvGrpSpPr>
            <p:nvPr/>
          </p:nvGrpSpPr>
          <p:grpSpPr bwMode="auto">
            <a:xfrm>
              <a:off x="5940152" y="3198802"/>
              <a:ext cx="1351302" cy="961935"/>
              <a:chOff x="5727827" y="4994212"/>
              <a:chExt cx="1351302" cy="961935"/>
            </a:xfrm>
          </p:grpSpPr>
          <p:grpSp>
            <p:nvGrpSpPr>
              <p:cNvPr id="18453" name="Gruppieren 188"/>
              <p:cNvGrpSpPr>
                <a:grpSpLocks/>
              </p:cNvGrpSpPr>
              <p:nvPr/>
            </p:nvGrpSpPr>
            <p:grpSpPr bwMode="auto">
              <a:xfrm>
                <a:off x="5727827" y="4994212"/>
                <a:ext cx="1351302" cy="961935"/>
                <a:chOff x="4674047" y="4067093"/>
                <a:chExt cx="1351302" cy="961935"/>
              </a:xfrm>
            </p:grpSpPr>
            <p:sp>
              <p:nvSpPr>
                <p:cNvPr id="18455" name="Gefaltete Ecke 190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8456" name="Textfeld 191"/>
                <p:cNvSpPr txBox="1">
                  <a:spLocks noChangeArrowheads="1"/>
                </p:cNvSpPr>
                <p:nvPr/>
              </p:nvSpPr>
              <p:spPr bwMode="auto">
                <a:xfrm>
                  <a:off x="4674047" y="4679060"/>
                  <a:ext cx="1351302" cy="3499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/>
                    <a:t>Objektcode</a:t>
                  </a:r>
                </a:p>
              </p:txBody>
            </p:sp>
          </p:grpSp>
          <p:sp>
            <p:nvSpPr>
              <p:cNvPr id="190" name="Textfeld 189"/>
              <p:cNvSpPr txBox="1"/>
              <p:nvPr/>
            </p:nvSpPr>
            <p:spPr>
              <a:xfrm>
                <a:off x="6113686" y="5100584"/>
                <a:ext cx="554177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8448" name="Pfeil nach rechts 81"/>
          <p:cNvSpPr>
            <a:spLocks noChangeArrowheads="1"/>
          </p:cNvSpPr>
          <p:nvPr/>
        </p:nvSpPr>
        <p:spPr bwMode="auto">
          <a:xfrm rot="5400000">
            <a:off x="6800850" y="448151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8449" name="Gerade Verbindung 4"/>
          <p:cNvCxnSpPr>
            <a:cxnSpLocks noChangeShapeType="1"/>
          </p:cNvCxnSpPr>
          <p:nvPr/>
        </p:nvCxnSpPr>
        <p:spPr bwMode="auto">
          <a:xfrm>
            <a:off x="60118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58" name="Gerade Verbindung 4"/>
          <p:cNvCxnSpPr>
            <a:cxnSpLocks noChangeShapeType="1"/>
          </p:cNvCxnSpPr>
          <p:nvPr/>
        </p:nvCxnSpPr>
        <p:spPr bwMode="auto">
          <a:xfrm>
            <a:off x="57959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459" name="Gruppieren 128"/>
          <p:cNvGrpSpPr>
            <a:grpSpLocks/>
          </p:cNvGrpSpPr>
          <p:nvPr/>
        </p:nvGrpSpPr>
        <p:grpSpPr bwMode="auto">
          <a:xfrm>
            <a:off x="3944938" y="3935413"/>
            <a:ext cx="1673225" cy="1160462"/>
            <a:chOff x="121579" y="2237198"/>
            <a:chExt cx="2067666" cy="1433347"/>
          </a:xfrm>
        </p:grpSpPr>
        <p:pic>
          <p:nvPicPr>
            <p:cNvPr id="19514" name="Picture 5" descr="C:\Users\anjorin\Dropbox\Home\documents\uni\c++_praktikum\SoSe2013\Clipart\iStock_000012535816X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79" y="2237198"/>
              <a:ext cx="1911129" cy="143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5" name="Textfeld 130"/>
            <p:cNvSpPr txBox="1">
              <a:spLocks noChangeArrowheads="1"/>
            </p:cNvSpPr>
            <p:nvPr/>
          </p:nvSpPr>
          <p:spPr bwMode="auto">
            <a:xfrm>
              <a:off x="837943" y="3017096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Linker</a:t>
              </a:r>
            </a:p>
          </p:txBody>
        </p:sp>
      </p:grpSp>
      <p:sp>
        <p:nvSpPr>
          <p:cNvPr id="1946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</a:p>
        </p:txBody>
      </p:sp>
      <p:sp>
        <p:nvSpPr>
          <p:cNvPr id="19461" name="Textfeld 5"/>
          <p:cNvSpPr txBox="1">
            <a:spLocks noChangeArrowheads="1"/>
          </p:cNvSpPr>
          <p:nvPr/>
        </p:nvSpPr>
        <p:spPr bwMode="auto">
          <a:xfrm>
            <a:off x="7886700" y="1546225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grpSp>
        <p:nvGrpSpPr>
          <p:cNvPr id="19462" name="Gruppieren 33"/>
          <p:cNvGrpSpPr>
            <a:grpSpLocks/>
          </p:cNvGrpSpPr>
          <p:nvPr/>
        </p:nvGrpSpPr>
        <p:grpSpPr bwMode="auto">
          <a:xfrm>
            <a:off x="7716838" y="3857625"/>
            <a:ext cx="922337" cy="1316038"/>
            <a:chOff x="6529077" y="2736269"/>
            <a:chExt cx="707219" cy="1008874"/>
          </a:xfrm>
        </p:grpSpPr>
        <p:pic>
          <p:nvPicPr>
            <p:cNvPr id="195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3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4" name="Pfeil nach rechts 81"/>
          <p:cNvSpPr>
            <a:spLocks noChangeArrowheads="1"/>
          </p:cNvSpPr>
          <p:nvPr/>
        </p:nvSpPr>
        <p:spPr bwMode="auto">
          <a:xfrm rot="5400000">
            <a:off x="3421856" y="3404394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6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9467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9468" name="Gruppieren 155"/>
          <p:cNvGrpSpPr>
            <a:grpSpLocks/>
          </p:cNvGrpSpPr>
          <p:nvPr/>
        </p:nvGrpSpPr>
        <p:grpSpPr bwMode="auto">
          <a:xfrm>
            <a:off x="827088" y="1773238"/>
            <a:ext cx="1787525" cy="1665287"/>
            <a:chOff x="4455866" y="1762530"/>
            <a:chExt cx="1787669" cy="1666470"/>
          </a:xfrm>
        </p:grpSpPr>
        <p:grpSp>
          <p:nvGrpSpPr>
            <p:cNvPr id="19495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9497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910"/>
                  <a:ext cx="1151706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4" y="3717032"/>
                  <a:ext cx="49081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498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501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9502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3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4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9506" name="Gerade Verbindung 167"/>
              <p:cNvCxnSpPr>
                <a:cxnSpLocks noChangeShapeType="1"/>
                <a:endCxn id="19498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7" name="Gerade Verbindung 168"/>
              <p:cNvCxnSpPr>
                <a:cxnSpLocks noChangeShapeType="1"/>
                <a:endCxn id="19501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8" name="Gerade Verbindung 169"/>
              <p:cNvCxnSpPr>
                <a:cxnSpLocks noChangeShapeType="1"/>
                <a:endCxn id="19509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09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9496" name="Textfeld 157"/>
            <p:cNvSpPr txBox="1">
              <a:spLocks noChangeArrowheads="1"/>
            </p:cNvSpPr>
            <p:nvPr/>
          </p:nvSpPr>
          <p:spPr bwMode="auto">
            <a:xfrm>
              <a:off x="4455866" y="3079032"/>
              <a:ext cx="1787669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Mod. Quellcode</a:t>
              </a:r>
            </a:p>
          </p:txBody>
        </p:sp>
      </p:grpSp>
      <p:grpSp>
        <p:nvGrpSpPr>
          <p:cNvPr id="19469" name="Gruppieren 180"/>
          <p:cNvGrpSpPr>
            <a:grpSpLocks/>
          </p:cNvGrpSpPr>
          <p:nvPr/>
        </p:nvGrpSpPr>
        <p:grpSpPr bwMode="auto">
          <a:xfrm>
            <a:off x="2897188" y="1885950"/>
            <a:ext cx="1479550" cy="1531938"/>
            <a:chOff x="6926359" y="2185612"/>
            <a:chExt cx="1479730" cy="1531420"/>
          </a:xfrm>
        </p:grpSpPr>
        <p:pic>
          <p:nvPicPr>
            <p:cNvPr id="19493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94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9470" name="Pfeil nach rechts 183"/>
          <p:cNvSpPr>
            <a:spLocks noChangeArrowheads="1"/>
          </p:cNvSpPr>
          <p:nvPr/>
        </p:nvSpPr>
        <p:spPr bwMode="auto">
          <a:xfrm>
            <a:off x="2492375" y="229076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1" name="Gruppieren 3"/>
          <p:cNvGrpSpPr>
            <a:grpSpLocks/>
          </p:cNvGrpSpPr>
          <p:nvPr/>
        </p:nvGrpSpPr>
        <p:grpSpPr bwMode="auto">
          <a:xfrm>
            <a:off x="5716588" y="3908425"/>
            <a:ext cx="1728787" cy="1795463"/>
            <a:chOff x="5567053" y="4676179"/>
            <a:chExt cx="1728626" cy="1795745"/>
          </a:xfrm>
        </p:grpSpPr>
        <p:grpSp>
          <p:nvGrpSpPr>
            <p:cNvPr id="19489" name="Gruppieren 34"/>
            <p:cNvGrpSpPr>
              <a:grpSpLocks/>
            </p:cNvGrpSpPr>
            <p:nvPr/>
          </p:nvGrpSpPr>
          <p:grpSpPr bwMode="auto">
            <a:xfrm>
              <a:off x="5567053" y="4709964"/>
              <a:ext cx="1728626" cy="1761960"/>
              <a:chOff x="4513273" y="3782845"/>
              <a:chExt cx="1728626" cy="1761960"/>
            </a:xfrm>
          </p:grpSpPr>
          <p:sp>
            <p:nvSpPr>
              <p:cNvPr id="19491" name="Gefaltete Ecke 36"/>
              <p:cNvSpPr>
                <a:spLocks noChangeArrowheads="1"/>
              </p:cNvSpPr>
              <p:nvPr/>
            </p:nvSpPr>
            <p:spPr bwMode="auto">
              <a:xfrm>
                <a:off x="5006190" y="3782845"/>
                <a:ext cx="688252" cy="860312"/>
              </a:xfrm>
              <a:prstGeom prst="foldedCorner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19492" name="Textfeld 37"/>
              <p:cNvSpPr txBox="1">
                <a:spLocks noChangeArrowheads="1"/>
              </p:cNvSpPr>
              <p:nvPr/>
            </p:nvSpPr>
            <p:spPr bwMode="auto">
              <a:xfrm>
                <a:off x="4513273" y="4679060"/>
                <a:ext cx="1728626" cy="865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/>
                  <a:t>Maschinen-code (</a:t>
                </a:r>
                <a:r>
                  <a:rPr lang="de-DE" altLang="de-DE" sz="1800" b="0" i="1"/>
                  <a:t>main.exe)</a:t>
                </a:r>
                <a:endParaRPr lang="de-DE" altLang="de-DE" sz="1800" b="0"/>
              </a:p>
            </p:txBody>
          </p:sp>
        </p:grpSp>
        <p:sp>
          <p:nvSpPr>
            <p:cNvPr id="3" name="Textfeld 2"/>
            <p:cNvSpPr txBox="1"/>
            <p:nvPr/>
          </p:nvSpPr>
          <p:spPr>
            <a:xfrm>
              <a:off x="6132150" y="4676179"/>
              <a:ext cx="552399" cy="8430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00011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10101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11000</a:t>
              </a:r>
            </a:p>
          </p:txBody>
        </p:sp>
      </p:grpSp>
      <p:sp>
        <p:nvSpPr>
          <p:cNvPr id="19472" name="Pfeil nach rechts 77"/>
          <p:cNvSpPr>
            <a:spLocks noChangeArrowheads="1"/>
          </p:cNvSpPr>
          <p:nvPr/>
        </p:nvSpPr>
        <p:spPr bwMode="auto">
          <a:xfrm>
            <a:off x="4090988" y="4027488"/>
            <a:ext cx="430212" cy="4841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3" name="Gruppieren 4"/>
          <p:cNvGrpSpPr>
            <a:grpSpLocks/>
          </p:cNvGrpSpPr>
          <p:nvPr/>
        </p:nvGrpSpPr>
        <p:grpSpPr bwMode="auto">
          <a:xfrm>
            <a:off x="2916238" y="3919538"/>
            <a:ext cx="1350962" cy="1495425"/>
            <a:chOff x="5940152" y="2922631"/>
            <a:chExt cx="1351302" cy="1495669"/>
          </a:xfrm>
        </p:grpSpPr>
        <p:grpSp>
          <p:nvGrpSpPr>
            <p:cNvPr id="19478" name="Gruppieren 86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90" name="Gefaltete Ecke 89"/>
              <p:cNvSpPr/>
              <p:nvPr/>
            </p:nvSpPr>
            <p:spPr bwMode="auto">
              <a:xfrm>
                <a:off x="6144432" y="4994212"/>
                <a:ext cx="458903" cy="5763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89" name="Textfeld 88"/>
              <p:cNvSpPr txBox="1"/>
              <p:nvPr/>
            </p:nvSpPr>
            <p:spPr>
              <a:xfrm>
                <a:off x="6114262" y="5100591"/>
                <a:ext cx="552589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79" name="Gruppieren 91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95" name="Gefaltete Ecke 94"/>
              <p:cNvSpPr/>
              <p:nvPr/>
            </p:nvSpPr>
            <p:spPr bwMode="auto">
              <a:xfrm>
                <a:off x="6143428" y="4994098"/>
                <a:ext cx="460491" cy="57635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94" name="Textfeld 93"/>
              <p:cNvSpPr txBox="1"/>
              <p:nvPr/>
            </p:nvSpPr>
            <p:spPr>
              <a:xfrm>
                <a:off x="6113258" y="5100478"/>
                <a:ext cx="554177" cy="3921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80" name="Gruppieren 78"/>
            <p:cNvGrpSpPr>
              <a:grpSpLocks/>
            </p:cNvGrpSpPr>
            <p:nvPr/>
          </p:nvGrpSpPr>
          <p:grpSpPr bwMode="auto">
            <a:xfrm>
              <a:off x="5940152" y="3198802"/>
              <a:ext cx="1351302" cy="1219498"/>
              <a:chOff x="5727827" y="4994212"/>
              <a:chExt cx="1351302" cy="1219498"/>
            </a:xfrm>
          </p:grpSpPr>
          <p:grpSp>
            <p:nvGrpSpPr>
              <p:cNvPr id="19481" name="Gruppieren 79"/>
              <p:cNvGrpSpPr>
                <a:grpSpLocks/>
              </p:cNvGrpSpPr>
              <p:nvPr/>
            </p:nvGrpSpPr>
            <p:grpSpPr bwMode="auto">
              <a:xfrm>
                <a:off x="5727827" y="4994212"/>
                <a:ext cx="1351302" cy="1219498"/>
                <a:chOff x="4674047" y="4067093"/>
                <a:chExt cx="1351302" cy="1219498"/>
              </a:xfrm>
            </p:grpSpPr>
            <p:sp>
              <p:nvSpPr>
                <p:cNvPr id="19483" name="Gefaltete Ecke 83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9484" name="Textfeld 85"/>
                <p:cNvSpPr txBox="1">
                  <a:spLocks noChangeArrowheads="1"/>
                </p:cNvSpPr>
                <p:nvPr/>
              </p:nvSpPr>
              <p:spPr bwMode="auto">
                <a:xfrm>
                  <a:off x="4674047" y="4679060"/>
                  <a:ext cx="1351302" cy="6075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/>
                    <a:t>Objektcode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/>
                    <a:t>(</a:t>
                  </a:r>
                  <a:r>
                    <a:rPr lang="de-DE" altLang="de-DE" sz="1800" b="0" i="1"/>
                    <a:t>Building.o</a:t>
                  </a:r>
                  <a:r>
                    <a:rPr lang="de-DE" altLang="de-DE" sz="1800" b="0"/>
                    <a:t>)</a:t>
                  </a:r>
                </a:p>
              </p:txBody>
            </p:sp>
          </p:grpSp>
          <p:sp>
            <p:nvSpPr>
              <p:cNvPr id="81" name="Textfeld 80"/>
              <p:cNvSpPr txBox="1"/>
              <p:nvPr/>
            </p:nvSpPr>
            <p:spPr>
              <a:xfrm>
                <a:off x="6113686" y="5100690"/>
                <a:ext cx="554177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9474" name="Pfeil nach rechts 96"/>
          <p:cNvSpPr>
            <a:spLocks noChangeArrowheads="1"/>
          </p:cNvSpPr>
          <p:nvPr/>
        </p:nvSpPr>
        <p:spPr bwMode="auto">
          <a:xfrm>
            <a:off x="5618163" y="4040188"/>
            <a:ext cx="519112" cy="485775"/>
          </a:xfrm>
          <a:prstGeom prst="rightArrow">
            <a:avLst>
              <a:gd name="adj1" fmla="val 50000"/>
              <a:gd name="adj2" fmla="val 500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5" name="Pfeil nach rechts 97"/>
          <p:cNvSpPr>
            <a:spLocks noChangeArrowheads="1"/>
          </p:cNvSpPr>
          <p:nvPr/>
        </p:nvSpPr>
        <p:spPr bwMode="auto">
          <a:xfrm>
            <a:off x="7164388" y="4083050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9" name="Abgerundete rechteckige Legende 98"/>
          <p:cNvSpPr/>
          <p:nvPr/>
        </p:nvSpPr>
        <p:spPr>
          <a:xfrm>
            <a:off x="1212850" y="3963988"/>
            <a:ext cx="1846263" cy="808037"/>
          </a:xfrm>
          <a:prstGeom prst="wedgeRoundRectCallout">
            <a:avLst>
              <a:gd name="adj1" fmla="val 61966"/>
              <a:gd name="adj2" fmla="val 1527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Compiler bearbeitet </a:t>
            </a:r>
            <a:r>
              <a:rPr lang="de-DE" b="1" dirty="0">
                <a:solidFill>
                  <a:schemeClr val="tx1"/>
                </a:solidFill>
              </a:rPr>
              <a:t>jede Datei getrennt</a:t>
            </a:r>
          </a:p>
        </p:txBody>
      </p:sp>
      <p:sp>
        <p:nvSpPr>
          <p:cNvPr id="100" name="Abgerundete rechteckige Legende 99"/>
          <p:cNvSpPr/>
          <p:nvPr/>
        </p:nvSpPr>
        <p:spPr>
          <a:xfrm>
            <a:off x="5527675" y="2492375"/>
            <a:ext cx="3436938" cy="1079500"/>
          </a:xfrm>
          <a:prstGeom prst="wedgeRoundRectCallout">
            <a:avLst>
              <a:gd name="adj1" fmla="val -17970"/>
              <a:gd name="adj2" fmla="val 7677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Objektdateien müssen </a:t>
            </a:r>
            <a:r>
              <a:rPr lang="de-DE" b="1" dirty="0">
                <a:solidFill>
                  <a:schemeClr val="tx1"/>
                </a:solidFill>
              </a:rPr>
              <a:t>untereinander</a:t>
            </a:r>
            <a:r>
              <a:rPr lang="de-DE" dirty="0">
                <a:solidFill>
                  <a:schemeClr val="tx1"/>
                </a:solidFill>
              </a:rPr>
              <a:t> und </a:t>
            </a:r>
            <a:r>
              <a:rPr lang="de-DE" dirty="0">
                <a:solidFill>
                  <a:schemeClr val="tx1"/>
                </a:solidFill>
              </a:rPr>
              <a:t>auch mit </a:t>
            </a:r>
            <a:r>
              <a:rPr lang="de-DE" b="1" dirty="0">
                <a:solidFill>
                  <a:schemeClr val="tx1"/>
                </a:solidFill>
              </a:rPr>
              <a:t>Bibliotheken</a:t>
            </a:r>
            <a:r>
              <a:rPr lang="de-DE" dirty="0">
                <a:solidFill>
                  <a:schemeClr val="tx1"/>
                </a:solidFill>
              </a:rPr>
              <a:t> verlinkt werden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5"/>
          <p:cNvSpPr>
            <a:spLocks noChangeArrowheads="1"/>
          </p:cNvSpPr>
          <p:nvPr/>
        </p:nvSpPr>
        <p:spPr bwMode="auto">
          <a:xfrm>
            <a:off x="611188" y="5767388"/>
            <a:ext cx="2940050" cy="257175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genau macht der Präprozessor?</a:t>
            </a:r>
          </a:p>
        </p:txBody>
      </p:sp>
      <p:sp>
        <p:nvSpPr>
          <p:cNvPr id="20484" name="Rechteck 3"/>
          <p:cNvSpPr>
            <a:spLocks noChangeArrowheads="1"/>
          </p:cNvSpPr>
          <p:nvPr/>
        </p:nvSpPr>
        <p:spPr bwMode="auto">
          <a:xfrm>
            <a:off x="611188" y="2090738"/>
            <a:ext cx="2940050" cy="60325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530225" y="981075"/>
            <a:ext cx="3970338" cy="507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#ifndef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BUILDING_H_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#define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BUILDING_H_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&lt;vector&gt;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"Floor.h"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"Elevator.h"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numberOfFloors);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void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runSimulation();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std::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#endif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BUILDING_H_ 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810000" y="1589088"/>
            <a:ext cx="3436938" cy="1079500"/>
          </a:xfrm>
          <a:prstGeom prst="wedgeRoundRectCallout">
            <a:avLst>
              <a:gd name="adj1" fmla="val -60167"/>
              <a:gd name="adj2" fmla="val 907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tx1"/>
                </a:solidFill>
              </a:rPr>
              <a:t>Include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Guard</a:t>
            </a:r>
            <a:r>
              <a:rPr lang="de-DE" dirty="0">
                <a:solidFill>
                  <a:schemeClr val="tx1"/>
                </a:solidFill>
              </a:rPr>
              <a:t>: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Schützt </a:t>
            </a:r>
            <a:r>
              <a:rPr lang="de-DE" dirty="0">
                <a:solidFill>
                  <a:schemeClr val="tx1"/>
                </a:solidFill>
              </a:rPr>
              <a:t>davor, dass </a:t>
            </a:r>
            <a:r>
              <a:rPr lang="de-DE" i="1" dirty="0" err="1">
                <a:solidFill>
                  <a:schemeClr val="tx1"/>
                </a:solidFill>
              </a:rPr>
              <a:t>Building.h</a:t>
            </a:r>
            <a:r>
              <a:rPr lang="de-DE" i="1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mehrmals eingebunden wird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700338" y="2882900"/>
            <a:ext cx="3589337" cy="1023938"/>
          </a:xfrm>
          <a:prstGeom prst="wedgeRoundRectCallout">
            <a:avLst>
              <a:gd name="adj1" fmla="val -61622"/>
              <a:gd name="adj2" fmla="val -2444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Diese Konvention macht es möglich, ohne Bedenken immer </a:t>
            </a:r>
            <a:r>
              <a:rPr lang="de-DE" b="1" dirty="0">
                <a:solidFill>
                  <a:schemeClr val="tx1"/>
                </a:solidFill>
              </a:rPr>
              <a:t>alle benötigten Header überall einbinden</a:t>
            </a:r>
            <a:r>
              <a:rPr lang="de-DE" dirty="0">
                <a:solidFill>
                  <a:schemeClr val="tx1"/>
                </a:solidFill>
              </a:rPr>
              <a:t> zu können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4643438" y="4467225"/>
            <a:ext cx="3889375" cy="1300163"/>
          </a:xfrm>
          <a:prstGeom prst="wedgeRoundRectCallout">
            <a:avLst>
              <a:gd name="adj1" fmla="val -38337"/>
              <a:gd name="adj2" fmla="val -2826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Der Präprozessor kann viel mehr, aber seine Verwendung für C++-Programme (über das gezeigte hinaus) ist </a:t>
            </a:r>
            <a:r>
              <a:rPr lang="de-DE" b="1" dirty="0">
                <a:solidFill>
                  <a:schemeClr val="tx1"/>
                </a:solidFill>
              </a:rPr>
              <a:t>weder notwendig noch zu empfehlen</a:t>
            </a:r>
          </a:p>
        </p:txBody>
      </p:sp>
      <p:sp>
        <p:nvSpPr>
          <p:cNvPr id="20489" name="Rechteck 2"/>
          <p:cNvSpPr>
            <a:spLocks noChangeArrowheads="1"/>
          </p:cNvSpPr>
          <p:nvPr/>
        </p:nvSpPr>
        <p:spPr bwMode="auto">
          <a:xfrm>
            <a:off x="612775" y="2157413"/>
            <a:ext cx="96838" cy="1266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490" name="Rechteck 10"/>
          <p:cNvSpPr>
            <a:spLocks noChangeArrowheads="1"/>
          </p:cNvSpPr>
          <p:nvPr/>
        </p:nvSpPr>
        <p:spPr bwMode="auto">
          <a:xfrm>
            <a:off x="608013" y="5767388"/>
            <a:ext cx="96837" cy="285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21507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Stimmt es wirklich, dass Java „plattformunabhängig“ ist und C++ nicht?</a:t>
            </a:r>
          </a:p>
        </p:txBody>
      </p:sp>
      <p:sp>
        <p:nvSpPr>
          <p:cNvPr id="21509" name="Textfeld 5"/>
          <p:cNvSpPr txBox="1">
            <a:spLocks noChangeArrowheads="1"/>
          </p:cNvSpPr>
          <p:nvPr/>
        </p:nvSpPr>
        <p:spPr bwMode="auto">
          <a:xfrm>
            <a:off x="468313" y="3141663"/>
            <a:ext cx="467995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es möglich, dass man erfolgreich kompilieren aber nicht linken kann?  Wie?</a:t>
            </a:r>
          </a:p>
        </p:txBody>
      </p:sp>
      <p:sp>
        <p:nvSpPr>
          <p:cNvPr id="21510" name="Textfeld 6"/>
          <p:cNvSpPr txBox="1">
            <a:spLocks noChangeArrowheads="1"/>
          </p:cNvSpPr>
          <p:nvPr/>
        </p:nvSpPr>
        <p:spPr bwMode="auto">
          <a:xfrm>
            <a:off x="468313" y="4189413"/>
            <a:ext cx="5148262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der Präprozessor wirklich „böse“? Wieso? </a:t>
            </a:r>
            <a:br>
              <a:rPr lang="de-DE" altLang="de-DE" sz="1800" b="0"/>
            </a:br>
            <a:r>
              <a:rPr lang="de-DE" altLang="de-DE" sz="1800" b="0"/>
              <a:t>Ist dies bei allen Sprachen der Fall?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Implementierung einer Aufzugsimulation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Person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544763"/>
            <a:ext cx="7556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bgerundete rechteckige Legende 40"/>
          <p:cNvSpPr/>
          <p:nvPr/>
        </p:nvSpPr>
        <p:spPr>
          <a:xfrm>
            <a:off x="5940425" y="2133600"/>
            <a:ext cx="2232025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Strategie, die den Aufzug kontrolliert</a:t>
            </a:r>
          </a:p>
        </p:txBody>
      </p:sp>
      <p:sp>
        <p:nvSpPr>
          <p:cNvPr id="42" name="Abgerundete rechteckige Legende 41"/>
          <p:cNvSpPr/>
          <p:nvPr/>
        </p:nvSpPr>
        <p:spPr>
          <a:xfrm>
            <a:off x="5651500" y="4224338"/>
            <a:ext cx="2233613" cy="868362"/>
          </a:xfrm>
          <a:prstGeom prst="wedgeRoundRectCallout">
            <a:avLst>
              <a:gd name="adj1" fmla="val -59883"/>
              <a:gd name="adj2" fmla="val -2136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Effizienz: Energie</a:t>
            </a:r>
            <a:r>
              <a:rPr lang="de-DE" dirty="0">
                <a:solidFill>
                  <a:schemeClr val="tx1"/>
                </a:solidFill>
              </a:rPr>
              <a:t>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41" grpId="0" animBg="1"/>
      <p:bldP spid="4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Implementierung mit C++ / Vergleich mit Java</a:t>
            </a:r>
          </a:p>
        </p:txBody>
      </p:sp>
      <p:sp>
        <p:nvSpPr>
          <p:cNvPr id="22531" name="Textfeld 4"/>
          <p:cNvSpPr txBox="1">
            <a:spLocks noChangeArrowheads="1"/>
          </p:cNvSpPr>
          <p:nvPr/>
        </p:nvSpPr>
        <p:spPr bwMode="auto">
          <a:xfrm>
            <a:off x="5054600" y="3284538"/>
            <a:ext cx="3189288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14350" indent="-51435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 startAt="4"/>
            </a:pPr>
            <a:r>
              <a:rPr lang="de-DE" altLang="de-DE" sz="3200" b="0">
                <a:latin typeface="Consolas" pitchFamily="49" charset="0"/>
                <a:cs typeface="Consolas" pitchFamily="49" charset="0"/>
              </a:rPr>
              <a:t>Systemstart</a:t>
            </a:r>
          </a:p>
        </p:txBody>
      </p:sp>
      <p:pic>
        <p:nvPicPr>
          <p:cNvPr id="22532" name="Picture 2" descr="C:\Users\anjorin\Dropbox\Home\documents\uni\c++_praktikum\SoSe2013\Clipart\iStock_000016376144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420938"/>
            <a:ext cx="4205287" cy="315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Systemstart</a:t>
            </a:r>
          </a:p>
        </p:txBody>
      </p:sp>
      <p:sp>
        <p:nvSpPr>
          <p:cNvPr id="23555" name="Rechteck 2"/>
          <p:cNvSpPr>
            <a:spLocks noChangeArrowheads="1"/>
          </p:cNvSpPr>
          <p:nvPr/>
        </p:nvSpPr>
        <p:spPr bwMode="auto">
          <a:xfrm>
            <a:off x="684213" y="2579688"/>
            <a:ext cx="457200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//====================================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// Name: elevator-example-lecture.cpp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//====================================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"Building.h"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building(3);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building.runSimulation();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3556" name="Abgerundetes Rechteck 4"/>
          <p:cNvSpPr>
            <a:spLocks noChangeArrowheads="1"/>
          </p:cNvSpPr>
          <p:nvPr/>
        </p:nvSpPr>
        <p:spPr bwMode="auto">
          <a:xfrm>
            <a:off x="6372225" y="1989138"/>
            <a:ext cx="1944688" cy="37433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4652963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58" name="Gerade Verbindung 6"/>
          <p:cNvCxnSpPr>
            <a:cxnSpLocks noChangeShapeType="1"/>
          </p:cNvCxnSpPr>
          <p:nvPr/>
        </p:nvCxnSpPr>
        <p:spPr bwMode="auto">
          <a:xfrm>
            <a:off x="6588125" y="4595813"/>
            <a:ext cx="151288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59" name="Gerade Verbindung 7"/>
          <p:cNvCxnSpPr>
            <a:cxnSpLocks noChangeShapeType="1"/>
          </p:cNvCxnSpPr>
          <p:nvPr/>
        </p:nvCxnSpPr>
        <p:spPr bwMode="auto">
          <a:xfrm>
            <a:off x="6588125" y="3141663"/>
            <a:ext cx="151288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Abgerundete rechteckige Legende 23"/>
          <p:cNvSpPr/>
          <p:nvPr/>
        </p:nvSpPr>
        <p:spPr>
          <a:xfrm>
            <a:off x="2843213" y="3265488"/>
            <a:ext cx="3313112" cy="1192212"/>
          </a:xfrm>
          <a:prstGeom prst="wedgeRoundRectCallout">
            <a:avLst>
              <a:gd name="adj1" fmla="val -62305"/>
              <a:gd name="adj2" fmla="val -1932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tx1"/>
                </a:solidFill>
              </a:rPr>
              <a:t>Main-Funktion</a:t>
            </a:r>
            <a:r>
              <a:rPr lang="de-DE" dirty="0">
                <a:solidFill>
                  <a:schemeClr val="tx1"/>
                </a:solidFill>
              </a:rPr>
              <a:t> entspricht Main-Methode in Java (Argumente auch möglich aber nicht nötig)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993775" y="4668838"/>
            <a:ext cx="4429125" cy="1192212"/>
          </a:xfrm>
          <a:prstGeom prst="wedgeRoundRectCallout">
            <a:avLst>
              <a:gd name="adj1" fmla="val -34994"/>
              <a:gd name="adj2" fmla="val -8618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tx1"/>
                </a:solidFill>
              </a:rPr>
              <a:t>Kein Rückgabewert nötig</a:t>
            </a:r>
            <a:r>
              <a:rPr lang="de-DE" dirty="0">
                <a:solidFill>
                  <a:schemeClr val="tx1"/>
                </a:solidFill>
              </a:rPr>
              <a:t> (implizit 0 für „alles ordnungsgemäß durchgelaufen“), zumindest bei </a:t>
            </a:r>
            <a:r>
              <a:rPr lang="de-DE" dirty="0" err="1">
                <a:solidFill>
                  <a:schemeClr val="tx1"/>
                </a:solidFill>
              </a:rPr>
              <a:t>gcc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562" name="Gleichschenkliges Dreieck 9"/>
          <p:cNvSpPr>
            <a:spLocks noChangeArrowheads="1"/>
          </p:cNvSpPr>
          <p:nvPr/>
        </p:nvSpPr>
        <p:spPr bwMode="auto">
          <a:xfrm>
            <a:off x="6088063" y="1628775"/>
            <a:ext cx="2493962" cy="360363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 descr="C:\Users\anjorin\Dropbox\Home\documents\uni\c++_praktikum\SoSe2013\Clipart\iStock_000010621105X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3179762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580" name="Gerade Verbindung 9"/>
          <p:cNvCxnSpPr>
            <a:cxnSpLocks noChangeShapeType="1"/>
          </p:cNvCxnSpPr>
          <p:nvPr/>
        </p:nvCxnSpPr>
        <p:spPr bwMode="auto">
          <a:xfrm>
            <a:off x="47164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581" name="Picture 4" descr="C:\Users\anjorin\Dropbox\Home\documents\uni\c++_praktikum\SoSe2013\Clipart\iStock_000002740851Smal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8" t="21965" r="2882"/>
          <a:stretch>
            <a:fillRect/>
          </a:stretch>
        </p:blipFill>
        <p:spPr bwMode="auto">
          <a:xfrm>
            <a:off x="5313363" y="1916113"/>
            <a:ext cx="1346200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 txBox="1">
            <a:spLocks/>
          </p:cNvSpPr>
          <p:nvPr/>
        </p:nvSpPr>
        <p:spPr bwMode="auto">
          <a:xfrm>
            <a:off x="511175" y="430213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sz="7200" b="0" kern="0" dirty="0" smtClean="0">
                <a:latin typeface="Earwig Factory" panose="02000400000000000000" pitchFamily="2" charset="0"/>
              </a:rPr>
              <a:t>Intermezzo</a:t>
            </a:r>
            <a:endParaRPr lang="de-DE" sz="7200" b="0" kern="0" dirty="0">
              <a:latin typeface="Earwig Factory" panose="02000400000000000000" pitchFamily="2" charset="0"/>
            </a:endParaRPr>
          </a:p>
        </p:txBody>
      </p:sp>
      <p:sp>
        <p:nvSpPr>
          <p:cNvPr id="24583" name="Textfeld 2"/>
          <p:cNvSpPr txBox="1">
            <a:spLocks noChangeArrowheads="1"/>
          </p:cNvSpPr>
          <p:nvPr/>
        </p:nvSpPr>
        <p:spPr bwMode="auto">
          <a:xfrm>
            <a:off x="179388" y="5732463"/>
            <a:ext cx="45370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/>
              <a:t>Java vs. C++: Stärken und Schwächen?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Statische Struktur des Systems </a:t>
            </a:r>
            <a:br>
              <a:rPr lang="de-DE" altLang="de-DE" smtClean="0"/>
            </a:br>
            <a:r>
              <a:rPr lang="de-DE" altLang="de-DE" smtClean="0"/>
              <a:t>(Klassendiagramm / Metamodell)</a:t>
            </a:r>
          </a:p>
        </p:txBody>
      </p:sp>
      <p:pic>
        <p:nvPicPr>
          <p:cNvPr id="512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" t="8783" r="3659" b="8162"/>
          <a:stretch>
            <a:fillRect/>
          </a:stretch>
        </p:blipFill>
        <p:spPr bwMode="auto">
          <a:xfrm>
            <a:off x="611188" y="2420938"/>
            <a:ext cx="8291512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Implementierung mit C++ / Vergleich mit Java</a:t>
            </a:r>
          </a:p>
        </p:txBody>
      </p:sp>
      <p:pic>
        <p:nvPicPr>
          <p:cNvPr id="6147" name="Picture 4" descr="C:\Users\anjorin\Dropbox\Home\documents\uni\c++_praktikum\SoSe2013\Clipart\iStock_000001144175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22438"/>
            <a:ext cx="300513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feld 1"/>
          <p:cNvSpPr txBox="1">
            <a:spLocks noChangeArrowheads="1"/>
          </p:cNvSpPr>
          <p:nvPr/>
        </p:nvSpPr>
        <p:spPr bwMode="auto">
          <a:xfrm>
            <a:off x="3452813" y="3284538"/>
            <a:ext cx="5383212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sz="3200" b="0">
                <a:latin typeface="Consolas" pitchFamily="49" charset="0"/>
                <a:cs typeface="Consolas" pitchFamily="49" charset="0"/>
              </a:rPr>
              <a:t>Projektabhängigkeiten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0" name="Gerade Verbindung 48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1" name="Ellipse 44"/>
          <p:cNvSpPr>
            <a:spLocks noChangeArrowheads="1"/>
          </p:cNvSpPr>
          <p:nvPr/>
        </p:nvSpPr>
        <p:spPr bwMode="auto">
          <a:xfrm>
            <a:off x="3471863" y="3028950"/>
            <a:ext cx="1905000" cy="1439863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17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Projektabhängigkeiten (mit Eclipse CDT)</a:t>
            </a:r>
          </a:p>
        </p:txBody>
      </p:sp>
      <p:grpSp>
        <p:nvGrpSpPr>
          <p:cNvPr id="7173" name="Gruppieren 5"/>
          <p:cNvGrpSpPr>
            <a:grpSpLocks/>
          </p:cNvGrpSpPr>
          <p:nvPr/>
        </p:nvGrpSpPr>
        <p:grpSpPr bwMode="auto">
          <a:xfrm>
            <a:off x="1905000" y="4881563"/>
            <a:ext cx="1154113" cy="779462"/>
            <a:chOff x="3273689" y="3717032"/>
            <a:chExt cx="1154295" cy="780120"/>
          </a:xfrm>
        </p:grpSpPr>
        <p:sp>
          <p:nvSpPr>
            <p:cNvPr id="4" name="Rechteck 3"/>
            <p:cNvSpPr/>
            <p:nvPr/>
          </p:nvSpPr>
          <p:spPr bwMode="auto">
            <a:xfrm>
              <a:off x="3275277" y="3861616"/>
              <a:ext cx="1152707" cy="63553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3273689" y="3717032"/>
              <a:ext cx="492203" cy="2001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7174" name="Textfeld 8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7175" name="Textfeld 9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7176" name="Gruppieren 10"/>
          <p:cNvGrpSpPr>
            <a:grpSpLocks/>
          </p:cNvGrpSpPr>
          <p:nvPr/>
        </p:nvGrpSpPr>
        <p:grpSpPr bwMode="auto">
          <a:xfrm>
            <a:off x="3819525" y="3311525"/>
            <a:ext cx="1155700" cy="781050"/>
            <a:chOff x="3273171" y="3717032"/>
            <a:chExt cx="1154813" cy="780120"/>
          </a:xfrm>
        </p:grpSpPr>
        <p:sp>
          <p:nvSpPr>
            <p:cNvPr id="12" name="Rechteck 11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7177" name="Gruppieren 13"/>
          <p:cNvGrpSpPr>
            <a:grpSpLocks/>
          </p:cNvGrpSpPr>
          <p:nvPr/>
        </p:nvGrpSpPr>
        <p:grpSpPr bwMode="auto">
          <a:xfrm>
            <a:off x="5900738" y="4953000"/>
            <a:ext cx="1152525" cy="779463"/>
            <a:chOff x="3275856" y="3717032"/>
            <a:chExt cx="1152128" cy="780120"/>
          </a:xfrm>
        </p:grpSpPr>
        <p:sp>
          <p:nvSpPr>
            <p:cNvPr id="15" name="Rechteck 14"/>
            <p:cNvSpPr/>
            <p:nvPr/>
          </p:nvSpPr>
          <p:spPr bwMode="auto">
            <a:xfrm>
              <a:off x="3275856" y="3861617"/>
              <a:ext cx="1152128" cy="63553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" name="Rechteck 15"/>
            <p:cNvSpPr/>
            <p:nvPr/>
          </p:nvSpPr>
          <p:spPr bwMode="auto">
            <a:xfrm>
              <a:off x="3277442" y="3717032"/>
              <a:ext cx="491955" cy="2001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7178" name="Gerade Verbindung mit Pfeil 30"/>
          <p:cNvCxnSpPr>
            <a:cxnSpLocks noChangeShapeType="1"/>
          </p:cNvCxnSpPr>
          <p:nvPr/>
        </p:nvCxnSpPr>
        <p:spPr bwMode="auto">
          <a:xfrm flipH="1">
            <a:off x="3059113" y="4222750"/>
            <a:ext cx="815975" cy="730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9" name="Gerade Verbindung mit Pfeil 33"/>
          <p:cNvCxnSpPr>
            <a:cxnSpLocks noChangeShapeType="1"/>
          </p:cNvCxnSpPr>
          <p:nvPr/>
        </p:nvCxnSpPr>
        <p:spPr bwMode="auto">
          <a:xfrm>
            <a:off x="4975225" y="4178300"/>
            <a:ext cx="785813" cy="7032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Abgerundete rechteckige Legende 42"/>
          <p:cNvSpPr/>
          <p:nvPr/>
        </p:nvSpPr>
        <p:spPr>
          <a:xfrm>
            <a:off x="1619250" y="3833813"/>
            <a:ext cx="1728788" cy="635000"/>
          </a:xfrm>
          <a:prstGeom prst="wedgeRoundRectCallout">
            <a:avLst>
              <a:gd name="adj1" fmla="val 39584"/>
              <a:gd name="adj2" fmla="val 8569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Project Reference</a:t>
            </a:r>
          </a:p>
        </p:txBody>
      </p:sp>
      <p:sp>
        <p:nvSpPr>
          <p:cNvPr id="44" name="Abgerundete rechteckige Legende 43"/>
          <p:cNvSpPr/>
          <p:nvPr/>
        </p:nvSpPr>
        <p:spPr>
          <a:xfrm>
            <a:off x="5613400" y="3895725"/>
            <a:ext cx="1982788" cy="633413"/>
          </a:xfrm>
          <a:prstGeom prst="wedgeRoundRectCallout">
            <a:avLst>
              <a:gd name="adj1" fmla="val -46585"/>
              <a:gd name="adj2" fmla="val 6921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Eintrag auf dem Java </a:t>
            </a:r>
            <a:r>
              <a:rPr lang="de-DE" dirty="0" err="1">
                <a:solidFill>
                  <a:schemeClr val="tx1"/>
                </a:solidFill>
              </a:rPr>
              <a:t>Build</a:t>
            </a:r>
            <a:r>
              <a:rPr lang="de-DE" dirty="0">
                <a:solidFill>
                  <a:schemeClr val="tx1"/>
                </a:solidFill>
              </a:rPr>
              <a:t> Path</a:t>
            </a:r>
          </a:p>
        </p:txBody>
      </p:sp>
      <p:sp>
        <p:nvSpPr>
          <p:cNvPr id="47" name="Abgerundete rechteckige Legende 46"/>
          <p:cNvSpPr/>
          <p:nvPr/>
        </p:nvSpPr>
        <p:spPr>
          <a:xfrm>
            <a:off x="2755900" y="1974850"/>
            <a:ext cx="3286125" cy="1022350"/>
          </a:xfrm>
          <a:prstGeom prst="wedgeRoundRectCallout">
            <a:avLst>
              <a:gd name="adj1" fmla="val -8828"/>
              <a:gd name="adj2" fmla="val 7177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Im folgenden aber nur Fokus auf ein einziges Projekt </a:t>
            </a:r>
          </a:p>
        </p:txBody>
      </p:sp>
      <p:sp>
        <p:nvSpPr>
          <p:cNvPr id="52" name="Abgerundete rechteckige Legende 51"/>
          <p:cNvSpPr/>
          <p:nvPr/>
        </p:nvSpPr>
        <p:spPr>
          <a:xfrm>
            <a:off x="665163" y="5765800"/>
            <a:ext cx="2090737" cy="635000"/>
          </a:xfrm>
          <a:prstGeom prst="wedgeRoundRectCallout">
            <a:avLst>
              <a:gd name="adj1" fmla="val 31270"/>
              <a:gd name="adj2" fmla="val -8316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Projekt in </a:t>
            </a:r>
            <a:r>
              <a:rPr lang="de-DE" dirty="0" err="1">
                <a:solidFill>
                  <a:schemeClr val="tx1"/>
                </a:solidFill>
              </a:rPr>
              <a:t>Eclipse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7" grpId="0" animBg="1"/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Implementierung mit C++ / Vergleich mit Java</a:t>
            </a:r>
          </a:p>
        </p:txBody>
      </p:sp>
      <p:grpSp>
        <p:nvGrpSpPr>
          <p:cNvPr id="8195" name="Gruppieren 4"/>
          <p:cNvGrpSpPr>
            <a:grpSpLocks/>
          </p:cNvGrpSpPr>
          <p:nvPr/>
        </p:nvGrpSpPr>
        <p:grpSpPr bwMode="auto">
          <a:xfrm>
            <a:off x="323850" y="2565400"/>
            <a:ext cx="3644900" cy="2808288"/>
            <a:chOff x="4843819" y="2082598"/>
            <a:chExt cx="2198554" cy="1694070"/>
          </a:xfrm>
        </p:grpSpPr>
        <p:sp>
          <p:nvSpPr>
            <p:cNvPr id="6" name="Wolke 5"/>
            <p:cNvSpPr/>
            <p:nvPr/>
          </p:nvSpPr>
          <p:spPr bwMode="auto">
            <a:xfrm rot="555286">
              <a:off x="4843819" y="2082598"/>
              <a:ext cx="2198554" cy="1694070"/>
            </a:xfrm>
            <a:prstGeom prst="cloud">
              <a:avLst/>
            </a:prstGeom>
            <a:solidFill>
              <a:srgbClr val="7F7F7F">
                <a:alpha val="34118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buFont typeface="Arial" pitchFamily="-65" charset="0"/>
                <a:buNone/>
                <a:defRPr/>
              </a:pPr>
              <a:endParaRPr lang="de-DE"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pic>
          <p:nvPicPr>
            <p:cNvPr id="7" name="Picture 7" descr="Z:\public\Dokumente\04_Grafiken\Cliparts\iStockphoto\iStock_000010018934X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217">
              <a:off x="5095224" y="2343173"/>
              <a:ext cx="1709223" cy="113412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196" name="Textfeld 7"/>
          <p:cNvSpPr txBox="1">
            <a:spLocks noChangeArrowheads="1"/>
          </p:cNvSpPr>
          <p:nvPr/>
        </p:nvSpPr>
        <p:spPr bwMode="auto">
          <a:xfrm>
            <a:off x="4308475" y="3311525"/>
            <a:ext cx="40941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14350" indent="-51435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 startAt="2"/>
            </a:pPr>
            <a:r>
              <a:rPr lang="de-DE" altLang="de-DE" sz="3200" b="0">
                <a:latin typeface="Consolas" pitchFamily="49" charset="0"/>
                <a:cs typeface="Consolas" pitchFamily="49" charset="0"/>
              </a:rPr>
              <a:t>Projektstruktur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9219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0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9221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9222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3" name="Gefaltete Ecke 10"/>
          <p:cNvSpPr>
            <a:spLocks noChangeArrowheads="1"/>
          </p:cNvSpPr>
          <p:nvPr/>
        </p:nvSpPr>
        <p:spPr bwMode="auto">
          <a:xfrm>
            <a:off x="5181600" y="5300663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6" name="Gefaltete Ecke 20"/>
          <p:cNvSpPr>
            <a:spLocks noChangeArrowheads="1"/>
          </p:cNvSpPr>
          <p:nvPr/>
        </p:nvSpPr>
        <p:spPr bwMode="auto">
          <a:xfrm>
            <a:off x="6262688" y="5300663"/>
            <a:ext cx="574675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9227" name="Gerade Verbindung 22"/>
          <p:cNvCxnSpPr>
            <a:cxnSpLocks noChangeShapeType="1"/>
            <a:stCxn id="9" idx="2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Gerade Verbindung 24"/>
          <p:cNvCxnSpPr>
            <a:cxnSpLocks noChangeShapeType="1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Gerade Verbindung 27"/>
          <p:cNvCxnSpPr>
            <a:cxnSpLocks noChangeShapeType="1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9231" name="Gerade Verbindung 33"/>
          <p:cNvCxnSpPr>
            <a:cxnSpLocks noChangeShapeType="1"/>
            <a:endCxn id="9223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Gerade Verbindung 36"/>
          <p:cNvCxnSpPr>
            <a:cxnSpLocks noChangeShapeType="1"/>
            <a:endCxn id="9226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Gerade Verbindung 39"/>
          <p:cNvCxnSpPr>
            <a:cxnSpLocks noChangeShapeType="1"/>
            <a:endCxn id="9234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4" name="Gefaltete Ecke 41"/>
          <p:cNvSpPr>
            <a:spLocks noChangeArrowheads="1"/>
          </p:cNvSpPr>
          <p:nvPr/>
        </p:nvSpPr>
        <p:spPr bwMode="auto">
          <a:xfrm>
            <a:off x="7926388" y="5326063"/>
            <a:ext cx="576262" cy="719137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9235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49" name="Abgerundete rechteckige Legende 48"/>
          <p:cNvSpPr/>
          <p:nvPr/>
        </p:nvSpPr>
        <p:spPr>
          <a:xfrm>
            <a:off x="3276600" y="2427288"/>
            <a:ext cx="2794000" cy="1022350"/>
          </a:xfrm>
          <a:prstGeom prst="wedgeRoundRectCallout">
            <a:avLst>
              <a:gd name="adj1" fmla="val 62315"/>
              <a:gd name="adj2" fmla="val 4239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Aufteilung in </a:t>
            </a:r>
            <a:r>
              <a:rPr lang="de-DE" dirty="0">
                <a:solidFill>
                  <a:schemeClr val="tx1"/>
                </a:solidFill>
              </a:rPr>
              <a:t>Pakete entspricht </a:t>
            </a:r>
            <a:r>
              <a:rPr lang="de-DE" dirty="0">
                <a:solidFill>
                  <a:schemeClr val="tx1"/>
                </a:solidFill>
              </a:rPr>
              <a:t>Verzeichnisstruktur</a:t>
            </a:r>
          </a:p>
        </p:txBody>
      </p:sp>
      <p:sp>
        <p:nvSpPr>
          <p:cNvPr id="9237" name="Textfeld 49"/>
          <p:cNvSpPr txBox="1">
            <a:spLocks noChangeArrowheads="1"/>
          </p:cNvSpPr>
          <p:nvPr/>
        </p:nvSpPr>
        <p:spPr bwMode="auto">
          <a:xfrm>
            <a:off x="4729163" y="6059488"/>
            <a:ext cx="16430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51" name="Abgerundete rechteckige Legende 50"/>
          <p:cNvSpPr/>
          <p:nvPr/>
        </p:nvSpPr>
        <p:spPr>
          <a:xfrm>
            <a:off x="2366963" y="3933825"/>
            <a:ext cx="2795587" cy="1008063"/>
          </a:xfrm>
          <a:prstGeom prst="wedgeRoundRectCallout">
            <a:avLst>
              <a:gd name="adj1" fmla="val 48880"/>
              <a:gd name="adj2" fmla="val 8913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Jede Datei enthält (meistens nur) eine </a:t>
            </a:r>
            <a:r>
              <a:rPr lang="de-DE" dirty="0">
                <a:solidFill>
                  <a:schemeClr val="tx1"/>
                </a:solidFill>
              </a:rPr>
              <a:t>„</a:t>
            </a:r>
            <a:r>
              <a:rPr lang="de-DE" dirty="0" err="1">
                <a:solidFill>
                  <a:schemeClr val="tx1"/>
                </a:solidFill>
              </a:rPr>
              <a:t>public</a:t>
            </a:r>
            <a:r>
              <a:rPr lang="de-DE" dirty="0">
                <a:solidFill>
                  <a:schemeClr val="tx1"/>
                </a:solidFill>
              </a:rPr>
              <a:t>“ Klasse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2" name="Abgerundete rechteckige Legende 51"/>
          <p:cNvSpPr/>
          <p:nvPr/>
        </p:nvSpPr>
        <p:spPr>
          <a:xfrm>
            <a:off x="1847850" y="5475288"/>
            <a:ext cx="2795588" cy="712787"/>
          </a:xfrm>
          <a:prstGeom prst="wedgeRoundRectCallout">
            <a:avLst>
              <a:gd name="adj1" fmla="val 74464"/>
              <a:gd name="adj2" fmla="val 33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Methoden sind </a:t>
            </a:r>
            <a:r>
              <a:rPr lang="de-DE" b="1" dirty="0">
                <a:solidFill>
                  <a:schemeClr val="tx1"/>
                </a:solidFill>
              </a:rPr>
              <a:t>immer</a:t>
            </a:r>
            <a:r>
              <a:rPr lang="de-DE" dirty="0">
                <a:solidFill>
                  <a:schemeClr val="tx1"/>
                </a:solidFill>
              </a:rPr>
              <a:t> in Klassen enthalten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0243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feld 4"/>
          <p:cNvSpPr txBox="1">
            <a:spLocks noChangeArrowheads="1"/>
          </p:cNvSpPr>
          <p:nvPr/>
        </p:nvSpPr>
        <p:spPr bwMode="auto">
          <a:xfrm>
            <a:off x="395288" y="1916113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es sinnvoll, zu verlangen, dass jede „Funktion“ in einer Klasse sein MUSS?</a:t>
            </a:r>
          </a:p>
        </p:txBody>
      </p:sp>
      <p:sp>
        <p:nvSpPr>
          <p:cNvPr id="10245" name="Textfeld 5"/>
          <p:cNvSpPr txBox="1">
            <a:spLocks noChangeArrowheads="1"/>
          </p:cNvSpPr>
          <p:nvPr/>
        </p:nvSpPr>
        <p:spPr bwMode="auto">
          <a:xfrm>
            <a:off x="395288" y="3036888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es sinnvoll, die Paketstruktur an der Verzeichnisstruktur zu binden?</a:t>
            </a:r>
          </a:p>
        </p:txBody>
      </p:sp>
      <p:sp>
        <p:nvSpPr>
          <p:cNvPr id="10246" name="Textfeld 6"/>
          <p:cNvSpPr txBox="1">
            <a:spLocks noChangeArrowheads="1"/>
          </p:cNvSpPr>
          <p:nvPr/>
        </p:nvSpPr>
        <p:spPr bwMode="auto">
          <a:xfrm>
            <a:off x="395288" y="4117975"/>
            <a:ext cx="46815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Darf man in Java mehrere Klassen in einer Datei implementieren?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1267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8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1269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1270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" name="Gefaltete Ecke 10"/>
          <p:cNvSpPr/>
          <p:nvPr/>
        </p:nvSpPr>
        <p:spPr bwMode="auto">
          <a:xfrm>
            <a:off x="5181600" y="5300663"/>
            <a:ext cx="576263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1" name="Gefaltete Ecke 20"/>
          <p:cNvSpPr/>
          <p:nvPr/>
        </p:nvSpPr>
        <p:spPr bwMode="auto">
          <a:xfrm>
            <a:off x="6262688" y="5300663"/>
            <a:ext cx="574675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cxnSp>
        <p:nvCxnSpPr>
          <p:cNvPr id="23" name="Gerade Verbindung 22"/>
          <p:cNvCxnSpPr>
            <a:stCxn id="9" idx="2"/>
            <a:endCxn id="13" idx="0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rade Verbindung 24"/>
          <p:cNvCxnSpPr>
            <a:stCxn id="13" idx="2"/>
            <a:endCxn id="17" idx="0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27"/>
          <p:cNvCxnSpPr>
            <a:stCxn id="13" idx="2"/>
            <a:endCxn id="19" idx="0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34" name="Gerade Verbindung 33"/>
          <p:cNvCxnSpPr>
            <a:stCxn id="19" idx="2"/>
            <a:endCxn id="11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36"/>
          <p:cNvCxnSpPr>
            <a:stCxn id="19" idx="2"/>
            <a:endCxn id="21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39"/>
          <p:cNvCxnSpPr>
            <a:stCxn id="16" idx="2"/>
            <a:endCxn id="42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Gefaltete Ecke 41"/>
          <p:cNvSpPr/>
          <p:nvPr/>
        </p:nvSpPr>
        <p:spPr bwMode="auto">
          <a:xfrm>
            <a:off x="7926388" y="5326063"/>
            <a:ext cx="576262" cy="719137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4729163" y="6059488"/>
            <a:ext cx="1643062" cy="322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11284" name="Gefaltete Ecke 34"/>
          <p:cNvSpPr>
            <a:spLocks noChangeArrowheads="1"/>
          </p:cNvSpPr>
          <p:nvPr/>
        </p:nvSpPr>
        <p:spPr bwMode="auto">
          <a:xfrm>
            <a:off x="658813" y="5197475"/>
            <a:ext cx="576262" cy="719138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36" name="Gruppieren 35"/>
          <p:cNvGrpSpPr/>
          <p:nvPr/>
        </p:nvGrpSpPr>
        <p:grpSpPr>
          <a:xfrm>
            <a:off x="1473612" y="3299301"/>
            <a:ext cx="938148" cy="633755"/>
            <a:chOff x="3273171" y="3717032"/>
            <a:chExt cx="1154813" cy="780120"/>
          </a:xfrm>
          <a:noFill/>
        </p:grpSpPr>
        <p:sp>
          <p:nvSpPr>
            <p:cNvPr id="38" name="Rechteck 37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154805" y="4110539"/>
            <a:ext cx="938148" cy="633755"/>
            <a:chOff x="3273171" y="3717032"/>
            <a:chExt cx="1154813" cy="780120"/>
          </a:xfrm>
          <a:noFill/>
        </p:grpSpPr>
        <p:sp>
          <p:nvSpPr>
            <p:cNvPr id="43" name="Rechteck 4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87" name="Gefaltete Ecke 44"/>
          <p:cNvSpPr>
            <a:spLocks noChangeArrowheads="1"/>
          </p:cNvSpPr>
          <p:nvPr/>
        </p:nvSpPr>
        <p:spPr bwMode="auto">
          <a:xfrm>
            <a:off x="2012950" y="5229225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88" name="Gerade Verbindung 52"/>
          <p:cNvCxnSpPr>
            <a:cxnSpLocks noChangeShapeType="1"/>
            <a:stCxn id="47" idx="2"/>
          </p:cNvCxnSpPr>
          <p:nvPr/>
        </p:nvCxnSpPr>
        <p:spPr bwMode="auto">
          <a:xfrm flipH="1">
            <a:off x="1943100" y="2886075"/>
            <a:ext cx="400050" cy="530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9" name="Gerade Verbindung 54"/>
          <p:cNvCxnSpPr>
            <a:cxnSpLocks noChangeShapeType="1"/>
          </p:cNvCxnSpPr>
          <p:nvPr/>
        </p:nvCxnSpPr>
        <p:spPr bwMode="auto">
          <a:xfrm flipH="1">
            <a:off x="1625600" y="3933825"/>
            <a:ext cx="317500" cy="293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0" name="Textfeld 62"/>
          <p:cNvSpPr txBox="1">
            <a:spLocks noChangeArrowheads="1"/>
          </p:cNvSpPr>
          <p:nvPr/>
        </p:nvSpPr>
        <p:spPr bwMode="auto">
          <a:xfrm>
            <a:off x="312738" y="5956300"/>
            <a:ext cx="13065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Building.h</a:t>
            </a:r>
          </a:p>
        </p:txBody>
      </p:sp>
      <p:grpSp>
        <p:nvGrpSpPr>
          <p:cNvPr id="11291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92" name="Textfeld 63"/>
          <p:cNvSpPr txBox="1">
            <a:spLocks noChangeArrowheads="1"/>
          </p:cNvSpPr>
          <p:nvPr/>
        </p:nvSpPr>
        <p:spPr bwMode="auto">
          <a:xfrm>
            <a:off x="1619250" y="5949950"/>
            <a:ext cx="1531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Building.cpp</a:t>
            </a:r>
          </a:p>
        </p:txBody>
      </p:sp>
      <p:sp>
        <p:nvSpPr>
          <p:cNvPr id="11293" name="Abgerundetes Rechteck 2"/>
          <p:cNvSpPr>
            <a:spLocks noChangeArrowheads="1"/>
          </p:cNvSpPr>
          <p:nvPr/>
        </p:nvSpPr>
        <p:spPr bwMode="auto">
          <a:xfrm>
            <a:off x="107950" y="5075238"/>
            <a:ext cx="3035300" cy="13065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94" name="Gerade Verbindung 21"/>
          <p:cNvCxnSpPr>
            <a:cxnSpLocks noChangeShapeType="1"/>
            <a:endCxn id="11293" idx="0"/>
          </p:cNvCxnSpPr>
          <p:nvPr/>
        </p:nvCxnSpPr>
        <p:spPr bwMode="auto">
          <a:xfrm>
            <a:off x="1625600" y="4745038"/>
            <a:ext cx="0" cy="33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5" name="Gruppieren 23"/>
          <p:cNvGrpSpPr>
            <a:grpSpLocks/>
          </p:cNvGrpSpPr>
          <p:nvPr/>
        </p:nvGrpSpPr>
        <p:grpSpPr bwMode="auto">
          <a:xfrm>
            <a:off x="2463800" y="4098925"/>
            <a:ext cx="1244600" cy="842963"/>
            <a:chOff x="3356207" y="3298758"/>
            <a:chExt cx="1929969" cy="1306338"/>
          </a:xfrm>
        </p:grpSpPr>
        <p:sp>
          <p:nvSpPr>
            <p:cNvPr id="11305" name="Gefaltete Ecke 64"/>
            <p:cNvSpPr>
              <a:spLocks noChangeArrowheads="1"/>
            </p:cNvSpPr>
            <p:nvPr/>
          </p:nvSpPr>
          <p:spPr bwMode="auto">
            <a:xfrm>
              <a:off x="3530208" y="342049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6" name="Gefaltete Ecke 65"/>
            <p:cNvSpPr>
              <a:spLocks noChangeArrowheads="1"/>
            </p:cNvSpPr>
            <p:nvPr/>
          </p:nvSpPr>
          <p:spPr bwMode="auto">
            <a:xfrm>
              <a:off x="4392237" y="345296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7" name="Textfeld 66"/>
            <p:cNvSpPr txBox="1">
              <a:spLocks noChangeArrowheads="1"/>
            </p:cNvSpPr>
            <p:nvPr/>
          </p:nvSpPr>
          <p:spPr bwMode="auto">
            <a:xfrm>
              <a:off x="3610042" y="4114263"/>
              <a:ext cx="409086" cy="32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.h</a:t>
              </a:r>
            </a:p>
          </p:txBody>
        </p:sp>
        <p:sp>
          <p:nvSpPr>
            <p:cNvPr id="11308" name="Textfeld 67"/>
            <p:cNvSpPr txBox="1">
              <a:spLocks noChangeArrowheads="1"/>
            </p:cNvSpPr>
            <p:nvPr/>
          </p:nvSpPr>
          <p:spPr bwMode="auto">
            <a:xfrm>
              <a:off x="4317440" y="4114263"/>
              <a:ext cx="633507" cy="32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  <p:sp>
          <p:nvSpPr>
            <p:cNvPr id="11309" name="Abgerundetes Rechteck 68"/>
            <p:cNvSpPr>
              <a:spLocks noChangeArrowheads="1"/>
            </p:cNvSpPr>
            <p:nvPr/>
          </p:nvSpPr>
          <p:spPr bwMode="auto">
            <a:xfrm>
              <a:off x="3356207" y="3298758"/>
              <a:ext cx="1929969" cy="130633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cxnSp>
        <p:nvCxnSpPr>
          <p:cNvPr id="11296" name="Gerade Verbindung 69"/>
          <p:cNvCxnSpPr>
            <a:cxnSpLocks noChangeShapeType="1"/>
            <a:endCxn id="11309" idx="0"/>
          </p:cNvCxnSpPr>
          <p:nvPr/>
        </p:nvCxnSpPr>
        <p:spPr bwMode="auto">
          <a:xfrm>
            <a:off x="1943100" y="3933825"/>
            <a:ext cx="1143000" cy="165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7" name="Gruppieren 28"/>
          <p:cNvGrpSpPr>
            <a:grpSpLocks/>
          </p:cNvGrpSpPr>
          <p:nvPr/>
        </p:nvGrpSpPr>
        <p:grpSpPr bwMode="auto">
          <a:xfrm>
            <a:off x="2366963" y="2984500"/>
            <a:ext cx="633412" cy="650875"/>
            <a:chOff x="3009895" y="2420889"/>
            <a:chExt cx="633507" cy="650550"/>
          </a:xfrm>
        </p:grpSpPr>
        <p:sp>
          <p:nvSpPr>
            <p:cNvPr id="11303" name="Gefaltete Ecke 71"/>
            <p:cNvSpPr>
              <a:spLocks noChangeArrowheads="1"/>
            </p:cNvSpPr>
            <p:nvPr/>
          </p:nvSpPr>
          <p:spPr bwMode="auto">
            <a:xfrm>
              <a:off x="3203846" y="2420889"/>
              <a:ext cx="299216" cy="37402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4" name="Textfeld 72"/>
            <p:cNvSpPr txBox="1">
              <a:spLocks noChangeArrowheads="1"/>
            </p:cNvSpPr>
            <p:nvPr/>
          </p:nvSpPr>
          <p:spPr bwMode="auto">
            <a:xfrm>
              <a:off x="3009895" y="2750133"/>
              <a:ext cx="633507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</p:grpSp>
      <p:cxnSp>
        <p:nvCxnSpPr>
          <p:cNvPr id="11298" name="Gerade Verbindung 73"/>
          <p:cNvCxnSpPr>
            <a:cxnSpLocks noChangeShapeType="1"/>
            <a:stCxn id="47" idx="2"/>
            <a:endCxn id="11303" idx="0"/>
          </p:cNvCxnSpPr>
          <p:nvPr/>
        </p:nvCxnSpPr>
        <p:spPr bwMode="auto">
          <a:xfrm>
            <a:off x="2343150" y="2886075"/>
            <a:ext cx="368300" cy="98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Abgerundete rechteckige Legende 74"/>
          <p:cNvSpPr/>
          <p:nvPr/>
        </p:nvSpPr>
        <p:spPr>
          <a:xfrm>
            <a:off x="3078163" y="3205163"/>
            <a:ext cx="3671887" cy="1022350"/>
          </a:xfrm>
          <a:prstGeom prst="wedgeRoundRectCallout">
            <a:avLst>
              <a:gd name="adj1" fmla="val -70718"/>
              <a:gd name="adj2" fmla="val 1172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tx1"/>
                </a:solidFill>
              </a:rPr>
              <a:t>Beliebige Verzeichnisstruktur</a:t>
            </a:r>
            <a:r>
              <a:rPr lang="de-DE" dirty="0">
                <a:solidFill>
                  <a:schemeClr val="tx1"/>
                </a:solidFill>
              </a:rPr>
              <a:t> - hat nichts mit Sichtbarkeit zu tun</a:t>
            </a:r>
          </a:p>
        </p:txBody>
      </p:sp>
      <p:sp>
        <p:nvSpPr>
          <p:cNvPr id="76" name="Abgerundete rechteckige Legende 75"/>
          <p:cNvSpPr/>
          <p:nvPr/>
        </p:nvSpPr>
        <p:spPr>
          <a:xfrm>
            <a:off x="3203575" y="4419600"/>
            <a:ext cx="3671888" cy="768350"/>
          </a:xfrm>
          <a:prstGeom prst="wedgeRoundRectCallout">
            <a:avLst>
              <a:gd name="adj1" fmla="val -55422"/>
              <a:gd name="adj2" fmla="val 5046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Klassen werden in </a:t>
            </a:r>
            <a:r>
              <a:rPr lang="de-DE" b="1" dirty="0">
                <a:solidFill>
                  <a:schemeClr val="tx1"/>
                </a:solidFill>
              </a:rPr>
              <a:t>Header-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und </a:t>
            </a:r>
            <a:r>
              <a:rPr lang="de-DE" b="1" dirty="0">
                <a:solidFill>
                  <a:schemeClr val="tx1"/>
                </a:solidFill>
              </a:rPr>
              <a:t>Implementierungsdatei</a:t>
            </a:r>
            <a:r>
              <a:rPr lang="de-DE" dirty="0">
                <a:solidFill>
                  <a:schemeClr val="tx1"/>
                </a:solidFill>
              </a:rPr>
              <a:t> getrennt</a:t>
            </a:r>
          </a:p>
        </p:txBody>
      </p:sp>
      <p:sp>
        <p:nvSpPr>
          <p:cNvPr id="77" name="Abgerundete rechteckige Legende 76"/>
          <p:cNvSpPr/>
          <p:nvPr/>
        </p:nvSpPr>
        <p:spPr>
          <a:xfrm>
            <a:off x="3082925" y="1866900"/>
            <a:ext cx="3667125" cy="1201738"/>
          </a:xfrm>
          <a:prstGeom prst="wedgeRoundRectCallout">
            <a:avLst>
              <a:gd name="adj1" fmla="val -58858"/>
              <a:gd name="adj2" fmla="val 5573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Implementierungsdateien mit </a:t>
            </a:r>
            <a:r>
              <a:rPr lang="de-DE" b="1" dirty="0">
                <a:solidFill>
                  <a:schemeClr val="tx1"/>
                </a:solidFill>
              </a:rPr>
              <a:t>Funktionen </a:t>
            </a:r>
            <a:r>
              <a:rPr lang="de-DE" dirty="0">
                <a:solidFill>
                  <a:schemeClr val="tx1"/>
                </a:solidFill>
              </a:rPr>
              <a:t>(keine Methoden!) sind möglich und üblich</a:t>
            </a:r>
          </a:p>
        </p:txBody>
      </p:sp>
      <p:sp>
        <p:nvSpPr>
          <p:cNvPr id="78" name="Abgerundete rechteckige Legende 77"/>
          <p:cNvSpPr/>
          <p:nvPr/>
        </p:nvSpPr>
        <p:spPr>
          <a:xfrm>
            <a:off x="3330575" y="5430838"/>
            <a:ext cx="4059238" cy="1022350"/>
          </a:xfrm>
          <a:prstGeom prst="wedgeRoundRectCallout">
            <a:avLst>
              <a:gd name="adj1" fmla="val -59696"/>
              <a:gd name="adj2" fmla="val 278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tx1"/>
                </a:solidFill>
              </a:rPr>
              <a:t>Mehrere Klassen</a:t>
            </a:r>
            <a:r>
              <a:rPr lang="de-DE" dirty="0">
                <a:solidFill>
                  <a:schemeClr val="tx1"/>
                </a:solidFill>
              </a:rPr>
              <a:t> können </a:t>
            </a:r>
            <a:r>
              <a:rPr lang="de-DE" dirty="0">
                <a:solidFill>
                  <a:schemeClr val="tx1"/>
                </a:solidFill>
              </a:rPr>
              <a:t>flexibel in Header/Implementierungsdateien </a:t>
            </a:r>
            <a:r>
              <a:rPr lang="de-DE" dirty="0">
                <a:solidFill>
                  <a:schemeClr val="tx1"/>
                </a:solidFill>
              </a:rPr>
              <a:t>kombiniert werden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</p:bldLst>
  </p:timing>
</p:sld>
</file>

<file path=ppt/theme/theme1.xml><?xml version="1.0" encoding="utf-8"?>
<a:theme xmlns:a="http://schemas.openxmlformats.org/drawingml/2006/main" name="1_FV_Vorlage_SE1_TUCD">
  <a:themeElements>
    <a:clrScheme name="1_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>
          <a:noFill/>
        </a:ln>
        <a:effectLst/>
        <a:ex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1_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954</Words>
  <Application>Microsoft Office PowerPoint</Application>
  <PresentationFormat>Bildschirmpräsentation (4:3)</PresentationFormat>
  <Paragraphs>279</Paragraphs>
  <Slides>22</Slides>
  <Notes>7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22</vt:i4>
      </vt:variant>
    </vt:vector>
  </HeadingPairs>
  <TitlesOfParts>
    <vt:vector size="30" baseType="lpstr">
      <vt:lpstr>Arial</vt:lpstr>
      <vt:lpstr>Lucida Sans Unicode</vt:lpstr>
      <vt:lpstr>Wingdings</vt:lpstr>
      <vt:lpstr>Times New Roman</vt:lpstr>
      <vt:lpstr>Stafford</vt:lpstr>
      <vt:lpstr>Consolas</vt:lpstr>
      <vt:lpstr>Earwig Factory</vt:lpstr>
      <vt:lpstr>1_FV_Vorlage_SE1_TUCD</vt:lpstr>
      <vt:lpstr>Programmierpraktikum C und C++</vt:lpstr>
      <vt:lpstr>Implementierung einer Aufzugsimulation</vt:lpstr>
      <vt:lpstr>Statische Struktur des Systems  (Klassendiagramm / Metamodell)</vt:lpstr>
      <vt:lpstr>Implementierung mit C++ / Vergleich mit Java</vt:lpstr>
      <vt:lpstr>Projektabhängigkeiten (mit Eclipse CDT)</vt:lpstr>
      <vt:lpstr>Implementierung mit C++ / Vergleich mit Java</vt:lpstr>
      <vt:lpstr>Projektstruktur</vt:lpstr>
      <vt:lpstr>Intermezzo</vt:lpstr>
      <vt:lpstr>Projektstruktur</vt:lpstr>
      <vt:lpstr>Projektstruktur</vt:lpstr>
      <vt:lpstr>Header und Implementierungs-Dateien</vt:lpstr>
      <vt:lpstr>Header und Implementierungs-Dateien</vt:lpstr>
      <vt:lpstr>Intermezzo</vt:lpstr>
      <vt:lpstr>Implementierung mit C++ / Vergleich mit Java</vt:lpstr>
      <vt:lpstr>Kompilierung</vt:lpstr>
      <vt:lpstr>Kompilierung</vt:lpstr>
      <vt:lpstr>Kompilierung</vt:lpstr>
      <vt:lpstr>Was genau macht der Präprozessor?</vt:lpstr>
      <vt:lpstr>Intermezzo</vt:lpstr>
      <vt:lpstr>Implementierung mit C++ / Vergleich mit Java</vt:lpstr>
      <vt:lpstr>Systemstart</vt:lpstr>
      <vt:lpstr>PowerPoint-Präsentation</vt:lpstr>
    </vt:vector>
  </TitlesOfParts>
  <Company>TU Darmstadt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und C++</dc:title>
  <dc:creator>Roland Kluge</dc:creator>
  <cp:lastModifiedBy>Roland Kluge</cp:lastModifiedBy>
  <cp:revision>348</cp:revision>
  <dcterms:created xsi:type="dcterms:W3CDTF">2008-08-19T13:25:11Z</dcterms:created>
  <dcterms:modified xsi:type="dcterms:W3CDTF">2014-06-11T11:21:52Z</dcterms:modified>
</cp:coreProperties>
</file>