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294" r:id="rId17"/>
    <p:sldId id="268" r:id="rId18"/>
    <p:sldId id="267" r:id="rId19"/>
    <p:sldId id="274" r:id="rId20"/>
    <p:sldId id="275" r:id="rId21"/>
    <p:sldId id="276" r:id="rId22"/>
    <p:sldId id="298" r:id="rId23"/>
    <p:sldId id="271" r:id="rId24"/>
    <p:sldId id="277" r:id="rId25"/>
    <p:sldId id="279" r:id="rId26"/>
    <p:sldId id="280" r:id="rId27"/>
    <p:sldId id="281" r:id="rId28"/>
    <p:sldId id="278" r:id="rId29"/>
    <p:sldId id="283" r:id="rId30"/>
    <p:sldId id="282" r:id="rId31"/>
    <p:sldId id="272" r:id="rId32"/>
    <p:sldId id="284" r:id="rId33"/>
    <p:sldId id="285" r:id="rId34"/>
    <p:sldId id="299" r:id="rId35"/>
    <p:sldId id="287" r:id="rId36"/>
    <p:sldId id="288" r:id="rId37"/>
    <p:sldId id="289" r:id="rId38"/>
    <p:sldId id="290" r:id="rId39"/>
    <p:sldId id="291" r:id="rId40"/>
    <p:sldId id="286" r:id="rId41"/>
    <p:sldId id="292" r:id="rId42"/>
    <p:sldId id="300" r:id="rId43"/>
    <p:sldId id="293" r:id="rId4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304" autoAdjust="0"/>
    <p:restoredTop sz="84232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Default-Initialisierung ist bei gcc netterweise 0 und gibt die Warnung „uninitialized“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smtClean="0">
                <a:latin typeface="Times New Roman" pitchFamily="16" charset="0"/>
              </a:rPr>
              <a:t>MUSS bei</a:t>
            </a:r>
          </a:p>
          <a:p>
            <a:r>
              <a:rPr lang="de-DE" altLang="de-DE" smtClean="0">
                <a:latin typeface="Times New Roman" pitchFamily="16" charset="0"/>
              </a:rPr>
              <a:t>	- Elternklasse mit Nicht-Defaultkonstruktur</a:t>
            </a:r>
          </a:p>
          <a:p>
            <a:r>
              <a:rPr lang="de-DE" altLang="de-DE" smtClean="0">
                <a:latin typeface="Times New Roman" pitchFamily="16" charset="0"/>
              </a:rPr>
              <a:t>	- Referenzen, Konstanten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25</a:t>
            </a:fld>
            <a:endParaRPr lang="en-US" altLang="de-DE" sz="1100" smtClean="0">
              <a:latin typeface="Stafford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Anthony Anjorin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anthony.anjorin@es.tu-darmstadt.de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11.06.2014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smtClean="0"/>
              <a:t>const</a:t>
            </a:r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2339975" y="1557338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(*iP)++;  </a:t>
            </a:r>
            <a:r>
              <a:rPr lang="de-DE" altLang="de-DE" sz="1800" b="0">
                <a:solidFill>
                  <a:srgbClr val="00B050"/>
                </a:solidFill>
                <a:latin typeface="Consolas" pitchFamily="49" charset="0"/>
              </a:rPr>
              <a:t>// assignment of read-only variable iP</a:t>
            </a:r>
            <a:endParaRPr lang="de-DE" altLang="de-DE" sz="1800" b="0">
              <a:solidFill>
                <a:srgbClr val="00B050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84213" y="1614488"/>
            <a:ext cx="1622425" cy="590550"/>
          </a:xfrm>
          <a:prstGeom prst="wedgeRoundRectCallout">
            <a:avLst>
              <a:gd name="adj1" fmla="val 59064"/>
              <a:gd name="adj2" fmla="val 485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</a:t>
            </a:r>
            <a:r>
              <a:rPr lang="de-DE" b="1" dirty="0">
                <a:solidFill>
                  <a:schemeClr val="tx1"/>
                </a:solidFill>
              </a:rPr>
              <a:t>Konstante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3317" name="Gerade Verbindung 48"/>
          <p:cNvCxnSpPr>
            <a:cxnSpLocks noChangeShapeType="1"/>
          </p:cNvCxnSpPr>
          <p:nvPr/>
        </p:nvCxnSpPr>
        <p:spPr bwMode="auto">
          <a:xfrm flipH="1">
            <a:off x="827088" y="3573463"/>
            <a:ext cx="72739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2376488" y="3621088"/>
            <a:ext cx="4572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jP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(*jP)++;</a:t>
            </a:r>
            <a:endParaRPr lang="de-DE" altLang="de-DE" sz="1800" b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jP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647700" y="2536825"/>
            <a:ext cx="1624013" cy="588963"/>
          </a:xfrm>
          <a:prstGeom prst="wedgeRoundRectCallout">
            <a:avLst>
              <a:gd name="adj1" fmla="val 59064"/>
              <a:gd name="adj2" fmla="val 485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Nicht erlaubt!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07950" y="3702050"/>
            <a:ext cx="2208213" cy="590550"/>
          </a:xfrm>
          <a:prstGeom prst="wedgeRoundRectCallout">
            <a:avLst>
              <a:gd name="adj1" fmla="val 59064"/>
              <a:gd name="adj2" fmla="val 485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UnveränderlicherZeiger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auf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140200" y="3486150"/>
            <a:ext cx="3744913" cy="590550"/>
          </a:xfrm>
          <a:prstGeom prst="wedgeRoundRectCallout">
            <a:avLst>
              <a:gd name="adj1" fmla="val -32918"/>
              <a:gd name="adj2" fmla="val 710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Muss sofort initialisiert werden, kann nicht neu definiert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017963" y="4789488"/>
            <a:ext cx="1108075" cy="442912"/>
          </a:xfrm>
          <a:prstGeom prst="wedgeRoundRectCallout">
            <a:avLst>
              <a:gd name="adj1" fmla="val -98557"/>
              <a:gd name="adj2" fmla="val -437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erlaubt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2339975" y="5702300"/>
            <a:ext cx="45720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iP = &amp;i;</a:t>
            </a:r>
          </a:p>
        </p:txBody>
      </p:sp>
      <p:cxnSp>
        <p:nvCxnSpPr>
          <p:cNvPr id="13324" name="Gerade Verbindung 48"/>
          <p:cNvCxnSpPr>
            <a:cxnSpLocks noChangeShapeType="1"/>
          </p:cNvCxnSpPr>
          <p:nvPr/>
        </p:nvCxnSpPr>
        <p:spPr bwMode="auto">
          <a:xfrm flipH="1">
            <a:off x="827088" y="5661025"/>
            <a:ext cx="72739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bgerundete rechteckige Legende 19"/>
          <p:cNvSpPr/>
          <p:nvPr/>
        </p:nvSpPr>
        <p:spPr>
          <a:xfrm>
            <a:off x="6024563" y="5730875"/>
            <a:ext cx="2868612" cy="661988"/>
          </a:xfrm>
          <a:prstGeom prst="wedgeRoundRectCallout">
            <a:avLst>
              <a:gd name="adj1" fmla="val -65530"/>
              <a:gd name="adj2" fmla="val 112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Unveränderlicher Zeiger </a:t>
            </a:r>
            <a:r>
              <a:rPr lang="de-DE" dirty="0">
                <a:solidFill>
                  <a:schemeClr val="tx1"/>
                </a:solidFill>
              </a:rPr>
              <a:t>auf </a:t>
            </a:r>
            <a:r>
              <a:rPr lang="de-DE" b="1" dirty="0">
                <a:solidFill>
                  <a:schemeClr val="tx1"/>
                </a:solidFill>
              </a:rPr>
              <a:t>Konstante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611188" y="5000625"/>
            <a:ext cx="1624012" cy="588963"/>
          </a:xfrm>
          <a:prstGeom prst="wedgeRoundRectCallout">
            <a:avLst>
              <a:gd name="adj1" fmla="val 61788"/>
              <a:gd name="adj2" fmla="val 110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Nicht erlaubt!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 </a:t>
            </a:r>
            <a:r>
              <a:rPr lang="de-DE" altLang="de-DE" b="1"/>
              <a:t>Referenz</a:t>
            </a:r>
            <a:r>
              <a:rPr lang="de-DE" altLang="de-DE"/>
              <a:t> ist ein </a:t>
            </a:r>
            <a:r>
              <a:rPr lang="de-DE" altLang="de-DE" i="1"/>
              <a:t>const</a:t>
            </a:r>
            <a:r>
              <a:rPr lang="de-DE" altLang="de-DE"/>
              <a:t> Zeiger, der automatisch dereferenziert wird (angenehme Syntax)</a:t>
            </a:r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257333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(*iP)++;</a:t>
            </a:r>
            <a:endParaRPr lang="de-DE" altLang="de-DE" sz="1800" b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&amp; iR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iR++;</a:t>
            </a:r>
          </a:p>
        </p:txBody>
      </p:sp>
      <p:cxnSp>
        <p:nvCxnSpPr>
          <p:cNvPr id="14343" name="Gerade Verbindung 48"/>
          <p:cNvCxnSpPr>
            <a:cxnSpLocks noChangeShapeType="1"/>
          </p:cNvCxnSpPr>
          <p:nvPr/>
        </p:nvCxnSpPr>
        <p:spPr bwMode="auto">
          <a:xfrm flipH="1">
            <a:off x="468313" y="4410075"/>
            <a:ext cx="77533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Rechteck 17"/>
          <p:cNvSpPr>
            <a:spLocks noChangeArrowheads="1"/>
          </p:cNvSpPr>
          <p:nvPr/>
        </p:nvSpPr>
        <p:spPr bwMode="auto">
          <a:xfrm>
            <a:off x="5003800" y="4797425"/>
            <a:ext cx="26638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&amp; iR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cout &lt;&lt; iR &lt;&lt; </a:t>
            </a:r>
            <a:r>
              <a:rPr lang="de-DE" altLang="de-DE" sz="18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4345" name="Rechteck 19"/>
          <p:cNvSpPr>
            <a:spLocks noChangeArrowheads="1"/>
          </p:cNvSpPr>
          <p:nvPr/>
        </p:nvSpPr>
        <p:spPr bwMode="auto">
          <a:xfrm>
            <a:off x="900113" y="4568825"/>
            <a:ext cx="356393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cout &lt;&lt; *iP &lt;&lt; </a:t>
            </a:r>
            <a:r>
              <a:rPr lang="de-DE" altLang="de-DE" sz="18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Verhält sich wie Variable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7078663" y="3302000"/>
            <a:ext cx="1655762" cy="806450"/>
          </a:xfrm>
          <a:prstGeom prst="wedgeRoundRectCallout">
            <a:avLst>
              <a:gd name="adj1" fmla="val -27294"/>
              <a:gd name="adj2" fmla="val 234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Verhält sich wie Variable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348" name="Gerade Verbindung 2"/>
          <p:cNvCxnSpPr>
            <a:cxnSpLocks noChangeShapeType="1"/>
          </p:cNvCxnSpPr>
          <p:nvPr/>
        </p:nvCxnSpPr>
        <p:spPr bwMode="auto">
          <a:xfrm>
            <a:off x="7078663" y="3789363"/>
            <a:ext cx="0" cy="1793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Unterschied zu </a:t>
            </a:r>
            <a:r>
              <a:rPr lang="de-DE" altLang="de-DE" sz="1800" b="0" i="1"/>
              <a:t>final </a:t>
            </a:r>
            <a:r>
              <a:rPr lang="de-DE" altLang="de-DE" sz="1800" b="0"/>
              <a:t>in Java?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smtClean="0"/>
              <a:t>Compiler</a:t>
            </a:r>
            <a:r>
              <a:rPr lang="de-DE" altLang="de-DE" sz="2000" smtClean="0"/>
              <a:t> kann automatisch die Absichten des Programmierers </a:t>
            </a:r>
            <a:r>
              <a:rPr lang="de-DE" altLang="de-DE" sz="2000" b="1" smtClean="0"/>
              <a:t>statisch</a:t>
            </a:r>
            <a:r>
              <a:rPr lang="de-DE" altLang="de-DE" sz="2000" smtClean="0"/>
              <a:t> durchsetzen (es gibt einen guten Grund wieso etwas const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smtClean="0"/>
              <a:t>Compiler kann viele </a:t>
            </a:r>
            <a:r>
              <a:rPr lang="de-DE" altLang="de-DE" sz="2000" b="1" smtClean="0"/>
              <a:t>Optimierungen</a:t>
            </a:r>
            <a:r>
              <a:rPr lang="de-DE" altLang="de-DE" sz="2000" smtClean="0"/>
              <a:t> durchführen mit dem Wissen darüber, was const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smtClean="0"/>
              <a:t>Absicht des Programms wird dem Leser </a:t>
            </a:r>
            <a:r>
              <a:rPr lang="de-DE" altLang="de-DE" sz="2000" b="1" smtClean="0"/>
              <a:t>„expliziter“.</a:t>
            </a:r>
            <a:r>
              <a:rPr lang="de-DE" altLang="de-DE" sz="2000" smtClean="0"/>
              <a:t/>
            </a:r>
            <a:br>
              <a:rPr lang="de-DE" altLang="de-DE" sz="2000" smtClean="0"/>
            </a:b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smtClean="0"/>
              <a:t>Wird für </a:t>
            </a:r>
            <a:r>
              <a:rPr lang="de-DE" altLang="de-DE" sz="2000" b="1" smtClean="0"/>
              <a:t>Objekte</a:t>
            </a:r>
            <a:r>
              <a:rPr lang="de-DE" altLang="de-DE" sz="2000" smtClean="0"/>
              <a:t> und </a:t>
            </a:r>
            <a:r>
              <a:rPr lang="de-DE" altLang="de-DE" sz="2000" b="1" smtClean="0"/>
              <a:t>Methoden</a:t>
            </a:r>
            <a:r>
              <a:rPr lang="de-DE" altLang="de-DE" sz="200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OO mit </a:t>
            </a:r>
            <a:r>
              <a:rPr lang="de-DE" altLang="de-DE" smtClean="0">
                <a:solidFill>
                  <a:srgbClr val="FF0000"/>
                </a:solidFill>
              </a:rPr>
              <a:t>const</a:t>
            </a: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iDoNotChangeAnything(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	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building)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building.printFloorPlan();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Verändert </a:t>
            </a:r>
            <a:r>
              <a:rPr lang="de-DE" dirty="0">
                <a:solidFill>
                  <a:schemeClr val="tx1"/>
                </a:solidFill>
              </a:rPr>
              <a:t>den Zustand des Objekts </a:t>
            </a:r>
            <a:r>
              <a:rPr lang="de-DE" dirty="0">
                <a:solidFill>
                  <a:schemeClr val="tx1"/>
                </a:solidFill>
              </a:rPr>
              <a:t>nicht (</a:t>
            </a:r>
            <a:r>
              <a:rPr lang="de-DE" b="1" dirty="0">
                <a:solidFill>
                  <a:schemeClr val="tx1"/>
                </a:solidFill>
              </a:rPr>
              <a:t>Read-</a:t>
            </a:r>
            <a:r>
              <a:rPr lang="de-DE" b="1" dirty="0" err="1">
                <a:solidFill>
                  <a:schemeClr val="tx1"/>
                </a:solidFill>
              </a:rPr>
              <a:t>only</a:t>
            </a:r>
            <a:r>
              <a:rPr lang="de-DE" b="1" dirty="0">
                <a:solidFill>
                  <a:schemeClr val="tx1"/>
                </a:solidFill>
              </a:rPr>
              <a:t>-Zugriff)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tx1"/>
                </a:solidFill>
              </a:rPr>
              <a:t>building</a:t>
            </a:r>
            <a:r>
              <a:rPr lang="de-DE" dirty="0">
                <a:solidFill>
                  <a:schemeClr val="tx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Es dürfen </a:t>
            </a:r>
            <a:r>
              <a:rPr lang="de-DE" b="1" dirty="0">
                <a:solidFill>
                  <a:schemeClr val="tx1"/>
                </a:solidFill>
              </a:rPr>
              <a:t>nur </a:t>
            </a:r>
            <a:r>
              <a:rPr lang="de-DE" b="1" dirty="0" err="1">
                <a:solidFill>
                  <a:schemeClr val="tx1"/>
                </a:solidFill>
              </a:rPr>
              <a:t>const</a:t>
            </a:r>
            <a:r>
              <a:rPr lang="de-DE" b="1" dirty="0">
                <a:solidFill>
                  <a:schemeClr val="tx1"/>
                </a:solidFill>
              </a:rPr>
              <a:t> Methoden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von </a:t>
            </a:r>
            <a:r>
              <a:rPr lang="de-DE" i="1" dirty="0" err="1">
                <a:solidFill>
                  <a:schemeClr val="tx1"/>
                </a:solidFill>
              </a:rPr>
              <a:t>building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aufgerufen </a:t>
            </a:r>
            <a:r>
              <a:rPr lang="de-DE" dirty="0">
                <a:solidFill>
                  <a:schemeClr val="tx1"/>
                </a:solidFill>
              </a:rPr>
              <a:t>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97363" y="5067300"/>
            <a:ext cx="4592637" cy="1241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4663" y="3500438"/>
            <a:ext cx="4591050" cy="144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48150" y="2133600"/>
            <a:ext cx="4592638" cy="233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1530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356100" y="1866900"/>
            <a:ext cx="45720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  number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(number)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"Creating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  number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"Copying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floor.</a:t>
            </a: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"Destroying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547813" y="1711325"/>
            <a:ext cx="2424112" cy="84296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Initialisierungsliste</a:t>
            </a:r>
            <a:r>
              <a:rPr lang="de-DE" dirty="0">
                <a:solidFill>
                  <a:schemeClr val="tx1"/>
                </a:solidFill>
              </a:rPr>
              <a:t> für </a:t>
            </a:r>
            <a:r>
              <a:rPr lang="de-DE" dirty="0" err="1">
                <a:solidFill>
                  <a:schemeClr val="tx1"/>
                </a:solidFill>
              </a:rPr>
              <a:t>Konstruktor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44650" y="3173413"/>
            <a:ext cx="2292350" cy="633412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Copy-Konstruktor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89100" y="4797425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Destruktor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iWorkOnACopy(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"This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    &lt;&lt; 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iWorkOnACopy(floor);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476375" y="5589588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Copy-Konstruktor</a:t>
            </a:r>
            <a:r>
              <a:rPr lang="de-DE" dirty="0">
                <a:solidFill>
                  <a:schemeClr val="tx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wird automatisch zerstört wenn </a:t>
            </a:r>
            <a:r>
              <a:rPr lang="de-DE" dirty="0" err="1">
                <a:solidFill>
                  <a:schemeClr val="tx1"/>
                </a:solidFill>
              </a:rPr>
              <a:t>iWorkOnACopy</a:t>
            </a:r>
            <a:r>
              <a:rPr lang="de-DE" dirty="0">
                <a:solidFill>
                  <a:schemeClr val="tx1"/>
                </a:solidFill>
              </a:rPr>
              <a:t> zu </a:t>
            </a: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(1):  Übergabe „per Referenz“ (</a:t>
            </a:r>
            <a:r>
              <a:rPr lang="de-DE" altLang="de-DE" sz="2200"/>
              <a:t>Call by Reference</a:t>
            </a:r>
            <a:r>
              <a:rPr lang="de-DE" altLang="de-DE" sz="2200" b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352675" y="1125538"/>
            <a:ext cx="1574800" cy="469900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iUseAReference(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"This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iUseAReference(floor);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tx1"/>
                </a:solidFill>
              </a:rPr>
              <a:t>iUseAReference</a:t>
            </a:r>
            <a:r>
              <a:rPr lang="de-DE" dirty="0">
                <a:solidFill>
                  <a:schemeClr val="tx1"/>
                </a:solidFill>
              </a:rPr>
              <a:t> kann aber das Objekt beliebig verändern!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Wo leben meine Daten?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107950" y="2906713"/>
            <a:ext cx="5435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iUseAConstReference(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"This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iUseAConstReference(floor);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(2): Übergabe per </a:t>
            </a:r>
            <a:r>
              <a:rPr lang="de-DE" altLang="de-DE" sz="2200" i="1"/>
              <a:t>const</a:t>
            </a:r>
            <a:r>
              <a:rPr lang="de-DE" altLang="de-DE" sz="220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3663950" y="5300663"/>
            <a:ext cx="378777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Dies sollte grundsätzlich die Default-Übergabestrategie </a:t>
            </a:r>
            <a:r>
              <a:rPr lang="de-DE" b="1" dirty="0">
                <a:solidFill>
                  <a:schemeClr val="tx1"/>
                </a:solidFill>
              </a:rPr>
              <a:t>sein.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3435350" y="51863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52128" y="2906196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(3): Übergabe per </a:t>
            </a:r>
            <a:r>
              <a:rPr lang="de-DE" altLang="de-DE" sz="220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 Übergabe per </a:t>
            </a:r>
            <a:r>
              <a:rPr lang="de-DE" altLang="de-DE" sz="1800" b="0" i="1"/>
              <a:t>const &amp;</a:t>
            </a:r>
            <a:r>
              <a:rPr lang="de-DE" altLang="de-DE" sz="1800" b="0"/>
              <a:t> ein </a:t>
            </a:r>
            <a:r>
              <a:rPr lang="de-DE" altLang="de-DE" sz="1800"/>
              <a:t>sinnvoller Default</a:t>
            </a:r>
            <a:r>
              <a:rPr lang="de-DE" altLang="de-DE" sz="1800" b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ist die Übergabe per </a:t>
            </a:r>
            <a:r>
              <a:rPr lang="de-DE" altLang="de-DE" sz="1800" b="0" i="1"/>
              <a:t>const &amp;</a:t>
            </a:r>
            <a:r>
              <a:rPr lang="de-DE" altLang="de-DE" sz="1800" b="0"/>
              <a:t> </a:t>
            </a:r>
            <a:r>
              <a:rPr lang="de-DE" altLang="de-DE" sz="1800"/>
              <a:t>nicht möglich</a:t>
            </a:r>
            <a:r>
              <a:rPr lang="de-DE" altLang="de-DE" sz="1800" b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Rückgabe nicht mehr existierender Objekte</a:t>
            </a:r>
          </a:p>
        </p:txBody>
      </p: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next = </a:t>
            </a: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   	&lt;&lt; next.getNumber()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next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next.getNumber()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gcc</a:t>
            </a:r>
            <a:r>
              <a:rPr lang="de-DE" dirty="0">
                <a:solidFill>
                  <a:schemeClr val="tx1"/>
                </a:solidFill>
              </a:rPr>
              <a:t> ist gnädig und lässt das mit einer Warnung durchgehen.  </a:t>
            </a:r>
            <a:r>
              <a:rPr lang="de-DE" b="1" dirty="0">
                <a:solidFill>
                  <a:schemeClr val="tx1"/>
                </a:solidFill>
              </a:rPr>
              <a:t>Ist trotzdem sehr schlechter Programmierstil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Hier wird eine Referenz auf eine lokale Variable zurückgegeben!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next =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next.getNumber()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nextFloor.getNumber()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gcc</a:t>
            </a:r>
            <a:r>
              <a:rPr lang="de-DE" dirty="0">
                <a:solidFill>
                  <a:schemeClr val="tx1"/>
                </a:solidFill>
              </a:rPr>
              <a:t> ist in der Lage, zu erkennen, wann Kopien vermieden werden können: </a:t>
            </a:r>
            <a:r>
              <a:rPr lang="de-DE" dirty="0">
                <a:hlinkClick r:id="rId3"/>
              </a:rPr>
              <a:t>http://en.wikipedia.org/wiki/Copy_elision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Frühzeitige Zerstörung von Objekten</a:t>
            </a:r>
          </a:p>
        </p:txBody>
      </p:sp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Extrem gefährlich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Statischer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Dynamischer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otherFloor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floor = otherFloor;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otherFloor =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otherFloor;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16013" y="5300663"/>
            <a:ext cx="2174875" cy="6111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Es ist nicht mehr möglich, </a:t>
            </a:r>
            <a:r>
              <a:rPr lang="de-DE" dirty="0" err="1">
                <a:solidFill>
                  <a:schemeClr val="tx1"/>
                </a:solidFill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 [0] freizugeben!  Dies wird als ein Speicherleck bezeichnet.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f(const Floor&amp; floor)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(1) Am I sure that floor is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    already a dangling reference?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// Use floor in some way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(2) Is floor on the heap?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(3) Am I supposed to delete it or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(4) If yes, how about all other references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	  to floor from other objects?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	  How do these objects know that floor is now destroyed?</a:t>
            </a: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Floor* floorOnHeap = new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 Floor  floorOnStack(1);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 // How do I signalise that floorOnHeap/floorOnStack should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	    be deleted?  Or that I want to give up „ownership“ of floorOnHeap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    (it should be deleted)?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f(*floorOnHeap);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f(floorOnStack);</a:t>
            </a: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I might still want to use floorOnHeap here!</a:t>
            </a: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tx1"/>
                </a:solidFill>
              </a:rPr>
              <a:t>nur mit vielen Konventionen</a:t>
            </a:r>
            <a:r>
              <a:rPr lang="de-DE" dirty="0">
                <a:solidFill>
                  <a:schemeClr val="tx1"/>
                </a:solidFill>
              </a:rPr>
              <a:t> möglich.  Fremdbibliotheken können aber andere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SmartPointer:  Boost to the rescue!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tx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tx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tx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tx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741363" y="4265613"/>
            <a:ext cx="4000500" cy="1179512"/>
          </a:xfrm>
          <a:prstGeom prst="wedgeRoundRectCallout">
            <a:avLst>
              <a:gd name="adj1" fmla="val 14559"/>
              <a:gd name="adj2" fmla="val -842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tx1"/>
                </a:solidFill>
              </a:rPr>
              <a:t>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folgenden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werden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Boost </a:t>
            </a:r>
            <a:r>
              <a:rPr lang="en-US" b="1" dirty="0" err="1">
                <a:solidFill>
                  <a:schemeClr val="tx1"/>
                </a:solidFill>
              </a:rPr>
              <a:t>SmartPointer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Lösung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Speicherverwaltungsproblems</a:t>
            </a:r>
            <a:r>
              <a:rPr lang="en-US" dirty="0">
                <a:solidFill>
                  <a:schemeClr val="tx1"/>
                </a:solidFill>
              </a:rPr>
              <a:t> in C++ </a:t>
            </a:r>
            <a:r>
              <a:rPr lang="en-US" dirty="0" err="1">
                <a:solidFill>
                  <a:schemeClr val="tx1"/>
                </a:solidFill>
              </a:rPr>
              <a:t>kennenlernen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809750"/>
            <a:ext cx="1809750" cy="455613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Rohzeiger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Smartpointer</a:t>
            </a:r>
            <a:r>
              <a:rPr lang="de-DE" dirty="0">
                <a:solidFill>
                  <a:schemeClr val="tx1"/>
                </a:solidFill>
              </a:rPr>
              <a:t> (auf dem Stack) </a:t>
            </a:r>
            <a:r>
              <a:rPr lang="de-DE" dirty="0">
                <a:solidFill>
                  <a:schemeClr val="tx1"/>
                </a:solidFill>
              </a:rPr>
              <a:t>als </a:t>
            </a:r>
            <a:r>
              <a:rPr lang="de-DE" b="1" dirty="0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Smart Pointer </a:t>
            </a:r>
            <a:r>
              <a:rPr lang="de-DE" dirty="0">
                <a:solidFill>
                  <a:schemeClr val="tx1"/>
                </a:solidFill>
              </a:rPr>
              <a:t>wissen, </a:t>
            </a:r>
            <a:r>
              <a:rPr lang="de-DE" b="1" dirty="0">
                <a:solidFill>
                  <a:schemeClr val="tx1"/>
                </a:solidFill>
              </a:rPr>
              <a:t>wie oft </a:t>
            </a:r>
            <a:r>
              <a:rPr lang="de-DE" dirty="0">
                <a:solidFill>
                  <a:schemeClr val="tx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Jedes mal wenn ein </a:t>
            </a:r>
            <a:r>
              <a:rPr lang="de-DE" dirty="0">
                <a:solidFill>
                  <a:schemeClr val="tx1"/>
                </a:solidFill>
              </a:rPr>
              <a:t>Smart Pointer zerstört </a:t>
            </a:r>
            <a:r>
              <a:rPr lang="de-DE" dirty="0">
                <a:solidFill>
                  <a:schemeClr val="tx1"/>
                </a:solidFill>
              </a:rPr>
              <a:t>wird, wird der </a:t>
            </a:r>
            <a:r>
              <a:rPr lang="de-DE" b="1" dirty="0">
                <a:solidFill>
                  <a:schemeClr val="tx1"/>
                </a:solidFill>
              </a:rPr>
              <a:t>Referenzcounter</a:t>
            </a:r>
            <a:r>
              <a:rPr lang="de-DE" dirty="0">
                <a:solidFill>
                  <a:schemeClr val="tx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Ist der Counter </a:t>
            </a:r>
            <a:r>
              <a:rPr lang="de-DE" dirty="0">
                <a:solidFill>
                  <a:schemeClr val="tx1"/>
                </a:solidFill>
              </a:rPr>
              <a:t>bei </a:t>
            </a:r>
            <a:r>
              <a:rPr lang="de-DE" dirty="0">
                <a:solidFill>
                  <a:schemeClr val="tx1"/>
                </a:solidFill>
              </a:rPr>
              <a:t>0, so kann das Objekt vom </a:t>
            </a:r>
            <a:r>
              <a:rPr lang="de-DE" dirty="0">
                <a:solidFill>
                  <a:schemeClr val="tx1"/>
                </a:solidFill>
              </a:rPr>
              <a:t>Smart Pointer </a:t>
            </a:r>
            <a:r>
              <a:rPr lang="de-DE" dirty="0">
                <a:solidFill>
                  <a:schemeClr val="tx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person):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&amp;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1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      &lt;&lt; person.getName() &lt;&lt; </a:t>
            </a:r>
            <a:r>
              <a:rPr lang="en-US" altLang="de-DE" sz="11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&amp;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1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&lt;&lt; person.getName() &lt;&lt; </a:t>
            </a:r>
            <a:r>
              <a:rPr lang="de-DE" altLang="de-DE" sz="11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passerBy = 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makeSmallTalkWith(*passerBy);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passerBy;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passerBy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eve(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greet(*eve);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greet(*alice);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eve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539750" y="2422525"/>
            <a:ext cx="38163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Stack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intOnStack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cout &lt;&lt; intOnStack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intOnHeap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cout &lt;&lt; intOnHeap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cout &lt;&lt; *intOnHeap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Stack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buildingOnStack(3);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buildingOnStack.runSimulation();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buildingOnHeap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buildingOnHeap-&gt;runSimulation();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Clean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intOnHeap;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buildingOnHeap;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4787900" y="2422525"/>
            <a:ext cx="38163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Stack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intOnStack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System.out.println(intOnStack);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Heap</a:t>
            </a: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// Not possible!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Stack</a:t>
            </a: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// Not possible!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buildingOnHeap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buildingOnHeap.runSimulation();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Clean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// Handled by Garbage Collector!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3F7F5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shared_ptr 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/>
              <a:t>Etwas langsamer </a:t>
            </a:r>
            <a:r>
              <a:rPr lang="de-DE" altLang="de-DE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/>
              <a:t>Erkennt </a:t>
            </a:r>
            <a:r>
              <a:rPr lang="de-DE" altLang="de-DE" b="1"/>
              <a:t>zirkuläre</a:t>
            </a:r>
            <a:r>
              <a:rPr lang="de-DE" altLang="de-DE"/>
              <a:t> </a:t>
            </a:r>
            <a:r>
              <a:rPr lang="de-DE" altLang="de-DE" b="1"/>
              <a:t>Abhängigkeiten</a:t>
            </a:r>
            <a:r>
              <a:rPr lang="de-DE" altLang="de-DE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7035800" y="2349500"/>
            <a:ext cx="9207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FF0000"/>
                </a:solidFill>
              </a:rPr>
              <a:t>const</a:t>
            </a: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braucht man überhaupt Speicher auf dem Heap 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 </a:t>
            </a:r>
            <a:r>
              <a:rPr lang="de-DE" altLang="de-DE" b="1"/>
              <a:t>Zeiger (Pointer)</a:t>
            </a:r>
            <a:r>
              <a:rPr lang="de-DE" altLang="de-DE"/>
              <a:t> ist eine Variable, deren Inhalt als die Speicheradresse einer anderen Variable </a:t>
            </a:r>
            <a:r>
              <a:rPr lang="de-DE" altLang="de-DE" b="1"/>
              <a:t>interpretiert</a:t>
            </a:r>
            <a:r>
              <a:rPr lang="de-DE" altLang="de-DE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eines Zeigers </a:t>
            </a:r>
            <a:r>
              <a:rPr lang="de-DE" altLang="de-DE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1692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47813" y="3575050"/>
            <a:ext cx="57467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 = *iP;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jP = iP;</a:t>
            </a:r>
            <a:endParaRPr lang="de-DE" altLang="de-DE" sz="1800" b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539750" y="1508125"/>
            <a:ext cx="2670175" cy="1181100"/>
          </a:xfrm>
          <a:prstGeom prst="wedgeRoundRectCallout">
            <a:avLst>
              <a:gd name="adj1" fmla="val 71100"/>
              <a:gd name="adj2" fmla="val 519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Deklaration</a:t>
            </a:r>
            <a:r>
              <a:rPr lang="de-DE" dirty="0">
                <a:solidFill>
                  <a:schemeClr val="tx1"/>
                </a:solidFill>
              </a:rPr>
              <a:t> (und Default-Initialisierung) eines Zeigers vom Typ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* (Zeiger auf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568825" y="2349500"/>
            <a:ext cx="3459163" cy="1181100"/>
          </a:xfrm>
          <a:prstGeom prst="wedgeRoundRectCallout">
            <a:avLst>
              <a:gd name="adj1" fmla="val -65074"/>
              <a:gd name="adj2" fmla="val 442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Definition</a:t>
            </a:r>
            <a:r>
              <a:rPr lang="de-DE" dirty="0">
                <a:solidFill>
                  <a:schemeClr val="tx1"/>
                </a:solidFill>
              </a:rPr>
              <a:t> eines Zeigers vom Typ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* durch Zuweisung einer Adresse (</a:t>
            </a:r>
            <a:r>
              <a:rPr lang="de-DE" dirty="0" err="1">
                <a:solidFill>
                  <a:schemeClr val="tx1"/>
                </a:solidFill>
              </a:rPr>
              <a:t>Referenzierung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539750" y="4581525"/>
            <a:ext cx="2598738" cy="1181100"/>
          </a:xfrm>
          <a:prstGeom prst="wedgeRoundRectCallout">
            <a:avLst>
              <a:gd name="adj1" fmla="val 64595"/>
              <a:gd name="adj2" fmla="val -575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Dereferenzierung</a:t>
            </a:r>
            <a:r>
              <a:rPr lang="de-DE" dirty="0">
                <a:solidFill>
                  <a:schemeClr val="tx1"/>
                </a:solidFill>
              </a:rPr>
              <a:t> eines Zeigers, um </a:t>
            </a:r>
            <a:r>
              <a:rPr lang="de-DE" dirty="0">
                <a:solidFill>
                  <a:schemeClr val="tx1"/>
                </a:solidFill>
              </a:rPr>
              <a:t>den Inhalt </a:t>
            </a:r>
            <a:r>
              <a:rPr lang="de-DE" dirty="0">
                <a:solidFill>
                  <a:schemeClr val="tx1"/>
                </a:solidFill>
              </a:rPr>
              <a:t>zu </a:t>
            </a:r>
            <a:r>
              <a:rPr lang="de-DE" dirty="0">
                <a:solidFill>
                  <a:schemeClr val="tx1"/>
                </a:solidFill>
              </a:rPr>
              <a:t>erhalten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Ohne </a:t>
            </a:r>
            <a:r>
              <a:rPr lang="de-DE" b="1" dirty="0" err="1">
                <a:solidFill>
                  <a:schemeClr val="tx1"/>
                </a:solidFill>
              </a:rPr>
              <a:t>Dereferenzierung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bekommt man den Wert des Zeigers </a:t>
            </a:r>
            <a:r>
              <a:rPr lang="de-DE" dirty="0">
                <a:solidFill>
                  <a:schemeClr val="tx1"/>
                </a:solidFill>
              </a:rPr>
              <a:t>(= die gespeicherte </a:t>
            </a:r>
            <a:r>
              <a:rPr lang="de-DE" b="1" dirty="0">
                <a:solidFill>
                  <a:schemeClr val="tx1"/>
                </a:solidFill>
              </a:rPr>
              <a:t>Adresse</a:t>
            </a:r>
            <a:r>
              <a:rPr lang="de-DE" dirty="0">
                <a:solidFill>
                  <a:schemeClr val="tx1"/>
                </a:solidFill>
              </a:rPr>
              <a:t>).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3020</Words>
  <Application>Microsoft Office PowerPoint</Application>
  <PresentationFormat>Bildschirmpräsentation (4:3)</PresentationFormat>
  <Paragraphs>988</Paragraphs>
  <Slides>43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Arial</vt:lpstr>
      <vt:lpstr>Lucida Sans Unicode</vt:lpstr>
      <vt:lpstr>Wingdings</vt:lpstr>
      <vt:lpstr>Times New Roman</vt:lpstr>
      <vt:lpstr>Stafford</vt:lpstr>
      <vt:lpstr>Consolas</vt:lpstr>
      <vt:lpstr>Earwig Factory</vt:lpstr>
      <vt:lpstr>1_FV_Vorlage_SE1_TUCD</vt:lpstr>
      <vt:lpstr>Programmierpraktikum C und C++</vt:lpstr>
      <vt:lpstr>Wo leben meine Daten?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const</vt:lpstr>
      <vt:lpstr>Was ist eine (C++)-Referenz?</vt:lpstr>
      <vt:lpstr>Intermezzo</vt:lpstr>
      <vt:lpstr>Wieso const?</vt:lpstr>
      <vt:lpstr>OO mit const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Stolperfallen bei der Speicherverwaltung</vt:lpstr>
      <vt:lpstr>Hängende Zeiger: Rückgabe nicht mehr existierender Objekte</vt:lpstr>
      <vt:lpstr>Rückgabe von Objekten durch Kopieren</vt:lpstr>
      <vt:lpstr>Rückgabe von Objekten auf dem Heap</vt:lpstr>
      <vt:lpstr>Rückgabe von Objekten auf dem Heap</vt:lpstr>
      <vt:lpstr>Hängende Zeiger: Frühzeitige Zerstörung von Objekten</vt:lpstr>
      <vt:lpstr>Hängende Zeiger: Nochmalige Zerstörung von Objekten</vt:lpstr>
      <vt:lpstr>Speicherlecks</vt:lpstr>
      <vt:lpstr>Verantwortlichkeitsprobleme bei Zeigern</vt:lpstr>
      <vt:lpstr>SmartPointer:  Boost to the rescue!</vt:lpstr>
      <vt:lpstr>Ohne SmartPointer</vt:lpstr>
      <vt:lpstr>Intermezzo</vt:lpstr>
      <vt:lpstr>Mit boost::shared_ptr</vt:lpstr>
      <vt:lpstr>Ohne SmartPointer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Zusammenfassung</vt:lpstr>
    </vt:vector>
  </TitlesOfParts>
  <Company>TU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455</cp:revision>
  <dcterms:created xsi:type="dcterms:W3CDTF">2008-08-19T13:25:11Z</dcterms:created>
  <dcterms:modified xsi:type="dcterms:W3CDTF">2014-06-11T11:22:15Z</dcterms:modified>
</cp:coreProperties>
</file>