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42"/>
  </p:notesMasterIdLst>
  <p:handoutMasterIdLst>
    <p:handoutMasterId r:id="rId43"/>
  </p:handoutMasterIdLst>
  <p:sldIdLst>
    <p:sldId id="256" r:id="rId2"/>
    <p:sldId id="323" r:id="rId3"/>
    <p:sldId id="297" r:id="rId4"/>
    <p:sldId id="298" r:id="rId5"/>
    <p:sldId id="299" r:id="rId6"/>
    <p:sldId id="327" r:id="rId7"/>
    <p:sldId id="300" r:id="rId8"/>
    <p:sldId id="301" r:id="rId9"/>
    <p:sldId id="302" r:id="rId10"/>
    <p:sldId id="303" r:id="rId11"/>
    <p:sldId id="328" r:id="rId12"/>
    <p:sldId id="284" r:id="rId13"/>
    <p:sldId id="304" r:id="rId14"/>
    <p:sldId id="305" r:id="rId15"/>
    <p:sldId id="308" r:id="rId16"/>
    <p:sldId id="309" r:id="rId17"/>
    <p:sldId id="310" r:id="rId18"/>
    <p:sldId id="311" r:id="rId19"/>
    <p:sldId id="312" r:id="rId20"/>
    <p:sldId id="307" r:id="rId21"/>
    <p:sldId id="313" r:id="rId22"/>
    <p:sldId id="329" r:id="rId23"/>
    <p:sldId id="285" r:id="rId24"/>
    <p:sldId id="324" r:id="rId25"/>
    <p:sldId id="277" r:id="rId26"/>
    <p:sldId id="314" r:id="rId27"/>
    <p:sldId id="315" r:id="rId28"/>
    <p:sldId id="316" r:id="rId29"/>
    <p:sldId id="317" r:id="rId30"/>
    <p:sldId id="330" r:id="rId31"/>
    <p:sldId id="325" r:id="rId32"/>
    <p:sldId id="296" r:id="rId33"/>
    <p:sldId id="318" r:id="rId34"/>
    <p:sldId id="332" r:id="rId35"/>
    <p:sldId id="319" r:id="rId36"/>
    <p:sldId id="320" r:id="rId37"/>
    <p:sldId id="321" r:id="rId38"/>
    <p:sldId id="322" r:id="rId39"/>
    <p:sldId id="331" r:id="rId40"/>
    <p:sldId id="326" r:id="rId41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2" charset="0"/>
        <a:cs typeface="Lucida Sans Unicode" pitchFamily="32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2" charset="0"/>
        <a:cs typeface="Lucida Sans Unicode" pitchFamily="32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2" charset="0"/>
        <a:cs typeface="Lucida Sans Unicode" pitchFamily="32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2" charset="0"/>
        <a:cs typeface="Lucida Sans Unicode" pitchFamily="32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2" charset="0"/>
        <a:cs typeface="Lucida Sans Unicode" pitchFamily="32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2" charset="0"/>
        <a:cs typeface="Lucida Sans Unicode" pitchFamily="32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2" charset="0"/>
        <a:cs typeface="Lucida Sans Unicode" pitchFamily="32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2" charset="0"/>
        <a:cs typeface="Lucida Sans Unicode" pitchFamily="32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2" charset="0"/>
        <a:cs typeface="Lucida Sans Unicode" pitchFamily="32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7B21"/>
    <a:srgbClr val="FF3300"/>
    <a:srgbClr val="979797"/>
    <a:srgbClr val="7F7F7F"/>
    <a:srgbClr val="FFD72F"/>
    <a:srgbClr val="E5F3C3"/>
    <a:srgbClr val="BDE0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2336" autoAdjust="0"/>
    <p:restoredTop sz="84233" autoAdjust="0"/>
  </p:normalViewPr>
  <p:slideViewPr>
    <p:cSldViewPr>
      <p:cViewPr varScale="1">
        <p:scale>
          <a:sx n="112" d="100"/>
          <a:sy n="112" d="100"/>
        </p:scale>
        <p:origin x="-1584" y="-84"/>
      </p:cViewPr>
      <p:guideLst>
        <p:guide orient="horz" pos="2659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5" d="100"/>
          <a:sy n="45" d="100"/>
        </p:scale>
        <p:origin x="-2586" y="-10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fld id="{08F1425F-B1EE-45D3-8AFA-6833E9515E0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245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440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  <a:ea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44037" name="Rectangle 4"/>
          <p:cNvSpPr>
            <a:spLocks noGrp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  <a:ea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  <a:ea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72E324A3-01C2-45DD-9993-943ECECA3B40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44041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44042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44043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4044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4045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4046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655183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F09C5DF8-820D-4854-8931-A8AC0E0A2178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45061" name="Rectangle 2"/>
          <p:cNvSpPr>
            <a:spLocks noGrp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4275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427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12B2B1A5-7312-4DD8-B08B-CF5BA7873C67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17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4277" name="Rectangle 2"/>
          <p:cNvSpPr>
            <a:spLocks noGrp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64B6418A-4F40-4505-9410-F1920183D862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18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5301" name="Rectangle 2"/>
          <p:cNvSpPr>
            <a:spLocks noGrp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632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632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8A743EE5-3B72-4BEA-8381-9F7A5E2CB52C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19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6325" name="Rectangle 2"/>
          <p:cNvSpPr>
            <a:spLocks noGrp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Pro:</a:t>
            </a:r>
          </a:p>
          <a:p>
            <a:r>
              <a:rPr lang="de-DE" altLang="de-DE" smtClean="0">
                <a:latin typeface="Times New Roman" pitchFamily="16" charset="0"/>
              </a:rPr>
              <a:t>	- Mixins</a:t>
            </a:r>
          </a:p>
          <a:p>
            <a:r>
              <a:rPr lang="de-DE" altLang="de-DE" smtClean="0">
                <a:latin typeface="Times New Roman" pitchFamily="16" charset="0"/>
              </a:rPr>
              <a:t>	- mächtig</a:t>
            </a:r>
          </a:p>
          <a:p>
            <a:r>
              <a:rPr lang="de-DE" altLang="de-DE" smtClean="0">
                <a:latin typeface="Times New Roman" pitchFamily="16" charset="0"/>
              </a:rPr>
              <a:t>Contra:</a:t>
            </a:r>
          </a:p>
          <a:p>
            <a:r>
              <a:rPr lang="de-DE" altLang="de-DE" smtClean="0">
                <a:latin typeface="Times New Roman" pitchFamily="16" charset="0"/>
              </a:rPr>
              <a:t>	- zu mächtig/komplex</a:t>
            </a:r>
          </a:p>
        </p:txBody>
      </p:sp>
      <p:sp>
        <p:nvSpPr>
          <p:cNvPr id="5734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734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735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D95EFEB0-8B75-4D51-B519-04CD61FEC210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22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Funktionszeiger, Function Pointer</a:t>
            </a:r>
          </a:p>
        </p:txBody>
      </p:sp>
      <p:sp>
        <p:nvSpPr>
          <p:cNvPr id="5837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>
              <a:buFont typeface="Stafford" charset="0"/>
              <a:buNone/>
            </a:pPr>
            <a:r>
              <a:rPr lang="en-US" altLang="de-DE" smtClean="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5837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>
              <a:buFont typeface="Stafford" charset="0"/>
              <a:buNone/>
            </a:pPr>
            <a:r>
              <a:rPr lang="en-US" altLang="de-DE" smtClean="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5837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>
              <a:buFont typeface="Stafford" charset="0"/>
              <a:buNone/>
            </a:pPr>
            <a:r>
              <a:rPr lang="en-US" altLang="de-DE" smtClean="0">
                <a:solidFill>
                  <a:srgbClr val="000000"/>
                </a:solidFill>
                <a:latin typeface="Stafford" charset="0"/>
              </a:rPr>
              <a:t>|  </a:t>
            </a:r>
            <a:fld id="{7925F69F-0191-480E-B8FD-2514D3F32D99}" type="slidenum">
              <a:rPr lang="en-US" altLang="de-DE" smtClean="0">
                <a:solidFill>
                  <a:srgbClr val="000000"/>
                </a:solidFill>
                <a:latin typeface="Stafford" charset="0"/>
              </a:rPr>
              <a:pPr eaLnBrk="1" hangingPunct="1">
                <a:buFont typeface="Stafford" charset="0"/>
                <a:buNone/>
              </a:pPr>
              <a:t>24</a:t>
            </a:fld>
            <a:endParaRPr lang="en-US" altLang="de-DE" smtClean="0">
              <a:solidFill>
                <a:srgbClr val="000000"/>
              </a:solidFill>
              <a:latin typeface="Stafford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Motivation?!?</a:t>
            </a:r>
          </a:p>
        </p:txBody>
      </p:sp>
      <p:sp>
        <p:nvSpPr>
          <p:cNvPr id="59396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9397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9398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BE9395B8-0784-411B-A0A2-9C5EE2E5943D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25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60420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0421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0422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8D54ED61-1AFA-4D10-88AF-720A4E8F1074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29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6144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144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144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B86D3BD6-8AB6-4B94-8CDA-29CCD66636FE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30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InputIterator:</a:t>
            </a:r>
          </a:p>
          <a:p>
            <a:r>
              <a:rPr lang="de-DE" altLang="de-DE" smtClean="0">
                <a:latin typeface="Times New Roman" pitchFamily="16" charset="0"/>
              </a:rPr>
              <a:t>	++ Iterator vorwärts bewegen</a:t>
            </a:r>
          </a:p>
          <a:p>
            <a:r>
              <a:rPr lang="de-DE" altLang="de-DE" smtClean="0">
                <a:latin typeface="Times New Roman" pitchFamily="16" charset="0"/>
              </a:rPr>
              <a:t>	*    Lesezugriff</a:t>
            </a:r>
          </a:p>
          <a:p>
            <a:r>
              <a:rPr lang="de-DE" altLang="de-DE" smtClean="0">
                <a:latin typeface="Times New Roman" pitchFamily="16" charset="0"/>
              </a:rPr>
              <a:t>	==/!= prüfen, ob Iterator am Ende angekommen ist</a:t>
            </a:r>
          </a:p>
          <a:p>
            <a:r>
              <a:rPr lang="de-DE" altLang="de-DE" smtClean="0">
                <a:latin typeface="Times New Roman" pitchFamily="16" charset="0"/>
              </a:rPr>
              <a:t>OutputIterator</a:t>
            </a:r>
          </a:p>
          <a:p>
            <a:r>
              <a:rPr lang="de-DE" altLang="de-DE" smtClean="0">
                <a:latin typeface="Times New Roman" pitchFamily="16" charset="0"/>
              </a:rPr>
              <a:t>	++ Iterator vorwärts bewegen</a:t>
            </a:r>
          </a:p>
          <a:p>
            <a:r>
              <a:rPr lang="de-DE" altLang="de-DE" smtClean="0">
                <a:latin typeface="Times New Roman" pitchFamily="16" charset="0"/>
              </a:rPr>
              <a:t>	*    Schreibzugriff</a:t>
            </a:r>
          </a:p>
        </p:txBody>
      </p:sp>
      <p:sp>
        <p:nvSpPr>
          <p:cNvPr id="6246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246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247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DF31CE3E-CE32-4C98-80D9-28E69E9754EF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34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Übergabe per Value ^^</a:t>
            </a:r>
          </a:p>
        </p:txBody>
      </p:sp>
      <p:sp>
        <p:nvSpPr>
          <p:cNvPr id="63492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3493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3494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C72927AE-6AD4-4062-8390-4629514404B6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38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#1 – Object ist teuer</a:t>
            </a:r>
          </a:p>
          <a:p>
            <a:r>
              <a:rPr lang="de-DE" altLang="de-DE" smtClean="0">
                <a:latin typeface="Times New Roman" pitchFamily="16" charset="0"/>
              </a:rPr>
              <a:t>	- enthalten in jeder Instanz – ob gewollt oder nicht</a:t>
            </a:r>
          </a:p>
          <a:p>
            <a:r>
              <a:rPr lang="de-DE" altLang="de-DE" smtClean="0">
                <a:latin typeface="Times New Roman" pitchFamily="16" charset="0"/>
              </a:rPr>
              <a:t>	</a:t>
            </a:r>
          </a:p>
          <a:p>
            <a:r>
              <a:rPr lang="de-DE" altLang="de-DE" smtClean="0">
                <a:latin typeface="Times New Roman" pitchFamily="16" charset="0"/>
              </a:rPr>
              <a:t>#2 – Unterschied zw. Templates und Generics</a:t>
            </a:r>
          </a:p>
          <a:p>
            <a:r>
              <a:rPr lang="de-DE" altLang="de-DE" smtClean="0">
                <a:latin typeface="Times New Roman" pitchFamily="16" charset="0"/>
              </a:rPr>
              <a:t>Templates:</a:t>
            </a:r>
          </a:p>
          <a:p>
            <a:r>
              <a:rPr lang="de-DE" altLang="de-DE" smtClean="0">
                <a:latin typeface="Times New Roman" pitchFamily="16" charset="0"/>
              </a:rPr>
              <a:t>	- Replikation einer Code-Schablone mit Typen-Platzhaltern (</a:t>
            </a:r>
            <a:r>
              <a:rPr lang="de-DE" altLang="de-DE" b="1" smtClean="0">
                <a:latin typeface="Times New Roman" pitchFamily="16" charset="0"/>
              </a:rPr>
              <a:t>Template Specialisation</a:t>
            </a:r>
            <a:r>
              <a:rPr lang="de-DE" altLang="de-DE" smtClean="0">
                <a:latin typeface="Times New Roman" pitchFamily="16" charset="0"/>
              </a:rPr>
              <a:t>)</a:t>
            </a:r>
          </a:p>
          <a:p>
            <a:r>
              <a:rPr lang="de-DE" altLang="de-DE" smtClean="0">
                <a:latin typeface="Times New Roman" pitchFamily="16" charset="0"/>
              </a:rPr>
              <a:t>	- eingeschränkte Typsicherheit: Methodenaufrufe etc. (?)</a:t>
            </a:r>
          </a:p>
          <a:p>
            <a:r>
              <a:rPr lang="de-DE" altLang="de-DE" smtClean="0">
                <a:latin typeface="Times New Roman" pitchFamily="16" charset="0"/>
              </a:rPr>
              <a:t>	- Auch </a:t>
            </a:r>
            <a:r>
              <a:rPr lang="de-DE" altLang="de-DE" b="1" smtClean="0">
                <a:latin typeface="Times New Roman" pitchFamily="16" charset="0"/>
              </a:rPr>
              <a:t>primitive Datentypen</a:t>
            </a:r>
            <a:r>
              <a:rPr lang="de-DE" altLang="de-DE" smtClean="0">
                <a:latin typeface="Times New Roman" pitchFamily="16" charset="0"/>
              </a:rPr>
              <a:t> können verwendet werden.</a:t>
            </a:r>
          </a:p>
          <a:p>
            <a:r>
              <a:rPr lang="de-DE" altLang="de-DE" smtClean="0">
                <a:latin typeface="Times New Roman" pitchFamily="16" charset="0"/>
              </a:rPr>
              <a:t>	- Spezialimplementierungen für bestimmte Template-Instanzen sind möglich (z.B. „add“ in List&lt;String&gt;) (</a:t>
            </a:r>
            <a:r>
              <a:rPr lang="de-DE" altLang="de-DE" b="1" smtClean="0">
                <a:latin typeface="Times New Roman" pitchFamily="16" charset="0"/>
              </a:rPr>
              <a:t>Explicit Template Specialisation</a:t>
            </a:r>
            <a:r>
              <a:rPr lang="de-DE" altLang="de-DE" smtClean="0">
                <a:latin typeface="Times New Roman" pitchFamily="16" charset="0"/>
              </a:rPr>
              <a:t>)</a:t>
            </a:r>
          </a:p>
          <a:p>
            <a:r>
              <a:rPr lang="de-DE" altLang="de-DE" smtClean="0">
                <a:latin typeface="Times New Roman" pitchFamily="16" charset="0"/>
              </a:rPr>
              <a:t>	- (seit C++11</a:t>
            </a:r>
            <a:r>
              <a:rPr lang="de-DE" altLang="de-DE" smtClean="0">
                <a:latin typeface="Times New Roman" pitchFamily="16" charset="0"/>
                <a:sym typeface="Wingdings" charset="2"/>
              </a:rPr>
              <a:t>: ) </a:t>
            </a:r>
            <a:r>
              <a:rPr lang="de-DE" altLang="de-DE" b="1" smtClean="0">
                <a:latin typeface="Times New Roman" pitchFamily="16" charset="0"/>
                <a:sym typeface="Wingdings" charset="2"/>
              </a:rPr>
              <a:t>Variadic Templates</a:t>
            </a:r>
            <a:r>
              <a:rPr lang="de-DE" altLang="de-DE" smtClean="0">
                <a:latin typeface="Times New Roman" pitchFamily="16" charset="0"/>
                <a:sym typeface="Wingdings" charset="2"/>
              </a:rPr>
              <a:t> können beliebig viele Template-Argumente nehmen (verwandt mit </a:t>
            </a:r>
            <a:r>
              <a:rPr lang="de-DE" altLang="de-DE" i="1" smtClean="0">
                <a:latin typeface="Times New Roman" pitchFamily="16" charset="0"/>
                <a:sym typeface="Wingdings" charset="2"/>
              </a:rPr>
              <a:t>Varargs</a:t>
            </a:r>
            <a:r>
              <a:rPr lang="de-DE" altLang="de-DE" smtClean="0">
                <a:latin typeface="Times New Roman" pitchFamily="16" charset="0"/>
                <a:sym typeface="Wingdings" charset="2"/>
              </a:rPr>
              <a:t> in Java)</a:t>
            </a:r>
            <a:endParaRPr lang="de-DE" altLang="de-DE" b="1" smtClean="0">
              <a:latin typeface="Times New Roman" pitchFamily="16" charset="0"/>
            </a:endParaRPr>
          </a:p>
          <a:p>
            <a:endParaRPr lang="de-DE" altLang="de-DE" smtClean="0">
              <a:latin typeface="Times New Roman" pitchFamily="16" charset="0"/>
            </a:endParaRPr>
          </a:p>
          <a:p>
            <a:r>
              <a:rPr lang="de-DE" altLang="de-DE" smtClean="0">
                <a:latin typeface="Times New Roman" pitchFamily="16" charset="0"/>
              </a:rPr>
              <a:t>Generics:</a:t>
            </a:r>
          </a:p>
          <a:p>
            <a:r>
              <a:rPr lang="de-DE" altLang="de-DE" smtClean="0">
                <a:latin typeface="Times New Roman" pitchFamily="16" charset="0"/>
              </a:rPr>
              <a:t>	- Type erasure: Typinformationen werden nach den Compile-Time-Checks gelöscht</a:t>
            </a:r>
          </a:p>
          <a:p>
            <a:r>
              <a:rPr lang="de-DE" altLang="de-DE" smtClean="0">
                <a:latin typeface="Times New Roman" pitchFamily="16" charset="0"/>
              </a:rPr>
              <a:t>	- Nur </a:t>
            </a:r>
            <a:r>
              <a:rPr lang="de-DE" altLang="de-DE" b="1" smtClean="0">
                <a:latin typeface="Times New Roman" pitchFamily="16" charset="0"/>
              </a:rPr>
              <a:t>eine Version</a:t>
            </a:r>
            <a:r>
              <a:rPr lang="de-DE" altLang="de-DE" smtClean="0">
                <a:latin typeface="Times New Roman" pitchFamily="16" charset="0"/>
              </a:rPr>
              <a:t> des Codes wird generiert</a:t>
            </a:r>
          </a:p>
          <a:p>
            <a:r>
              <a:rPr lang="de-DE" altLang="de-DE" smtClean="0">
                <a:latin typeface="Times New Roman" pitchFamily="16" charset="0"/>
              </a:rPr>
              <a:t>	- kann keinen Generics-Konstruktur aufrufen, z.B. </a:t>
            </a:r>
            <a:r>
              <a:rPr lang="de-DE" altLang="de-DE" i="1" smtClean="0">
                <a:latin typeface="Times New Roman" pitchFamily="16" charset="0"/>
              </a:rPr>
              <a:t>new T()</a:t>
            </a:r>
            <a:endParaRPr lang="de-DE" altLang="de-DE" smtClean="0">
              <a:latin typeface="Times New Roman" pitchFamily="16" charset="0"/>
            </a:endParaRPr>
          </a:p>
          <a:p>
            <a:r>
              <a:rPr lang="de-DE" altLang="de-DE" smtClean="0">
                <a:latin typeface="Times New Roman" pitchFamily="16" charset="0"/>
              </a:rPr>
              <a:t>	- statische Variablen/Methoden werden von allen Instanzen der Klasse geteilt</a:t>
            </a:r>
          </a:p>
          <a:p>
            <a:endParaRPr lang="de-DE" altLang="de-DE" smtClean="0">
              <a:latin typeface="Times New Roman" pitchFamily="16" charset="0"/>
            </a:endParaRPr>
          </a:p>
          <a:p>
            <a:r>
              <a:rPr lang="de-DE" altLang="de-DE" smtClean="0">
                <a:latin typeface="Times New Roman" pitchFamily="16" charset="0"/>
              </a:rPr>
              <a:t>#3 – C?</a:t>
            </a:r>
          </a:p>
          <a:p>
            <a:endParaRPr lang="de-DE" altLang="de-DE" smtClean="0">
              <a:latin typeface="Times New Roman" pitchFamily="16" charset="0"/>
            </a:endParaRPr>
          </a:p>
          <a:p>
            <a:endParaRPr lang="de-DE" altLang="de-DE" smtClean="0">
              <a:latin typeface="Times New Roman" pitchFamily="16" charset="0"/>
            </a:endParaRPr>
          </a:p>
          <a:p>
            <a:endParaRPr lang="de-DE" altLang="de-DE" smtClean="0">
              <a:latin typeface="Times New Roman" pitchFamily="16" charset="0"/>
            </a:endParaRPr>
          </a:p>
          <a:p>
            <a:r>
              <a:rPr lang="de-DE" altLang="de-DE" smtClean="0">
                <a:latin typeface="Times New Roman" pitchFamily="16" charset="0"/>
              </a:rPr>
              <a:t>#4 – Scheme/Haskell/Python/Ruby?</a:t>
            </a:r>
          </a:p>
          <a:p>
            <a:endParaRPr lang="de-DE" altLang="de-DE" smtClean="0">
              <a:latin typeface="Times New Roman" pitchFamily="16" charset="0"/>
            </a:endParaRPr>
          </a:p>
          <a:p>
            <a:endParaRPr lang="de-DE" altLang="de-DE" b="1" smtClean="0">
              <a:latin typeface="Times New Roman" pitchFamily="16" charset="0"/>
            </a:endParaRPr>
          </a:p>
        </p:txBody>
      </p:sp>
      <p:sp>
        <p:nvSpPr>
          <p:cNvPr id="4608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608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608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A208623C-7D9E-4407-B8EB-6DF92FB943F5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6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 – vs. Schleife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enthält nur die wesentlichen Informationen (vgl. imperativ vs. funktional)</a:t>
            </a:r>
          </a:p>
          <a:p>
            <a:pPr>
              <a:buFontTx/>
              <a:buNone/>
              <a:defRPr/>
            </a:pPr>
            <a:endParaRPr lang="de-DE" dirty="0" smtClean="0"/>
          </a:p>
          <a:p>
            <a:pPr>
              <a:buFontTx/>
              <a:buNone/>
              <a:defRPr/>
            </a:pPr>
            <a:r>
              <a:rPr lang="de-DE" dirty="0" smtClean="0"/>
              <a:t>#2 - Vorteil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generische Verwendbarkeit</a:t>
            </a:r>
            <a:endParaRPr lang="de-DE" dirty="0"/>
          </a:p>
        </p:txBody>
      </p:sp>
      <p:sp>
        <p:nvSpPr>
          <p:cNvPr id="6451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451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451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E5ECD92-A2C3-4487-ABB8-158CAB211D83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39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Notwendigkeit der Implementierung im Header besser erklären</a:t>
            </a:r>
          </a:p>
        </p:txBody>
      </p:sp>
      <p:sp>
        <p:nvSpPr>
          <p:cNvPr id="47108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7109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7110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D47E5DDC-22A9-4FC0-8760-4BEFEC8788BD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8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T* direkt als Zeiger zu verwenden ist etwas ungünstig…   Besser wäre direkt -&gt; und != auf den Typparameter aufzurufen</a:t>
            </a:r>
          </a:p>
        </p:txBody>
      </p:sp>
      <p:sp>
        <p:nvSpPr>
          <p:cNvPr id="4813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813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813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2B98642-87D7-4DA3-90BE-A971F0CB85C6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9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4915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915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915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E71930E0-C8D5-4B5A-8ECB-24034CE7266B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10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 – Induzierte Schnittstelle</a:t>
            </a:r>
          </a:p>
          <a:p>
            <a:pPr>
              <a:defRPr/>
            </a:pPr>
            <a:r>
              <a:rPr lang="de-DE" dirty="0" smtClean="0"/>
              <a:t>- Benutzung der Typparameter legt erwartete Methoden fest.</a:t>
            </a:r>
          </a:p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smtClean="0"/>
              <a:t>#2 – Nachteile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Sie ist implizit.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Sie kann nicht zur </a:t>
            </a:r>
            <a:r>
              <a:rPr lang="de-DE" dirty="0" err="1" smtClean="0"/>
              <a:t>Compile</a:t>
            </a:r>
            <a:r>
              <a:rPr lang="de-DE" dirty="0" smtClean="0"/>
              <a:t>-Zeit überprüft werden.</a:t>
            </a:r>
          </a:p>
          <a:p>
            <a:pPr marL="171450" indent="-171450">
              <a:buFontTx/>
              <a:buChar char="-"/>
              <a:defRPr/>
            </a:pPr>
            <a:endParaRPr lang="de-DE" dirty="0" smtClean="0"/>
          </a:p>
          <a:p>
            <a:pPr>
              <a:defRPr/>
            </a:pPr>
            <a:r>
              <a:rPr lang="de-DE" dirty="0" smtClean="0"/>
              <a:t>#2 – Vorteile </a:t>
            </a:r>
          </a:p>
          <a:p>
            <a:pPr>
              <a:defRPr/>
            </a:pPr>
            <a:r>
              <a:rPr lang="de-DE" dirty="0" smtClean="0"/>
              <a:t>- Reduzierter Implementierungsaufwand („Duck </a:t>
            </a:r>
            <a:r>
              <a:rPr lang="de-DE" dirty="0" err="1" smtClean="0"/>
              <a:t>Typing</a:t>
            </a:r>
            <a:r>
              <a:rPr lang="de-DE" dirty="0" smtClean="0"/>
              <a:t>“)</a:t>
            </a:r>
            <a:endParaRPr lang="de-DE" dirty="0"/>
          </a:p>
        </p:txBody>
      </p:sp>
      <p:sp>
        <p:nvSpPr>
          <p:cNvPr id="5018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018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018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8177EE5-852D-45CB-B494-53757599A7A7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11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Klassendiagramm durch die Anordnung nicht ganz offensichtlich</a:t>
            </a:r>
          </a:p>
        </p:txBody>
      </p:sp>
      <p:sp>
        <p:nvSpPr>
          <p:cNvPr id="51204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F49B66D0-B4A6-4C59-B728-BAA09A26C243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13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E5FFA480-F5A3-468B-BA33-648505BDA440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15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2229" name="Rectangle 2"/>
          <p:cNvSpPr>
            <a:spLocks noGrp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3251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FBFB852-E688-469B-B0AF-137D40AAC421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16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3253" name="Rectangle 2"/>
          <p:cNvSpPr>
            <a:spLocks noGrp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slides 2013 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50825" y="5668963"/>
            <a:ext cx="4103688" cy="7572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b="1" dirty="0" smtClean="0"/>
              <a:t>Anthony Anjorin</a:t>
            </a:r>
            <a:r>
              <a:rPr lang="nl-NL" dirty="0" smtClean="0"/>
              <a:t/>
            </a:r>
            <a:br>
              <a:rPr lang="nl-NL" dirty="0" smtClean="0"/>
            </a:br>
            <a:endParaRPr lang="nl-NL" sz="12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200" dirty="0" smtClean="0"/>
              <a:t>anthony.anjorin@es.tu-darmstadt.de</a:t>
            </a:r>
            <a:r>
              <a:rPr lang="nl-NL" sz="1200" dirty="0" smtClean="0"/>
              <a:t> </a:t>
            </a:r>
          </a:p>
        </p:txBody>
      </p:sp>
      <p:pic>
        <p:nvPicPr>
          <p:cNvPr id="11" name="Picture 11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2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1477088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033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488950"/>
            <a:ext cx="2159000" cy="59642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488950"/>
            <a:ext cx="6329363" cy="59642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7130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el und Text üb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484313"/>
            <a:ext cx="8640763" cy="24082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0825" y="4044950"/>
            <a:ext cx="8640763" cy="24082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2989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407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4418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6875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9084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0156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684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843055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7733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Mastertextformat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7" descr="tud_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1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r:id="rId16" imgW="1038370" imgH="980952" progId="">
                  <p:embed/>
                </p:oleObj>
              </mc:Choice>
              <mc:Fallback>
                <p:oleObj r:id="rId16" imgW="1038370" imgH="980952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2CDE19D0-D4A1-411D-9674-3D03EC0C4810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6196C2E8-9E39-4C00-AAF3-9396E5E6C2BC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11.06.2014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0" r:id="rId1"/>
    <p:sldLayoutId id="2147484069" r:id="rId2"/>
    <p:sldLayoutId id="2147484070" r:id="rId3"/>
    <p:sldLayoutId id="2147484071" r:id="rId4"/>
    <p:sldLayoutId id="2147484072" r:id="rId5"/>
    <p:sldLayoutId id="2147484073" r:id="rId6"/>
    <p:sldLayoutId id="2147484074" r:id="rId7"/>
    <p:sldLayoutId id="2147484075" r:id="rId8"/>
    <p:sldLayoutId id="2147484076" r:id="rId9"/>
    <p:sldLayoutId id="2147484077" r:id="rId10"/>
    <p:sldLayoutId id="2147484078" r:id="rId11"/>
    <p:sldLayoutId id="2147484079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copy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copy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copy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queue/priority_queue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queue/priority_queue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8675" y="1449388"/>
            <a:ext cx="6013450" cy="944562"/>
          </a:xfrm>
        </p:spPr>
        <p:txBody>
          <a:bodyPr/>
          <a:lstStyle/>
          <a:p>
            <a:pPr algn="l" eaLnBrk="1" hangingPunct="1">
              <a:buFont typeface="Wingdings" charset="2"/>
              <a:buNone/>
            </a:pPr>
            <a:r>
              <a:rPr lang="de-DE" altLang="de-DE" smtClean="0"/>
              <a:t>Fortgeschrittene Themen</a:t>
            </a:r>
          </a:p>
        </p:txBody>
      </p:sp>
      <p:pic>
        <p:nvPicPr>
          <p:cNvPr id="3076" name="Picture 4" descr="C:\Users\anjorin\Dropbox\Home\documents\uni\c++_praktikum\SoSe2013\Clipart\iStock_000003063638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2636838"/>
            <a:ext cx="2447925" cy="328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Templates: Verwendung</a:t>
            </a:r>
          </a:p>
        </p:txBody>
      </p:sp>
      <p:sp>
        <p:nvSpPr>
          <p:cNvPr id="12291" name="Rechteck 4"/>
          <p:cNvSpPr>
            <a:spLocks noChangeArrowheads="1"/>
          </p:cNvSpPr>
          <p:nvPr/>
        </p:nvSpPr>
        <p:spPr bwMode="auto">
          <a:xfrm>
            <a:off x="179388" y="1779588"/>
            <a:ext cx="6840537" cy="438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argc, </a:t>
            </a: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**argv)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&lt;&gt; elevator;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people[] = {</a:t>
            </a: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"Tony"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, 75),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			   </a:t>
            </a: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"Lukas"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, 14)};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elevator.placeInElevator(people);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elevator.placeInElevator(people + 1);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totalAsInt = totalWeight&lt;</a:t>
            </a:r>
            <a:r>
              <a:rPr lang="en-US" altLang="de-DE" sz="12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			 (people, people + 2, 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"people"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3F7F5F"/>
                </a:solidFill>
                <a:latin typeface="Consolas" pitchFamily="49" charset="0"/>
              </a:rPr>
              <a:t>// :~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&gt; dumbwaiter;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dishes[] =	{</a:t>
            </a: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"Jollof Rice"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),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		    	 </a:t>
            </a: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"Roasted Chicken"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)};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dumbwaiter.placeInElevator(dishes);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dumbwaiter.placeInElevator(dishes + 1);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totalAsDouble = totalWeight&lt;</a:t>
            </a: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				  (dishes, dishes + 2,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"dishes"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12292" name="Gerade Verbindung 48"/>
          <p:cNvCxnSpPr>
            <a:cxnSpLocks noChangeShapeType="1"/>
          </p:cNvCxnSpPr>
          <p:nvPr/>
        </p:nvCxnSpPr>
        <p:spPr bwMode="auto">
          <a:xfrm>
            <a:off x="4932363" y="1582738"/>
            <a:ext cx="0" cy="465455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Abgerundete rechteckige Legende 6"/>
          <p:cNvSpPr/>
          <p:nvPr/>
        </p:nvSpPr>
        <p:spPr>
          <a:xfrm>
            <a:off x="684213" y="1268413"/>
            <a:ext cx="2879725" cy="700087"/>
          </a:xfrm>
          <a:prstGeom prst="wedgeRoundRectCallout">
            <a:avLst>
              <a:gd name="adj1" fmla="val -35290"/>
              <a:gd name="adj2" fmla="val 7969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Default Typparameter </a:t>
            </a:r>
            <a:r>
              <a:rPr lang="de-DE" i="1" dirty="0">
                <a:solidFill>
                  <a:schemeClr val="tx1"/>
                </a:solidFill>
              </a:rPr>
              <a:t>Person</a:t>
            </a:r>
            <a:r>
              <a:rPr lang="de-DE" dirty="0">
                <a:solidFill>
                  <a:schemeClr val="tx1"/>
                </a:solidFill>
              </a:rPr>
              <a:t> wird verwendet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2051050" y="6092825"/>
            <a:ext cx="2720975" cy="581025"/>
          </a:xfrm>
          <a:prstGeom prst="wedgeRoundRectCallout">
            <a:avLst>
              <a:gd name="adj1" fmla="val -3570"/>
              <a:gd name="adj2" fmla="val -11508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„Primitive“ können auch verwendet werden</a:t>
            </a:r>
          </a:p>
        </p:txBody>
      </p:sp>
      <p:sp>
        <p:nvSpPr>
          <p:cNvPr id="12295" name="Rechteck 8"/>
          <p:cNvSpPr>
            <a:spLocks noChangeArrowheads="1"/>
          </p:cNvSpPr>
          <p:nvPr/>
        </p:nvSpPr>
        <p:spPr bwMode="auto">
          <a:xfrm>
            <a:off x="5076825" y="1452563"/>
            <a:ext cx="3816350" cy="507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Elevator()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Person(Tony,75)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Person(Lukas,14)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Tony with weight: 75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Lukas with weight: 14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Total weight of people is 89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Elevator()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Dish(Jollof Rice)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Dish(Roasted Chicken)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Jollof Rice with weight: 1.5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Roasted Chicken with weight: 1.5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Total weight of dishes is 3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~Dish(Roasted Chicken)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~Dish(Jollof Rice)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~Elevator()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~Person(Lukas,14)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~Person(Tony,75)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~Elevator()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13315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Textfeld 4"/>
          <p:cNvSpPr txBox="1">
            <a:spLocks noChangeArrowheads="1"/>
          </p:cNvSpPr>
          <p:nvPr/>
        </p:nvSpPr>
        <p:spPr bwMode="auto">
          <a:xfrm>
            <a:off x="396875" y="1987550"/>
            <a:ext cx="5662613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Was ist genau damit gemeint, dass Templates eine Schnittstelle induzieren?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Was sind Nachteile und Vorteile dieser Art von „impliziten“ Schnittstellen?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Mehrfachvererbung: Historie</a:t>
            </a:r>
          </a:p>
        </p:txBody>
      </p:sp>
      <p:sp>
        <p:nvSpPr>
          <p:cNvPr id="14339" name="Textfeld 2"/>
          <p:cNvSpPr txBox="1">
            <a:spLocks noChangeArrowheads="1"/>
          </p:cNvSpPr>
          <p:nvPr/>
        </p:nvSpPr>
        <p:spPr bwMode="auto">
          <a:xfrm>
            <a:off x="468313" y="1700213"/>
            <a:ext cx="5829300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/>
              <a:t>Ursprünglich als Lösung für Containerproblem (bevor es Templates gab)</a:t>
            </a:r>
          </a:p>
        </p:txBody>
      </p:sp>
      <p:grpSp>
        <p:nvGrpSpPr>
          <p:cNvPr id="14340" name="Gruppieren 12"/>
          <p:cNvGrpSpPr>
            <a:grpSpLocks/>
          </p:cNvGrpSpPr>
          <p:nvPr/>
        </p:nvGrpSpPr>
        <p:grpSpPr bwMode="auto">
          <a:xfrm>
            <a:off x="4595813" y="2276475"/>
            <a:ext cx="379412" cy="635000"/>
            <a:chOff x="1259632" y="2507052"/>
            <a:chExt cx="449687" cy="751806"/>
          </a:xfrm>
        </p:grpSpPr>
        <p:sp>
          <p:nvSpPr>
            <p:cNvPr id="14352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14353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341" name="Textfeld 8"/>
          <p:cNvSpPr txBox="1">
            <a:spLocks noChangeArrowheads="1"/>
          </p:cNvSpPr>
          <p:nvPr/>
        </p:nvSpPr>
        <p:spPr bwMode="auto">
          <a:xfrm>
            <a:off x="4573588" y="3917950"/>
            <a:ext cx="500062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14342" name="Gewinkelte Verbindung 23"/>
          <p:cNvCxnSpPr>
            <a:cxnSpLocks noChangeShapeType="1"/>
          </p:cNvCxnSpPr>
          <p:nvPr/>
        </p:nvCxnSpPr>
        <p:spPr bwMode="auto">
          <a:xfrm rot="10800000">
            <a:off x="5073650" y="2552700"/>
            <a:ext cx="935038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3" name="Gewinkelte Verbindung 38"/>
          <p:cNvCxnSpPr>
            <a:cxnSpLocks noChangeShapeType="1"/>
          </p:cNvCxnSpPr>
          <p:nvPr/>
        </p:nvCxnSpPr>
        <p:spPr bwMode="auto">
          <a:xfrm rot="10800000" flipV="1">
            <a:off x="5073650" y="3416300"/>
            <a:ext cx="935038" cy="8651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4" name="Gleichschenkliges Dreieck 11"/>
          <p:cNvSpPr>
            <a:spLocks noChangeArrowheads="1"/>
          </p:cNvSpPr>
          <p:nvPr/>
        </p:nvSpPr>
        <p:spPr bwMode="auto">
          <a:xfrm rot="5400000">
            <a:off x="6542088" y="3300413"/>
            <a:ext cx="277812" cy="2397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4345" name="Gerade Verbindung 12"/>
          <p:cNvCxnSpPr>
            <a:cxnSpLocks noChangeShapeType="1"/>
          </p:cNvCxnSpPr>
          <p:nvPr/>
        </p:nvCxnSpPr>
        <p:spPr bwMode="auto">
          <a:xfrm>
            <a:off x="6081713" y="3417888"/>
            <a:ext cx="431800" cy="4762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6" name="Rechteck 13"/>
          <p:cNvSpPr>
            <a:spLocks noChangeArrowheads="1"/>
          </p:cNvSpPr>
          <p:nvPr/>
        </p:nvSpPr>
        <p:spPr bwMode="auto">
          <a:xfrm>
            <a:off x="6873875" y="3228975"/>
            <a:ext cx="906463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Object</a:t>
            </a:r>
          </a:p>
        </p:txBody>
      </p:sp>
      <p:pic>
        <p:nvPicPr>
          <p:cNvPr id="1434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241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348" name="Gewinkelte Verbindung 23"/>
          <p:cNvCxnSpPr>
            <a:cxnSpLocks noChangeShapeType="1"/>
          </p:cNvCxnSpPr>
          <p:nvPr/>
        </p:nvCxnSpPr>
        <p:spPr bwMode="auto">
          <a:xfrm flipV="1">
            <a:off x="2470150" y="25527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9" name="Gewinkelte Verbindung 38"/>
          <p:cNvCxnSpPr>
            <a:cxnSpLocks noChangeShapeType="1"/>
          </p:cNvCxnSpPr>
          <p:nvPr/>
        </p:nvCxnSpPr>
        <p:spPr bwMode="auto">
          <a:xfrm>
            <a:off x="2471738" y="3536950"/>
            <a:ext cx="1989137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Abgerundete rechteckige Legende 17"/>
          <p:cNvSpPr/>
          <p:nvPr/>
        </p:nvSpPr>
        <p:spPr>
          <a:xfrm>
            <a:off x="5707063" y="4221163"/>
            <a:ext cx="3240087" cy="1066800"/>
          </a:xfrm>
          <a:prstGeom prst="wedgeRoundRectCallout">
            <a:avLst>
              <a:gd name="adj1" fmla="val 9892"/>
              <a:gd name="adj2" fmla="val -11424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Aus Effizienzgründen gibt es in C++ keine Objekt-basierte Hierarchie wie in Java</a:t>
            </a:r>
          </a:p>
        </p:txBody>
      </p:sp>
      <p:sp>
        <p:nvSpPr>
          <p:cNvPr id="19" name="Abgerundete rechteckige Legende 18"/>
          <p:cNvSpPr/>
          <p:nvPr/>
        </p:nvSpPr>
        <p:spPr>
          <a:xfrm>
            <a:off x="395288" y="4429125"/>
            <a:ext cx="3563937" cy="728663"/>
          </a:xfrm>
          <a:prstGeom prst="wedgeRoundRectCallout">
            <a:avLst>
              <a:gd name="adj1" fmla="val -11067"/>
              <a:gd name="adj2" fmla="val -10930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Wir können also nicht einfach „Objekte“ in den Aufzug laden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Mehrfachvererbung: Nicht mehr so relevant!</a:t>
            </a:r>
          </a:p>
        </p:txBody>
      </p:sp>
      <p:sp>
        <p:nvSpPr>
          <p:cNvPr id="15363" name="Textfeld 3"/>
          <p:cNvSpPr txBox="1">
            <a:spLocks noChangeArrowheads="1"/>
          </p:cNvSpPr>
          <p:nvPr/>
        </p:nvSpPr>
        <p:spPr bwMode="auto">
          <a:xfrm>
            <a:off x="468313" y="1700213"/>
            <a:ext cx="5829300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/>
              <a:t>Lösung mit Mehrfachvererbung:</a:t>
            </a:r>
          </a:p>
        </p:txBody>
      </p:sp>
      <p:grpSp>
        <p:nvGrpSpPr>
          <p:cNvPr id="15364" name="Gruppieren 12"/>
          <p:cNvGrpSpPr>
            <a:grpSpLocks/>
          </p:cNvGrpSpPr>
          <p:nvPr/>
        </p:nvGrpSpPr>
        <p:grpSpPr bwMode="auto">
          <a:xfrm>
            <a:off x="4595813" y="2276475"/>
            <a:ext cx="379412" cy="635000"/>
            <a:chOff x="1259632" y="2507052"/>
            <a:chExt cx="449687" cy="751806"/>
          </a:xfrm>
        </p:grpSpPr>
        <p:sp>
          <p:nvSpPr>
            <p:cNvPr id="15377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15378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65" name="Textfeld 7"/>
          <p:cNvSpPr txBox="1">
            <a:spLocks noChangeArrowheads="1"/>
          </p:cNvSpPr>
          <p:nvPr/>
        </p:nvSpPr>
        <p:spPr bwMode="auto">
          <a:xfrm>
            <a:off x="4573588" y="3917950"/>
            <a:ext cx="500062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15366" name="Gewinkelte Verbindung 23"/>
          <p:cNvCxnSpPr>
            <a:cxnSpLocks noChangeShapeType="1"/>
          </p:cNvCxnSpPr>
          <p:nvPr/>
        </p:nvCxnSpPr>
        <p:spPr bwMode="auto">
          <a:xfrm rot="10800000">
            <a:off x="5073650" y="2552700"/>
            <a:ext cx="935038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7" name="Gewinkelte Verbindung 38"/>
          <p:cNvCxnSpPr>
            <a:cxnSpLocks noChangeShapeType="1"/>
          </p:cNvCxnSpPr>
          <p:nvPr/>
        </p:nvCxnSpPr>
        <p:spPr bwMode="auto">
          <a:xfrm rot="10800000" flipV="1">
            <a:off x="5073650" y="3416300"/>
            <a:ext cx="935038" cy="8651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8" name="Gleichschenkliges Dreieck 10"/>
          <p:cNvSpPr>
            <a:spLocks noChangeArrowheads="1"/>
          </p:cNvSpPr>
          <p:nvPr/>
        </p:nvSpPr>
        <p:spPr bwMode="auto">
          <a:xfrm rot="5400000">
            <a:off x="5992813" y="3300413"/>
            <a:ext cx="277812" cy="2397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1536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241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370" name="Gewinkelte Verbindung 23"/>
          <p:cNvCxnSpPr>
            <a:cxnSpLocks noChangeShapeType="1"/>
          </p:cNvCxnSpPr>
          <p:nvPr/>
        </p:nvCxnSpPr>
        <p:spPr bwMode="auto">
          <a:xfrm flipV="1">
            <a:off x="2470150" y="25527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1" name="Gewinkelte Verbindung 38"/>
          <p:cNvCxnSpPr>
            <a:cxnSpLocks noChangeShapeType="1"/>
          </p:cNvCxnSpPr>
          <p:nvPr/>
        </p:nvCxnSpPr>
        <p:spPr bwMode="auto">
          <a:xfrm>
            <a:off x="2471738" y="3536950"/>
            <a:ext cx="1989137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Abgerundete rechteckige Legende 17"/>
          <p:cNvSpPr/>
          <p:nvPr/>
        </p:nvSpPr>
        <p:spPr>
          <a:xfrm>
            <a:off x="5148263" y="1484313"/>
            <a:ext cx="3671887" cy="969962"/>
          </a:xfrm>
          <a:prstGeom prst="wedgeRoundRectCallout">
            <a:avLst>
              <a:gd name="adj1" fmla="val -57292"/>
              <a:gd name="adj2" fmla="val 4512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Jeder Typ, der in den Behälter soll, erbt zusätzlich von Typ des </a:t>
            </a:r>
            <a:r>
              <a:rPr lang="de-DE" b="1" dirty="0">
                <a:solidFill>
                  <a:schemeClr val="tx1"/>
                </a:solidFill>
              </a:rPr>
              <a:t>Behälterinhalts</a:t>
            </a:r>
          </a:p>
        </p:txBody>
      </p:sp>
      <p:sp>
        <p:nvSpPr>
          <p:cNvPr id="15373" name="Rechteck 18"/>
          <p:cNvSpPr>
            <a:spLocks noChangeArrowheads="1"/>
          </p:cNvSpPr>
          <p:nvPr/>
        </p:nvSpPr>
        <p:spPr bwMode="auto">
          <a:xfrm>
            <a:off x="6329363" y="3228975"/>
            <a:ext cx="2447925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ContentOfContainer</a:t>
            </a:r>
          </a:p>
        </p:txBody>
      </p:sp>
      <p:sp>
        <p:nvSpPr>
          <p:cNvPr id="20" name="Abgerundete rechteckige Legende 19"/>
          <p:cNvSpPr/>
          <p:nvPr/>
        </p:nvSpPr>
        <p:spPr>
          <a:xfrm>
            <a:off x="358775" y="4221163"/>
            <a:ext cx="3565525" cy="1173162"/>
          </a:xfrm>
          <a:prstGeom prst="wedgeRoundRectCallout">
            <a:avLst>
              <a:gd name="adj1" fmla="val -34300"/>
              <a:gd name="adj2" fmla="val 1058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Führte zu </a:t>
            </a:r>
            <a:r>
              <a:rPr lang="de-DE" b="1" dirty="0">
                <a:solidFill>
                  <a:schemeClr val="tx1"/>
                </a:solidFill>
              </a:rPr>
              <a:t>komplexen Vererbungshierarchien</a:t>
            </a:r>
            <a:r>
              <a:rPr lang="de-DE" dirty="0">
                <a:solidFill>
                  <a:schemeClr val="tx1"/>
                </a:solidFill>
              </a:rPr>
              <a:t>, die mit Entwurfsentscheidungen nichts mehr zu tun hatten </a:t>
            </a:r>
            <a:r>
              <a:rPr lang="de-DE" dirty="0">
                <a:solidFill>
                  <a:schemeClr val="tx1"/>
                </a:solidFill>
                <a:sym typeface="Wingdings" pitchFamily="2" charset="2"/>
              </a:rPr>
              <a:t>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5707063" y="4130675"/>
            <a:ext cx="3240087" cy="882650"/>
          </a:xfrm>
          <a:prstGeom prst="wedgeRoundRectCallout">
            <a:avLst>
              <a:gd name="adj1" fmla="val 9892"/>
              <a:gd name="adj2" fmla="val -11424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Jeder Behälterlieferer definiert einen Typ, den der Behälter enthalten kann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4284663" y="5281613"/>
            <a:ext cx="4708525" cy="1027112"/>
          </a:xfrm>
          <a:prstGeom prst="wedgeRoundRectCallout">
            <a:avLst>
              <a:gd name="adj1" fmla="val 9360"/>
              <a:gd name="adj2" fmla="val -2131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Mit Templates ist es jetzt möglich, auf </a:t>
            </a:r>
            <a:r>
              <a:rPr lang="de-DE" b="1" dirty="0">
                <a:solidFill>
                  <a:schemeClr val="tx1"/>
                </a:solidFill>
              </a:rPr>
              <a:t>Mehrfachvererbung zu verzichten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17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Mehrfachvererbung:  Schnittstellenvererbung</a:t>
            </a:r>
          </a:p>
        </p:txBody>
      </p:sp>
      <p:sp>
        <p:nvSpPr>
          <p:cNvPr id="16387" name="Rectangle 9"/>
          <p:cNvSpPr>
            <a:spLocks noChangeArrowheads="1"/>
          </p:cNvSpPr>
          <p:nvPr/>
        </p:nvSpPr>
        <p:spPr bwMode="auto">
          <a:xfrm>
            <a:off x="1474788" y="4510088"/>
            <a:ext cx="1368425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6388" name="Rectangle 10"/>
          <p:cNvSpPr>
            <a:spLocks noChangeArrowheads="1"/>
          </p:cNvSpPr>
          <p:nvPr/>
        </p:nvSpPr>
        <p:spPr bwMode="auto">
          <a:xfrm>
            <a:off x="1474788" y="4799013"/>
            <a:ext cx="1368425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389" name="Rectangle 11"/>
          <p:cNvSpPr>
            <a:spLocks noChangeArrowheads="1"/>
          </p:cNvSpPr>
          <p:nvPr/>
        </p:nvSpPr>
        <p:spPr bwMode="auto">
          <a:xfrm>
            <a:off x="1474788" y="4870450"/>
            <a:ext cx="1368425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390" name="Rectangle 12"/>
          <p:cNvSpPr>
            <a:spLocks noChangeArrowheads="1"/>
          </p:cNvSpPr>
          <p:nvPr/>
        </p:nvSpPr>
        <p:spPr bwMode="auto">
          <a:xfrm>
            <a:off x="538163" y="3213100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6391" name="Rectangle 13"/>
          <p:cNvSpPr>
            <a:spLocks noChangeArrowheads="1"/>
          </p:cNvSpPr>
          <p:nvPr/>
        </p:nvSpPr>
        <p:spPr bwMode="auto">
          <a:xfrm>
            <a:off x="539750" y="3502025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6392" name="Rectangle 14"/>
          <p:cNvSpPr>
            <a:spLocks noChangeArrowheads="1"/>
          </p:cNvSpPr>
          <p:nvPr/>
        </p:nvSpPr>
        <p:spPr bwMode="auto">
          <a:xfrm>
            <a:off x="539750" y="3790950"/>
            <a:ext cx="1512888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393" name="AutoShape 15"/>
          <p:cNvSpPr>
            <a:spLocks noChangeArrowheads="1"/>
          </p:cNvSpPr>
          <p:nvPr/>
        </p:nvSpPr>
        <p:spPr bwMode="auto">
          <a:xfrm>
            <a:off x="1117600" y="3862388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394" name="Line 16"/>
          <p:cNvSpPr>
            <a:spLocks noChangeShapeType="1"/>
          </p:cNvSpPr>
          <p:nvPr/>
        </p:nvSpPr>
        <p:spPr bwMode="auto">
          <a:xfrm>
            <a:off x="1189038" y="4078288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5" name="Rectangle 17"/>
          <p:cNvSpPr>
            <a:spLocks noChangeArrowheads="1"/>
          </p:cNvSpPr>
          <p:nvPr/>
        </p:nvSpPr>
        <p:spPr bwMode="auto">
          <a:xfrm>
            <a:off x="2268538" y="3213100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6396" name="Rectangle 18"/>
          <p:cNvSpPr>
            <a:spLocks noChangeArrowheads="1"/>
          </p:cNvSpPr>
          <p:nvPr/>
        </p:nvSpPr>
        <p:spPr bwMode="auto">
          <a:xfrm>
            <a:off x="2268538" y="3790950"/>
            <a:ext cx="1511300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397" name="Line 19"/>
          <p:cNvSpPr>
            <a:spLocks noChangeShapeType="1"/>
          </p:cNvSpPr>
          <p:nvPr/>
        </p:nvSpPr>
        <p:spPr bwMode="auto">
          <a:xfrm>
            <a:off x="1189038" y="42227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8" name="Line 20"/>
          <p:cNvSpPr>
            <a:spLocks noChangeShapeType="1"/>
          </p:cNvSpPr>
          <p:nvPr/>
        </p:nvSpPr>
        <p:spPr bwMode="auto">
          <a:xfrm>
            <a:off x="2052638" y="42227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9" name="AutoShape 21"/>
          <p:cNvSpPr>
            <a:spLocks noChangeArrowheads="1"/>
          </p:cNvSpPr>
          <p:nvPr/>
        </p:nvSpPr>
        <p:spPr bwMode="auto">
          <a:xfrm>
            <a:off x="3060700" y="3862388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400" name="Line 22"/>
          <p:cNvSpPr>
            <a:spLocks noChangeShapeType="1"/>
          </p:cNvSpPr>
          <p:nvPr/>
        </p:nvSpPr>
        <p:spPr bwMode="auto">
          <a:xfrm>
            <a:off x="3132138" y="4078288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401" name="Line 23"/>
          <p:cNvSpPr>
            <a:spLocks noChangeShapeType="1"/>
          </p:cNvSpPr>
          <p:nvPr/>
        </p:nvSpPr>
        <p:spPr bwMode="auto">
          <a:xfrm>
            <a:off x="2268538" y="42227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402" name="Line 24"/>
          <p:cNvSpPr>
            <a:spLocks noChangeShapeType="1"/>
          </p:cNvSpPr>
          <p:nvPr/>
        </p:nvSpPr>
        <p:spPr bwMode="auto">
          <a:xfrm>
            <a:off x="2268538" y="42227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403" name="Rectangle 25"/>
          <p:cNvSpPr>
            <a:spLocks noChangeArrowheads="1"/>
          </p:cNvSpPr>
          <p:nvPr/>
        </p:nvSpPr>
        <p:spPr bwMode="auto">
          <a:xfrm>
            <a:off x="2268538" y="3502025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1403350" y="1954213"/>
            <a:ext cx="5256213" cy="969962"/>
          </a:xfrm>
          <a:prstGeom prst="wedgeRoundRectCallout">
            <a:avLst>
              <a:gd name="adj1" fmla="val -31638"/>
              <a:gd name="adj2" fmla="val 8692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Wenn weitere Oberklassen pur virtuell sind (enthalten nur pur virtuelle Methoden), dann ist Mehrfachvererbung überhaupt kein Problem </a:t>
            </a:r>
          </a:p>
        </p:txBody>
      </p:sp>
      <p:sp>
        <p:nvSpPr>
          <p:cNvPr id="22" name="Abgerundete rechteckige Legende 21"/>
          <p:cNvSpPr/>
          <p:nvPr/>
        </p:nvSpPr>
        <p:spPr>
          <a:xfrm>
            <a:off x="5446713" y="3414713"/>
            <a:ext cx="3589337" cy="661987"/>
          </a:xfrm>
          <a:prstGeom prst="wedgeRoundRectCallout">
            <a:avLst>
              <a:gd name="adj1" fmla="val -27553"/>
              <a:gd name="adj2" fmla="val 19218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Dies entspricht der Verwendung von </a:t>
            </a:r>
            <a:r>
              <a:rPr lang="de-DE" b="1" dirty="0">
                <a:solidFill>
                  <a:schemeClr val="tx1"/>
                </a:solidFill>
              </a:rPr>
              <a:t>Interfaces</a:t>
            </a:r>
            <a:r>
              <a:rPr lang="de-DE" dirty="0">
                <a:solidFill>
                  <a:schemeClr val="tx1"/>
                </a:solidFill>
              </a:rPr>
              <a:t> in Java!</a:t>
            </a:r>
          </a:p>
        </p:txBody>
      </p:sp>
      <p:sp>
        <p:nvSpPr>
          <p:cNvPr id="23" name="Abgerundete rechteckige Legende 22"/>
          <p:cNvSpPr/>
          <p:nvPr/>
        </p:nvSpPr>
        <p:spPr>
          <a:xfrm>
            <a:off x="2843213" y="5267325"/>
            <a:ext cx="4779962" cy="969963"/>
          </a:xfrm>
          <a:prstGeom prst="wedgeRoundRectCallout">
            <a:avLst>
              <a:gd name="adj1" fmla="val -35970"/>
              <a:gd name="adj2" fmla="val -7937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Wird aber von mehreren Oberklassen wirklich Implementierung geerbt, so kann das zu Problemen führen…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69888" y="488950"/>
            <a:ext cx="7237412" cy="838200"/>
          </a:xfrm>
        </p:spPr>
        <p:txBody>
          <a:bodyPr/>
          <a:lstStyle/>
          <a:p>
            <a:pPr eaLnBrk="1" hangingPunct="1"/>
            <a:r>
              <a:rPr lang="de-DE" altLang="de-DE" smtClean="0"/>
              <a:t>Implementierungsvererbung: Konflikte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84313"/>
            <a:ext cx="8353425" cy="1081087"/>
          </a:xfrm>
        </p:spPr>
        <p:txBody>
          <a:bodyPr/>
          <a:lstStyle/>
          <a:p>
            <a:pPr eaLnBrk="1" hangingPunct="1"/>
            <a:r>
              <a:rPr lang="de-DE" altLang="de-DE" smtClean="0"/>
              <a:t>Mehrfachvererbung kann zu Mehrdeutigkeit führen</a:t>
            </a:r>
          </a:p>
          <a:p>
            <a:pPr marL="180975" lvl="1" indent="0" eaLnBrk="1" hangingPunct="1">
              <a:buFont typeface="Wingdings" charset="2"/>
              <a:buNone/>
            </a:pPr>
            <a:r>
              <a:rPr lang="de-DE" altLang="de-DE" smtClean="0"/>
              <a:t>Attribute und Methoden einer Oberklasse sind Bestandteil der Unterklasse (außer private-Elemente)</a:t>
            </a:r>
          </a:p>
        </p:txBody>
      </p:sp>
      <p:sp>
        <p:nvSpPr>
          <p:cNvPr id="17412" name="AutoShape 5"/>
          <p:cNvSpPr>
            <a:spLocks noChangeArrowheads="1"/>
          </p:cNvSpPr>
          <p:nvPr/>
        </p:nvSpPr>
        <p:spPr bwMode="auto">
          <a:xfrm>
            <a:off x="4067175" y="2636838"/>
            <a:ext cx="4608513" cy="28098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class Student { public: string name; };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class Mitarbeiter { public: string name };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sz="1600" b="0"/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class HiWi : public Student, public Mitarbeiter 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{ … } 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sz="1600" b="0"/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HiWi* h = new HiWi();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h-&gt;</a:t>
            </a:r>
            <a:r>
              <a:rPr lang="de-DE" altLang="de-DE" sz="1600"/>
              <a:t>name</a:t>
            </a:r>
            <a:r>
              <a:rPr lang="de-DE" altLang="de-DE" sz="1600" b="0"/>
              <a:t> = "Christian";</a:t>
            </a:r>
          </a:p>
        </p:txBody>
      </p:sp>
      <p:sp>
        <p:nvSpPr>
          <p:cNvPr id="17413" name="Rectangle 9"/>
          <p:cNvSpPr>
            <a:spLocks noChangeArrowheads="1"/>
          </p:cNvSpPr>
          <p:nvPr/>
        </p:nvSpPr>
        <p:spPr bwMode="auto">
          <a:xfrm>
            <a:off x="1474788" y="4149725"/>
            <a:ext cx="1368425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7414" name="Rectangle 10"/>
          <p:cNvSpPr>
            <a:spLocks noChangeArrowheads="1"/>
          </p:cNvSpPr>
          <p:nvPr/>
        </p:nvSpPr>
        <p:spPr bwMode="auto">
          <a:xfrm>
            <a:off x="1474788" y="4438650"/>
            <a:ext cx="1368425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15" name="Rectangle 11"/>
          <p:cNvSpPr>
            <a:spLocks noChangeArrowheads="1"/>
          </p:cNvSpPr>
          <p:nvPr/>
        </p:nvSpPr>
        <p:spPr bwMode="auto">
          <a:xfrm>
            <a:off x="1474788" y="4510088"/>
            <a:ext cx="1368425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16" name="Rectangle 12"/>
          <p:cNvSpPr>
            <a:spLocks noChangeArrowheads="1"/>
          </p:cNvSpPr>
          <p:nvPr/>
        </p:nvSpPr>
        <p:spPr bwMode="auto">
          <a:xfrm>
            <a:off x="538163" y="285273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7417" name="Rectangle 13"/>
          <p:cNvSpPr>
            <a:spLocks noChangeArrowheads="1"/>
          </p:cNvSpPr>
          <p:nvPr/>
        </p:nvSpPr>
        <p:spPr bwMode="auto">
          <a:xfrm>
            <a:off x="539750" y="314166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7418" name="Rectangle 14"/>
          <p:cNvSpPr>
            <a:spLocks noChangeArrowheads="1"/>
          </p:cNvSpPr>
          <p:nvPr/>
        </p:nvSpPr>
        <p:spPr bwMode="auto">
          <a:xfrm>
            <a:off x="539750" y="343058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19" name="AutoShape 15"/>
          <p:cNvSpPr>
            <a:spLocks noChangeArrowheads="1"/>
          </p:cNvSpPr>
          <p:nvPr/>
        </p:nvSpPr>
        <p:spPr bwMode="auto">
          <a:xfrm>
            <a:off x="11176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20" name="Line 16"/>
          <p:cNvSpPr>
            <a:spLocks noChangeShapeType="1"/>
          </p:cNvSpPr>
          <p:nvPr/>
        </p:nvSpPr>
        <p:spPr bwMode="auto">
          <a:xfrm>
            <a:off x="11890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1" name="Rectangle 17"/>
          <p:cNvSpPr>
            <a:spLocks noChangeArrowheads="1"/>
          </p:cNvSpPr>
          <p:nvPr/>
        </p:nvSpPr>
        <p:spPr bwMode="auto">
          <a:xfrm>
            <a:off x="2268538" y="285273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7422" name="Rectangle 18"/>
          <p:cNvSpPr>
            <a:spLocks noChangeArrowheads="1"/>
          </p:cNvSpPr>
          <p:nvPr/>
        </p:nvSpPr>
        <p:spPr bwMode="auto">
          <a:xfrm>
            <a:off x="2268538" y="3430588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23" name="Line 19"/>
          <p:cNvSpPr>
            <a:spLocks noChangeShapeType="1"/>
          </p:cNvSpPr>
          <p:nvPr/>
        </p:nvSpPr>
        <p:spPr bwMode="auto">
          <a:xfrm>
            <a:off x="11890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4" name="Line 20"/>
          <p:cNvSpPr>
            <a:spLocks noChangeShapeType="1"/>
          </p:cNvSpPr>
          <p:nvPr/>
        </p:nvSpPr>
        <p:spPr bwMode="auto">
          <a:xfrm>
            <a:off x="20526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5" name="AutoShape 21"/>
          <p:cNvSpPr>
            <a:spLocks noChangeArrowheads="1"/>
          </p:cNvSpPr>
          <p:nvPr/>
        </p:nvSpPr>
        <p:spPr bwMode="auto">
          <a:xfrm>
            <a:off x="30607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26" name="Line 22"/>
          <p:cNvSpPr>
            <a:spLocks noChangeShapeType="1"/>
          </p:cNvSpPr>
          <p:nvPr/>
        </p:nvSpPr>
        <p:spPr bwMode="auto">
          <a:xfrm>
            <a:off x="31321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7" name="Line 23"/>
          <p:cNvSpPr>
            <a:spLocks noChangeShapeType="1"/>
          </p:cNvSpPr>
          <p:nvPr/>
        </p:nvSpPr>
        <p:spPr bwMode="auto">
          <a:xfrm>
            <a:off x="22685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8" name="Line 24"/>
          <p:cNvSpPr>
            <a:spLocks noChangeShapeType="1"/>
          </p:cNvSpPr>
          <p:nvPr/>
        </p:nvSpPr>
        <p:spPr bwMode="auto">
          <a:xfrm>
            <a:off x="22685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9" name="Rectangle 25"/>
          <p:cNvSpPr>
            <a:spLocks noChangeArrowheads="1"/>
          </p:cNvSpPr>
          <p:nvPr/>
        </p:nvSpPr>
        <p:spPr bwMode="auto">
          <a:xfrm>
            <a:off x="2268538" y="31416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7430" name="Rectangle 26"/>
          <p:cNvSpPr>
            <a:spLocks noChangeArrowheads="1"/>
          </p:cNvSpPr>
          <p:nvPr/>
        </p:nvSpPr>
        <p:spPr bwMode="auto">
          <a:xfrm>
            <a:off x="2195513" y="5157788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:Student</a:t>
            </a:r>
          </a:p>
        </p:txBody>
      </p:sp>
      <p:sp>
        <p:nvSpPr>
          <p:cNvPr id="17431" name="Rectangle 27"/>
          <p:cNvSpPr>
            <a:spLocks noChangeArrowheads="1"/>
          </p:cNvSpPr>
          <p:nvPr/>
        </p:nvSpPr>
        <p:spPr bwMode="auto">
          <a:xfrm>
            <a:off x="2195513" y="5445125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:Mitarbeiter</a:t>
            </a:r>
          </a:p>
        </p:txBody>
      </p:sp>
      <p:sp>
        <p:nvSpPr>
          <p:cNvPr id="17432" name="Rectangle 28"/>
          <p:cNvSpPr>
            <a:spLocks noChangeArrowheads="1"/>
          </p:cNvSpPr>
          <p:nvPr/>
        </p:nvSpPr>
        <p:spPr bwMode="auto">
          <a:xfrm>
            <a:off x="2195513" y="5734050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:HiWi</a:t>
            </a:r>
          </a:p>
        </p:txBody>
      </p:sp>
      <p:sp>
        <p:nvSpPr>
          <p:cNvPr id="17433" name="AutoShape 29"/>
          <p:cNvSpPr>
            <a:spLocks/>
          </p:cNvSpPr>
          <p:nvPr/>
        </p:nvSpPr>
        <p:spPr bwMode="auto">
          <a:xfrm>
            <a:off x="1979613" y="5157788"/>
            <a:ext cx="215900" cy="865187"/>
          </a:xfrm>
          <a:prstGeom prst="leftBrace">
            <a:avLst>
              <a:gd name="adj1" fmla="val 62355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34" name="Text Box 30"/>
          <p:cNvSpPr txBox="1">
            <a:spLocks noChangeArrowheads="1"/>
          </p:cNvSpPr>
          <p:nvPr/>
        </p:nvSpPr>
        <p:spPr bwMode="auto">
          <a:xfrm>
            <a:off x="611188" y="5372100"/>
            <a:ext cx="12922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Objekte der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HiWi-Klasse</a:t>
            </a:r>
          </a:p>
        </p:txBody>
      </p:sp>
      <p:sp>
        <p:nvSpPr>
          <p:cNvPr id="17435" name="Rectangle 28"/>
          <p:cNvSpPr>
            <a:spLocks noChangeArrowheads="1"/>
          </p:cNvSpPr>
          <p:nvPr/>
        </p:nvSpPr>
        <p:spPr bwMode="auto">
          <a:xfrm>
            <a:off x="2195513" y="6013450"/>
            <a:ext cx="1296987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17436" name="Rectangle 28"/>
          <p:cNvSpPr>
            <a:spLocks noChangeArrowheads="1"/>
          </p:cNvSpPr>
          <p:nvPr/>
        </p:nvSpPr>
        <p:spPr bwMode="auto">
          <a:xfrm>
            <a:off x="2195513" y="5013325"/>
            <a:ext cx="1295400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31" name="Abgerundete rechteckige Legende 30"/>
          <p:cNvSpPr/>
          <p:nvPr/>
        </p:nvSpPr>
        <p:spPr>
          <a:xfrm>
            <a:off x="5076825" y="5216525"/>
            <a:ext cx="2232025" cy="868363"/>
          </a:xfrm>
          <a:prstGeom prst="wedgeRoundRectCallout">
            <a:avLst>
              <a:gd name="adj1" fmla="val -53379"/>
              <a:gd name="adj2" fmla="val -8271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Namenskonflikt! Keine eindeutige Zuweisung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Implementierungsvererbung: Konflikte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84313"/>
            <a:ext cx="8137525" cy="865187"/>
          </a:xfrm>
        </p:spPr>
        <p:txBody>
          <a:bodyPr/>
          <a:lstStyle/>
          <a:p>
            <a:pPr eaLnBrk="1" hangingPunct="1"/>
            <a:r>
              <a:rPr lang="de-DE" altLang="de-DE" smtClean="0"/>
              <a:t>Auflösung der Mehrdeutigkeit durch Verwendung des vollständigen Namens </a:t>
            </a:r>
            <a:r>
              <a:rPr lang="de-DE" altLang="de-DE" smtClean="0">
                <a:sym typeface="Wingdings" charset="2"/>
              </a:rPr>
              <a:t>(S</a:t>
            </a:r>
            <a:r>
              <a:rPr lang="de-DE" altLang="de-DE" smtClean="0"/>
              <a:t>cope-Operator)</a:t>
            </a:r>
          </a:p>
        </p:txBody>
      </p:sp>
      <p:sp>
        <p:nvSpPr>
          <p:cNvPr id="33796" name="AutoShape 4"/>
          <p:cNvSpPr>
            <a:spLocks noChangeArrowheads="1"/>
          </p:cNvSpPr>
          <p:nvPr/>
        </p:nvSpPr>
        <p:spPr bwMode="auto">
          <a:xfrm>
            <a:off x="4067175" y="2636838"/>
            <a:ext cx="4608513" cy="28098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/>
          <a:lstStyle/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class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Student {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public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: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string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name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; };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class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Mitarbeiter {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public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: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string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name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};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endParaRPr lang="de-DE" sz="1600" dirty="0">
              <a:ea typeface="Lucida Sans Unicode" pitchFamily="34" charset="0"/>
              <a:cs typeface="Lucida Sans Unicode" pitchFamily="34" charset="0"/>
            </a:endParaRP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class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HiWi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: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public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Student,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public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Mitarbeiter 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{ … } 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endParaRPr lang="de-DE" sz="1600" dirty="0">
              <a:ea typeface="Lucida Sans Unicode" pitchFamily="34" charset="0"/>
              <a:cs typeface="Lucida Sans Unicode" pitchFamily="34" charset="0"/>
            </a:endParaRP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HiWi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* h =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new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HiWi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();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h-&gt;Student::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name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= "</a:t>
            </a:r>
            <a:r>
              <a:rPr lang="de-DE" sz="1600" dirty="0">
                <a:solidFill>
                  <a:schemeClr val="accent2">
                    <a:lumMod val="75000"/>
                  </a:schemeClr>
                </a:solidFill>
                <a:ea typeface="Lucida Sans Unicode" pitchFamily="34" charset="0"/>
                <a:cs typeface="Lucida Sans Unicode" pitchFamily="34" charset="0"/>
              </a:rPr>
              <a:t>Christian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";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h-&gt;Mitarbeiter::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name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= "</a:t>
            </a:r>
            <a:r>
              <a:rPr lang="de-DE" sz="1600" dirty="0">
                <a:solidFill>
                  <a:schemeClr val="accent2">
                    <a:lumMod val="75000"/>
                  </a:schemeClr>
                </a:solidFill>
                <a:ea typeface="Lucida Sans Unicode" pitchFamily="34" charset="0"/>
                <a:cs typeface="Lucida Sans Unicode" pitchFamily="34" charset="0"/>
              </a:rPr>
              <a:t>Mark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";</a:t>
            </a:r>
          </a:p>
        </p:txBody>
      </p:sp>
      <p:sp>
        <p:nvSpPr>
          <p:cNvPr id="18437" name="Rectangle 9"/>
          <p:cNvSpPr>
            <a:spLocks noChangeArrowheads="1"/>
          </p:cNvSpPr>
          <p:nvPr/>
        </p:nvSpPr>
        <p:spPr bwMode="auto">
          <a:xfrm>
            <a:off x="1474788" y="4149725"/>
            <a:ext cx="1368425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8438" name="Rectangle 10"/>
          <p:cNvSpPr>
            <a:spLocks noChangeArrowheads="1"/>
          </p:cNvSpPr>
          <p:nvPr/>
        </p:nvSpPr>
        <p:spPr bwMode="auto">
          <a:xfrm>
            <a:off x="1474788" y="4438650"/>
            <a:ext cx="1368425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9" name="Rectangle 11"/>
          <p:cNvSpPr>
            <a:spLocks noChangeArrowheads="1"/>
          </p:cNvSpPr>
          <p:nvPr/>
        </p:nvSpPr>
        <p:spPr bwMode="auto">
          <a:xfrm>
            <a:off x="1474788" y="4510088"/>
            <a:ext cx="1368425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0" name="Rectangle 12"/>
          <p:cNvSpPr>
            <a:spLocks noChangeArrowheads="1"/>
          </p:cNvSpPr>
          <p:nvPr/>
        </p:nvSpPr>
        <p:spPr bwMode="auto">
          <a:xfrm>
            <a:off x="538163" y="285273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8441" name="Rectangle 13"/>
          <p:cNvSpPr>
            <a:spLocks noChangeArrowheads="1"/>
          </p:cNvSpPr>
          <p:nvPr/>
        </p:nvSpPr>
        <p:spPr bwMode="auto">
          <a:xfrm>
            <a:off x="539750" y="314166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8442" name="Rectangle 14"/>
          <p:cNvSpPr>
            <a:spLocks noChangeArrowheads="1"/>
          </p:cNvSpPr>
          <p:nvPr/>
        </p:nvSpPr>
        <p:spPr bwMode="auto">
          <a:xfrm>
            <a:off x="539750" y="343058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3" name="AutoShape 15"/>
          <p:cNvSpPr>
            <a:spLocks noChangeArrowheads="1"/>
          </p:cNvSpPr>
          <p:nvPr/>
        </p:nvSpPr>
        <p:spPr bwMode="auto">
          <a:xfrm>
            <a:off x="11176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4" name="Line 16"/>
          <p:cNvSpPr>
            <a:spLocks noChangeShapeType="1"/>
          </p:cNvSpPr>
          <p:nvPr/>
        </p:nvSpPr>
        <p:spPr bwMode="auto">
          <a:xfrm>
            <a:off x="11890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5" name="Rectangle 17"/>
          <p:cNvSpPr>
            <a:spLocks noChangeArrowheads="1"/>
          </p:cNvSpPr>
          <p:nvPr/>
        </p:nvSpPr>
        <p:spPr bwMode="auto">
          <a:xfrm>
            <a:off x="2268538" y="285273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8446" name="Rectangle 18"/>
          <p:cNvSpPr>
            <a:spLocks noChangeArrowheads="1"/>
          </p:cNvSpPr>
          <p:nvPr/>
        </p:nvSpPr>
        <p:spPr bwMode="auto">
          <a:xfrm>
            <a:off x="2268538" y="3430588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7" name="Line 19"/>
          <p:cNvSpPr>
            <a:spLocks noChangeShapeType="1"/>
          </p:cNvSpPr>
          <p:nvPr/>
        </p:nvSpPr>
        <p:spPr bwMode="auto">
          <a:xfrm>
            <a:off x="11890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8" name="Line 20"/>
          <p:cNvSpPr>
            <a:spLocks noChangeShapeType="1"/>
          </p:cNvSpPr>
          <p:nvPr/>
        </p:nvSpPr>
        <p:spPr bwMode="auto">
          <a:xfrm>
            <a:off x="20526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9" name="AutoShape 21"/>
          <p:cNvSpPr>
            <a:spLocks noChangeArrowheads="1"/>
          </p:cNvSpPr>
          <p:nvPr/>
        </p:nvSpPr>
        <p:spPr bwMode="auto">
          <a:xfrm>
            <a:off x="30607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50" name="Line 22"/>
          <p:cNvSpPr>
            <a:spLocks noChangeShapeType="1"/>
          </p:cNvSpPr>
          <p:nvPr/>
        </p:nvSpPr>
        <p:spPr bwMode="auto">
          <a:xfrm>
            <a:off x="31321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1" name="Line 23"/>
          <p:cNvSpPr>
            <a:spLocks noChangeShapeType="1"/>
          </p:cNvSpPr>
          <p:nvPr/>
        </p:nvSpPr>
        <p:spPr bwMode="auto">
          <a:xfrm>
            <a:off x="22685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2" name="Line 24"/>
          <p:cNvSpPr>
            <a:spLocks noChangeShapeType="1"/>
          </p:cNvSpPr>
          <p:nvPr/>
        </p:nvSpPr>
        <p:spPr bwMode="auto">
          <a:xfrm>
            <a:off x="22685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3" name="Rectangle 25"/>
          <p:cNvSpPr>
            <a:spLocks noChangeArrowheads="1"/>
          </p:cNvSpPr>
          <p:nvPr/>
        </p:nvSpPr>
        <p:spPr bwMode="auto">
          <a:xfrm>
            <a:off x="2268538" y="31416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8454" name="Text Box 30"/>
          <p:cNvSpPr txBox="1">
            <a:spLocks noChangeArrowheads="1"/>
          </p:cNvSpPr>
          <p:nvPr/>
        </p:nvSpPr>
        <p:spPr bwMode="auto">
          <a:xfrm>
            <a:off x="250825" y="5372100"/>
            <a:ext cx="20208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„Bestandteile“ der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HiWi-Klasse</a:t>
            </a:r>
          </a:p>
        </p:txBody>
      </p:sp>
      <p:sp>
        <p:nvSpPr>
          <p:cNvPr id="18455" name="Rectangle 26"/>
          <p:cNvSpPr>
            <a:spLocks noChangeArrowheads="1"/>
          </p:cNvSpPr>
          <p:nvPr/>
        </p:nvSpPr>
        <p:spPr bwMode="auto">
          <a:xfrm>
            <a:off x="2195513" y="5157788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:Student</a:t>
            </a:r>
          </a:p>
        </p:txBody>
      </p:sp>
      <p:sp>
        <p:nvSpPr>
          <p:cNvPr id="18456" name="Rectangle 27"/>
          <p:cNvSpPr>
            <a:spLocks noChangeArrowheads="1"/>
          </p:cNvSpPr>
          <p:nvPr/>
        </p:nvSpPr>
        <p:spPr bwMode="auto">
          <a:xfrm>
            <a:off x="2195513" y="5445125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:Mitarbeiter</a:t>
            </a:r>
          </a:p>
        </p:txBody>
      </p:sp>
      <p:sp>
        <p:nvSpPr>
          <p:cNvPr id="18457" name="Rectangle 28"/>
          <p:cNvSpPr>
            <a:spLocks noChangeArrowheads="1"/>
          </p:cNvSpPr>
          <p:nvPr/>
        </p:nvSpPr>
        <p:spPr bwMode="auto">
          <a:xfrm>
            <a:off x="2195513" y="5734050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:HiWi</a:t>
            </a:r>
          </a:p>
        </p:txBody>
      </p:sp>
      <p:sp>
        <p:nvSpPr>
          <p:cNvPr id="18458" name="AutoShape 29"/>
          <p:cNvSpPr>
            <a:spLocks/>
          </p:cNvSpPr>
          <p:nvPr/>
        </p:nvSpPr>
        <p:spPr bwMode="auto">
          <a:xfrm>
            <a:off x="1979613" y="5157788"/>
            <a:ext cx="215900" cy="865187"/>
          </a:xfrm>
          <a:prstGeom prst="leftBrace">
            <a:avLst>
              <a:gd name="adj1" fmla="val 62355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59" name="Rectangle 28"/>
          <p:cNvSpPr>
            <a:spLocks noChangeArrowheads="1"/>
          </p:cNvSpPr>
          <p:nvPr/>
        </p:nvSpPr>
        <p:spPr bwMode="auto">
          <a:xfrm>
            <a:off x="2195513" y="6013450"/>
            <a:ext cx="1296987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18460" name="Rectangle 28"/>
          <p:cNvSpPr>
            <a:spLocks noChangeArrowheads="1"/>
          </p:cNvSpPr>
          <p:nvPr/>
        </p:nvSpPr>
        <p:spPr bwMode="auto">
          <a:xfrm>
            <a:off x="2195513" y="5013325"/>
            <a:ext cx="1295400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31" name="Abgerundete rechteckige Legende 30"/>
          <p:cNvSpPr/>
          <p:nvPr/>
        </p:nvSpPr>
        <p:spPr>
          <a:xfrm>
            <a:off x="5076825" y="5414963"/>
            <a:ext cx="2028825" cy="652462"/>
          </a:xfrm>
          <a:prstGeom prst="wedgeRoundRectCallout">
            <a:avLst>
              <a:gd name="adj1" fmla="val -31757"/>
              <a:gd name="adj2" fmla="val -7101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tx1"/>
                </a:solidFill>
              </a:rPr>
              <a:t>Scope</a:t>
            </a:r>
            <a:r>
              <a:rPr lang="de-DE" b="1" dirty="0">
                <a:solidFill>
                  <a:schemeClr val="tx1"/>
                </a:solidFill>
              </a:rPr>
              <a:t>-Operator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7"/>
          <p:cNvSpPr>
            <a:spLocks noChangeArrowheads="1"/>
          </p:cNvSpPr>
          <p:nvPr/>
        </p:nvSpPr>
        <p:spPr bwMode="auto">
          <a:xfrm>
            <a:off x="5722938" y="4221163"/>
            <a:ext cx="2592387" cy="1444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Implementierungsvererb.: Speicherproblematik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84313"/>
            <a:ext cx="7705725" cy="865187"/>
          </a:xfrm>
        </p:spPr>
        <p:txBody>
          <a:bodyPr/>
          <a:lstStyle/>
          <a:p>
            <a:pPr eaLnBrk="1" hangingPunct="1"/>
            <a:r>
              <a:rPr lang="de-DE" altLang="de-DE" smtClean="0"/>
              <a:t>Mehrfach geerbte Oberklassen führen auch zur unnötigen Bindung von Speicher</a:t>
            </a:r>
          </a:p>
          <a:p>
            <a:pPr eaLnBrk="1" hangingPunct="1"/>
            <a:endParaRPr lang="de-DE" altLang="de-DE" smtClean="0"/>
          </a:p>
        </p:txBody>
      </p:sp>
      <p:sp>
        <p:nvSpPr>
          <p:cNvPr id="19461" name="Rectangle 32"/>
          <p:cNvSpPr>
            <a:spLocks noChangeArrowheads="1"/>
          </p:cNvSpPr>
          <p:nvPr/>
        </p:nvSpPr>
        <p:spPr bwMode="auto">
          <a:xfrm>
            <a:off x="5722938" y="3067050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:Student</a:t>
            </a:r>
          </a:p>
        </p:txBody>
      </p:sp>
      <p:sp>
        <p:nvSpPr>
          <p:cNvPr id="19462" name="Rectangle 33"/>
          <p:cNvSpPr>
            <a:spLocks noChangeArrowheads="1"/>
          </p:cNvSpPr>
          <p:nvPr/>
        </p:nvSpPr>
        <p:spPr bwMode="auto">
          <a:xfrm>
            <a:off x="5722938" y="3354388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</a:t>
            </a:r>
            <a:r>
              <a:rPr lang="de-DE" altLang="de-DE" sz="1600"/>
              <a:t>Person</a:t>
            </a:r>
            <a:r>
              <a:rPr lang="de-DE" altLang="de-DE" sz="1600" b="0"/>
              <a:t> (von Mitarbeiter)</a:t>
            </a:r>
          </a:p>
        </p:txBody>
      </p:sp>
      <p:sp>
        <p:nvSpPr>
          <p:cNvPr id="19463" name="Rectangle 34"/>
          <p:cNvSpPr>
            <a:spLocks noChangeArrowheads="1"/>
          </p:cNvSpPr>
          <p:nvPr/>
        </p:nvSpPr>
        <p:spPr bwMode="auto">
          <a:xfrm>
            <a:off x="5722938" y="3932238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:HiWi</a:t>
            </a:r>
          </a:p>
        </p:txBody>
      </p:sp>
      <p:sp>
        <p:nvSpPr>
          <p:cNvPr id="19464" name="AutoShape 35"/>
          <p:cNvSpPr>
            <a:spLocks/>
          </p:cNvSpPr>
          <p:nvPr/>
        </p:nvSpPr>
        <p:spPr bwMode="auto">
          <a:xfrm>
            <a:off x="5507038" y="2779713"/>
            <a:ext cx="144462" cy="1441450"/>
          </a:xfrm>
          <a:prstGeom prst="leftBrace">
            <a:avLst>
              <a:gd name="adj1" fmla="val 8315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65" name="Text Box 36"/>
          <p:cNvSpPr txBox="1">
            <a:spLocks noChangeArrowheads="1"/>
          </p:cNvSpPr>
          <p:nvPr/>
        </p:nvSpPr>
        <p:spPr bwMode="auto">
          <a:xfrm>
            <a:off x="4211638" y="3284538"/>
            <a:ext cx="12874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Instanz der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HiWi-Klasse</a:t>
            </a:r>
          </a:p>
        </p:txBody>
      </p:sp>
      <p:sp>
        <p:nvSpPr>
          <p:cNvPr id="19466" name="Rectangle 37"/>
          <p:cNvSpPr>
            <a:spLocks noChangeArrowheads="1"/>
          </p:cNvSpPr>
          <p:nvPr/>
        </p:nvSpPr>
        <p:spPr bwMode="auto">
          <a:xfrm>
            <a:off x="5722938" y="2779713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</a:t>
            </a:r>
            <a:r>
              <a:rPr lang="de-DE" altLang="de-DE" sz="1600"/>
              <a:t>Person</a:t>
            </a:r>
            <a:r>
              <a:rPr lang="de-DE" altLang="de-DE" sz="1600" b="0"/>
              <a:t> (von Student)</a:t>
            </a:r>
          </a:p>
        </p:txBody>
      </p:sp>
      <p:sp>
        <p:nvSpPr>
          <p:cNvPr id="19467" name="Rectangle 38"/>
          <p:cNvSpPr>
            <a:spLocks noChangeArrowheads="1"/>
          </p:cNvSpPr>
          <p:nvPr/>
        </p:nvSpPr>
        <p:spPr bwMode="auto">
          <a:xfrm>
            <a:off x="5722938" y="3643313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:Mitarbeiter</a:t>
            </a:r>
          </a:p>
        </p:txBody>
      </p:sp>
      <p:sp>
        <p:nvSpPr>
          <p:cNvPr id="19468" name="Line 39"/>
          <p:cNvSpPr>
            <a:spLocks noChangeShapeType="1"/>
          </p:cNvSpPr>
          <p:nvPr/>
        </p:nvSpPr>
        <p:spPr bwMode="auto">
          <a:xfrm>
            <a:off x="5722938" y="3355975"/>
            <a:ext cx="25923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69" name="Line 40"/>
          <p:cNvSpPr>
            <a:spLocks noChangeShapeType="1"/>
          </p:cNvSpPr>
          <p:nvPr/>
        </p:nvSpPr>
        <p:spPr bwMode="auto">
          <a:xfrm>
            <a:off x="5722938" y="3932238"/>
            <a:ext cx="25923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70" name="Rectangle 42"/>
          <p:cNvSpPr>
            <a:spLocks noChangeArrowheads="1"/>
          </p:cNvSpPr>
          <p:nvPr/>
        </p:nvSpPr>
        <p:spPr bwMode="auto">
          <a:xfrm>
            <a:off x="1547813" y="5375275"/>
            <a:ext cx="16557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9471" name="Rectangle 43"/>
          <p:cNvSpPr>
            <a:spLocks noChangeArrowheads="1"/>
          </p:cNvSpPr>
          <p:nvPr/>
        </p:nvSpPr>
        <p:spPr bwMode="auto">
          <a:xfrm>
            <a:off x="1547813" y="5664200"/>
            <a:ext cx="1655762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2" name="Rectangle 44"/>
          <p:cNvSpPr>
            <a:spLocks noChangeArrowheads="1"/>
          </p:cNvSpPr>
          <p:nvPr/>
        </p:nvSpPr>
        <p:spPr bwMode="auto">
          <a:xfrm>
            <a:off x="1547813" y="5735638"/>
            <a:ext cx="1655762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3" name="Rectangle 45"/>
          <p:cNvSpPr>
            <a:spLocks noChangeArrowheads="1"/>
          </p:cNvSpPr>
          <p:nvPr/>
        </p:nvSpPr>
        <p:spPr bwMode="auto">
          <a:xfrm>
            <a:off x="754063" y="407828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9474" name="Rectangle 46"/>
          <p:cNvSpPr>
            <a:spLocks noChangeArrowheads="1"/>
          </p:cNvSpPr>
          <p:nvPr/>
        </p:nvSpPr>
        <p:spPr bwMode="auto">
          <a:xfrm>
            <a:off x="755650" y="436721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19475" name="Rectangle 47"/>
          <p:cNvSpPr>
            <a:spLocks noChangeArrowheads="1"/>
          </p:cNvSpPr>
          <p:nvPr/>
        </p:nvSpPr>
        <p:spPr bwMode="auto">
          <a:xfrm>
            <a:off x="755650" y="4656138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6" name="AutoShape 48"/>
          <p:cNvSpPr>
            <a:spLocks noChangeArrowheads="1"/>
          </p:cNvSpPr>
          <p:nvPr/>
        </p:nvSpPr>
        <p:spPr bwMode="auto">
          <a:xfrm>
            <a:off x="1331913" y="4727575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7" name="Line 49"/>
          <p:cNvSpPr>
            <a:spLocks noChangeShapeType="1"/>
          </p:cNvSpPr>
          <p:nvPr/>
        </p:nvSpPr>
        <p:spPr bwMode="auto">
          <a:xfrm>
            <a:off x="1403350" y="49434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78" name="Rectangle 50"/>
          <p:cNvSpPr>
            <a:spLocks noChangeArrowheads="1"/>
          </p:cNvSpPr>
          <p:nvPr/>
        </p:nvSpPr>
        <p:spPr bwMode="auto">
          <a:xfrm>
            <a:off x="2482850" y="4078288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9479" name="Rectangle 51"/>
          <p:cNvSpPr>
            <a:spLocks noChangeArrowheads="1"/>
          </p:cNvSpPr>
          <p:nvPr/>
        </p:nvSpPr>
        <p:spPr bwMode="auto">
          <a:xfrm>
            <a:off x="2482850" y="465613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80" name="Line 52"/>
          <p:cNvSpPr>
            <a:spLocks noChangeShapeType="1"/>
          </p:cNvSpPr>
          <p:nvPr/>
        </p:nvSpPr>
        <p:spPr bwMode="auto">
          <a:xfrm>
            <a:off x="1403350" y="50879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1" name="Line 53"/>
          <p:cNvSpPr>
            <a:spLocks noChangeShapeType="1"/>
          </p:cNvSpPr>
          <p:nvPr/>
        </p:nvSpPr>
        <p:spPr bwMode="auto">
          <a:xfrm>
            <a:off x="2266950" y="50879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2" name="AutoShape 54"/>
          <p:cNvSpPr>
            <a:spLocks noChangeArrowheads="1"/>
          </p:cNvSpPr>
          <p:nvPr/>
        </p:nvSpPr>
        <p:spPr bwMode="auto">
          <a:xfrm>
            <a:off x="3275013" y="4727575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83" name="Line 55"/>
          <p:cNvSpPr>
            <a:spLocks noChangeShapeType="1"/>
          </p:cNvSpPr>
          <p:nvPr/>
        </p:nvSpPr>
        <p:spPr bwMode="auto">
          <a:xfrm>
            <a:off x="3346450" y="49434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4" name="Line 56"/>
          <p:cNvSpPr>
            <a:spLocks noChangeShapeType="1"/>
          </p:cNvSpPr>
          <p:nvPr/>
        </p:nvSpPr>
        <p:spPr bwMode="auto">
          <a:xfrm>
            <a:off x="2482850" y="50879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5" name="Line 57"/>
          <p:cNvSpPr>
            <a:spLocks noChangeShapeType="1"/>
          </p:cNvSpPr>
          <p:nvPr/>
        </p:nvSpPr>
        <p:spPr bwMode="auto">
          <a:xfrm>
            <a:off x="2482850" y="50879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6" name="Rectangle 58"/>
          <p:cNvSpPr>
            <a:spLocks noChangeArrowheads="1"/>
          </p:cNvSpPr>
          <p:nvPr/>
        </p:nvSpPr>
        <p:spPr bwMode="auto">
          <a:xfrm>
            <a:off x="1547813" y="3070225"/>
            <a:ext cx="16557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9487" name="Rectangle 59"/>
          <p:cNvSpPr>
            <a:spLocks noChangeArrowheads="1"/>
          </p:cNvSpPr>
          <p:nvPr/>
        </p:nvSpPr>
        <p:spPr bwMode="auto">
          <a:xfrm>
            <a:off x="1547813" y="2781300"/>
            <a:ext cx="16557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19488" name="Rectangle 60"/>
          <p:cNvSpPr>
            <a:spLocks noChangeArrowheads="1"/>
          </p:cNvSpPr>
          <p:nvPr/>
        </p:nvSpPr>
        <p:spPr bwMode="auto">
          <a:xfrm>
            <a:off x="1547813" y="3357563"/>
            <a:ext cx="1655762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89" name="AutoShape 61"/>
          <p:cNvSpPr>
            <a:spLocks noChangeArrowheads="1"/>
          </p:cNvSpPr>
          <p:nvPr/>
        </p:nvSpPr>
        <p:spPr bwMode="auto">
          <a:xfrm>
            <a:off x="2484438" y="3430588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90" name="Line 62"/>
          <p:cNvSpPr>
            <a:spLocks noChangeShapeType="1"/>
          </p:cNvSpPr>
          <p:nvPr/>
        </p:nvSpPr>
        <p:spPr bwMode="auto">
          <a:xfrm>
            <a:off x="2555875" y="3646488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1" name="Line 63"/>
          <p:cNvSpPr>
            <a:spLocks noChangeShapeType="1"/>
          </p:cNvSpPr>
          <p:nvPr/>
        </p:nvSpPr>
        <p:spPr bwMode="auto">
          <a:xfrm>
            <a:off x="2555875" y="37909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2" name="Line 64"/>
          <p:cNvSpPr>
            <a:spLocks noChangeShapeType="1"/>
          </p:cNvSpPr>
          <p:nvPr/>
        </p:nvSpPr>
        <p:spPr bwMode="auto">
          <a:xfrm>
            <a:off x="3419475" y="37909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3" name="AutoShape 65"/>
          <p:cNvSpPr>
            <a:spLocks noChangeArrowheads="1"/>
          </p:cNvSpPr>
          <p:nvPr/>
        </p:nvSpPr>
        <p:spPr bwMode="auto">
          <a:xfrm>
            <a:off x="2195513" y="3430588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94" name="Line 66"/>
          <p:cNvSpPr>
            <a:spLocks noChangeShapeType="1"/>
          </p:cNvSpPr>
          <p:nvPr/>
        </p:nvSpPr>
        <p:spPr bwMode="auto">
          <a:xfrm>
            <a:off x="2266950" y="3646488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5" name="Line 67"/>
          <p:cNvSpPr>
            <a:spLocks noChangeShapeType="1"/>
          </p:cNvSpPr>
          <p:nvPr/>
        </p:nvSpPr>
        <p:spPr bwMode="auto">
          <a:xfrm>
            <a:off x="1403350" y="37909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6" name="Line 68"/>
          <p:cNvSpPr>
            <a:spLocks noChangeShapeType="1"/>
          </p:cNvSpPr>
          <p:nvPr/>
        </p:nvSpPr>
        <p:spPr bwMode="auto">
          <a:xfrm>
            <a:off x="1403350" y="37909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7" name="Rectangle 69"/>
          <p:cNvSpPr>
            <a:spLocks noChangeArrowheads="1"/>
          </p:cNvSpPr>
          <p:nvPr/>
        </p:nvSpPr>
        <p:spPr bwMode="auto">
          <a:xfrm>
            <a:off x="2482850" y="436721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19498" name="Rectangle 37"/>
          <p:cNvSpPr>
            <a:spLocks noChangeArrowheads="1"/>
          </p:cNvSpPr>
          <p:nvPr/>
        </p:nvSpPr>
        <p:spPr bwMode="auto">
          <a:xfrm>
            <a:off x="5722938" y="2635250"/>
            <a:ext cx="2592387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46" name="Abgerundete rechteckige Legende 45"/>
          <p:cNvSpPr/>
          <p:nvPr/>
        </p:nvSpPr>
        <p:spPr>
          <a:xfrm>
            <a:off x="3267075" y="2273300"/>
            <a:ext cx="2232025" cy="868363"/>
          </a:xfrm>
          <a:prstGeom prst="wedgeRoundRectCallout">
            <a:avLst>
              <a:gd name="adj1" fmla="val -58310"/>
              <a:gd name="adj2" fmla="val 1673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Mehrfach geerbte Oberklasse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Implementierungsvererb.: Speicherproblematik</a:t>
            </a:r>
            <a:endParaRPr lang="de-DE" altLang="de-DE" i="1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84313"/>
            <a:ext cx="8640763" cy="865187"/>
          </a:xfrm>
        </p:spPr>
        <p:txBody>
          <a:bodyPr/>
          <a:lstStyle/>
          <a:p>
            <a:pPr eaLnBrk="1" hangingPunct="1"/>
            <a:r>
              <a:rPr lang="de-DE" altLang="de-DE" smtClean="0"/>
              <a:t>Lösung: Mehrfach geerbte Oberklassen nur einmal einbinden</a:t>
            </a:r>
          </a:p>
          <a:p>
            <a:pPr marL="180975" lvl="1" indent="0" eaLnBrk="1" hangingPunct="1">
              <a:buFont typeface="Wingdings" charset="2"/>
              <a:buNone/>
            </a:pPr>
            <a:r>
              <a:rPr lang="de-DE" altLang="de-DE" smtClean="0"/>
              <a:t>Schlüsselwort </a:t>
            </a:r>
            <a:r>
              <a:rPr lang="de-DE" altLang="de-DE" i="1" smtClean="0">
                <a:solidFill>
                  <a:srgbClr val="FF0000"/>
                </a:solidFill>
              </a:rPr>
              <a:t>virtual</a:t>
            </a:r>
            <a:r>
              <a:rPr lang="de-DE" altLang="de-DE" smtClean="0">
                <a:solidFill>
                  <a:srgbClr val="FF0000"/>
                </a:solidFill>
              </a:rPr>
              <a:t> </a:t>
            </a:r>
            <a:r>
              <a:rPr lang="de-DE" altLang="de-DE" smtClean="0"/>
              <a:t>ermöglicht virtuelle Oberklassen / Vererbung</a:t>
            </a:r>
            <a:endParaRPr lang="de-DE" altLang="de-DE" i="1" smtClean="0"/>
          </a:p>
        </p:txBody>
      </p:sp>
      <p:sp>
        <p:nvSpPr>
          <p:cNvPr id="20484" name="AutoShape 13"/>
          <p:cNvSpPr>
            <a:spLocks noChangeArrowheads="1"/>
          </p:cNvSpPr>
          <p:nvPr/>
        </p:nvSpPr>
        <p:spPr bwMode="auto">
          <a:xfrm>
            <a:off x="3779838" y="2852738"/>
            <a:ext cx="4895850" cy="2808287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class Person { public: string name; };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class Student : </a:t>
            </a:r>
            <a:r>
              <a:rPr lang="de-DE" altLang="de-DE" sz="1600"/>
              <a:t>virtual</a:t>
            </a:r>
            <a:r>
              <a:rPr lang="de-DE" altLang="de-DE" sz="1600" b="0"/>
              <a:t> public Person { … };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class Mitarbeiter : </a:t>
            </a:r>
            <a:r>
              <a:rPr lang="de-DE" altLang="de-DE" sz="1600"/>
              <a:t>virtual</a:t>
            </a:r>
            <a:r>
              <a:rPr lang="de-DE" altLang="de-DE" sz="1600" b="0"/>
              <a:t> public Person { … };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sz="1600" b="0"/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class HiWi : public Student, public Mitarbeiter { … } 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sz="1600" b="0"/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HiWi* h1 = new HiWi();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H1-&gt;</a:t>
            </a:r>
            <a:r>
              <a:rPr lang="de-DE" altLang="de-DE" sz="1600"/>
              <a:t>name</a:t>
            </a:r>
            <a:r>
              <a:rPr lang="de-DE" altLang="de-DE" sz="1600" b="0"/>
              <a:t> = „Max"; </a:t>
            </a:r>
            <a:r>
              <a:rPr lang="de-DE" altLang="de-DE" sz="1600" b="0">
                <a:solidFill>
                  <a:schemeClr val="bg2"/>
                </a:solidFill>
              </a:rPr>
              <a:t>// eindeutig (nur 1x vorhanden)</a:t>
            </a:r>
          </a:p>
        </p:txBody>
      </p:sp>
      <p:sp>
        <p:nvSpPr>
          <p:cNvPr id="20485" name="Rectangle 16"/>
          <p:cNvSpPr>
            <a:spLocks noChangeArrowheads="1"/>
          </p:cNvSpPr>
          <p:nvPr/>
        </p:nvSpPr>
        <p:spPr bwMode="auto">
          <a:xfrm>
            <a:off x="1187450" y="530225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20486" name="Rectangle 17"/>
          <p:cNvSpPr>
            <a:spLocks noChangeArrowheads="1"/>
          </p:cNvSpPr>
          <p:nvPr/>
        </p:nvSpPr>
        <p:spPr bwMode="auto">
          <a:xfrm>
            <a:off x="1187450" y="5591175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7" name="Rectangle 18"/>
          <p:cNvSpPr>
            <a:spLocks noChangeArrowheads="1"/>
          </p:cNvSpPr>
          <p:nvPr/>
        </p:nvSpPr>
        <p:spPr bwMode="auto">
          <a:xfrm>
            <a:off x="1187450" y="5662613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8" name="Rectangle 19"/>
          <p:cNvSpPr>
            <a:spLocks noChangeArrowheads="1"/>
          </p:cNvSpPr>
          <p:nvPr/>
        </p:nvSpPr>
        <p:spPr bwMode="auto">
          <a:xfrm>
            <a:off x="393700" y="40052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20489" name="Rectangle 20"/>
          <p:cNvSpPr>
            <a:spLocks noChangeArrowheads="1"/>
          </p:cNvSpPr>
          <p:nvPr/>
        </p:nvSpPr>
        <p:spPr bwMode="auto">
          <a:xfrm>
            <a:off x="395288" y="429418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20490" name="Rectangle 21"/>
          <p:cNvSpPr>
            <a:spLocks noChangeArrowheads="1"/>
          </p:cNvSpPr>
          <p:nvPr/>
        </p:nvSpPr>
        <p:spPr bwMode="auto">
          <a:xfrm>
            <a:off x="395288" y="4583113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1" name="AutoShape 22"/>
          <p:cNvSpPr>
            <a:spLocks noChangeArrowheads="1"/>
          </p:cNvSpPr>
          <p:nvPr/>
        </p:nvSpPr>
        <p:spPr bwMode="auto">
          <a:xfrm>
            <a:off x="9715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2" name="Line 23"/>
          <p:cNvSpPr>
            <a:spLocks noChangeShapeType="1"/>
          </p:cNvSpPr>
          <p:nvPr/>
        </p:nvSpPr>
        <p:spPr bwMode="auto">
          <a:xfrm>
            <a:off x="10429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3" name="Rectangle 24"/>
          <p:cNvSpPr>
            <a:spLocks noChangeArrowheads="1"/>
          </p:cNvSpPr>
          <p:nvPr/>
        </p:nvSpPr>
        <p:spPr bwMode="auto">
          <a:xfrm>
            <a:off x="2122488" y="4005263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20494" name="Rectangle 25"/>
          <p:cNvSpPr>
            <a:spLocks noChangeArrowheads="1"/>
          </p:cNvSpPr>
          <p:nvPr/>
        </p:nvSpPr>
        <p:spPr bwMode="auto">
          <a:xfrm>
            <a:off x="2122488" y="4583113"/>
            <a:ext cx="151288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5" name="Line 26"/>
          <p:cNvSpPr>
            <a:spLocks noChangeShapeType="1"/>
          </p:cNvSpPr>
          <p:nvPr/>
        </p:nvSpPr>
        <p:spPr bwMode="auto">
          <a:xfrm>
            <a:off x="10429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6" name="Line 27"/>
          <p:cNvSpPr>
            <a:spLocks noChangeShapeType="1"/>
          </p:cNvSpPr>
          <p:nvPr/>
        </p:nvSpPr>
        <p:spPr bwMode="auto">
          <a:xfrm>
            <a:off x="19065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7" name="AutoShape 28"/>
          <p:cNvSpPr>
            <a:spLocks noChangeArrowheads="1"/>
          </p:cNvSpPr>
          <p:nvPr/>
        </p:nvSpPr>
        <p:spPr bwMode="auto">
          <a:xfrm>
            <a:off x="29146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8" name="Line 29"/>
          <p:cNvSpPr>
            <a:spLocks noChangeShapeType="1"/>
          </p:cNvSpPr>
          <p:nvPr/>
        </p:nvSpPr>
        <p:spPr bwMode="auto">
          <a:xfrm>
            <a:off x="29860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9" name="Line 30"/>
          <p:cNvSpPr>
            <a:spLocks noChangeShapeType="1"/>
          </p:cNvSpPr>
          <p:nvPr/>
        </p:nvSpPr>
        <p:spPr bwMode="auto">
          <a:xfrm>
            <a:off x="21224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0" name="Line 31"/>
          <p:cNvSpPr>
            <a:spLocks noChangeShapeType="1"/>
          </p:cNvSpPr>
          <p:nvPr/>
        </p:nvSpPr>
        <p:spPr bwMode="auto">
          <a:xfrm>
            <a:off x="21224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1" name="Rectangle 32"/>
          <p:cNvSpPr>
            <a:spLocks noChangeArrowheads="1"/>
          </p:cNvSpPr>
          <p:nvPr/>
        </p:nvSpPr>
        <p:spPr bwMode="auto">
          <a:xfrm>
            <a:off x="1187450" y="299720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0502" name="Rectangle 33"/>
          <p:cNvSpPr>
            <a:spLocks noChangeArrowheads="1"/>
          </p:cNvSpPr>
          <p:nvPr/>
        </p:nvSpPr>
        <p:spPr bwMode="auto">
          <a:xfrm>
            <a:off x="1187450" y="2708275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20503" name="Rectangle 34"/>
          <p:cNvSpPr>
            <a:spLocks noChangeArrowheads="1"/>
          </p:cNvSpPr>
          <p:nvPr/>
        </p:nvSpPr>
        <p:spPr bwMode="auto">
          <a:xfrm>
            <a:off x="1187450" y="3284538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504" name="AutoShape 35"/>
          <p:cNvSpPr>
            <a:spLocks noChangeArrowheads="1"/>
          </p:cNvSpPr>
          <p:nvPr/>
        </p:nvSpPr>
        <p:spPr bwMode="auto">
          <a:xfrm>
            <a:off x="2124075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505" name="Line 36"/>
          <p:cNvSpPr>
            <a:spLocks noChangeShapeType="1"/>
          </p:cNvSpPr>
          <p:nvPr/>
        </p:nvSpPr>
        <p:spPr bwMode="auto">
          <a:xfrm>
            <a:off x="2195513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6" name="Line 37"/>
          <p:cNvSpPr>
            <a:spLocks noChangeShapeType="1"/>
          </p:cNvSpPr>
          <p:nvPr/>
        </p:nvSpPr>
        <p:spPr bwMode="auto">
          <a:xfrm>
            <a:off x="2195513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7" name="Line 38"/>
          <p:cNvSpPr>
            <a:spLocks noChangeShapeType="1"/>
          </p:cNvSpPr>
          <p:nvPr/>
        </p:nvSpPr>
        <p:spPr bwMode="auto">
          <a:xfrm>
            <a:off x="3059113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8" name="AutoShape 39"/>
          <p:cNvSpPr>
            <a:spLocks noChangeArrowheads="1"/>
          </p:cNvSpPr>
          <p:nvPr/>
        </p:nvSpPr>
        <p:spPr bwMode="auto">
          <a:xfrm>
            <a:off x="1835150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509" name="Line 40"/>
          <p:cNvSpPr>
            <a:spLocks noChangeShapeType="1"/>
          </p:cNvSpPr>
          <p:nvPr/>
        </p:nvSpPr>
        <p:spPr bwMode="auto">
          <a:xfrm>
            <a:off x="1906588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10" name="Line 41"/>
          <p:cNvSpPr>
            <a:spLocks noChangeShapeType="1"/>
          </p:cNvSpPr>
          <p:nvPr/>
        </p:nvSpPr>
        <p:spPr bwMode="auto">
          <a:xfrm>
            <a:off x="1042988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11" name="Line 42"/>
          <p:cNvSpPr>
            <a:spLocks noChangeShapeType="1"/>
          </p:cNvSpPr>
          <p:nvPr/>
        </p:nvSpPr>
        <p:spPr bwMode="auto">
          <a:xfrm>
            <a:off x="1042988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12" name="Rectangle 43"/>
          <p:cNvSpPr>
            <a:spLocks noChangeArrowheads="1"/>
          </p:cNvSpPr>
          <p:nvPr/>
        </p:nvSpPr>
        <p:spPr bwMode="auto">
          <a:xfrm>
            <a:off x="2122488" y="429418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20513" name="Text Box 44"/>
          <p:cNvSpPr txBox="1">
            <a:spLocks noChangeArrowheads="1"/>
          </p:cNvSpPr>
          <p:nvPr/>
        </p:nvSpPr>
        <p:spPr bwMode="auto">
          <a:xfrm>
            <a:off x="1042988" y="3500438"/>
            <a:ext cx="7921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20514" name="Text Box 45"/>
          <p:cNvSpPr txBox="1">
            <a:spLocks noChangeArrowheads="1"/>
          </p:cNvSpPr>
          <p:nvPr/>
        </p:nvSpPr>
        <p:spPr bwMode="auto">
          <a:xfrm>
            <a:off x="2266950" y="3500438"/>
            <a:ext cx="7921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3"/>
          <p:cNvSpPr>
            <a:spLocks noChangeArrowheads="1"/>
          </p:cNvSpPr>
          <p:nvPr/>
        </p:nvSpPr>
        <p:spPr bwMode="auto">
          <a:xfrm>
            <a:off x="6532563" y="4292600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400" b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Implementierungsvererb.: Schlechtes Design?</a:t>
            </a:r>
            <a:endParaRPr lang="de-DE" altLang="de-DE" i="1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84313"/>
            <a:ext cx="8640763" cy="865187"/>
          </a:xfrm>
        </p:spPr>
        <p:txBody>
          <a:bodyPr/>
          <a:lstStyle/>
          <a:p>
            <a:pPr eaLnBrk="1" hangingPunct="1"/>
            <a:r>
              <a:rPr lang="de-DE" altLang="de-DE" smtClean="0"/>
              <a:t>Mehrfachvererbung kann auf „schlechtes“ Design hindeuten</a:t>
            </a:r>
          </a:p>
          <a:p>
            <a:pPr marL="180975" lvl="1" indent="0" eaLnBrk="1" hangingPunct="1">
              <a:buFont typeface="Wingdings" charset="2"/>
              <a:buNone/>
            </a:pPr>
            <a:r>
              <a:rPr lang="de-DE" altLang="de-DE" smtClean="0"/>
              <a:t>Gemeinsamkeiten sollen explizit extrahiert bzw. das Design vereinfacht werden</a:t>
            </a:r>
            <a:endParaRPr lang="de-DE" altLang="de-DE" i="1" smtClean="0"/>
          </a:p>
        </p:txBody>
      </p:sp>
      <p:sp>
        <p:nvSpPr>
          <p:cNvPr id="21509" name="Rectangle 16"/>
          <p:cNvSpPr>
            <a:spLocks noChangeArrowheads="1"/>
          </p:cNvSpPr>
          <p:nvPr/>
        </p:nvSpPr>
        <p:spPr bwMode="auto">
          <a:xfrm>
            <a:off x="1187450" y="530225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21510" name="Rectangle 17"/>
          <p:cNvSpPr>
            <a:spLocks noChangeArrowheads="1"/>
          </p:cNvSpPr>
          <p:nvPr/>
        </p:nvSpPr>
        <p:spPr bwMode="auto">
          <a:xfrm>
            <a:off x="1187450" y="5591175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1" name="Rectangle 18"/>
          <p:cNvSpPr>
            <a:spLocks noChangeArrowheads="1"/>
          </p:cNvSpPr>
          <p:nvPr/>
        </p:nvSpPr>
        <p:spPr bwMode="auto">
          <a:xfrm>
            <a:off x="1187450" y="5662613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2" name="Rectangle 19"/>
          <p:cNvSpPr>
            <a:spLocks noChangeArrowheads="1"/>
          </p:cNvSpPr>
          <p:nvPr/>
        </p:nvSpPr>
        <p:spPr bwMode="auto">
          <a:xfrm>
            <a:off x="393700" y="40052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21513" name="Rectangle 20"/>
          <p:cNvSpPr>
            <a:spLocks noChangeArrowheads="1"/>
          </p:cNvSpPr>
          <p:nvPr/>
        </p:nvSpPr>
        <p:spPr bwMode="auto">
          <a:xfrm>
            <a:off x="395288" y="429418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21514" name="Rectangle 21"/>
          <p:cNvSpPr>
            <a:spLocks noChangeArrowheads="1"/>
          </p:cNvSpPr>
          <p:nvPr/>
        </p:nvSpPr>
        <p:spPr bwMode="auto">
          <a:xfrm>
            <a:off x="395288" y="4583113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5" name="AutoShape 22"/>
          <p:cNvSpPr>
            <a:spLocks noChangeArrowheads="1"/>
          </p:cNvSpPr>
          <p:nvPr/>
        </p:nvSpPr>
        <p:spPr bwMode="auto">
          <a:xfrm>
            <a:off x="9715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6" name="Line 23"/>
          <p:cNvSpPr>
            <a:spLocks noChangeShapeType="1"/>
          </p:cNvSpPr>
          <p:nvPr/>
        </p:nvSpPr>
        <p:spPr bwMode="auto">
          <a:xfrm>
            <a:off x="10429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17" name="Rectangle 24"/>
          <p:cNvSpPr>
            <a:spLocks noChangeArrowheads="1"/>
          </p:cNvSpPr>
          <p:nvPr/>
        </p:nvSpPr>
        <p:spPr bwMode="auto">
          <a:xfrm>
            <a:off x="2122488" y="4005263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21518" name="Rectangle 25"/>
          <p:cNvSpPr>
            <a:spLocks noChangeArrowheads="1"/>
          </p:cNvSpPr>
          <p:nvPr/>
        </p:nvSpPr>
        <p:spPr bwMode="auto">
          <a:xfrm>
            <a:off x="2122488" y="4583113"/>
            <a:ext cx="151288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9" name="Line 26"/>
          <p:cNvSpPr>
            <a:spLocks noChangeShapeType="1"/>
          </p:cNvSpPr>
          <p:nvPr/>
        </p:nvSpPr>
        <p:spPr bwMode="auto">
          <a:xfrm>
            <a:off x="10429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0" name="Line 27"/>
          <p:cNvSpPr>
            <a:spLocks noChangeShapeType="1"/>
          </p:cNvSpPr>
          <p:nvPr/>
        </p:nvSpPr>
        <p:spPr bwMode="auto">
          <a:xfrm>
            <a:off x="19065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1" name="AutoShape 28"/>
          <p:cNvSpPr>
            <a:spLocks noChangeArrowheads="1"/>
          </p:cNvSpPr>
          <p:nvPr/>
        </p:nvSpPr>
        <p:spPr bwMode="auto">
          <a:xfrm>
            <a:off x="29146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22" name="Line 29"/>
          <p:cNvSpPr>
            <a:spLocks noChangeShapeType="1"/>
          </p:cNvSpPr>
          <p:nvPr/>
        </p:nvSpPr>
        <p:spPr bwMode="auto">
          <a:xfrm>
            <a:off x="29860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3" name="Line 30"/>
          <p:cNvSpPr>
            <a:spLocks noChangeShapeType="1"/>
          </p:cNvSpPr>
          <p:nvPr/>
        </p:nvSpPr>
        <p:spPr bwMode="auto">
          <a:xfrm>
            <a:off x="21224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4" name="Line 31"/>
          <p:cNvSpPr>
            <a:spLocks noChangeShapeType="1"/>
          </p:cNvSpPr>
          <p:nvPr/>
        </p:nvSpPr>
        <p:spPr bwMode="auto">
          <a:xfrm>
            <a:off x="21224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5" name="Rectangle 32"/>
          <p:cNvSpPr>
            <a:spLocks noChangeArrowheads="1"/>
          </p:cNvSpPr>
          <p:nvPr/>
        </p:nvSpPr>
        <p:spPr bwMode="auto">
          <a:xfrm>
            <a:off x="1187450" y="299720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1526" name="Rectangle 33"/>
          <p:cNvSpPr>
            <a:spLocks noChangeArrowheads="1"/>
          </p:cNvSpPr>
          <p:nvPr/>
        </p:nvSpPr>
        <p:spPr bwMode="auto">
          <a:xfrm>
            <a:off x="1187450" y="2708275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21527" name="Rectangle 34"/>
          <p:cNvSpPr>
            <a:spLocks noChangeArrowheads="1"/>
          </p:cNvSpPr>
          <p:nvPr/>
        </p:nvSpPr>
        <p:spPr bwMode="auto">
          <a:xfrm>
            <a:off x="1187450" y="3284538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28" name="AutoShape 35"/>
          <p:cNvSpPr>
            <a:spLocks noChangeArrowheads="1"/>
          </p:cNvSpPr>
          <p:nvPr/>
        </p:nvSpPr>
        <p:spPr bwMode="auto">
          <a:xfrm>
            <a:off x="2124075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29" name="Line 36"/>
          <p:cNvSpPr>
            <a:spLocks noChangeShapeType="1"/>
          </p:cNvSpPr>
          <p:nvPr/>
        </p:nvSpPr>
        <p:spPr bwMode="auto">
          <a:xfrm>
            <a:off x="2195513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0" name="Line 37"/>
          <p:cNvSpPr>
            <a:spLocks noChangeShapeType="1"/>
          </p:cNvSpPr>
          <p:nvPr/>
        </p:nvSpPr>
        <p:spPr bwMode="auto">
          <a:xfrm>
            <a:off x="2195513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1" name="Line 38"/>
          <p:cNvSpPr>
            <a:spLocks noChangeShapeType="1"/>
          </p:cNvSpPr>
          <p:nvPr/>
        </p:nvSpPr>
        <p:spPr bwMode="auto">
          <a:xfrm>
            <a:off x="3059113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2" name="AutoShape 39"/>
          <p:cNvSpPr>
            <a:spLocks noChangeArrowheads="1"/>
          </p:cNvSpPr>
          <p:nvPr/>
        </p:nvSpPr>
        <p:spPr bwMode="auto">
          <a:xfrm>
            <a:off x="1835150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33" name="Line 40"/>
          <p:cNvSpPr>
            <a:spLocks noChangeShapeType="1"/>
          </p:cNvSpPr>
          <p:nvPr/>
        </p:nvSpPr>
        <p:spPr bwMode="auto">
          <a:xfrm>
            <a:off x="1906588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4" name="Line 41"/>
          <p:cNvSpPr>
            <a:spLocks noChangeShapeType="1"/>
          </p:cNvSpPr>
          <p:nvPr/>
        </p:nvSpPr>
        <p:spPr bwMode="auto">
          <a:xfrm>
            <a:off x="1042988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5" name="Line 42"/>
          <p:cNvSpPr>
            <a:spLocks noChangeShapeType="1"/>
          </p:cNvSpPr>
          <p:nvPr/>
        </p:nvSpPr>
        <p:spPr bwMode="auto">
          <a:xfrm>
            <a:off x="1042988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6" name="Rectangle 43"/>
          <p:cNvSpPr>
            <a:spLocks noChangeArrowheads="1"/>
          </p:cNvSpPr>
          <p:nvPr/>
        </p:nvSpPr>
        <p:spPr bwMode="auto">
          <a:xfrm>
            <a:off x="2122488" y="429418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21537" name="Text Box 44"/>
          <p:cNvSpPr txBox="1">
            <a:spLocks noChangeArrowheads="1"/>
          </p:cNvSpPr>
          <p:nvPr/>
        </p:nvSpPr>
        <p:spPr bwMode="auto">
          <a:xfrm>
            <a:off x="1042988" y="3500438"/>
            <a:ext cx="7921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21538" name="Text Box 45"/>
          <p:cNvSpPr txBox="1">
            <a:spLocks noChangeArrowheads="1"/>
          </p:cNvSpPr>
          <p:nvPr/>
        </p:nvSpPr>
        <p:spPr bwMode="auto">
          <a:xfrm>
            <a:off x="2266950" y="3500438"/>
            <a:ext cx="7921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21539" name="Rectangle 19"/>
          <p:cNvSpPr>
            <a:spLocks noChangeArrowheads="1"/>
          </p:cNvSpPr>
          <p:nvPr/>
        </p:nvSpPr>
        <p:spPr bwMode="auto">
          <a:xfrm>
            <a:off x="4803775" y="4003675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21540" name="Rectangle 20"/>
          <p:cNvSpPr>
            <a:spLocks noChangeArrowheads="1"/>
          </p:cNvSpPr>
          <p:nvPr/>
        </p:nvSpPr>
        <p:spPr bwMode="auto">
          <a:xfrm>
            <a:off x="4805363" y="4292600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21541" name="Rectangle 21"/>
          <p:cNvSpPr>
            <a:spLocks noChangeArrowheads="1"/>
          </p:cNvSpPr>
          <p:nvPr/>
        </p:nvSpPr>
        <p:spPr bwMode="auto">
          <a:xfrm>
            <a:off x="4805363" y="4581525"/>
            <a:ext cx="1511300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2" name="Rectangle 24"/>
          <p:cNvSpPr>
            <a:spLocks noChangeArrowheads="1"/>
          </p:cNvSpPr>
          <p:nvPr/>
        </p:nvSpPr>
        <p:spPr bwMode="auto">
          <a:xfrm>
            <a:off x="6532563" y="4003675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21543" name="Rectangle 25"/>
          <p:cNvSpPr>
            <a:spLocks noChangeArrowheads="1"/>
          </p:cNvSpPr>
          <p:nvPr/>
        </p:nvSpPr>
        <p:spPr bwMode="auto">
          <a:xfrm>
            <a:off x="6532563" y="4510088"/>
            <a:ext cx="151288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4" name="Rectangle 32"/>
          <p:cNvSpPr>
            <a:spLocks noChangeArrowheads="1"/>
          </p:cNvSpPr>
          <p:nvPr/>
        </p:nvSpPr>
        <p:spPr bwMode="auto">
          <a:xfrm>
            <a:off x="5597525" y="2995613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1545" name="Rectangle 33"/>
          <p:cNvSpPr>
            <a:spLocks noChangeArrowheads="1"/>
          </p:cNvSpPr>
          <p:nvPr/>
        </p:nvSpPr>
        <p:spPr bwMode="auto">
          <a:xfrm>
            <a:off x="5597525" y="2706688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21546" name="Rectangle 34"/>
          <p:cNvSpPr>
            <a:spLocks noChangeArrowheads="1"/>
          </p:cNvSpPr>
          <p:nvPr/>
        </p:nvSpPr>
        <p:spPr bwMode="auto">
          <a:xfrm>
            <a:off x="5597525" y="3282950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7" name="AutoShape 35"/>
          <p:cNvSpPr>
            <a:spLocks noChangeArrowheads="1"/>
          </p:cNvSpPr>
          <p:nvPr/>
        </p:nvSpPr>
        <p:spPr bwMode="auto">
          <a:xfrm>
            <a:off x="6534150" y="335597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8" name="Line 36"/>
          <p:cNvSpPr>
            <a:spLocks noChangeShapeType="1"/>
          </p:cNvSpPr>
          <p:nvPr/>
        </p:nvSpPr>
        <p:spPr bwMode="auto">
          <a:xfrm>
            <a:off x="6605588" y="35718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49" name="Line 37"/>
          <p:cNvSpPr>
            <a:spLocks noChangeShapeType="1"/>
          </p:cNvSpPr>
          <p:nvPr/>
        </p:nvSpPr>
        <p:spPr bwMode="auto">
          <a:xfrm>
            <a:off x="6605588" y="37163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0" name="Line 38"/>
          <p:cNvSpPr>
            <a:spLocks noChangeShapeType="1"/>
          </p:cNvSpPr>
          <p:nvPr/>
        </p:nvSpPr>
        <p:spPr bwMode="auto">
          <a:xfrm>
            <a:off x="7469188" y="37163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1" name="AutoShape 39"/>
          <p:cNvSpPr>
            <a:spLocks noChangeArrowheads="1"/>
          </p:cNvSpPr>
          <p:nvPr/>
        </p:nvSpPr>
        <p:spPr bwMode="auto">
          <a:xfrm>
            <a:off x="6245225" y="335597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52" name="Line 40"/>
          <p:cNvSpPr>
            <a:spLocks noChangeShapeType="1"/>
          </p:cNvSpPr>
          <p:nvPr/>
        </p:nvSpPr>
        <p:spPr bwMode="auto">
          <a:xfrm>
            <a:off x="6316663" y="35718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3" name="Line 41"/>
          <p:cNvSpPr>
            <a:spLocks noChangeShapeType="1"/>
          </p:cNvSpPr>
          <p:nvPr/>
        </p:nvSpPr>
        <p:spPr bwMode="auto">
          <a:xfrm>
            <a:off x="5453063" y="37163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4" name="Line 42"/>
          <p:cNvSpPr>
            <a:spLocks noChangeShapeType="1"/>
          </p:cNvSpPr>
          <p:nvPr/>
        </p:nvSpPr>
        <p:spPr bwMode="auto">
          <a:xfrm>
            <a:off x="5453063" y="37163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5" name="Rectangle 16"/>
          <p:cNvSpPr>
            <a:spLocks noChangeArrowheads="1"/>
          </p:cNvSpPr>
          <p:nvPr/>
        </p:nvSpPr>
        <p:spPr bwMode="auto">
          <a:xfrm>
            <a:off x="4787900" y="5122863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21556" name="Rectangle 17"/>
          <p:cNvSpPr>
            <a:spLocks noChangeArrowheads="1"/>
          </p:cNvSpPr>
          <p:nvPr/>
        </p:nvSpPr>
        <p:spPr bwMode="auto">
          <a:xfrm>
            <a:off x="4787900" y="5411788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57" name="Rectangle 18"/>
          <p:cNvSpPr>
            <a:spLocks noChangeArrowheads="1"/>
          </p:cNvSpPr>
          <p:nvPr/>
        </p:nvSpPr>
        <p:spPr bwMode="auto">
          <a:xfrm>
            <a:off x="4787900" y="5483225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58" name="Rectangle 24"/>
          <p:cNvSpPr>
            <a:spLocks noChangeArrowheads="1"/>
          </p:cNvSpPr>
          <p:nvPr/>
        </p:nvSpPr>
        <p:spPr bwMode="auto">
          <a:xfrm>
            <a:off x="7404100" y="5443538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Employment</a:t>
            </a:r>
          </a:p>
        </p:txBody>
      </p:sp>
      <p:sp>
        <p:nvSpPr>
          <p:cNvPr id="21559" name="Rectangle 25"/>
          <p:cNvSpPr>
            <a:spLocks noChangeArrowheads="1"/>
          </p:cNvSpPr>
          <p:nvPr/>
        </p:nvSpPr>
        <p:spPr bwMode="auto">
          <a:xfrm>
            <a:off x="7404100" y="602138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60" name="Rectangle 43"/>
          <p:cNvSpPr>
            <a:spLocks noChangeArrowheads="1"/>
          </p:cNvSpPr>
          <p:nvPr/>
        </p:nvSpPr>
        <p:spPr bwMode="auto">
          <a:xfrm>
            <a:off x="7404100" y="573246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21561" name="Line 29"/>
          <p:cNvSpPr>
            <a:spLocks noChangeShapeType="1"/>
          </p:cNvSpPr>
          <p:nvPr/>
        </p:nvSpPr>
        <p:spPr bwMode="auto">
          <a:xfrm>
            <a:off x="5532438" y="4868863"/>
            <a:ext cx="0" cy="2540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62" name="AutoShape 28"/>
          <p:cNvSpPr>
            <a:spLocks noChangeArrowheads="1"/>
          </p:cNvSpPr>
          <p:nvPr/>
        </p:nvSpPr>
        <p:spPr bwMode="auto">
          <a:xfrm>
            <a:off x="5461000" y="46529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21563" name="Gewinkelte Verbindung 2"/>
          <p:cNvCxnSpPr>
            <a:cxnSpLocks noChangeShapeType="1"/>
          </p:cNvCxnSpPr>
          <p:nvPr/>
        </p:nvCxnSpPr>
        <p:spPr bwMode="auto">
          <a:xfrm rot="16200000" flipH="1">
            <a:off x="6420644" y="4822031"/>
            <a:ext cx="179388" cy="178752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 type="diamond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64" name="Gewinkelte Verbindung 75"/>
          <p:cNvCxnSpPr>
            <a:cxnSpLocks noChangeShapeType="1"/>
          </p:cNvCxnSpPr>
          <p:nvPr/>
        </p:nvCxnSpPr>
        <p:spPr bwMode="auto">
          <a:xfrm rot="16200000" flipH="1">
            <a:off x="7329488" y="4613275"/>
            <a:ext cx="790575" cy="873125"/>
          </a:xfrm>
          <a:prstGeom prst="bentConnector3">
            <a:avLst>
              <a:gd name="adj1" fmla="val 56546"/>
            </a:avLst>
          </a:prstGeom>
          <a:noFill/>
          <a:ln w="9525" algn="ctr">
            <a:solidFill>
              <a:schemeClr val="tx1"/>
            </a:solidFill>
            <a:round/>
            <a:headEnd type="diamond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" name="Abgerundete rechteckige Legende 82"/>
          <p:cNvSpPr/>
          <p:nvPr/>
        </p:nvSpPr>
        <p:spPr>
          <a:xfrm>
            <a:off x="2484438" y="5656263"/>
            <a:ext cx="2970212" cy="868362"/>
          </a:xfrm>
          <a:prstGeom prst="wedgeRoundRectCallout">
            <a:avLst>
              <a:gd name="adj1" fmla="val 33157"/>
              <a:gd name="adj2" fmla="val -7466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Ein Hiwi </a:t>
            </a:r>
            <a:r>
              <a:rPr lang="de-DE" dirty="0">
                <a:solidFill>
                  <a:srgbClr val="FF0000"/>
                </a:solidFill>
              </a:rPr>
              <a:t>ist ein</a:t>
            </a:r>
            <a:r>
              <a:rPr lang="de-DE" dirty="0">
                <a:solidFill>
                  <a:schemeClr val="tx1"/>
                </a:solidFill>
              </a:rPr>
              <a:t> Student, </a:t>
            </a:r>
            <a:r>
              <a:rPr lang="de-DE" dirty="0">
                <a:solidFill>
                  <a:srgbClr val="FF0000"/>
                </a:solidFill>
              </a:rPr>
              <a:t>mit einer</a:t>
            </a:r>
            <a:r>
              <a:rPr lang="de-DE" dirty="0">
                <a:solidFill>
                  <a:schemeClr val="tx1"/>
                </a:solidFill>
              </a:rPr>
              <a:t> Beschäftigung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Agenda</a:t>
            </a:r>
          </a:p>
        </p:txBody>
      </p:sp>
      <p:sp>
        <p:nvSpPr>
          <p:cNvPr id="409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AutoNum type="arabicPeriod"/>
            </a:pPr>
            <a:r>
              <a:rPr lang="de-DE" altLang="de-DE" b="0" smtClean="0"/>
              <a:t>Templates</a:t>
            </a:r>
          </a:p>
          <a:p>
            <a:pPr marL="457200" indent="-457200">
              <a:buFont typeface="Arial" charset="0"/>
              <a:buAutoNum type="arabicPeriod"/>
            </a:pPr>
            <a:endParaRPr lang="de-DE" altLang="de-DE" b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smtClean="0"/>
              <a:t>Mehrfachvererbung</a:t>
            </a:r>
          </a:p>
          <a:p>
            <a:pPr marL="457200" indent="-457200">
              <a:buFont typeface="Arial" charset="0"/>
              <a:buAutoNum type="arabicPeriod"/>
            </a:pPr>
            <a:endParaRPr lang="de-DE" altLang="de-DE" b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smtClean="0"/>
              <a:t>Zeiger auf Funktionen, Methoden und Funktionsobjekte</a:t>
            </a:r>
          </a:p>
          <a:p>
            <a:pPr marL="457200" indent="-457200">
              <a:buFont typeface="Arial" charset="0"/>
              <a:buAutoNum type="arabicPeriod"/>
            </a:pPr>
            <a:endParaRPr lang="de-DE" altLang="de-DE" b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smtClean="0"/>
              <a:t>Überblick der Standard C++ Library</a:t>
            </a:r>
          </a:p>
          <a:p>
            <a:pPr marL="457200" indent="-457200">
              <a:buFont typeface="Arial" charset="0"/>
              <a:buAutoNum type="arabicPeriod"/>
            </a:pPr>
            <a:endParaRPr lang="de-DE" altLang="de-DE" b="0" smtClean="0"/>
          </a:p>
          <a:p>
            <a:pPr marL="457200" indent="-457200">
              <a:buFont typeface="Arial" charset="0"/>
              <a:buAutoNum type="arabicPeriod"/>
            </a:pPr>
            <a:endParaRPr lang="de-DE" altLang="de-DE" b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1"/>
          <p:cNvSpPr>
            <a:spLocks noGrp="1"/>
          </p:cNvSpPr>
          <p:nvPr>
            <p:ph type="title"/>
          </p:nvPr>
        </p:nvSpPr>
        <p:spPr>
          <a:xfrm>
            <a:off x="377825" y="488950"/>
            <a:ext cx="7200900" cy="838200"/>
          </a:xfrm>
        </p:spPr>
        <p:txBody>
          <a:bodyPr/>
          <a:lstStyle/>
          <a:p>
            <a:r>
              <a:rPr lang="de-DE" altLang="de-DE" smtClean="0"/>
              <a:t>Mehrfachvererbung: Mixins</a:t>
            </a:r>
          </a:p>
        </p:txBody>
      </p:sp>
      <p:sp>
        <p:nvSpPr>
          <p:cNvPr id="22531" name="Rechteck 3"/>
          <p:cNvSpPr>
            <a:spLocks noChangeArrowheads="1"/>
          </p:cNvSpPr>
          <p:nvPr/>
        </p:nvSpPr>
        <p:spPr bwMode="auto">
          <a:xfrm>
            <a:off x="468313" y="1844675"/>
            <a:ext cx="6119812" cy="421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&lt;	 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Logger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Security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OperatingSystem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Platform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005032"/>
                </a:solidFill>
                <a:latin typeface="Consolas" pitchFamily="49" charset="0"/>
              </a:rPr>
              <a:t>System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:	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Logger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Security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OperatingSystem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   			   	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Platform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latin typeface="Consolas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4500563" y="1773238"/>
            <a:ext cx="2970212" cy="868362"/>
          </a:xfrm>
          <a:prstGeom prst="wedgeRoundRectCallout">
            <a:avLst>
              <a:gd name="adj1" fmla="val -45243"/>
              <a:gd name="adj2" fmla="val 6739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tx1"/>
                </a:solidFill>
              </a:rPr>
              <a:t>Mixins</a:t>
            </a:r>
            <a:r>
              <a:rPr lang="de-DE" dirty="0">
                <a:solidFill>
                  <a:schemeClr val="tx1"/>
                </a:solidFill>
              </a:rPr>
              <a:t> werden als Typparameter definiert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2843213" y="5224463"/>
            <a:ext cx="2971800" cy="868362"/>
          </a:xfrm>
          <a:prstGeom prst="wedgeRoundRectCallout">
            <a:avLst>
              <a:gd name="adj1" fmla="val -29563"/>
              <a:gd name="adj2" fmla="val -8261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Und reingemischt mit Mehrfachvererbung!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>
          <a:xfrm>
            <a:off x="377825" y="488950"/>
            <a:ext cx="7200900" cy="838200"/>
          </a:xfrm>
        </p:spPr>
        <p:txBody>
          <a:bodyPr/>
          <a:lstStyle/>
          <a:p>
            <a:r>
              <a:rPr lang="de-DE" altLang="de-DE" smtClean="0"/>
              <a:t>Mehrfachvererbung: Mixins</a:t>
            </a:r>
          </a:p>
        </p:txBody>
      </p:sp>
      <p:sp>
        <p:nvSpPr>
          <p:cNvPr id="23555" name="Rechteck 6"/>
          <p:cNvSpPr>
            <a:spLocks noChangeArrowheads="1"/>
          </p:cNvSpPr>
          <p:nvPr/>
        </p:nvSpPr>
        <p:spPr bwMode="auto">
          <a:xfrm>
            <a:off x="539750" y="3141663"/>
            <a:ext cx="8280400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main(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argc, 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**argv)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  System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PasswordSecurity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MacOSX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Enterprise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 system;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 system.print(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"Yihaa!"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"Password accepted: 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&lt;&lt; system.checkPassword(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"*****"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) &lt;&lt; </a:t>
            </a:r>
            <a:r>
              <a:rPr lang="de-DE" altLang="de-DE" sz="14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4643438" y="2090738"/>
            <a:ext cx="3232150" cy="1050925"/>
          </a:xfrm>
          <a:prstGeom prst="wedgeRoundRectCallout">
            <a:avLst>
              <a:gd name="adj1" fmla="val 24932"/>
              <a:gd name="adj2" fmla="val 8879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Benutzer kann eine konkrete Implementierung „zusammenmischen“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2700338" y="4868863"/>
            <a:ext cx="3446462" cy="1050925"/>
          </a:xfrm>
          <a:prstGeom prst="wedgeRoundRectCallout">
            <a:avLst>
              <a:gd name="adj1" fmla="val 2507"/>
              <a:gd name="adj2" fmla="val -7458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Und das Verhalten der Instanz wird dadurch flexibel </a:t>
            </a:r>
            <a:r>
              <a:rPr lang="de-DE" b="1" dirty="0">
                <a:solidFill>
                  <a:schemeClr val="tx1"/>
                </a:solidFill>
              </a:rPr>
              <a:t>kombiniert</a:t>
            </a:r>
            <a:r>
              <a:rPr lang="de-DE" dirty="0">
                <a:solidFill>
                  <a:schemeClr val="tx1"/>
                </a:solidFill>
              </a:rPr>
              <a:t> und </a:t>
            </a:r>
            <a:r>
              <a:rPr lang="de-DE" b="1" dirty="0">
                <a:solidFill>
                  <a:schemeClr val="tx1"/>
                </a:solidFill>
              </a:rPr>
              <a:t>konfiguriert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323850" y="1484313"/>
            <a:ext cx="3910013" cy="1050925"/>
          </a:xfrm>
          <a:prstGeom prst="wedgeRoundRectCallout">
            <a:avLst>
              <a:gd name="adj1" fmla="val 17457"/>
              <a:gd name="adj2" fmla="val 1244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Die C++ </a:t>
            </a:r>
            <a:r>
              <a:rPr lang="de-DE" b="1" dirty="0">
                <a:solidFill>
                  <a:schemeClr val="tx1"/>
                </a:solidFill>
              </a:rPr>
              <a:t>Standard Template Library </a:t>
            </a:r>
            <a:r>
              <a:rPr lang="de-DE" dirty="0">
                <a:solidFill>
                  <a:schemeClr val="tx1"/>
                </a:solidFill>
              </a:rPr>
              <a:t>(STL) macht ausgiebigen Gebrauch von </a:t>
            </a:r>
            <a:r>
              <a:rPr lang="de-DE" dirty="0" err="1">
                <a:solidFill>
                  <a:schemeClr val="tx1"/>
                </a:solidFill>
              </a:rPr>
              <a:t>Mixins</a:t>
            </a:r>
            <a:r>
              <a:rPr lang="de-DE" dirty="0">
                <a:solidFill>
                  <a:schemeClr val="tx1"/>
                </a:solidFill>
              </a:rPr>
              <a:t> ….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24579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Textfeld 4"/>
          <p:cNvSpPr txBox="1">
            <a:spLocks noChangeArrowheads="1"/>
          </p:cNvSpPr>
          <p:nvPr/>
        </p:nvSpPr>
        <p:spPr bwMode="auto">
          <a:xfrm>
            <a:off x="396875" y="1987550"/>
            <a:ext cx="566261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Also – Mehrfachvererbung: Ja oder nein?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Mehrfachvererbung: Ja oder Nein?</a:t>
            </a:r>
          </a:p>
        </p:txBody>
      </p:sp>
      <p:sp>
        <p:nvSpPr>
          <p:cNvPr id="25603" name="Textfeld 3"/>
          <p:cNvSpPr txBox="1">
            <a:spLocks noChangeArrowheads="1"/>
          </p:cNvSpPr>
          <p:nvPr/>
        </p:nvSpPr>
        <p:spPr bwMode="auto">
          <a:xfrm>
            <a:off x="1258888" y="2133600"/>
            <a:ext cx="7183437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/>
              <a:t>Schnittstellenvererbung</a:t>
            </a:r>
            <a:r>
              <a:rPr lang="de-DE" altLang="de-DE" b="0"/>
              <a:t> sinnvoll und nützlich (Design!)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/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/>
              <a:t>Implementierungsvererbung</a:t>
            </a:r>
            <a:r>
              <a:rPr lang="de-DE" altLang="de-DE" b="0"/>
              <a:t> problematisch und zu vermeiden (Komposition vorziehen)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/>
              <a:t>Mixins</a:t>
            </a:r>
            <a:r>
              <a:rPr lang="de-DE" altLang="de-DE" b="0"/>
              <a:t> durchaus sinnvoll (eigentlich eine Art Komposition)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Zeiger auf Funktionen: Motivation</a:t>
            </a:r>
          </a:p>
        </p:txBody>
      </p:sp>
      <p:sp>
        <p:nvSpPr>
          <p:cNvPr id="26627" name="Rechteck 3"/>
          <p:cNvSpPr>
            <a:spLocks noChangeArrowheads="1"/>
          </p:cNvSpPr>
          <p:nvPr/>
        </p:nvSpPr>
        <p:spPr bwMode="auto">
          <a:xfrm>
            <a:off x="1979613" y="2060575"/>
            <a:ext cx="5256212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applyToSequence(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function, 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* begin, 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*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	while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(begin != end) function(*begin++);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3357563" y="2997200"/>
            <a:ext cx="3595687" cy="539750"/>
          </a:xfrm>
          <a:prstGeom prst="wedgeRoundRectCallout">
            <a:avLst>
              <a:gd name="adj1" fmla="val -11312"/>
              <a:gd name="adj2" fmla="val -10082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Ermöglicht kompakte, elegante, und sehr generische Algorithmen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4643438" y="1192213"/>
            <a:ext cx="3595687" cy="868362"/>
          </a:xfrm>
          <a:prstGeom prst="wedgeRoundRectCallout">
            <a:avLst>
              <a:gd name="adj1" fmla="val -44513"/>
              <a:gd name="adj2" fmla="val 8033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tx1"/>
                </a:solidFill>
              </a:rPr>
              <a:t>function</a:t>
            </a:r>
            <a:r>
              <a:rPr lang="de-DE" dirty="0">
                <a:solidFill>
                  <a:schemeClr val="tx1"/>
                </a:solidFill>
              </a:rPr>
              <a:t> wird hier als Funktion übergeben und kann als solche direkt verwendet werden</a:t>
            </a:r>
          </a:p>
        </p:txBody>
      </p:sp>
      <p:sp>
        <p:nvSpPr>
          <p:cNvPr id="26630" name="Rechteck 5"/>
          <p:cNvSpPr>
            <a:spLocks noChangeArrowheads="1"/>
          </p:cNvSpPr>
          <p:nvPr/>
        </p:nvSpPr>
        <p:spPr bwMode="auto">
          <a:xfrm>
            <a:off x="2051050" y="3933825"/>
            <a:ext cx="4572000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pt-BR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pt-BR" altLang="de-DE" sz="1400" b="0">
                <a:solidFill>
                  <a:srgbClr val="000000"/>
                </a:solidFill>
                <a:latin typeface="Consolas" pitchFamily="49" charset="0"/>
              </a:rPr>
              <a:t> n[] = {-1, 20, 33, 120};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applyToSequence(print&lt;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&gt;, n, n + 4);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applyToSequence(validateAges, n, n + 4);</a:t>
            </a:r>
            <a:endParaRPr lang="de-DE" altLang="de-DE" sz="1400" b="0"/>
          </a:p>
        </p:txBody>
      </p:sp>
      <p:cxnSp>
        <p:nvCxnSpPr>
          <p:cNvPr id="26631" name="Gerade Verbindung 48"/>
          <p:cNvCxnSpPr>
            <a:cxnSpLocks noChangeShapeType="1"/>
          </p:cNvCxnSpPr>
          <p:nvPr/>
        </p:nvCxnSpPr>
        <p:spPr bwMode="auto">
          <a:xfrm>
            <a:off x="468313" y="3789363"/>
            <a:ext cx="835183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Abgerundete rechteckige Legende 9"/>
          <p:cNvSpPr/>
          <p:nvPr/>
        </p:nvSpPr>
        <p:spPr>
          <a:xfrm>
            <a:off x="4211638" y="4652963"/>
            <a:ext cx="4784725" cy="868362"/>
          </a:xfrm>
          <a:prstGeom prst="wedgeRoundRectCallout">
            <a:avLst>
              <a:gd name="adj1" fmla="val -37587"/>
              <a:gd name="adj2" fmla="val -6195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Verwendung ist </a:t>
            </a:r>
            <a:r>
              <a:rPr lang="de-DE" b="1" dirty="0">
                <a:solidFill>
                  <a:schemeClr val="tx1"/>
                </a:solidFill>
              </a:rPr>
              <a:t>sehr leichtgewichtig</a:t>
            </a:r>
            <a:r>
              <a:rPr lang="de-DE" dirty="0">
                <a:solidFill>
                  <a:schemeClr val="tx1"/>
                </a:solidFill>
              </a:rPr>
              <a:t> und erfordert keine extra Klassen/Schnittstellen für viele kleinen Funktionen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395288" y="5686425"/>
            <a:ext cx="4784725" cy="652463"/>
          </a:xfrm>
          <a:prstGeom prst="wedgeRoundRectCallout">
            <a:avLst>
              <a:gd name="adj1" fmla="val -30686"/>
              <a:gd name="adj2" fmla="val -2783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Sogenannte </a:t>
            </a:r>
            <a:r>
              <a:rPr lang="de-DE" b="1" dirty="0">
                <a:solidFill>
                  <a:schemeClr val="tx1"/>
                </a:solidFill>
              </a:rPr>
              <a:t>Callback-Funktionen</a:t>
            </a:r>
            <a:r>
              <a:rPr lang="de-DE" dirty="0">
                <a:solidFill>
                  <a:schemeClr val="tx1"/>
                </a:solidFill>
              </a:rPr>
              <a:t> können </a:t>
            </a:r>
            <a:r>
              <a:rPr lang="de-DE" dirty="0" err="1">
                <a:solidFill>
                  <a:schemeClr val="tx1"/>
                </a:solidFill>
              </a:rPr>
              <a:t>Listener</a:t>
            </a:r>
            <a:r>
              <a:rPr lang="de-DE" dirty="0">
                <a:solidFill>
                  <a:schemeClr val="tx1"/>
                </a:solidFill>
              </a:rPr>
              <a:t>/Observer in Java komplett ersetzen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Zeiger auf Funktionen: Beispiel</a:t>
            </a:r>
          </a:p>
        </p:txBody>
      </p:sp>
      <p:sp>
        <p:nvSpPr>
          <p:cNvPr id="27651" name="Rechteck 2"/>
          <p:cNvSpPr>
            <a:spLocks noChangeArrowheads="1"/>
          </p:cNvSpPr>
          <p:nvPr/>
        </p:nvSpPr>
        <p:spPr bwMode="auto">
          <a:xfrm>
            <a:off x="341313" y="2420938"/>
            <a:ext cx="5526087" cy="289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print(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&amp; s){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cout &lt;&lt;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":::&gt;  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&lt;&lt; s;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cout &lt;&lt; </a:t>
            </a:r>
            <a:r>
              <a:rPr lang="de-DE" altLang="de-DE" sz="1400" b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validateAges(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a){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	if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(a &gt; 100 || a &lt; 0){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cout	&lt;&lt; a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	&lt;&lt;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 is not a valid age!"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	&lt;&lt; </a:t>
            </a:r>
            <a:r>
              <a:rPr lang="en-US" altLang="de-DE" sz="1400" b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27652" name="Gerade Verbindung 48"/>
          <p:cNvCxnSpPr>
            <a:cxnSpLocks noChangeShapeType="1"/>
          </p:cNvCxnSpPr>
          <p:nvPr/>
        </p:nvCxnSpPr>
        <p:spPr bwMode="auto">
          <a:xfrm>
            <a:off x="4427538" y="1582738"/>
            <a:ext cx="0" cy="465455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53" name="Rechteck 3"/>
          <p:cNvSpPr>
            <a:spLocks noChangeArrowheads="1"/>
          </p:cNvSpPr>
          <p:nvPr/>
        </p:nvSpPr>
        <p:spPr bwMode="auto">
          <a:xfrm>
            <a:off x="4572000" y="3143250"/>
            <a:ext cx="4572000" cy="129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(*fp1)(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&amp;) = print&lt;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(*fp2)(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) = validateAges;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fp1(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"foo"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);	// :::&gt; foo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fp2(500);		// 500 is not a valid age		</a:t>
            </a:r>
            <a:endParaRPr lang="de-DE" altLang="de-DE" sz="1400" b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827088" y="5387975"/>
            <a:ext cx="2971800" cy="868363"/>
          </a:xfrm>
          <a:prstGeom prst="wedgeRoundRectCallout">
            <a:avLst>
              <a:gd name="adj1" fmla="val -29563"/>
              <a:gd name="adj2" fmla="val -8261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Zwei Funktionen, eine mit einem Typparameter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787900" y="2403475"/>
            <a:ext cx="3744913" cy="593725"/>
          </a:xfrm>
          <a:prstGeom prst="wedgeRoundRectCallout">
            <a:avLst>
              <a:gd name="adj1" fmla="val -28964"/>
              <a:gd name="adj2" fmla="val 8420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Zeiger auf eine Funktion mit </a:t>
            </a:r>
            <a:r>
              <a:rPr lang="de-DE" altLang="de-DE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dirty="0">
                <a:solidFill>
                  <a:srgbClr val="000000"/>
                </a:solidFill>
                <a:latin typeface="Consolas" pitchFamily="49" charset="0"/>
              </a:rPr>
              <a:t>&amp; Parameter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4913313" y="4508500"/>
            <a:ext cx="2971800" cy="717550"/>
          </a:xfrm>
          <a:prstGeom prst="wedgeRoundRectCallout">
            <a:avLst>
              <a:gd name="adj1" fmla="val -39115"/>
              <a:gd name="adj2" fmla="val -9689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Verwendung wie ein normaler Funktionsaufruf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Zeiger auf Funktionen: Syntax</a:t>
            </a:r>
          </a:p>
        </p:txBody>
      </p:sp>
      <p:sp>
        <p:nvSpPr>
          <p:cNvPr id="28675" name="Rechteck 3"/>
          <p:cNvSpPr>
            <a:spLocks noChangeArrowheads="1"/>
          </p:cNvSpPr>
          <p:nvPr/>
        </p:nvSpPr>
        <p:spPr bwMode="auto">
          <a:xfrm>
            <a:off x="1042988" y="3573463"/>
            <a:ext cx="792162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 (*fp1)(</a:t>
            </a:r>
            <a:r>
              <a:rPr lang="de-DE" altLang="de-DE" sz="24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24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&amp;) = print&lt;</a:t>
            </a:r>
            <a:r>
              <a:rPr lang="de-DE" altLang="de-DE" sz="24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&gt;;</a:t>
            </a:r>
          </a:p>
        </p:txBody>
      </p:sp>
      <p:sp>
        <p:nvSpPr>
          <p:cNvPr id="5" name="Abgerundete rechteckige Legende 4"/>
          <p:cNvSpPr/>
          <p:nvPr/>
        </p:nvSpPr>
        <p:spPr>
          <a:xfrm>
            <a:off x="395288" y="2492375"/>
            <a:ext cx="2970212" cy="717550"/>
          </a:xfrm>
          <a:prstGeom prst="wedgeRoundRectCallout">
            <a:avLst>
              <a:gd name="adj1" fmla="val -11520"/>
              <a:gd name="adj2" fmla="val 10814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Typ des </a:t>
            </a:r>
            <a:r>
              <a:rPr lang="de-DE" b="1" dirty="0">
                <a:solidFill>
                  <a:schemeClr val="tx1"/>
                </a:solidFill>
              </a:rPr>
              <a:t>Rückgabewerts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1128713" y="4432300"/>
            <a:ext cx="3952875" cy="868363"/>
          </a:xfrm>
          <a:prstGeom prst="wedgeRoundRectCallout">
            <a:avLst>
              <a:gd name="adj1" fmla="val -22841"/>
              <a:gd name="adj2" fmla="val -10421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tx1"/>
                </a:solidFill>
              </a:rPr>
              <a:t>Zeigertyp</a:t>
            </a:r>
            <a:r>
              <a:rPr lang="de-DE" dirty="0">
                <a:solidFill>
                  <a:schemeClr val="tx1"/>
                </a:solidFill>
              </a:rPr>
              <a:t>, Klammern sind notwendig um Rückgabetyp und Zeiger auseinanderzuhalten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924300" y="2276475"/>
            <a:ext cx="2970213" cy="868363"/>
          </a:xfrm>
          <a:prstGeom prst="wedgeRoundRectCallout">
            <a:avLst>
              <a:gd name="adj1" fmla="val -35334"/>
              <a:gd name="adj2" fmla="val 10638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Liste der </a:t>
            </a:r>
            <a:r>
              <a:rPr lang="de-DE" b="1" dirty="0">
                <a:solidFill>
                  <a:schemeClr val="tx1"/>
                </a:solidFill>
              </a:rPr>
              <a:t>Parametertypen</a:t>
            </a:r>
            <a:r>
              <a:rPr lang="de-DE" dirty="0">
                <a:solidFill>
                  <a:schemeClr val="tx1"/>
                </a:solidFill>
              </a:rPr>
              <a:t> der Funktionen, auf die gezeigt werden soll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795963" y="4581525"/>
            <a:ext cx="3168650" cy="1008063"/>
          </a:xfrm>
          <a:prstGeom prst="wedgeRoundRectCallout">
            <a:avLst>
              <a:gd name="adj1" fmla="val -27905"/>
              <a:gd name="adj2" fmla="val -10784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tx1"/>
                </a:solidFill>
              </a:rPr>
              <a:t>Adresse der Funktion</a:t>
            </a:r>
            <a:r>
              <a:rPr lang="de-DE" dirty="0">
                <a:solidFill>
                  <a:schemeClr val="tx1"/>
                </a:solidFill>
              </a:rPr>
              <a:t> (hier durch </a:t>
            </a:r>
            <a:r>
              <a:rPr lang="de-DE" dirty="0" err="1">
                <a:solidFill>
                  <a:schemeClr val="tx1"/>
                </a:solidFill>
              </a:rPr>
              <a:t>Instanzierung</a:t>
            </a:r>
            <a:r>
              <a:rPr lang="de-DE" dirty="0">
                <a:solidFill>
                  <a:schemeClr val="tx1"/>
                </a:solidFill>
              </a:rPr>
              <a:t> eines Funktion-Templates)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Zeiger auf Methoden: Beispiel</a:t>
            </a:r>
          </a:p>
        </p:txBody>
      </p:sp>
      <p:sp>
        <p:nvSpPr>
          <p:cNvPr id="9" name="Rechteck 8"/>
          <p:cNvSpPr/>
          <p:nvPr/>
        </p:nvSpPr>
        <p:spPr>
          <a:xfrm>
            <a:off x="1043608" y="1628800"/>
            <a:ext cx="6318448" cy="189571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de-DE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class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de-DE" sz="1400" dirty="0" err="1">
                <a:solidFill>
                  <a:srgbClr val="005032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ConsoleLogger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{</a:t>
            </a:r>
          </a:p>
          <a:p>
            <a:pPr algn="l">
              <a:defRPr/>
            </a:pPr>
            <a:r>
              <a:rPr lang="de-DE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public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:</a:t>
            </a:r>
          </a:p>
          <a:p>
            <a:pPr algn="l"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ConsoleLogger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();</a:t>
            </a:r>
          </a:p>
          <a:p>
            <a:pPr algn="l">
              <a:defRPr/>
            </a:pPr>
            <a:r>
              <a:rPr lang="de-DE" sz="1400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  <a:ea typeface="Lucida Sans Unicode" pitchFamily="34" charset="0"/>
                <a:cs typeface="Lucida Sans Unicode" pitchFamily="34" charset="0"/>
              </a:rPr>
              <a:t>	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~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ConsoleLogger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();</a:t>
            </a:r>
            <a:endParaRPr lang="de-DE" sz="1400" dirty="0">
              <a:solidFill>
                <a:srgbClr val="000000"/>
              </a:solidFill>
              <a:highlight>
                <a:srgbClr val="D4D4D4"/>
              </a:highlight>
              <a:latin typeface="Consolas"/>
              <a:ea typeface="Lucida Sans Unicode" pitchFamily="34" charset="0"/>
              <a:cs typeface="Lucida Sans Unicode" pitchFamily="34" charset="0"/>
            </a:endParaRPr>
          </a:p>
          <a:p>
            <a:pPr algn="l">
              <a:defRPr/>
            </a:pPr>
            <a:endParaRPr lang="de-DE" sz="1400" dirty="0">
              <a:latin typeface="Consolas"/>
              <a:ea typeface="Lucida Sans Unicode" pitchFamily="34" charset="0"/>
              <a:cs typeface="Lucida Sans Unicode" pitchFamily="34" charset="0"/>
            </a:endParaRPr>
          </a:p>
          <a:p>
            <a:pPr algn="l">
              <a:defRPr/>
            </a:pPr>
            <a:r>
              <a:rPr lang="en-US" sz="1400" dirty="0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inline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print(</a:t>
            </a:r>
            <a:r>
              <a:rPr lang="en-US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&amp; message) </a:t>
            </a:r>
            <a:r>
              <a:rPr lang="en-US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{</a:t>
            </a:r>
          </a:p>
          <a:p>
            <a:pPr algn="l"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	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cout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&lt;&lt; </a:t>
            </a:r>
            <a:r>
              <a:rPr lang="de-DE" sz="1400" dirty="0">
                <a:solidFill>
                  <a:srgbClr val="2A00FF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"</a:t>
            </a:r>
            <a:r>
              <a:rPr lang="de-DE" sz="1400" dirty="0" err="1">
                <a:solidFill>
                  <a:srgbClr val="2A00FF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user</a:t>
            </a:r>
            <a:r>
              <a:rPr lang="de-DE" sz="1400" dirty="0">
                <a:solidFill>
                  <a:srgbClr val="2A00FF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:~ /$" 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&lt;&lt; 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message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&lt;&lt; </a:t>
            </a:r>
            <a:r>
              <a:rPr lang="de-DE" sz="1400" dirty="0" err="1">
                <a:solidFill>
                  <a:srgbClr val="64288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endl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;</a:t>
            </a:r>
          </a:p>
          <a:p>
            <a:pPr algn="l"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}</a:t>
            </a:r>
          </a:p>
          <a:p>
            <a:pPr algn="l"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};</a:t>
            </a:r>
          </a:p>
        </p:txBody>
      </p:sp>
      <p:cxnSp>
        <p:nvCxnSpPr>
          <p:cNvPr id="29700" name="Gerade Verbindung 48"/>
          <p:cNvCxnSpPr>
            <a:cxnSpLocks noChangeShapeType="1"/>
          </p:cNvCxnSpPr>
          <p:nvPr/>
        </p:nvCxnSpPr>
        <p:spPr bwMode="auto">
          <a:xfrm>
            <a:off x="468313" y="3860800"/>
            <a:ext cx="835183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1" name="Rechteck 10"/>
          <p:cNvSpPr>
            <a:spLocks noChangeArrowheads="1"/>
          </p:cNvSpPr>
          <p:nvPr/>
        </p:nvSpPr>
        <p:spPr bwMode="auto">
          <a:xfrm>
            <a:off x="971550" y="4437063"/>
            <a:ext cx="7345363" cy="89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::*fp3)(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&amp;)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= &amp;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::print;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logger;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(logger.*fp3)(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"bar"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); </a:t>
            </a:r>
            <a:r>
              <a:rPr lang="de-DE" altLang="de-DE" sz="1400" b="0">
                <a:solidFill>
                  <a:srgbClr val="3F7F5F"/>
                </a:solidFill>
                <a:latin typeface="Consolas" pitchFamily="49" charset="0"/>
              </a:rPr>
              <a:t>// user:~ /$ bar</a:t>
            </a:r>
          </a:p>
        </p:txBody>
      </p:sp>
      <p:sp>
        <p:nvSpPr>
          <p:cNvPr id="14" name="Abgerundete rechteckige Legende 13"/>
          <p:cNvSpPr/>
          <p:nvPr/>
        </p:nvSpPr>
        <p:spPr>
          <a:xfrm>
            <a:off x="3348038" y="1774825"/>
            <a:ext cx="2232025" cy="717550"/>
          </a:xfrm>
          <a:prstGeom prst="wedgeRoundRectCallout">
            <a:avLst>
              <a:gd name="adj1" fmla="val -57667"/>
              <a:gd name="adj2" fmla="val 7445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Normale Methode einer Klasse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2609850" y="3429000"/>
            <a:ext cx="2970213" cy="717550"/>
          </a:xfrm>
          <a:prstGeom prst="wedgeRoundRectCallout">
            <a:avLst>
              <a:gd name="adj1" fmla="val -25176"/>
              <a:gd name="adj2" fmla="val 9642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Zeiger auf eine </a:t>
            </a:r>
            <a:r>
              <a:rPr lang="de-DE" b="1" dirty="0">
                <a:solidFill>
                  <a:schemeClr val="tx1"/>
                </a:solidFill>
              </a:rPr>
              <a:t>Methode</a:t>
            </a:r>
          </a:p>
        </p:txBody>
      </p:sp>
      <p:sp>
        <p:nvSpPr>
          <p:cNvPr id="16" name="Abgerundete rechteckige Legende 15"/>
          <p:cNvSpPr/>
          <p:nvPr/>
        </p:nvSpPr>
        <p:spPr>
          <a:xfrm>
            <a:off x="4464050" y="5229225"/>
            <a:ext cx="4503738" cy="717550"/>
          </a:xfrm>
          <a:prstGeom prst="wedgeRoundRectCallout">
            <a:avLst>
              <a:gd name="adj1" fmla="val 13222"/>
              <a:gd name="adj2" fmla="val -12765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Beim Zeiger auf Methoden muss die </a:t>
            </a:r>
            <a:r>
              <a:rPr lang="de-DE" b="1" dirty="0">
                <a:solidFill>
                  <a:schemeClr val="tx1"/>
                </a:solidFill>
              </a:rPr>
              <a:t>Klasse als „</a:t>
            </a:r>
            <a:r>
              <a:rPr lang="de-DE" b="1" dirty="0" err="1">
                <a:solidFill>
                  <a:schemeClr val="tx1"/>
                </a:solidFill>
              </a:rPr>
              <a:t>Scope</a:t>
            </a:r>
            <a:r>
              <a:rPr lang="de-DE" b="1" dirty="0">
                <a:solidFill>
                  <a:schemeClr val="tx1"/>
                </a:solidFill>
              </a:rPr>
              <a:t>“ </a:t>
            </a:r>
            <a:r>
              <a:rPr lang="de-DE" dirty="0">
                <a:solidFill>
                  <a:schemeClr val="tx1"/>
                </a:solidFill>
              </a:rPr>
              <a:t>angegeben werden</a:t>
            </a:r>
          </a:p>
        </p:txBody>
      </p:sp>
      <p:sp>
        <p:nvSpPr>
          <p:cNvPr id="17" name="Abgerundete rechteckige Legende 16"/>
          <p:cNvSpPr/>
          <p:nvPr/>
        </p:nvSpPr>
        <p:spPr>
          <a:xfrm>
            <a:off x="1042988" y="5516563"/>
            <a:ext cx="2455862" cy="539750"/>
          </a:xfrm>
          <a:prstGeom prst="wedgeRoundRectCallout">
            <a:avLst>
              <a:gd name="adj1" fmla="val -17692"/>
              <a:gd name="adj2" fmla="val -9107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Aufruf </a:t>
            </a:r>
            <a:r>
              <a:rPr lang="de-DE" b="1" dirty="0">
                <a:solidFill>
                  <a:schemeClr val="tx1"/>
                </a:solidFill>
              </a:rPr>
              <a:t>nur </a:t>
            </a:r>
            <a:r>
              <a:rPr lang="de-DE" dirty="0">
                <a:solidFill>
                  <a:schemeClr val="tx1"/>
                </a:solidFill>
              </a:rPr>
              <a:t>mit einer Instanz der Klasse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Zeiger auf Funktionen vs. Zeiger auf Methoden</a:t>
            </a:r>
          </a:p>
        </p:txBody>
      </p:sp>
      <p:sp>
        <p:nvSpPr>
          <p:cNvPr id="30723" name="Rechteck 3"/>
          <p:cNvSpPr>
            <a:spLocks noChangeArrowheads="1"/>
          </p:cNvSpPr>
          <p:nvPr/>
        </p:nvSpPr>
        <p:spPr bwMode="auto">
          <a:xfrm>
            <a:off x="1763713" y="2133600"/>
            <a:ext cx="5256212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applyToSequence(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function, 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* begin, 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*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	while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(begin != end) function(*begin++);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0724" name="Rechteck 5"/>
          <p:cNvSpPr>
            <a:spLocks noChangeArrowheads="1"/>
          </p:cNvSpPr>
          <p:nvPr/>
        </p:nvSpPr>
        <p:spPr bwMode="auto">
          <a:xfrm>
            <a:off x="1763713" y="4751388"/>
            <a:ext cx="4572000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pt-BR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pt-BR" altLang="de-DE" sz="1400" b="0">
                <a:solidFill>
                  <a:srgbClr val="000000"/>
                </a:solidFill>
                <a:latin typeface="Consolas" pitchFamily="49" charset="0"/>
              </a:rPr>
              <a:t> n[] = {-1, 20, 33, 120};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applyToSequence(print&lt;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&gt;, n, n + 4);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applyToSequence(validateAges, n, n + 4);</a:t>
            </a:r>
            <a:endParaRPr lang="de-DE" altLang="de-DE" sz="1400" b="0"/>
          </a:p>
        </p:txBody>
      </p:sp>
      <p:cxnSp>
        <p:nvCxnSpPr>
          <p:cNvPr id="30725" name="Gerade Verbindung 48"/>
          <p:cNvCxnSpPr>
            <a:cxnSpLocks noChangeShapeType="1"/>
          </p:cNvCxnSpPr>
          <p:nvPr/>
        </p:nvCxnSpPr>
        <p:spPr bwMode="auto">
          <a:xfrm>
            <a:off x="468313" y="3789363"/>
            <a:ext cx="835183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Abgerundete rechteckige Legende 9"/>
          <p:cNvSpPr/>
          <p:nvPr/>
        </p:nvSpPr>
        <p:spPr>
          <a:xfrm>
            <a:off x="5003800" y="1481138"/>
            <a:ext cx="3273425" cy="868362"/>
          </a:xfrm>
          <a:prstGeom prst="wedgeRoundRectCallout">
            <a:avLst>
              <a:gd name="adj1" fmla="val -55624"/>
              <a:gd name="adj2" fmla="val 5531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Zeiger auf </a:t>
            </a:r>
            <a:r>
              <a:rPr lang="de-DE" b="1" dirty="0">
                <a:solidFill>
                  <a:schemeClr val="tx1"/>
                </a:solidFill>
              </a:rPr>
              <a:t>Methoden</a:t>
            </a:r>
            <a:r>
              <a:rPr lang="de-DE" dirty="0">
                <a:solidFill>
                  <a:schemeClr val="tx1"/>
                </a:solidFill>
              </a:rPr>
              <a:t> können nicht auf die gleiche Art und Weise übergeben werden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3924300" y="5516563"/>
            <a:ext cx="3600450" cy="868362"/>
          </a:xfrm>
          <a:prstGeom prst="wedgeRoundRectCallout">
            <a:avLst>
              <a:gd name="adj1" fmla="val -42220"/>
              <a:gd name="adj2" fmla="val -6559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Das würde so nicht gehen, da die Instanz fehlt, deren Methode aufgerufen wird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Funktionsobjekte und Templates</a:t>
            </a:r>
          </a:p>
        </p:txBody>
      </p:sp>
      <p:sp>
        <p:nvSpPr>
          <p:cNvPr id="31747" name="Rechteck 3"/>
          <p:cNvSpPr>
            <a:spLocks noChangeArrowheads="1"/>
          </p:cNvSpPr>
          <p:nvPr/>
        </p:nvSpPr>
        <p:spPr bwMode="auto">
          <a:xfrm>
            <a:off x="1692275" y="1743075"/>
            <a:ext cx="5256213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applyToSequence(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function, 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* begin, 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*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	while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(begin != end) function(*begin++);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1748" name="Gerade Verbindung 48"/>
          <p:cNvCxnSpPr>
            <a:cxnSpLocks noChangeShapeType="1"/>
          </p:cNvCxnSpPr>
          <p:nvPr/>
        </p:nvCxnSpPr>
        <p:spPr bwMode="auto">
          <a:xfrm>
            <a:off x="468313" y="2924175"/>
            <a:ext cx="835183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49" name="Rechteck 5"/>
          <p:cNvSpPr>
            <a:spLocks noChangeArrowheads="1"/>
          </p:cNvSpPr>
          <p:nvPr/>
        </p:nvSpPr>
        <p:spPr bwMode="auto">
          <a:xfrm>
            <a:off x="1692275" y="3068638"/>
            <a:ext cx="6767513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ConsoleLogger();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~ConsoleLogger();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operator()(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i)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	std::cout &lt;&lt;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"user:~ /$ 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&lt;&lt; i &lt;&lt; std::</a:t>
            </a:r>
            <a:r>
              <a:rPr lang="de-DE" altLang="de-DE" sz="1400" b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31750" name="Rechteck 9"/>
          <p:cNvSpPr>
            <a:spLocks noChangeArrowheads="1"/>
          </p:cNvSpPr>
          <p:nvPr/>
        </p:nvSpPr>
        <p:spPr bwMode="auto">
          <a:xfrm>
            <a:off x="1692275" y="5527675"/>
            <a:ext cx="45720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pt-BR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pt-BR" altLang="de-DE" sz="1400" b="0">
                <a:solidFill>
                  <a:srgbClr val="000000"/>
                </a:solidFill>
                <a:latin typeface="Consolas" pitchFamily="49" charset="0"/>
              </a:rPr>
              <a:t> n[] = {-1, 20, 33, 120};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applyToSequence(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(), n, n + 4);</a:t>
            </a:r>
            <a:endParaRPr lang="de-DE" altLang="de-DE" sz="1400" b="0"/>
          </a:p>
        </p:txBody>
      </p:sp>
      <p:cxnSp>
        <p:nvCxnSpPr>
          <p:cNvPr id="31751" name="Gerade Verbindung 48"/>
          <p:cNvCxnSpPr>
            <a:cxnSpLocks noChangeShapeType="1"/>
          </p:cNvCxnSpPr>
          <p:nvPr/>
        </p:nvCxnSpPr>
        <p:spPr bwMode="auto">
          <a:xfrm>
            <a:off x="395288" y="5084763"/>
            <a:ext cx="835342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Abgerundete rechteckige Legende 12"/>
          <p:cNvSpPr/>
          <p:nvPr/>
        </p:nvSpPr>
        <p:spPr>
          <a:xfrm>
            <a:off x="6165850" y="2276475"/>
            <a:ext cx="2798763" cy="868363"/>
          </a:xfrm>
          <a:prstGeom prst="wedgeRoundRectCallout">
            <a:avLst>
              <a:gd name="adj1" fmla="val -61659"/>
              <a:gd name="adj2" fmla="val -3956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Syntax soll hier identisch bleiben, obwohl wir eine Methode aufrufen</a:t>
            </a:r>
          </a:p>
        </p:txBody>
      </p:sp>
      <p:sp>
        <p:nvSpPr>
          <p:cNvPr id="14" name="Abgerundete rechteckige Legende 13"/>
          <p:cNvSpPr/>
          <p:nvPr/>
        </p:nvSpPr>
        <p:spPr>
          <a:xfrm>
            <a:off x="3851275" y="3292475"/>
            <a:ext cx="2544763" cy="717550"/>
          </a:xfrm>
          <a:prstGeom prst="wedgeRoundRectCallout">
            <a:avLst>
              <a:gd name="adj1" fmla="val -40931"/>
              <a:gd name="adj2" fmla="val 6810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Dafür muss man nur </a:t>
            </a:r>
            <a:r>
              <a:rPr lang="de-DE" b="1" dirty="0" err="1">
                <a:solidFill>
                  <a:schemeClr val="tx1"/>
                </a:solidFill>
              </a:rPr>
              <a:t>operator</a:t>
            </a:r>
            <a:r>
              <a:rPr lang="de-DE" b="1" dirty="0">
                <a:solidFill>
                  <a:schemeClr val="tx1"/>
                </a:solidFill>
              </a:rPr>
              <a:t>()</a:t>
            </a:r>
            <a:r>
              <a:rPr lang="de-DE" dirty="0">
                <a:solidFill>
                  <a:schemeClr val="tx1"/>
                </a:solidFill>
              </a:rPr>
              <a:t> überladen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4489450" y="4767263"/>
            <a:ext cx="3386138" cy="868362"/>
          </a:xfrm>
          <a:prstGeom prst="wedgeRoundRectCallout">
            <a:avLst>
              <a:gd name="adj1" fmla="val -40931"/>
              <a:gd name="adj2" fmla="val 6810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Jetzt kann eine Instanz der Klasse (ein Funktionsobjekt) übergeben werden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Templates: Motivation</a:t>
            </a:r>
          </a:p>
        </p:txBody>
      </p:sp>
      <p:sp>
        <p:nvSpPr>
          <p:cNvPr id="5123" name="Abgerundetes Rechteck 2"/>
          <p:cNvSpPr>
            <a:spLocks noChangeArrowheads="1"/>
          </p:cNvSpPr>
          <p:nvPr/>
        </p:nvSpPr>
        <p:spPr bwMode="auto">
          <a:xfrm>
            <a:off x="468313" y="20605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4686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25" name="Gerade Verbindung 4"/>
          <p:cNvCxnSpPr>
            <a:cxnSpLocks noChangeShapeType="1"/>
          </p:cNvCxnSpPr>
          <p:nvPr/>
        </p:nvCxnSpPr>
        <p:spPr bwMode="auto">
          <a:xfrm>
            <a:off x="690563" y="50847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6" name="Gerade Verbindung 9"/>
          <p:cNvCxnSpPr>
            <a:cxnSpLocks noChangeShapeType="1"/>
          </p:cNvCxnSpPr>
          <p:nvPr/>
        </p:nvCxnSpPr>
        <p:spPr bwMode="auto">
          <a:xfrm>
            <a:off x="684213" y="43386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7" name="Gerade Verbindung 10"/>
          <p:cNvCxnSpPr>
            <a:cxnSpLocks noChangeShapeType="1"/>
          </p:cNvCxnSpPr>
          <p:nvPr/>
        </p:nvCxnSpPr>
        <p:spPr bwMode="auto">
          <a:xfrm>
            <a:off x="684213" y="35004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8" name="Gerade Verbindung 11"/>
          <p:cNvCxnSpPr>
            <a:cxnSpLocks noChangeShapeType="1"/>
          </p:cNvCxnSpPr>
          <p:nvPr/>
        </p:nvCxnSpPr>
        <p:spPr bwMode="auto">
          <a:xfrm>
            <a:off x="690563" y="26828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129" name="Gruppieren 12"/>
          <p:cNvGrpSpPr>
            <a:grpSpLocks/>
          </p:cNvGrpSpPr>
          <p:nvPr/>
        </p:nvGrpSpPr>
        <p:grpSpPr bwMode="auto">
          <a:xfrm>
            <a:off x="4957763" y="2178050"/>
            <a:ext cx="379412" cy="635000"/>
            <a:chOff x="1259632" y="2507052"/>
            <a:chExt cx="449687" cy="751806"/>
          </a:xfrm>
        </p:grpSpPr>
        <p:sp>
          <p:nvSpPr>
            <p:cNvPr id="5140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5141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Abgerundete rechteckige Legende 18"/>
          <p:cNvSpPr/>
          <p:nvPr/>
        </p:nvSpPr>
        <p:spPr>
          <a:xfrm>
            <a:off x="2790825" y="4833938"/>
            <a:ext cx="1728788" cy="635000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Gebäude mit Etagen</a:t>
            </a:r>
          </a:p>
        </p:txBody>
      </p:sp>
      <p:sp>
        <p:nvSpPr>
          <p:cNvPr id="20" name="Abgerundete rechteckige Legende 19"/>
          <p:cNvSpPr/>
          <p:nvPr/>
        </p:nvSpPr>
        <p:spPr>
          <a:xfrm>
            <a:off x="827088" y="3589338"/>
            <a:ext cx="1152525" cy="635000"/>
          </a:xfrm>
          <a:prstGeom prst="wedgeRoundRectCallout">
            <a:avLst>
              <a:gd name="adj1" fmla="val 73976"/>
              <a:gd name="adj2" fmla="val 126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Aufzug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5724525" y="1916113"/>
            <a:ext cx="1727200" cy="633412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Person mit einem Ziel</a:t>
            </a:r>
          </a:p>
        </p:txBody>
      </p:sp>
      <p:cxnSp>
        <p:nvCxnSpPr>
          <p:cNvPr id="5133" name="Gewinkelte Verbindung 23"/>
          <p:cNvCxnSpPr>
            <a:cxnSpLocks noChangeShapeType="1"/>
          </p:cNvCxnSpPr>
          <p:nvPr/>
        </p:nvCxnSpPr>
        <p:spPr bwMode="auto">
          <a:xfrm flipV="1">
            <a:off x="2835275" y="2459038"/>
            <a:ext cx="1989138" cy="1293812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4" name="Gewinkelte Verbindung 38"/>
          <p:cNvCxnSpPr>
            <a:cxnSpLocks noChangeShapeType="1"/>
          </p:cNvCxnSpPr>
          <p:nvPr/>
        </p:nvCxnSpPr>
        <p:spPr bwMode="auto">
          <a:xfrm>
            <a:off x="2835275" y="39814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5" name="Gleichschenkliges Dreieck 1"/>
          <p:cNvSpPr>
            <a:spLocks noChangeArrowheads="1"/>
          </p:cNvSpPr>
          <p:nvPr/>
        </p:nvSpPr>
        <p:spPr bwMode="auto">
          <a:xfrm>
            <a:off x="206375" y="17002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5136" name="Textfeld 30"/>
          <p:cNvSpPr txBox="1">
            <a:spLocks noChangeArrowheads="1"/>
          </p:cNvSpPr>
          <p:nvPr/>
        </p:nvSpPr>
        <p:spPr bwMode="auto">
          <a:xfrm>
            <a:off x="4865688" y="4437063"/>
            <a:ext cx="498475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sp>
        <p:nvSpPr>
          <p:cNvPr id="33" name="Abgerundete rechteckige Legende 32"/>
          <p:cNvSpPr/>
          <p:nvPr/>
        </p:nvSpPr>
        <p:spPr>
          <a:xfrm>
            <a:off x="5427663" y="3141663"/>
            <a:ext cx="3529012" cy="863600"/>
          </a:xfrm>
          <a:prstGeom prst="wedgeRoundRectCallout">
            <a:avLst>
              <a:gd name="adj1" fmla="val -55533"/>
              <a:gd name="adj2" fmla="val 5164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Ein Lastaufzug soll nur für Gegenstände (keine Personen!) verwendet werden</a:t>
            </a:r>
          </a:p>
        </p:txBody>
      </p:sp>
      <p:sp>
        <p:nvSpPr>
          <p:cNvPr id="34" name="Abgerundete rechteckige Legende 33"/>
          <p:cNvSpPr/>
          <p:nvPr/>
        </p:nvSpPr>
        <p:spPr>
          <a:xfrm>
            <a:off x="5580063" y="4292600"/>
            <a:ext cx="3128962" cy="787400"/>
          </a:xfrm>
          <a:prstGeom prst="wedgeRoundRectCallout">
            <a:avLst>
              <a:gd name="adj1" fmla="val -56656"/>
              <a:gd name="adj2" fmla="val -279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Ein anderer Aufzug soll nur vom Reinigungspersonal verwendet werden</a:t>
            </a:r>
          </a:p>
        </p:txBody>
      </p:sp>
      <p:sp>
        <p:nvSpPr>
          <p:cNvPr id="35" name="Abgerundete rechteckige Legende 34"/>
          <p:cNvSpPr/>
          <p:nvPr/>
        </p:nvSpPr>
        <p:spPr>
          <a:xfrm>
            <a:off x="5651500" y="5300663"/>
            <a:ext cx="2586038" cy="488950"/>
          </a:xfrm>
          <a:prstGeom prst="wedgeRoundRectCallout">
            <a:avLst>
              <a:gd name="adj1" fmla="val -62082"/>
              <a:gd name="adj2" fmla="val -5709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Ein Speisenaufzug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33" grpId="0" animBg="1"/>
      <p:bldP spid="34" grpId="0" animBg="1"/>
      <p:bldP spid="3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32771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Textfeld 4"/>
          <p:cNvSpPr txBox="1">
            <a:spLocks noChangeArrowheads="1"/>
          </p:cNvSpPr>
          <p:nvPr/>
        </p:nvSpPr>
        <p:spPr bwMode="auto">
          <a:xfrm>
            <a:off x="395288" y="1987550"/>
            <a:ext cx="4679950" cy="266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Wieso sind Zeiger auf Funktionen nützlich?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Gibt es auch Nachteile?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Sind Zeiger auf Funktionen in C++ genauso flexibel wie richtige „Zeiger auf Funktionen“ in (funktionalen) Programmiersprachen wie Scheme/Lisp/Haskell/Ruby/Python?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Zeiger auf Funktionen: Fazit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827088" y="2060575"/>
            <a:ext cx="7561262" cy="2927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algn="l">
              <a:buFont typeface="Arial" pitchFamily="34" charset="0"/>
              <a:buChar char="•"/>
              <a:defRPr/>
            </a:pPr>
            <a:r>
              <a:rPr lang="de-DE" dirty="0">
                <a:ea typeface="Lucida Sans Unicode" pitchFamily="34" charset="0"/>
                <a:cs typeface="Lucida Sans Unicode" pitchFamily="34" charset="0"/>
              </a:rPr>
              <a:t>Zeiger auf Funktionen ermöglichen einen eher </a:t>
            </a:r>
            <a:r>
              <a:rPr lang="de-DE" b="1" dirty="0">
                <a:ea typeface="Lucida Sans Unicode" pitchFamily="34" charset="0"/>
                <a:cs typeface="Lucida Sans Unicode" pitchFamily="34" charset="0"/>
              </a:rPr>
              <a:t>funktionalen Programmierstil</a:t>
            </a:r>
            <a:r>
              <a:rPr lang="de-DE" dirty="0">
                <a:ea typeface="Lucida Sans Unicode" pitchFamily="34" charset="0"/>
                <a:cs typeface="Lucida Sans Unicode" pitchFamily="34" charset="0"/>
              </a:rPr>
              <a:t> (ideal für generische Algorithmen höherer Ordnung)</a:t>
            </a:r>
          </a:p>
          <a:p>
            <a:pPr algn="l">
              <a:defRPr/>
            </a:pPr>
            <a:endParaRPr lang="de-DE" dirty="0">
              <a:ea typeface="Lucida Sans Unicode" pitchFamily="34" charset="0"/>
              <a:cs typeface="Lucida Sans Unicode" pitchFamily="34" charset="0"/>
            </a:endParaRPr>
          </a:p>
          <a:p>
            <a:pPr marL="285750" indent="-285750" algn="l">
              <a:buFont typeface="Arial" pitchFamily="34" charset="0"/>
              <a:buChar char="•"/>
              <a:defRPr/>
            </a:pPr>
            <a:r>
              <a:rPr lang="de-DE" dirty="0">
                <a:ea typeface="Lucida Sans Unicode" pitchFamily="34" charset="0"/>
                <a:cs typeface="Lucida Sans Unicode" pitchFamily="34" charset="0"/>
              </a:rPr>
              <a:t>In Verbindung mit Templates entsteht typischerweise ein </a:t>
            </a:r>
            <a:r>
              <a:rPr lang="de-DE" b="1" dirty="0">
                <a:ea typeface="Lucida Sans Unicode" pitchFamily="34" charset="0"/>
                <a:cs typeface="Lucida Sans Unicode" pitchFamily="34" charset="0"/>
              </a:rPr>
              <a:t>schlankeres, kompakteres Design</a:t>
            </a:r>
            <a:r>
              <a:rPr lang="de-DE" dirty="0">
                <a:ea typeface="Lucida Sans Unicode" pitchFamily="34" charset="0"/>
                <a:cs typeface="Lucida Sans Unicode" pitchFamily="34" charset="0"/>
              </a:rPr>
              <a:t> als in Java (reine OO)</a:t>
            </a:r>
          </a:p>
          <a:p>
            <a:pPr marL="285750" indent="-285750" algn="l">
              <a:buFont typeface="Arial" pitchFamily="34" charset="0"/>
              <a:buChar char="•"/>
              <a:defRPr/>
            </a:pPr>
            <a:endParaRPr lang="de-DE" dirty="0">
              <a:ea typeface="Lucida Sans Unicode" pitchFamily="34" charset="0"/>
              <a:cs typeface="Lucida Sans Unicode" pitchFamily="34" charset="0"/>
            </a:endParaRPr>
          </a:p>
          <a:p>
            <a:pPr marL="285750" indent="-285750" algn="l">
              <a:buFont typeface="Arial" pitchFamily="34" charset="0"/>
              <a:buChar char="•"/>
              <a:defRPr/>
            </a:pPr>
            <a:r>
              <a:rPr lang="de-DE" dirty="0">
                <a:ea typeface="Lucida Sans Unicode" pitchFamily="34" charset="0"/>
                <a:cs typeface="Lucida Sans Unicode" pitchFamily="34" charset="0"/>
              </a:rPr>
              <a:t>Ideal für </a:t>
            </a:r>
            <a:r>
              <a:rPr lang="de-DE" b="1" dirty="0">
                <a:ea typeface="Lucida Sans Unicode" pitchFamily="34" charset="0"/>
                <a:cs typeface="Lucida Sans Unicode" pitchFamily="34" charset="0"/>
              </a:rPr>
              <a:t>kleine Funktionen</a:t>
            </a:r>
            <a:r>
              <a:rPr lang="de-DE" dirty="0">
                <a:ea typeface="Lucida Sans Unicode" pitchFamily="34" charset="0"/>
                <a:cs typeface="Lucida Sans Unicode" pitchFamily="34" charset="0"/>
              </a:rPr>
              <a:t>, um eine Explosion an kleinen Klassen (z.B. mit jeweils nur einer Methode und ohne Zustand) zu vermeiden</a:t>
            </a:r>
          </a:p>
          <a:p>
            <a:pPr marL="285750" indent="-285750" algn="l">
              <a:buFont typeface="Arial" pitchFamily="34" charset="0"/>
              <a:buChar char="•"/>
              <a:defRPr/>
            </a:pPr>
            <a:endParaRPr lang="de-DE" dirty="0">
              <a:ea typeface="Lucida Sans Unicode" pitchFamily="34" charset="0"/>
              <a:cs typeface="Lucida Sans Unicode" pitchFamily="34" charset="0"/>
            </a:endParaRPr>
          </a:p>
          <a:p>
            <a:pPr marL="285750" indent="-285750" algn="l">
              <a:buFont typeface="Arial" pitchFamily="34" charset="0"/>
              <a:buChar char="•"/>
              <a:defRPr/>
            </a:pPr>
            <a:r>
              <a:rPr lang="de-DE" b="1" dirty="0">
                <a:ea typeface="Lucida Sans Unicode" pitchFamily="34" charset="0"/>
                <a:cs typeface="Lucida Sans Unicode" pitchFamily="34" charset="0"/>
              </a:rPr>
              <a:t>Syntax</a:t>
            </a:r>
            <a:r>
              <a:rPr lang="de-DE" dirty="0">
                <a:ea typeface="Lucida Sans Unicode" pitchFamily="34" charset="0"/>
                <a:cs typeface="Lucida Sans Unicode" pitchFamily="34" charset="0"/>
              </a:rPr>
              <a:t> und </a:t>
            </a:r>
            <a:r>
              <a:rPr lang="de-DE" b="1" dirty="0">
                <a:ea typeface="Lucida Sans Unicode" pitchFamily="34" charset="0"/>
                <a:cs typeface="Lucida Sans Unicode" pitchFamily="34" charset="0"/>
              </a:rPr>
              <a:t>Fehlermeldungen</a:t>
            </a:r>
            <a:r>
              <a:rPr lang="de-DE" dirty="0">
                <a:ea typeface="Lucida Sans Unicode" pitchFamily="34" charset="0"/>
                <a:cs typeface="Lucida Sans Unicode" pitchFamily="34" charset="0"/>
              </a:rPr>
              <a:t> vom Compiler sind aber recht gewöhnungsbedürftig!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Überblick der Standard C++ Library</a:t>
            </a:r>
          </a:p>
        </p:txBody>
      </p:sp>
      <p:sp>
        <p:nvSpPr>
          <p:cNvPr id="34819" name="Textfeld 3"/>
          <p:cNvSpPr txBox="1">
            <a:spLocks noChangeArrowheads="1"/>
          </p:cNvSpPr>
          <p:nvPr/>
        </p:nvSpPr>
        <p:spPr bwMode="auto">
          <a:xfrm>
            <a:off x="665163" y="2374900"/>
            <a:ext cx="4364037" cy="395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&lt;strings&gt;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&lt;iostreams&gt;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Standard Template Library (STL): </a:t>
            </a:r>
            <a:br>
              <a:rPr lang="de-DE" altLang="de-DE" sz="1800" b="0">
                <a:latin typeface="Consolas" pitchFamily="49" charset="0"/>
                <a:cs typeface="Consolas" pitchFamily="49" charset="0"/>
              </a:rPr>
            </a:br>
            <a:r>
              <a:rPr lang="de-DE" altLang="de-DE" sz="1800" b="0">
                <a:latin typeface="Consolas" pitchFamily="49" charset="0"/>
                <a:cs typeface="Consolas" pitchFamily="49" charset="0"/>
              </a:rPr>
              <a:t>	</a:t>
            </a:r>
            <a:br>
              <a:rPr lang="de-DE" altLang="de-DE" sz="1800" b="0">
                <a:latin typeface="Consolas" pitchFamily="49" charset="0"/>
                <a:cs typeface="Consolas" pitchFamily="49" charset="0"/>
              </a:rPr>
            </a:br>
            <a:r>
              <a:rPr lang="de-DE" altLang="de-DE" sz="1800" b="0">
                <a:latin typeface="Consolas" pitchFamily="49" charset="0"/>
                <a:cs typeface="Consolas" pitchFamily="49" charset="0"/>
              </a:rPr>
              <a:t>	Generische Algorithmen</a:t>
            </a:r>
            <a:br>
              <a:rPr lang="de-DE" altLang="de-DE" sz="1800" b="0">
                <a:latin typeface="Consolas" pitchFamily="49" charset="0"/>
                <a:cs typeface="Consolas" pitchFamily="49" charset="0"/>
              </a:rPr>
            </a:br>
            <a:endParaRPr lang="de-DE" altLang="de-DE" sz="1800" b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	Generische Behälter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endParaRPr lang="de-DE" altLang="de-DE" sz="1800" b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bgerundete rechteckige Legende 5"/>
          <p:cNvSpPr/>
          <p:nvPr/>
        </p:nvSpPr>
        <p:spPr>
          <a:xfrm>
            <a:off x="1727200" y="1697038"/>
            <a:ext cx="2700338" cy="652462"/>
          </a:xfrm>
          <a:prstGeom prst="wedgeRoundRectCallout">
            <a:avLst>
              <a:gd name="adj1" fmla="val -49839"/>
              <a:gd name="adj2" fmla="val 7960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Viele Funktionen für </a:t>
            </a:r>
            <a:r>
              <a:rPr lang="de-DE" dirty="0" err="1">
                <a:solidFill>
                  <a:schemeClr val="tx1"/>
                </a:solidFill>
              </a:rPr>
              <a:t>Stringmanipulation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2411413" y="2781300"/>
            <a:ext cx="2881312" cy="652463"/>
          </a:xfrm>
          <a:prstGeom prst="wedgeRoundRectCallout">
            <a:avLst>
              <a:gd name="adj1" fmla="val -59179"/>
              <a:gd name="adj2" fmla="val 2644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Flexible, erweiterbare IO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483225" y="5229225"/>
            <a:ext cx="2232025" cy="955675"/>
          </a:xfrm>
          <a:prstGeom prst="wedgeRoundRectCallout">
            <a:avLst>
              <a:gd name="adj1" fmla="val -129898"/>
              <a:gd name="adj2" fmla="val -6441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Wir schauen uns </a:t>
            </a:r>
            <a:r>
              <a:rPr lang="de-DE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priority_queue</a:t>
            </a:r>
            <a:r>
              <a:rPr lang="de-DE" dirty="0">
                <a:solidFill>
                  <a:schemeClr val="tx1"/>
                </a:solidFill>
              </a:rPr>
              <a:t> als Beispiel an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5483225" y="4106863"/>
            <a:ext cx="2700338" cy="954087"/>
          </a:xfrm>
          <a:prstGeom prst="wedgeRoundRectCallout">
            <a:avLst>
              <a:gd name="adj1" fmla="val -103419"/>
              <a:gd name="adj2" fmla="val 167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Wir schauen uns </a:t>
            </a:r>
            <a:r>
              <a:rPr lang="de-DE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copy</a:t>
            </a:r>
            <a:r>
              <a:rPr lang="de-DE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und</a:t>
            </a:r>
            <a:r>
              <a:rPr lang="de-DE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remove_copy_if</a:t>
            </a:r>
            <a:r>
              <a:rPr lang="de-DE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>
                <a:solidFill>
                  <a:schemeClr val="tx1"/>
                </a:solidFill>
              </a:rPr>
              <a:t>als Beispiel 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Generische STL-Algorithmen:  copy</a:t>
            </a:r>
          </a:p>
        </p:txBody>
      </p:sp>
      <p:sp>
        <p:nvSpPr>
          <p:cNvPr id="35843" name="Rechteck 3"/>
          <p:cNvSpPr>
            <a:spLocks noChangeArrowheads="1"/>
          </p:cNvSpPr>
          <p:nvPr/>
        </p:nvSpPr>
        <p:spPr bwMode="auto">
          <a:xfrm>
            <a:off x="3440113" y="6081713"/>
            <a:ext cx="56165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2"/>
              </a:rPr>
              <a:t>http://www.cplusplus.com/reference/algorithm/copy/</a:t>
            </a:r>
            <a:endParaRPr lang="de-DE" altLang="de-DE" sz="1800" b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320675" y="2754313"/>
            <a:ext cx="8177213" cy="22415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3327" bIns="66654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indent="-4572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>
                <a:latin typeface="Consolas" pitchFamily="49" charset="0"/>
                <a:cs typeface="Consolas" pitchFamily="49" charset="0"/>
              </a:rPr>
              <a:t>Parameters: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>
                <a:latin typeface="Consolas" pitchFamily="49" charset="0"/>
                <a:cs typeface="Consolas" pitchFamily="49" charset="0"/>
              </a:rPr>
              <a:t>	Input iterators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to the initial and final positions in a sequence to be copied. The range used is [first,last), which contains all the elements between </a:t>
            </a:r>
            <a:r>
              <a:rPr lang="en-US" altLang="de-DE" sz="1400" i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and </a:t>
            </a:r>
            <a:r>
              <a:rPr lang="en-US" altLang="de-DE" sz="1400" i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including the element pointed by </a:t>
            </a:r>
            <a:r>
              <a:rPr lang="en-US" altLang="de-DE" sz="1400" i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but not the element pointed by </a:t>
            </a:r>
            <a:r>
              <a:rPr lang="en-US" altLang="de-DE" sz="1400" i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result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>
                <a:latin typeface="Consolas" pitchFamily="49" charset="0"/>
                <a:cs typeface="Consolas" pitchFamily="49" charset="0"/>
              </a:rPr>
              <a:t>	Output iterator</a:t>
            </a:r>
            <a:r>
              <a:rPr lang="en-US" altLang="de-DE" sz="1400">
                <a:solidFill>
                  <a:srgbClr val="000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to the initial position in the destination sequence.</a:t>
            </a:r>
            <a:br>
              <a:rPr lang="en-US" altLang="de-DE" sz="140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de-DE" sz="140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This shall not point to any element in the range [first,last).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de-DE" sz="14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845" name="Rechteck 8"/>
          <p:cNvSpPr>
            <a:spLocks noChangeArrowheads="1"/>
          </p:cNvSpPr>
          <p:nvPr/>
        </p:nvSpPr>
        <p:spPr bwMode="auto">
          <a:xfrm>
            <a:off x="323850" y="5211763"/>
            <a:ext cx="82772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>
                <a:latin typeface="Consolas" pitchFamily="49" charset="0"/>
                <a:cs typeface="Consolas" pitchFamily="49" charset="0"/>
              </a:rPr>
              <a:t>Return Value: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latin typeface="Consolas" pitchFamily="49" charset="0"/>
                <a:cs typeface="Consolas" pitchFamily="49" charset="0"/>
              </a:rPr>
              <a:t>An iterator to the end of the destination range where elements have been copied.</a:t>
            </a:r>
            <a:endParaRPr lang="de-DE" altLang="de-DE" sz="1400" b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846" name="Rechteck 10"/>
          <p:cNvSpPr>
            <a:spLocks noChangeArrowheads="1"/>
          </p:cNvSpPr>
          <p:nvPr/>
        </p:nvSpPr>
        <p:spPr bwMode="auto">
          <a:xfrm>
            <a:off x="323850" y="1611313"/>
            <a:ext cx="86375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copy (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first,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last,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result); 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1300163" y="2214563"/>
            <a:ext cx="4349750" cy="404812"/>
          </a:xfrm>
          <a:prstGeom prst="wedgeRoundRectCallout">
            <a:avLst>
              <a:gd name="adj1" fmla="val -19737"/>
              <a:gd name="adj2" fmla="val -8857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muss ++, *, ==, und != unterstützen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735638" y="2181225"/>
            <a:ext cx="3321050" cy="404813"/>
          </a:xfrm>
          <a:prstGeom prst="wedgeRoundRectCallout">
            <a:avLst>
              <a:gd name="adj1" fmla="val -12628"/>
              <a:gd name="adj2" fmla="val -7637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muss ++ und * unterstützen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36867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Textfeld 1"/>
          <p:cNvSpPr txBox="1">
            <a:spLocks noChangeArrowheads="1"/>
          </p:cNvSpPr>
          <p:nvPr/>
        </p:nvSpPr>
        <p:spPr bwMode="auto">
          <a:xfrm>
            <a:off x="684213" y="2133600"/>
            <a:ext cx="6319837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InputIterator:		</a:t>
            </a:r>
            <a:r>
              <a:rPr lang="de-DE" altLang="de-DE" sz="1800" b="0"/>
              <a:t>müssen ++, *, ==, und != unterstützen</a:t>
            </a:r>
            <a:endParaRPr lang="de-DE" altLang="de-DE" sz="1800">
              <a:solidFill>
                <a:srgbClr val="6446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OutputIterator:	</a:t>
            </a:r>
            <a:r>
              <a:rPr lang="de-DE" altLang="de-DE" sz="1800" b="0"/>
              <a:t>müssen ++ und * unterstützen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 </a:t>
            </a:r>
            <a:endParaRPr lang="de-DE" altLang="de-DE" sz="1800" b="0"/>
          </a:p>
        </p:txBody>
      </p:sp>
      <p:sp>
        <p:nvSpPr>
          <p:cNvPr id="36869" name="Textfeld 2"/>
          <p:cNvSpPr txBox="1">
            <a:spLocks noChangeArrowheads="1"/>
          </p:cNvSpPr>
          <p:nvPr/>
        </p:nvSpPr>
        <p:spPr bwMode="auto">
          <a:xfrm>
            <a:off x="381000" y="3052763"/>
            <a:ext cx="558800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b="0"/>
              <a:t>Wieso ist diese Forderung/Konvention sinnvoll?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Generische STL-Algorithmen:  copy</a:t>
            </a:r>
          </a:p>
        </p:txBody>
      </p:sp>
      <p:sp>
        <p:nvSpPr>
          <p:cNvPr id="37891" name="Rechteck 10"/>
          <p:cNvSpPr>
            <a:spLocks noChangeArrowheads="1"/>
          </p:cNvSpPr>
          <p:nvPr/>
        </p:nvSpPr>
        <p:spPr bwMode="auto">
          <a:xfrm>
            <a:off x="288925" y="1528763"/>
            <a:ext cx="86375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copy (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first,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last,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result); </a:t>
            </a:r>
          </a:p>
        </p:txBody>
      </p:sp>
      <p:sp>
        <p:nvSpPr>
          <p:cNvPr id="37892" name="Rechteck 4"/>
          <p:cNvSpPr>
            <a:spLocks noChangeArrowheads="1"/>
          </p:cNvSpPr>
          <p:nvPr/>
        </p:nvSpPr>
        <p:spPr bwMode="auto">
          <a:xfrm>
            <a:off x="430213" y="2247900"/>
            <a:ext cx="8135937" cy="309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&lt;iostream&gt;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&lt;algorithm&gt;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&lt;iterator&gt;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&lt;vector&gt;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std;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main(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argc,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**argv)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	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numbers[] = {1,2,3,4,5};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	vector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 result;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copy(numbers, numbers + 5, back_inserter(result));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copy(result.begin(), result.end(), 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ostream_iterator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&gt;(cout,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7893" name="Gerade Verbindung 48"/>
          <p:cNvCxnSpPr>
            <a:cxnSpLocks noChangeShapeType="1"/>
          </p:cNvCxnSpPr>
          <p:nvPr/>
        </p:nvCxnSpPr>
        <p:spPr bwMode="auto">
          <a:xfrm>
            <a:off x="358775" y="2105025"/>
            <a:ext cx="835183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Abgerundete rechteckige Legende 14"/>
          <p:cNvSpPr/>
          <p:nvPr/>
        </p:nvSpPr>
        <p:spPr>
          <a:xfrm>
            <a:off x="3995738" y="3609975"/>
            <a:ext cx="3267075" cy="592138"/>
          </a:xfrm>
          <a:prstGeom prst="wedgeRoundRectCallout">
            <a:avLst>
              <a:gd name="adj1" fmla="val -29386"/>
              <a:gd name="adj2" fmla="val 7800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Erzeugt einen </a:t>
            </a:r>
            <a:r>
              <a:rPr lang="de-DE" dirty="0" err="1">
                <a:solidFill>
                  <a:schemeClr val="tx1"/>
                </a:solidFill>
              </a:rPr>
              <a:t>OutputIterator</a:t>
            </a:r>
            <a:r>
              <a:rPr lang="de-DE" dirty="0">
                <a:solidFill>
                  <a:schemeClr val="tx1"/>
                </a:solidFill>
              </a:rPr>
              <a:t> aus einem Behälter</a:t>
            </a:r>
          </a:p>
        </p:txBody>
      </p:sp>
      <p:sp>
        <p:nvSpPr>
          <p:cNvPr id="16" name="Abgerundete rechteckige Legende 15"/>
          <p:cNvSpPr/>
          <p:nvPr/>
        </p:nvSpPr>
        <p:spPr>
          <a:xfrm>
            <a:off x="3708400" y="5335588"/>
            <a:ext cx="3268663" cy="593725"/>
          </a:xfrm>
          <a:prstGeom prst="wedgeRoundRectCallout">
            <a:avLst>
              <a:gd name="adj1" fmla="val -19865"/>
              <a:gd name="adj2" fmla="val -8576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Erzeugt einen </a:t>
            </a:r>
            <a:r>
              <a:rPr lang="de-DE" dirty="0" err="1">
                <a:solidFill>
                  <a:schemeClr val="tx1"/>
                </a:solidFill>
              </a:rPr>
              <a:t>OutputIterator</a:t>
            </a:r>
            <a:r>
              <a:rPr lang="de-DE" dirty="0">
                <a:solidFill>
                  <a:schemeClr val="tx1"/>
                </a:solidFill>
              </a:rPr>
              <a:t> aus einem Stream</a:t>
            </a:r>
          </a:p>
        </p:txBody>
      </p:sp>
      <p:sp>
        <p:nvSpPr>
          <p:cNvPr id="17" name="Abgerundete rechteckige Legende 16"/>
          <p:cNvSpPr/>
          <p:nvPr/>
        </p:nvSpPr>
        <p:spPr>
          <a:xfrm>
            <a:off x="900113" y="5346700"/>
            <a:ext cx="2455862" cy="593725"/>
          </a:xfrm>
          <a:prstGeom prst="wedgeRoundRectCallout">
            <a:avLst>
              <a:gd name="adj1" fmla="val -10743"/>
              <a:gd name="adj2" fmla="val -7513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STL-Behälter bieten </a:t>
            </a:r>
            <a:r>
              <a:rPr lang="de-DE" dirty="0" err="1">
                <a:solidFill>
                  <a:schemeClr val="tx1"/>
                </a:solidFill>
              </a:rPr>
              <a:t>InputIteratoren</a:t>
            </a:r>
            <a:r>
              <a:rPr lang="de-DE" dirty="0">
                <a:solidFill>
                  <a:schemeClr val="tx1"/>
                </a:solidFill>
              </a:rPr>
              <a:t> an</a:t>
            </a:r>
          </a:p>
        </p:txBody>
      </p:sp>
      <p:sp>
        <p:nvSpPr>
          <p:cNvPr id="37897" name="Rechteck 3"/>
          <p:cNvSpPr>
            <a:spLocks noChangeArrowheads="1"/>
          </p:cNvSpPr>
          <p:nvPr/>
        </p:nvSpPr>
        <p:spPr bwMode="auto">
          <a:xfrm>
            <a:off x="3094038" y="6051550"/>
            <a:ext cx="56165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2"/>
              </a:rPr>
              <a:t>http://www.cplusplus.com/reference/algorithm/copy/</a:t>
            </a:r>
            <a:endParaRPr lang="de-DE" altLang="de-DE" sz="18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Generische STL-Algorithmen:  remove_copy_if</a:t>
            </a:r>
          </a:p>
        </p:txBody>
      </p:sp>
      <p:sp>
        <p:nvSpPr>
          <p:cNvPr id="38915" name="Rechteck 3"/>
          <p:cNvSpPr>
            <a:spLocks noChangeArrowheads="1"/>
          </p:cNvSpPr>
          <p:nvPr/>
        </p:nvSpPr>
        <p:spPr bwMode="auto">
          <a:xfrm>
            <a:off x="2047875" y="6092825"/>
            <a:ext cx="66246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2"/>
              </a:rPr>
              <a:t>http://www.cplusplus.com/reference/algorithm/remove_copy_if/</a:t>
            </a:r>
            <a:endParaRPr lang="de-DE" altLang="de-DE" sz="1800" b="0"/>
          </a:p>
        </p:txBody>
      </p:sp>
      <p:sp>
        <p:nvSpPr>
          <p:cNvPr id="38916" name="Rechteck 10"/>
          <p:cNvSpPr>
            <a:spLocks noChangeArrowheads="1"/>
          </p:cNvSpPr>
          <p:nvPr/>
        </p:nvSpPr>
        <p:spPr bwMode="auto">
          <a:xfrm>
            <a:off x="250825" y="1527175"/>
            <a:ext cx="8421688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OutputIterator,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remove_copy_if (	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first,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last,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						 	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result,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UnaryPredicate 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pred); </a:t>
            </a:r>
          </a:p>
        </p:txBody>
      </p:sp>
      <p:cxnSp>
        <p:nvCxnSpPr>
          <p:cNvPr id="38917" name="Gerade Verbindung 48"/>
          <p:cNvCxnSpPr>
            <a:cxnSpLocks noChangeShapeType="1"/>
          </p:cNvCxnSpPr>
          <p:nvPr/>
        </p:nvCxnSpPr>
        <p:spPr bwMode="auto">
          <a:xfrm>
            <a:off x="320675" y="2725738"/>
            <a:ext cx="835183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Abgerundete rechteckige Legende 9"/>
          <p:cNvSpPr/>
          <p:nvPr/>
        </p:nvSpPr>
        <p:spPr>
          <a:xfrm>
            <a:off x="5694363" y="2365375"/>
            <a:ext cx="2455862" cy="592138"/>
          </a:xfrm>
          <a:prstGeom prst="wedgeRoundRectCallout">
            <a:avLst>
              <a:gd name="adj1" fmla="val -20381"/>
              <a:gd name="adj2" fmla="val -9034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Zusätzlich mit einem Prädikat filtern</a:t>
            </a:r>
          </a:p>
        </p:txBody>
      </p:sp>
      <p:sp>
        <p:nvSpPr>
          <p:cNvPr id="38919" name="Rechteck 2"/>
          <p:cNvSpPr>
            <a:spLocks noChangeArrowheads="1"/>
          </p:cNvSpPr>
          <p:nvPr/>
        </p:nvSpPr>
        <p:spPr bwMode="auto">
          <a:xfrm>
            <a:off x="247650" y="3325813"/>
            <a:ext cx="8424863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bool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even(</a:t>
            </a: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i){ </a:t>
            </a: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i%2 == 0;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main(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argc,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**argv)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	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numbers[] = {1,2,3,4,5};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	vector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 result(numbers, numbers + 5);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remove_copy_if(result.begin(), result.end(),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		 </a:t>
            </a:r>
            <a:r>
              <a:rPr lang="en-US" altLang="de-DE" sz="1400" b="0">
                <a:solidFill>
                  <a:srgbClr val="005032"/>
                </a:solidFill>
                <a:latin typeface="Consolas" pitchFamily="49" charset="0"/>
              </a:rPr>
              <a:t>ostream_iterator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&gt;(cout,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), 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even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); // 1, 3, 5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314950" y="5392738"/>
            <a:ext cx="3148013" cy="592137"/>
          </a:xfrm>
          <a:prstGeom prst="wedgeRoundRectCallout">
            <a:avLst>
              <a:gd name="adj1" fmla="val -32930"/>
              <a:gd name="adj2" fmla="val -8391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tx1"/>
                </a:solidFill>
              </a:rPr>
              <a:t>Funkionszeiger</a:t>
            </a:r>
            <a:r>
              <a:rPr lang="de-DE" dirty="0">
                <a:solidFill>
                  <a:schemeClr val="tx1"/>
                </a:solidFill>
              </a:rPr>
              <a:t> oder Funktionsobjekt übergeben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4270375" y="3300413"/>
            <a:ext cx="2600325" cy="593725"/>
          </a:xfrm>
          <a:prstGeom prst="wedgeRoundRectCallout">
            <a:avLst>
              <a:gd name="adj1" fmla="val -61018"/>
              <a:gd name="adj2" fmla="val -1920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Funktion entscheidet was ausgelassen wird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Generische Behälter: priority_queue</a:t>
            </a:r>
          </a:p>
        </p:txBody>
      </p:sp>
      <p:sp>
        <p:nvSpPr>
          <p:cNvPr id="39939" name="Rechteck 6"/>
          <p:cNvSpPr>
            <a:spLocks noChangeArrowheads="1"/>
          </p:cNvSpPr>
          <p:nvPr/>
        </p:nvSpPr>
        <p:spPr bwMode="auto">
          <a:xfrm>
            <a:off x="323850" y="2387600"/>
            <a:ext cx="8351838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	&lt;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    	 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&gt;,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 		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Compare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less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value_type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&gt; 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altLang="de-DE" sz="1400" b="0"/>
          </a:p>
        </p:txBody>
      </p:sp>
      <p:sp>
        <p:nvSpPr>
          <p:cNvPr id="39940" name="Rechteck 7"/>
          <p:cNvSpPr>
            <a:spLocks noChangeArrowheads="1"/>
          </p:cNvSpPr>
          <p:nvPr/>
        </p:nvSpPr>
        <p:spPr bwMode="auto">
          <a:xfrm>
            <a:off x="2555875" y="5949950"/>
            <a:ext cx="611981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2"/>
              </a:rPr>
              <a:t>http://www.cplusplus.com/reference/queue/priority_queue/</a:t>
            </a:r>
            <a:endParaRPr lang="de-DE" altLang="de-DE" sz="1800" b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1908175" y="1552575"/>
            <a:ext cx="2376488" cy="593725"/>
          </a:xfrm>
          <a:prstGeom prst="wedgeRoundRectCallout">
            <a:avLst>
              <a:gd name="adj1" fmla="val -42162"/>
              <a:gd name="adj2" fmla="val 9040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tx1"/>
                </a:solidFill>
              </a:rPr>
              <a:t>Typ vom Inhalt </a:t>
            </a:r>
            <a:r>
              <a:rPr lang="de-DE" dirty="0">
                <a:solidFill>
                  <a:schemeClr val="tx1"/>
                </a:solidFill>
              </a:rPr>
              <a:t>der Warteschlange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4217988" y="1984375"/>
            <a:ext cx="4386262" cy="593725"/>
          </a:xfrm>
          <a:prstGeom prst="wedgeRoundRectCallout">
            <a:avLst>
              <a:gd name="adj1" fmla="val -84405"/>
              <a:gd name="adj2" fmla="val 6205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Typ des </a:t>
            </a:r>
            <a:r>
              <a:rPr lang="de-DE" b="1" dirty="0">
                <a:solidFill>
                  <a:schemeClr val="tx1"/>
                </a:solidFill>
              </a:rPr>
              <a:t>darunterliegenden Behälters </a:t>
            </a: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i="1" dirty="0" err="1">
                <a:solidFill>
                  <a:schemeClr val="tx1"/>
                </a:solidFill>
              </a:rPr>
              <a:t>vector</a:t>
            </a:r>
            <a:r>
              <a:rPr lang="de-DE" dirty="0">
                <a:solidFill>
                  <a:schemeClr val="tx1"/>
                </a:solidFill>
              </a:rPr>
              <a:t> wird als Default verwendet)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1963738" y="3622675"/>
            <a:ext cx="3328987" cy="593725"/>
          </a:xfrm>
          <a:prstGeom prst="wedgeRoundRectCallout">
            <a:avLst>
              <a:gd name="adj1" fmla="val -33237"/>
              <a:gd name="adj2" fmla="val -14803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tx1"/>
                </a:solidFill>
              </a:rPr>
              <a:t>Binäres Prädikat </a:t>
            </a: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less</a:t>
            </a:r>
            <a:r>
              <a:rPr lang="de-DE" dirty="0">
                <a:solidFill>
                  <a:schemeClr val="tx1"/>
                </a:solidFill>
              </a:rPr>
              <a:t> wird als Default verwendet)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1476375" y="4583113"/>
            <a:ext cx="5357813" cy="868362"/>
          </a:xfrm>
          <a:prstGeom prst="wedgeRoundRectCallout">
            <a:avLst>
              <a:gd name="adj1" fmla="val -19957"/>
              <a:gd name="adj2" fmla="val -778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Default Template-Parameter erlauben </a:t>
            </a:r>
            <a:r>
              <a:rPr lang="de-DE" b="1" dirty="0">
                <a:solidFill>
                  <a:schemeClr val="tx1"/>
                </a:solidFill>
              </a:rPr>
              <a:t>einfache</a:t>
            </a:r>
            <a:r>
              <a:rPr lang="de-DE" dirty="0">
                <a:solidFill>
                  <a:schemeClr val="tx1"/>
                </a:solidFill>
              </a:rPr>
              <a:t>, aber bei Bedarf </a:t>
            </a:r>
            <a:r>
              <a:rPr lang="de-DE" b="1" dirty="0">
                <a:solidFill>
                  <a:schemeClr val="tx1"/>
                </a:solidFill>
              </a:rPr>
              <a:t>konfigurierbare</a:t>
            </a:r>
            <a:r>
              <a:rPr lang="de-DE" dirty="0">
                <a:solidFill>
                  <a:schemeClr val="tx1"/>
                </a:solidFill>
              </a:rPr>
              <a:t> Verwendung! 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4284663" y="3040063"/>
            <a:ext cx="3024187" cy="539750"/>
          </a:xfrm>
          <a:prstGeom prst="wedgeRoundRectCallout">
            <a:avLst>
              <a:gd name="adj1" fmla="val -55884"/>
              <a:gd name="adj2" fmla="val -5548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Damit Compiler weiß, dass </a:t>
            </a:r>
            <a:r>
              <a:rPr lang="de-DE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value_type</a:t>
            </a:r>
            <a:r>
              <a:rPr lang="de-DE" dirty="0">
                <a:solidFill>
                  <a:schemeClr val="tx1"/>
                </a:solidFill>
              </a:rPr>
              <a:t> ein Typ 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Generische Behälter: priority_queue</a:t>
            </a:r>
          </a:p>
        </p:txBody>
      </p:sp>
      <p:sp>
        <p:nvSpPr>
          <p:cNvPr id="40963" name="Rechteck 6"/>
          <p:cNvSpPr>
            <a:spLocks noChangeArrowheads="1"/>
          </p:cNvSpPr>
          <p:nvPr/>
        </p:nvSpPr>
        <p:spPr bwMode="auto">
          <a:xfrm>
            <a:off x="252413" y="1535113"/>
            <a:ext cx="8351837" cy="89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	&lt;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    	 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&gt;,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 		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Compare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less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value_type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&gt; 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altLang="de-DE" sz="1400" b="0"/>
          </a:p>
        </p:txBody>
      </p:sp>
      <p:sp>
        <p:nvSpPr>
          <p:cNvPr id="40964" name="Rechteck 7"/>
          <p:cNvSpPr>
            <a:spLocks noChangeArrowheads="1"/>
          </p:cNvSpPr>
          <p:nvPr/>
        </p:nvSpPr>
        <p:spPr bwMode="auto">
          <a:xfrm>
            <a:off x="2214563" y="6199188"/>
            <a:ext cx="653415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3"/>
              </a:rPr>
              <a:t>http://www.cplusplus.com/reference/queue/priority_queue/</a:t>
            </a:r>
            <a:endParaRPr lang="de-DE" altLang="de-DE" sz="1800" b="0"/>
          </a:p>
        </p:txBody>
      </p:sp>
      <p:cxnSp>
        <p:nvCxnSpPr>
          <p:cNvPr id="40965" name="Gerade Verbindung 48"/>
          <p:cNvCxnSpPr>
            <a:cxnSpLocks noChangeShapeType="1"/>
          </p:cNvCxnSpPr>
          <p:nvPr/>
        </p:nvCxnSpPr>
        <p:spPr bwMode="auto">
          <a:xfrm>
            <a:off x="396875" y="2543175"/>
            <a:ext cx="835183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66" name="Rechteck 2"/>
          <p:cNvSpPr>
            <a:spLocks noChangeArrowheads="1"/>
          </p:cNvSpPr>
          <p:nvPr/>
        </p:nvSpPr>
        <p:spPr bwMode="auto">
          <a:xfrm>
            <a:off x="504825" y="2903538"/>
            <a:ext cx="7848600" cy="289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&lt;iostream&gt;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&lt;queue&gt;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&lt;functional&gt;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std;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process_queue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T&amp;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queue){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	while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(!queue.empty()){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	cout	 &lt;&lt; queue.top()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		 &lt;&lt;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","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	queue.pop();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40967" name="Gerade Verbindung 48"/>
          <p:cNvCxnSpPr>
            <a:cxnSpLocks noChangeShapeType="1"/>
          </p:cNvCxnSpPr>
          <p:nvPr/>
        </p:nvCxnSpPr>
        <p:spPr bwMode="auto">
          <a:xfrm>
            <a:off x="4356100" y="2616200"/>
            <a:ext cx="0" cy="340677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68" name="Rechteck 4"/>
          <p:cNvSpPr>
            <a:spLocks noChangeArrowheads="1"/>
          </p:cNvSpPr>
          <p:nvPr/>
        </p:nvSpPr>
        <p:spPr bwMode="auto">
          <a:xfrm>
            <a:off x="4500563" y="3308350"/>
            <a:ext cx="5438775" cy="295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main(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argc,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**argv)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	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numbers[] = {3,2,1,5,4};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	priority_queue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descending(numbers, numbers + 5);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/>
              <a:t>process_queue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(descending); // 5,4,3,2,1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5032"/>
                </a:solidFill>
                <a:latin typeface="Consolas" pitchFamily="49" charset="0"/>
              </a:rPr>
              <a:t>	priority_queue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	</a:t>
            </a: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			</a:t>
            </a:r>
            <a:r>
              <a:rPr lang="en-US" altLang="de-DE" sz="1400" b="0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&gt;,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			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greater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&gt; 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ascending(numbers, numbers + 5);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process_queue(ascending); // 1,2,3,4,5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1322388" y="5622925"/>
            <a:ext cx="2601912" cy="593725"/>
          </a:xfrm>
          <a:prstGeom prst="wedgeRoundRectCallout">
            <a:avLst>
              <a:gd name="adj1" fmla="val -31407"/>
              <a:gd name="adj2" fmla="val -8857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Einfache Hilfsfunktion für die Ausgabe</a:t>
            </a:r>
          </a:p>
        </p:txBody>
      </p:sp>
      <p:sp>
        <p:nvSpPr>
          <p:cNvPr id="17" name="Abgerundete rechteckige Legende 16"/>
          <p:cNvSpPr/>
          <p:nvPr/>
        </p:nvSpPr>
        <p:spPr>
          <a:xfrm>
            <a:off x="3597275" y="4624388"/>
            <a:ext cx="2919413" cy="323850"/>
          </a:xfrm>
          <a:prstGeom prst="wedgeRoundRectCallout">
            <a:avLst>
              <a:gd name="adj1" fmla="val 58299"/>
              <a:gd name="adj2" fmla="val 20659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Standard Funktionsobjekt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41987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8" name="Textfeld 4"/>
          <p:cNvSpPr txBox="1">
            <a:spLocks noChangeArrowheads="1"/>
          </p:cNvSpPr>
          <p:nvPr/>
        </p:nvSpPr>
        <p:spPr bwMode="auto">
          <a:xfrm>
            <a:off x="395288" y="2046288"/>
            <a:ext cx="74898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remove_copy_if(	result.begin(), 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	  	result.end(), 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5032"/>
                </a:solidFill>
                <a:latin typeface="Consolas" pitchFamily="49" charset="0"/>
              </a:rPr>
              <a:t>				ostream_iterator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&gt;(cout,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), 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even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); </a:t>
            </a:r>
            <a:endParaRPr lang="de-DE" altLang="de-DE" sz="1800" b="0"/>
          </a:p>
        </p:txBody>
      </p:sp>
      <p:sp>
        <p:nvSpPr>
          <p:cNvPr id="41989" name="Textfeld 1"/>
          <p:cNvSpPr txBox="1">
            <a:spLocks noChangeArrowheads="1"/>
          </p:cNvSpPr>
          <p:nvPr/>
        </p:nvSpPr>
        <p:spPr bwMode="auto">
          <a:xfrm>
            <a:off x="388938" y="1628775"/>
            <a:ext cx="4903787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Ist das hier wirklich lesbarer als eine Schleife?</a:t>
            </a:r>
          </a:p>
        </p:txBody>
      </p:sp>
      <p:sp>
        <p:nvSpPr>
          <p:cNvPr id="41990" name="Textfeld 5"/>
          <p:cNvSpPr txBox="1">
            <a:spLocks noChangeArrowheads="1"/>
          </p:cNvSpPr>
          <p:nvPr/>
        </p:nvSpPr>
        <p:spPr bwMode="auto">
          <a:xfrm>
            <a:off x="395288" y="3222625"/>
            <a:ext cx="31257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Was ist denn daran „schön“?</a:t>
            </a:r>
          </a:p>
        </p:txBody>
      </p:sp>
      <p:sp>
        <p:nvSpPr>
          <p:cNvPr id="41991" name="Textfeld 6"/>
          <p:cNvSpPr txBox="1">
            <a:spLocks noChangeArrowheads="1"/>
          </p:cNvSpPr>
          <p:nvPr/>
        </p:nvSpPr>
        <p:spPr bwMode="auto">
          <a:xfrm>
            <a:off x="395288" y="4014788"/>
            <a:ext cx="51054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Was ist der Vorteil von „intelligenten Behältern“?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Templates: Motivation</a:t>
            </a:r>
          </a:p>
        </p:txBody>
      </p:sp>
      <p:grpSp>
        <p:nvGrpSpPr>
          <p:cNvPr id="6147" name="Gruppieren 12"/>
          <p:cNvGrpSpPr>
            <a:grpSpLocks/>
          </p:cNvGrpSpPr>
          <p:nvPr/>
        </p:nvGrpSpPr>
        <p:grpSpPr bwMode="auto">
          <a:xfrm>
            <a:off x="4957763" y="2720975"/>
            <a:ext cx="379412" cy="635000"/>
            <a:chOff x="1259632" y="2507052"/>
            <a:chExt cx="449687" cy="751806"/>
          </a:xfrm>
        </p:grpSpPr>
        <p:sp>
          <p:nvSpPr>
            <p:cNvPr id="6159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6160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48" name="Textfeld 6"/>
          <p:cNvSpPr txBox="1">
            <a:spLocks noChangeArrowheads="1"/>
          </p:cNvSpPr>
          <p:nvPr/>
        </p:nvSpPr>
        <p:spPr bwMode="auto">
          <a:xfrm>
            <a:off x="4937125" y="4362450"/>
            <a:ext cx="498475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6149" name="Gewinkelte Verbindung 23"/>
          <p:cNvCxnSpPr>
            <a:cxnSpLocks noChangeShapeType="1"/>
          </p:cNvCxnSpPr>
          <p:nvPr/>
        </p:nvCxnSpPr>
        <p:spPr bwMode="auto">
          <a:xfrm rot="10800000">
            <a:off x="5435600" y="2997200"/>
            <a:ext cx="936625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0" name="Gewinkelte Verbindung 38"/>
          <p:cNvCxnSpPr>
            <a:cxnSpLocks noChangeShapeType="1"/>
          </p:cNvCxnSpPr>
          <p:nvPr/>
        </p:nvCxnSpPr>
        <p:spPr bwMode="auto">
          <a:xfrm rot="10800000" flipV="1">
            <a:off x="5435600" y="3860800"/>
            <a:ext cx="936625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1" name="Gleichschenkliges Dreieck 15"/>
          <p:cNvSpPr>
            <a:spLocks noChangeArrowheads="1"/>
          </p:cNvSpPr>
          <p:nvPr/>
        </p:nvSpPr>
        <p:spPr bwMode="auto">
          <a:xfrm rot="5400000">
            <a:off x="6905626" y="3744912"/>
            <a:ext cx="277812" cy="239713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6152" name="Gerade Verbindung 17"/>
          <p:cNvCxnSpPr>
            <a:cxnSpLocks noChangeShapeType="1"/>
          </p:cNvCxnSpPr>
          <p:nvPr/>
        </p:nvCxnSpPr>
        <p:spPr bwMode="auto">
          <a:xfrm>
            <a:off x="6443663" y="3862388"/>
            <a:ext cx="433387" cy="4762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3" name="Rechteck 24"/>
          <p:cNvSpPr>
            <a:spLocks noChangeArrowheads="1"/>
          </p:cNvSpPr>
          <p:nvPr/>
        </p:nvSpPr>
        <p:spPr bwMode="auto">
          <a:xfrm>
            <a:off x="7235825" y="3673475"/>
            <a:ext cx="908050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Object</a:t>
            </a:r>
          </a:p>
        </p:txBody>
      </p:sp>
      <p:sp>
        <p:nvSpPr>
          <p:cNvPr id="26" name="Abgerundete rechteckige Legende 25"/>
          <p:cNvSpPr/>
          <p:nvPr/>
        </p:nvSpPr>
        <p:spPr>
          <a:xfrm>
            <a:off x="5435600" y="1844675"/>
            <a:ext cx="3457575" cy="1066800"/>
          </a:xfrm>
          <a:prstGeom prst="wedgeRoundRectCallout">
            <a:avLst>
              <a:gd name="adj1" fmla="val 13619"/>
              <a:gd name="adj2" fmla="val 12505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Aus Effizienzgründen gibt es in C++ </a:t>
            </a:r>
            <a:r>
              <a:rPr lang="de-DE" b="1" dirty="0">
                <a:solidFill>
                  <a:schemeClr val="tx1"/>
                </a:solidFill>
              </a:rPr>
              <a:t>keinen „Klassenbaum“</a:t>
            </a:r>
          </a:p>
        </p:txBody>
      </p:sp>
      <p:sp>
        <p:nvSpPr>
          <p:cNvPr id="27" name="Abgerundete rechteckige Legende 26"/>
          <p:cNvSpPr/>
          <p:nvPr/>
        </p:nvSpPr>
        <p:spPr>
          <a:xfrm>
            <a:off x="827088" y="4797425"/>
            <a:ext cx="3565525" cy="728663"/>
          </a:xfrm>
          <a:prstGeom prst="wedgeRoundRectCallout">
            <a:avLst>
              <a:gd name="adj1" fmla="val -11067"/>
              <a:gd name="adj2" fmla="val -10930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Wir können also nicht einfach „Objekte“ in den Aufzug laden</a:t>
            </a:r>
          </a:p>
        </p:txBody>
      </p:sp>
      <p:pic>
        <p:nvPicPr>
          <p:cNvPr id="61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4686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157" name="Gewinkelte Verbindung 23"/>
          <p:cNvCxnSpPr>
            <a:cxnSpLocks noChangeShapeType="1"/>
          </p:cNvCxnSpPr>
          <p:nvPr/>
        </p:nvCxnSpPr>
        <p:spPr bwMode="auto">
          <a:xfrm flipV="1">
            <a:off x="2833688" y="29972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8" name="Gewinkelte Verbindung 38"/>
          <p:cNvCxnSpPr>
            <a:cxnSpLocks noChangeShapeType="1"/>
          </p:cNvCxnSpPr>
          <p:nvPr/>
        </p:nvCxnSpPr>
        <p:spPr bwMode="auto">
          <a:xfrm>
            <a:off x="2835275" y="39814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Standard Template Library: Fazit</a:t>
            </a:r>
          </a:p>
        </p:txBody>
      </p:sp>
      <p:sp>
        <p:nvSpPr>
          <p:cNvPr id="43011" name="Textfeld 3"/>
          <p:cNvSpPr txBox="1">
            <a:spLocks noChangeArrowheads="1"/>
          </p:cNvSpPr>
          <p:nvPr/>
        </p:nvSpPr>
        <p:spPr bwMode="auto">
          <a:xfrm>
            <a:off x="827088" y="2060575"/>
            <a:ext cx="7200900" cy="266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/>
              <a:t>Mächtig, effizient und ausgereift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/>
              <a:t>Gut dokumentiert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/>
              <a:t>Steile Lernkurve (erfordert Wissen über Templates, Functionobjects, Iteratoren, Mixins, …)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/>
              <a:t>Wird mit Boost noch mehr ausgebaut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/>
              <a:t>Vielleicht sogar als </a:t>
            </a:r>
            <a:r>
              <a:rPr lang="de-DE" altLang="de-DE" sz="1800" b="0">
                <a:solidFill>
                  <a:srgbClr val="FF0000"/>
                </a:solidFill>
              </a:rPr>
              <a:t>der</a:t>
            </a:r>
            <a:r>
              <a:rPr lang="de-DE" altLang="de-DE" sz="1800" b="0"/>
              <a:t> Vorteil von C++ zu betrachten!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Templates: Idee</a:t>
            </a:r>
          </a:p>
        </p:txBody>
      </p:sp>
      <p:grpSp>
        <p:nvGrpSpPr>
          <p:cNvPr id="7171" name="Gruppieren 12"/>
          <p:cNvGrpSpPr>
            <a:grpSpLocks/>
          </p:cNvGrpSpPr>
          <p:nvPr/>
        </p:nvGrpSpPr>
        <p:grpSpPr bwMode="auto">
          <a:xfrm>
            <a:off x="4824413" y="2720975"/>
            <a:ext cx="379412" cy="635000"/>
            <a:chOff x="1259632" y="2507052"/>
            <a:chExt cx="449687" cy="751806"/>
          </a:xfrm>
        </p:grpSpPr>
        <p:sp>
          <p:nvSpPr>
            <p:cNvPr id="7190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7191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4686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173" name="Gewinkelte Verbindung 23"/>
          <p:cNvCxnSpPr>
            <a:cxnSpLocks noChangeShapeType="1"/>
          </p:cNvCxnSpPr>
          <p:nvPr/>
        </p:nvCxnSpPr>
        <p:spPr bwMode="auto">
          <a:xfrm flipV="1">
            <a:off x="2693988" y="2997200"/>
            <a:ext cx="1979612" cy="608013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4" name="Gewinkelte Verbindung 38"/>
          <p:cNvCxnSpPr>
            <a:cxnSpLocks noChangeShapeType="1"/>
          </p:cNvCxnSpPr>
          <p:nvPr/>
        </p:nvCxnSpPr>
        <p:spPr bwMode="auto">
          <a:xfrm>
            <a:off x="2703513" y="4397375"/>
            <a:ext cx="1987550" cy="328613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5" name="Textfeld 2"/>
          <p:cNvSpPr txBox="1">
            <a:spLocks noChangeArrowheads="1"/>
          </p:cNvSpPr>
          <p:nvPr/>
        </p:nvSpPr>
        <p:spPr bwMode="auto">
          <a:xfrm>
            <a:off x="598488" y="3284538"/>
            <a:ext cx="565150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&lt;T&gt;</a:t>
            </a:r>
          </a:p>
        </p:txBody>
      </p:sp>
      <p:pic>
        <p:nvPicPr>
          <p:cNvPr id="71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3348038"/>
            <a:ext cx="498475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Textfeld 19"/>
          <p:cNvSpPr txBox="1">
            <a:spLocks noChangeArrowheads="1"/>
          </p:cNvSpPr>
          <p:nvPr/>
        </p:nvSpPr>
        <p:spPr bwMode="auto">
          <a:xfrm>
            <a:off x="2362200" y="3141663"/>
            <a:ext cx="5635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&lt; &gt;</a:t>
            </a:r>
          </a:p>
        </p:txBody>
      </p:sp>
      <p:grpSp>
        <p:nvGrpSpPr>
          <p:cNvPr id="7178" name="Gruppieren 12"/>
          <p:cNvGrpSpPr>
            <a:grpSpLocks/>
          </p:cNvGrpSpPr>
          <p:nvPr/>
        </p:nvGrpSpPr>
        <p:grpSpPr bwMode="auto">
          <a:xfrm>
            <a:off x="2549525" y="3155950"/>
            <a:ext cx="190500" cy="319088"/>
            <a:chOff x="1259632" y="2507052"/>
            <a:chExt cx="449687" cy="751806"/>
          </a:xfrm>
        </p:grpSpPr>
        <p:sp>
          <p:nvSpPr>
            <p:cNvPr id="7188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7189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179" name="Picture 4" descr="File:Salad platte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088" y="4346575"/>
            <a:ext cx="105410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0" name="Picture 4" descr="File:Salad platter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300" y="3860800"/>
            <a:ext cx="5270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25" y="4140200"/>
            <a:ext cx="49688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2" name="Textfeld 32"/>
          <p:cNvSpPr txBox="1">
            <a:spLocks noChangeArrowheads="1"/>
          </p:cNvSpPr>
          <p:nvPr/>
        </p:nvSpPr>
        <p:spPr bwMode="auto">
          <a:xfrm>
            <a:off x="2335213" y="3879850"/>
            <a:ext cx="944562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&lt;    &gt;</a:t>
            </a:r>
          </a:p>
        </p:txBody>
      </p:sp>
      <p:sp>
        <p:nvSpPr>
          <p:cNvPr id="7183" name="Pfeil nach rechts 11"/>
          <p:cNvSpPr>
            <a:spLocks noChangeArrowheads="1"/>
          </p:cNvSpPr>
          <p:nvPr/>
        </p:nvSpPr>
        <p:spPr bwMode="auto">
          <a:xfrm>
            <a:off x="1331913" y="3656013"/>
            <a:ext cx="744537" cy="484187"/>
          </a:xfrm>
          <a:prstGeom prst="rightArrow">
            <a:avLst>
              <a:gd name="adj1" fmla="val 50000"/>
              <a:gd name="adj2" fmla="val 50032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" name="Abgerundete rechteckige Legende 36"/>
          <p:cNvSpPr/>
          <p:nvPr/>
        </p:nvSpPr>
        <p:spPr>
          <a:xfrm>
            <a:off x="250825" y="2190750"/>
            <a:ext cx="3241675" cy="661988"/>
          </a:xfrm>
          <a:prstGeom prst="wedgeRoundRectCallout">
            <a:avLst>
              <a:gd name="adj1" fmla="val -30573"/>
              <a:gd name="adj2" fmla="val 11723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Implementierung mit einem Typ </a:t>
            </a:r>
            <a:r>
              <a:rPr lang="de-DE" b="1" dirty="0">
                <a:solidFill>
                  <a:schemeClr val="tx1"/>
                </a:solidFill>
              </a:rPr>
              <a:t>parametrisieren</a:t>
            </a:r>
          </a:p>
        </p:txBody>
      </p:sp>
      <p:sp>
        <p:nvSpPr>
          <p:cNvPr id="38" name="Abgerundete rechteckige Legende 37"/>
          <p:cNvSpPr/>
          <p:nvPr/>
        </p:nvSpPr>
        <p:spPr>
          <a:xfrm>
            <a:off x="1619250" y="5051425"/>
            <a:ext cx="3240088" cy="969963"/>
          </a:xfrm>
          <a:prstGeom prst="wedgeRoundRectCallout">
            <a:avLst>
              <a:gd name="adj1" fmla="val -19924"/>
              <a:gd name="adj2" fmla="val -8964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Bei Bedarf wird die richtige Version der Implementierung </a:t>
            </a:r>
            <a:r>
              <a:rPr lang="de-DE" b="1" dirty="0">
                <a:solidFill>
                  <a:schemeClr val="tx1"/>
                </a:solidFill>
              </a:rPr>
              <a:t>zur Kompilierzeit generiert</a:t>
            </a:r>
          </a:p>
        </p:txBody>
      </p:sp>
      <p:sp>
        <p:nvSpPr>
          <p:cNvPr id="39" name="Abgerundete rechteckige Legende 38"/>
          <p:cNvSpPr/>
          <p:nvPr/>
        </p:nvSpPr>
        <p:spPr>
          <a:xfrm>
            <a:off x="5435600" y="1844675"/>
            <a:ext cx="3563938" cy="1562100"/>
          </a:xfrm>
          <a:prstGeom prst="wedgeRoundRectCallout">
            <a:avLst>
              <a:gd name="adj1" fmla="val -27112"/>
              <a:gd name="adj2" fmla="val 4545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C++-Templates sind eher mit einem </a:t>
            </a:r>
            <a:r>
              <a:rPr lang="de-DE" b="1" dirty="0">
                <a:solidFill>
                  <a:schemeClr val="tx1"/>
                </a:solidFill>
              </a:rPr>
              <a:t>Codegenerator</a:t>
            </a:r>
            <a:r>
              <a:rPr lang="de-DE" dirty="0">
                <a:solidFill>
                  <a:schemeClr val="tx1"/>
                </a:solidFill>
              </a:rPr>
              <a:t> als mit Java-</a:t>
            </a:r>
            <a:r>
              <a:rPr lang="de-DE" dirty="0" err="1">
                <a:solidFill>
                  <a:schemeClr val="tx1"/>
                </a:solidFill>
              </a:rPr>
              <a:t>Generics</a:t>
            </a:r>
            <a:r>
              <a:rPr lang="de-DE" dirty="0">
                <a:solidFill>
                  <a:schemeClr val="tx1"/>
                </a:solidFill>
              </a:rPr>
              <a:t> zu vergleichen!</a:t>
            </a:r>
          </a:p>
        </p:txBody>
      </p:sp>
      <p:sp>
        <p:nvSpPr>
          <p:cNvPr id="40" name="Abgerundete rechteckige Legende 39"/>
          <p:cNvSpPr/>
          <p:nvPr/>
        </p:nvSpPr>
        <p:spPr>
          <a:xfrm>
            <a:off x="5580063" y="4057650"/>
            <a:ext cx="3390900" cy="1562100"/>
          </a:xfrm>
          <a:prstGeom prst="wedgeRoundRectCallout">
            <a:avLst>
              <a:gd name="adj1" fmla="val -27112"/>
              <a:gd name="adj2" fmla="val 4545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C++-Templates induzieren ein </a:t>
            </a:r>
            <a:r>
              <a:rPr lang="de-DE" b="1" dirty="0">
                <a:solidFill>
                  <a:schemeClr val="tx1"/>
                </a:solidFill>
              </a:rPr>
              <a:t>implizites „Interface“</a:t>
            </a:r>
            <a:r>
              <a:rPr lang="de-DE" dirty="0">
                <a:solidFill>
                  <a:schemeClr val="tx1"/>
                </a:solidFill>
              </a:rPr>
              <a:t> durch die Art der Verwendung des generischen Typparameters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8195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Textfeld 4"/>
          <p:cNvSpPr txBox="1">
            <a:spLocks noChangeArrowheads="1"/>
          </p:cNvSpPr>
          <p:nvPr/>
        </p:nvSpPr>
        <p:spPr bwMode="auto">
          <a:xfrm>
            <a:off x="396875" y="1987550"/>
            <a:ext cx="566261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Wieso ist „Object“ teuer?</a:t>
            </a:r>
          </a:p>
        </p:txBody>
      </p:sp>
      <p:sp>
        <p:nvSpPr>
          <p:cNvPr id="8197" name="Textfeld 4"/>
          <p:cNvSpPr txBox="1">
            <a:spLocks noChangeArrowheads="1"/>
          </p:cNvSpPr>
          <p:nvPr/>
        </p:nvSpPr>
        <p:spPr bwMode="auto">
          <a:xfrm>
            <a:off x="395288" y="2862263"/>
            <a:ext cx="5662612" cy="267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Was ist genau der Unterschied zwischen C++-Templates und Java-Generics?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 wird dieses „Problem“ in einer Sprache wie C gelöst?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Was ist mit Sprachen wie Scheme/Haskell/Python/Ruby?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Class Templates: Syntax am Beispiel</a:t>
            </a:r>
          </a:p>
        </p:txBody>
      </p:sp>
      <p:sp>
        <p:nvSpPr>
          <p:cNvPr id="9219" name="Rechteck 7"/>
          <p:cNvSpPr>
            <a:spLocks noChangeArrowheads="1"/>
          </p:cNvSpPr>
          <p:nvPr/>
        </p:nvSpPr>
        <p:spPr bwMode="auto">
          <a:xfrm>
            <a:off x="539750" y="2133600"/>
            <a:ext cx="4679950" cy="318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	Person(</a:t>
            </a:r>
            <a:r>
              <a:rPr lang="en-US" altLang="de-DE" sz="12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&amp; name, </a:t>
            </a:r>
            <a:r>
              <a:rPr lang="en-US" altLang="de-DE" sz="12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weight);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	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&amp; getName() </a:t>
            </a:r>
            <a:r>
              <a:rPr lang="en-US" altLang="de-DE" sz="12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		return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getWeight() </a:t>
            </a: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		return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00C0"/>
                </a:solidFill>
                <a:latin typeface="Consolas" pitchFamily="49" charset="0"/>
              </a:rPr>
              <a:t>weight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	const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	int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00C0"/>
                </a:solidFill>
                <a:latin typeface="Consolas" pitchFamily="49" charset="0"/>
              </a:rPr>
              <a:t>weight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};</a:t>
            </a:r>
            <a:endParaRPr lang="de-DE" altLang="de-DE" sz="1200" b="0"/>
          </a:p>
        </p:txBody>
      </p:sp>
      <p:cxnSp>
        <p:nvCxnSpPr>
          <p:cNvPr id="9220" name="Gerade Verbindung 48"/>
          <p:cNvCxnSpPr>
            <a:cxnSpLocks noChangeShapeType="1"/>
          </p:cNvCxnSpPr>
          <p:nvPr/>
        </p:nvCxnSpPr>
        <p:spPr bwMode="auto">
          <a:xfrm>
            <a:off x="4716463" y="1700213"/>
            <a:ext cx="0" cy="4392612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1" name="Rechteck 11"/>
          <p:cNvSpPr>
            <a:spLocks noChangeArrowheads="1"/>
          </p:cNvSpPr>
          <p:nvPr/>
        </p:nvSpPr>
        <p:spPr bwMode="auto">
          <a:xfrm>
            <a:off x="4932363" y="2317750"/>
            <a:ext cx="3960812" cy="284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	Dish(</a:t>
            </a: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&amp; name);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	~Dish();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&amp; getName() </a:t>
            </a:r>
            <a:r>
              <a:rPr lang="en-US" altLang="de-DE" sz="12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		return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getWeight() </a:t>
            </a: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		return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1.5;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	const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580063" y="5013325"/>
            <a:ext cx="3355975" cy="933450"/>
          </a:xfrm>
          <a:prstGeom prst="wedgeRoundRectCallout">
            <a:avLst>
              <a:gd name="adj1" fmla="val -33337"/>
              <a:gd name="adj2" fmla="val -15305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Beachte die unterschiedlichen Rückgabetypen</a:t>
            </a:r>
          </a:p>
        </p:txBody>
      </p:sp>
      <p:sp>
        <p:nvSpPr>
          <p:cNvPr id="14" name="Abgerundete rechteckige Legende 13"/>
          <p:cNvSpPr/>
          <p:nvPr/>
        </p:nvSpPr>
        <p:spPr>
          <a:xfrm>
            <a:off x="836613" y="5453063"/>
            <a:ext cx="3049587" cy="638175"/>
          </a:xfrm>
          <a:prstGeom prst="wedgeRoundRectCallout">
            <a:avLst>
              <a:gd name="adj1" fmla="val 27179"/>
              <a:gd name="adj2" fmla="val -10574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Implementierungsdateien sind einfach …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1608138" y="4138613"/>
            <a:ext cx="3389312" cy="549275"/>
          </a:xfrm>
          <a:prstGeom prst="wedgeRoundRectCallout">
            <a:avLst>
              <a:gd name="adj1" fmla="val 61858"/>
              <a:gd name="adj2" fmla="val -3832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Gewicht von Gerichten wird pauschal mit 1.5kg abgerundet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hteck 14"/>
          <p:cNvSpPr>
            <a:spLocks noChangeArrowheads="1"/>
          </p:cNvSpPr>
          <p:nvPr/>
        </p:nvSpPr>
        <p:spPr bwMode="auto">
          <a:xfrm>
            <a:off x="395288" y="3835400"/>
            <a:ext cx="5184775" cy="806450"/>
          </a:xfrm>
          <a:prstGeom prst="rect">
            <a:avLst/>
          </a:prstGeom>
          <a:solidFill>
            <a:srgbClr val="FF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0243" name="Rechteck 14"/>
          <p:cNvSpPr>
            <a:spLocks noChangeArrowheads="1"/>
          </p:cNvSpPr>
          <p:nvPr/>
        </p:nvSpPr>
        <p:spPr bwMode="auto">
          <a:xfrm>
            <a:off x="395288" y="1960563"/>
            <a:ext cx="5186362" cy="192087"/>
          </a:xfrm>
          <a:prstGeom prst="rect">
            <a:avLst/>
          </a:prstGeom>
          <a:solidFill>
            <a:srgbClr val="FF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024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Class Templates: Syntax am Beispiel</a:t>
            </a:r>
          </a:p>
        </p:txBody>
      </p:sp>
      <p:sp>
        <p:nvSpPr>
          <p:cNvPr id="10245" name="Rechteck 4"/>
          <p:cNvSpPr>
            <a:spLocks noChangeArrowheads="1"/>
          </p:cNvSpPr>
          <p:nvPr/>
        </p:nvSpPr>
        <p:spPr bwMode="auto">
          <a:xfrm>
            <a:off x="395288" y="1773238"/>
            <a:ext cx="6192837" cy="40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	Elevator(){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		cout &lt;&lt;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"Elevator()"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	~Elevator(){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		cout &lt;&lt;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"~Elevator()"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	void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placeInElevator(</a:t>
            </a: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* object){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		cout &lt;&lt;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"Adding "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&lt;&lt; object-&gt;getName()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		     &lt;&lt;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 with weight: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			&lt;&lt; object-&gt;getWeight() &lt;&lt;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 to elevator."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		cout &lt;&lt; </a:t>
            </a:r>
            <a:r>
              <a:rPr lang="de-DE" altLang="de-DE" sz="1200" b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C0"/>
                </a:solidFill>
                <a:latin typeface="Consolas" pitchFamily="49" charset="0"/>
              </a:rPr>
              <a:t>	transportedObjects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.push_back(object);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	vector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*&gt; </a:t>
            </a:r>
            <a:r>
              <a:rPr lang="de-DE" altLang="de-DE" sz="1200" b="0">
                <a:solidFill>
                  <a:srgbClr val="0000C0"/>
                </a:solidFill>
                <a:latin typeface="Consolas" pitchFamily="49" charset="0"/>
              </a:rPr>
              <a:t>transportedObjects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};</a:t>
            </a:r>
            <a:endParaRPr lang="de-DE" altLang="de-DE" sz="1200" b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3503613" y="1268413"/>
            <a:ext cx="4467225" cy="773112"/>
          </a:xfrm>
          <a:prstGeom prst="wedgeRoundRectCallout">
            <a:avLst>
              <a:gd name="adj1" fmla="val -57227"/>
              <a:gd name="adj2" fmla="val 5399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T wird deklariert als </a:t>
            </a:r>
            <a:r>
              <a:rPr lang="de-DE" b="1" dirty="0">
                <a:solidFill>
                  <a:schemeClr val="tx1"/>
                </a:solidFill>
              </a:rPr>
              <a:t>Typparameter</a:t>
            </a:r>
            <a:r>
              <a:rPr lang="de-DE" dirty="0">
                <a:solidFill>
                  <a:schemeClr val="tx1"/>
                </a:solidFill>
              </a:rPr>
              <a:t>.  </a:t>
            </a:r>
          </a:p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(Mit optionalem </a:t>
            </a:r>
            <a:r>
              <a:rPr lang="de-DE" b="1" dirty="0" err="1">
                <a:solidFill>
                  <a:schemeClr val="tx1"/>
                </a:solidFill>
              </a:rPr>
              <a:t>Defaulttyp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i="1" dirty="0">
                <a:solidFill>
                  <a:schemeClr val="tx1"/>
                </a:solidFill>
              </a:rPr>
              <a:t>Person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3276600" y="5732463"/>
            <a:ext cx="4627563" cy="703262"/>
          </a:xfrm>
          <a:prstGeom prst="wedgeRoundRectCallout">
            <a:avLst>
              <a:gd name="adj1" fmla="val -36134"/>
              <a:gd name="adj2" fmla="val -9093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Bei Templates ist </a:t>
            </a:r>
            <a:r>
              <a:rPr lang="de-DE" b="1" dirty="0">
                <a:solidFill>
                  <a:schemeClr val="tx1"/>
                </a:solidFill>
              </a:rPr>
              <a:t>keine Trennung </a:t>
            </a:r>
            <a:r>
              <a:rPr lang="de-DE" dirty="0">
                <a:solidFill>
                  <a:schemeClr val="tx1"/>
                </a:solidFill>
              </a:rPr>
              <a:t>in Header und </a:t>
            </a:r>
            <a:r>
              <a:rPr lang="de-DE" dirty="0" err="1">
                <a:solidFill>
                  <a:schemeClr val="tx1"/>
                </a:solidFill>
              </a:rPr>
              <a:t>Impl</a:t>
            </a:r>
            <a:r>
              <a:rPr lang="de-DE" dirty="0">
                <a:solidFill>
                  <a:schemeClr val="tx1"/>
                </a:solidFill>
              </a:rPr>
              <a:t>-Datei möglich.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4354513" y="2636838"/>
            <a:ext cx="4467225" cy="773112"/>
          </a:xfrm>
          <a:prstGeom prst="wedgeRoundRectCallout">
            <a:avLst>
              <a:gd name="adj1" fmla="val -70443"/>
              <a:gd name="adj2" fmla="val 8540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Der Typparameter wird als </a:t>
            </a:r>
            <a:r>
              <a:rPr lang="de-DE" b="1" dirty="0">
                <a:solidFill>
                  <a:schemeClr val="tx1"/>
                </a:solidFill>
              </a:rPr>
              <a:t>Platzhalter </a:t>
            </a:r>
            <a:r>
              <a:rPr lang="de-DE" dirty="0">
                <a:solidFill>
                  <a:schemeClr val="tx1"/>
                </a:solidFill>
              </a:rPr>
              <a:t>für den konkreten Typ eingesetzt.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932363" y="4437063"/>
            <a:ext cx="4032250" cy="1130300"/>
          </a:xfrm>
          <a:prstGeom prst="wedgeRoundRectCallout">
            <a:avLst>
              <a:gd name="adj1" fmla="val -58112"/>
              <a:gd name="adj2" fmla="val -5037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Erst bei der Expansion des Templates wird sich herausstellen, ob der Typparameter wirklich diese Methoden hat (~ </a:t>
            </a:r>
            <a:r>
              <a:rPr lang="de-DE" b="1" dirty="0">
                <a:solidFill>
                  <a:schemeClr val="tx1"/>
                </a:solidFill>
              </a:rPr>
              <a:t>Duck </a:t>
            </a:r>
            <a:r>
              <a:rPr lang="de-DE" b="1" dirty="0" err="1">
                <a:solidFill>
                  <a:schemeClr val="tx1"/>
                </a:solidFill>
              </a:rPr>
              <a:t>Typing</a:t>
            </a:r>
            <a:r>
              <a:rPr lang="de-DE" b="1" dirty="0">
                <a:solidFill>
                  <a:schemeClr val="tx1"/>
                </a:solidFill>
              </a:rPr>
              <a:t>)</a:t>
            </a:r>
            <a:r>
              <a:rPr lang="de-DE" dirty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hteck 14"/>
          <p:cNvSpPr>
            <a:spLocks noChangeArrowheads="1"/>
          </p:cNvSpPr>
          <p:nvPr/>
        </p:nvSpPr>
        <p:spPr bwMode="auto">
          <a:xfrm>
            <a:off x="323850" y="2660650"/>
            <a:ext cx="5184775" cy="192088"/>
          </a:xfrm>
          <a:prstGeom prst="rect">
            <a:avLst/>
          </a:prstGeom>
          <a:solidFill>
            <a:srgbClr val="FF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6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Function Templates: Syntax am Beispiel</a:t>
            </a:r>
          </a:p>
        </p:txBody>
      </p:sp>
      <p:sp>
        <p:nvSpPr>
          <p:cNvPr id="11268" name="Rechteck 3"/>
          <p:cNvSpPr>
            <a:spLocks noChangeArrowheads="1"/>
          </p:cNvSpPr>
          <p:nvPr/>
        </p:nvSpPr>
        <p:spPr bwMode="auto">
          <a:xfrm>
            <a:off x="395288" y="2603500"/>
            <a:ext cx="6192837" cy="289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totalWeight(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* start, 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* end, </a:t>
            </a:r>
            <a:r>
              <a:rPr lang="en-US" altLang="de-DE" sz="14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things){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	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total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	while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(start !=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	total += start++-&gt;getWeight();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cout	 &lt;&lt;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"Total weight of "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&lt;&lt; things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 &lt;&lt;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 is "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&lt;&lt; total;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cout	 &lt;&lt; </a:t>
            </a:r>
            <a:r>
              <a:rPr lang="de-DE" altLang="de-DE" sz="1400" b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	return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total;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2916238" y="1720850"/>
            <a:ext cx="3527425" cy="771525"/>
          </a:xfrm>
          <a:prstGeom prst="wedgeRoundRectCallout">
            <a:avLst>
              <a:gd name="adj1" fmla="val -34487"/>
              <a:gd name="adj2" fmla="val 7969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Mehrere Typparameter möglich (auch bei Class Templates)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4067175" y="4797425"/>
            <a:ext cx="3529013" cy="771525"/>
          </a:xfrm>
          <a:prstGeom prst="wedgeRoundRectCallout">
            <a:avLst>
              <a:gd name="adj1" fmla="val -37910"/>
              <a:gd name="adj2" fmla="val -8787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Typ kann genauso wie in einer Klasse frei verwendet werden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300663" y="3449638"/>
            <a:ext cx="3656012" cy="771525"/>
          </a:xfrm>
          <a:prstGeom prst="wedgeRoundRectCallout">
            <a:avLst>
              <a:gd name="adj1" fmla="val -58319"/>
              <a:gd name="adj2" fmla="val -2531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Dies ist besonders für generische Algorithmen sehr nützlich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1_FV_Vorlage_SE1_TUCD">
  <a:themeElements>
    <a:clrScheme name="1_FV_Vorlage_SE1_TU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1_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1_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2403</Words>
  <Application>Microsoft Office PowerPoint</Application>
  <PresentationFormat>Bildschirmpräsentation (4:3)</PresentationFormat>
  <Paragraphs>706</Paragraphs>
  <Slides>40</Slides>
  <Notes>20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40</vt:i4>
      </vt:variant>
    </vt:vector>
  </HeadingPairs>
  <TitlesOfParts>
    <vt:vector size="48" baseType="lpstr">
      <vt:lpstr>Arial</vt:lpstr>
      <vt:lpstr>Lucida Sans Unicode</vt:lpstr>
      <vt:lpstr>Wingdings</vt:lpstr>
      <vt:lpstr>Times New Roman</vt:lpstr>
      <vt:lpstr>Stafford</vt:lpstr>
      <vt:lpstr>Consolas</vt:lpstr>
      <vt:lpstr>Earwig Factory</vt:lpstr>
      <vt:lpstr>1_FV_Vorlage_SE1_TUCD</vt:lpstr>
      <vt:lpstr>Programmierpraktikum C und C++</vt:lpstr>
      <vt:lpstr>Agenda</vt:lpstr>
      <vt:lpstr>Templates: Motivation</vt:lpstr>
      <vt:lpstr>Templates: Motivation</vt:lpstr>
      <vt:lpstr>Templates: Idee</vt:lpstr>
      <vt:lpstr>Intermezzo</vt:lpstr>
      <vt:lpstr>Class Templates: Syntax am Beispiel</vt:lpstr>
      <vt:lpstr>Class Templates: Syntax am Beispiel</vt:lpstr>
      <vt:lpstr>Function Templates: Syntax am Beispiel</vt:lpstr>
      <vt:lpstr>Templates: Verwendung</vt:lpstr>
      <vt:lpstr>Intermezzo</vt:lpstr>
      <vt:lpstr>Mehrfachvererbung: Historie</vt:lpstr>
      <vt:lpstr>Mehrfachvererbung: Nicht mehr so relevant!</vt:lpstr>
      <vt:lpstr>Mehrfachvererbung:  Schnittstellenvererbung</vt:lpstr>
      <vt:lpstr>Implementierungsvererbung: Konflikte</vt:lpstr>
      <vt:lpstr>Implementierungsvererbung: Konflikte</vt:lpstr>
      <vt:lpstr>Implementierungsvererb.: Speicherproblematik</vt:lpstr>
      <vt:lpstr>Implementierungsvererb.: Speicherproblematik</vt:lpstr>
      <vt:lpstr>Implementierungsvererb.: Schlechtes Design?</vt:lpstr>
      <vt:lpstr>Mehrfachvererbung: Mixins</vt:lpstr>
      <vt:lpstr>Mehrfachvererbung: Mixins</vt:lpstr>
      <vt:lpstr>Intermezzo</vt:lpstr>
      <vt:lpstr>Mehrfachvererbung: Ja oder Nein?</vt:lpstr>
      <vt:lpstr>Zeiger auf Funktionen: Motivation</vt:lpstr>
      <vt:lpstr>Zeiger auf Funktionen: Beispiel</vt:lpstr>
      <vt:lpstr>Zeiger auf Funktionen: Syntax</vt:lpstr>
      <vt:lpstr>Zeiger auf Methoden: Beispiel</vt:lpstr>
      <vt:lpstr>Zeiger auf Funktionen vs. Zeiger auf Methoden</vt:lpstr>
      <vt:lpstr>Funktionsobjekte und Templates</vt:lpstr>
      <vt:lpstr>Intermezzo</vt:lpstr>
      <vt:lpstr>Zeiger auf Funktionen: Fazit</vt:lpstr>
      <vt:lpstr>Überblick der Standard C++ Library</vt:lpstr>
      <vt:lpstr>Generische STL-Algorithmen:  copy</vt:lpstr>
      <vt:lpstr>Intermezzo</vt:lpstr>
      <vt:lpstr>Generische STL-Algorithmen:  copy</vt:lpstr>
      <vt:lpstr>Generische STL-Algorithmen:  remove_copy_if</vt:lpstr>
      <vt:lpstr>Generische Behälter: priority_queue</vt:lpstr>
      <vt:lpstr>Generische Behälter: priority_queue</vt:lpstr>
      <vt:lpstr>Intermezzo</vt:lpstr>
      <vt:lpstr>Standard Template Library: Fazit</vt:lpstr>
    </vt:vector>
  </TitlesOfParts>
  <Company>TU Darmstadt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und C++</dc:title>
  <dc:creator>Roland Kluge</dc:creator>
  <cp:lastModifiedBy>Roland Kluge</cp:lastModifiedBy>
  <cp:revision>459</cp:revision>
  <dcterms:created xsi:type="dcterms:W3CDTF">2008-08-19T13:25:11Z</dcterms:created>
  <dcterms:modified xsi:type="dcterms:W3CDTF">2014-06-11T11:22:44Z</dcterms:modified>
</cp:coreProperties>
</file>