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732588" cy="9856788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39" autoAdjust="0"/>
  </p:normalViewPr>
  <p:slideViewPr>
    <p:cSldViewPr>
      <p:cViewPr>
        <p:scale>
          <a:sx n="125" d="100"/>
          <a:sy n="125" d="100"/>
        </p:scale>
        <p:origin x="-1224" y="22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"/>
          <p:cNvSpPr>
            <a:spLocks noChangeArrowheads="1"/>
          </p:cNvSpPr>
          <p:nvPr/>
        </p:nvSpPr>
        <p:spPr bwMode="auto">
          <a:xfrm>
            <a:off x="0" y="0"/>
            <a:ext cx="6732588" cy="98567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12291" name="AutoShape 2"/>
          <p:cNvSpPr>
            <a:spLocks noChangeArrowheads="1"/>
          </p:cNvSpPr>
          <p:nvPr/>
        </p:nvSpPr>
        <p:spPr bwMode="auto">
          <a:xfrm>
            <a:off x="0" y="0"/>
            <a:ext cx="6731000" cy="98567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388938"/>
            <a:ext cx="9175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85738" y="9361488"/>
            <a:ext cx="1585912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80" tIns="47160" rIns="94680" bIns="4716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13"/>
              </a:lnSpc>
              <a:buClrTx/>
              <a:buFontTx/>
              <a:buNone/>
              <a:tabLst>
                <a:tab pos="723900" algn="l"/>
                <a:tab pos="1447800" algn="l"/>
              </a:tabLst>
              <a:defRPr sz="1100" smtClean="0">
                <a:solidFill>
                  <a:srgbClr val="000000"/>
                </a:solidFill>
                <a:latin typeface="Stafford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US" altLang="de-DE"/>
              <a:t>November 19, 2007</a:t>
            </a:r>
          </a:p>
        </p:txBody>
      </p:sp>
      <p:sp>
        <p:nvSpPr>
          <p:cNvPr id="12294" name="Rectangle 5"/>
          <p:cNvSpPr>
            <a:spLocks noGrp="1" noChangeArrowheads="1"/>
          </p:cNvSpPr>
          <p:nvPr>
            <p:ph type="sldImg"/>
          </p:nvPr>
        </p:nvSpPr>
        <p:spPr bwMode="auto">
          <a:xfrm>
            <a:off x="1152525" y="996950"/>
            <a:ext cx="44069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187325" y="4618038"/>
            <a:ext cx="6353175" cy="46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1774825" y="9361488"/>
            <a:ext cx="40259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80" tIns="47160" rIns="94680" bIns="4716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13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 smtClean="0">
                <a:solidFill>
                  <a:srgbClr val="000000"/>
                </a:solidFill>
                <a:latin typeface="Stafford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US" altLang="de-DE"/>
              <a:t>|  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5803900" y="9361488"/>
            <a:ext cx="922338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80" tIns="47160" rIns="94680" bIns="4716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13"/>
              </a:lnSpc>
              <a:buClrTx/>
              <a:buFontTx/>
              <a:buNone/>
              <a:tabLst>
                <a:tab pos="723900" algn="l"/>
              </a:tabLst>
              <a:defRPr sz="1100" smtClean="0">
                <a:solidFill>
                  <a:srgbClr val="000000"/>
                </a:solidFill>
                <a:latin typeface="Stafford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US" altLang="de-DE"/>
              <a:t>|  </a:t>
            </a:r>
            <a:fld id="{469BD267-116F-472F-9C9A-EA2D695E278F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187325" y="417513"/>
            <a:ext cx="53038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187325" y="193675"/>
            <a:ext cx="6357938" cy="155575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187325" y="388938"/>
            <a:ext cx="635793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>
            <a:off x="187325" y="844550"/>
            <a:ext cx="635793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187325" y="9361488"/>
            <a:ext cx="635793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185738" y="4421188"/>
            <a:ext cx="635793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45174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02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97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1000" y="488950"/>
            <a:ext cx="2159000" cy="49720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7775" cy="49720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187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130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884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83448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6525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062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808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368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279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7040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6459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60272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048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67475" y="488950"/>
            <a:ext cx="2035175" cy="50927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8775" y="488950"/>
            <a:ext cx="5956300" cy="50927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554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82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150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3387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79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1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4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22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5506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1839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252413" y="6489700"/>
            <a:ext cx="8640762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5463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39175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545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250825" y="1449388"/>
            <a:ext cx="8640763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r">
              <a:lnSpc>
                <a:spcPct val="100000"/>
              </a:lnSpc>
              <a:spcBef>
                <a:spcPts val="625"/>
              </a:spcBef>
              <a:buClr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</a:p>
        </p:txBody>
      </p:sp>
      <p:graphicFrame>
        <p:nvGraphicFramePr>
          <p:cNvPr id="1035" name="Object 10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15" imgW="1038370" imgH="980952" progId="">
                  <p:embed/>
                </p:oleObj>
              </mc:Choice>
              <mc:Fallback>
                <p:oleObj r:id="rId15" imgW="1038370" imgH="980952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fld id="{0549D13F-9346-468F-9958-2EE05EEC5D08}" type="slidenum">
              <a:rPr lang="de-DE" altLang="de-DE" sz="1600" smtClean="0"/>
              <a:pPr algn="l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/>
              <a:t> | </a:t>
            </a:r>
            <a:r>
              <a:rPr lang="de-DE" altLang="de-DE" sz="1000" smtClean="0"/>
              <a:t>29.08.13</a:t>
            </a:r>
            <a:r>
              <a:rPr lang="en-GB" altLang="de-DE" sz="1000" smtClean="0"/>
              <a:t>  |  </a:t>
            </a:r>
            <a:r>
              <a:rPr lang="en-US" altLang="de-DE" sz="1000" smtClean="0"/>
              <a:t>Programmierpraktikum C und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52413" y="6630988"/>
            <a:ext cx="75596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de-DE" sz="800" smtClean="0"/>
              <a:t>© author(s) of these slides 2013 including research results of the research network ES  and TU Darmstadt otherwise as specified at the respective slide</a:t>
            </a:r>
          </a:p>
        </p:txBody>
      </p:sp>
      <p:sp>
        <p:nvSpPr>
          <p:cNvPr id="2055" name="Line 6"/>
          <p:cNvSpPr>
            <a:spLocks noChangeShapeType="1"/>
          </p:cNvSpPr>
          <p:nvPr/>
        </p:nvSpPr>
        <p:spPr bwMode="auto">
          <a:xfrm>
            <a:off x="252413" y="6489700"/>
            <a:ext cx="8640762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50825" y="5627688"/>
            <a:ext cx="4103688" cy="79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l">
              <a:lnSpc>
                <a:spcPct val="100000"/>
              </a:lnSpc>
              <a:spcAft>
                <a:spcPts val="150"/>
              </a:spcAft>
              <a:buClrTx/>
              <a:buFontTx/>
              <a:buNone/>
              <a:defRPr/>
            </a:pPr>
            <a:r>
              <a:rPr lang="de-DE" altLang="de-DE" sz="1200" b="1" smtClean="0"/>
              <a:t>Anthony Anjorin</a:t>
            </a:r>
            <a:r>
              <a:rPr lang="de-DE" altLang="de-DE" sz="1200" smtClean="0"/>
              <a:t/>
            </a:r>
            <a:br>
              <a:rPr lang="de-DE" altLang="de-DE" sz="1200" smtClean="0"/>
            </a:br>
            <a:endParaRPr lang="de-DE" altLang="de-DE" sz="1200" smtClean="0"/>
          </a:p>
          <a:p>
            <a:pPr algn="l">
              <a:lnSpc>
                <a:spcPct val="100000"/>
              </a:lnSpc>
              <a:spcAft>
                <a:spcPts val="125"/>
              </a:spcAft>
              <a:buClrTx/>
              <a:buFontTx/>
              <a:buNone/>
              <a:defRPr/>
            </a:pPr>
            <a:r>
              <a:rPr lang="de-DE" altLang="de-DE" sz="1000" smtClean="0"/>
              <a:t>anthony.anjorin@es.tu-darmstadt.de </a:t>
            </a:r>
          </a:p>
          <a:p>
            <a:pPr algn="l">
              <a:lnSpc>
                <a:spcPct val="100000"/>
              </a:lnSpc>
              <a:spcAft>
                <a:spcPts val="125"/>
              </a:spcAft>
              <a:buClrTx/>
              <a:buFontTx/>
              <a:buNone/>
              <a:defRPr/>
            </a:pPr>
            <a:endParaRPr lang="de-DE" altLang="de-DE" sz="1000" smtClean="0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r>
              <a:rPr lang="de-DE" altLang="de-DE" sz="1000" smtClean="0"/>
              <a:t>29.08.13</a:t>
            </a:r>
          </a:p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endParaRPr lang="de-DE" altLang="de-DE" sz="1000" smtClean="0"/>
          </a:p>
        </p:txBody>
      </p:sp>
      <p:pic>
        <p:nvPicPr>
          <p:cNvPr id="2058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545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9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3916363"/>
            <a:ext cx="1112838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438400" y="5075238"/>
            <a:ext cx="6551613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r">
              <a:lnSpc>
                <a:spcPct val="100000"/>
              </a:lnSpc>
              <a:spcAft>
                <a:spcPts val="150"/>
              </a:spcAft>
              <a:buClrTx/>
              <a:buFontTx/>
              <a:buNone/>
              <a:defRPr/>
            </a:pPr>
            <a:r>
              <a:rPr lang="en-US" altLang="de-DE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ts val="125"/>
              </a:spcAft>
              <a:buClrTx/>
              <a:buFontTx/>
              <a:buNone/>
              <a:defRPr/>
            </a:pPr>
            <a:r>
              <a:rPr lang="en-US" altLang="de-DE" sz="1000" smtClean="0"/>
              <a:t>Prof. Dr. rer. nat. Andy Schürr</a:t>
            </a:r>
            <a:br>
              <a:rPr lang="en-US" altLang="de-DE" sz="1000" smtClean="0"/>
            </a:br>
            <a:r>
              <a:rPr lang="en-US" altLang="de-DE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ts val="125"/>
              </a:spcAft>
              <a:buClrTx/>
              <a:buFontTx/>
              <a:buNone/>
              <a:defRPr/>
            </a:pPr>
            <a:r>
              <a:rPr lang="en-US" altLang="de-DE" sz="1000" smtClean="0"/>
              <a:t>Dept. of Computer Science (adjunct Professor)</a:t>
            </a:r>
            <a:br>
              <a:rPr lang="en-US" altLang="de-DE" sz="1000" smtClean="0"/>
            </a:br>
            <a:endParaRPr lang="en-US" altLang="de-DE" sz="1000" smtClean="0"/>
          </a:p>
          <a:p>
            <a:pPr algn="r">
              <a:lnSpc>
                <a:spcPct val="100000"/>
              </a:lnSpc>
              <a:spcAft>
                <a:spcPts val="125"/>
              </a:spcAft>
              <a:buClrTx/>
              <a:buFontTx/>
              <a:buNone/>
              <a:defRPr/>
            </a:pPr>
            <a:r>
              <a:rPr lang="en-US" altLang="de-DE" sz="1000" smtClean="0"/>
              <a:t>www.es.tu-darmstadt.de</a:t>
            </a:r>
          </a:p>
        </p:txBody>
      </p:sp>
      <p:sp>
        <p:nvSpPr>
          <p:cNvPr id="206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732588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1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2062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045450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58775" y="374650"/>
            <a:ext cx="67341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de-DE" sz="3200" b="1">
                <a:solidFill>
                  <a:srgbClr val="FFFFFF"/>
                </a:solidFill>
              </a:rPr>
              <a:t>Programmierpraktikum C und C++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de-DE" sz="2000">
                <a:solidFill>
                  <a:srgbClr val="FFFFFF"/>
                </a:solidFill>
              </a:rPr>
              <a:t>Embedded</a:t>
            </a:r>
            <a:r>
              <a:rPr lang="de-DE" altLang="de-DE" sz="2000">
                <a:solidFill>
                  <a:srgbClr val="FFFFFF"/>
                </a:solidFill>
              </a:rPr>
              <a:t> Systems - Einführung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RAM: 24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Flash: 576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CAN-Controller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...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Starterkit SK-16FX-EUROscope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7-Segment-Anzeigen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Buttons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Stromversorgung über USB (5V)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Entwicklungsboard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Erweiterung am Fachgebiet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4216400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AV128641 von Anag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Hintergrundbeleuchtet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239963"/>
            <a:ext cx="42164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Von Fujitsu Microelectronics Ltd.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Unterstützt nur </a:t>
            </a:r>
            <a:r>
              <a:rPr lang="de-DE" altLang="de-DE" b="1" smtClean="0"/>
              <a:t>ANSI C90</a:t>
            </a:r>
            <a:r>
              <a:rPr lang="de-DE" altLang="de-DE" smtClean="0"/>
              <a:t>, zusätzlich aber </a:t>
            </a:r>
            <a:r>
              <a:rPr lang="de-DE" altLang="de-DE" b="1" smtClean="0"/>
              <a:t>einzeilige </a:t>
            </a:r>
            <a:r>
              <a:rPr lang="de-DE" altLang="de-DE" b="1" smtClean="0">
                <a:latin typeface="Courier New" pitchFamily="49" charset="0"/>
              </a:rPr>
              <a:t>//</a:t>
            </a:r>
            <a:r>
              <a:rPr lang="de-DE" altLang="de-DE" b="1" smtClean="0"/>
              <a:t> Kommentare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Compiler enthält eine interne Funktion namens </a:t>
            </a:r>
            <a:r>
              <a:rPr lang="de-DE" altLang="de-DE" b="1" smtClean="0">
                <a:latin typeface="Courier New" pitchFamily="49" charset="0"/>
              </a:rPr>
              <a:t>__wait_nop()</a:t>
            </a:r>
            <a:r>
              <a:rPr lang="de-DE" altLang="de-DE" smtClean="0"/>
              <a:t>, die eine CPU-Instruktion zum </a:t>
            </a:r>
            <a:r>
              <a:rPr lang="de-DE" altLang="de-DE" b="1" smtClean="0"/>
              <a:t>Warten für einen Taktzyklus</a:t>
            </a:r>
            <a:r>
              <a:rPr lang="de-DE" altLang="de-DE" smtClean="0"/>
              <a:t> („NOP“) auslöst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smtClean="0"/>
              <a:t>Konstanten</a:t>
            </a:r>
            <a:r>
              <a:rPr lang="de-DE" altLang="de-DE" smtClean="0"/>
              <a:t> werden standardmäßig im </a:t>
            </a:r>
            <a:r>
              <a:rPr lang="de-DE" altLang="de-DE" b="1" smtClean="0"/>
              <a:t>ROM</a:t>
            </a:r>
            <a:r>
              <a:rPr lang="de-DE" altLang="de-DE" smtClean="0"/>
              <a:t> gespeichert, nicht im RAM (RAM ist wertvoll, da nur 24 KiB zur Verfügung stehen)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Mikrocontroller: Einführung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Keine standardisierte „Umgebung“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Compiler kann nicht wissen, welche Komponenten angeschlossen sind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Es gibt </a:t>
            </a:r>
            <a:r>
              <a:rPr lang="de-DE" altLang="de-DE" b="1" smtClean="0"/>
              <a:t>keine Ausgabe </a:t>
            </a:r>
            <a:r>
              <a:rPr lang="de-DE" altLang="de-DE" smtClean="0"/>
              <a:t>über printf()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Ansteuerung externer Peripherie muss vom Entwickler selber durchgeführt werden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Wird zum Teil unterstützt durch fertige Bibliotheken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Umfangreiche und flexible Hardware → erfordert Konfiguration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Realisiert über </a:t>
            </a:r>
            <a:r>
              <a:rPr lang="de-DE" altLang="de-DE" b="1" smtClean="0"/>
              <a:t>Register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Im Controller integrierte „Variablen“ mit unterschiedlicher Größe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Zugriff im Code über fest vorgeschriebene Namen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Bedeutung unterschiedlich je nach Register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Ganzes oder Teil des Registers als Zahlenwert, z.B. Zählerwert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Einzelne Bits als „Schalter“ für bestimmte Funktion, z.B. einzelnes Ausgangspin auf </a:t>
            </a:r>
            <a:r>
              <a:rPr lang="de-DE" altLang="de-DE" i="1" smtClean="0"/>
              <a:t>High</a:t>
            </a:r>
            <a:r>
              <a:rPr lang="de-DE" altLang="de-DE" smtClean="0"/>
              <a:t> oder </a:t>
            </a:r>
            <a:r>
              <a:rPr lang="de-DE" altLang="de-DE" i="1" smtClean="0"/>
              <a:t>Low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de-DE" altLang="de-DE" smtClean="0"/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Kommunikation mit Außenwelt über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Einzelne digitale Ein/Ausgänge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Analoge Eingänge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Schnittstellen, z.B.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USART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CAN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Mikrocontroller: Ports und Pins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4610100" cy="4465637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Digitale Ein/Ausgänge: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Bis zu </a:t>
            </a:r>
            <a:r>
              <a:rPr lang="de-DE" altLang="de-DE" b="1" smtClean="0"/>
              <a:t>8 Pins </a:t>
            </a:r>
            <a:r>
              <a:rPr lang="de-DE" altLang="de-DE" smtClean="0"/>
              <a:t>zusammengefasst zu einem </a:t>
            </a:r>
            <a:r>
              <a:rPr lang="de-DE" altLang="de-DE" b="1" smtClean="0"/>
              <a:t>Port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Jedes Pin hat eigene Konfiguration über mehrere Register, u.a.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Eingang: Abfrage des Zustandes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Ausgang: Setzen des Pegels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Data-Direction-Register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0 → Eingang, 1 → Ausgang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Port-Input-Enable-Register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Bei Eingangspin den Eingang aktiv schalten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Zugriff auf Pins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40763" cy="3978275"/>
          </a:xfrm>
        </p:spPr>
        <p:txBody>
          <a:bodyPr/>
          <a:lstStyle/>
          <a:p>
            <a:endParaRPr lang="de-DE" altLang="de-DE" smtClean="0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611188" y="3887788"/>
            <a:ext cx="8101012" cy="16287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/* Beispiel: Pins als Ausgang */</a:t>
            </a: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						// -&gt; Rechte 7-Segment-Anzeige komplett aus</a:t>
            </a:r>
            <a:b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						// -&gt; Punkt der rechten 7-Segment-Anzeige an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611188" y="2009775"/>
            <a:ext cx="8101012" cy="14462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/* Beispiel: Pins als Eingang */</a:t>
            </a: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char status;</a:t>
            </a: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PIER07_IE0 = 1;		// Pin 0 von Port 07 als Eingang aktiv</a:t>
            </a: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status = PDR07_P0;		// Pegel an Pin 0 von Port 07 abfragen</a:t>
            </a: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								// -&gt; Status des linken Tasters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Analog/Digital-Wandler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8 Bit oder 10 Bit Genauigkeit (wir verwenden 8 Bit)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Verschiedene 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Wir verwenden </a:t>
            </a:r>
            <a:r>
              <a:rPr lang="de-DE" altLang="de-DE" b="1" smtClean="0"/>
              <a:t>Stop Mode</a:t>
            </a:r>
            <a:r>
              <a:rPr lang="de-DE" altLang="de-DE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Start- und Endkanal erhalten bei jeder Wandlung einen identischen Wert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647700" y="3073400"/>
            <a:ext cx="7775575" cy="334168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/* Beispiel */</a:t>
            </a: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unsigned char result;</a:t>
            </a:r>
          </a:p>
          <a:p>
            <a:pPr algn="l" eaLnBrk="1" hangingPunct="1"/>
            <a:endParaRPr lang="de-DE" altLang="de-DE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ADCS_MD   = 3;		// ADC Stop Modus</a:t>
            </a: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endParaRPr lang="de-DE" altLang="de-DE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ADSR = 0x6C00 + (3 &lt;&lt; 5) + 3;		// Start- und End-Kanal 3</a:t>
            </a:r>
          </a:p>
          <a:p>
            <a:pPr algn="l" eaLnBrk="1" hangingPunct="1"/>
            <a:endParaRPr lang="de-DE" altLang="de-DE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while (ADCS_INT == 0) { }	// Warten bis A/D-Wandlung beendet</a:t>
            </a: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result = ADCRL;			// Ergebnis speichern</a:t>
            </a:r>
          </a:p>
          <a:p>
            <a:pPr algn="l" eaLnBrk="1" hangingPunct="1"/>
            <a:r>
              <a:rPr lang="de-DE" altLang="de-DE" sz="1600" b="1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530</Words>
  <Application>Microsoft Office PowerPoint</Application>
  <PresentationFormat>Bildschirmpräsentation (4:3)</PresentationFormat>
  <Paragraphs>124</Paragraphs>
  <Slides>9</Slides>
  <Notes>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9</vt:i4>
      </vt:variant>
    </vt:vector>
  </HeadingPairs>
  <TitlesOfParts>
    <vt:vector size="19" baseType="lpstr">
      <vt:lpstr>Arial</vt:lpstr>
      <vt:lpstr>ＭＳ Ｐゴシック</vt:lpstr>
      <vt:lpstr>Times New Roman</vt:lpstr>
      <vt:lpstr>Lucida Sans Unicode</vt:lpstr>
      <vt:lpstr>Stafford</vt:lpstr>
      <vt:lpstr>DejaVu Sans</vt:lpstr>
      <vt:lpstr>Wingdings</vt:lpstr>
      <vt:lpstr>Courier New</vt:lpstr>
      <vt:lpstr>Larissa</vt:lpstr>
      <vt:lpstr>1_Larissa</vt:lpstr>
      <vt:lpstr>PowerPoint-Präsentation</vt:lpstr>
      <vt:lpstr>Entwicklungsboard</vt:lpstr>
      <vt:lpstr>Erweiterung am Fachgebiet</vt:lpstr>
      <vt:lpstr>C-Compiler</vt:lpstr>
      <vt:lpstr>Mikrocontroller: Einführung</vt:lpstr>
      <vt:lpstr>Mikrocontroller: Register</vt:lpstr>
      <vt:lpstr>Mikrocontroller: Ports und Pins</vt:lpstr>
      <vt:lpstr>Zugriff auf Pins</vt:lpstr>
      <vt:lpstr>Analog/Digital-Wandler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Christian Illy</dc:creator>
  <cp:lastModifiedBy>Roland Kluge</cp:lastModifiedBy>
  <cp:revision>43</cp:revision>
  <cp:lastPrinted>1601-01-01T00:00:00Z</cp:lastPrinted>
  <dcterms:created xsi:type="dcterms:W3CDTF">2013-08-28T12:39:17Z</dcterms:created>
  <dcterms:modified xsi:type="dcterms:W3CDTF">2014-06-11T11:23:06Z</dcterms:modified>
</cp:coreProperties>
</file>