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15"/>
  </p:notesMasterIdLst>
  <p:handoutMasterIdLst>
    <p:handoutMasterId r:id="rId216"/>
  </p:handoutMasterIdLst>
  <p:sldIdLst>
    <p:sldId id="454" r:id="rId2"/>
    <p:sldId id="277" r:id="rId3"/>
    <p:sldId id="276" r:id="rId4"/>
    <p:sldId id="456" r:id="rId5"/>
    <p:sldId id="265" r:id="rId6"/>
    <p:sldId id="259" r:id="rId7"/>
    <p:sldId id="267" r:id="rId8"/>
    <p:sldId id="275" r:id="rId9"/>
    <p:sldId id="268" r:id="rId10"/>
    <p:sldId id="473" r:id="rId11"/>
    <p:sldId id="274" r:id="rId12"/>
    <p:sldId id="450" r:id="rId13"/>
    <p:sldId id="457" r:id="rId14"/>
    <p:sldId id="279" r:id="rId15"/>
    <p:sldId id="449" r:id="rId16"/>
    <p:sldId id="280" r:id="rId17"/>
    <p:sldId id="281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447" r:id="rId27"/>
    <p:sldId id="292" r:id="rId28"/>
    <p:sldId id="293" r:id="rId29"/>
    <p:sldId id="294" r:id="rId30"/>
    <p:sldId id="295" r:id="rId31"/>
    <p:sldId id="455" r:id="rId32"/>
    <p:sldId id="296" r:id="rId33"/>
    <p:sldId id="297" r:id="rId34"/>
    <p:sldId id="469" r:id="rId35"/>
    <p:sldId id="298" r:id="rId36"/>
    <p:sldId id="299" r:id="rId37"/>
    <p:sldId id="300" r:id="rId38"/>
    <p:sldId id="500" r:id="rId39"/>
    <p:sldId id="446" r:id="rId40"/>
    <p:sldId id="468" r:id="rId41"/>
    <p:sldId id="487" r:id="rId42"/>
    <p:sldId id="488" r:id="rId43"/>
    <p:sldId id="489" r:id="rId44"/>
    <p:sldId id="490" r:id="rId45"/>
    <p:sldId id="491" r:id="rId46"/>
    <p:sldId id="494" r:id="rId47"/>
    <p:sldId id="492" r:id="rId48"/>
    <p:sldId id="501" r:id="rId49"/>
    <p:sldId id="498" r:id="rId50"/>
    <p:sldId id="493" r:id="rId51"/>
    <p:sldId id="303" r:id="rId52"/>
    <p:sldId id="304" r:id="rId53"/>
    <p:sldId id="474" r:id="rId54"/>
    <p:sldId id="305" r:id="rId55"/>
    <p:sldId id="307" r:id="rId56"/>
    <p:sldId id="308" r:id="rId57"/>
    <p:sldId id="309" r:id="rId58"/>
    <p:sldId id="310" r:id="rId59"/>
    <p:sldId id="311" r:id="rId60"/>
    <p:sldId id="443" r:id="rId61"/>
    <p:sldId id="312" r:id="rId62"/>
    <p:sldId id="313" r:id="rId63"/>
    <p:sldId id="314" r:id="rId64"/>
    <p:sldId id="315" r:id="rId65"/>
    <p:sldId id="318" r:id="rId66"/>
    <p:sldId id="316" r:id="rId67"/>
    <p:sldId id="317" r:id="rId68"/>
    <p:sldId id="319" r:id="rId69"/>
    <p:sldId id="444" r:id="rId70"/>
    <p:sldId id="476" r:id="rId71"/>
    <p:sldId id="467" r:id="rId72"/>
    <p:sldId id="320" r:id="rId73"/>
    <p:sldId id="321" r:id="rId74"/>
    <p:sldId id="499" r:id="rId75"/>
    <p:sldId id="496" r:id="rId76"/>
    <p:sldId id="497" r:id="rId77"/>
    <p:sldId id="322" r:id="rId78"/>
    <p:sldId id="323" r:id="rId79"/>
    <p:sldId id="324" r:id="rId80"/>
    <p:sldId id="325" r:id="rId81"/>
    <p:sldId id="326" r:id="rId82"/>
    <p:sldId id="327" r:id="rId83"/>
    <p:sldId id="495" r:id="rId84"/>
    <p:sldId id="328" r:id="rId85"/>
    <p:sldId id="329" r:id="rId86"/>
    <p:sldId id="475" r:id="rId87"/>
    <p:sldId id="330" r:id="rId88"/>
    <p:sldId id="331" r:id="rId89"/>
    <p:sldId id="332" r:id="rId90"/>
    <p:sldId id="458" r:id="rId91"/>
    <p:sldId id="333" r:id="rId92"/>
    <p:sldId id="334" r:id="rId93"/>
    <p:sldId id="335" r:id="rId94"/>
    <p:sldId id="336" r:id="rId95"/>
    <p:sldId id="337" r:id="rId96"/>
    <p:sldId id="338" r:id="rId97"/>
    <p:sldId id="340" r:id="rId98"/>
    <p:sldId id="341" r:id="rId99"/>
    <p:sldId id="342" r:id="rId100"/>
    <p:sldId id="343" r:id="rId101"/>
    <p:sldId id="345" r:id="rId102"/>
    <p:sldId id="344" r:id="rId103"/>
    <p:sldId id="346" r:id="rId104"/>
    <p:sldId id="483" r:id="rId105"/>
    <p:sldId id="347" r:id="rId106"/>
    <p:sldId id="348" r:id="rId107"/>
    <p:sldId id="349" r:id="rId108"/>
    <p:sldId id="350" r:id="rId109"/>
    <p:sldId id="351" r:id="rId110"/>
    <p:sldId id="502" r:id="rId111"/>
    <p:sldId id="352" r:id="rId112"/>
    <p:sldId id="353" r:id="rId113"/>
    <p:sldId id="470" r:id="rId114"/>
    <p:sldId id="477" r:id="rId115"/>
    <p:sldId id="354" r:id="rId116"/>
    <p:sldId id="356" r:id="rId117"/>
    <p:sldId id="358" r:id="rId118"/>
    <p:sldId id="359" r:id="rId119"/>
    <p:sldId id="361" r:id="rId120"/>
    <p:sldId id="362" r:id="rId121"/>
    <p:sldId id="363" r:id="rId122"/>
    <p:sldId id="364" r:id="rId123"/>
    <p:sldId id="365" r:id="rId124"/>
    <p:sldId id="366" r:id="rId125"/>
    <p:sldId id="367" r:id="rId126"/>
    <p:sldId id="368" r:id="rId127"/>
    <p:sldId id="369" r:id="rId128"/>
    <p:sldId id="370" r:id="rId129"/>
    <p:sldId id="441" r:id="rId130"/>
    <p:sldId id="371" r:id="rId131"/>
    <p:sldId id="372" r:id="rId132"/>
    <p:sldId id="373" r:id="rId133"/>
    <p:sldId id="374" r:id="rId134"/>
    <p:sldId id="376" r:id="rId135"/>
    <p:sldId id="460" r:id="rId136"/>
    <p:sldId id="377" r:id="rId137"/>
    <p:sldId id="464" r:id="rId138"/>
    <p:sldId id="380" r:id="rId139"/>
    <p:sldId id="381" r:id="rId140"/>
    <p:sldId id="382" r:id="rId141"/>
    <p:sldId id="383" r:id="rId142"/>
    <p:sldId id="384" r:id="rId143"/>
    <p:sldId id="379" r:id="rId144"/>
    <p:sldId id="385" r:id="rId145"/>
    <p:sldId id="461" r:id="rId146"/>
    <p:sldId id="387" r:id="rId147"/>
    <p:sldId id="388" r:id="rId148"/>
    <p:sldId id="389" r:id="rId149"/>
    <p:sldId id="459" r:id="rId150"/>
    <p:sldId id="392" r:id="rId151"/>
    <p:sldId id="393" r:id="rId152"/>
    <p:sldId id="465" r:id="rId153"/>
    <p:sldId id="394" r:id="rId154"/>
    <p:sldId id="395" r:id="rId155"/>
    <p:sldId id="396" r:id="rId156"/>
    <p:sldId id="397" r:id="rId157"/>
    <p:sldId id="398" r:id="rId158"/>
    <p:sldId id="478" r:id="rId159"/>
    <p:sldId id="399" r:id="rId160"/>
    <p:sldId id="400" r:id="rId161"/>
    <p:sldId id="401" r:id="rId162"/>
    <p:sldId id="402" r:id="rId163"/>
    <p:sldId id="466" r:id="rId164"/>
    <p:sldId id="403" r:id="rId165"/>
    <p:sldId id="404" r:id="rId166"/>
    <p:sldId id="405" r:id="rId167"/>
    <p:sldId id="408" r:id="rId168"/>
    <p:sldId id="503" r:id="rId169"/>
    <p:sldId id="406" r:id="rId170"/>
    <p:sldId id="472" r:id="rId171"/>
    <p:sldId id="407" r:id="rId172"/>
    <p:sldId id="409" r:id="rId173"/>
    <p:sldId id="410" r:id="rId174"/>
    <p:sldId id="411" r:id="rId175"/>
    <p:sldId id="412" r:id="rId176"/>
    <p:sldId id="442" r:id="rId177"/>
    <p:sldId id="413" r:id="rId178"/>
    <p:sldId id="414" r:id="rId179"/>
    <p:sldId id="415" r:id="rId180"/>
    <p:sldId id="416" r:id="rId181"/>
    <p:sldId id="417" r:id="rId182"/>
    <p:sldId id="418" r:id="rId183"/>
    <p:sldId id="419" r:id="rId184"/>
    <p:sldId id="420" r:id="rId185"/>
    <p:sldId id="421" r:id="rId186"/>
    <p:sldId id="422" r:id="rId187"/>
    <p:sldId id="423" r:id="rId188"/>
    <p:sldId id="424" r:id="rId189"/>
    <p:sldId id="425" r:id="rId190"/>
    <p:sldId id="426" r:id="rId191"/>
    <p:sldId id="427" r:id="rId192"/>
    <p:sldId id="452" r:id="rId193"/>
    <p:sldId id="451" r:id="rId194"/>
    <p:sldId id="453" r:id="rId195"/>
    <p:sldId id="439" r:id="rId196"/>
    <p:sldId id="428" r:id="rId197"/>
    <p:sldId id="429" r:id="rId198"/>
    <p:sldId id="430" r:id="rId199"/>
    <p:sldId id="431" r:id="rId200"/>
    <p:sldId id="432" r:id="rId201"/>
    <p:sldId id="433" r:id="rId202"/>
    <p:sldId id="434" r:id="rId203"/>
    <p:sldId id="435" r:id="rId204"/>
    <p:sldId id="436" r:id="rId205"/>
    <p:sldId id="437" r:id="rId206"/>
    <p:sldId id="485" r:id="rId207"/>
    <p:sldId id="486" r:id="rId208"/>
    <p:sldId id="484" r:id="rId209"/>
    <p:sldId id="438" r:id="rId210"/>
    <p:sldId id="479" r:id="rId211"/>
    <p:sldId id="480" r:id="rId212"/>
    <p:sldId id="481" r:id="rId213"/>
    <p:sldId id="482" r:id="rId214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277"/>
            <p14:sldId id="276"/>
            <p14:sldId id="456"/>
            <p14:sldId id="265"/>
            <p14:sldId id="259"/>
            <p14:sldId id="267"/>
            <p14:sldId id="275"/>
            <p14:sldId id="268"/>
            <p14:sldId id="473"/>
            <p14:sldId id="274"/>
            <p14:sldId id="450"/>
            <p14:sldId id="457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47"/>
            <p14:sldId id="292"/>
            <p14:sldId id="293"/>
            <p14:sldId id="294"/>
            <p14:sldId id="295"/>
            <p14:sldId id="455"/>
            <p14:sldId id="296"/>
            <p14:sldId id="297"/>
            <p14:sldId id="469"/>
            <p14:sldId id="298"/>
            <p14:sldId id="299"/>
            <p14:sldId id="300"/>
            <p14:sldId id="500"/>
            <p14:sldId id="446"/>
            <p14:sldId id="468"/>
            <p14:sldId id="487"/>
            <p14:sldId id="488"/>
            <p14:sldId id="489"/>
            <p14:sldId id="490"/>
            <p14:sldId id="491"/>
            <p14:sldId id="494"/>
            <p14:sldId id="492"/>
            <p14:sldId id="501"/>
            <p14:sldId id="498"/>
            <p14:sldId id="493"/>
          </p14:sldIdLst>
        </p14:section>
        <p14:section name="Speicherverwaltung" id="{2C8B8110-A4F2-4DE1-B7D9-861865B46C00}">
          <p14:sldIdLst>
            <p14:sldId id="303"/>
            <p14:sldId id="304"/>
            <p14:sldId id="474"/>
            <p14:sldId id="305"/>
            <p14:sldId id="307"/>
            <p14:sldId id="308"/>
            <p14:sldId id="309"/>
            <p14:sldId id="310"/>
            <p14:sldId id="311"/>
            <p14:sldId id="443"/>
            <p14:sldId id="312"/>
            <p14:sldId id="313"/>
            <p14:sldId id="314"/>
            <p14:sldId id="315"/>
            <p14:sldId id="318"/>
            <p14:sldId id="316"/>
            <p14:sldId id="317"/>
            <p14:sldId id="319"/>
            <p14:sldId id="444"/>
            <p14:sldId id="476"/>
            <p14:sldId id="467"/>
            <p14:sldId id="320"/>
            <p14:sldId id="321"/>
            <p14:sldId id="499"/>
            <p14:sldId id="496"/>
            <p14:sldId id="497"/>
            <p14:sldId id="322"/>
            <p14:sldId id="323"/>
            <p14:sldId id="324"/>
            <p14:sldId id="325"/>
            <p14:sldId id="326"/>
            <p14:sldId id="327"/>
            <p14:sldId id="495"/>
            <p14:sldId id="328"/>
            <p14:sldId id="329"/>
            <p14:sldId id="475"/>
            <p14:sldId id="330"/>
            <p14:sldId id="331"/>
            <p14:sldId id="332"/>
            <p14:sldId id="458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5"/>
            <p14:sldId id="344"/>
            <p14:sldId id="346"/>
            <p14:sldId id="483"/>
            <p14:sldId id="347"/>
            <p14:sldId id="348"/>
            <p14:sldId id="349"/>
            <p14:sldId id="350"/>
            <p14:sldId id="351"/>
            <p14:sldId id="502"/>
            <p14:sldId id="352"/>
          </p14:sldIdLst>
        </p14:section>
        <p14:section name="Vererbung und Polymorphie" id="{C6D9C4FD-2BA1-426C-B138-974A60570EBB}">
          <p14:sldIdLst>
            <p14:sldId id="353"/>
            <p14:sldId id="470"/>
            <p14:sldId id="477"/>
            <p14:sldId id="354"/>
            <p14:sldId id="356"/>
            <p14:sldId id="358"/>
            <p14:sldId id="359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6"/>
            <p14:sldId id="460"/>
            <p14:sldId id="377"/>
            <p14:sldId id="464"/>
            <p14:sldId id="380"/>
            <p14:sldId id="381"/>
            <p14:sldId id="382"/>
            <p14:sldId id="383"/>
            <p14:sldId id="384"/>
            <p14:sldId id="379"/>
            <p14:sldId id="385"/>
            <p14:sldId id="461"/>
          </p14:sldIdLst>
        </p14:section>
        <p14:section name="Fortgeschrittene Themen" id="{ED0E4761-A9A0-49B5-9469-79A68F31E2AD}">
          <p14:sldIdLst>
            <p14:sldId id="387"/>
            <p14:sldId id="388"/>
          </p14:sldIdLst>
        </p14:section>
        <p14:section name="Templates" id="{288987E8-9670-4051-B03E-E15EBC1FA5E5}">
          <p14:sldIdLst>
            <p14:sldId id="389"/>
            <p14:sldId id="459"/>
            <p14:sldId id="392"/>
            <p14:sldId id="393"/>
            <p14:sldId id="465"/>
            <p14:sldId id="394"/>
            <p14:sldId id="395"/>
            <p14:sldId id="396"/>
            <p14:sldId id="397"/>
            <p14:sldId id="398"/>
            <p14:sldId id="478"/>
            <p14:sldId id="399"/>
            <p14:sldId id="400"/>
            <p14:sldId id="401"/>
          </p14:sldIdLst>
        </p14:section>
        <p14:section name="Funktionszeiger, Funktoren, Methodenzeiger" id="{07ED5A07-F521-4C9E-A161-9BE857C4D679}">
          <p14:sldIdLst>
            <p14:sldId id="402"/>
            <p14:sldId id="466"/>
            <p14:sldId id="403"/>
            <p14:sldId id="404"/>
            <p14:sldId id="405"/>
            <p14:sldId id="408"/>
            <p14:sldId id="503"/>
            <p14:sldId id="406"/>
            <p14:sldId id="472"/>
            <p14:sldId id="407"/>
            <p14:sldId id="409"/>
            <p14:sldId id="410"/>
          </p14:sldIdLst>
        </p14:section>
        <p14:section name="Standardbibliothek" id="{F9B6D9F6-06AC-4E38-81C0-5318FC9D885B}">
          <p14:sldIdLst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Makefiles" id="{AE10A40E-C3C1-4193-B7D9-9F4ADB312652}">
          <p14:sldIdLst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Abschluss des C++-Teils" id="{5AD0B25A-4909-476D-B1AD-64126FB661B1}">
          <p14:sldIdLst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85"/>
            <p14:sldId id="486"/>
            <p14:sldId id="484"/>
            <p14:sldId id="438"/>
            <p14:sldId id="479"/>
            <p14:sldId id="480"/>
            <p14:sldId id="481"/>
            <p14:sldId id="4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1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146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80376" autoAdjust="0"/>
  </p:normalViewPr>
  <p:slideViewPr>
    <p:cSldViewPr>
      <p:cViewPr varScale="1">
        <p:scale>
          <a:sx n="90" d="100"/>
          <a:sy n="90" d="100"/>
        </p:scale>
        <p:origin x="2166" y="78"/>
      </p:cViewPr>
      <p:guideLst/>
    </p:cSldViewPr>
  </p:slideViewPr>
  <p:outlineViewPr>
    <p:cViewPr>
      <p:scale>
        <a:sx n="33" d="100"/>
        <a:sy n="33" d="100"/>
      </p:scale>
      <p:origin x="0" y="-567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3517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commentAuthors" Target="commentAuthor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presProps" Target="pres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viewProps" Target="view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ableStyles" Target="tableStyle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23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6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Wie ist es möglich, dass man erfolgreich kompilieren aber nicht linken kann?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* Header eine Bibliothek sind vorhanden, aber die eigentlich Bibliothek fehlt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Funktion im Header deklariert, aber es gibt keine </a:t>
            </a:r>
            <a:r>
              <a:rPr lang="de-DE" altLang="de-DE" baseline="0" dirty="0" err="1" smtClean="0">
                <a:latin typeface="Times New Roman" pitchFamily="16" charset="0"/>
              </a:rPr>
              <a:t>cpp</a:t>
            </a:r>
            <a:r>
              <a:rPr lang="de-DE" altLang="de-DE" baseline="0" dirty="0" smtClean="0">
                <a:latin typeface="Times New Roman" pitchFamily="16" charset="0"/>
              </a:rPr>
              <a:t>-/o-Datei, die eine Implementierung liefert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Es gibt mehr als eine Implementierung derselben Funktion (</a:t>
            </a:r>
            <a:r>
              <a:rPr lang="de-DE" altLang="de-DE" baseline="0" dirty="0" err="1" smtClean="0">
                <a:latin typeface="Times New Roman" pitchFamily="16" charset="0"/>
              </a:rPr>
              <a:t>One</a:t>
            </a:r>
            <a:r>
              <a:rPr lang="de-DE" altLang="de-DE" baseline="0" dirty="0" smtClean="0">
                <a:latin typeface="Times New Roman" pitchFamily="16" charset="0"/>
              </a:rPr>
              <a:t> Definition </a:t>
            </a:r>
            <a:r>
              <a:rPr lang="de-DE" altLang="de-DE" baseline="0" dirty="0" err="1" smtClean="0">
                <a:latin typeface="Times New Roman" pitchFamily="16" charset="0"/>
              </a:rPr>
              <a:t>Rule</a:t>
            </a:r>
            <a:r>
              <a:rPr lang="de-DE" altLang="de-DE" baseline="0" dirty="0" smtClean="0">
                <a:latin typeface="Times New Roman" pitchFamily="16" charset="0"/>
              </a:rPr>
              <a:t> verletzt, https://en.wikipedia.org/wiki/One_Definition_Rule)</a:t>
            </a:r>
            <a:br>
              <a:rPr lang="de-DE" altLang="de-DE" baseline="0" dirty="0" smtClean="0">
                <a:latin typeface="Times New Roman" pitchFamily="16" charset="0"/>
              </a:rPr>
            </a:b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 (eigene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 	- C+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	- </a:t>
            </a:r>
            <a:r>
              <a:rPr lang="de-DE" altLang="de-DE" b="0" baseline="0" smtClean="0">
                <a:latin typeface="Times New Roman" pitchFamily="16" charset="0"/>
              </a:rPr>
              <a:t>VB.Net</a:t>
            </a:r>
            <a:endParaRPr lang="de-DE" altLang="de-DE" b="0" baseline="0" dirty="0" smtClean="0">
              <a:latin typeface="Times New Roman" pitchFamily="16" charset="0"/>
            </a:endParaRPr>
          </a:p>
          <a:p>
            <a:endParaRPr lang="de-DE" altLang="de-DE" b="0" baseline="0" dirty="0" smtClean="0">
              <a:latin typeface="Times New Roman" pitchFamily="16" charset="0"/>
            </a:endParaRPr>
          </a:p>
          <a:p>
            <a:r>
              <a:rPr lang="de-DE" altLang="de-DE" b="0" baseline="0" dirty="0" smtClean="0">
                <a:latin typeface="Times New Roman" pitchFamily="16" charset="0"/>
              </a:rPr>
              <a:t>#4 – Änderungen im Header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>
                <a:sym typeface="Wingdings" panose="05000000000000000000" pitchFamily="2" charset="2"/>
              </a:rPr>
              <a:t>Implementierungen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im</a:t>
            </a:r>
            <a:r>
              <a:rPr lang="en-US" b="1" baseline="0" dirty="0" smtClean="0">
                <a:sym typeface="Wingdings" panose="05000000000000000000" pitchFamily="2" charset="2"/>
              </a:rPr>
              <a:t> Header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OK, </a:t>
            </a:r>
            <a:r>
              <a:rPr lang="en-US" baseline="0" dirty="0" err="1" smtClean="0">
                <a:sym typeface="Wingdings" panose="05000000000000000000" pitchFamily="2" charset="2"/>
              </a:rPr>
              <a:t>wenn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sie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klein</a:t>
            </a:r>
            <a:r>
              <a:rPr lang="en-US" baseline="0" dirty="0" smtClean="0">
                <a:sym typeface="Wingdings" panose="05000000000000000000" pitchFamily="2" charset="2"/>
              </a:rPr>
              <a:t>”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häufig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en-US" b="1" baseline="0" dirty="0" smtClean="0">
                <a:sym typeface="Wingdings" panose="05000000000000000000" pitchFamily="2" charset="2"/>
              </a:rPr>
              <a:t>Problem </a:t>
            </a:r>
            <a:r>
              <a:rPr lang="en-US" b="1" baseline="0" dirty="0" err="1" smtClean="0">
                <a:sym typeface="Wingdings" panose="05000000000000000000" pitchFamily="2" charset="2"/>
              </a:rPr>
              <a:t>bei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Änderungen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Header: </a:t>
            </a:r>
            <a:r>
              <a:rPr lang="en-US" baseline="0" dirty="0" err="1" smtClean="0">
                <a:sym typeface="Wingdings" panose="05000000000000000000" pitchFamily="2" charset="2"/>
              </a:rPr>
              <a:t>Alle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abhängigen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Impl-Dateien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müssen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neu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kompiliert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werden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de-DE" altLang="de-DE" b="0" baseline="0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Typs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Dereferenzierungsoperator</a:t>
            </a:r>
            <a:endParaRPr lang="de-DE" altLang="de-DE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Typs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Adressoperator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Defaultkonstruktor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initialisiert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112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Anmerkungen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Erzeugung</a:t>
            </a:r>
            <a:r>
              <a:rPr lang="en-US" dirty="0" smtClean="0"/>
              <a:t> von </a:t>
            </a:r>
            <a:r>
              <a:rPr lang="en-US" dirty="0" err="1" smtClean="0"/>
              <a:t>baseFromChild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derjenige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anonymen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Objekts</a:t>
            </a:r>
            <a:r>
              <a:rPr lang="en-US" baseline="0" dirty="0" smtClean="0"/>
              <a:t> “Child()” </a:t>
            </a:r>
            <a:r>
              <a:rPr lang="en-US" baseline="0" dirty="0" err="1" smtClean="0"/>
              <a:t>kopiert</a:t>
            </a:r>
            <a:r>
              <a:rPr lang="en-US" baseline="0" dirty="0" smtClean="0"/>
              <a:t>, der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Base </a:t>
            </a:r>
            <a:r>
              <a:rPr lang="en-US" baseline="0" dirty="0" err="1" smtClean="0"/>
              <a:t>gehört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Aufruf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Funktion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doPrint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passiert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Gleiche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9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Extra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Definition von </a:t>
            </a:r>
            <a:r>
              <a:rPr lang="en-US" baseline="0" dirty="0" err="1" smtClean="0"/>
              <a:t>Polymorphie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118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</a:t>
            </a:r>
            <a:r>
              <a:rPr lang="en-US" dirty="0" err="1" smtClean="0"/>
              <a:t>Nächste</a:t>
            </a:r>
            <a:r>
              <a:rPr lang="en-US" dirty="0" smtClean="0"/>
              <a:t> Iteration: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Speicherabbild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Wolken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216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Destruktoren</a:t>
            </a:r>
            <a:r>
              <a:rPr lang="de-DE" baseline="0" dirty="0" smtClean="0"/>
              <a:t> verhalten sich hier wie Methoden, daher ist auch bei ihnen die polymorphe Behandlung per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ausgeschaltet.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Konstruktoren werden immer direkt aufgerufen – sie werden nie polymorph verwendet.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siehe nächste 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12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74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-Konstruktor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Templates nur im Header, weil…</a:t>
            </a:r>
          </a:p>
          <a:p>
            <a:r>
              <a:rPr lang="de-DE" altLang="de-DE" dirty="0" smtClean="0">
                <a:latin typeface="Times New Roman" pitchFamily="16" charset="0"/>
              </a:rPr>
              <a:t>	sie ansonsten in einer </a:t>
            </a:r>
            <a:r>
              <a:rPr lang="de-DE" altLang="de-DE" dirty="0" err="1" smtClean="0">
                <a:latin typeface="Times New Roman" pitchFamily="16" charset="0"/>
              </a:rPr>
              <a:t>cpp</a:t>
            </a:r>
            <a:r>
              <a:rPr lang="de-DE" altLang="de-DE" dirty="0" smtClean="0">
                <a:latin typeface="Times New Roman" pitchFamily="16" charset="0"/>
              </a:rPr>
              <a:t>-Datei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dirty="0" smtClean="0">
                <a:latin typeface="Times New Roman" pitchFamily="16" charset="0"/>
              </a:rPr>
              <a:t>„</a:t>
            </a:r>
            <a:r>
              <a:rPr lang="de-DE" altLang="de-DE" dirty="0" err="1" smtClean="0">
                <a:latin typeface="Times New Roman" pitchFamily="16" charset="0"/>
              </a:rPr>
              <a:t>mitcompiliert</a:t>
            </a:r>
            <a:r>
              <a:rPr lang="de-DE" altLang="de-DE" dirty="0" smtClean="0">
                <a:latin typeface="Times New Roman" pitchFamily="16" charset="0"/>
              </a:rPr>
              <a:t>“ werden müssten.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Das</a:t>
            </a:r>
            <a:r>
              <a:rPr lang="de-DE" altLang="de-DE" baseline="0" dirty="0" smtClean="0">
                <a:latin typeface="Times New Roman" pitchFamily="16" charset="0"/>
              </a:rPr>
              <a:t> geht aber nicht, weil ja zu diesem Zeitpunkt gar nicht klar ist, welche </a:t>
            </a:r>
            <a:r>
              <a:rPr lang="de-DE" altLang="de-DE" baseline="0" dirty="0" err="1" smtClean="0">
                <a:latin typeface="Times New Roman" pitchFamily="16" charset="0"/>
              </a:rPr>
              <a:t>Instanttierung</a:t>
            </a:r>
            <a:r>
              <a:rPr lang="de-DE" altLang="de-DE" baseline="0" dirty="0" smtClean="0">
                <a:latin typeface="Times New Roman" pitchFamily="16" charset="0"/>
              </a:rPr>
              <a:t> der Templates gebraucht wird.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Benutzung der Typparameter legt erwartete Methoden fest.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In manchen</a:t>
            </a:r>
            <a:r>
              <a:rPr lang="de-DE" baseline="0" dirty="0" smtClean="0"/>
              <a:t> Fällen (siehe Beispiel) kann es auch keine eindeutige Schnittstelle geben!</a:t>
            </a:r>
            <a:endParaRPr lang="de-DE" dirty="0" smtClean="0"/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3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err="1" smtClean="0">
                <a:latin typeface="Times New Roman" pitchFamily="16" charset="0"/>
              </a:rPr>
              <a:t>Funktionszeiger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Function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164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Odeint</a:t>
            </a:r>
            <a:r>
              <a:rPr lang="en-US" b="0" dirty="0" smtClean="0"/>
              <a:t>: library for solving </a:t>
            </a:r>
            <a:r>
              <a:rPr lang="en-US" b="0" smtClean="0"/>
              <a:t>initial-value</a:t>
            </a:r>
            <a:r>
              <a:rPr lang="en-US" b="0" baseline="0" smtClean="0"/>
              <a:t> problems</a:t>
            </a: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12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Vorteile von </a:t>
            </a:r>
            <a:r>
              <a:rPr lang="de-DE" dirty="0" err="1" smtClean="0"/>
              <a:t>remove_copy_if</a:t>
            </a: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man braucht </a:t>
            </a:r>
            <a:r>
              <a:rPr lang="de-DE" dirty="0" err="1" smtClean="0"/>
              <a:t>selbser</a:t>
            </a:r>
            <a:r>
              <a:rPr lang="de-DE" dirty="0" smtClean="0"/>
              <a:t> </a:t>
            </a:r>
            <a:r>
              <a:rPr lang="de-DE" baseline="0" dirty="0" smtClean="0"/>
              <a:t>nicht mit Templates zu hantieren</a:t>
            </a:r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Java: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193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196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197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198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199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</a:t>
            </a:r>
            <a:r>
              <a:rPr lang="de-DE" altLang="de-DE" dirty="0" smtClean="0">
                <a:latin typeface="Times New Roman" pitchFamily="16" charset="0"/>
              </a:rPr>
              <a:t>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2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68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3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26.01.2016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r.tu-darmstadt.de/lehre_rmr/vorlesungen_rmr/wintersemester/programmierung_aut/index.de.jsp" TargetMode="External"/><Relationship Id="rId2" Type="http://schemas.openxmlformats.org/officeDocument/2006/relationships/hyperlink" Target="https://www.informatik.tu-darmstadt.de/de/fachbereich/lehrbeauftragte-und-gastdozenten/modern-c-programming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make_shared" TargetMode="Externa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4.jpe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notesSlide" Target="../notesSlides/notesSlide33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9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8" Type="http://schemas.openxmlformats.org/officeDocument/2006/relationships/hyperlink" Target="http://safari.awprofessional.com/?XmlId=0321113586" TargetMode="External"/><Relationship Id="rId3" Type="http://schemas.openxmlformats.org/officeDocument/2006/relationships/image" Target="../media/image47.png"/><Relationship Id="rId7" Type="http://schemas.openxmlformats.org/officeDocument/2006/relationships/hyperlink" Target="http://en.wikipedia.org/wiki/Andrei_Alexandrescu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tw.ca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://www.boost.org/" TargetMode="Externa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jpeg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exercises" TargetMode="External"/><Relationship Id="rId2" Type="http://schemas.openxmlformats.org/officeDocument/2006/relationships/hyperlink" Target="https://github.com/Echtzeitsysteme/tud-cpp-l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chtzeitsysteme/tud-cpp-exercises/blob/master/README.md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ce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oland.kluge@es.t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Null_pointer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lecture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earncpp.com/" TargetMode="Externa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 Veranstaltungen an der TU </a:t>
            </a:r>
            <a:r>
              <a:rPr lang="de-DE" dirty="0" smtClean="0"/>
              <a:t>Darmstadt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20-00-0747-pr Modern C++ Programming (</a:t>
            </a:r>
            <a:r>
              <a:rPr lang="en-US" dirty="0" err="1"/>
              <a:t>zuletzt</a:t>
            </a:r>
            <a:r>
              <a:rPr lang="en-US" dirty="0"/>
              <a:t> 2014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hlinkClick r:id="rId2"/>
              </a:rPr>
              <a:t>https://www.informatik.tu-darmstadt.de/de/fachbereich/lehrbeauftragte-und-gastdozenten/modern-c-programming/</a:t>
            </a:r>
            <a:r>
              <a:rPr lang="en-US" sz="1200" dirty="0"/>
              <a:t>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18-ad-1020-vl Programmierung in der Automatisierungstechnik in C/C++ (V1+Ü1)</a:t>
            </a:r>
            <a:br>
              <a:rPr lang="de-DE" dirty="0"/>
            </a:br>
            <a:r>
              <a:rPr lang="de-DE" sz="1200" dirty="0">
                <a:hlinkClick r:id="rId3"/>
              </a:rPr>
              <a:t>http://</a:t>
            </a:r>
            <a:r>
              <a:rPr lang="de-DE" sz="1200" dirty="0" smtClean="0">
                <a:hlinkClick r:id="rId3"/>
              </a:rPr>
              <a:t>www.rmr.tu-darmstadt.de/lehre_rmr/vorlesungen_rmr/wintersemester/programmierung_aut/index.de.jsp</a:t>
            </a:r>
            <a:r>
              <a:rPr lang="de-DE" sz="12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 smtClean="0"/>
              <a:t> – ohne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/>
              <a:t> – </a:t>
            </a:r>
            <a:r>
              <a:rPr lang="de-DE" altLang="de-DE" dirty="0" smtClean="0"/>
              <a:t>mit </a:t>
            </a:r>
            <a:r>
              <a:rPr lang="de-DE" alt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5280556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41458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Beispiel: Mit klassischen Zeigern</a:t>
            </a:r>
          </a:p>
        </p:txBody>
      </p: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4657765" cy="4920825"/>
          </a:xfrm>
          <a:prstGeom prst="foldedCorner">
            <a:avLst>
              <a:gd name="adj" fmla="val 796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634181" y="2951140"/>
            <a:ext cx="996027" cy="656131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Eve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829487" y="1484313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feld 1"/>
          <p:cNvSpPr txBox="1"/>
          <p:nvPr/>
        </p:nvSpPr>
        <p:spPr>
          <a:xfrm>
            <a:off x="4689802" y="764704"/>
            <a:ext cx="327108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TODO: Schreckliches Beispiel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Beispiel: Mit </a:t>
            </a:r>
            <a:r>
              <a:rPr lang="de-DE" altLang="de-DE" dirty="0" err="1"/>
              <a:t>std</a:t>
            </a:r>
            <a:r>
              <a:rPr lang="de-DE" altLang="de-DE" dirty="0"/>
              <a:t>::</a:t>
            </a:r>
            <a:r>
              <a:rPr lang="de-DE" altLang="de-DE" dirty="0" err="1"/>
              <a:t>shared_ptr</a:t>
            </a:r>
            <a:endParaRPr lang="de-DE" altLang="de-DE" dirty="0" smtClean="0"/>
          </a:p>
        </p:txBody>
      </p: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8"/>
            <a:ext cx="4643985" cy="4175449"/>
          </a:xfrm>
          <a:prstGeom prst="foldedCorner">
            <a:avLst>
              <a:gd name="adj" fmla="val 894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7" name="Rechteck 6"/>
          <p:cNvSpPr/>
          <p:nvPr/>
        </p:nvSpPr>
        <p:spPr bwMode="auto">
          <a:xfrm>
            <a:off x="3815707" y="1700218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make_shared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655735" y="6103220"/>
            <a:ext cx="7235853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en.cppreference.com/w/cpp/memory/shared_ptr/make_shared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79512" y="1521179"/>
            <a:ext cx="5467814" cy="4356093"/>
          </a:xfrm>
          <a:prstGeom prst="foldedCorner">
            <a:avLst>
              <a:gd name="adj" fmla="val 10508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&lt;memory&gt;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Person(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&amp;name)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(name)  {}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Person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"Leila"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delete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mike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susan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&lt;Person&gt;(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"Susan"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4979692" y="3997544"/>
            <a:ext cx="4118800" cy="1872208"/>
          </a:xfrm>
          <a:prstGeom prst="wedgeRoundRectCallout">
            <a:avLst>
              <a:gd name="adj1" fmla="val -65176"/>
              <a:gd name="adj2" fmla="val 166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Die Utility-Funktion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ist vorteilhaft: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1) </a:t>
            </a:r>
            <a:r>
              <a:rPr lang="de-DE" dirty="0" err="1" smtClean="0">
                <a:solidFill>
                  <a:schemeClr val="bg1"/>
                </a:solidFill>
              </a:rPr>
              <a:t>Exceptions</a:t>
            </a:r>
            <a:r>
              <a:rPr lang="de-DE" dirty="0" smtClean="0">
                <a:solidFill>
                  <a:schemeClr val="bg1"/>
                </a:solidFill>
              </a:rPr>
              <a:t> führen nicht zu Speicherfehlern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2) Die Speicherallokation ist schneller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950761" y="2780928"/>
            <a:ext cx="4118800" cy="1099882"/>
          </a:xfrm>
          <a:prstGeom prst="wedgeRoundRectCallout">
            <a:avLst>
              <a:gd name="adj1" fmla="val -87103"/>
              <a:gd name="adj2" fmla="val 1373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Der </a:t>
            </a:r>
            <a:r>
              <a:rPr lang="de-DE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Raw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Pointer sollte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direkt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und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genau einmal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eingepackt werden.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8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std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um „</a:t>
            </a:r>
            <a:r>
              <a:rPr lang="de-DE" b="1" dirty="0" smtClean="0"/>
              <a:t>extern</a:t>
            </a:r>
            <a:r>
              <a:rPr lang="de-DE" dirty="0" smtClean="0"/>
              <a:t>“ 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ein „starker“  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973276" y="4419326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63261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973275" y="5373216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65772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5692626" y="5931765"/>
            <a:ext cx="3142734" cy="513832"/>
            <a:chOff x="6153923" y="6332814"/>
            <a:chExt cx="3142734" cy="513832"/>
          </a:xfrm>
        </p:grpSpPr>
        <p:sp>
          <p:nvSpPr>
            <p:cNvPr id="7" name="Rechteck 6"/>
            <p:cNvSpPr/>
            <p:nvPr/>
          </p:nvSpPr>
          <p:spPr bwMode="auto">
            <a:xfrm>
              <a:off x="6166747" y="6332814"/>
              <a:ext cx="306027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7085795" y="6414746"/>
              <a:ext cx="2210862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Immutable_object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automatische Typableitung TODO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Macht das Leben einfacher</a:t>
            </a:r>
          </a:p>
          <a:p>
            <a:r>
              <a:rPr lang="en-US" smtClean="0"/>
              <a:t>Schlüsselwort auto</a:t>
            </a:r>
          </a:p>
          <a:p>
            <a:r>
              <a:rPr lang="en-US" smtClean="0"/>
              <a:t>Wird in der Klausur nicht erlaubt sein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Polymorphie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(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meinen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b="1" dirty="0" err="1" smtClean="0"/>
              <a:t>Untertyp-Polymorphie</a:t>
            </a:r>
            <a:r>
              <a:rPr lang="en-US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Eine</a:t>
            </a:r>
            <a:r>
              <a:rPr lang="en-US" dirty="0" smtClean="0"/>
              <a:t> Variable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Instanzen</a:t>
            </a:r>
            <a:r>
              <a:rPr lang="en-US" dirty="0" smtClean="0"/>
              <a:t> </a:t>
            </a:r>
            <a:r>
              <a:rPr lang="en-US" dirty="0" err="1" smtClean="0"/>
              <a:t>verschiedener</a:t>
            </a:r>
            <a:r>
              <a:rPr lang="en-US" dirty="0" smtClean="0"/>
              <a:t> Klassen </a:t>
            </a:r>
            <a:r>
              <a:rPr lang="en-US" dirty="0" err="1" smtClean="0"/>
              <a:t>enthalten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808091" y="5877272"/>
            <a:ext cx="5091984" cy="513832"/>
            <a:chOff x="6153923" y="6332814"/>
            <a:chExt cx="5091984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6" y="6332814"/>
              <a:ext cx="5079161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4031873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smtClean="0">
                  <a:solidFill>
                    <a:schemeClr val="bg1"/>
                  </a:solidFill>
                </a:rPr>
                <a:t>Polymorphism (computer science</a:t>
              </a:r>
              <a:r>
                <a:rPr lang="en-US" b="1" dirty="0">
                  <a:solidFill>
                    <a:schemeClr val="bg1"/>
                  </a:solidFill>
                </a:rPr>
                <a:t>)</a:t>
              </a: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5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Polymorphie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1556792"/>
            <a:ext cx="4320480" cy="3456384"/>
          </a:xfrm>
          <a:prstGeom prst="foldedCorner">
            <a:avLst>
              <a:gd name="adj" fmla="val 10140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B"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override 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C"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  <a:tab pos="2514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doPrintRef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&amp;b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1"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Gefaltete Ecke 4"/>
          <p:cNvSpPr/>
          <p:nvPr/>
        </p:nvSpPr>
        <p:spPr>
          <a:xfrm>
            <a:off x="4572000" y="1556792"/>
            <a:ext cx="4176464" cy="4824536"/>
          </a:xfrm>
          <a:prstGeom prst="foldedCorner">
            <a:avLst>
              <a:gd name="adj" fmla="val 9065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716016" y="4581128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742904" y="316836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4860032" y="558924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" name="Abgerundetes Rechteck 8"/>
          <p:cNvSpPr/>
          <p:nvPr/>
        </p:nvSpPr>
        <p:spPr>
          <a:xfrm>
            <a:off x="70101" y="5229225"/>
            <a:ext cx="4357884" cy="1008087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Polymorphie </a:t>
            </a:r>
            <a:r>
              <a:rPr lang="de-DE" dirty="0" smtClean="0">
                <a:solidFill>
                  <a:schemeClr val="bg1"/>
                </a:solidFill>
              </a:rPr>
              <a:t>funktioniert in C++</a:t>
            </a:r>
            <a:r>
              <a:rPr lang="de-DE" b="1" dirty="0" smtClean="0">
                <a:solidFill>
                  <a:schemeClr val="bg1"/>
                </a:solidFill>
              </a:rPr>
              <a:t> nur mit Pointern und Referenzen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Wozu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ohne und mit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83483" y="1521335"/>
            <a:ext cx="4720566" cy="251707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ENERGY_MINIMIZING_STRATEGY:	   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     	// ...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WAITING_TIME_MINIMIZING_STRATEGY: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... </a:t>
            </a:r>
            <a:endParaRPr lang="de-DE" altLang="de-DE" sz="14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	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4"/>
          <p:cNvSpPr>
            <a:spLocks noChangeArrowheads="1"/>
          </p:cNvSpPr>
          <p:nvPr/>
        </p:nvSpPr>
        <p:spPr bwMode="auto">
          <a:xfrm>
            <a:off x="5184006" y="1521335"/>
            <a:ext cx="3708042" cy="106672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(){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-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8775" y="4538666"/>
            <a:ext cx="4501257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/>
              <a:t>„</a:t>
            </a:r>
            <a:r>
              <a:rPr lang="de-DE" b="1" dirty="0" err="1" smtClean="0"/>
              <a:t>Dispatch</a:t>
            </a:r>
            <a:r>
              <a:rPr lang="de-DE" b="1" dirty="0" smtClean="0"/>
              <a:t>“ von Hand</a:t>
            </a:r>
            <a:endParaRPr lang="de-DE" dirty="0"/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Für </a:t>
            </a:r>
            <a:r>
              <a:rPr lang="de-DE" dirty="0"/>
              <a:t>jede neue Strategie muss die Logik hier (und eventuell an </a:t>
            </a:r>
            <a:r>
              <a:rPr lang="de-DE" b="1" dirty="0"/>
              <a:t>etlichen</a:t>
            </a:r>
            <a:r>
              <a:rPr lang="de-DE" dirty="0"/>
              <a:t> </a:t>
            </a:r>
            <a:r>
              <a:rPr lang="de-DE" b="1" dirty="0"/>
              <a:t>anderen</a:t>
            </a:r>
            <a:r>
              <a:rPr lang="de-DE" dirty="0"/>
              <a:t> </a:t>
            </a:r>
            <a:r>
              <a:rPr lang="de-DE" b="1" dirty="0"/>
              <a:t>Stellen</a:t>
            </a:r>
            <a:r>
              <a:rPr lang="de-DE" dirty="0"/>
              <a:t>) erweitert werden!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Fluch des </a:t>
            </a:r>
            <a:r>
              <a:rPr lang="de-DE" b="1" dirty="0" err="1"/>
              <a:t>switch-case</a:t>
            </a:r>
            <a:r>
              <a:rPr lang="de-DE" dirty="0"/>
              <a:t>)</a:t>
            </a:r>
          </a:p>
          <a:p>
            <a:pPr algn="l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184006" y="4038406"/>
            <a:ext cx="3780482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de-DE" b="1" dirty="0" smtClean="0"/>
              <a:t>Polymorpher </a:t>
            </a:r>
            <a:r>
              <a:rPr lang="de-DE" b="1" dirty="0" err="1" smtClean="0"/>
              <a:t>Dispatch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Konkrete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dirty="0" smtClean="0"/>
              <a:t> wird </a:t>
            </a:r>
            <a:r>
              <a:rPr lang="de-DE" dirty="0"/>
              <a:t>bei der Erzeugung des Aufzugs gesetzt.</a:t>
            </a:r>
          </a:p>
          <a:p>
            <a:pPr algn="l">
              <a:defRPr/>
            </a:pPr>
            <a:endParaRPr lang="de-DE" dirty="0"/>
          </a:p>
          <a:p>
            <a:pPr algn="l">
              <a:defRPr/>
            </a:pPr>
            <a:r>
              <a:rPr lang="de-DE" dirty="0" smtClean="0"/>
              <a:t>Der obige Code ruft die </a:t>
            </a:r>
            <a:r>
              <a:rPr lang="de-DE" dirty="0"/>
              <a:t>Strategie </a:t>
            </a:r>
            <a:r>
              <a:rPr lang="de-DE" dirty="0" smtClean="0"/>
              <a:t>polymorph auf und muss nicht mehr verändert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(Abstrakte) Oberklasse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6" name="Abgerundete rechteckige Legende 65"/>
          <p:cNvSpPr/>
          <p:nvPr/>
        </p:nvSpPr>
        <p:spPr>
          <a:xfrm>
            <a:off x="6292266" y="5298697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7" name="Abgerundete rechteckige Legende 56"/>
          <p:cNvSpPr/>
          <p:nvPr/>
        </p:nvSpPr>
        <p:spPr>
          <a:xfrm>
            <a:off x="3718357" y="1208015"/>
            <a:ext cx="3743325" cy="1570037"/>
          </a:xfrm>
          <a:prstGeom prst="wedgeRoundRectCallout">
            <a:avLst>
              <a:gd name="adj1" fmla="val -46936"/>
              <a:gd name="adj2" fmla="val 992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8" name="Abgerundete rechteckige Legende 57"/>
          <p:cNvSpPr/>
          <p:nvPr/>
        </p:nvSpPr>
        <p:spPr>
          <a:xfrm>
            <a:off x="70100" y="5229225"/>
            <a:ext cx="5127625" cy="1243013"/>
          </a:xfrm>
          <a:prstGeom prst="wedgeRoundRectCallout">
            <a:avLst>
              <a:gd name="adj1" fmla="val 39227"/>
              <a:gd name="adj2" fmla="val -673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1907704" y="1578848"/>
            <a:ext cx="1994520" cy="2659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Gefaltete Ecke 4"/>
          <p:cNvSpPr/>
          <p:nvPr/>
        </p:nvSpPr>
        <p:spPr>
          <a:xfrm>
            <a:off x="179512" y="1589738"/>
            <a:ext cx="3722712" cy="3855485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&gt;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const</a:t>
            </a:r>
            <a:endParaRPr lang="en-US" sz="1200" b="1" dirty="0">
              <a:solidFill>
                <a:srgbClr val="7F0055"/>
              </a:solidFill>
              <a:latin typeface="Consolas"/>
            </a:endParaRPr>
          </a:p>
          <a:p>
            <a:pPr algn="l">
              <a:defRPr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override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2689720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 /* Do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nothing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*/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endParaRPr lang="de-DE" altLang="de-DE" sz="120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58775" y="680401"/>
            <a:ext cx="4264025" cy="836612"/>
          </a:xfrm>
          <a:prstGeom prst="wedgeRoundRectCallout">
            <a:avLst>
              <a:gd name="adj1" fmla="val -30219"/>
              <a:gd name="adj2" fmla="val 120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468937" y="564026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0" name="Gefaltete Ecke 9"/>
          <p:cNvSpPr/>
          <p:nvPr/>
        </p:nvSpPr>
        <p:spPr bwMode="auto">
          <a:xfrm>
            <a:off x="7020272" y="1595629"/>
            <a:ext cx="1994520" cy="321203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sz="1600" dirty="0"/>
              <a:t>ElevatorStrategy.cpp</a:t>
            </a:r>
            <a:endParaRPr lang="en-US" sz="16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114304" y="4432919"/>
            <a:ext cx="4357884" cy="144435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Vorausdeklarationen </a:t>
            </a:r>
            <a:r>
              <a:rPr lang="de-DE" dirty="0" smtClean="0">
                <a:solidFill>
                  <a:schemeClr val="bg1"/>
                </a:solidFill>
              </a:rPr>
              <a:t>können nur dann verwendet werden, wenn </a:t>
            </a:r>
            <a:r>
              <a:rPr lang="de-DE" b="1" dirty="0" smtClean="0">
                <a:solidFill>
                  <a:schemeClr val="bg1"/>
                </a:solidFill>
              </a:rPr>
              <a:t>nur Referenzen oder Pointer </a:t>
            </a:r>
            <a:r>
              <a:rPr lang="de-DE" dirty="0" smtClean="0">
                <a:solidFill>
                  <a:schemeClr val="bg1"/>
                </a:solidFill>
              </a:rPr>
              <a:t>auf die referenzierte Klasse (Elevator)genutzt werden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 „1.0“ 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br>
              <a:rPr lang="de-DE" b="1" dirty="0" smtClean="0"/>
            </a:br>
            <a:r>
              <a:rPr lang="de-DE" b="1" dirty="0" smtClean="0"/>
              <a:t>„</a:t>
            </a:r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C”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039337" y="2105213"/>
            <a:ext cx="2438469" cy="4379247"/>
            <a:chOff x="3039337" y="2105213"/>
            <a:chExt cx="2438469" cy="4379247"/>
          </a:xfrm>
        </p:grpSpPr>
        <p:sp>
          <p:nvSpPr>
            <p:cNvPr id="13" name="Textfeld 12"/>
            <p:cNvSpPr txBox="1"/>
            <p:nvPr/>
          </p:nvSpPr>
          <p:spPr>
            <a:xfrm>
              <a:off x="3694374" y="4040855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++98 (1998)</a:t>
              </a:r>
              <a:endParaRPr lang="en-US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694374" y="4590211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++03 (2003)</a:t>
              </a:r>
              <a:endParaRPr lang="en-US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694374" y="5573922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++11 (2011)</a:t>
              </a:r>
              <a:endParaRPr lang="en-US" dirty="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3039337" y="2105213"/>
              <a:ext cx="2437085" cy="932185"/>
              <a:chOff x="3340312" y="1911050"/>
              <a:chExt cx="2437085" cy="932185"/>
            </a:xfrm>
          </p:grpSpPr>
          <p:sp>
            <p:nvSpPr>
              <p:cNvPr id="6" name="Textfeld 5"/>
              <p:cNvSpPr txBox="1"/>
              <p:nvPr/>
            </p:nvSpPr>
            <p:spPr>
              <a:xfrm>
                <a:off x="3995349" y="2110287"/>
                <a:ext cx="1782048" cy="6076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C</a:t>
                </a:r>
                <a:r>
                  <a:rPr lang="de-DE" dirty="0" smtClean="0"/>
                  <a:t>++ „1.0“ (1980~85)</a:t>
                </a:r>
                <a:endParaRPr lang="en-US" dirty="0"/>
              </a:p>
            </p:txBody>
          </p:sp>
          <p:pic>
            <p:nvPicPr>
              <p:cNvPr id="16" name="Picture 6" descr="http://www.cs.uah.edu/%7Ercoleman/Common/History/Images/CPPHistory07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72"/>
              <a:stretch/>
            </p:blipFill>
            <p:spPr bwMode="auto">
              <a:xfrm>
                <a:off x="3340312" y="1911050"/>
                <a:ext cx="659373" cy="93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feld 16"/>
            <p:cNvSpPr txBox="1"/>
            <p:nvPr/>
          </p:nvSpPr>
          <p:spPr>
            <a:xfrm>
              <a:off x="3694374" y="6134492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++14 (2014)</a:t>
              </a:r>
              <a:endParaRPr lang="en-US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379596" y="2933288"/>
            <a:ext cx="2203743" cy="3551172"/>
            <a:chOff x="6379596" y="2933288"/>
            <a:chExt cx="2203743" cy="3551172"/>
          </a:xfrm>
        </p:grpSpPr>
        <p:sp>
          <p:nvSpPr>
            <p:cNvPr id="19" name="Textfeld 18"/>
            <p:cNvSpPr txBox="1"/>
            <p:nvPr/>
          </p:nvSpPr>
          <p:spPr>
            <a:xfrm>
              <a:off x="6379596" y="4747647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1.5 (2004)</a:t>
              </a:r>
              <a:endParaRPr lang="en-US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379596" y="5158916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6 (2006)</a:t>
              </a:r>
              <a:endParaRPr lang="en-US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379596" y="5585403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7 (2011)</a:t>
              </a:r>
              <a:endParaRPr lang="en-US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1405" y="6134492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8 (2014)</a:t>
              </a:r>
              <a:endParaRPr lang="en-US" dirty="0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6388453" y="2933288"/>
              <a:ext cx="2191934" cy="1086200"/>
              <a:chOff x="6388453" y="2933288"/>
              <a:chExt cx="2191934" cy="10862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6388453" y="3013648"/>
                <a:ext cx="2191934" cy="1005840"/>
                <a:chOff x="620137" y="2638958"/>
                <a:chExt cx="2191934" cy="1005840"/>
              </a:xfrm>
            </p:grpSpPr>
            <p:sp>
              <p:nvSpPr>
                <p:cNvPr id="3" name="Textfeld 2"/>
                <p:cNvSpPr txBox="1"/>
                <p:nvPr/>
              </p:nvSpPr>
              <p:spPr>
                <a:xfrm>
                  <a:off x="620137" y="3294830"/>
                  <a:ext cx="2191934" cy="34996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b="1"/>
                  </a:lvl1pPr>
                </a:lstStyle>
                <a:p>
                  <a:r>
                    <a:rPr lang="de-DE" dirty="0"/>
                    <a:t>Java </a:t>
                  </a:r>
                  <a:r>
                    <a:rPr lang="de-DE" dirty="0" smtClean="0"/>
                    <a:t>1.0 (1996)</a:t>
                  </a:r>
                  <a:endParaRPr lang="en-US" dirty="0"/>
                </a:p>
              </p:txBody>
            </p:sp>
            <p:pic>
              <p:nvPicPr>
                <p:cNvPr id="4" name="Picture 2" descr="http://upload.wikimedia.org/wikipedia/de/thumb/e/e1/Java-Logo.svg/100px-Java-Logo.svg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2926"/>
                <a:stretch/>
              </p:blipFill>
              <p:spPr bwMode="auto">
                <a:xfrm>
                  <a:off x="1746713" y="2638958"/>
                  <a:ext cx="439154" cy="5793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1746" name="Picture 2" descr="https://upload.wikimedia.org/wikipedia/commons/thumb/4/40/Wave.svg/170px-Wave.svg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8264" y="2933288"/>
                <a:ext cx="384175" cy="69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3679350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915816" y="1558821"/>
            <a:ext cx="136884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68210" y="3393667"/>
            <a:ext cx="2324100" cy="731837"/>
          </a:xfrm>
          <a:prstGeom prst="wedgeRoundRectCallout">
            <a:avLst>
              <a:gd name="adj1" fmla="val -26691"/>
              <a:gd name="adj2" fmla="val -1333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b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</a:b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156176" y="3371884"/>
            <a:ext cx="1920875" cy="885825"/>
          </a:xfrm>
          <a:prstGeom prst="wedgeRoundRectCallout">
            <a:avLst>
              <a:gd name="adj1" fmla="val -49049"/>
              <a:gd name="adj2" fmla="val -5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555776" y="1513873"/>
            <a:ext cx="1345401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6660232" y="1520825"/>
            <a:ext cx="220802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Sichtbarkeits-</a:t>
            </a:r>
            <a:r>
              <a:rPr lang="de-DE" altLang="de-DE" dirty="0" err="1" smtClean="0"/>
              <a:t>Modifier</a:t>
            </a:r>
            <a:r>
              <a:rPr lang="de-DE" altLang="de-DE" dirty="0" smtClean="0"/>
              <a:t> bei Vererbung</a:t>
            </a:r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4675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716487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4" y="4149080"/>
            <a:ext cx="3528516" cy="1394545"/>
          </a:xfrm>
          <a:prstGeom prst="wedgeRoundRectCallout">
            <a:avLst>
              <a:gd name="adj1" fmla="val -21173"/>
              <a:gd name="adj2" fmla="val -72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6362700" y="2852936"/>
            <a:ext cx="1746250" cy="885825"/>
          </a:xfrm>
          <a:prstGeom prst="wedgeRoundRectCallout">
            <a:avLst>
              <a:gd name="adj1" fmla="val -95315"/>
              <a:gd name="adj2" fmla="val -378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i="1" dirty="0" smtClean="0">
                <a:solidFill>
                  <a:schemeClr val="bg1"/>
                </a:solidFill>
              </a:rPr>
              <a:t>super</a:t>
            </a:r>
            <a:r>
              <a:rPr lang="de-DE" b="1" i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1537515"/>
            <a:ext cx="228894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Objekten bei Vererbung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Destruktionsreihenfolge</a:t>
            </a:r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593954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077619" y="3251200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9872" y="5618163"/>
            <a:ext cx="5575300" cy="731838"/>
          </a:xfrm>
          <a:prstGeom prst="wedgeRoundRectCallout">
            <a:avLst>
              <a:gd name="adj1" fmla="val -35402"/>
              <a:gd name="adj2" fmla="val -727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Destruktor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63688" y="3212976"/>
            <a:ext cx="6877050" cy="838200"/>
          </a:xfrm>
        </p:spPr>
        <p:txBody>
          <a:bodyPr/>
          <a:lstStyle/>
          <a:p>
            <a:r>
              <a:rPr lang="en-US" sz="7200" dirty="0" err="1" smtClean="0"/>
              <a:t>Fragen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</a:t>
            </a:r>
            <a:r>
              <a:rPr lang="de-DE" b="1" dirty="0" smtClean="0"/>
              <a:t>„Lookup“-Tabelle (</a:t>
            </a:r>
            <a:r>
              <a:rPr lang="de-DE" b="1" i="1" dirty="0" err="1" smtClean="0"/>
              <a:t>vtable</a:t>
            </a:r>
            <a:r>
              <a:rPr lang="de-DE" b="1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4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38098"/>
              </p:ext>
            </p:extLst>
          </p:nvPr>
        </p:nvGraphicFramePr>
        <p:xfrm>
          <a:off x="3333750" y="5222875"/>
          <a:ext cx="30940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5" name="Arbeitsblatt" r:id="rId7" imgW="3093690" imgH="1074551" progId="Excel.Sheet.12">
                  <p:embed/>
                </p:oleObj>
              </mc:Choice>
              <mc:Fallback>
                <p:oleObj name="Arbeitsblatt" r:id="rId7" imgW="3093690" imgH="10745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750" y="5222875"/>
                        <a:ext cx="3094038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dirty="0" smtClean="0"/>
              <a:t>= „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dirty="0" smtClean="0"/>
              <a:t>“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8144" y="3220849"/>
            <a:ext cx="3168650" cy="814387"/>
          </a:xfrm>
          <a:prstGeom prst="wedgeRoundRectCallout">
            <a:avLst>
              <a:gd name="adj1" fmla="val -8276"/>
              <a:gd name="adj2" fmla="val -977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</a:t>
            </a:r>
            <a:r>
              <a:rPr lang="de-DE" altLang="de-DE" sz="1800" b="0" dirty="0" smtClean="0"/>
              <a:t>von Unterklassen implementiert </a:t>
            </a:r>
            <a:r>
              <a:rPr lang="de-DE" altLang="de-DE" sz="1800" b="0" dirty="0"/>
              <a:t>werden, muss aber </a:t>
            </a:r>
            <a:r>
              <a:rPr lang="de-DE" altLang="de-DE" sz="1800" b="0" dirty="0" smtClean="0"/>
              <a:t>nicht. (Klasse dann </a:t>
            </a:r>
            <a:r>
              <a:rPr lang="de-DE" altLang="de-DE" sz="1800" b="0" dirty="0"/>
              <a:t>nicht mehr </a:t>
            </a:r>
            <a:r>
              <a:rPr lang="de-DE" altLang="de-DE" sz="1800" b="0" dirty="0" err="1" smtClean="0"/>
              <a:t>instantiierbar</a:t>
            </a:r>
            <a:r>
              <a:rPr lang="de-DE" altLang="de-DE" sz="1800" b="0" dirty="0" smtClean="0"/>
              <a:t>.)</a:t>
            </a:r>
            <a:endParaRPr lang="de-DE" altLang="de-DE" sz="1800" b="0" dirty="0"/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11960" y="1542610"/>
            <a:ext cx="316865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2" y="1987550"/>
            <a:ext cx="7055891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virtuelle Methoden „teuer“?</a:t>
            </a:r>
            <a:br>
              <a:rPr lang="de-DE" altLang="de-DE" sz="1800" b="0" dirty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ElevatoryStrategy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*elevator)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Aufzüge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bestimmte</a:t>
            </a:r>
            <a:r>
              <a:rPr lang="en-US" b="1" dirty="0" smtClean="0"/>
              <a:t> </a:t>
            </a:r>
            <a:r>
              <a:rPr lang="en-US" b="1" dirty="0" err="1" smtClean="0"/>
              <a:t>Zwecke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Historie: Das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 (Tag 4)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1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825305" cy="3600474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</a:t>
            </a:r>
            <a:r>
              <a:rPr lang="en-US" sz="1400" b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4586140" y="5414963"/>
            <a:ext cx="3010196" cy="652462"/>
          </a:xfrm>
          <a:prstGeom prst="wedgeRoundRectCallout">
            <a:avLst>
              <a:gd name="adj1" fmla="val -14777"/>
              <a:gd name="adj2" fmla="val -1632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Scope</a:t>
            </a:r>
            <a:r>
              <a:rPr lang="de-DE" b="1" dirty="0" smtClean="0">
                <a:solidFill>
                  <a:schemeClr val="bg1"/>
                </a:solidFill>
              </a:rPr>
              <a:t>-Operator nötig!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42338" y="5446712"/>
            <a:ext cx="4967659" cy="86216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die sie nötig macht (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86733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970088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	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“Max"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589550" y="5457726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38" name="Rechteck 14"/>
          <p:cNvSpPr>
            <a:spLocks noChangeArrowheads="1"/>
          </p:cNvSpPr>
          <p:nvPr/>
        </p:nvSpPr>
        <p:spPr bwMode="auto">
          <a:xfrm>
            <a:off x="5940153" y="3068959"/>
            <a:ext cx="910260" cy="50767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dirty="0" smtClean="0"/>
              <a:t>Beschäftigung</a:t>
            </a:r>
            <a:endParaRPr lang="de-DE" altLang="de-DE" sz="1600" b="0" dirty="0"/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3691927" y="5946775"/>
            <a:ext cx="2970212" cy="868362"/>
          </a:xfrm>
          <a:prstGeom prst="wedgeRoundRectCallout">
            <a:avLst>
              <a:gd name="adj1" fmla="val -4253"/>
              <a:gd name="adj2" fmla="val -879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ist ein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de-DE" dirty="0">
                <a:solidFill>
                  <a:schemeClr val="bg1"/>
                </a:solidFill>
              </a:rPr>
              <a:t>, mit einer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Schnittstellenvererbung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Wenn die Oberklassen nur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pure </a:t>
            </a:r>
            <a:r>
              <a:rPr lang="de-DE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2000" dirty="0"/>
              <a:t> </a:t>
            </a:r>
            <a:r>
              <a:rPr lang="de-DE" sz="2000" dirty="0" smtClean="0"/>
              <a:t>Methoden</a:t>
            </a:r>
            <a:r>
              <a:rPr lang="de-DE" sz="2000" dirty="0"/>
              <a:t> </a:t>
            </a:r>
            <a:r>
              <a:rPr lang="de-DE" sz="2000" dirty="0" smtClean="0"/>
              <a:t>enthalten, </a:t>
            </a:r>
            <a:r>
              <a:rPr lang="de-DE" sz="2000" dirty="0"/>
              <a:t>dann ist Mehrfachvererbung überhaupt kein Problem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Implementierungsvererbung</a:t>
            </a:r>
            <a:r>
              <a:rPr lang="de-DE" sz="2000" dirty="0"/>
              <a:t>: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Wird </a:t>
            </a:r>
            <a:r>
              <a:rPr lang="de-DE" sz="2000" dirty="0"/>
              <a:t>aber von mehreren Oberklassen wirklich </a:t>
            </a:r>
            <a:r>
              <a:rPr lang="de-DE" sz="2000" b="1" dirty="0"/>
              <a:t>Implementierung</a:t>
            </a:r>
            <a:r>
              <a:rPr lang="de-DE" sz="2000" dirty="0"/>
              <a:t> geerbt, so kann das zu Problemen führen…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873375" y="4471170"/>
            <a:ext cx="3241675" cy="1728788"/>
            <a:chOff x="5004048" y="4005064"/>
            <a:chExt cx="3241675" cy="1728788"/>
          </a:xfrm>
        </p:grpSpPr>
        <p:sp>
          <p:nvSpPr>
            <p:cNvPr id="16387" name="Rectangle 9"/>
            <p:cNvSpPr>
              <a:spLocks noChangeArrowheads="1"/>
            </p:cNvSpPr>
            <p:nvPr/>
          </p:nvSpPr>
          <p:spPr bwMode="auto">
            <a:xfrm>
              <a:off x="5940673" y="5302052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16388" name="Rectangle 10"/>
            <p:cNvSpPr>
              <a:spLocks noChangeArrowheads="1"/>
            </p:cNvSpPr>
            <p:nvPr/>
          </p:nvSpPr>
          <p:spPr bwMode="auto">
            <a:xfrm>
              <a:off x="5940673" y="5590977"/>
              <a:ext cx="1368425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89" name="Rectangle 11"/>
            <p:cNvSpPr>
              <a:spLocks noChangeArrowheads="1"/>
            </p:cNvSpPr>
            <p:nvPr/>
          </p:nvSpPr>
          <p:spPr bwMode="auto">
            <a:xfrm>
              <a:off x="5940673" y="5662414"/>
              <a:ext cx="1368425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0" name="Rectangle 12"/>
            <p:cNvSpPr>
              <a:spLocks noChangeArrowheads="1"/>
            </p:cNvSpPr>
            <p:nvPr/>
          </p:nvSpPr>
          <p:spPr bwMode="auto">
            <a:xfrm>
              <a:off x="5004048" y="4005064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6391" name="Rectangle 13"/>
            <p:cNvSpPr>
              <a:spLocks noChangeArrowheads="1"/>
            </p:cNvSpPr>
            <p:nvPr/>
          </p:nvSpPr>
          <p:spPr bwMode="auto">
            <a:xfrm>
              <a:off x="5005635" y="4293989"/>
              <a:ext cx="1512888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+</a:t>
              </a:r>
              <a:r>
                <a:rPr lang="de-DE" altLang="de-DE" sz="1400" b="0" dirty="0" err="1"/>
                <a:t>name</a:t>
              </a:r>
              <a:r>
                <a:rPr lang="de-DE" altLang="de-DE" sz="1400" b="0" dirty="0"/>
                <a:t> : </a:t>
              </a:r>
              <a:r>
                <a:rPr lang="de-DE" altLang="de-DE" sz="1400" b="0" dirty="0" err="1"/>
                <a:t>string</a:t>
              </a:r>
              <a:endParaRPr lang="de-DE" altLang="de-DE" sz="1400" b="0" dirty="0"/>
            </a:p>
          </p:txBody>
        </p:sp>
        <p:sp>
          <p:nvSpPr>
            <p:cNvPr id="16392" name="Rectangle 14"/>
            <p:cNvSpPr>
              <a:spLocks noChangeArrowheads="1"/>
            </p:cNvSpPr>
            <p:nvPr/>
          </p:nvSpPr>
          <p:spPr bwMode="auto">
            <a:xfrm>
              <a:off x="5005635" y="4582914"/>
              <a:ext cx="1512888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3" name="AutoShape 15"/>
            <p:cNvSpPr>
              <a:spLocks noChangeArrowheads="1"/>
            </p:cNvSpPr>
            <p:nvPr/>
          </p:nvSpPr>
          <p:spPr bwMode="auto">
            <a:xfrm>
              <a:off x="55834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>
              <a:off x="56549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5" name="Rectangle 17"/>
            <p:cNvSpPr>
              <a:spLocks noChangeArrowheads="1"/>
            </p:cNvSpPr>
            <p:nvPr/>
          </p:nvSpPr>
          <p:spPr bwMode="auto">
            <a:xfrm>
              <a:off x="6734423" y="4005064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16396" name="Rectangle 18"/>
            <p:cNvSpPr>
              <a:spLocks noChangeArrowheads="1"/>
            </p:cNvSpPr>
            <p:nvPr/>
          </p:nvSpPr>
          <p:spPr bwMode="auto">
            <a:xfrm>
              <a:off x="6734423" y="4582914"/>
              <a:ext cx="1511300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56549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8" name="Line 20"/>
            <p:cNvSpPr>
              <a:spLocks noChangeShapeType="1"/>
            </p:cNvSpPr>
            <p:nvPr/>
          </p:nvSpPr>
          <p:spPr bwMode="auto">
            <a:xfrm>
              <a:off x="65185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9" name="AutoShape 21"/>
            <p:cNvSpPr>
              <a:spLocks noChangeArrowheads="1"/>
            </p:cNvSpPr>
            <p:nvPr/>
          </p:nvSpPr>
          <p:spPr bwMode="auto">
            <a:xfrm>
              <a:off x="75265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400" name="Line 22"/>
            <p:cNvSpPr>
              <a:spLocks noChangeShapeType="1"/>
            </p:cNvSpPr>
            <p:nvPr/>
          </p:nvSpPr>
          <p:spPr bwMode="auto">
            <a:xfrm>
              <a:off x="75980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1" name="Line 23"/>
            <p:cNvSpPr>
              <a:spLocks noChangeShapeType="1"/>
            </p:cNvSpPr>
            <p:nvPr/>
          </p:nvSpPr>
          <p:spPr bwMode="auto">
            <a:xfrm>
              <a:off x="67344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2" name="Line 24"/>
            <p:cNvSpPr>
              <a:spLocks noChangeShapeType="1"/>
            </p:cNvSpPr>
            <p:nvPr/>
          </p:nvSpPr>
          <p:spPr bwMode="auto">
            <a:xfrm>
              <a:off x="67344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3" name="Rectangle 25"/>
            <p:cNvSpPr>
              <a:spLocks noChangeArrowheads="1"/>
            </p:cNvSpPr>
            <p:nvPr/>
          </p:nvSpPr>
          <p:spPr bwMode="auto">
            <a:xfrm>
              <a:off x="6734423" y="4293989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</p:grpSp>
      <p:sp>
        <p:nvSpPr>
          <p:cNvPr id="22" name="Abgerundete rechteckige Legende 21"/>
          <p:cNvSpPr/>
          <p:nvPr/>
        </p:nvSpPr>
        <p:spPr>
          <a:xfrm>
            <a:off x="468046" y="355595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571" y="345435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 smtClean="0"/>
          </a:p>
          <a:p>
            <a:endParaRPr lang="de-DE" altLang="de-DE" dirty="0" smtClean="0"/>
          </a:p>
          <a:p>
            <a:r>
              <a:rPr lang="de-DE" altLang="de-DE" dirty="0" smtClean="0"/>
              <a:t>Also – Mehrfachvererbung: Ja oder nein?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Wie war das eigentlich mit der Mehrfachvererbung in Java?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864567"/>
          </a:xfrm>
        </p:spPr>
        <p:txBody>
          <a:bodyPr/>
          <a:lstStyle/>
          <a:p>
            <a:r>
              <a:rPr lang="en-US" b="1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Java die </a:t>
            </a:r>
            <a:r>
              <a:rPr lang="en-US" dirty="0" err="1" smtClean="0"/>
              <a:t>folgende</a:t>
            </a:r>
            <a:r>
              <a:rPr lang="en-US" dirty="0" smtClean="0"/>
              <a:t> Situation </a:t>
            </a:r>
            <a:r>
              <a:rPr lang="en-US" dirty="0" err="1" smtClean="0"/>
              <a:t>gelöst</a:t>
            </a:r>
            <a:r>
              <a:rPr lang="en-US" dirty="0" smtClean="0"/>
              <a:t>?</a:t>
            </a:r>
          </a:p>
          <a:p>
            <a:r>
              <a:rPr lang="en-US" b="1" dirty="0" err="1" smtClean="0"/>
              <a:t>Antwort</a:t>
            </a:r>
            <a:r>
              <a:rPr lang="en-US" dirty="0" smtClean="0"/>
              <a:t>: Gar </a:t>
            </a:r>
            <a:r>
              <a:rPr lang="en-US" dirty="0" err="1" smtClean="0"/>
              <a:t>nicht</a:t>
            </a:r>
            <a:r>
              <a:rPr lang="en-US" dirty="0" smtClean="0"/>
              <a:t> – </a:t>
            </a:r>
            <a:r>
              <a:rPr lang="en-US" dirty="0" err="1" smtClean="0"/>
              <a:t>darf</a:t>
            </a:r>
            <a:r>
              <a:rPr lang="en-US" dirty="0" smtClean="0"/>
              <a:t> 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vorkommen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2" name="Inhaltsplatzhalter 5"/>
          <p:cNvSpPr txBox="1">
            <a:spLocks/>
          </p:cNvSpPr>
          <p:nvPr/>
        </p:nvSpPr>
        <p:spPr bwMode="auto">
          <a:xfrm>
            <a:off x="250825" y="2600362"/>
            <a:ext cx="6769447" cy="2736775"/>
          </a:xfrm>
          <a:prstGeom prst="foldedCorne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run() {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  <a:endParaRPr lang="en-US" sz="1200" b="1" kern="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endParaRPr lang="en-US" sz="12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3563888" y="4077072"/>
            <a:ext cx="2970212" cy="868362"/>
          </a:xfrm>
          <a:prstGeom prst="wedgeRoundRectCallout">
            <a:avLst>
              <a:gd name="adj1" fmla="val -112736"/>
              <a:gd name="adj2" fmla="val 10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Error: The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type is incompatible with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InterfaceB.run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Funktionszeiger</a:t>
            </a:r>
            <a:r>
              <a:rPr lang="de-DE" altLang="de-DE" b="0" dirty="0" smtClean="0"/>
              <a:t>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Containerproblem und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97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C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96944" cy="47525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prev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"some string"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NULL;</a:t>
            </a:r>
          </a:p>
          <a:p>
            <a:pPr lvl="1"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address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0x%p\n"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content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'%s'\n"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508104" y="5065427"/>
            <a:ext cx="2358008" cy="667829"/>
          </a:xfrm>
          <a:prstGeom prst="wedgeRoundRectCallout">
            <a:avLst>
              <a:gd name="adj1" fmla="val -93972"/>
              <a:gd name="adj2" fmla="val 47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Expliziter </a:t>
            </a:r>
            <a:r>
              <a:rPr lang="de-DE" dirty="0" err="1" smtClean="0">
                <a:solidFill>
                  <a:schemeClr val="bg1"/>
                </a:solidFill>
              </a:rPr>
              <a:t>cast</a:t>
            </a:r>
            <a:r>
              <a:rPr lang="de-DE" dirty="0" smtClean="0">
                <a:solidFill>
                  <a:schemeClr val="bg1"/>
                </a:solidFill>
              </a:rPr>
              <a:t> nötig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788024" y="1844824"/>
            <a:ext cx="3078088" cy="1008112"/>
          </a:xfrm>
          <a:prstGeom prst="wedgeRoundRectCallout">
            <a:avLst>
              <a:gd name="adj1" fmla="val -130264"/>
              <a:gd name="adj2" fmla="val -16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Typinformation geht verloren – so ähnlich wie bei Java-Listen vor den </a:t>
            </a:r>
            <a:r>
              <a:rPr lang="de-DE" dirty="0" err="1" smtClean="0">
                <a:solidFill>
                  <a:schemeClr val="bg1"/>
                </a:solidFill>
              </a:rPr>
              <a:t>Generics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5953064" y="365102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2133600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smtClean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022304" y="5661248"/>
            <a:ext cx="3636268" cy="667829"/>
          </a:xfrm>
          <a:prstGeom prst="wedgeRoundRectCallout">
            <a:avLst>
              <a:gd name="adj1" fmla="val -19647"/>
              <a:gd name="adj2" fmla="val -276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Unterschiedliche Rückgabetypen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177819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290231" y="3285422"/>
            <a:ext cx="3656012" cy="771525"/>
          </a:xfrm>
          <a:prstGeom prst="wedgeRoundRectCallout">
            <a:avLst>
              <a:gd name="adj1" fmla="val -76434"/>
              <a:gd name="adj2" fmla="val 58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290231" y="4189594"/>
            <a:ext cx="3656012" cy="771525"/>
          </a:xfrm>
          <a:prstGeom prst="wedgeRoundRectCallout">
            <a:avLst>
              <a:gd name="adj1" fmla="val -79757"/>
              <a:gd name="adj2" fmla="val -747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457247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dirty="0" err="1">
                <a:solidFill>
                  <a:srgbClr val="2A00FF"/>
                </a:solidFill>
                <a:latin typeface="Consolas" pitchFamily="49" charset="0"/>
              </a:rPr>
              <a:t>Jollof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 Rice"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</a:t>
            </a:r>
            <a:r>
              <a:rPr lang="de-DE" altLang="de-DE" sz="1800" b="0" dirty="0" smtClean="0"/>
              <a:t>Vorteile </a:t>
            </a:r>
            <a:r>
              <a:rPr lang="de-DE" altLang="de-DE" sz="1800" b="0" dirty="0"/>
              <a:t>und </a:t>
            </a:r>
            <a:r>
              <a:rPr lang="de-DE" altLang="de-DE" sz="1800" b="0" dirty="0" smtClean="0"/>
              <a:t>Nachteile </a:t>
            </a:r>
            <a:r>
              <a:rPr lang="de-DE" altLang="de-DE" sz="1800" b="0" dirty="0"/>
              <a:t>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 Verbindung mit Pfeil 22"/>
          <p:cNvCxnSpPr/>
          <p:nvPr/>
        </p:nvCxnSpPr>
        <p:spPr bwMode="auto">
          <a:xfrm flipH="1" flipV="1">
            <a:off x="1543050" y="2705100"/>
            <a:ext cx="3316982" cy="12279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Induzierte Schnittstelle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453727"/>
          </a:xfrm>
        </p:spPr>
        <p:txBody>
          <a:bodyPr/>
          <a:lstStyle/>
          <a:p>
            <a:pPr algn="ctr"/>
            <a:r>
              <a:rPr lang="en-US" sz="2000" dirty="0" smtClean="0"/>
              <a:t>Template-Code</a:t>
            </a:r>
            <a:endParaRPr lang="en-US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453727"/>
          </a:xfrm>
        </p:spPr>
        <p:txBody>
          <a:bodyPr/>
          <a:lstStyle/>
          <a:p>
            <a:pPr algn="ctr"/>
            <a:r>
              <a:rPr lang="en-US" sz="2000" dirty="0" err="1" smtClean="0"/>
              <a:t>Induzierte</a:t>
            </a:r>
            <a:r>
              <a:rPr lang="en-US" sz="2000" dirty="0" smtClean="0"/>
              <a:t> </a:t>
            </a:r>
            <a:r>
              <a:rPr lang="en-US" sz="2000" dirty="0" err="1" smtClean="0"/>
              <a:t>Schnittstellen</a:t>
            </a:r>
            <a:endParaRPr lang="en-US" sz="2000" dirty="0"/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251521" y="2060848"/>
            <a:ext cx="4104455" cy="3397574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*end){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</a:t>
            </a:r>
            <a:r>
              <a:rPr lang="en-US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hteck 3"/>
          <p:cNvSpPr>
            <a:spLocks noChangeArrowheads="1"/>
          </p:cNvSpPr>
          <p:nvPr/>
        </p:nvSpPr>
        <p:spPr bwMode="auto">
          <a:xfrm>
            <a:off x="4644008" y="2067322"/>
            <a:ext cx="4320480" cy="374489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double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return type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S(</a:t>
            </a:r>
            <a:r>
              <a:rPr lang="en-US" sz="1400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void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operator+=(</a:t>
            </a: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parameter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 operator&lt;&lt;(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&amp;, </a:t>
            </a:r>
            <a:r>
              <a:rPr lang="en-US" sz="1400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&amp;);</a:t>
            </a:r>
            <a:endParaRPr lang="en-US" sz="1400" dirty="0">
              <a:latin typeface="Courier New" panose="02070309020205020404" pitchFamily="49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771800" y="4365104"/>
            <a:ext cx="1872208" cy="8735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/>
          <p:nvPr/>
        </p:nvCxnSpPr>
        <p:spPr bwMode="auto">
          <a:xfrm flipH="1" flipV="1">
            <a:off x="1907704" y="3356992"/>
            <a:ext cx="2952328" cy="7920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mit Pfeil 18"/>
          <p:cNvCxnSpPr/>
          <p:nvPr/>
        </p:nvCxnSpPr>
        <p:spPr bwMode="auto">
          <a:xfrm flipH="1">
            <a:off x="3590925" y="2492896"/>
            <a:ext cx="1233103" cy="5741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692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//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Nothing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else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needed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!</a:t>
            </a:r>
            <a:endParaRPr lang="de-DE" altLang="de-DE" sz="18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940152" y="2132856"/>
            <a:ext cx="2970212" cy="868362"/>
          </a:xfrm>
          <a:prstGeom prst="wedgeRoundRectCallout">
            <a:avLst>
              <a:gd name="adj1" fmla="val -102710"/>
              <a:gd name="adj2" fmla="val 147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</a:t>
            </a:r>
            <a:r>
              <a:rPr lang="de-DE" dirty="0" smtClean="0">
                <a:solidFill>
                  <a:schemeClr val="bg1"/>
                </a:solidFill>
              </a:rPr>
              <a:t>definiert…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010325" y="4005064"/>
            <a:ext cx="2971800" cy="868362"/>
          </a:xfrm>
          <a:prstGeom prst="wedgeRoundRectCallout">
            <a:avLst>
              <a:gd name="adj1" fmla="val -74691"/>
              <a:gd name="adj2" fmla="val 98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…und 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283190" y="1565275"/>
            <a:ext cx="8280400" cy="34580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Yihaa</a:t>
            </a:r>
            <a:r>
              <a:rPr lang="de-DE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   &lt;&lt;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73577" y="2276872"/>
            <a:ext cx="3232150" cy="1050925"/>
          </a:xfrm>
          <a:prstGeom prst="wedgeRoundRectCallout">
            <a:avLst>
              <a:gd name="adj1" fmla="val -60277"/>
              <a:gd name="adj2" fmla="val -520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59265" y="3971393"/>
            <a:ext cx="3446462" cy="1050925"/>
          </a:xfrm>
          <a:prstGeom prst="wedgeRoundRectCallout">
            <a:avLst>
              <a:gd name="adj1" fmla="val -53247"/>
              <a:gd name="adj2" fmla="val -617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272628" y="5208452"/>
            <a:ext cx="4311178" cy="1050925"/>
            <a:chOff x="4272628" y="5208452"/>
            <a:chExt cx="4311178" cy="1050925"/>
          </a:xfrm>
        </p:grpSpPr>
        <p:sp>
          <p:nvSpPr>
            <p:cNvPr id="10" name="Abgerundete rechteckige Legende 9"/>
            <p:cNvSpPr/>
            <p:nvPr/>
          </p:nvSpPr>
          <p:spPr>
            <a:xfrm>
              <a:off x="4673793" y="5208452"/>
              <a:ext cx="3910013" cy="1050925"/>
            </a:xfrm>
            <a:prstGeom prst="wedgeRoundRectCallout">
              <a:avLst>
                <a:gd name="adj1" fmla="val 17457"/>
                <a:gd name="adj2" fmla="val 1244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>
                  <a:solidFill>
                    <a:schemeClr val="bg1"/>
                  </a:solidFill>
                </a:rPr>
                <a:t>Die C++ </a:t>
              </a:r>
              <a:r>
                <a:rPr lang="de-DE" b="1" dirty="0">
                  <a:solidFill>
                    <a:schemeClr val="bg1"/>
                  </a:solidFill>
                </a:rPr>
                <a:t>Standard Template Library </a:t>
              </a:r>
              <a:r>
                <a:rPr lang="de-DE" dirty="0">
                  <a:solidFill>
                    <a:schemeClr val="bg1"/>
                  </a:solidFill>
                </a:rPr>
                <a:t>(STL) macht ausgiebigen Gebrauch von </a:t>
              </a:r>
              <a:r>
                <a:rPr lang="de-DE" dirty="0" err="1">
                  <a:solidFill>
                    <a:schemeClr val="bg1"/>
                  </a:solidFill>
                </a:rPr>
                <a:t>Mixins</a:t>
              </a:r>
              <a:r>
                <a:rPr lang="de-DE" dirty="0">
                  <a:solidFill>
                    <a:schemeClr val="bg1"/>
                  </a:solidFill>
                </a:rPr>
                <a:t> …. 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4272628" y="5301327"/>
              <a:ext cx="415499" cy="86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b="1" dirty="0" smtClean="0">
                  <a:solidFill>
                    <a:srgbClr val="005AA9"/>
                  </a:solidFill>
                </a:rPr>
                <a:t>!</a:t>
              </a:r>
              <a:endParaRPr lang="en-US" sz="11500" b="1" dirty="0">
                <a:solidFill>
                  <a:srgbClr val="005AA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Vergleich mit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(</a:t>
            </a:r>
            <a:r>
              <a:rPr lang="de-DE" altLang="de-DE" b="0" dirty="0" smtClean="0">
                <a:sym typeface="Wingdings" panose="05000000000000000000" pitchFamily="2" charset="2"/>
              </a:rPr>
              <a:t></a:t>
            </a:r>
            <a:r>
              <a:rPr lang="de-DE" altLang="de-DE" b="0" dirty="0" smtClean="0"/>
              <a:t>Mehrfachvererbung in Java) 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(</a:t>
            </a:r>
            <a:r>
              <a:rPr lang="de-DE" altLang="de-DE" b="0" dirty="0">
                <a:sym typeface="Wingdings" panose="05000000000000000000" pitchFamily="2" charset="2"/>
              </a:rPr>
              <a:t></a:t>
            </a:r>
            <a:r>
              <a:rPr lang="de-DE" altLang="de-DE" b="0" dirty="0"/>
              <a:t>Mehrfachvererbung in </a:t>
            </a:r>
            <a:r>
              <a:rPr lang="de-DE" altLang="de-DE" b="0" dirty="0" smtClean="0"/>
              <a:t>C++) </a:t>
            </a:r>
            <a:r>
              <a:rPr lang="de-DE" altLang="de-DE" b="0" dirty="0"/>
              <a:t>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FunktionsZeiger, Funktionsobjekte und Methodenzeiger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Funktionszeiger</a:t>
            </a:r>
            <a:r>
              <a:rPr lang="en-US" dirty="0" smtClean="0"/>
              <a:t>: Motivation (I)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1453496"/>
            <a:ext cx="8208912" cy="507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measureDuration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iterations, 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Timer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499992" y="1700808"/>
            <a:ext cx="4392488" cy="868363"/>
          </a:xfrm>
          <a:prstGeom prst="wedgeRoundRectCallout">
            <a:avLst>
              <a:gd name="adj1" fmla="val -94101"/>
              <a:gd name="adj2" fmla="val -232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Methode, um die Laufzeit von Funktionen zu messen.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470896" y="2709373"/>
            <a:ext cx="4421584" cy="1511715"/>
          </a:xfrm>
          <a:prstGeom prst="wedgeRoundRectCallout">
            <a:avLst>
              <a:gd name="adj1" fmla="val -89487"/>
              <a:gd name="adj2" fmla="val -6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Allerdings</a:t>
            </a:r>
            <a:r>
              <a:rPr lang="de-DE" dirty="0" smtClean="0">
                <a:solidFill>
                  <a:schemeClr val="bg1"/>
                </a:solidFill>
              </a:rPr>
              <a:t>: Nicht generisch – nur geeignet für Funktionen, die genau einen </a:t>
            </a:r>
            <a:r>
              <a:rPr lang="de-DE" dirty="0" err="1" smtClean="0">
                <a:solidFill>
                  <a:schemeClr val="bg1"/>
                </a:solidFill>
              </a:rPr>
              <a:t>unsigned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long</a:t>
            </a:r>
            <a:r>
              <a:rPr lang="de-DE" dirty="0" smtClean="0">
                <a:solidFill>
                  <a:schemeClr val="bg1"/>
                </a:solidFill>
              </a:rPr>
              <a:t>-Parameter und </a:t>
            </a:r>
            <a:r>
              <a:rPr lang="de-DE" dirty="0" err="1" smtClean="0">
                <a:solidFill>
                  <a:schemeClr val="bg1"/>
                </a:solidFill>
              </a:rPr>
              <a:t>void</a:t>
            </a:r>
            <a:r>
              <a:rPr lang="de-DE" dirty="0" smtClean="0">
                <a:solidFill>
                  <a:schemeClr val="bg1"/>
                </a:solidFill>
              </a:rPr>
              <a:t> als Rückgabewert haben.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Funktionszeiger</a:t>
            </a:r>
            <a:r>
              <a:rPr lang="en-US" dirty="0"/>
              <a:t>: Motivation (</a:t>
            </a:r>
            <a:r>
              <a:rPr lang="en-US" dirty="0" smtClean="0"/>
              <a:t>II)</a:t>
            </a:r>
            <a:endParaRPr lang="de-DE" altLang="de-DE" dirty="0" smtClean="0"/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5761212" cy="4179724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2016934"/>
            <a:ext cx="3163265" cy="746608"/>
          </a:xfrm>
          <a:prstGeom prst="wedgeRoundRectCallout">
            <a:avLst>
              <a:gd name="adj1" fmla="val -84302"/>
              <a:gd name="adj2" fmla="val -385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868143" y="2893792"/>
            <a:ext cx="3163265" cy="868363"/>
          </a:xfrm>
          <a:prstGeom prst="wedgeRoundRectCallout">
            <a:avLst>
              <a:gd name="adj1" fmla="val -168334"/>
              <a:gd name="adj2" fmla="val -723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5760640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:::&gt;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500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356992"/>
            <a:ext cx="2736801" cy="847483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58387" y="2722939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94911" y="3501008"/>
            <a:ext cx="1944464" cy="717550"/>
          </a:xfrm>
          <a:prstGeom prst="wedgeRoundRectCallout">
            <a:avLst>
              <a:gd name="adj1" fmla="val 22397"/>
              <a:gd name="adj2" fmla="val -111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67744" y="3501008"/>
            <a:ext cx="2795587" cy="1157288"/>
          </a:xfrm>
          <a:prstGeom prst="wedgeRoundRectCallout">
            <a:avLst>
              <a:gd name="adj1" fmla="val -47964"/>
              <a:gd name="adj2" fmla="val -847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2699" y="1640262"/>
            <a:ext cx="2970213" cy="868363"/>
          </a:xfrm>
          <a:prstGeom prst="wedgeRoundRectCallout">
            <a:avLst>
              <a:gd name="adj1" fmla="val -20967"/>
              <a:gd name="adj2" fmla="val 81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66899" y="3455746"/>
            <a:ext cx="3168650" cy="1008063"/>
          </a:xfrm>
          <a:prstGeom prst="wedgeRoundRectCallout">
            <a:avLst>
              <a:gd name="adj1" fmla="val -20851"/>
              <a:gd name="adj2" fmla="val -866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smtClean="0">
                <a:solidFill>
                  <a:schemeClr val="bg1"/>
                </a:solidFill>
              </a:rPr>
              <a:t>Instanziierung </a:t>
            </a:r>
            <a:r>
              <a:rPr lang="de-DE" dirty="0">
                <a:solidFill>
                  <a:schemeClr val="bg1"/>
                </a:solidFill>
              </a:rPr>
              <a:t>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594196" y="1640263"/>
            <a:ext cx="2071342" cy="868363"/>
          </a:xfrm>
          <a:prstGeom prst="wedgeRoundRectCallout">
            <a:avLst>
              <a:gd name="adj1" fmla="val -1627"/>
              <a:gd name="adj2" fmla="val 80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25579" y="5128190"/>
            <a:ext cx="3294492" cy="72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SzTx/>
            </a:pP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// Call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function</a:t>
            </a:r>
            <a:endParaRPr lang="de-DE" altLang="de-DE" sz="2200" dirty="0">
              <a:solidFill>
                <a:srgbClr val="3F7F5F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Funktionsobjekte und Templates</a:t>
            </a:r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/$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Lambdas (C++11) TODO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Beispiel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254699" y="1580399"/>
            <a:ext cx="6318448" cy="4512896"/>
          </a:xfrm>
          <a:prstGeom prst="foldedCorner">
            <a:avLst>
              <a:gd name="adj" fmla="val 10741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SzTx/>
              <a:tabLst>
                <a:tab pos="174625" algn="l"/>
              </a:tabLst>
            </a:pPr>
            <a:endParaRPr lang="de-DE" altLang="de-DE" sz="1400" dirty="0">
              <a:solidFill>
                <a:srgbClr val="000000"/>
              </a:solidFill>
              <a:latin typeface="Consolas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  &amp;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err="1">
                <a:solidFill>
                  <a:srgbClr val="3F7F5F"/>
                </a:solidFill>
                <a:latin typeface="Consolas" pitchFamily="49" charset="0"/>
              </a:rPr>
              <a:t>user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:~ /$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bar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sz="1400" dirty="0">
              <a:solidFill>
                <a:srgbClr val="3F7F5F"/>
              </a:solidFill>
              <a:latin typeface="Consolas" pitchFamily="49" charset="0"/>
              <a:ea typeface="Lucida Sans Unicode" pitchFamily="34" charset="0"/>
              <a:cs typeface="Lucida Sans Unicode" pitchFamily="34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6152363" y="1884820"/>
            <a:ext cx="2232025" cy="717550"/>
          </a:xfrm>
          <a:prstGeom prst="wedgeRoundRectCallout">
            <a:avLst>
              <a:gd name="adj1" fmla="val -213245"/>
              <a:gd name="adj2" fmla="val 517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72071" y="3320517"/>
            <a:ext cx="3167003" cy="717550"/>
          </a:xfrm>
          <a:prstGeom prst="wedgeRoundRectCallout">
            <a:avLst>
              <a:gd name="adj1" fmla="val -75110"/>
              <a:gd name="adj2" fmla="val 654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Methodenzeiger sind </a:t>
            </a:r>
            <a:r>
              <a:rPr lang="de-DE" b="1" dirty="0" smtClean="0">
                <a:solidFill>
                  <a:schemeClr val="bg1"/>
                </a:solidFill>
              </a:rPr>
              <a:t>spezielle </a:t>
            </a:r>
            <a:r>
              <a:rPr lang="de-DE" b="1" dirty="0" err="1" smtClean="0">
                <a:solidFill>
                  <a:schemeClr val="bg1"/>
                </a:solidFill>
              </a:rPr>
              <a:t>Funktionszeiger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597406" y="4502898"/>
            <a:ext cx="4503738" cy="717550"/>
          </a:xfrm>
          <a:prstGeom prst="wedgeRoundRectCallout">
            <a:avLst>
              <a:gd name="adj1" fmla="val -103521"/>
              <a:gd name="adj2" fmla="val -3359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5955573" y="5473696"/>
            <a:ext cx="3096964" cy="619599"/>
          </a:xfrm>
          <a:prstGeom prst="wedgeRoundRectCallout">
            <a:avLst>
              <a:gd name="adj1" fmla="val -104512"/>
              <a:gd name="adj2" fmla="val -489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</a:t>
            </a:r>
            <a:r>
              <a:rPr lang="de-DE" dirty="0" smtClean="0">
                <a:solidFill>
                  <a:schemeClr val="bg1"/>
                </a:solidFill>
              </a:rPr>
              <a:t>Klasse 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9056" y="2767748"/>
            <a:ext cx="9145264" cy="75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fp1)(</a:t>
            </a: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											</a:t>
            </a:r>
            <a:r>
              <a:rPr lang="de-DE" altLang="de-DE" sz="2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2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26560" y="3421146"/>
            <a:ext cx="1944464" cy="717550"/>
          </a:xfrm>
          <a:prstGeom prst="wedgeRoundRectCallout">
            <a:avLst>
              <a:gd name="adj1" fmla="val -28809"/>
              <a:gd name="adj2" fmla="val -904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12709" y="3429000"/>
            <a:ext cx="2795587" cy="1157288"/>
          </a:xfrm>
          <a:prstGeom prst="wedgeRoundRectCallout">
            <a:avLst>
              <a:gd name="adj1" fmla="val -6532"/>
              <a:gd name="adj2" fmla="val -776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92520" y="1640744"/>
            <a:ext cx="2970213" cy="868363"/>
          </a:xfrm>
          <a:prstGeom prst="wedgeRoundRectCallout">
            <a:avLst>
              <a:gd name="adj1" fmla="val -29861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70556" y="3723785"/>
            <a:ext cx="3168650" cy="461201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</a:t>
            </a:r>
            <a:r>
              <a:rPr lang="de-DE" b="1" dirty="0" smtClean="0">
                <a:solidFill>
                  <a:schemeClr val="bg1"/>
                </a:solidFill>
              </a:rPr>
              <a:t>Methode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574831" y="1640744"/>
            <a:ext cx="2071342" cy="868363"/>
          </a:xfrm>
          <a:prstGeom prst="wedgeRoundRectCallout">
            <a:avLst>
              <a:gd name="adj1" fmla="val 7693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7831" y="1640744"/>
            <a:ext cx="2071342" cy="868363"/>
          </a:xfrm>
          <a:prstGeom prst="wedgeRoundRectCallout">
            <a:avLst>
              <a:gd name="adj1" fmla="val 9164"/>
              <a:gd name="adj2" fmla="val 876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Klasse der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8044" y="4959001"/>
            <a:ext cx="4572000" cy="16664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</a:t>
            </a:r>
            <a:r>
              <a:rPr lang="de-DE" altLang="de-DE" sz="2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-&gt;*fp3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lvl="0" algn="l">
              <a:buSzTx/>
              <a:tabLst>
                <a:tab pos="174625" algn="l"/>
              </a:tabLst>
            </a:pPr>
            <a:endParaRPr lang="en-US" sz="22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646173" y="5213598"/>
            <a:ext cx="2795587" cy="1157288"/>
          </a:xfrm>
          <a:prstGeom prst="wedgeRoundRectCallout">
            <a:avLst>
              <a:gd name="adj1" fmla="val -90484"/>
              <a:gd name="adj2" fmla="val 21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Aufruf über </a:t>
            </a:r>
            <a:r>
              <a:rPr lang="de-DE" b="1" dirty="0" err="1" smtClean="0">
                <a:solidFill>
                  <a:schemeClr val="bg1"/>
                </a:solidFill>
              </a:rPr>
              <a:t>Dereferenzierung</a:t>
            </a:r>
            <a:r>
              <a:rPr lang="de-DE" b="1" dirty="0" smtClean="0">
                <a:solidFill>
                  <a:schemeClr val="bg1"/>
                </a:solidFill>
              </a:rPr>
              <a:t> des Methodenzeigers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6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 vs. Methodenzeiger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652120" y="2204864"/>
            <a:ext cx="3273425" cy="868362"/>
          </a:xfrm>
          <a:prstGeom prst="wedgeRoundRectCallout">
            <a:avLst>
              <a:gd name="adj1" fmla="val -68903"/>
              <a:gd name="adj2" fmla="val 84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9512" y="1573324"/>
            <a:ext cx="7590539" cy="5358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print(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s)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... */}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... */}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object,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begin,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end)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(begin != end)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object.*method)(*begin++);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n[] = { -1, 20, 33, 120 };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(print&lt;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fr-F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applyToSequence(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::validateAges, n, n + 4);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>
              <a:tabLst>
                <a:tab pos="361950" algn="l"/>
                <a:tab pos="712788" algn="l"/>
                <a:tab pos="1073150" algn="l"/>
              </a:tabLst>
            </a:pPr>
            <a:endParaRPr lang="en-US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887809" y="4595729"/>
            <a:ext cx="2860656" cy="868362"/>
          </a:xfrm>
          <a:prstGeom prst="wedgeRoundRectCallout">
            <a:avLst>
              <a:gd name="adj1" fmla="val -71745"/>
              <a:gd name="adj2" fmla="val 76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 entsprechend ändert sich der Aufruf.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/>
              <a:t>(*) </a:t>
            </a:r>
            <a:r>
              <a:rPr lang="de-DE" altLang="de-DE" sz="1800" b="0" dirty="0" smtClean="0"/>
              <a:t>Sind </a:t>
            </a:r>
            <a:r>
              <a:rPr lang="de-DE" altLang="de-DE" sz="1800" b="0" dirty="0"/>
              <a:t>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Algorithmen).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Mithilfe von Funktionszeigern kann man auch in C Polymorphie erreichen.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Funktionsobjekte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 oder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Methodenzeige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(je nach Kontext)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ISO-Standard</a:t>
            </a:r>
            <a:r>
              <a:rPr lang="en-US" dirty="0" smtClean="0"/>
              <a:t> </a:t>
            </a:r>
            <a:r>
              <a:rPr lang="en-US" dirty="0" err="1" smtClean="0"/>
              <a:t>legt</a:t>
            </a:r>
            <a:r>
              <a:rPr lang="en-US" dirty="0" smtClean="0"/>
              <a:t> </a:t>
            </a:r>
            <a:r>
              <a:rPr lang="en-US" dirty="0" err="1" smtClean="0"/>
              <a:t>Funktionsumfang</a:t>
            </a:r>
            <a:r>
              <a:rPr lang="en-US" dirty="0" smtClean="0"/>
              <a:t> der </a:t>
            </a:r>
            <a:r>
              <a:rPr lang="en-US" dirty="0" err="1" smtClean="0"/>
              <a:t>Standardbibliothek</a:t>
            </a:r>
            <a:r>
              <a:rPr lang="en-US" dirty="0" smtClean="0"/>
              <a:t> fest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808412" y="3429000"/>
            <a:ext cx="2700338" cy="381617"/>
          </a:xfrm>
          <a:prstGeom prst="wedgeRoundRectCallout">
            <a:avLst>
              <a:gd name="adj1" fmla="val -58116"/>
              <a:gd name="adj2" fmla="val 213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auch: </a:t>
            </a:r>
            <a:r>
              <a:rPr lang="de-DE" dirty="0" err="1" smtClean="0">
                <a:solidFill>
                  <a:schemeClr val="bg1"/>
                </a:solidFill>
              </a:rPr>
              <a:t>Regex</a:t>
            </a:r>
            <a:r>
              <a:rPr lang="de-DE" dirty="0" smtClean="0">
                <a:solidFill>
                  <a:schemeClr val="bg1"/>
                </a:solidFill>
              </a:rPr>
              <a:t>, 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824228" y="2944799"/>
            <a:ext cx="2881312" cy="431825"/>
          </a:xfrm>
          <a:prstGeom prst="wedgeRoundRectCallout">
            <a:avLst>
              <a:gd name="adj1" fmla="val -64468"/>
              <a:gd name="adj2" fmla="val 544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7370936" y="4878040"/>
            <a:ext cx="1584176" cy="351804"/>
          </a:xfrm>
          <a:prstGeom prst="wedgeRoundRectCallout">
            <a:avLst>
              <a:gd name="adj1" fmla="val -75384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066160" y="5745577"/>
            <a:ext cx="4825428" cy="450031"/>
          </a:xfrm>
          <a:prstGeom prst="wedgeRoundRectCallout">
            <a:avLst>
              <a:gd name="adj1" fmla="val -64256"/>
              <a:gd name="adj2" fmla="val -5250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später: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7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8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4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3568" y="2387601"/>
            <a:ext cx="7295587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b="0" dirty="0"/>
              <a:t>Wieso ist diese Forderung notwendig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  <p:sp>
        <p:nvSpPr>
          <p:cNvPr id="5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697183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back_inserter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1021" y="5273673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273674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Funktionszeiger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6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4948237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Intermezzo </a:t>
            </a:r>
            <a:r>
              <a:rPr lang="de-DE" altLang="de-DE" dirty="0" smtClean="0"/>
              <a:t>– </a:t>
            </a:r>
            <a:br>
              <a:rPr lang="de-DE" altLang="de-DE" dirty="0" smtClean="0"/>
            </a:br>
            <a:r>
              <a:rPr lang="de-DE" altLang="de-DE" dirty="0" smtClean="0"/>
              <a:t>Schleife </a:t>
            </a:r>
            <a:r>
              <a:rPr lang="de-DE" altLang="de-DE" dirty="0"/>
              <a:t>vs. </a:t>
            </a:r>
            <a:r>
              <a:rPr lang="de-DE" altLang="de-DE" dirty="0" err="1" smtClean="0"/>
              <a:t>remove_copy_if</a:t>
            </a:r>
            <a:endParaRPr lang="de-DE" altLang="de-DE" dirty="0" smtClean="0"/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251520" y="1556792"/>
            <a:ext cx="7489825" cy="432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first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  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last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5032"/>
                </a:solidFill>
                <a:latin typeface="Consolas" pitchFamily="49" charset="0"/>
              </a:rPr>
              <a:t>				</a:t>
            </a:r>
            <a:r>
              <a:rPr lang="en-US" altLang="de-DE" sz="16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6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// result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600" dirty="0" smtClean="0">
                <a:solidFill>
                  <a:srgbClr val="000000"/>
                </a:solidFill>
                <a:latin typeface="Consolas" pitchFamily="49" charset="0"/>
              </a:rPr>
              <a:t>even									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// predicate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>vs.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(T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last; ++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(!P(*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endParaRPr lang="de-DE" altLang="de-DE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++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smtClean="0"/>
              <a:t>Was </a:t>
            </a:r>
            <a:r>
              <a:rPr lang="de-DE" altLang="de-DE" sz="1800" dirty="0"/>
              <a:t>ist </a:t>
            </a:r>
            <a:r>
              <a:rPr lang="de-DE" altLang="de-DE" sz="1800" dirty="0" smtClean="0"/>
              <a:t>„schöner“ </a:t>
            </a:r>
            <a:r>
              <a:rPr lang="de-DE" altLang="de-DE" sz="1800" dirty="0"/>
              <a:t>oder zumindest </a:t>
            </a:r>
            <a:r>
              <a:rPr lang="de-DE" altLang="de-DE" sz="1800" dirty="0" smtClean="0"/>
              <a:t>praktischer?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„Brutkasten“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214512" y="1529514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</a:t>
            </a:r>
            <a:r>
              <a:rPr lang="de-DE" altLang="de-DE" sz="1800" dirty="0" smtClean="0"/>
              <a:t>binden wir uns an diese IDE.</a:t>
            </a:r>
            <a:br>
              <a:rPr lang="de-DE" altLang="de-DE" sz="1800" dirty="0" smtClean="0"/>
            </a:br>
            <a:endParaRPr lang="de-DE" altLang="de-DE" sz="180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651989" y="3421540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651989" y="4308268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19941" y="342154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9941" y="430136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2063717" y="3473676"/>
            <a:ext cx="6576227" cy="2965135"/>
            <a:chOff x="2063717" y="3473676"/>
            <a:chExt cx="6576227" cy="2965135"/>
          </a:xfrm>
        </p:grpSpPr>
        <p:sp>
          <p:nvSpPr>
            <p:cNvPr id="2" name="Gefaltete Ecke 1"/>
            <p:cNvSpPr/>
            <p:nvPr/>
          </p:nvSpPr>
          <p:spPr bwMode="auto">
            <a:xfrm>
              <a:off x="4572000" y="3789040"/>
              <a:ext cx="4067944" cy="2138338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all: main.exe</a:t>
              </a:r>
            </a:p>
            <a:p>
              <a:pPr algn="l"/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main.exe: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main.o</a:t>
              </a:r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Building.o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Floor.o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#...</a:t>
              </a:r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$^ -o $@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%.o: %.cpp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-MMD -MP -c $&lt; -o $@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7487816" y="3799710"/>
              <a:ext cx="1152128" cy="36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Makefile</a:t>
              </a:r>
              <a:endParaRPr lang="en-US" dirty="0"/>
            </a:p>
          </p:txBody>
        </p:sp>
        <p:sp>
          <p:nvSpPr>
            <p:cNvPr id="10" name="Abgerundete rechteckige Legende 9"/>
            <p:cNvSpPr/>
            <p:nvPr/>
          </p:nvSpPr>
          <p:spPr>
            <a:xfrm>
              <a:off x="3995936" y="3473676"/>
              <a:ext cx="1071736" cy="329024"/>
            </a:xfrm>
            <a:prstGeom prst="wedgeRoundRectCallout">
              <a:avLst>
                <a:gd name="adj1" fmla="val 20773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i="1" dirty="0" smtClean="0">
                  <a:solidFill>
                    <a:schemeClr val="bg1"/>
                  </a:solidFill>
                </a:rPr>
                <a:t>Target</a:t>
              </a:r>
              <a:endParaRPr lang="de-DE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Abgerundete rechteckige Legende 10"/>
            <p:cNvSpPr/>
            <p:nvPr/>
          </p:nvSpPr>
          <p:spPr>
            <a:xfrm>
              <a:off x="5246204" y="3473676"/>
              <a:ext cx="1918084" cy="329024"/>
            </a:xfrm>
            <a:prstGeom prst="wedgeRoundRectCallout">
              <a:avLst>
                <a:gd name="adj1" fmla="val -39492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Abhängigkeiten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2" name="Abgerundete rechteckige Legende 11"/>
            <p:cNvSpPr/>
            <p:nvPr/>
          </p:nvSpPr>
          <p:spPr>
            <a:xfrm>
              <a:off x="5246204" y="5670748"/>
              <a:ext cx="3063024" cy="329024"/>
            </a:xfrm>
            <a:prstGeom prst="wedgeRoundRectCallout">
              <a:avLst>
                <a:gd name="adj1" fmla="val -49447"/>
                <a:gd name="adj2" fmla="val -13867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Befehl, um Target zu bauen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4572000" y="5188653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4" name="Abgerundete rechteckige Legende 13"/>
            <p:cNvSpPr/>
            <p:nvPr/>
          </p:nvSpPr>
          <p:spPr>
            <a:xfrm>
              <a:off x="2063717" y="6109787"/>
              <a:ext cx="5172108" cy="329024"/>
            </a:xfrm>
            <a:prstGeom prst="wedgeRoundRectCallout">
              <a:avLst>
                <a:gd name="adj1" fmla="val -477"/>
                <a:gd name="adj2" fmla="val -26190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1 Tab Einrückung zur Gruppierung von Befehlen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4572000" y="4605131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Erstes Target ist immer der </a:t>
            </a:r>
            <a:r>
              <a:rPr lang="de-DE" b="1" dirty="0" smtClean="0">
                <a:solidFill>
                  <a:schemeClr val="bg1"/>
                </a:solidFill>
              </a:rPr>
              <a:t>Default-Einstiegspunkt</a:t>
            </a:r>
            <a:r>
              <a:rPr lang="de-DE" dirty="0" smtClean="0">
                <a:solidFill>
                  <a:schemeClr val="bg1"/>
                </a:solidFill>
              </a:rPr>
              <a:t>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Platzhalter</a:t>
            </a:r>
            <a:r>
              <a:rPr lang="de-DE" dirty="0" smtClean="0">
                <a:solidFill>
                  <a:schemeClr val="bg1"/>
                </a:solidFill>
              </a:rPr>
              <a:t>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644703" y="3807383"/>
            <a:ext cx="4112541" cy="593725"/>
          </a:xfrm>
          <a:prstGeom prst="wedgeRoundRectCallout">
            <a:avLst>
              <a:gd name="adj1" fmla="val -129264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b="1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Include</a:t>
            </a:r>
            <a:r>
              <a:rPr lang="de-DE" b="1" dirty="0" smtClean="0">
                <a:solidFill>
                  <a:schemeClr val="bg1"/>
                </a:solidFill>
              </a:rPr>
              <a:t>-Dependencies</a:t>
            </a:r>
            <a:r>
              <a:rPr lang="de-DE" dirty="0" smtClean="0">
                <a:solidFill>
                  <a:schemeClr val="bg1"/>
                </a:solidFill>
              </a:rPr>
              <a:t>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Lösch-Regel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Java „plattformunabhängig“ 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RAM: 24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Flash: 576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CAN / UART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/>
            </a:r>
            <a:br>
              <a:rPr lang="de-DE" altLang="de-DE" b="1" dirty="0" smtClean="0"/>
            </a:br>
            <a:r>
              <a:rPr lang="de-DE" altLang="de-DE" b="1" dirty="0" err="1" smtClean="0"/>
              <a:t>Starterkit</a:t>
            </a:r>
            <a:r>
              <a:rPr lang="de-DE" altLang="de-DE" b="1" dirty="0" smtClean="0"/>
              <a:t> SK-16FX-EUROscope</a:t>
            </a:r>
            <a:br>
              <a:rPr lang="de-DE" altLang="de-DE" b="1" dirty="0" smtClean="0"/>
            </a:br>
            <a:endParaRPr lang="de-DE" altLang="de-DE" b="1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7-Segment-Anzeigen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Druckschalter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 bwMode="auto">
          <a:xfrm>
            <a:off x="6928465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425126" y="465798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2678739" y="52708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6928464" y="535297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7268278" y="1743831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4028485" y="588369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722929" y="182241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6" name="Ellipse 15"/>
          <p:cNvSpPr/>
          <p:nvPr/>
        </p:nvSpPr>
        <p:spPr bwMode="auto">
          <a:xfrm>
            <a:off x="2336520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4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hintergrundbeleuchtet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003" y="2348881"/>
            <a:ext cx="4654002" cy="381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6498470" y="190106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" name="Ellipse 5"/>
          <p:cNvSpPr/>
          <p:nvPr/>
        </p:nvSpPr>
        <p:spPr bwMode="auto">
          <a:xfrm>
            <a:off x="7787212" y="2446166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8244408" y="366232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3797300" y="37890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2161791" y="140125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</a:t>
            </a:r>
            <a:r>
              <a:rPr lang="de-DE" altLang="de-DE" b="1" dirty="0" smtClean="0"/>
              <a:t>Fujitsu </a:t>
            </a:r>
            <a:r>
              <a:rPr lang="de-DE" altLang="de-DE" b="1" dirty="0" err="1" smtClean="0"/>
              <a:t>Microelectronics</a:t>
            </a:r>
            <a:r>
              <a:rPr lang="de-DE" altLang="de-DE" b="1" dirty="0" smtClean="0"/>
              <a:t> Ltd.</a:t>
            </a:r>
          </a:p>
          <a:p>
            <a:pPr lvl="2"/>
            <a:r>
              <a:rPr lang="de-DE" altLang="de-DE" dirty="0" smtClean="0"/>
              <a:t>Später: </a:t>
            </a:r>
            <a:r>
              <a:rPr lang="de-DE" altLang="de-DE" dirty="0" err="1" smtClean="0"/>
              <a:t>Spansion</a:t>
            </a:r>
            <a:r>
              <a:rPr lang="de-DE" altLang="de-DE" dirty="0" smtClean="0"/>
              <a:t> – Heute: </a:t>
            </a:r>
            <a:r>
              <a:rPr lang="de-DE" altLang="de-DE" dirty="0" err="1" smtClean="0"/>
              <a:t>Cypress</a:t>
            </a:r>
            <a:endParaRPr lang="de-DE" altLang="de-DE" dirty="0" smtClean="0"/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</a:t>
            </a:r>
            <a:r>
              <a:rPr lang="de-DE" altLang="de-DE" b="1" dirty="0" smtClean="0"/>
              <a:t>einzeilige Kommentare ( </a:t>
            </a:r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altLang="de-DE" b="1" dirty="0" smtClean="0"/>
              <a:t> )</a:t>
            </a:r>
          </a:p>
          <a:p>
            <a:pPr lvl="2"/>
            <a:r>
              <a:rPr lang="de-DE" altLang="de-DE" dirty="0" smtClean="0"/>
              <a:t>Variablendeklaration </a:t>
            </a:r>
            <a:r>
              <a:rPr lang="de-DE" altLang="de-DE" b="1" dirty="0" smtClean="0"/>
              <a:t>am Anfang einer Funktion </a:t>
            </a:r>
            <a:r>
              <a:rPr lang="de-DE" altLang="de-DE" dirty="0" smtClean="0"/>
              <a:t>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9769400" y="5805264"/>
            <a:ext cx="2519388" cy="513832"/>
            <a:chOff x="6166747" y="6332814"/>
            <a:chExt cx="2519388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1127232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baseline="-25000" dirty="0">
                  <a:solidFill>
                    <a:schemeClr val="bg1"/>
                  </a:solidFill>
                </a:rPr>
                <a:t>/</a:t>
              </a:r>
              <a:r>
                <a:rPr lang="en-US" b="1" baseline="-25000" dirty="0" err="1">
                  <a:solidFill>
                    <a:schemeClr val="bg1"/>
                  </a:solidFill>
                </a:rPr>
                <a:t>Null_pointer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233272" y="6414746"/>
              <a:ext cx="500457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baseline="-25000" dirty="0" smtClean="0">
                  <a:solidFill>
                    <a:schemeClr val="bg1"/>
                  </a:solidFill>
                </a:rPr>
                <a:t>[EN]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implementiert man Funktionen in Java?</a:t>
            </a:r>
            <a:endParaRPr lang="de-DE" altLang="de-DE" sz="1800" b="0" dirty="0"/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08919"/>
            <a:ext cx="2794000" cy="519501"/>
          </a:xfrm>
          <a:prstGeom prst="wedgeRoundRectCallout">
            <a:avLst>
              <a:gd name="adj1" fmla="val 26105"/>
              <a:gd name="adj2" fmla="val 1647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Hier seid Ihr gefragt! </a:t>
            </a:r>
            <a:r>
              <a:rPr lang="de-DE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 </a:t>
            </a:r>
          </a:p>
          <a:p>
            <a:pPr lvl="2"/>
            <a:r>
              <a:rPr lang="de-DE" altLang="de-DE" dirty="0" smtClean="0">
                <a:sym typeface="Wingdings" panose="05000000000000000000" pitchFamily="2" charset="2"/>
              </a:rPr>
              <a:t>Es ist sehr empfehlenswert, sich eine eigene kleine Debugging-Bibliothek zu schreiben</a:t>
            </a:r>
            <a:endParaRPr lang="de-DE" altLang="de-DE" dirty="0" smtClean="0"/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b="1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8 Pins </a:t>
            </a:r>
            <a:r>
              <a:rPr lang="de-DE" altLang="de-DE" sz="2000" dirty="0" smtClean="0"/>
              <a:t>= </a:t>
            </a:r>
            <a:r>
              <a:rPr lang="de-DE" altLang="de-DE" sz="2000" b="1" dirty="0" smtClean="0"/>
              <a:t>Port</a:t>
            </a:r>
            <a:br>
              <a:rPr lang="de-DE" altLang="de-DE" sz="2000" b="1" dirty="0" smtClean="0"/>
            </a:br>
            <a:r>
              <a:rPr lang="de-DE" altLang="de-DE" sz="1800" b="1" dirty="0" smtClean="0"/>
              <a:t> </a:t>
            </a:r>
            <a:endParaRPr lang="de-DE" altLang="de-DE" sz="2000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als </a:t>
            </a:r>
            <a:r>
              <a:rPr lang="de-DE" altLang="de-DE" sz="1600" i="1" dirty="0" smtClean="0"/>
              <a:t>Eingang</a:t>
            </a:r>
            <a:r>
              <a:rPr lang="de-DE" altLang="de-DE" sz="1600" dirty="0" smtClean="0"/>
              <a:t>: Abfrage des Zustandes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als </a:t>
            </a:r>
            <a:r>
              <a:rPr lang="de-DE" altLang="de-DE" sz="1600" i="1" dirty="0"/>
              <a:t>Ausgang</a:t>
            </a:r>
            <a:r>
              <a:rPr lang="de-DE" altLang="de-DE" sz="1600" dirty="0" smtClean="0"/>
              <a:t>: Setzen des Pegels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z.B. </a:t>
            </a:r>
            <a:r>
              <a:rPr lang="de-DE" alt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PDR07_P0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Data-</a:t>
            </a:r>
            <a:r>
              <a:rPr lang="de-DE" altLang="de-DE" sz="1800" b="1" dirty="0" err="1" smtClean="0"/>
              <a:t>Direction</a:t>
            </a:r>
            <a:r>
              <a:rPr lang="de-DE" altLang="de-DE" sz="1800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0 → Eingang, 1 → Ausgang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DDR07_D0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Port-Input-</a:t>
            </a:r>
            <a:r>
              <a:rPr lang="de-DE" altLang="de-DE" sz="1800" b="1" dirty="0" err="1" smtClean="0"/>
              <a:t>Enable</a:t>
            </a:r>
            <a:r>
              <a:rPr lang="de-DE" altLang="de-DE" sz="1800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Bei </a:t>
            </a:r>
            <a:r>
              <a:rPr lang="de-DE" altLang="de-DE" sz="1600" dirty="0" err="1" smtClean="0"/>
              <a:t>Eingangspin</a:t>
            </a:r>
            <a:r>
              <a:rPr lang="de-DE" altLang="de-DE" sz="1600" dirty="0" smtClean="0"/>
              <a:t> den Eingang aktiv schalten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PIER07_IE0</a:t>
            </a:r>
            <a:endParaRPr lang="de-DE" alt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237626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Technische</a:t>
            </a:r>
            <a:r>
              <a:rPr lang="en-US" dirty="0" smtClean="0"/>
              <a:t> </a:t>
            </a:r>
            <a:r>
              <a:rPr lang="en-US" dirty="0" err="1" smtClean="0"/>
              <a:t>Anmerkungen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Projektvorlagen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313"/>
            <a:ext cx="4393183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Die </a:t>
            </a:r>
            <a:r>
              <a:rPr lang="en-US" b="1" dirty="0" err="1" smtClean="0"/>
              <a:t>Projektvorlagen</a:t>
            </a:r>
            <a:r>
              <a:rPr lang="en-US" b="1" dirty="0" smtClean="0"/>
              <a:t> </a:t>
            </a:r>
            <a:r>
              <a:rPr lang="en-US" dirty="0" err="1" smtClean="0"/>
              <a:t>enthalten</a:t>
            </a:r>
            <a:r>
              <a:rPr lang="en-US" dirty="0" smtClean="0"/>
              <a:t> Code, der </a:t>
            </a:r>
            <a:r>
              <a:rPr lang="en-US" dirty="0" err="1" smtClean="0"/>
              <a:t>euch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Starten</a:t>
            </a:r>
            <a:r>
              <a:rPr lang="en-US" dirty="0" smtClean="0"/>
              <a:t> </a:t>
            </a:r>
            <a:r>
              <a:rPr lang="en-US" dirty="0" err="1" smtClean="0"/>
              <a:t>hilft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b="1" dirty="0" err="1" smtClean="0"/>
              <a:t>Importieren</a:t>
            </a:r>
            <a:r>
              <a:rPr lang="en-US" dirty="0" smtClean="0"/>
              <a:t> der </a:t>
            </a:r>
            <a:r>
              <a:rPr lang="en-US" dirty="0" err="1" smtClean="0"/>
              <a:t>Projekte</a:t>
            </a:r>
            <a:r>
              <a:rPr lang="en-US" dirty="0" smtClean="0"/>
              <a:t> in Eclipse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wichtig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b="1" dirty="0" smtClean="0"/>
              <a:t>“Existing Code as </a:t>
            </a:r>
            <a:r>
              <a:rPr lang="en-US" b="1" dirty="0" err="1" smtClean="0"/>
              <a:t>Makefile</a:t>
            </a:r>
            <a:r>
              <a:rPr lang="en-US" b="1" dirty="0" smtClean="0"/>
              <a:t> Project”</a:t>
            </a:r>
            <a:r>
              <a:rPr lang="en-US" dirty="0" smtClean="0"/>
              <a:t> </a:t>
            </a:r>
            <a:r>
              <a:rPr lang="en-US" dirty="0" err="1" smtClean="0"/>
              <a:t>importiert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–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“C Project” (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>
                <a:sym typeface="Wingdings" panose="05000000000000000000" pitchFamily="2" charset="2"/>
              </a:rPr>
              <a:t>falsche</a:t>
            </a:r>
            <a:r>
              <a:rPr lang="en-US" dirty="0" smtClean="0">
                <a:sym typeface="Wingdings" panose="05000000000000000000" pitchFamily="2" charset="2"/>
              </a:rPr>
              <a:t> Toolchain!)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628800"/>
            <a:ext cx="44005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Anschluss des Boards an die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Board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USB-</a:t>
            </a:r>
            <a:r>
              <a:rPr lang="en-US" dirty="0" err="1" smtClean="0"/>
              <a:t>zu</a:t>
            </a:r>
            <a:r>
              <a:rPr lang="en-US" dirty="0" smtClean="0"/>
              <a:t>-</a:t>
            </a:r>
            <a:r>
              <a:rPr lang="en-US" dirty="0" err="1" smtClean="0"/>
              <a:t>Seriell-Schnittstelle</a:t>
            </a:r>
            <a:r>
              <a:rPr lang="en-US" dirty="0" smtClean="0"/>
              <a:t> </a:t>
            </a:r>
            <a:r>
              <a:rPr lang="en-US" dirty="0" err="1" smtClean="0"/>
              <a:t>angesprochen</a:t>
            </a:r>
            <a:r>
              <a:rPr lang="en-US" dirty="0" smtClean="0"/>
              <a:t> (</a:t>
            </a:r>
            <a:r>
              <a:rPr lang="en-US" dirty="0" err="1" smtClean="0"/>
              <a:t>unter</a:t>
            </a:r>
            <a:r>
              <a:rPr lang="en-US" dirty="0" smtClean="0"/>
              <a:t> Windows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i="1" dirty="0" smtClean="0"/>
              <a:t>COM1</a:t>
            </a:r>
            <a:r>
              <a:rPr lang="en-US" dirty="0" smtClean="0"/>
              <a:t>, </a:t>
            </a:r>
            <a:r>
              <a:rPr lang="en-US" dirty="0" err="1" smtClean="0"/>
              <a:t>unter</a:t>
            </a:r>
            <a:r>
              <a:rPr lang="en-US" dirty="0" smtClean="0"/>
              <a:t> Linux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i="1" dirty="0" smtClean="0"/>
              <a:t>/dev/ttyUSB0</a:t>
            </a:r>
            <a:r>
              <a:rPr lang="en-US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 smtClean="0"/>
              <a:t>Standardfall</a:t>
            </a:r>
            <a:r>
              <a:rPr lang="en-US" dirty="0" smtClean="0"/>
              <a:t>: USB-Anschluss </a:t>
            </a:r>
            <a:r>
              <a:rPr lang="en-US" dirty="0" err="1" smtClean="0"/>
              <a:t>ist</a:t>
            </a:r>
            <a:r>
              <a:rPr lang="en-US" dirty="0" smtClean="0"/>
              <a:t> in der VM </a:t>
            </a:r>
            <a:r>
              <a:rPr lang="en-US" dirty="0" err="1" smtClean="0"/>
              <a:t>verfügbar</a:t>
            </a:r>
            <a:r>
              <a:rPr lang="en-US" dirty="0" smtClean="0"/>
              <a:t> – Linux </a:t>
            </a:r>
            <a:r>
              <a:rPr lang="en-US" dirty="0" err="1" smtClean="0"/>
              <a:t>sorgt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USB-</a:t>
            </a:r>
            <a:r>
              <a:rPr lang="en-US" dirty="0" err="1" smtClean="0"/>
              <a:t>zu</a:t>
            </a:r>
            <a:r>
              <a:rPr lang="en-US" dirty="0" smtClean="0"/>
              <a:t>-</a:t>
            </a:r>
            <a:r>
              <a:rPr lang="en-US" dirty="0" err="1" smtClean="0"/>
              <a:t>Seriell-Schnittstelle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Alternative</a:t>
            </a:r>
            <a:r>
              <a:rPr lang="en-US" dirty="0" smtClean="0"/>
              <a:t>: Host-System </a:t>
            </a:r>
            <a:r>
              <a:rPr lang="en-US" dirty="0" err="1" smtClean="0"/>
              <a:t>sorgt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USB-</a:t>
            </a:r>
            <a:r>
              <a:rPr lang="en-US" dirty="0" err="1" smtClean="0"/>
              <a:t>zu</a:t>
            </a:r>
            <a:r>
              <a:rPr lang="en-US" dirty="0" smtClean="0"/>
              <a:t>-</a:t>
            </a:r>
            <a:r>
              <a:rPr lang="en-US" dirty="0" err="1" smtClean="0"/>
              <a:t>Seriell-Schnittstelle</a:t>
            </a:r>
            <a:endParaRPr lang="en-US" dirty="0" smtClean="0"/>
          </a:p>
          <a:p>
            <a:pPr marL="692150" lvl="1" indent="-342900"/>
            <a:r>
              <a:rPr lang="en-US" dirty="0" smtClean="0"/>
              <a:t>VM </a:t>
            </a:r>
            <a:r>
              <a:rPr lang="en-US" dirty="0" err="1" smtClean="0"/>
              <a:t>herunterfahren</a:t>
            </a:r>
            <a:endParaRPr lang="en-US" dirty="0" smtClean="0"/>
          </a:p>
          <a:p>
            <a:pPr marL="692150" lvl="1" indent="-342900"/>
            <a:r>
              <a:rPr lang="en-US" dirty="0" smtClean="0"/>
              <a:t>In den </a:t>
            </a:r>
            <a:r>
              <a:rPr lang="en-US" dirty="0" err="1" smtClean="0"/>
              <a:t>Einstellungen</a:t>
            </a:r>
            <a:r>
              <a:rPr lang="en-US" dirty="0" smtClean="0"/>
              <a:t> der VM die </a:t>
            </a:r>
            <a:r>
              <a:rPr lang="en-US" dirty="0" err="1" smtClean="0"/>
              <a:t>Filterregel</a:t>
            </a:r>
            <a:r>
              <a:rPr lang="en-US" dirty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Board </a:t>
            </a:r>
            <a:r>
              <a:rPr lang="en-US" dirty="0" err="1" smtClean="0"/>
              <a:t>deaktivieren</a:t>
            </a:r>
            <a:r>
              <a:rPr lang="en-US" dirty="0" smtClean="0"/>
              <a:t> (</a:t>
            </a:r>
            <a:r>
              <a:rPr lang="en-US" dirty="0" err="1" smtClean="0"/>
              <a:t>Ändern</a:t>
            </a:r>
            <a:r>
              <a:rPr lang="en-US" dirty="0" smtClean="0"/>
              <a:t> -&gt; USB)</a:t>
            </a:r>
          </a:p>
          <a:p>
            <a:pPr marL="692150" lvl="1" indent="-342900"/>
            <a:r>
              <a:rPr lang="en-US" dirty="0" err="1" smtClean="0"/>
              <a:t>Danach</a:t>
            </a:r>
            <a:r>
              <a:rPr lang="en-US" dirty="0" smtClean="0"/>
              <a:t>: </a:t>
            </a:r>
            <a:r>
              <a:rPr lang="en-US" dirty="0" err="1" smtClean="0"/>
              <a:t>Unter</a:t>
            </a:r>
            <a:r>
              <a:rPr lang="en-US" dirty="0" smtClean="0"/>
              <a:t> </a:t>
            </a:r>
            <a:r>
              <a:rPr lang="en-US" i="1" dirty="0" err="1" smtClean="0"/>
              <a:t>Serielle</a:t>
            </a:r>
            <a:r>
              <a:rPr lang="en-US" i="1" dirty="0" smtClean="0"/>
              <a:t> </a:t>
            </a:r>
            <a:r>
              <a:rPr lang="en-US" i="1" dirty="0" err="1" smtClean="0"/>
              <a:t>Schnittstelle</a:t>
            </a:r>
            <a:r>
              <a:rPr lang="en-US" dirty="0" smtClean="0"/>
              <a:t> den </a:t>
            </a:r>
            <a:r>
              <a:rPr lang="en-US" dirty="0" err="1" smtClean="0"/>
              <a:t>ersten</a:t>
            </a:r>
            <a:r>
              <a:rPr lang="en-US" dirty="0" smtClean="0"/>
              <a:t> Port </a:t>
            </a:r>
            <a:r>
              <a:rPr lang="en-US" dirty="0" err="1" smtClean="0"/>
              <a:t>aktivieren</a:t>
            </a:r>
            <a:r>
              <a:rPr lang="en-US" dirty="0" smtClean="0"/>
              <a:t> (COM1, Host-</a:t>
            </a:r>
            <a:r>
              <a:rPr lang="en-US" dirty="0" err="1" smtClean="0"/>
              <a:t>Schnittstelle</a:t>
            </a:r>
            <a:r>
              <a:rPr lang="en-US" dirty="0" smtClean="0"/>
              <a:t>,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/</a:t>
            </a:r>
            <a:r>
              <a:rPr lang="en-US" dirty="0" err="1" smtClean="0"/>
              <a:t>Adresse</a:t>
            </a:r>
            <a:r>
              <a:rPr lang="en-US" dirty="0" smtClean="0"/>
              <a:t> den </a:t>
            </a:r>
            <a:r>
              <a:rPr lang="en-US" dirty="0" err="1" smtClean="0"/>
              <a:t>seriellen</a:t>
            </a:r>
            <a:r>
              <a:rPr lang="en-US" dirty="0" smtClean="0"/>
              <a:t> </a:t>
            </a:r>
            <a:r>
              <a:rPr lang="en-US" dirty="0" err="1" smtClean="0"/>
              <a:t>Schnittstelle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Host-System </a:t>
            </a:r>
            <a:r>
              <a:rPr lang="en-US" dirty="0" err="1" smtClean="0"/>
              <a:t>eintragen</a:t>
            </a:r>
            <a:r>
              <a:rPr lang="en-US" dirty="0" smtClean="0"/>
              <a:t> (</a:t>
            </a:r>
            <a:r>
              <a:rPr lang="en-US" dirty="0" err="1" smtClean="0"/>
              <a:t>bei</a:t>
            </a:r>
            <a:r>
              <a:rPr lang="en-US" dirty="0" smtClean="0"/>
              <a:t> Windows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“</a:t>
            </a:r>
            <a:r>
              <a:rPr lang="en-US" i="1" dirty="0" err="1" smtClean="0"/>
              <a:t>Geräte</a:t>
            </a:r>
            <a:r>
              <a:rPr lang="en-US" i="1" dirty="0" smtClean="0"/>
              <a:t> Manager</a:t>
            </a:r>
            <a:r>
              <a:rPr lang="en-US" dirty="0" smtClean="0"/>
              <a:t>”, </a:t>
            </a:r>
            <a:r>
              <a:rPr lang="en-US" dirty="0" err="1" smtClean="0"/>
              <a:t>bei</a:t>
            </a:r>
            <a:r>
              <a:rPr lang="en-US" dirty="0" smtClean="0"/>
              <a:t> Linux </a:t>
            </a:r>
            <a:r>
              <a:rPr lang="en-US" dirty="0" err="1" smtClean="0"/>
              <a:t>i.d.R</a:t>
            </a:r>
            <a:r>
              <a:rPr lang="en-US" dirty="0" smtClean="0"/>
              <a:t>. </a:t>
            </a:r>
            <a:r>
              <a:rPr lang="en-US" i="1" dirty="0" smtClean="0"/>
              <a:t>/dev/ttyUSB0</a:t>
            </a:r>
            <a:r>
              <a:rPr lang="en-US" dirty="0" smtClean="0"/>
              <a:t>).</a:t>
            </a:r>
          </a:p>
          <a:p>
            <a:pPr marL="692150" lvl="1" indent="-342900"/>
            <a:r>
              <a:rPr lang="en-US" dirty="0" smtClean="0"/>
              <a:t>VM </a:t>
            </a:r>
            <a:r>
              <a:rPr lang="en-US" dirty="0" err="1" smtClean="0"/>
              <a:t>neu</a:t>
            </a:r>
            <a:r>
              <a:rPr lang="en-US" dirty="0" smtClean="0"/>
              <a:t> </a:t>
            </a:r>
            <a:r>
              <a:rPr lang="en-US" dirty="0" err="1" smtClean="0"/>
              <a:t>starten</a:t>
            </a:r>
            <a:r>
              <a:rPr lang="en-US" dirty="0" smtClean="0"/>
              <a:t> und </a:t>
            </a:r>
            <a:r>
              <a:rPr lang="en-US" dirty="0" err="1" smtClean="0"/>
              <a:t>testen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6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Viel Spaß!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149" y="1700808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6" name="Picture 2" descr="http://tse2.mm.bing.net/th?id=OIP.Mc22e515febd25f2df7b929c3f614a513o0&amp;pid=15.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539552" y="6247768"/>
            <a:ext cx="8406680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Kabel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: http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://www.comtech.de/Computer-und-Zubehoer/Drucker/Druckerkabel-und-Zubehoer/KABEL-USB-2.0-A/B-5m</a:t>
            </a:r>
          </a:p>
        </p:txBody>
      </p:sp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Nächstes</a:t>
            </a:r>
            <a:r>
              <a:rPr lang="en-US" dirty="0" smtClean="0"/>
              <a:t> </a:t>
            </a:r>
            <a:r>
              <a:rPr lang="en-US" dirty="0" err="1" smtClean="0"/>
              <a:t>Jahr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Typ-Konvertierung</a:t>
            </a:r>
            <a:r>
              <a:rPr lang="en-US" dirty="0" smtClean="0"/>
              <a:t> und </a:t>
            </a:r>
            <a:r>
              <a:rPr lang="en-US" dirty="0" err="1" smtClean="0"/>
              <a:t>Anonyme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51520" y="1628800"/>
            <a:ext cx="3986989" cy="3397574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mike(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tabLst>
                <a:tab pos="361950" algn="l"/>
                <a:tab pos="712788" algn="l"/>
              </a:tabLst>
            </a:pPr>
            <a:endParaRPr lang="en-US" sz="14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932040" y="2276872"/>
            <a:ext cx="3775089" cy="377701"/>
          </a:xfrm>
          <a:prstGeom prst="wedgeRoundRectCallout">
            <a:avLst>
              <a:gd name="adj1" fmla="val -70577"/>
              <a:gd name="adj2" fmla="val 263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Konstruktor erwartet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427985" y="3138736"/>
            <a:ext cx="4279144" cy="377701"/>
          </a:xfrm>
          <a:prstGeom prst="wedgeRoundRectCallout">
            <a:avLst>
              <a:gd name="adj1" fmla="val -96540"/>
              <a:gd name="adj2" fmla="val 18402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Aber:</a:t>
            </a:r>
            <a:r>
              <a:rPr lang="de-DE" dirty="0" smtClean="0">
                <a:solidFill>
                  <a:schemeClr val="bg1"/>
                </a:solidFill>
              </a:rPr>
              <a:t> Aufrufer verwendet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427985" y="4000599"/>
            <a:ext cx="4279143" cy="1113631"/>
          </a:xfrm>
          <a:prstGeom prst="wedgeRoundRectCallout">
            <a:avLst>
              <a:gd name="adj1" fmla="val -85076"/>
              <a:gd name="adj2" fmla="val -368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I</a:t>
            </a:r>
            <a:r>
              <a:rPr lang="de-DE" b="1" dirty="0" smtClean="0">
                <a:solidFill>
                  <a:schemeClr val="bg1"/>
                </a:solidFill>
              </a:rPr>
              <a:t>mplizite Typkonvertierung,</a:t>
            </a:r>
            <a:r>
              <a:rPr lang="de-DE" dirty="0" smtClean="0">
                <a:solidFill>
                  <a:schemeClr val="bg1"/>
                </a:solidFill>
              </a:rPr>
              <a:t> da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einen Konstruktor besitzt, der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dirty="0" smtClean="0">
                <a:solidFill>
                  <a:schemeClr val="bg1"/>
                </a:solidFill>
              </a:rPr>
              <a:t> als Parameter hat.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4238509" y="5168505"/>
            <a:ext cx="4468619" cy="1296144"/>
          </a:xfrm>
          <a:prstGeom prst="wedgeRoundRectCallout">
            <a:avLst>
              <a:gd name="adj1" fmla="val -118458"/>
              <a:gd name="adj2" fmla="val -1163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Das generierte Objekt ist </a:t>
            </a:r>
            <a:r>
              <a:rPr lang="de-DE" b="1" dirty="0" smtClean="0">
                <a:solidFill>
                  <a:schemeClr val="bg1"/>
                </a:solidFill>
              </a:rPr>
              <a:t>„anonym“</a:t>
            </a:r>
            <a:r>
              <a:rPr lang="de-DE" dirty="0" smtClean="0">
                <a:solidFill>
                  <a:schemeClr val="bg1"/>
                </a:solidFill>
              </a:rPr>
              <a:t>, d.h. kann nach dieser Zeile nicht mehr verwendet werden – daher ist </a:t>
            </a:r>
            <a:r>
              <a:rPr lang="de-DE" b="1" dirty="0" smtClean="0">
                <a:solidFill>
                  <a:schemeClr val="bg1"/>
                </a:solidFill>
              </a:rPr>
              <a:t>nur eine Übergabe als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b="1" dirty="0" smtClean="0">
                <a:solidFill>
                  <a:schemeClr val="bg1"/>
                </a:solidFill>
              </a:rPr>
              <a:t> sinnvoll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Typkonvertierung</a:t>
            </a:r>
            <a:r>
              <a:rPr lang="en-US" dirty="0" smtClean="0"/>
              <a:t> </a:t>
            </a:r>
            <a:r>
              <a:rPr lang="en-US" dirty="0" err="1" smtClean="0"/>
              <a:t>unterbinden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251520" y="1628800"/>
            <a:ext cx="4953600" cy="4276590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explicit 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&amp;student)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mike(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"Mike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(mike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"Sarah"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4716016" y="4005064"/>
            <a:ext cx="4279144" cy="936104"/>
          </a:xfrm>
          <a:prstGeom prst="wedgeRoundRectCallout">
            <a:avLst>
              <a:gd name="adj1" fmla="val -74426"/>
              <a:gd name="adj2" fmla="val 559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Ohne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r>
              <a:rPr lang="de-DE" dirty="0" smtClean="0">
                <a:solidFill>
                  <a:schemeClr val="bg1"/>
                </a:solidFill>
              </a:rPr>
              <a:t> kann man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useStudent</a:t>
            </a:r>
            <a:r>
              <a:rPr lang="de-DE" dirty="0" smtClean="0">
                <a:solidFill>
                  <a:schemeClr val="bg1"/>
                </a:solidFill>
              </a:rPr>
              <a:t> auch so aufrufen wegen </a:t>
            </a:r>
            <a:r>
              <a:rPr lang="de-DE" b="1" dirty="0" smtClean="0">
                <a:solidFill>
                  <a:schemeClr val="bg1"/>
                </a:solidFill>
              </a:rPr>
              <a:t>impliziter Typkonvertierung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Vereinfachte</a:t>
            </a:r>
            <a:r>
              <a:rPr lang="en-US" dirty="0" smtClean="0"/>
              <a:t> </a:t>
            </a:r>
            <a:r>
              <a:rPr lang="en-US" dirty="0" err="1" smtClean="0"/>
              <a:t>Initialisierung</a:t>
            </a:r>
            <a:r>
              <a:rPr lang="en-US" dirty="0" smtClean="0"/>
              <a:t> in C++11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std</a:t>
            </a:r>
            <a:r>
              <a:rPr lang="en-US" dirty="0" smtClean="0"/>
              <a:t>::vector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Stolperfallen</a:t>
            </a:r>
            <a:r>
              <a:rPr lang="en-US" dirty="0" smtClean="0"/>
              <a:t> -&gt; {3,2}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::vector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Delegating 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1899766" y="1484784"/>
            <a:ext cx="3464322" cy="509169"/>
          </a:xfrm>
          <a:prstGeom prst="wedgeRoundRectCallout">
            <a:avLst>
              <a:gd name="adj1" fmla="val -49661"/>
              <a:gd name="adj2" fmla="val 1853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Getrennte Ordner für Header und Implementierung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159520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151408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607019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697036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249283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571623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(Warum) Ist 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hilfreich</a:t>
            </a:r>
            <a:r>
              <a:rPr lang="de-DE" altLang="de-DE" sz="1800" b="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http://www.cplusplus.com/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http://en.cppreference.com/w/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1" y="2132856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1" y="2159114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41278" y="1500188"/>
            <a:ext cx="1300356" cy="1665536"/>
            <a:chOff x="4699813" y="1762530"/>
            <a:chExt cx="1299772" cy="1666719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699813" y="3079032"/>
              <a:ext cx="1299772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412105" y="1773237"/>
            <a:ext cx="1871862" cy="1185722"/>
            <a:chOff x="5987596" y="1940979"/>
            <a:chExt cx="2466812" cy="1561934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5987596" y="3041906"/>
              <a:ext cx="2466812" cy="46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09395" y="2781300"/>
            <a:ext cx="1903086" cy="1666790"/>
            <a:chOff x="4398081" y="1762530"/>
            <a:chExt cx="1903239" cy="1666385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49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5957937" y="4783138"/>
            <a:ext cx="2214462" cy="1238209"/>
            <a:chOff x="5508294" y="2922631"/>
            <a:chExt cx="2215020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508294" y="3198802"/>
              <a:ext cx="2215020" cy="961894"/>
              <a:chOff x="5295969" y="4994212"/>
              <a:chExt cx="2215020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295969" y="4994212"/>
                <a:ext cx="2215020" cy="961894"/>
                <a:chOff x="4242189" y="4067093"/>
                <a:chExt cx="2215020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242189" y="4679060"/>
                  <a:ext cx="2215020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Objektcode</a:t>
                  </a:r>
                  <a:r>
                    <a:rPr lang="de-DE" altLang="de-DE" sz="1800" b="0" dirty="0" smtClean="0"/>
                    <a:t>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36912"/>
            <a:ext cx="8640763" cy="3816276"/>
          </a:xfrm>
        </p:spPr>
        <p:txBody>
          <a:bodyPr/>
          <a:lstStyle/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Idee des Praktikums</a:t>
            </a:r>
          </a:p>
          <a:p>
            <a:pPr lvl="1" eaLnBrk="1" hangingPunct="1">
              <a:defRPr/>
            </a:pPr>
            <a:r>
              <a:rPr lang="de-DE" sz="2200" b="1" dirty="0" smtClean="0"/>
              <a:t>Vorlesung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Konzepte</a:t>
            </a:r>
          </a:p>
          <a:p>
            <a:pPr lvl="1" eaLnBrk="1" hangingPunct="1">
              <a:defRPr/>
            </a:pPr>
            <a:r>
              <a:rPr lang="de-DE" sz="2200" b="1" dirty="0" smtClean="0"/>
              <a:t>Übung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praktische Kenntnisse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Basisvoraussetzungen</a:t>
            </a:r>
            <a:br>
              <a:rPr lang="de-DE" sz="2200" b="1" dirty="0" smtClean="0"/>
            </a:br>
            <a:endParaRPr lang="de-DE" sz="2200" b="1" dirty="0" smtClean="0"/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in Java werden</a:t>
            </a:r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250825" y="1821842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de-DE" sz="2000"/>
              <a:t>In diesem Praktikum wollen wir einige </a:t>
            </a:r>
            <a:r>
              <a:rPr lang="de-DE" sz="2000" b="1"/>
              <a:t>Besonderheiten der Sprachen C++ und C (für Microcontroller)</a:t>
            </a:r>
            <a:r>
              <a:rPr lang="de-DE" sz="2000"/>
              <a:t> kennenlernen.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769308" y="1773238"/>
            <a:ext cx="1903086" cy="1665536"/>
            <a:chOff x="4398081" y="1762530"/>
            <a:chExt cx="1903239" cy="1666719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dirty="0" smtClean="0"/>
                  <a:t>Maschinencode</a:t>
                </a:r>
                <a:r>
                  <a:rPr lang="de-DE" altLang="de-DE" sz="1800" b="0" dirty="0" smtClean="0"/>
                  <a:t>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i="1" dirty="0" smtClean="0"/>
                  <a:t>main.exe,</a:t>
                </a:r>
                <a:br>
                  <a:rPr lang="de-DE" altLang="de-DE" sz="1800" b="0" i="1" dirty="0" smtClean="0"/>
                </a:br>
                <a:r>
                  <a:rPr lang="de-DE" altLang="de-DE" sz="1800" b="0" i="1" dirty="0" smtClean="0"/>
                  <a:t>mylib.dll, </a:t>
                </a:r>
                <a:r>
                  <a:rPr lang="de-DE" altLang="de-DE" sz="1800" b="0" i="1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Bibliotheken</a:t>
                  </a:r>
                  <a:r>
                    <a:rPr lang="de-DE" altLang="de-DE" sz="1800" b="0" dirty="0" smtClean="0"/>
                    <a:t/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</a:t>
            </a:r>
            <a:r>
              <a:rPr lang="en-US" dirty="0" err="1" smtClean="0"/>
              <a:t>Statisches</a:t>
            </a:r>
            <a:r>
              <a:rPr lang="en-US" dirty="0" smtClean="0"/>
              <a:t> 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95128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Kopie</a:t>
            </a:r>
            <a:r>
              <a:rPr lang="en-US" sz="2000" dirty="0" smtClean="0"/>
              <a:t>” 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“standalone”,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951288"/>
          </a:xfrm>
        </p:spPr>
        <p:txBody>
          <a:bodyPr>
            <a:normAutofit lnSpcReduction="10000"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b="1" dirty="0" err="1" smtClean="0"/>
              <a:t>nur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beim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konkreten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Aufruf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“minimal”,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Abhängigkeiten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1165"/>
              <a:gd name="adj2" fmla="val 22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</a:t>
            </a:r>
            <a:r>
              <a:rPr lang="de-DE" dirty="0" smtClean="0">
                <a:solidFill>
                  <a:schemeClr val="bg1"/>
                </a:solidFill>
              </a:rPr>
              <a:t>wird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(Alternative: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4241741"/>
            <a:ext cx="4824536" cy="2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Weitere</a:t>
            </a:r>
            <a:r>
              <a:rPr lang="en-US" b="1" dirty="0" smtClean="0"/>
              <a:t>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Unterscheidung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Debug- und Release-Build (</a:t>
            </a:r>
            <a:r>
              <a:rPr lang="en-US" dirty="0" err="1" smtClean="0"/>
              <a:t>z.B</a:t>
            </a:r>
            <a:r>
              <a:rPr lang="en-US" dirty="0" smtClean="0"/>
              <a:t>. Logging)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(in </a:t>
            </a:r>
            <a:r>
              <a:rPr lang="en-US" dirty="0" err="1" smtClean="0"/>
              <a:t>älteren</a:t>
            </a:r>
            <a:r>
              <a:rPr lang="en-US" dirty="0" smtClean="0"/>
              <a:t> C++-</a:t>
            </a:r>
            <a:r>
              <a:rPr lang="en-US" dirty="0" err="1" smtClean="0"/>
              <a:t>Varianten</a:t>
            </a:r>
            <a:r>
              <a:rPr lang="en-US" dirty="0" smtClean="0"/>
              <a:t>): </a:t>
            </a:r>
            <a:r>
              <a:rPr lang="en-US" dirty="0" err="1" smtClean="0"/>
              <a:t>Konstanten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</a:t>
            </a:r>
            <a:r>
              <a:rPr lang="de-DE" altLang="de-DE" dirty="0" err="1" smtClean="0"/>
              <a:t>Inlining</a:t>
            </a:r>
            <a:r>
              <a:rPr lang="de-DE" altLang="de-DE" dirty="0" smtClean="0"/>
              <a:t> und Code-Optimierung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454738" y="1484313"/>
            <a:ext cx="4436850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zeigt</a:t>
            </a:r>
            <a:r>
              <a:rPr lang="en-US" dirty="0" smtClean="0"/>
              <a:t> an,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-/</a:t>
            </a:r>
            <a:r>
              <a:rPr lang="en-US" dirty="0" err="1" smtClean="0"/>
              <a:t>Funktionsaufrufs</a:t>
            </a:r>
            <a:r>
              <a:rPr lang="en-US" dirty="0" smtClean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der Code an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Aufrufstelle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b="1" dirty="0" err="1" smtClean="0"/>
              <a:t>Hinweis</a:t>
            </a:r>
            <a:r>
              <a:rPr lang="en-US" dirty="0" smtClean="0"/>
              <a:t> an den Compiler – </a:t>
            </a:r>
            <a:r>
              <a:rPr lang="en-US" dirty="0" err="1" smtClean="0"/>
              <a:t>nicht</a:t>
            </a:r>
            <a:r>
              <a:rPr lang="en-US" dirty="0" smtClean="0"/>
              <a:t> “</a:t>
            </a:r>
            <a:r>
              <a:rPr lang="en-US" dirty="0" err="1" smtClean="0"/>
              <a:t>verpflichtend</a:t>
            </a:r>
            <a:r>
              <a:rPr lang="en-US" dirty="0" smtClean="0"/>
              <a:t>”.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mehr</a:t>
            </a:r>
            <a:r>
              <a:rPr lang="en-US" b="1" dirty="0" smtClean="0"/>
              <a:t> </a:t>
            </a:r>
            <a:r>
              <a:rPr lang="en-US" b="1" dirty="0" err="1" smtClean="0"/>
              <a:t>notwendig</a:t>
            </a:r>
            <a:r>
              <a:rPr lang="en-US" dirty="0" smtClean="0"/>
              <a:t>, da der Compiler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Optimierungen</a:t>
            </a:r>
            <a:r>
              <a:rPr lang="en-US" dirty="0" smtClean="0"/>
              <a:t> </a:t>
            </a:r>
            <a:r>
              <a:rPr lang="en-US" dirty="0" err="1" smtClean="0"/>
              <a:t>entscheidet</a:t>
            </a:r>
            <a:r>
              <a:rPr lang="en-US" dirty="0" smtClean="0"/>
              <a:t> (Flags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-O1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-O2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-O3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274638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inline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317207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82426" y="5515111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01475" y="5597043"/>
            <a:ext cx="1890261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Inline_function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3" y="5550986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69603" y="5597043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[EN]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hteck 3"/>
          <p:cNvSpPr>
            <a:spLocks noChangeArrowheads="1"/>
          </p:cNvSpPr>
          <p:nvPr/>
        </p:nvSpPr>
        <p:spPr bwMode="auto">
          <a:xfrm>
            <a:off x="434221" y="2708920"/>
            <a:ext cx="3744416" cy="1296144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829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6048672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</a:t>
            </a:r>
            <a:r>
              <a:rPr lang="de-DE" altLang="de-DE" sz="1800" dirty="0"/>
              <a:t>kompilieren</a:t>
            </a:r>
            <a:r>
              <a:rPr lang="de-DE" altLang="de-DE" sz="1800" b="0" dirty="0"/>
              <a:t> aber </a:t>
            </a:r>
            <a:r>
              <a:rPr lang="de-DE" altLang="de-DE" sz="1800" dirty="0"/>
              <a:t>nicht linken </a:t>
            </a:r>
            <a:r>
              <a:rPr lang="de-DE" altLang="de-DE" sz="1800" b="0" dirty="0"/>
              <a:t>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</a:t>
            </a:r>
            <a:r>
              <a:rPr lang="de-DE" altLang="de-DE" sz="1800" dirty="0"/>
              <a:t>Präprozessor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 smtClean="0"/>
              <a:t>Gibt es bei anderen Sprachen ebenfalls einen Präprozessor?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Konsequenzen zieht eine Änderung an </a:t>
            </a:r>
            <a:r>
              <a:rPr lang="de-DE" altLang="de-DE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altLang="de-DE" sz="1800" b="0" dirty="0" smtClean="0"/>
              <a:t>-Methoden (im Header) nach sich im Vergleich zu Änderungen in der </a:t>
            </a:r>
            <a:r>
              <a:rPr lang="de-DE" altLang="de-DE" sz="1800" b="0" dirty="0" err="1" smtClean="0"/>
              <a:t>Impl</a:t>
            </a:r>
            <a:r>
              <a:rPr lang="de-DE" altLang="de-DE" sz="1800" b="0" dirty="0" smtClean="0"/>
              <a:t>-Datei?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Building.h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6117"/>
              <a:gd name="adj2" fmla="val 727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Arrays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 in C++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 = Pointer LINK</a:t>
            </a:r>
          </a:p>
          <a:p>
            <a:r>
              <a:rPr lang="en-US" smtClean="0"/>
              <a:t>bekannte []-Syntax</a:t>
            </a:r>
          </a:p>
          <a:p>
            <a:r>
              <a:rPr lang="en-US" smtClean="0"/>
              <a:t>Problem: Größe wird nicht mitgeführt </a:t>
            </a:r>
            <a:r>
              <a:rPr lang="en-US" smtClean="0">
                <a:sym typeface="Wingdings" panose="05000000000000000000" pitchFamily="2" charset="2"/>
              </a:rPr>
              <a:t>fehleranfällig</a:t>
            </a:r>
          </a:p>
          <a:p>
            <a:r>
              <a:rPr lang="en-US" smtClean="0">
                <a:sym typeface="Wingdings" panose="05000000000000000000" pitchFamily="2" charset="2"/>
              </a:rPr>
              <a:t>Abhilfe: std::array LINK</a:t>
            </a:r>
            <a:endParaRPr lang="en-US" smtClean="0"/>
          </a:p>
          <a:p>
            <a:r>
              <a:rPr lang="en-US" smtClean="0"/>
              <a:t>(Verweis auf Übung)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der VM</a:t>
            </a:r>
            <a:r>
              <a:rPr lang="en-US" dirty="0" smtClean="0"/>
              <a:t>:</a:t>
            </a:r>
            <a:r>
              <a:rPr lang="de-DE" b="0" dirty="0">
                <a:hlinkClick r:id="rId2"/>
              </a:rPr>
              <a:t> </a:t>
            </a:r>
          </a:p>
          <a:p>
            <a:pPr marL="692150" lvl="1" indent="-342900">
              <a:buFontTx/>
              <a:buChar char="-"/>
            </a:pPr>
            <a:r>
              <a:rPr lang="de-DE" b="0" dirty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://tiny.cc/es-cppp-vm</a:t>
            </a:r>
            <a:r>
              <a:rPr lang="de-DE" b="0" dirty="0"/>
              <a:t> </a:t>
            </a:r>
            <a:endParaRPr lang="de-DE" b="0" dirty="0" smtClean="0"/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User</a:t>
            </a:r>
            <a:r>
              <a:rPr lang="de-DE" b="0" dirty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endParaRPr lang="de-DE" dirty="0"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PW</a:t>
            </a:r>
            <a:r>
              <a:rPr lang="de-DE" b="0" dirty="0"/>
              <a:t>: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&gt;Cppp2015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Importieren der Appliance </a:t>
            </a:r>
            <a:r>
              <a:rPr lang="de-DE" b="1" i="1" dirty="0" err="1" smtClean="0"/>
              <a:t>antergos.ova</a:t>
            </a:r>
            <a:r>
              <a:rPr lang="de-DE" b="1" i="1" dirty="0" smtClean="0"/>
              <a:t/>
            </a:r>
            <a:br>
              <a:rPr lang="de-DE" b="1" i="1" dirty="0" smtClean="0"/>
            </a:b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dirty="0" smtClean="0">
                <a:solidFill>
                  <a:schemeClr val="accent2"/>
                </a:solidFill>
              </a:rPr>
              <a:t>WICHTIG (f. Pool)</a:t>
            </a:r>
            <a:r>
              <a:rPr lang="de-DE" dirty="0" smtClean="0"/>
              <a:t>: </a:t>
            </a:r>
          </a:p>
          <a:p>
            <a:pPr marL="806450" lvl="1" indent="-457200"/>
            <a:r>
              <a:rPr lang="de-DE" dirty="0" smtClean="0"/>
              <a:t>Beim Importieren muss der Pfad für das </a:t>
            </a:r>
            <a:r>
              <a:rPr lang="de-DE" b="1" dirty="0" smtClean="0"/>
              <a:t>Virtuelle Plattenabbild </a:t>
            </a:r>
            <a:r>
              <a:rPr lang="de-DE" dirty="0" smtClean="0"/>
              <a:t>auf </a:t>
            </a:r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C:/VM/praktikum_1/antergos-disk1.vmdk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/>
              <a:t>gesetzt werden – ansonsten sprengt Ihr die </a:t>
            </a:r>
            <a:r>
              <a:rPr lang="de-DE" b="1" dirty="0" err="1" smtClean="0"/>
              <a:t>Quota</a:t>
            </a:r>
            <a:r>
              <a:rPr lang="de-DE" dirty="0" smtClean="0"/>
              <a:t>!</a:t>
            </a:r>
          </a:p>
          <a:p>
            <a:pPr marL="806450" lvl="1" indent="-457200"/>
            <a:r>
              <a:rPr lang="de-DE" dirty="0" smtClean="0"/>
              <a:t>Die VM wird </a:t>
            </a:r>
            <a:r>
              <a:rPr lang="de-DE" b="1" dirty="0" smtClean="0"/>
              <a:t>auf dem PC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b="1" dirty="0" smtClean="0"/>
              <a:t>nicht </a:t>
            </a:r>
            <a:r>
              <a:rPr lang="de-DE" dirty="0" smtClean="0"/>
              <a:t>in eurem Profil gespeichert!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  <p:sp>
        <p:nvSpPr>
          <p:cNvPr id="4" name="Abgerundete rechteckige Legende 3"/>
          <p:cNvSpPr/>
          <p:nvPr/>
        </p:nvSpPr>
        <p:spPr bwMode="auto">
          <a:xfrm>
            <a:off x="4262264" y="1526997"/>
            <a:ext cx="3406080" cy="672241"/>
          </a:xfrm>
          <a:prstGeom prst="wedgeRoundRectCallout">
            <a:avLst>
              <a:gd name="adj1" fmla="val -74859"/>
              <a:gd name="adj2" fmla="val 13408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dirty="0" err="1" smtClean="0">
                <a:solidFill>
                  <a:schemeClr val="bg1"/>
                </a:solidFill>
                <a:latin typeface="+mj-lt"/>
              </a:rPr>
              <a:t>Im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Pool: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\\sam\Install\praktikum2.ova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95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791815" cy="720725"/>
          </a:xfrm>
          <a:prstGeom prst="wedgeRoundRectCallout">
            <a:avLst>
              <a:gd name="adj1" fmla="val -127147"/>
              <a:gd name="adj2" fmla="val 173398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0703"/>
              <a:gd name="adj2" fmla="val -77174"/>
              <a:gd name="adj3" fmla="val 16667"/>
            </a:avLst>
          </a:prstGeom>
          <a:solidFill>
            <a:srgbClr val="F7A25B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552329" y="2349500"/>
            <a:ext cx="791815" cy="720725"/>
          </a:xfrm>
          <a:prstGeom prst="wedgeRoundRectCallout">
            <a:avLst>
              <a:gd name="adj1" fmla="val -102977"/>
              <a:gd name="adj2" fmla="val 148318"/>
              <a:gd name="adj3" fmla="val 16667"/>
            </a:avLst>
          </a:prstGeom>
          <a:solidFill>
            <a:srgbClr val="414146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83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Worte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2591873"/>
          </a:xfrm>
        </p:spPr>
        <p:txBody>
          <a:bodyPr/>
          <a:lstStyle/>
          <a:p>
            <a:r>
              <a:rPr lang="en-US" b="1" dirty="0" err="1" smtClean="0"/>
              <a:t>Bereitstellung</a:t>
            </a:r>
            <a:r>
              <a:rPr lang="en-US" b="1" dirty="0" smtClean="0"/>
              <a:t> der </a:t>
            </a:r>
            <a:r>
              <a:rPr lang="en-US" b="1" dirty="0" err="1" smtClean="0"/>
              <a:t>Vorlesungs</a:t>
            </a:r>
            <a:r>
              <a:rPr lang="en-US" b="1" dirty="0" smtClean="0"/>
              <a:t>- und </a:t>
            </a:r>
            <a:r>
              <a:rPr lang="en-US" b="1" dirty="0" err="1" smtClean="0"/>
              <a:t>Übungsunterlagen</a:t>
            </a:r>
            <a:endParaRPr lang="en-US" b="1" dirty="0" smtClean="0"/>
          </a:p>
          <a:p>
            <a:pPr marL="692150" lvl="1" indent="-342900"/>
            <a:r>
              <a:rPr lang="en-US" dirty="0" err="1" smtClean="0"/>
              <a:t>Bereits</a:t>
            </a:r>
            <a:r>
              <a:rPr lang="en-US" dirty="0" smtClean="0"/>
              <a:t> auf der VM </a:t>
            </a:r>
            <a:r>
              <a:rPr lang="en-US" dirty="0" err="1" smtClean="0"/>
              <a:t>ausgecheckt</a:t>
            </a:r>
            <a:r>
              <a:rPr lang="en-US" dirty="0" smtClean="0"/>
              <a:t> (</a:t>
            </a:r>
            <a:r>
              <a:rPr lang="en-US" i="1" dirty="0" smtClean="0"/>
              <a:t>Window </a:t>
            </a:r>
            <a:r>
              <a:rPr lang="en-US" i="1" dirty="0" smtClean="0">
                <a:sym typeface="Wingdings" panose="05000000000000000000" pitchFamily="2" charset="2"/>
              </a:rPr>
              <a:t> Perspective Open Perspective  </a:t>
            </a:r>
            <a:r>
              <a:rPr lang="en-US" i="1" dirty="0" err="1" smtClean="0">
                <a:sym typeface="Wingdings" panose="05000000000000000000" pitchFamily="2" charset="2"/>
              </a:rPr>
              <a:t>Git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 smtClean="0"/>
          </a:p>
          <a:p>
            <a:pPr marL="692150" lvl="1" indent="-342900"/>
            <a:r>
              <a:rPr lang="de-DE" dirty="0" smtClean="0"/>
              <a:t>Vorlesung </a:t>
            </a:r>
            <a:r>
              <a:rPr lang="de-DE" dirty="0"/>
              <a:t>	</a:t>
            </a:r>
            <a:r>
              <a:rPr lang="de-DE" dirty="0">
                <a:hlinkClick r:id="rId2"/>
              </a:rPr>
              <a:t>https://github.com/Echtzeitsysteme/tud-cpp-lecture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Übung</a:t>
            </a:r>
            <a:r>
              <a:rPr lang="de-DE" dirty="0"/>
              <a:t>	</a:t>
            </a:r>
            <a:r>
              <a:rPr lang="de-DE" dirty="0">
                <a:hlinkClick r:id="rId3"/>
              </a:rPr>
              <a:t>https://github.com/Echtzeitsysteme/tud-cpp-exercises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Informationen zu </a:t>
            </a:r>
            <a:r>
              <a:rPr lang="de-DE" dirty="0" err="1" smtClean="0"/>
              <a:t>Git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sz="1600" dirty="0" smtClean="0">
                <a:hlinkClick r:id="rId4"/>
              </a:rPr>
              <a:t>https</a:t>
            </a:r>
            <a:r>
              <a:rPr lang="de-DE" sz="1600" dirty="0">
                <a:hlinkClick r:id="rId4"/>
              </a:rPr>
              <a:t>://</a:t>
            </a:r>
            <a:r>
              <a:rPr lang="de-DE" sz="1600" dirty="0" smtClean="0">
                <a:hlinkClick r:id="rId4"/>
              </a:rPr>
              <a:t>github.com/Echtzeitsysteme/tud-cpp-exercises/blob/master/README.md</a:t>
            </a:r>
            <a:r>
              <a:rPr lang="de-DE" sz="1600" dirty="0" smtClean="0"/>
              <a:t> </a:t>
            </a:r>
          </a:p>
          <a:p>
            <a:pPr marL="692150" lvl="1" indent="-342900"/>
            <a:endParaRPr lang="de-DE" dirty="0"/>
          </a:p>
          <a:p>
            <a:pPr marL="692150" lvl="1" indent="-342900"/>
            <a:endParaRPr lang="en-US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5292080" y="4515278"/>
            <a:ext cx="2898146" cy="358650"/>
            <a:chOff x="3995493" y="4500184"/>
            <a:chExt cx="2898146" cy="358650"/>
          </a:xfrm>
        </p:grpSpPr>
        <p:sp>
          <p:nvSpPr>
            <p:cNvPr id="4" name="Abgerundetes Rechteck 3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pull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" name="Ellipse 4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6" name="Ellipse 5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10" name="Gerade Verbindung mit Pfeil 9"/>
            <p:cNvCxnSpPr>
              <a:stCxn id="5" idx="6"/>
              <a:endCxn id="4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mit Pfeil 10"/>
            <p:cNvCxnSpPr>
              <a:stCxn id="4" idx="3"/>
              <a:endCxn id="6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uppieren 66"/>
          <p:cNvGrpSpPr/>
          <p:nvPr/>
        </p:nvGrpSpPr>
        <p:grpSpPr>
          <a:xfrm>
            <a:off x="5292080" y="5336396"/>
            <a:ext cx="2898146" cy="1097522"/>
            <a:chOff x="5292080" y="5238520"/>
            <a:chExt cx="2898146" cy="1097522"/>
          </a:xfrm>
        </p:grpSpPr>
        <p:sp>
          <p:nvSpPr>
            <p:cNvPr id="16" name="Abgerundetes Rechteck 15"/>
            <p:cNvSpPr/>
            <p:nvPr/>
          </p:nvSpPr>
          <p:spPr bwMode="auto">
            <a:xfrm>
              <a:off x="5922150" y="523852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5292080" y="5309833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7831576" y="5977392"/>
              <a:ext cx="358650" cy="358650"/>
              <a:chOff x="5581502" y="4131679"/>
              <a:chExt cx="358650" cy="358650"/>
            </a:xfrm>
          </p:grpSpPr>
          <p:sp>
            <p:nvSpPr>
              <p:cNvPr id="19" name="Ellipse 18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21" name="Gerade Verbindung mit Pfeil 20"/>
            <p:cNvCxnSpPr>
              <a:stCxn id="17" idx="6"/>
              <a:endCxn id="16" idx="1"/>
            </p:cNvCxnSpPr>
            <p:nvPr/>
          </p:nvCxnSpPr>
          <p:spPr bwMode="auto">
            <a:xfrm flipV="1">
              <a:off x="5508104" y="5416264"/>
              <a:ext cx="414046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6" idx="2"/>
              <a:endCxn id="23" idx="0"/>
            </p:cNvCxnSpPr>
            <p:nvPr/>
          </p:nvCxnSpPr>
          <p:spPr bwMode="auto">
            <a:xfrm>
              <a:off x="6678234" y="5594008"/>
              <a:ext cx="0" cy="36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Abgerundetes Rechteck 22"/>
            <p:cNvSpPr/>
            <p:nvPr/>
          </p:nvSpPr>
          <p:spPr bwMode="auto">
            <a:xfrm>
              <a:off x="5922150" y="595860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push</a:t>
              </a:r>
              <a:endParaRPr lang="en-US" sz="1600" b="1" dirty="0">
                <a:latin typeface="Consolas" pitchFamily="49" charset="0"/>
              </a:endParaRPr>
            </a:p>
          </p:txBody>
        </p:sp>
        <p:cxnSp>
          <p:nvCxnSpPr>
            <p:cNvPr id="25" name="Gerade Verbindung mit Pfeil 24"/>
            <p:cNvCxnSpPr>
              <a:stCxn id="23" idx="3"/>
              <a:endCxn id="19" idx="2"/>
            </p:cNvCxnSpPr>
            <p:nvPr/>
          </p:nvCxnSpPr>
          <p:spPr bwMode="auto">
            <a:xfrm>
              <a:off x="7434318" y="6136344"/>
              <a:ext cx="397258" cy="2037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feld 26"/>
          <p:cNvSpPr txBox="1"/>
          <p:nvPr/>
        </p:nvSpPr>
        <p:spPr>
          <a:xfrm>
            <a:off x="372113" y="4531584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Lesen</a:t>
            </a:r>
            <a:endParaRPr lang="en-US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107504" y="5328008"/>
            <a:ext cx="130035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Schreiben</a:t>
            </a:r>
            <a:endParaRPr lang="en-US" b="1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780215" y="4536750"/>
            <a:ext cx="2898146" cy="358650"/>
            <a:chOff x="3995493" y="4500184"/>
            <a:chExt cx="2898146" cy="358650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update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43" name="Ellipse 42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41" name="Gerade Verbindung mit Pfeil 40"/>
            <p:cNvCxnSpPr>
              <a:stCxn id="39" idx="6"/>
              <a:endCxn id="38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mit Pfeil 41"/>
            <p:cNvCxnSpPr>
              <a:stCxn id="38" idx="3"/>
              <a:endCxn id="43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Gruppieren 50"/>
          <p:cNvGrpSpPr/>
          <p:nvPr/>
        </p:nvGrpSpPr>
        <p:grpSpPr>
          <a:xfrm>
            <a:off x="1781734" y="5323667"/>
            <a:ext cx="2898146" cy="358650"/>
            <a:chOff x="3995493" y="4500184"/>
            <a:chExt cx="2898146" cy="358650"/>
          </a:xfrm>
        </p:grpSpPr>
        <p:sp>
          <p:nvSpPr>
            <p:cNvPr id="52" name="Abgerundetes Rechteck 51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57" name="Ellipse 56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55" name="Gerade Verbindung mit Pfeil 54"/>
            <p:cNvCxnSpPr>
              <a:stCxn id="53" idx="6"/>
              <a:endCxn id="52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mit Pfeil 55"/>
            <p:cNvCxnSpPr>
              <a:stCxn id="52" idx="3"/>
              <a:endCxn id="57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Textfeld 58"/>
          <p:cNvSpPr txBox="1"/>
          <p:nvPr/>
        </p:nvSpPr>
        <p:spPr>
          <a:xfrm>
            <a:off x="2836791" y="4080482"/>
            <a:ext cx="6591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SVN</a:t>
            </a:r>
            <a:endParaRPr lang="en-US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6425600" y="4076186"/>
            <a:ext cx="5052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Git</a:t>
            </a:r>
            <a:endParaRPr lang="en-US" b="1" dirty="0"/>
          </a:p>
        </p:txBody>
      </p:sp>
      <p:cxnSp>
        <p:nvCxnSpPr>
          <p:cNvPr id="62" name="Gerader Verbinder 61"/>
          <p:cNvCxnSpPr/>
          <p:nvPr/>
        </p:nvCxnSpPr>
        <p:spPr bwMode="auto">
          <a:xfrm>
            <a:off x="107504" y="4426154"/>
            <a:ext cx="86423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r Verbinder 62"/>
          <p:cNvCxnSpPr/>
          <p:nvPr/>
        </p:nvCxnSpPr>
        <p:spPr bwMode="auto">
          <a:xfrm>
            <a:off x="1475656" y="4076186"/>
            <a:ext cx="0" cy="21957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52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Weitere Konzepte in C++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Namensräume </a:t>
            </a:r>
            <a:r>
              <a:rPr lang="en-US"/>
              <a:t>TODO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namespace</a:t>
            </a:r>
          </a:p>
          <a:p>
            <a:r>
              <a:rPr lang="en-US" smtClean="0"/>
              <a:t>using namespace</a:t>
            </a:r>
          </a:p>
          <a:p>
            <a:r>
              <a:rPr lang="en-US" smtClean="0"/>
              <a:t>Klasse als Namensraum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Sichtbarkeiten TODO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public, private, protected</a:t>
            </a:r>
          </a:p>
          <a:p>
            <a:r>
              <a:rPr lang="en-US" smtClean="0"/>
              <a:t>Vergleich mit Java: kein ‘package/default’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TODO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C-Strings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/>
              <a:t>char*</a:t>
            </a:r>
          </a:p>
          <a:p>
            <a:r>
              <a:rPr lang="en-US" smtClean="0"/>
              <a:t>STL String </a:t>
            </a:r>
            <a:r>
              <a:rPr lang="en-US" smtClean="0">
                <a:sym typeface="Wingdings" panose="05000000000000000000" pitchFamily="2" charset="2"/>
              </a:rPr>
              <a:t>std::string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STL TODO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Bereits hier einführen – nicht erst später. Dort: STL reloaded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Operatorüberladung TODO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Was heißt Überladung?</a:t>
            </a:r>
          </a:p>
          <a:p>
            <a:r>
              <a:rPr lang="en-US" smtClean="0"/>
              <a:t>Welche Möglichkeiten habe ich? </a:t>
            </a:r>
            <a:r>
              <a:rPr lang="en-US" smtClean="0">
                <a:sym typeface="Wingdings" panose="05000000000000000000" pitchFamily="2" charset="2"/>
              </a:rPr>
              <a:t>Methode vs. Funktion</a:t>
            </a:r>
          </a:p>
          <a:p>
            <a:r>
              <a:rPr lang="en-US" smtClean="0">
                <a:sym typeface="Wingdings" panose="05000000000000000000" pitchFamily="2" charset="2"/>
              </a:rPr>
              <a:t>Beispiel: operator&lt;&lt;</a:t>
            </a:r>
          </a:p>
          <a:p>
            <a:r>
              <a:rPr lang="en-US" smtClean="0">
                <a:sym typeface="Wingdings" panose="05000000000000000000" pitchFamily="2" charset="2"/>
              </a:rPr>
              <a:t>Insgesamt gibt es X Operatoren  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Casting TODO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static_cast, const_cast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Iterierungskonzepte in C++ TODO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while-do</a:t>
            </a:r>
          </a:p>
          <a:p>
            <a:r>
              <a:rPr lang="en-US" smtClean="0"/>
              <a:t>do-while</a:t>
            </a:r>
          </a:p>
          <a:p>
            <a:r>
              <a:rPr lang="en-US" smtClean="0"/>
              <a:t>for mit Iteratoren</a:t>
            </a:r>
          </a:p>
          <a:p>
            <a:r>
              <a:rPr lang="en-US" smtClean="0"/>
              <a:t>for mit Indizes</a:t>
            </a:r>
          </a:p>
          <a:p>
            <a:r>
              <a:rPr lang="en-US" smtClean="0"/>
              <a:t>std::foreach</a:t>
            </a:r>
          </a:p>
          <a:p>
            <a:r>
              <a:rPr lang="en-US" smtClean="0"/>
              <a:t>range-based for loop (C++11)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Weitere Konzepte in C++ TODO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Konzepte und Konvetionen sind in C++ wesentlich </a:t>
            </a:r>
          </a:p>
          <a:p>
            <a:r>
              <a:rPr lang="en-US" smtClean="0"/>
              <a:t>Konzepte werden tw. in Schlüsselwörter übersetzt </a:t>
            </a:r>
            <a:r>
              <a:rPr lang="en-US" smtClean="0">
                <a:sym typeface="Wingdings" panose="05000000000000000000" pitchFamily="2" charset="2"/>
              </a:rPr>
              <a:t>noexcept</a:t>
            </a:r>
            <a:endParaRPr lang="en-US" smtClean="0"/>
          </a:p>
          <a:p>
            <a:r>
              <a:rPr lang="en-US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en.cppreference.com/w/cpp/concept</a:t>
            </a:r>
            <a:endParaRPr lang="en-US" smtClean="0"/>
          </a:p>
          <a:p>
            <a:r>
              <a:rPr lang="en-US" smtClean="0"/>
              <a:t>Beispiel: undefined behavior, const correctness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11:00:  Frontalunterricht im Hörsaal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11:00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persönlich genehmigen lassen (Klausur, Krankheit)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</a:t>
            </a:r>
            <a:r>
              <a:rPr lang="de-DE" b="1" dirty="0"/>
              <a:t>mehr als 2 Kontrollen </a:t>
            </a:r>
            <a:r>
              <a:rPr lang="de-DE" dirty="0"/>
              <a:t>fehlt (</a:t>
            </a:r>
            <a:r>
              <a:rPr lang="de-DE" b="1" dirty="0"/>
              <a:t>egal wieso</a:t>
            </a:r>
            <a:r>
              <a:rPr lang="de-DE" dirty="0"/>
              <a:t>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>
                <a:hlinkClick r:id="rId3"/>
              </a:rPr>
              <a:t>roland.kluge@es.tu</a:t>
            </a:r>
            <a:r>
              <a:rPr lang="de-DE" dirty="0" smtClean="0"/>
              <a:t>... und via </a:t>
            </a:r>
            <a:r>
              <a:rPr lang="de-DE" dirty="0" err="1" smtClean="0"/>
              <a:t>Moodle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dirty="0" smtClean="0"/>
              <a:t>Matthias Gazzari (während der Übungen)</a:t>
            </a:r>
          </a:p>
          <a:p>
            <a:pPr marL="180975" lvl="1" indent="0" eaLnBrk="1" hangingPunct="1">
              <a:buNone/>
              <a:defRPr/>
            </a:pPr>
            <a:r>
              <a:rPr lang="de-DE" dirty="0"/>
              <a:t>Eugen Lutz (während der Übungen)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132856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Struktur des Praktikums TODO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Grundlagen</a:t>
            </a:r>
          </a:p>
          <a:p>
            <a:r>
              <a:rPr lang="en-US" smtClean="0"/>
              <a:t>Speicherverwaltung (</a:t>
            </a:r>
            <a:r>
              <a:rPr lang="en-US" smtClean="0">
                <a:sym typeface="Wingdings" panose="05000000000000000000" pitchFamily="2" charset="2"/>
              </a:rPr>
              <a:t> sehr wichtig in C/C++)</a:t>
            </a:r>
            <a:endParaRPr lang="en-US" smtClean="0"/>
          </a:p>
          <a:p>
            <a:r>
              <a:rPr lang="en-US" smtClean="0"/>
              <a:t>Objektorientierung (</a:t>
            </a:r>
            <a:r>
              <a:rPr lang="en-US" smtClean="0">
                <a:sym typeface="Wingdings" panose="05000000000000000000" pitchFamily="2" charset="2"/>
              </a:rPr>
              <a:t>Besonderheiten in C++)</a:t>
            </a:r>
            <a:endParaRPr lang="en-US" smtClean="0"/>
          </a:p>
          <a:p>
            <a:r>
              <a:rPr lang="en-US" smtClean="0"/>
              <a:t>Fortgeschrittene Themen</a:t>
            </a:r>
          </a:p>
          <a:p>
            <a:r>
              <a:rPr lang="en-US" smtClean="0"/>
              <a:t>Embedded 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Speicherbereiche</a:t>
            </a:r>
            <a:r>
              <a:rPr lang="en-US" dirty="0" smtClean="0"/>
              <a:t> in C++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2420888"/>
            <a:ext cx="8640763" cy="4032300"/>
          </a:xfrm>
        </p:spPr>
        <p:txBody>
          <a:bodyPr/>
          <a:lstStyle/>
          <a:p>
            <a:r>
              <a:rPr lang="en-US" b="1" dirty="0" err="1" smtClean="0"/>
              <a:t>Vier</a:t>
            </a:r>
            <a:r>
              <a:rPr lang="en-US" b="1" dirty="0" smtClean="0"/>
              <a:t> </a:t>
            </a:r>
            <a:r>
              <a:rPr lang="en-US" b="1" dirty="0" err="1" smtClean="0"/>
              <a:t>wesentliche</a:t>
            </a:r>
            <a:r>
              <a:rPr lang="en-US" b="1" dirty="0" smtClean="0"/>
              <a:t> </a:t>
            </a:r>
            <a:r>
              <a:rPr lang="en-US" b="1" dirty="0" err="1" smtClean="0"/>
              <a:t>Speicherbereiche</a:t>
            </a:r>
            <a:endParaRPr lang="en-US" b="1" dirty="0" smtClean="0"/>
          </a:p>
          <a:p>
            <a:pPr marL="692150" lvl="1" indent="-342900"/>
            <a:r>
              <a:rPr lang="en-US" b="1" dirty="0" err="1" smtClean="0"/>
              <a:t>Programmspeicher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den </a:t>
            </a:r>
            <a:r>
              <a:rPr lang="en-US" dirty="0" err="1" smtClean="0"/>
              <a:t>binären</a:t>
            </a:r>
            <a:r>
              <a:rPr lang="en-US" dirty="0" smtClean="0"/>
              <a:t> </a:t>
            </a:r>
            <a:r>
              <a:rPr lang="en-US" dirty="0" err="1" smtClean="0"/>
              <a:t>Programmcode</a:t>
            </a:r>
            <a:r>
              <a:rPr lang="en-US" dirty="0" smtClean="0"/>
              <a:t> (+ </a:t>
            </a:r>
            <a:r>
              <a:rPr lang="en-US" dirty="0" err="1" smtClean="0"/>
              <a:t>evtl</a:t>
            </a:r>
            <a:r>
              <a:rPr lang="en-US" dirty="0" smtClean="0"/>
              <a:t>. Debugging-</a:t>
            </a:r>
            <a:r>
              <a:rPr lang="en-US" dirty="0" err="1" smtClean="0"/>
              <a:t>Symbole</a:t>
            </a:r>
            <a:r>
              <a:rPr lang="en-US" dirty="0" smtClean="0"/>
              <a:t>); </a:t>
            </a:r>
            <a:r>
              <a:rPr lang="en-US" dirty="0" err="1" smtClean="0"/>
              <a:t>normalerweise</a:t>
            </a:r>
            <a:r>
              <a:rPr lang="en-US" dirty="0" smtClean="0"/>
              <a:t> read-only.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err="1" smtClean="0"/>
              <a:t>Globaler</a:t>
            </a:r>
            <a:r>
              <a:rPr lang="en-US" b="1" dirty="0" smtClean="0"/>
              <a:t> Speicher</a:t>
            </a:r>
            <a:br>
              <a:rPr lang="en-US" b="1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die </a:t>
            </a:r>
            <a:r>
              <a:rPr lang="en-US" dirty="0" err="1" smtClean="0"/>
              <a:t>globalen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 und </a:t>
            </a:r>
            <a:r>
              <a:rPr lang="en-US" dirty="0" err="1" smtClean="0"/>
              <a:t>Konstanten</a:t>
            </a:r>
            <a:r>
              <a:rPr lang="en-US" dirty="0" smtClean="0"/>
              <a:t>;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so </a:t>
            </a:r>
            <a:r>
              <a:rPr lang="en-US" dirty="0" err="1" smtClean="0"/>
              <a:t>wichtig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692150" lvl="1" indent="-342900"/>
            <a:r>
              <a:rPr lang="en-US" b="1" dirty="0" smtClean="0"/>
              <a:t>Heap-Speicher</a:t>
            </a:r>
            <a:r>
              <a:rPr lang="en-US" dirty="0" smtClean="0"/>
              <a:t> (aka. </a:t>
            </a:r>
            <a:r>
              <a:rPr lang="en-US" dirty="0" err="1" smtClean="0"/>
              <a:t>dynamischer</a:t>
            </a:r>
            <a:r>
              <a:rPr lang="en-US" dirty="0" smtClean="0"/>
              <a:t> Speicher)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Frei </a:t>
            </a:r>
            <a:r>
              <a:rPr lang="en-US" dirty="0" err="1" smtClean="0"/>
              <a:t>verwendbar</a:t>
            </a:r>
            <a:r>
              <a:rPr lang="en-US" dirty="0" smtClean="0"/>
              <a:t>; </a:t>
            </a:r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übernimmt</a:t>
            </a:r>
            <a:r>
              <a:rPr lang="en-US" dirty="0" smtClean="0"/>
              <a:t> </a:t>
            </a:r>
            <a:r>
              <a:rPr lang="en-US" dirty="0" err="1" smtClean="0"/>
              <a:t>Speichermanagement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smtClean="0"/>
              <a:t>Stack-Speicher</a:t>
            </a:r>
            <a:r>
              <a:rPr lang="en-US" dirty="0" smtClean="0"/>
              <a:t> (aka. </a:t>
            </a:r>
            <a:r>
              <a:rPr lang="en-US" dirty="0" err="1" smtClean="0"/>
              <a:t>statischer</a:t>
            </a:r>
            <a:r>
              <a:rPr lang="en-US" dirty="0" smtClean="0"/>
              <a:t> Speicher)</a:t>
            </a:r>
            <a:br>
              <a:rPr lang="en-US" dirty="0" smtClean="0"/>
            </a:br>
            <a:r>
              <a:rPr lang="en-US" dirty="0" err="1" smtClean="0"/>
              <a:t>Verwendung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; </a:t>
            </a:r>
            <a:r>
              <a:rPr lang="en-US" dirty="0" err="1" smtClean="0"/>
              <a:t>Speicherverwaltung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Compiler.</a:t>
            </a:r>
            <a:endParaRPr lang="en-US" b="1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50825" y="1574224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en-US" sz="2000"/>
              <a:t>In C++ spielt die </a:t>
            </a:r>
            <a:r>
              <a:rPr lang="en-US" sz="2000" b="1"/>
              <a:t>Speicherverwaltung</a:t>
            </a:r>
            <a:r>
              <a:rPr lang="en-US" sz="2000"/>
              <a:t> eine </a:t>
            </a:r>
            <a:r>
              <a:rPr lang="en-US" sz="2000" b="1"/>
              <a:t>wesentlich größere Rolle </a:t>
            </a:r>
            <a:r>
              <a:rPr lang="en-US" sz="2000"/>
              <a:t>als in Java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Stack vs. Heap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begrenzte</a:t>
            </a:r>
            <a:r>
              <a:rPr lang="en-US" dirty="0" smtClean="0"/>
              <a:t> </a:t>
            </a:r>
            <a:r>
              <a:rPr lang="en-US" dirty="0" err="1" smtClean="0"/>
              <a:t>Größe</a:t>
            </a:r>
            <a:r>
              <a:rPr lang="en-US" dirty="0" smtClean="0"/>
              <a:t> (</a:t>
            </a:r>
            <a:r>
              <a:rPr lang="en-US" dirty="0" err="1"/>
              <a:t>lokale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, </a:t>
            </a:r>
            <a:r>
              <a:rPr lang="en-US" dirty="0" err="1" smtClean="0"/>
              <a:t>Rücksprungadresse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Speicherbelegung</a:t>
            </a:r>
            <a:r>
              <a:rPr lang="en-US" dirty="0"/>
              <a:t> </a:t>
            </a:r>
            <a:r>
              <a:rPr lang="en-US" dirty="0" smtClean="0"/>
              <a:t>und –</a:t>
            </a:r>
            <a:r>
              <a:rPr lang="en-US" dirty="0" err="1" smtClean="0"/>
              <a:t>freigabe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den Compiler </a:t>
            </a:r>
          </a:p>
          <a:p>
            <a:r>
              <a:rPr lang="en-US" dirty="0" err="1" smtClean="0"/>
              <a:t>Speicherverwaltung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i="1" dirty="0" smtClean="0"/>
              <a:t>last-in first-out</a:t>
            </a:r>
            <a:br>
              <a:rPr lang="en-US" i="1" dirty="0" smtClean="0"/>
            </a:b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effizient</a:t>
            </a:r>
            <a:r>
              <a:rPr lang="en-US" dirty="0" smtClean="0"/>
              <a:t>, </a:t>
            </a:r>
            <a:r>
              <a:rPr lang="en-US" dirty="0" err="1" smtClean="0"/>
              <a:t>statisch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typ. </a:t>
            </a:r>
            <a:r>
              <a:rPr lang="en-US" dirty="0" err="1" smtClean="0"/>
              <a:t>wesentlich</a:t>
            </a:r>
            <a:r>
              <a:rPr lang="en-US" dirty="0" smtClean="0"/>
              <a:t> </a:t>
            </a:r>
            <a:r>
              <a:rPr lang="en-US" dirty="0" err="1" smtClean="0"/>
              <a:t>größer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Stack</a:t>
            </a:r>
          </a:p>
          <a:p>
            <a:r>
              <a:rPr lang="en-US" dirty="0" err="1" smtClean="0"/>
              <a:t>Speicherverwaltung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durch</a:t>
            </a:r>
            <a:r>
              <a:rPr lang="en-US" dirty="0" smtClean="0"/>
              <a:t> “</a:t>
            </a:r>
            <a:r>
              <a:rPr lang="en-US" dirty="0" err="1" smtClean="0"/>
              <a:t>Benutzer</a:t>
            </a:r>
            <a:r>
              <a:rPr lang="en-US" dirty="0" smtClean="0"/>
              <a:t>”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new, delete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  <a:tabLst>
                <a:tab pos="365125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	</a:t>
            </a:r>
            <a:r>
              <a:rPr lang="en-US" dirty="0" err="1" smtClean="0">
                <a:sym typeface="Wingdings" panose="05000000000000000000" pitchFamily="2" charset="2"/>
              </a:rPr>
              <a:t>groß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aber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teuer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Laufzeit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</a:t>
            </a:r>
            <a:r>
              <a:rPr lang="de-DE" altLang="de-DE" b="1" dirty="0"/>
              <a:t> Variable</a:t>
            </a:r>
            <a:r>
              <a:rPr lang="de-DE" altLang="de-DE" dirty="0">
                <a:solidFill>
                  <a:srgbClr val="FF0000"/>
                </a:solidFill>
              </a:rPr>
              <a:t> </a:t>
            </a:r>
            <a:r>
              <a:rPr lang="de-DE" altLang="de-DE" dirty="0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einer Variable </a:t>
            </a:r>
            <a:r>
              <a:rPr lang="de-DE" altLang="de-DE" dirty="0"/>
              <a:t>bestimmt die </a:t>
            </a:r>
            <a:r>
              <a:rPr lang="de-DE" altLang="de-DE" i="1" dirty="0"/>
              <a:t>Größe</a:t>
            </a:r>
            <a:r>
              <a:rPr lang="de-DE" altLang="de-DE" dirty="0"/>
              <a:t> des reservierten Speicherplatzes und die </a:t>
            </a:r>
            <a:r>
              <a:rPr lang="de-DE" altLang="de-DE" i="1" dirty="0"/>
              <a:t>Interpretation</a:t>
            </a:r>
            <a:r>
              <a:rPr lang="de-DE" altLang="de-DE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73754"/>
              <a:gd name="adj2" fmla="val -9716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4 Byte im 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57391" y="1769110"/>
            <a:ext cx="4572000" cy="42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4963254" y="1504672"/>
            <a:ext cx="3384376" cy="1181100"/>
          </a:xfrm>
          <a:prstGeom prst="wedgeRoundRectCallout">
            <a:avLst>
              <a:gd name="adj1" fmla="val -150635"/>
              <a:gd name="adj2" fmla="val 5280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eines </a:t>
            </a:r>
            <a:r>
              <a:rPr lang="de-DE" dirty="0">
                <a:solidFill>
                  <a:schemeClr val="bg1"/>
                </a:solidFill>
              </a:rPr>
              <a:t>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 smtClean="0">
                <a:solidFill>
                  <a:schemeClr val="bg1"/>
                </a:solidFill>
              </a:rPr>
              <a:t>int</a:t>
            </a:r>
            <a:r>
              <a:rPr lang="de-DE" dirty="0" smtClean="0">
                <a:solidFill>
                  <a:schemeClr val="bg1"/>
                </a:solidFill>
              </a:rPr>
              <a:t>; hat </a:t>
            </a:r>
            <a:r>
              <a:rPr lang="de-DE" dirty="0" err="1" smtClean="0">
                <a:solidFill>
                  <a:schemeClr val="bg1"/>
                </a:solidFill>
              </a:rPr>
              <a:t>strengenommen</a:t>
            </a:r>
            <a:r>
              <a:rPr lang="de-DE" dirty="0" smtClean="0">
                <a:solidFill>
                  <a:schemeClr val="bg1"/>
                </a:solidFill>
              </a:rPr>
              <a:t> keinen Wert)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4963254" y="2767012"/>
            <a:ext cx="3459163" cy="1181100"/>
          </a:xfrm>
          <a:prstGeom prst="wedgeRoundRectCallout">
            <a:avLst>
              <a:gd name="adj1" fmla="val -150030"/>
              <a:gd name="adj2" fmla="val 850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4963253" y="4043808"/>
            <a:ext cx="3459163" cy="1181100"/>
          </a:xfrm>
          <a:prstGeom prst="wedgeRoundRectCallout">
            <a:avLst>
              <a:gd name="adj1" fmla="val -134252"/>
              <a:gd name="adj2" fmla="val -1351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4963253" y="5304188"/>
            <a:ext cx="3459163" cy="1181100"/>
          </a:xfrm>
          <a:prstGeom prst="wedgeRoundRectCallout">
            <a:avLst>
              <a:gd name="adj1" fmla="val -131700"/>
              <a:gd name="adj2" fmla="val -784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2193925" y="2393950"/>
            <a:ext cx="4538663" cy="2043113"/>
            <a:chOff x="2193925" y="2393950"/>
            <a:chExt cx="4538663" cy="2043113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37188" y="2393950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int i</a:t>
              </a:r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771775" y="2393950"/>
              <a:ext cx="7207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int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iP</a:t>
              </a:r>
              <a:endParaRPr lang="de-DE" altLang="de-DE" sz="1600" b="0" dirty="0"/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50022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54340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56499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58674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60833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12" name="Text Box 55"/>
            <p:cNvSpPr txBox="1">
              <a:spLocks noChangeArrowheads="1"/>
            </p:cNvSpPr>
            <p:nvPr/>
          </p:nvSpPr>
          <p:spPr bwMode="auto">
            <a:xfrm>
              <a:off x="4786313" y="3733800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3" name="Text Box 56"/>
            <p:cNvSpPr txBox="1">
              <a:spLocks noChangeArrowheads="1"/>
            </p:cNvSpPr>
            <p:nvPr/>
          </p:nvSpPr>
          <p:spPr bwMode="auto">
            <a:xfrm>
              <a:off x="6300788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24098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28416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30575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32750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34909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193925" y="3735388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21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</p:grp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13.10.2015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A04)</a:t>
            </a:r>
            <a:br>
              <a:rPr lang="de-DE" altLang="de-DE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Vorbereitung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223193" y="3717032"/>
            <a:ext cx="2698751" cy="720725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444208" y="5805264"/>
            <a:ext cx="2532212" cy="513832"/>
            <a:chOff x="6153923" y="6332814"/>
            <a:chExt cx="2532212" cy="513832"/>
          </a:xfrm>
        </p:grpSpPr>
        <p:sp>
          <p:nvSpPr>
            <p:cNvPr id="6" name="Rechteck 5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085795" y="6414746"/>
              <a:ext cx="1595309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Null_pointer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Grafik 7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>
                <a:latin typeface="+mj-lt"/>
                <a:cs typeface="Courier New" panose="02070309020205020404" pitchFamily="49" charset="0"/>
              </a:rPr>
              <a:t>Siehe: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Was passiert 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2264</a:t>
            </a:r>
            <a:endParaRPr lang="de-DE" altLang="de-DE" sz="1600" b="0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45368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„Generischer“ 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694473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225421" y="3664630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-</a:t>
              </a: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0446" y="3666464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-</a:t>
              </a:r>
              <a:endParaRPr lang="de-DE" altLang="de-DE" sz="1800" b="0" dirty="0"/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68261" y="3665585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77454" y="3666238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i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114339" y="3666672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l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80737" y="3666338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e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33" name="Text Box 44"/>
            <p:cNvSpPr txBox="1">
              <a:spLocks noChangeArrowheads="1"/>
            </p:cNvSpPr>
            <p:nvPr/>
          </p:nvSpPr>
          <p:spPr bwMode="auto">
            <a:xfrm>
              <a:off x="647336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Textfeld 2"/>
          <p:cNvSpPr txBox="1"/>
          <p:nvPr/>
        </p:nvSpPr>
        <p:spPr>
          <a:xfrm>
            <a:off x="7693235" y="1628800"/>
            <a:ext cx="6481261" cy="86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TODO:</a:t>
            </a:r>
          </a:p>
          <a:p>
            <a:pPr algn="l"/>
            <a:r>
              <a:rPr lang="en-US" smtClean="0"/>
              <a:t>Hinweis darauf, dass argv[0] den Pfad zum Programm enthält</a:t>
            </a:r>
          </a:p>
          <a:p>
            <a:pPr algn="l"/>
            <a:r>
              <a:rPr lang="en-US" smtClean="0"/>
              <a:t>Folie splitten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98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24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dirty="0">
              <a:solidFill>
                <a:srgbClr val="00B05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altLang="de-DE" sz="1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7235825" y="2148200"/>
            <a:ext cx="1882042" cy="850900"/>
          </a:xfrm>
          <a:prstGeom prst="wedgeRoundRectCallout">
            <a:avLst>
              <a:gd name="adj1" fmla="val -85897"/>
              <a:gd name="adj2" fmla="val 533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Einmalige, sofortige Definition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21881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482307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165872" y="5248063"/>
            <a:ext cx="3818402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Lese von rechts nach links.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35581" y="5144555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4666529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6" grpId="0" animBg="1"/>
      <p:bldP spid="13323" grpId="0"/>
      <p:bldP spid="21" grpId="0"/>
      <p:bldP spid="22" grpId="0"/>
      <p:bldP spid="23" grpId="0"/>
      <p:bldP spid="15" grpId="0" animBg="1"/>
      <p:bldP spid="1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dirty="0"/>
              <a:t>A</a:t>
            </a:r>
            <a:r>
              <a:rPr lang="de-DE" altLang="de-DE" b="1" dirty="0" smtClean="0"/>
              <a:t>lias auf eine Variable</a:t>
            </a:r>
            <a:r>
              <a:rPr lang="de-DE" altLang="de-DE" dirty="0" smtClean="0"/>
              <a:t> (braucht keinen eigenen Speicher). Sie verhält sich </a:t>
            </a:r>
            <a:r>
              <a:rPr lang="de-DE" altLang="de-DE" b="1" dirty="0" smtClean="0"/>
              <a:t>wie(!)</a:t>
            </a:r>
            <a:r>
              <a:rPr lang="de-DE" altLang="de-DE" dirty="0" smtClean="0"/>
              <a:t> ein </a:t>
            </a:r>
            <a:r>
              <a:rPr lang="de-DE" altLang="de-DE" b="1" dirty="0" err="1" smtClean="0"/>
              <a:t>const</a:t>
            </a:r>
            <a:r>
              <a:rPr lang="de-DE" altLang="de-DE" b="1" dirty="0" smtClean="0"/>
              <a:t> Pointer</a:t>
            </a:r>
            <a:r>
              <a:rPr lang="de-DE" altLang="de-DE" dirty="0" smtClean="0"/>
              <a:t>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 smtClean="0"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-7883144" y="2780928"/>
            <a:ext cx="14015376" cy="4729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/>
          </a:p>
          <a:p>
            <a:pPr algn="l"/>
            <a:r>
              <a:rPr lang="en-US"/>
              <a:t>TODOs Für die nächste Iteration:</a:t>
            </a:r>
          </a:p>
          <a:p>
            <a:pPr algn="l"/>
            <a:r>
              <a:rPr lang="en-US"/>
              <a:t>näher auf Getter (const, non-const) eingehen; const Getter -&gt; liefert const Referenz; const ist bei primitive Rückgabetypen nicht sinnvoll</a:t>
            </a:r>
          </a:p>
          <a:p>
            <a:pPr algn="l"/>
            <a:r>
              <a:rPr lang="en-US"/>
              <a:t>Dimensionen:</a:t>
            </a:r>
          </a:p>
          <a:p>
            <a:pPr marL="171450" indent="-171450" algn="l">
              <a:buFontTx/>
              <a:buChar char="-"/>
            </a:pPr>
            <a:r>
              <a:rPr lang="en-US"/>
              <a:t>pass by: value, reference, pointer, const value, reference to const, pointer to const, const pointer to const</a:t>
            </a:r>
          </a:p>
          <a:p>
            <a:pPr marL="171450" indent="-171450" algn="l">
              <a:buFontTx/>
              <a:buChar char="-"/>
            </a:pPr>
            <a:r>
              <a:rPr lang="en-US"/>
              <a:t>return by: value, reference, pointer, </a:t>
            </a:r>
          </a:p>
          <a:p>
            <a:pPr marL="171450" indent="-171450" algn="l">
              <a:buFontTx/>
              <a:buChar char="-"/>
            </a:pPr>
            <a:endParaRPr lang="en-US"/>
          </a:p>
          <a:p>
            <a:pPr algn="l"/>
            <a:r>
              <a:rPr lang="en-US"/>
              <a:t>const correctness definieren</a:t>
            </a:r>
          </a:p>
          <a:p>
            <a:pPr algn="l"/>
            <a:r>
              <a:rPr lang="en-US"/>
              <a:t>const wird nur zur Compilezeit getestet</a:t>
            </a:r>
          </a:p>
          <a:p>
            <a:pPr algn="l"/>
            <a:r>
              <a:rPr lang="en-US"/>
              <a:t>const-on-the-right style vs. const-on-the-left style</a:t>
            </a:r>
          </a:p>
          <a:p>
            <a:pPr algn="l"/>
            <a:r>
              <a:rPr lang="en-US"/>
              <a:t>const reference</a:t>
            </a:r>
          </a:p>
          <a:p>
            <a:pPr algn="l"/>
            <a:r>
              <a:rPr lang="en-US"/>
              <a:t>const overloading</a:t>
            </a:r>
          </a:p>
          <a:p>
            <a:pPr algn="l"/>
            <a:endParaRPr lang="en-US"/>
          </a:p>
          <a:p>
            <a:pPr marL="342900" indent="-342900" algn="l">
              <a:buFontTx/>
              <a:buChar char="-"/>
            </a:pP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const int * i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/>
              <a:t>ist äquivalent zu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int const * </a:t>
            </a:r>
            <a:r>
              <a:rPr lang="en-US"/>
              <a:t>(“to-the-left style” vs. “to-the-right style”)</a:t>
            </a:r>
            <a:br>
              <a:rPr lang="en-US"/>
            </a:br>
            <a:endParaRPr lang="en-US"/>
          </a:p>
          <a:p>
            <a:pPr marL="342900" indent="-342900" algn="l">
              <a:buFontTx/>
              <a:buChar char="-"/>
            </a:pPr>
            <a:r>
              <a:rPr lang="en-US" b="1"/>
              <a:t>Referenzen </a:t>
            </a:r>
            <a:r>
              <a:rPr lang="en-US"/>
              <a:t>in C++ entsprechen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US" b="1"/>
              <a:t>Referenzen </a:t>
            </a:r>
            <a:r>
              <a:rPr lang="en-US"/>
              <a:t>in Java</a:t>
            </a:r>
          </a:p>
          <a:p>
            <a:pPr algn="l"/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400" dirty="0" smtClean="0"/>
              <a:t> </a:t>
            </a:r>
            <a:r>
              <a:rPr lang="de-DE" altLang="de-DE" sz="2000" dirty="0" smtClean="0"/>
              <a:t>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für den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1" y="1484784"/>
            <a:ext cx="6912768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> (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</a:t>
            </a:r>
            <a:r>
              <a:rPr lang="en-US" sz="1600" dirty="0" err="1" smtClean="0"/>
              <a:t>oder</a:t>
            </a:r>
            <a:r>
              <a:rPr lang="en-US" sz="1600" dirty="0" smtClean="0"/>
              <a:t> </a:t>
            </a:r>
            <a:r>
              <a:rPr lang="en-US" sz="1600" dirty="0" err="1" smtClean="0"/>
              <a:t>außerhalb</a:t>
            </a:r>
            <a:r>
              <a:rPr lang="en-US" sz="1600" dirty="0" smtClean="0"/>
              <a:t> </a:t>
            </a:r>
            <a:r>
              <a:rPr lang="en-US" sz="1600" dirty="0" err="1" smtClean="0"/>
              <a:t>einer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86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Funktionsparameter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 smtClean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„Rollen“ kann der </a:t>
            </a:r>
            <a:r>
              <a:rPr lang="de-DE" altLang="de-DE" sz="1800" b="0" dirty="0" err="1" smtClean="0"/>
              <a:t>Asterisk</a:t>
            </a:r>
            <a:r>
              <a:rPr lang="de-DE" altLang="de-DE" sz="1800" b="0" dirty="0" smtClean="0"/>
              <a:t> 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b="0" dirty="0" smtClean="0"/>
              <a:t>) 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Welche „</a:t>
            </a:r>
            <a:r>
              <a:rPr lang="de-DE" altLang="de-DE" sz="1800" b="0" dirty="0" smtClean="0"/>
              <a:t>Rollen“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b="0" dirty="0" err="1" smtClean="0"/>
              <a:t>Ampersand</a:t>
            </a:r>
            <a:r>
              <a:rPr lang="de-DE" altLang="de-DE" sz="1800" b="0"/>
              <a:t> </a:t>
            </a:r>
            <a:r>
              <a:rPr lang="de-DE" altLang="de-DE" sz="1800" b="0" smtClean="0"/>
              <a:t>(</a:t>
            </a:r>
            <a:r>
              <a:rPr lang="de-DE" altLang="de-DE" sz="1800" b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b="0" smtClean="0"/>
              <a:t>) </a:t>
            </a:r>
            <a:r>
              <a:rPr lang="de-DE" altLang="de-DE" sz="1800" b="0" dirty="0" smtClean="0"/>
              <a:t>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Übung (nachmittags) </a:t>
            </a:r>
            <a:r>
              <a:rPr lang="de-DE" dirty="0" smtClean="0"/>
              <a:t>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/>
              <a:t>Virtuelle Maschine</a:t>
            </a:r>
            <a:r>
              <a:rPr lang="de-DE" dirty="0" smtClean="0"/>
              <a:t>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github.com/Echtzeitsysteme/tud-cpp-lecture</a:t>
            </a:r>
            <a:r>
              <a:rPr lang="de-DE" dirty="0" smtClean="0"/>
              <a:t> 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Asterisk und Ampersand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30010"/>
              </p:ext>
            </p:extLst>
          </p:nvPr>
        </p:nvGraphicFramePr>
        <p:xfrm>
          <a:off x="358772" y="4047157"/>
          <a:ext cx="6877052" cy="1898063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1260900"/>
                <a:gridCol w="2664296"/>
                <a:gridCol w="2951856"/>
              </a:tblGrid>
              <a:tr h="38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Asterisk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Ampersand (&amp;)</a:t>
                      </a:r>
                      <a:endParaRPr lang="en-US" dirty="0"/>
                    </a:p>
                  </a:txBody>
                  <a:tcPr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2268;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operator*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10){};</a:t>
                      </a: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operator&amp;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){};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1765276" y="1562696"/>
            <a:ext cx="4537075" cy="2248914"/>
            <a:chOff x="2195513" y="2188149"/>
            <a:chExt cx="4537075" cy="2248914"/>
          </a:xfrm>
        </p:grpSpPr>
        <p:sp useBgFill="1"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5221907" y="2188149"/>
              <a:ext cx="9701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2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2572583" y="2398269"/>
              <a:ext cx="9701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34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52" name="Text Box 43"/>
            <p:cNvSpPr txBox="1">
              <a:spLocks noChangeArrowheads="1"/>
            </p:cNvSpPr>
            <p:nvPr/>
          </p:nvSpPr>
          <p:spPr bwMode="auto">
            <a:xfrm>
              <a:off x="3744913" y="2228992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3758821" y="2750458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0" name="Gerade Verbindung mit Pfeil 49"/>
          <p:cNvCxnSpPr/>
          <p:nvPr/>
        </p:nvCxnSpPr>
        <p:spPr bwMode="auto">
          <a:xfrm>
            <a:off x="3187676" y="1936772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/>
          <p:nvPr/>
        </p:nvCxnSpPr>
        <p:spPr bwMode="auto">
          <a:xfrm>
            <a:off x="3204345" y="2124660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C++-FAQ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059832" y="1767786"/>
            <a:ext cx="313098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https://isocpp.org/wiki/faq/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9" y="2167663"/>
            <a:ext cx="3888432" cy="3992884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932040" y="3933056"/>
            <a:ext cx="3597275" cy="822325"/>
          </a:xfrm>
          <a:prstGeom prst="wedgeRoundRectCallout">
            <a:avLst>
              <a:gd name="adj1" fmla="val -110356"/>
              <a:gd name="adj2" fmla="val 188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Learning C++ </a:t>
            </a:r>
            <a:r>
              <a:rPr lang="de-DE" b="1" dirty="0" err="1" smtClean="0">
                <a:solidFill>
                  <a:schemeClr val="bg1"/>
                </a:solidFill>
              </a:rPr>
              <a:t>if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already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know</a:t>
            </a:r>
            <a:r>
              <a:rPr lang="de-DE" b="1" dirty="0" smtClean="0">
                <a:solidFill>
                  <a:schemeClr val="bg1"/>
                </a:solidFill>
              </a:rPr>
              <a:t> […] 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926692" y="5338222"/>
            <a:ext cx="3597275" cy="822325"/>
          </a:xfrm>
          <a:prstGeom prst="wedgeRoundRectCallout">
            <a:avLst>
              <a:gd name="adj1" fmla="val -132174"/>
              <a:gd name="adj2" fmla="val 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Const</a:t>
            </a:r>
            <a:r>
              <a:rPr lang="de-DE" b="1" dirty="0" smtClean="0">
                <a:solidFill>
                  <a:schemeClr val="bg1"/>
                </a:solidFill>
              </a:rPr>
              <a:t> Correctness,</a:t>
            </a: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Referenzen,…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Auf- und Abbauen von Objekten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(Copy-)</a:t>
            </a:r>
            <a:r>
              <a:rPr lang="en-US" dirty="0" err="1" smtClean="0"/>
              <a:t>Konstruktor</a:t>
            </a:r>
            <a:r>
              <a:rPr lang="en-US" dirty="0" smtClean="0"/>
              <a:t> 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1859"/>
              <a:gd name="adj2" fmla="val -2997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Initialisierungslisten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Pflicht bei const-Attributen und Referenzen im Konstruktor</a:t>
            </a:r>
          </a:p>
          <a:p>
            <a:r>
              <a:rPr lang="en-US" smtClean="0"/>
              <a:t>C++11: vereinfachte Initialisierung von Vektoren etc.</a:t>
            </a:r>
          </a:p>
          <a:p>
            <a:r>
              <a:rPr lang="en-US" smtClean="0"/>
              <a:t>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Delegating Constructors (C++11) TODO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Vergleichbar mit this()-Aufruf in Java</a:t>
            </a:r>
          </a:p>
          <a:p>
            <a:r>
              <a:rPr lang="en-US" smtClean="0"/>
              <a:t>Beispiel: Floor ohne Label -&gt; this(“”, number)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remove / default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X() = default </a:t>
            </a:r>
            <a:r>
              <a:rPr lang="en-US" smtClean="0">
                <a:sym typeface="Wingdings" panose="05000000000000000000" pitchFamily="2" charset="2"/>
              </a:rPr>
              <a:t> Wieder-Einfügen des Defaultkonstruktors</a:t>
            </a:r>
          </a:p>
          <a:p>
            <a:r>
              <a:rPr lang="en-US" smtClean="0">
                <a:sym typeface="Wingdings" panose="05000000000000000000" pitchFamily="2" charset="2"/>
              </a:rPr>
              <a:t>X() = delete löschen eines Konstruktors etc.</a:t>
            </a:r>
          </a:p>
          <a:p>
            <a:r>
              <a:rPr lang="en-US" smtClean="0">
                <a:sym typeface="Wingdings" panose="05000000000000000000" pitchFamily="2" charset="2"/>
              </a:rPr>
              <a:t>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36515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1" grpId="0" animBg="1"/>
      <p:bldP spid="21512" grpId="0"/>
      <p:bldP spid="16" grpId="0" animBg="1"/>
      <p:bldP spid="18" grpId="0" animBg="1"/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33540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Bücher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4860032" y="4797152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389333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1600" b="1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1167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006269" y="2133985"/>
            <a:ext cx="3095625" cy="776288"/>
          </a:xfrm>
          <a:prstGeom prst="wedgeRoundRectCallout">
            <a:avLst>
              <a:gd name="adj1" fmla="val -84801"/>
              <a:gd name="adj2" fmla="val 9431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Äquivalent zu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581834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Assignment-Operator (I)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Kopierkonstruktor gibt es auch noch eine andere Art, den </a:t>
            </a:r>
            <a:r>
              <a:rPr lang="de-DE" b="1" dirty="0" smtClean="0"/>
              <a:t>Zustand eines Objektes zu übertragen</a:t>
            </a:r>
            <a:r>
              <a:rPr lang="de-DE" b="0" dirty="0" smtClean="0"/>
              <a:t>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585889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524514"/>
            <a:ext cx="7236296" cy="589619"/>
          </a:xfrm>
          <a:prstGeom prst="wedgeRoundRectCallout">
            <a:avLst>
              <a:gd name="adj1" fmla="val -31095"/>
              <a:gd name="adj2" fmla="val -13127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469854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  <p:bldP spid="1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Assignment-Operator </a:t>
            </a:r>
            <a:r>
              <a:rPr lang="de-DE" altLang="de-DE"/>
              <a:t>(</a:t>
            </a:r>
            <a:r>
              <a:rPr lang="de-DE" altLang="de-DE" smtClean="0"/>
              <a:t>II) TODO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Vergleich mit Java:</a:t>
            </a:r>
          </a:p>
          <a:p>
            <a:r>
              <a:rPr lang="en-US" smtClean="0"/>
              <a:t>Java-Primitive: Wertzuweisung</a:t>
            </a:r>
          </a:p>
          <a:p>
            <a:r>
              <a:rPr lang="en-US" smtClean="0"/>
              <a:t>Java-Objekte: Referenzzuweisung (~Pointer kopieren)</a:t>
            </a:r>
          </a:p>
        </p:txBody>
      </p:sp>
    </p:spTree>
    <p:extLst>
      <p:ext uri="{BB962C8B-B14F-4D97-AF65-F5344CB8AC3E}">
        <p14:creationId xmlns:p14="http://schemas.microsoft.com/office/powerpoint/2010/main" val="32130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356992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1080120"/>
          </a:xfrm>
          <a:prstGeom prst="wedgeRoundRectCallout">
            <a:avLst>
              <a:gd name="adj1" fmla="val -78664"/>
              <a:gd name="adj2" fmla="val -94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Aber: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hat </a:t>
            </a:r>
            <a:r>
              <a:rPr lang="de-DE" b="1" dirty="0" smtClean="0">
                <a:solidFill>
                  <a:schemeClr val="bg1"/>
                </a:solidFill>
              </a:rPr>
              <a:t>keinen Kopierkonstruktor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Compiler-</a:t>
            </a:r>
            <a:r>
              <a:rPr lang="en-US" err="1" smtClean="0"/>
              <a:t>generierte</a:t>
            </a:r>
            <a:r>
              <a:rPr lang="en-US" smtClean="0"/>
              <a:t> </a:t>
            </a:r>
            <a:r>
              <a:rPr lang="en-US" smtClean="0"/>
              <a:t>Methoden TODO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 C++-Compiler </a:t>
            </a:r>
            <a:r>
              <a:rPr lang="en-US" dirty="0" err="1" smtClean="0"/>
              <a:t>generiert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Reihe</a:t>
            </a:r>
            <a:r>
              <a:rPr lang="en-US" dirty="0" smtClean="0"/>
              <a:t> von </a:t>
            </a:r>
            <a:r>
              <a:rPr lang="en-US" dirty="0" err="1" smtClean="0"/>
              <a:t>Methoden</a:t>
            </a:r>
            <a:r>
              <a:rPr lang="en-US" dirty="0" smtClean="0"/>
              <a:t>, falls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vorhanden</a:t>
            </a:r>
            <a:r>
              <a:rPr lang="en-US" b="1" dirty="0" smtClean="0"/>
              <a:t> (=</a:t>
            </a:r>
            <a:r>
              <a:rPr lang="en-US" b="1" dirty="0" err="1" smtClean="0"/>
              <a:t>deklariert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.:</a:t>
            </a:r>
            <a:br>
              <a:rPr lang="en-US" dirty="0" smtClean="0"/>
            </a:br>
            <a:endParaRPr lang="en-US" dirty="0" smtClean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Default-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	</a:t>
            </a: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 err="1"/>
              <a:t>wie</a:t>
            </a:r>
            <a:r>
              <a:rPr lang="en-US" dirty="0"/>
              <a:t> in </a:t>
            </a:r>
            <a:r>
              <a:rPr lang="en-US" dirty="0" smtClean="0"/>
              <a:t>Java!)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Copy-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Assignment-Operator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Destruktor		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~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Aber </a:t>
            </a:r>
            <a:r>
              <a:rPr lang="en-US" dirty="0" err="1" smtClean="0">
                <a:solidFill>
                  <a:srgbClr val="000000"/>
                </a:solidFill>
              </a:rPr>
              <a:t>auch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marL="692150" lvl="1" indent="-342900"/>
            <a:r>
              <a:rPr lang="en-US" dirty="0" err="1" smtClean="0">
                <a:solidFill>
                  <a:srgbClr val="000000"/>
                </a:solidFill>
              </a:rPr>
              <a:t>Initialisierungsliste</a:t>
            </a:r>
            <a:endParaRPr lang="en-US" dirty="0">
              <a:solidFill>
                <a:srgbClr val="000000"/>
              </a:solidFill>
            </a:endParaRPr>
          </a:p>
          <a:p>
            <a:pPr marL="692150" lvl="1" indent="-342900"/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4" name="Textfeld 3"/>
          <p:cNvSpPr txBox="1"/>
          <p:nvPr/>
        </p:nvSpPr>
        <p:spPr>
          <a:xfrm>
            <a:off x="4860032" y="5013176"/>
            <a:ext cx="3672800" cy="86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TODO</a:t>
            </a:r>
          </a:p>
          <a:p>
            <a:pPr algn="l"/>
            <a:r>
              <a:rPr lang="en-US" smtClean="0"/>
              <a:t>In Java zusätzlich: extends Object</a:t>
            </a:r>
          </a:p>
          <a:p>
            <a:pPr algn="l"/>
            <a:r>
              <a:rPr lang="en-US" smtClean="0"/>
              <a:t>Link mit Übersicht?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4209119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653714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Skripte / Online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r>
              <a:rPr lang="en-US" dirty="0"/>
              <a:t>LearnCpp.com</a:t>
            </a:r>
          </a:p>
          <a:p>
            <a:r>
              <a:rPr lang="en-US" sz="1200" dirty="0" smtClean="0">
                <a:hlinkClick r:id="rId6"/>
              </a:rPr>
              <a:t>http</a:t>
            </a:r>
            <a:r>
              <a:rPr lang="en-US" sz="1200" dirty="0">
                <a:hlinkClick r:id="rId6"/>
              </a:rPr>
              <a:t>://www.learncpp.com</a:t>
            </a:r>
            <a:r>
              <a:rPr lang="en-US" sz="1200" dirty="0" smtClean="0">
                <a:hlinkClick r:id="rId6"/>
              </a:rPr>
              <a:t>/</a:t>
            </a:r>
            <a:endParaRPr lang="en-US" sz="1200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688176" cy="402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37234" y="4258663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5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41458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456693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55157"/>
              <a:gd name="adj2" fmla="val -1266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dirty="0" smtClean="0">
                <a:solidFill>
                  <a:schemeClr val="bg1"/>
                </a:solidFill>
              </a:rPr>
              <a:t> 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/>
              <a:t>Eve</a:t>
            </a:r>
            <a:endParaRPr lang="de-DE" dirty="0"/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„Rohzeiger“ 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11766</Words>
  <Application>Microsoft Office PowerPoint</Application>
  <PresentationFormat>Bildschirmpräsentation (4:3)</PresentationFormat>
  <Paragraphs>3820</Paragraphs>
  <Slides>213</Slides>
  <Notes>71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213</vt:i4>
      </vt:variant>
    </vt:vector>
  </HeadingPairs>
  <TitlesOfParts>
    <vt:vector size="226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Wie wichtig sind C und C++?</vt:lpstr>
      <vt:lpstr>Organisatorisches </vt:lpstr>
      <vt:lpstr>Klausur</vt:lpstr>
      <vt:lpstr>Vorlesungs- und Übungsbetrieb</vt:lpstr>
      <vt:lpstr>Literaturvorschläge – Bücher</vt:lpstr>
      <vt:lpstr>Literaturvorschläge – Skripte / Online</vt:lpstr>
      <vt:lpstr>Alternative Veranstaltungen an der TU Darmstadt</vt:lpstr>
      <vt:lpstr>C, C++ und Java</vt:lpstr>
      <vt:lpstr>C, C++ und Java</vt:lpstr>
      <vt:lpstr>Fragen?</vt:lpstr>
      <vt:lpstr>Programmierpraktikum C und C++</vt:lpstr>
      <vt:lpstr>Laufendes Beispiel</vt:lpstr>
      <vt:lpstr>Laufendes Beispiel: Implementierung einer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Exkurs: C++-Referenzen</vt:lpstr>
      <vt:lpstr>Kompilierung</vt:lpstr>
      <vt:lpstr>Kompilierung in Java</vt:lpstr>
      <vt:lpstr>Kompilierung für C/C++ I</vt:lpstr>
      <vt:lpstr>Kompilierung für C/C++ II</vt:lpstr>
      <vt:lpstr>Exkurs: Statisches und dynamisches Linken</vt:lpstr>
      <vt:lpstr>Was genau macht der Präprozessor?</vt:lpstr>
      <vt:lpstr>Exkurs: Fortgeschrittene Verwendung des Präprozessors</vt:lpstr>
      <vt:lpstr>Exkurs: Inlining und Code-Optimierung</vt:lpstr>
      <vt:lpstr>Intermezzo</vt:lpstr>
      <vt:lpstr>Programmstart</vt:lpstr>
      <vt:lpstr>Systemstart</vt:lpstr>
      <vt:lpstr>Arrays in C++</vt:lpstr>
      <vt:lpstr>Demo: Virtuelle Maschine </vt:lpstr>
      <vt:lpstr>Ein paar Worte zu Git</vt:lpstr>
      <vt:lpstr>Weitere Konzepte in C++</vt:lpstr>
      <vt:lpstr>Namensräume TODO</vt:lpstr>
      <vt:lpstr>Sichtbarkeiten TODO</vt:lpstr>
      <vt:lpstr>Strings TODO</vt:lpstr>
      <vt:lpstr>STL TODO</vt:lpstr>
      <vt:lpstr>Operatorüberladung TODO</vt:lpstr>
      <vt:lpstr>Exkurs: Casting TODO</vt:lpstr>
      <vt:lpstr>Iterierungskonzepte in C++ TODO</vt:lpstr>
      <vt:lpstr>Weitere Konzepte in C++ TODO</vt:lpstr>
      <vt:lpstr>Struktur des Praktikums TODO</vt:lpstr>
      <vt:lpstr>Programmierpraktikum C und C++</vt:lpstr>
      <vt:lpstr>Wo leben meine Daten? … und wie lange?</vt:lpstr>
      <vt:lpstr>Speicherbereiche in C++</vt:lpstr>
      <vt:lpstr>Stack vs. Heap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Intermezzo</vt:lpstr>
      <vt:lpstr>Unveränderlichkeit - const</vt:lpstr>
      <vt:lpstr>Was ist eine (C++)-Referenz?</vt:lpstr>
      <vt:lpstr>const bei Objekten</vt:lpstr>
      <vt:lpstr>Intermezzo</vt:lpstr>
      <vt:lpstr>Wieso const?</vt:lpstr>
      <vt:lpstr>Intermezzo: const</vt:lpstr>
      <vt:lpstr>Intermezzo: * und &amp;</vt:lpstr>
      <vt:lpstr>Beispiel: Asterisk und Ampersand</vt:lpstr>
      <vt:lpstr>Exkurs: C++-FAQ</vt:lpstr>
      <vt:lpstr>Auf- und Abbauen von Objekten</vt:lpstr>
      <vt:lpstr>Konstruktor, Destruktor und Copy-Konstruktor</vt:lpstr>
      <vt:lpstr>Initialisierungslisten</vt:lpstr>
      <vt:lpstr>Delegating Constructors (C++11) TODO</vt:lpstr>
      <vt:lpstr>remove / default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 (I)</vt:lpstr>
      <vt:lpstr>Assignment-Operator (II) TODO</vt:lpstr>
      <vt:lpstr>Rule of Three</vt:lpstr>
      <vt:lpstr>Rule of Three II</vt:lpstr>
      <vt:lpstr>Compiler-generierte Methoden TODO</vt:lpstr>
      <vt:lpstr>Stolperfallen bei der Speicherverwaltung</vt:lpstr>
      <vt:lpstr>Hängende Zeiger Referenzen auf gelöschte Objekte zurückgeben</vt:lpstr>
      <vt:lpstr>Rückgabe von Objekten durch Kopieren</vt:lpstr>
      <vt:lpstr>Copy Elision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Person – ohne std::shared_ptr</vt:lpstr>
      <vt:lpstr>Person – mit std::shared_ptr</vt:lpstr>
      <vt:lpstr>Beispiel: Mit klassischen Zeigern</vt:lpstr>
      <vt:lpstr>Beispiel: Mit std::shared_ptr</vt:lpstr>
      <vt:lpstr>std::make_shared</vt:lpstr>
      <vt:lpstr>Weak SmartPointer: Motivation</vt:lpstr>
      <vt:lpstr>Weak Pointer (std::weak_ptr)</vt:lpstr>
      <vt:lpstr>Intermezzo</vt:lpstr>
      <vt:lpstr>Mögliche Lösung für zyklische Zeiger</vt:lpstr>
      <vt:lpstr>Mögliche Lösung für zyklische Zeiger II</vt:lpstr>
      <vt:lpstr>Exkurs: automatische Typableitung TODO</vt:lpstr>
      <vt:lpstr>Zusammenfassung</vt:lpstr>
      <vt:lpstr>Programmierpraktikum C und C++</vt:lpstr>
      <vt:lpstr>Was ist Polymorphie?</vt:lpstr>
      <vt:lpstr>Ein einfaches Beispiel für Polymorphie</vt:lpstr>
      <vt:lpstr>Wozu Polymorphie?</vt:lpstr>
      <vt:lpstr>Lösung ohne und mit Polymorphie</vt:lpstr>
      <vt:lpstr>Verschiedene Strategien als Unterklassen</vt:lpstr>
      <vt:lpstr>Intermezzo</vt:lpstr>
      <vt:lpstr>Ein Blick auf die Klassen  ElevatorStrategy</vt:lpstr>
      <vt:lpstr>Ein Blick auf die Klassen  Elevator</vt:lpstr>
      <vt:lpstr>Ein Blick auf die Klassen  Building</vt:lpstr>
      <vt:lpstr>Sichtbarkeits-Modifier bei Vererbung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„virtual + =0“</vt:lpstr>
      <vt:lpstr>Intermezzo</vt:lpstr>
      <vt:lpstr>Mehrfachvererbung</vt:lpstr>
      <vt:lpstr>Mehrfachvererbung: Motivation</vt:lpstr>
      <vt:lpstr>Historie: Das Containerproblem</vt:lpstr>
      <vt:lpstr>Lösung mit Mehrfachvererbung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Schnittstellen- vs. Implementierungsvererbung</vt:lpstr>
      <vt:lpstr>Intermezzo</vt:lpstr>
      <vt:lpstr>Wie war das eigentlich mit der Mehrfachvererbung in Java?</vt:lpstr>
      <vt:lpstr>Programmierpraktikum C und C++</vt:lpstr>
      <vt:lpstr>Fortgeschrittene Themen in C++</vt:lpstr>
      <vt:lpstr>Templates</vt:lpstr>
      <vt:lpstr>Rückschau: Containerproblem und Mehrfachvererbung</vt:lpstr>
      <vt:lpstr>Templates: Idee</vt:lpstr>
      <vt:lpstr>Intermezzo</vt:lpstr>
      <vt:lpstr>Generics in C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Induzierte Schnittstelle</vt:lpstr>
      <vt:lpstr>Mixins: Mehrfachvererbung trifft Templates</vt:lpstr>
      <vt:lpstr>Mixins: Mehrfachvererbung trifft Templates</vt:lpstr>
      <vt:lpstr>Vergleich mit Mehrfachvererbung</vt:lpstr>
      <vt:lpstr>FunktionsZeiger, Funktionsobjekte und Methodenzeiger</vt:lpstr>
      <vt:lpstr>Funktionszeiger: Motivation (I)</vt:lpstr>
      <vt:lpstr>Funktionszeiger: Motivation (II)</vt:lpstr>
      <vt:lpstr>Funktionszeiger: Beispiel II</vt:lpstr>
      <vt:lpstr>Funktionszeiger: Syntax</vt:lpstr>
      <vt:lpstr>Funktionsobjekte und Templates</vt:lpstr>
      <vt:lpstr>Exkurs: Lambdas (C++11) TODO</vt:lpstr>
      <vt:lpstr>Methodenzeiger: Beispiel</vt:lpstr>
      <vt:lpstr>Methodenzeiger: Syntax</vt:lpstr>
      <vt:lpstr>Funktionszeiger vs. Methodenzeiger</vt:lpstr>
      <vt:lpstr>Intermezzo</vt:lpstr>
      <vt:lpstr>Zeiger auf Funktionen: Fazit</vt:lpstr>
      <vt:lpstr>Standard-Bibliotheken in C++</vt:lpstr>
      <vt:lpstr>Standard-Bibliotheken in C++</vt:lpstr>
      <vt:lpstr>Boost:  „Brutschrank“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 –  Schleife vs. remove_copy_if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Technische Anmerkungen</vt:lpstr>
      <vt:lpstr>Projektvorlagen</vt:lpstr>
      <vt:lpstr>Anschluss des Boards an die Virtuelle Maschine</vt:lpstr>
      <vt:lpstr>Viel Spaß!</vt:lpstr>
      <vt:lpstr>Folien Nächstes Jahr</vt:lpstr>
      <vt:lpstr>Implizite Typ-Konvertierung und Anonyme Objekte</vt:lpstr>
      <vt:lpstr>Implizite Typkonvertierung unterbinden</vt:lpstr>
      <vt:lpstr>Vereinfachte Initialisierung in C++11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1366</cp:revision>
  <dcterms:created xsi:type="dcterms:W3CDTF">2008-08-19T13:25:11Z</dcterms:created>
  <dcterms:modified xsi:type="dcterms:W3CDTF">2016-01-26T23:04:18Z</dcterms:modified>
</cp:coreProperties>
</file>