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2"/>
  </p:notesMasterIdLst>
  <p:handoutMasterIdLst>
    <p:handoutMasterId r:id="rId223"/>
  </p:handoutMasterIdLst>
  <p:sldIdLst>
    <p:sldId id="454" r:id="rId2"/>
    <p:sldId id="277" r:id="rId3"/>
    <p:sldId id="276" r:id="rId4"/>
    <p:sldId id="456" r:id="rId5"/>
    <p:sldId id="265" r:id="rId6"/>
    <p:sldId id="493" r:id="rId7"/>
    <p:sldId id="259" r:id="rId8"/>
    <p:sldId id="520" r:id="rId9"/>
    <p:sldId id="275" r:id="rId10"/>
    <p:sldId id="473" r:id="rId11"/>
    <p:sldId id="518" r:id="rId12"/>
    <p:sldId id="519" r:id="rId13"/>
    <p:sldId id="274" r:id="rId14"/>
    <p:sldId id="450" r:id="rId15"/>
    <p:sldId id="509" r:id="rId16"/>
    <p:sldId id="510" r:id="rId17"/>
    <p:sldId id="511" r:id="rId18"/>
    <p:sldId id="512" r:id="rId19"/>
    <p:sldId id="457" r:id="rId20"/>
    <p:sldId id="279" r:id="rId21"/>
    <p:sldId id="44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297" r:id="rId40"/>
    <p:sldId id="525" r:id="rId41"/>
    <p:sldId id="469" r:id="rId42"/>
    <p:sldId id="298" r:id="rId43"/>
    <p:sldId id="299" r:id="rId44"/>
    <p:sldId id="300" r:id="rId45"/>
    <p:sldId id="524" r:id="rId46"/>
    <p:sldId id="487" r:id="rId47"/>
    <p:sldId id="488" r:id="rId48"/>
    <p:sldId id="489" r:id="rId49"/>
    <p:sldId id="490" r:id="rId50"/>
    <p:sldId id="507" r:id="rId51"/>
    <p:sldId id="508" r:id="rId52"/>
    <p:sldId id="494" r:id="rId53"/>
    <p:sldId id="492" r:id="rId54"/>
    <p:sldId id="501" r:id="rId55"/>
    <p:sldId id="498" r:id="rId56"/>
    <p:sldId id="303" r:id="rId57"/>
    <p:sldId id="304" r:id="rId58"/>
    <p:sldId id="474" r:id="rId59"/>
    <p:sldId id="305" r:id="rId60"/>
    <p:sldId id="307" r:id="rId61"/>
    <p:sldId id="308" r:id="rId62"/>
    <p:sldId id="309" r:id="rId63"/>
    <p:sldId id="310" r:id="rId64"/>
    <p:sldId id="311" r:id="rId65"/>
    <p:sldId id="443" r:id="rId66"/>
    <p:sldId id="312" r:id="rId67"/>
    <p:sldId id="513" r:id="rId68"/>
    <p:sldId id="313" r:id="rId69"/>
    <p:sldId id="515" r:id="rId70"/>
    <p:sldId id="516" r:id="rId71"/>
    <p:sldId id="314" r:id="rId72"/>
    <p:sldId id="315" r:id="rId73"/>
    <p:sldId id="476" r:id="rId74"/>
    <p:sldId id="318" r:id="rId75"/>
    <p:sldId id="514" r:id="rId76"/>
    <p:sldId id="319" r:id="rId77"/>
    <p:sldId id="316" r:id="rId78"/>
    <p:sldId id="317" r:id="rId79"/>
    <p:sldId id="444" r:id="rId80"/>
    <p:sldId id="320" r:id="rId81"/>
    <p:sldId id="321" r:id="rId82"/>
    <p:sldId id="499" r:id="rId83"/>
    <p:sldId id="496" r:id="rId84"/>
    <p:sldId id="322" r:id="rId85"/>
    <p:sldId id="323" r:id="rId86"/>
    <p:sldId id="324" r:id="rId87"/>
    <p:sldId id="325" r:id="rId88"/>
    <p:sldId id="326" r:id="rId89"/>
    <p:sldId id="327" r:id="rId90"/>
    <p:sldId id="495" r:id="rId91"/>
    <p:sldId id="328" r:id="rId92"/>
    <p:sldId id="329" r:id="rId93"/>
    <p:sldId id="475" r:id="rId94"/>
    <p:sldId id="517" r:id="rId95"/>
    <p:sldId id="330" r:id="rId96"/>
    <p:sldId id="331" r:id="rId97"/>
    <p:sldId id="332" r:id="rId98"/>
    <p:sldId id="458" r:id="rId99"/>
    <p:sldId id="333" r:id="rId100"/>
    <p:sldId id="334" r:id="rId101"/>
    <p:sldId id="335" r:id="rId102"/>
    <p:sldId id="336" r:id="rId103"/>
    <p:sldId id="337" r:id="rId104"/>
    <p:sldId id="338" r:id="rId105"/>
    <p:sldId id="340" r:id="rId106"/>
    <p:sldId id="341" r:id="rId107"/>
    <p:sldId id="342" r:id="rId108"/>
    <p:sldId id="343" r:id="rId109"/>
    <p:sldId id="345" r:id="rId110"/>
    <p:sldId id="344" r:id="rId111"/>
    <p:sldId id="483" r:id="rId112"/>
    <p:sldId id="347" r:id="rId113"/>
    <p:sldId id="348" r:id="rId114"/>
    <p:sldId id="349" r:id="rId115"/>
    <p:sldId id="350" r:id="rId116"/>
    <p:sldId id="351" r:id="rId117"/>
    <p:sldId id="521" r:id="rId118"/>
    <p:sldId id="352" r:id="rId119"/>
    <p:sldId id="353" r:id="rId120"/>
    <p:sldId id="470" r:id="rId121"/>
    <p:sldId id="477" r:id="rId122"/>
    <p:sldId id="354" r:id="rId123"/>
    <p:sldId id="356" r:id="rId124"/>
    <p:sldId id="358" r:id="rId125"/>
    <p:sldId id="359" r:id="rId126"/>
    <p:sldId id="361" r:id="rId127"/>
    <p:sldId id="362" r:id="rId128"/>
    <p:sldId id="363" r:id="rId129"/>
    <p:sldId id="364" r:id="rId130"/>
    <p:sldId id="365" r:id="rId131"/>
    <p:sldId id="367" r:id="rId132"/>
    <p:sldId id="368" r:id="rId133"/>
    <p:sldId id="369" r:id="rId134"/>
    <p:sldId id="370" r:id="rId135"/>
    <p:sldId id="441" r:id="rId136"/>
    <p:sldId id="371" r:id="rId137"/>
    <p:sldId id="372" r:id="rId138"/>
    <p:sldId id="373" r:id="rId139"/>
    <p:sldId id="374" r:id="rId140"/>
    <p:sldId id="376" r:id="rId141"/>
    <p:sldId id="460" r:id="rId142"/>
    <p:sldId id="377" r:id="rId143"/>
    <p:sldId id="464" r:id="rId144"/>
    <p:sldId id="380" r:id="rId145"/>
    <p:sldId id="381" r:id="rId146"/>
    <p:sldId id="382" r:id="rId147"/>
    <p:sldId id="383" r:id="rId148"/>
    <p:sldId id="526" r:id="rId149"/>
    <p:sldId id="384" r:id="rId150"/>
    <p:sldId id="379" r:id="rId151"/>
    <p:sldId id="461" r:id="rId152"/>
    <p:sldId id="387" r:id="rId153"/>
    <p:sldId id="388" r:id="rId154"/>
    <p:sldId id="389" r:id="rId155"/>
    <p:sldId id="459" r:id="rId156"/>
    <p:sldId id="392" r:id="rId157"/>
    <p:sldId id="393" r:id="rId158"/>
    <p:sldId id="465" r:id="rId159"/>
    <p:sldId id="394" r:id="rId160"/>
    <p:sldId id="395" r:id="rId161"/>
    <p:sldId id="396" r:id="rId162"/>
    <p:sldId id="397" r:id="rId163"/>
    <p:sldId id="398" r:id="rId164"/>
    <p:sldId id="478" r:id="rId165"/>
    <p:sldId id="399" r:id="rId166"/>
    <p:sldId id="400" r:id="rId167"/>
    <p:sldId id="401" r:id="rId168"/>
    <p:sldId id="402" r:id="rId169"/>
    <p:sldId id="466" r:id="rId170"/>
    <p:sldId id="403" r:id="rId171"/>
    <p:sldId id="404" r:id="rId172"/>
    <p:sldId id="405" r:id="rId173"/>
    <p:sldId id="408" r:id="rId174"/>
    <p:sldId id="522" r:id="rId175"/>
    <p:sldId id="503" r:id="rId176"/>
    <p:sldId id="406" r:id="rId177"/>
    <p:sldId id="472" r:id="rId178"/>
    <p:sldId id="407" r:id="rId179"/>
    <p:sldId id="409" r:id="rId180"/>
    <p:sldId id="410" r:id="rId181"/>
    <p:sldId id="411" r:id="rId182"/>
    <p:sldId id="413" r:id="rId183"/>
    <p:sldId id="414" r:id="rId184"/>
    <p:sldId id="415" r:id="rId185"/>
    <p:sldId id="416" r:id="rId186"/>
    <p:sldId id="417" r:id="rId187"/>
    <p:sldId id="418" r:id="rId188"/>
    <p:sldId id="419" r:id="rId189"/>
    <p:sldId id="420" r:id="rId190"/>
    <p:sldId id="421" r:id="rId191"/>
    <p:sldId id="422" r:id="rId192"/>
    <p:sldId id="423" r:id="rId193"/>
    <p:sldId id="504" r:id="rId194"/>
    <p:sldId id="424" r:id="rId195"/>
    <p:sldId id="425" r:id="rId196"/>
    <p:sldId id="426" r:id="rId197"/>
    <p:sldId id="427" r:id="rId198"/>
    <p:sldId id="452" r:id="rId199"/>
    <p:sldId id="451" r:id="rId200"/>
    <p:sldId id="453" r:id="rId201"/>
    <p:sldId id="439" r:id="rId202"/>
    <p:sldId id="428" r:id="rId203"/>
    <p:sldId id="429" r:id="rId204"/>
    <p:sldId id="430" r:id="rId205"/>
    <p:sldId id="431" r:id="rId206"/>
    <p:sldId id="432" r:id="rId207"/>
    <p:sldId id="433" r:id="rId208"/>
    <p:sldId id="434" r:id="rId209"/>
    <p:sldId id="435" r:id="rId210"/>
    <p:sldId id="436" r:id="rId211"/>
    <p:sldId id="437" r:id="rId212"/>
    <p:sldId id="485" r:id="rId213"/>
    <p:sldId id="486" r:id="rId214"/>
    <p:sldId id="484" r:id="rId215"/>
    <p:sldId id="438" r:id="rId216"/>
    <p:sldId id="523" r:id="rId217"/>
    <p:sldId id="505" r:id="rId218"/>
    <p:sldId id="479" r:id="rId219"/>
    <p:sldId id="480" r:id="rId220"/>
    <p:sldId id="481" r:id="rId22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456"/>
            <p14:sldId id="265"/>
            <p14:sldId id="493"/>
            <p14:sldId id="259"/>
            <p14:sldId id="520"/>
            <p14:sldId id="275"/>
            <p14:sldId id="473"/>
            <p14:sldId id="518"/>
            <p14:sldId id="519"/>
            <p14:sldId id="274"/>
            <p14:sldId id="450"/>
            <p14:sldId id="509"/>
            <p14:sldId id="510"/>
            <p14:sldId id="511"/>
            <p14:sldId id="51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455"/>
            <p14:sldId id="296"/>
            <p14:sldId id="506"/>
            <p14:sldId id="297"/>
            <p14:sldId id="525"/>
            <p14:sldId id="469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523"/>
            <p14:sldId id="505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8" autoAdjust="0"/>
    <p:restoredTop sz="86941" autoAdjust="0"/>
  </p:normalViewPr>
  <p:slideViewPr>
    <p:cSldViewPr>
      <p:cViewPr varScale="1">
        <p:scale>
          <a:sx n="74" d="100"/>
          <a:sy n="74" d="100"/>
        </p:scale>
        <p:origin x="946" y="67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handoutMaster" Target="handoutMasters/handout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commentAuthors" Target="commentAuthor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(“Reopening”,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119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170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Hilfskonstrukt "Utility Klassen" 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„throw new UnsupportedOperationException()“,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0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09.08.2016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9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rtual_method_table" TargetMode="External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2.xlsx"/><Relationship Id="rId5" Type="http://schemas.openxmlformats.org/officeDocument/2006/relationships/image" Target="../media/image44.emf"/><Relationship Id="rId4" Type="http://schemas.openxmlformats.org/officeDocument/2006/relationships/package" Target="../embeddings/Microsoft_Excel-Arbeitsblatt1.xlsx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8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://www.boost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(Blockpraktikum, zuletzt </a:t>
            </a:r>
            <a:r>
              <a:rPr lang="en-US" dirty="0"/>
              <a:t>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</a:t>
            </a:r>
            <a:r>
              <a:rPr lang="de-DE" altLang="de-DE" smtClean="0"/>
              <a:t>Klassische und smarte Zeiger</a:t>
            </a:r>
            <a:endParaRPr lang="de-DE" altLang="de-DE" dirty="0" smtClean="0"/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9612560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9612560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de-DE" altLang="de-DE" sz="1100" err="1" smtClean="0">
                  <a:solidFill>
                    <a:srgbClr val="2A00FF"/>
                  </a:solidFill>
                  <a:latin typeface="Consolas" pitchFamily="49" charset="0"/>
                </a:rPr>
                <a:t>Person.pph</a:t>
              </a:r>
              <a:r>
                <a:rPr lang="de-DE" altLang="de-DE" sz="110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"Isn't 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today, 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de-DE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de-DE" altLang="de-DE" sz="1100" b="0" dirty="0" err="1">
                  <a:solidFill>
                    <a:srgbClr val="2A00FF"/>
                  </a:solidFill>
                  <a:latin typeface="Consolas" pitchFamily="49" charset="0"/>
                </a:rPr>
                <a:t>Greeting</a:t>
              </a:r>
              <a:r>
                <a:rPr lang="de-DE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 "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Person.hpp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"Isn't 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today, 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</a:t>
            </a:r>
            <a:r>
              <a:rPr lang="en-US" smtClean="0"/>
              <a:t>Übergabe </a:t>
            </a:r>
            <a:r>
              <a:rPr lang="en-US" smtClean="0"/>
              <a:t>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 smtClean="0"/>
              <a:t>Einfach – k</a:t>
            </a:r>
            <a:r>
              <a:rPr lang="en-US" smtClean="0"/>
              <a:t>einerlei </a:t>
            </a:r>
            <a:r>
              <a:rPr lang="en-US" smtClean="0"/>
              <a:t>“Konfigurationsmöglichkeit”: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Primitive </a:t>
            </a:r>
            <a:r>
              <a:rPr lang="en-US" smtClean="0"/>
              <a:t>“by value</a:t>
            </a:r>
            <a:r>
              <a:rPr lang="en-US" smtClean="0"/>
              <a:t>”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</a:t>
            </a:r>
            <a:r>
              <a:rPr lang="en-US" smtClean="0"/>
              <a:t>“by reference</a:t>
            </a:r>
            <a:r>
              <a:rPr lang="en-US" smtClean="0"/>
              <a:t>”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  <a:endParaRPr lang="en-US" smtClean="0"/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</a:t>
            </a:r>
            <a:r>
              <a:rPr lang="en-US" b="1" smtClean="0"/>
              <a:t>C</a:t>
            </a:r>
            <a:r>
              <a:rPr lang="en-US" b="1" smtClean="0"/>
              <a:t>++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</a:t>
            </a:r>
            <a:r>
              <a:rPr lang="en-US" smtClean="0"/>
              <a:t>by value</a:t>
            </a:r>
            <a:r>
              <a:rPr lang="en-US" smtClean="0"/>
              <a:t>”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</a:t>
            </a:r>
            <a:r>
              <a:rPr lang="en-US" smtClean="0"/>
              <a:t>pass by reference (to const</a:t>
            </a:r>
            <a:r>
              <a:rPr lang="en-US" smtClean="0"/>
              <a:t>)”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</a:t>
            </a:r>
            <a:r>
              <a:rPr lang="en-US" smtClean="0"/>
              <a:t>pass by pointer (to const)”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value” (sicher, aber Zusatzaufwand durch Kopie</a:t>
            </a:r>
            <a:r>
              <a:rPr lang="en-US" smtClean="0"/>
              <a:t>, evtl. </a:t>
            </a:r>
            <a:r>
              <a:rPr lang="en-US" smtClean="0"/>
              <a:t>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reference (to const</a:t>
            </a:r>
            <a:r>
              <a:rPr lang="en-US"/>
              <a:t>)" (effizient, aber Gefahr von </a:t>
            </a:r>
            <a:r>
              <a:rPr lang="en-US"/>
              <a:t>Speicherfehlern</a:t>
            </a:r>
            <a:r>
              <a:rPr lang="en-US" smtClean="0"/>
              <a:t>)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“</a:t>
            </a:r>
            <a:r>
              <a:rPr lang="en-US" smtClean="0"/>
              <a:t>return by pointer (to const)”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</a:t>
            </a:r>
            <a:r>
              <a:rPr lang="en-US" smtClean="0"/>
              <a:t>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</a:t>
            </a:r>
            <a:r>
              <a:rPr lang="en-US">
                <a:solidFill>
                  <a:schemeClr val="accent2"/>
                </a:solidFill>
                <a:hlinkClick r:id="rId2"/>
              </a:rPr>
              <a:t>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</a:t>
            </a:r>
            <a:r>
              <a:rPr lang="en-US" smtClean="0"/>
              <a:t>(</a:t>
            </a:r>
            <a:r>
              <a:rPr lang="en-US" smtClean="0"/>
              <a:t>Untertyp-)Polymorphie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</a:t>
            </a:r>
            <a:r>
              <a:rPr lang="en-US" smtClean="0"/>
              <a:t>enthalten</a:t>
            </a:r>
            <a:r>
              <a:rPr lang="en-US" smtClean="0"/>
              <a:t>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Beispiel: </a:t>
            </a:r>
            <a:r>
              <a:rPr lang="en-US" smtClean="0"/>
              <a:t>ElevatorStrategy *strategy = new EnergyMinimizingStrategy();</a:t>
            </a:r>
          </a:p>
          <a:p>
            <a:pPr marL="692150" lvl="1" indent="-342900"/>
            <a:r>
              <a:rPr lang="en-US" smtClean="0"/>
              <a:t>Statischer Typ: 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smtClean="0"/>
              <a:t>Dynamischer Typ: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692150" lvl="1" indent="-342900"/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</a:t>
            </a:r>
            <a:r>
              <a:rPr lang="en-US" sz="1200">
                <a:hlinkClick r:id="rId2"/>
              </a:rPr>
              <a:t>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748787" cy="4968875"/>
          </a:xfrm>
        </p:spPr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das Objekt behält seinen Typ 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Arbeitsblatt" r:id="rId4" imgW="2447870" imgH="1076314" progId="Excel.Sheet.12">
                  <p:embed/>
                </p:oleObj>
              </mc:Choice>
              <mc:Fallback>
                <p:oleObj name="Arbeitsblatt" r:id="rId4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Arbeitsblatt" r:id="rId6" imgW="3093690" imgH="1074551" progId="Excel.Sheet.12">
                  <p:embed/>
                </p:oleObj>
              </mc:Choice>
              <mc:Fallback>
                <p:oleObj name="Arbeitsblatt" r:id="rId6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8"/>
              </a:rPr>
              <a:t>https</a:t>
            </a:r>
            <a:r>
              <a:rPr lang="en-US" sz="1200">
                <a:hlinkClick r:id="rId8"/>
              </a:rPr>
              <a:t>://</a:t>
            </a:r>
            <a:r>
              <a:rPr lang="en-US" sz="1200" smtClean="0">
                <a:hlinkClick r:id="rId8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651500" y="3220849"/>
            <a:ext cx="3168650" cy="814387"/>
          </a:xfrm>
          <a:prstGeom prst="wedgeRoundRectCallout">
            <a:avLst>
              <a:gd name="adj1" fmla="val -24308"/>
              <a:gd name="adj2" fmla="val -1027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809745" y="2951072"/>
            <a:ext cx="2438238" cy="47647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56990"/>
            <a:ext cx="2664296" cy="47647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491993" y="2225818"/>
            <a:ext cx="3696653" cy="2501757"/>
            <a:chOff x="4491993" y="2225818"/>
            <a:chExt cx="3696653" cy="2501757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03712" y="2225818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17495"/>
              <a:ext cx="2148841" cy="21100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</a:t>
            </a:r>
            <a:r>
              <a:rPr lang="de-DE" altLang="de-DE"/>
              <a:t>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 i="1" kern="0" smtClean="0">
                <a:solidFill>
                  <a:srgbClr val="005AA9"/>
                </a:solidFill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491993" y="2805149"/>
            <a:ext cx="3696653" cy="2786025"/>
            <a:chOff x="4491993" y="1941549"/>
            <a:chExt cx="3696653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800">
                <a:hlinkClick r:id="rId2"/>
              </a:rPr>
              <a:t>http://www.es.tu-darmstadt.de/studentftp/cppp</a:t>
            </a:r>
            <a:r>
              <a:rPr lang="de-DE" sz="1800" smtClean="0">
                <a:hlinkClick r:id="rId2"/>
              </a:rPr>
              <a:t>/</a:t>
            </a:r>
            <a:endParaRPr lang="de-DE" sz="1800" smtClean="0"/>
          </a:p>
          <a:p>
            <a:pPr marL="342900" indent="-342900">
              <a:buFontTx/>
              <a:buChar char="-"/>
            </a:pPr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</a:t>
            </a:r>
            <a:r>
              <a:rPr lang="de-DE" b="0" smtClean="0"/>
              <a:t>: 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  <a:endParaRPr lang="de-DE" b="0" smtClean="0"/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</a:t>
            </a:r>
            <a:r>
              <a:rPr lang="de-DE" sz="1800">
                <a:hlinkClick r:id="rId7"/>
              </a:rPr>
              <a:t>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2276872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</a:t>
            </a:r>
            <a:r>
              <a:rPr lang="en-US" b="1" smtClean="0"/>
              <a:t>VM</a:t>
            </a:r>
            <a:endParaRPr lang="en-US"/>
          </a:p>
          <a:p>
            <a:pPr marL="806450" lvl="1" indent="-457200"/>
            <a:r>
              <a:rPr lang="en-US" b="0" smtClean="0"/>
              <a:t>URL, User, PW: siehe vorige Folie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praktikum2016_vXYZ.ova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C:\vms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</a:t>
            </a:r>
            <a:r>
              <a:rPr lang="en-US" smtClean="0"/>
              <a:t>Automatische </a:t>
            </a:r>
            <a:r>
              <a:rPr lang="en-US" smtClean="0"/>
              <a:t>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smtClean="0"/>
              <a:t>der Klausur aus </a:t>
            </a:r>
            <a:r>
              <a:rPr lang="en-US" smtClean="0"/>
              <a:t>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</a:t>
            </a:r>
            <a:r>
              <a:rPr lang="en-US" b="1" smtClean="0"/>
              <a:t>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</a:t>
            </a:r>
            <a:r>
              <a:rPr lang="en-US" smtClean="0"/>
              <a:t>Mechanismus, um “Verhalten </a:t>
            </a:r>
            <a:r>
              <a:rPr lang="en-US" smtClean="0"/>
              <a:t>als Parameter zu </a:t>
            </a:r>
            <a:r>
              <a:rPr lang="en-US" smtClean="0"/>
              <a:t>übergeben”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“[!]”;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print(“Hello World!”);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“</a:t>
            </a:r>
            <a:r>
              <a:rPr lang="en-US" b="1"/>
              <a:t>eingefangen</a:t>
            </a:r>
            <a:r>
              <a:rPr lang="en-US"/>
              <a:t>” </a:t>
            </a:r>
            <a:r>
              <a:rPr lang="en-US" smtClean="0"/>
              <a:t>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“by value”,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“by reference</a:t>
            </a:r>
            <a:r>
              <a:rPr lang="en-US" smtClean="0"/>
              <a:t>”)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).stream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map(x -&gt; x*x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filter(x -&gt;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  <a:endParaRPr lang="en-US" sz="1200" smtClean="0"/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</a:t>
            </a:r>
            <a:r>
              <a:rPr lang="en-US" smtClean="0"/>
              <a:t>ausgecheckt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r>
              <a:rPr lang="de-DE" b="1" smtClean="0"/>
              <a:t>Wichtig: </a:t>
            </a:r>
            <a:r>
              <a:rPr lang="de-DE" smtClean="0"/>
              <a:t>git kann nur „pullen“,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“Make is an expert system</a:t>
            </a:r>
            <a:r>
              <a:rPr lang="en-US" smtClean="0"/>
              <a:t>.”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</a:t>
            </a:r>
            <a:r>
              <a:rPr lang="en-US" smtClean="0"/>
              <a:t>des </a:t>
            </a:r>
            <a:r>
              <a:rPr lang="en-US" smtClean="0"/>
              <a:t>Workspaces (variabel)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“Recursive </a:t>
            </a:r>
            <a:r>
              <a:rPr lang="en-US" sz="1400"/>
              <a:t>Make Considered Harmful</a:t>
            </a:r>
            <a:r>
              <a:rPr lang="en-US" sz="1400" smtClean="0"/>
              <a:t>,”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</a:t>
            </a:r>
            <a:r>
              <a:rPr lang="en-US" sz="1600"/>
              <a:t>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</a:t>
            </a:r>
            <a:r>
              <a:rPr lang="en-US" sz="1600"/>
              <a:t>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</a:t>
            </a:r>
            <a:r>
              <a:rPr lang="en-US" sz="1600"/>
              <a:t>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</a:t>
            </a:r>
            <a:r>
              <a:rPr lang="en-US" sz="1600"/>
              <a:t>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</a:t>
            </a:r>
            <a:r>
              <a:rPr lang="en-US" sz="1600"/>
              <a:t>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</a:t>
            </a:r>
            <a:r>
              <a:rPr lang="en-US" sz="1600"/>
              <a:t>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1655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err="1" smtClean="0"/>
              <a:t>Projektvorlagen</a:t>
            </a:r>
            <a:r>
              <a:rPr lang="en-US" b="1" smtClean="0"/>
              <a:t> </a:t>
            </a:r>
            <a:r>
              <a:rPr lang="en-US"/>
              <a:t>(~/CPPP/Repos</a:t>
            </a:r>
            <a:r>
              <a:rPr lang="en-US"/>
              <a:t>/ </a:t>
            </a:r>
            <a:r>
              <a:rPr lang="en-US" smtClean="0"/>
              <a:t>tud-cpp-exercises/projects/day5) enthalten </a:t>
            </a:r>
            <a:r>
              <a:rPr lang="en-US" dirty="0" smtClean="0"/>
              <a:t>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err="1" smtClean="0"/>
              <a:t>Starten</a:t>
            </a:r>
            <a:r>
              <a:rPr lang="en-US" smtClean="0"/>
              <a:t> </a:t>
            </a:r>
            <a:r>
              <a:rPr lang="en-US" smtClean="0"/>
              <a:t>hilft.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Tipp</a:t>
            </a:r>
            <a:r>
              <a:rPr lang="en-US" smtClean="0"/>
              <a:t>: Nicht in …/Repo arbeiten, da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mtClean="0"/>
              <a:t> sonst das Pullen verhindert.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 smtClean="0"/>
              <a:t>Host-System </a:t>
            </a:r>
            <a:r>
              <a:rPr lang="en-US" smtClean="0"/>
              <a:t>wird eine USB-zu-Seriell-Schnittstelle erstellt</a:t>
            </a:r>
          </a:p>
          <a:p>
            <a:pPr marL="692150" lvl="1" indent="-342900"/>
            <a:r>
              <a:rPr lang="en-US" smtClean="0"/>
              <a:t>Windows: Im Geräte-Manager prüfen, welcher Ports erscheint, wenn das Board angesteckt wird (bspw.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COM8</a:t>
            </a:r>
            <a:r>
              <a:rPr lang="en-US" smtClean="0"/>
              <a:t>)</a:t>
            </a:r>
          </a:p>
          <a:p>
            <a:pPr marL="692150" lvl="1" indent="-342900"/>
            <a:r>
              <a:rPr lang="en-US" smtClean="0"/>
              <a:t>Linux: Nach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/dev/ttyUSB0 </a:t>
            </a:r>
            <a:r>
              <a:rPr lang="en-US" smtClean="0"/>
              <a:t>(o.ä.) Ausschau halten.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der </a:t>
            </a:r>
            <a:r>
              <a:rPr lang="en-US" b="1" smtClean="0"/>
              <a:t>Konfiguration der VM </a:t>
            </a:r>
            <a:r>
              <a:rPr lang="en-US" smtClean="0"/>
              <a:t>("Ändern…", vor dem Start!) wird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COM8</a:t>
            </a:r>
            <a:r>
              <a:rPr lang="en-US" smtClean="0"/>
              <a:t> des Hosts auf den ersten COM-Port des Guest gelegt (</a:t>
            </a:r>
            <a:r>
              <a:rPr lang="en-US" smtClean="0"/>
              <a:t>"Host-Schnitstelle")</a:t>
            </a: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In der VM</a:t>
            </a:r>
            <a:r>
              <a:rPr lang="en-US" smtClean="0"/>
              <a:t> ist dieser serielle Port als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 smtClean="0"/>
              <a:t> verfügbar</a:t>
            </a:r>
          </a:p>
          <a:p>
            <a:pPr marL="692150" lvl="1" indent="-342900"/>
            <a:r>
              <a:rPr lang="en-US" smtClean="0"/>
              <a:t>Die Makefiles sind so aufgebaut, dass dann alles automatisch ablaufen sollte.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“</a:t>
            </a:r>
            <a:r>
              <a:rPr lang="en-US" smtClean="0"/>
              <a:t>Attribution-NonCommercial </a:t>
            </a:r>
            <a:r>
              <a:rPr lang="en-US"/>
              <a:t>4.0 </a:t>
            </a:r>
            <a:r>
              <a:rPr lang="en-US" smtClean="0"/>
              <a:t>International</a:t>
            </a:r>
            <a:r>
              <a:rPr lang="en-US" smtClean="0"/>
              <a:t>”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"Organisatorisches" (Papierstapel): Jonathan </a:t>
            </a:r>
            <a:r>
              <a:rPr lang="en-US" sz="1200"/>
              <a:t>Joseph </a:t>
            </a:r>
            <a:r>
              <a:rPr lang="en-US" sz="1200"/>
              <a:t>Bondhus (Wiki Commons, </a:t>
            </a:r>
            <a:r>
              <a:rPr lang="en-US" sz="1200">
                <a:hlinkClick r:id="rId2"/>
              </a:rPr>
              <a:t>https://commons.wikimedia.org/wiki/Paper</a:t>
            </a:r>
            <a:r>
              <a:rPr lang="en-US" sz="1200">
                <a:hlinkClick r:id="rId2"/>
              </a:rPr>
              <a:t>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</a:t>
            </a:r>
            <a:r>
              <a:rPr lang="en-US" sz="1200"/>
              <a:t>BY-SA </a:t>
            </a:r>
            <a:r>
              <a:rPr lang="en-US" sz="1200" smtClean="0"/>
              <a:t>3.0)</a:t>
            </a:r>
            <a:endParaRPr lang="en-US" sz="1200"/>
          </a:p>
          <a:p>
            <a:r>
              <a:rPr lang="en-US" sz="1200"/>
              <a:t>Lächelndes Fragezeichen: katieyunholmes: smiley face clip </a:t>
            </a:r>
            <a:r>
              <a:rPr lang="en-US" sz="1200"/>
              <a:t>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92793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</a:t>
            </a:r>
            <a:r>
              <a:rPr lang="en-US" smtClean="0"/>
              <a:t>Multiplizität und 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</a:t>
            </a:r>
            <a:r>
              <a:rPr lang="de-DE" sz="2200" smtClean="0"/>
              <a:t>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4"/>
            <a:ext cx="4249737" cy="608459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(„exakte“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</a:t>
            </a: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3800476" y="5162810"/>
            <a:ext cx="2248430" cy="413164"/>
          </a:xfrm>
          <a:prstGeom prst="wedgeRoundRectCallout">
            <a:avLst>
              <a:gd name="adj1" fmla="val 51638"/>
              <a:gd name="adj2" fmla="val -1239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standalone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minimal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"Floor.h" (therein)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„return“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„DoSomeStackCheckStuff; return“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</a:t>
            </a:r>
            <a:r>
              <a:rPr lang="en-US" b="1" smtClean="0"/>
              <a:t>Konzepte</a:t>
            </a:r>
            <a:r>
              <a:rPr lang="en-US" smtClean="0"/>
              <a:t> in den meisten Programmiersprachen</a:t>
            </a:r>
            <a:r>
              <a:rPr lang="en-US" smtClean="0"/>
              <a:t>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belegt ein Element mit einem 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function def.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</a:t>
            </a:r>
            <a:r>
              <a:rPr lang="en-US" smtClean="0"/>
              <a:t>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</a:t>
            </a:r>
            <a:r>
              <a:rPr lang="en-US" smtClean="0"/>
              <a:t>Importieren</a:t>
            </a:r>
            <a:endParaRPr lang="en-US" smtClean="0"/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nur 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</a:t>
            </a:r>
            <a:r>
              <a:rPr lang="en-US" smtClean="0"/>
              <a:t>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</a:t>
            </a:r>
            <a:r>
              <a:rPr lang="en-US" smtClean="0"/>
              <a:t>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 smtClean="0"/>
              <a:t>erlaubt </a:t>
            </a:r>
            <a:r>
              <a:rPr lang="en-US" smtClean="0"/>
              <a:t>Funktion/Methode f() auf private A+M dieser Klasse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anders als in Java: keine package-/default-Sichtbarkeit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</a:t>
            </a:r>
            <a:r>
              <a:rPr lang="en-US" smtClean="0"/>
              <a:t>alle Funktionen und public-Methoden genutzt werden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 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 smtClean="0"/>
              <a:t>Quote-Literale </a:t>
            </a:r>
            <a:r>
              <a:rPr lang="en-US" smtClean="0"/>
              <a:t>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/>
              <a:t>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(“Hello World”.getClass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 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 smtClean="0"/>
              <a:t>Quote-Literale </a:t>
            </a:r>
            <a:r>
              <a:rPr lang="en-US" smtClean="0"/>
              <a:t>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“Hello World.”;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std::string(“Hello World.”);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“Hello 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4" y="1555750"/>
            <a:ext cx="8425755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</a:t>
            </a:r>
            <a:r>
              <a:rPr lang="de-DE" smtClean="0"/>
              <a:t>– ca. 16:00 im Electronic Class Room (S3|21 1)</a:t>
            </a:r>
            <a:br>
              <a:rPr lang="de-DE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dirty="0" smtClean="0"/>
              <a:t>persönlich genehmigen lassen </a:t>
            </a:r>
            <a:r>
              <a:rPr lang="de-DE" dirty="0" smtClean="0"/>
              <a:t>(Klausur</a:t>
            </a:r>
            <a:r>
              <a:rPr lang="de-DE" smtClean="0"/>
              <a:t>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</a:t>
            </a:r>
            <a:r>
              <a:rPr lang="de-DE"/>
              <a:t>darf </a:t>
            </a:r>
            <a:r>
              <a:rPr lang="de-DE" smtClean="0"/>
              <a:t>leider nicht </a:t>
            </a:r>
            <a:r>
              <a:rPr lang="de-DE" dirty="0"/>
              <a:t>an der </a:t>
            </a:r>
            <a:r>
              <a:rPr lang="de-DE"/>
              <a:t>Klausur </a:t>
            </a:r>
            <a:r>
              <a:rPr lang="de-DE" smtClean="0"/>
              <a:t>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„mitgenommen“</a:t>
            </a:r>
            <a:r>
              <a:rPr lang="de-DE" smtClean="0"/>
              <a:t> werden.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</a:t>
            </a:r>
            <a:r>
              <a:rPr lang="de-DE" smtClean="0"/>
              <a:t>Kluge 		(Vorlesung, Übung, Moodle)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(Übungen)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Jocyzk		(Übungen</a:t>
            </a:r>
            <a:r>
              <a:rPr lang="de-DE" dirty="0"/>
              <a:t>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</a:t>
            </a:r>
            <a:r>
              <a:rPr lang="en-US" b="1" smtClean="0"/>
              <a:t>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</a:t>
            </a:r>
            <a:r>
              <a:rPr lang="en-US" smtClean="0"/>
              <a:t>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C++</a:t>
            </a:r>
            <a:r>
              <a:rPr lang="en-US" smtClean="0"/>
              <a:t>")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fixe </a:t>
            </a:r>
            <a:r>
              <a:rPr lang="en-US" smtClean="0"/>
              <a:t>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(Postfix)</a:t>
            </a:r>
            <a:r>
              <a:rPr lang="en-US" smtClean="0"/>
              <a:t> vor ++,--,+,-,~,! vor *,/,% vor </a:t>
            </a:r>
            <a:r>
              <a:rPr lang="en-US" smtClean="0"/>
              <a:t>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Operatoren </a:t>
            </a:r>
            <a:r>
              <a:rPr lang="en-US" smtClean="0"/>
              <a:t>als </a:t>
            </a:r>
            <a:r>
              <a:rPr lang="en-US" b="1" smtClean="0"/>
              <a:t>Syntactic </a:t>
            </a:r>
            <a:r>
              <a:rPr lang="en-US" b="1" smtClean="0"/>
              <a:t>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</a:t>
            </a:r>
            <a:r>
              <a:rPr lang="en-US" smtClean="0"/>
              <a:t>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 smtClean="0"/>
              <a:t>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</a:t>
            </a:r>
            <a:r>
              <a:rPr lang="en-US" smtClean="0"/>
              <a:t>C-Stil; </a:t>
            </a:r>
            <a:r>
              <a:rPr lang="en-US" smtClean="0"/>
              <a:t>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new String[]{"a", "b", "c"}){/*loop body*/} </a:t>
            </a:r>
            <a:r>
              <a:rPr lang="en-US" smtClean="0"/>
              <a:t>(</a:t>
            </a:r>
            <a:r>
              <a:rPr lang="en-US" smtClean="0"/>
              <a:t>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 iter = list.iterator(); while(iter.hasNext()){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 o = iter.next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</a:t>
            </a:r>
            <a:r>
              <a:rPr lang="en-US" smtClean="0"/>
              <a:t>. um Elemente </a:t>
            </a:r>
            <a:r>
              <a:rPr lang="en-US"/>
              <a:t>leicht </a:t>
            </a:r>
            <a:r>
              <a:rPr lang="en-US" smtClean="0"/>
              <a:t>überspringen zu </a:t>
            </a:r>
            <a:r>
              <a:rPr lang="en-US" smtClean="0"/>
              <a:t>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*/}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(std::vector&lt;int&gt;::iterator iter = v.begin(); iter != v.end(); ++iter) {int x = *v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{/*...*/} (</a:t>
            </a:r>
            <a:r>
              <a:rPr lang="en-US"/>
              <a:t>seit C</a:t>
            </a:r>
            <a:r>
              <a:rPr lang="en-US"/>
              <a:t>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 smtClean="0"/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“vertraut”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</a:t>
            </a:r>
            <a:r>
              <a:rPr lang="en-US" b="1" smtClean="0">
                <a:sym typeface="Wingdings" panose="05000000000000000000" pitchFamily="2" charset="2"/>
              </a:rPr>
              <a:t>, wirklich alles</a:t>
            </a:r>
            <a:r>
              <a:rPr lang="en-US" smtClean="0">
                <a:sym typeface="Wingdings" panose="05000000000000000000" pitchFamily="2" charset="2"/>
              </a:rPr>
              <a:t>, ist </a:t>
            </a:r>
            <a:r>
              <a:rPr lang="en-US" smtClean="0">
                <a:sym typeface="Wingdings" panose="05000000000000000000" pitchFamily="2" charset="2"/>
              </a:rPr>
              <a:t>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</a:t>
            </a:r>
            <a:r>
              <a:rPr lang="en-US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</a:t>
            </a:r>
            <a:r>
              <a:rPr lang="en-US"/>
              <a:t>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</a:t>
            </a:r>
            <a:r>
              <a:rPr lang="en-US" b="1" smtClean="0"/>
              <a:t>Behavior (UB)</a:t>
            </a:r>
            <a:endParaRPr lang="en-US" b="1" smtClean="0"/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</a:t>
            </a:r>
            <a:r>
              <a:rPr lang="en-US" smtClean="0"/>
              <a:t>wird; z.B</a:t>
            </a:r>
            <a:r>
              <a:rPr lang="en-US" smtClean="0"/>
              <a:t>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</a:t>
            </a:r>
            <a:r>
              <a:rPr lang="en-US" smtClean="0"/>
              <a:t>Zustandsänderungen, vgl</a:t>
            </a:r>
            <a:r>
              <a:rPr lang="en-US" smtClean="0"/>
              <a:t>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</a:t>
            </a:r>
            <a:r>
              <a:rPr lang="en-US" sz="1200">
                <a:hlinkClick r:id="rId4"/>
              </a:rPr>
              <a:t>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</a:t>
            </a:r>
            <a:r>
              <a:rPr lang="en-US" sz="1200">
                <a:hlinkClick r:id="rId5"/>
              </a:rPr>
              <a:t>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…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 (auch i. Vgl. zu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smtClean="0"/>
              <a:t>Was </a:t>
            </a:r>
            <a:r>
              <a:rPr lang="de-DE" dirty="0" smtClean="0"/>
              <a:t>passiert z.B. beim Aufruf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main.exe f.txt</a:t>
            </a:r>
            <a:r>
              <a:rPr lang="de-DE" smtClean="0"/>
              <a:t>?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‚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\0‘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</a:t>
            </a:r>
            <a:r>
              <a:rPr lang="en-US" b="1" smtClean="0"/>
              <a:t>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</a:t>
            </a:r>
            <a:r>
              <a:rPr lang="en-US" smtClean="0"/>
              <a:t>Sugar: Array </a:t>
            </a:r>
            <a:r>
              <a:rPr lang="en-US" smtClean="0"/>
              <a:t>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</a:t>
            </a:r>
            <a:r>
              <a:rPr lang="en-US" smtClean="0"/>
              <a:t>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s. Übung</a:t>
            </a:r>
            <a:r>
              <a:rPr lang="en-US" smtClean="0">
                <a:sym typeface="Wingdings" panose="05000000000000000000" pitchFamily="2" charset="2"/>
              </a:rPr>
              <a:t>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</a:t>
            </a:r>
            <a:r>
              <a:rPr lang="en-US"/>
              <a:t>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Ein </a:t>
            </a:r>
            <a:r>
              <a:rPr lang="en-US" smtClean="0"/>
              <a:t>Programm ist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-korrekt, wenn unveränderliche (d.h. als unverändlich gemeinte) Objekte durch das Programm auch nicht verändert werden.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Schlüsselwort const 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zur Compile-Zeit verschiedenen Typen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zur Laufzeit 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</a:t>
            </a:r>
            <a:r>
              <a:rPr lang="en-US" smtClean="0"/>
              <a:t>ähnliche </a:t>
            </a:r>
            <a:r>
              <a:rPr lang="en-US" smtClean="0"/>
              <a:t>oder identische </a:t>
            </a:r>
            <a:r>
              <a:rPr lang="en-US" smtClean="0"/>
              <a:t>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In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5140738" y="3284984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this(“default”, 1);}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Base(“default”) {}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Floor(“default”,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smtClean="0"/>
              <a:t>Grundkurs </a:t>
            </a:r>
            <a:r>
              <a:rPr lang="de-DE" altLang="de-DE" sz="1800"/>
              <a:t>C/C++ @ TU München</a:t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smtClean="0"/>
              <a:t>Programmieren </a:t>
            </a:r>
            <a:r>
              <a:rPr lang="de-DE" altLang="de-DE" sz="1800"/>
              <a:t>1 @ FH Regensburg</a:t>
            </a:r>
            <a:br>
              <a:rPr lang="de-DE" altLang="de-DE" sz="1800"/>
            </a:br>
            <a:r>
              <a:rPr lang="de-DE" altLang="de-DE" sz="1100">
                <a:hlinkClick r:id="rId6"/>
              </a:rPr>
              <a:t>http://fbim.fh-regensburg.de/~sce39014/pg1/pg1-skript.pdf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smtClean="0"/>
              <a:t>Heinz </a:t>
            </a:r>
            <a:r>
              <a:rPr lang="en-US" sz="1800"/>
              <a:t>Tschabitscher, Einführung 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/>
              <a:t>CProgramming.com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</a:t>
            </a:r>
            <a:r>
              <a:rPr lang="en-US" b="1" smtClean="0"/>
              <a:t>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(“</a:t>
            </a:r>
            <a:r>
              <a:rPr lang="en-US" b="1" smtClean="0"/>
              <a:t>automagically</a:t>
            </a:r>
            <a:r>
              <a:rPr lang="en-US" smtClean="0"/>
              <a:t>”)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kann auch die </a:t>
            </a:r>
            <a:r>
              <a:rPr lang="en-US" b="1" smtClean="0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WITHOUT implementation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erb (indirekt) </a:t>
            </a:r>
            <a:r>
              <a:rPr lang="en-US"/>
              <a:t>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</a:t>
            </a:r>
            <a:r>
              <a:rPr lang="en-US" smtClean="0">
                <a:sym typeface="Wingdings" panose="05000000000000000000" pitchFamily="2" charset="2"/>
              </a:rPr>
              <a:t>zu </a:t>
            </a:r>
            <a:r>
              <a:rPr lang="en-US" smtClean="0">
                <a:sym typeface="Wingdings" panose="05000000000000000000" pitchFamily="2" charset="2"/>
              </a:rPr>
              <a:t>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 Elevator extends Object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>
                <a:sym typeface="Wingdings" panose="05000000000000000000" pitchFamily="2" charset="2"/>
              </a:rPr>
              <a:t>Namensraum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13359</Words>
  <Application>Microsoft Office PowerPoint</Application>
  <PresentationFormat>Bildschirmpräsentation (4:3)</PresentationFormat>
  <Paragraphs>4138</Paragraphs>
  <Slides>220</Slides>
  <Notes>73</Notes>
  <HiddenSlides>6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220</vt:i4>
      </vt:variant>
    </vt:vector>
  </HeadingPairs>
  <TitlesOfParts>
    <vt:vector size="233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 Der TIOBE-Index.</vt:lpstr>
      <vt:lpstr>Anwesenheit und Betreuung</vt:lpstr>
      <vt:lpstr>Struktur des Praktikums</vt:lpstr>
      <vt:lpstr>Klausur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C, C++ und Java</vt:lpstr>
      <vt:lpstr>Zusammenhang zwischen C, C++ und Java</vt:lpstr>
      <vt:lpstr>Übung</vt:lpstr>
      <vt:lpstr>Übungsmaterial</vt:lpstr>
      <vt:lpstr>Demo: Virtuelle Maschine </vt:lpstr>
      <vt:lpstr>Ein paar Worte zu Git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Exkurs: Fortgeschrittene Verwendung des Präprozessors</vt:lpstr>
      <vt:lpstr>Definition vs. Deklaration</vt:lpstr>
      <vt:lpstr>Inlining und Code-Optimierung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„Brutschrank“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“Make is an expert system.”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 Nächstes Jahr</vt:lpstr>
      <vt:lpstr>Implizite Typ-Konvertierung und Anonyme Objekte</vt:lpstr>
      <vt:lpstr>Implizite Typkonvertierung unterbinden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1783</cp:revision>
  <dcterms:created xsi:type="dcterms:W3CDTF">2008-08-19T13:25:11Z</dcterms:created>
  <dcterms:modified xsi:type="dcterms:W3CDTF">2016-08-10T13:33:15Z</dcterms:modified>
</cp:coreProperties>
</file>