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9A2D1C-20C9-4477-87DE-F00C923EF03E}">
  <a:tblStyle styleId="{F19A2D1C-20C9-4477-87DE-F00C923EF0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3241535b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3241535b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3241535b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3241535b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1a60ba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1a60ba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3241535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3241535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1a60b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1a60b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3241535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3241535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3241535b_3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83241535b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83241535b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83241535b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8324153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8324153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83241535b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83241535b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3241535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3241535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8324153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8324153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8324153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8324153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8324153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8324153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8324153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8324153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3241535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3241535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3241535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69" name="Google Shape;69;g1083241535b_0_57:notes"/>
          <p:cNvSpPr/>
          <p:nvPr>
            <p:ph idx="2" type="sldImg"/>
          </p:nvPr>
        </p:nvSpPr>
        <p:spPr>
          <a:xfrm>
            <a:off x="-635000" y="685800"/>
            <a:ext cx="812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83241535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5875" lIns="55875" spcFirstLastPara="1" rIns="55875" wrap="square" tIns="55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  <p:sp>
        <p:nvSpPr>
          <p:cNvPr id="79" name="Google Shape;79;g1083241535b_0_66:notes"/>
          <p:cNvSpPr/>
          <p:nvPr>
            <p:ph idx="2" type="sldImg"/>
          </p:nvPr>
        </p:nvSpPr>
        <p:spPr>
          <a:xfrm>
            <a:off x="-635000" y="685800"/>
            <a:ext cx="812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3241535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83241535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3241535b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3241535b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3241535b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3241535b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3241535b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3241535b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5조 중간발표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854025" y="1940825"/>
            <a:ext cx="64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데이터 전처리</a:t>
            </a:r>
            <a:endParaRPr sz="40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785850" y="1064750"/>
            <a:ext cx="7572300" cy="17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782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350"/>
              <a:buChar char="●"/>
            </a:pPr>
            <a:r>
              <a:rPr lang="ko" sz="2350">
                <a:solidFill>
                  <a:schemeClr val="accent2"/>
                </a:solidFill>
                <a:highlight>
                  <a:srgbClr val="FFFFFF"/>
                </a:highlight>
              </a:rPr>
              <a:t>자산이 0이거나 존재하지 않은 경우 탈락</a:t>
            </a:r>
            <a:r>
              <a:rPr lang="ko" sz="2350">
                <a:solidFill>
                  <a:schemeClr val="accent2"/>
                </a:solidFill>
                <a:highlight>
                  <a:srgbClr val="FFFFFF"/>
                </a:highlight>
              </a:rPr>
              <a:t> </a:t>
            </a:r>
            <a:endParaRPr sz="23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50"/>
              <a:buChar char="●"/>
            </a:pPr>
            <a:r>
              <a:rPr lang="ko" sz="2350">
                <a:solidFill>
                  <a:schemeClr val="accent2"/>
                </a:solidFill>
                <a:highlight>
                  <a:srgbClr val="FFFFFF"/>
                </a:highlight>
              </a:rPr>
              <a:t>중복 데이터 제거</a:t>
            </a:r>
            <a:endParaRPr sz="23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50"/>
              <a:buChar char="●"/>
            </a:pPr>
            <a:r>
              <a:rPr lang="ko" sz="2350">
                <a:solidFill>
                  <a:schemeClr val="accent2"/>
                </a:solidFill>
                <a:highlight>
                  <a:srgbClr val="FFFFFF"/>
                </a:highlight>
              </a:rPr>
              <a:t>결산 월이 12월이 아닌경우</a:t>
            </a:r>
            <a:endParaRPr sz="235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50"/>
              <a:buChar char="●"/>
            </a:pPr>
            <a:r>
              <a:rPr lang="ko" sz="2350">
                <a:solidFill>
                  <a:schemeClr val="accent2"/>
                </a:solidFill>
                <a:highlight>
                  <a:srgbClr val="FFFFFF"/>
                </a:highlight>
              </a:rPr>
              <a:t>1년 이하 기업 탈락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691050" y="411100"/>
            <a:ext cx="672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       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799675" y="3358550"/>
            <a:ext cx="672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전체 기업  수 :  640                                      </a:t>
            </a:r>
            <a:r>
              <a:rPr lang="ko" sz="1800">
                <a:solidFill>
                  <a:schemeClr val="dk2"/>
                </a:solidFill>
              </a:rPr>
              <a:t>전체 기업  수 :  464       </a:t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3652050" y="3358550"/>
            <a:ext cx="804900" cy="42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결측치 처리 방법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주가의 경우 : 액면가로 대체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ROE의 경우 : Equity와 Net Income이 존재하므로 계산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Employee의 경우 : 대상은 단순 탈락으로 진행</a:t>
            </a:r>
            <a:endParaRPr/>
          </a:p>
          <a:p>
            <a:pPr indent="45720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(중요한 변수가 아니라 판단)</a:t>
            </a:r>
            <a:endParaRPr sz="160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75" y="1152475"/>
            <a:ext cx="19431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24325" y="19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적용 변수 선정(altman 논문 변수 참고)</a:t>
            </a:r>
            <a:endParaRPr/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172563" y="143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{F19A2D1C-20C9-4477-87DE-F00C923EF03E}</a:tableStyleId>
              </a:tblPr>
              <a:tblGrid>
                <a:gridCol w="878975"/>
                <a:gridCol w="7919900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X1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Net working capital(= 유동자산 - 유동부채) / Total assets(자산총계)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 = (casset - cdebt) / asset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X2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Retained earnings(이익잉여금(결손금)) / Total assets(자산총계)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 = rearnings / asset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X3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Earnings before interest and taxes(영업이익: 매출액-판매/일반관리비))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 / Total assets(자산총계)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 = ebit / asset	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X4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Market value of share * number of shares(</a:t>
                      </a:r>
                      <a:r>
                        <a:rPr lang="ko" sz="800">
                          <a:solidFill>
                            <a:srgbClr val="404040"/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=시가총액)</a:t>
                      </a:r>
                      <a:r>
                        <a:rPr lang="ko" sz="9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ko" sz="900">
                          <a:solidFill>
                            <a:schemeClr val="dk1"/>
                          </a:solidFill>
                        </a:rPr>
                        <a:t>/ Total debt(부채 총계)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 = 시가총액(stock * stock_num) / debt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X5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Sales(수익(매출액)) / Total assets(자산총계)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 = sales / assets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모델 적용 변수 선정(성장성 변수)</a:t>
            </a:r>
            <a:endParaRPr/>
          </a:p>
        </p:txBody>
      </p:sp>
      <p:graphicFrame>
        <p:nvGraphicFramePr>
          <p:cNvPr id="147" name="Google Shape;147;p26"/>
          <p:cNvGraphicFramePr/>
          <p:nvPr/>
        </p:nvGraphicFramePr>
        <p:xfrm>
          <a:off x="172563" y="12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{F19A2D1C-20C9-4477-87DE-F00C923EF03E}</a:tableStyleId>
              </a:tblPr>
              <a:tblGrid>
                <a:gridCol w="878975"/>
                <a:gridCol w="7919900"/>
              </a:tblGrid>
              <a:tr h="63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400">
                          <a:solidFill>
                            <a:schemeClr val="dk1"/>
                          </a:solidFill>
                        </a:rPr>
                        <a:t>OM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Earnings before interest and taxes(이자 및 세전 이익 EBIT) / Sales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 = ebit / sales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400">
                          <a:solidFill>
                            <a:schemeClr val="dk1"/>
                          </a:solidFill>
                        </a:rPr>
                        <a:t>GA </a:t>
                      </a:r>
                      <a:endParaRPr sz="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Total assets_t − Total assets_t−1 /  Total assets_t−1 (자산총계들)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 = (asset_t - asset_t-1) / asset_t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400">
                          <a:solidFill>
                            <a:schemeClr val="dk1"/>
                          </a:solidFill>
                        </a:rPr>
                        <a:t>GS </a:t>
                      </a:r>
                      <a:endParaRPr sz="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Sales_t − Sales_t−1 / Sales_t−1(수익(매출액) 들)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 = sales_t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GE </a:t>
                      </a:r>
                      <a:endParaRPr sz="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Number of employees_t − Number of employees_t−1 / Number of employees_t−1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 = employee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6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CROE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ROE t − ROE t−1 (where ROE = Net income/Common Stockholders’ equity)	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= (ROE)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2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CPB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Price - to - Book_t − Price - to - Book_t−1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4572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 where P/ B = Marketvaluepershare/ Book valuepershare) 주가순자산비율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4572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	= stock  / (equity / stock_num) 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45720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            = 주가 /  주당순자산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변수별 박스플롯 이상치 확인</a:t>
            </a:r>
            <a:endParaRPr/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-99075" y="137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{F19A2D1C-20C9-4477-87DE-F00C923EF03E}</a:tableStyleId>
              </a:tblPr>
              <a:tblGrid>
                <a:gridCol w="3129800"/>
                <a:gridCol w="520800"/>
                <a:gridCol w="520800"/>
                <a:gridCol w="520800"/>
                <a:gridCol w="520800"/>
                <a:gridCol w="520800"/>
                <a:gridCol w="520800"/>
                <a:gridCol w="520800"/>
                <a:gridCol w="520800"/>
                <a:gridCol w="520800"/>
                <a:gridCol w="520800"/>
                <a:gridCol w="520800"/>
              </a:tblGrid>
              <a:tr h="43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x1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x2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x3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x4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x5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om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ga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gs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ge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croe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cpb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8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총 극단치 수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146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242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253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87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359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267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205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273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441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417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7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극단치 부도기업 수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40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12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21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46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36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7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극단치 부도기업/전체 부도기업 수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19%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36%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39%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4%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13%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50%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28%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15%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26%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58%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/>
                        <a:t>45%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7"/>
          <p:cNvSpPr txBox="1"/>
          <p:nvPr/>
        </p:nvSpPr>
        <p:spPr>
          <a:xfrm>
            <a:off x="199750" y="4652375"/>
            <a:ext cx="7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부도기업의 극단치 비율이 높아 제거시 변별력 감소 우려하여 제거하지 않기로 결정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72775" y="212650"/>
            <a:ext cx="800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변수 유의성 검정(등분산성 검정 진행)</a:t>
            </a:r>
            <a:endParaRPr sz="2120"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75" y="917150"/>
            <a:ext cx="7745625" cy="27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423775" y="2571750"/>
            <a:ext cx="7137300" cy="5727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6549675" y="3564675"/>
            <a:ext cx="2035200" cy="13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gs, ge 등분산성 만족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75" y="696925"/>
            <a:ext cx="6409875" cy="37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type="title"/>
          </p:nvPr>
        </p:nvSpPr>
        <p:spPr>
          <a:xfrm>
            <a:off x="372775" y="212650"/>
            <a:ext cx="800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120"/>
              <a:t>변수 유의성 검정( t-검정 진행 )</a:t>
            </a:r>
            <a:endParaRPr sz="2120"/>
          </a:p>
        </p:txBody>
      </p:sp>
      <p:sp>
        <p:nvSpPr>
          <p:cNvPr id="169" name="Google Shape;169;p29"/>
          <p:cNvSpPr/>
          <p:nvPr/>
        </p:nvSpPr>
        <p:spPr>
          <a:xfrm>
            <a:off x="4775300" y="1037075"/>
            <a:ext cx="4082700" cy="9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등분산성 만족 여부에 따른 t값 도출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등분산성 불만족 시, 이분산성 t값 사용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결론 : </a:t>
            </a:r>
            <a:r>
              <a:rPr lang="ko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x5, croe, cpb 제외한 변수들 유의성 확인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4848975" y="2051100"/>
            <a:ext cx="1933800" cy="34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4848975" y="3723525"/>
            <a:ext cx="1933800" cy="64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535775" y="4527900"/>
            <a:ext cx="817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CROE / CPB의 경우 모두 주가 데이터가 들어간다는 공통점이 존재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X5의 경우, it산업에서 매출액이 크게 유의미 하지 않을 수 있다는 것을 암시한다고 짐작할 수 있다.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854025" y="1940825"/>
            <a:ext cx="64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모델링</a:t>
            </a:r>
            <a:endParaRPr sz="40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svm</a:t>
            </a:r>
            <a:endParaRPr/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389875" y="142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ann</a:t>
            </a:r>
            <a:endParaRPr/>
          </a:p>
        </p:txBody>
      </p:sp>
      <p:sp>
        <p:nvSpPr>
          <p:cNvPr id="184" name="Google Shape;184;p31"/>
          <p:cNvSpPr txBox="1"/>
          <p:nvPr>
            <p:ph type="title"/>
          </p:nvPr>
        </p:nvSpPr>
        <p:spPr>
          <a:xfrm>
            <a:off x="497750" y="241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logit</a:t>
            </a:r>
            <a:endParaRPr/>
          </a:p>
        </p:txBody>
      </p:sp>
      <p:sp>
        <p:nvSpPr>
          <p:cNvPr id="185" name="Google Shape;185;p31"/>
          <p:cNvSpPr txBox="1"/>
          <p:nvPr>
            <p:ph type="title"/>
          </p:nvPr>
        </p:nvSpPr>
        <p:spPr>
          <a:xfrm>
            <a:off x="497750" y="324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 forest</a:t>
            </a:r>
            <a:endParaRPr/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561100" y="417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gausian(추가)</a:t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4211575" y="2115450"/>
            <a:ext cx="46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Raw / 오버샘플링(smote)/다운샘플링(무작위)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612350" y="488975"/>
            <a:ext cx="23043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Role</a:t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713350" y="1914825"/>
            <a:ext cx="7926300" cy="21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080"/>
              <a:t>홍영민(조장) : 프로젝트 계획 수립, 모델링(RF, GAUSIAN 외)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080"/>
              <a:t>윤지혜 : Logistic 모델 작성, 모델링 보조 및 PPT 작성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080"/>
              <a:t>이정민 : SVM 모델 작성, 모델링 보조 및 PPT 작성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080"/>
              <a:t>임상훈 : ANN 모델링 작성, 변수검정(T-검정)</a:t>
            </a:r>
            <a:endParaRPr sz="20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모델별 평균 (기존)</a:t>
            </a:r>
            <a:endParaRPr/>
          </a:p>
        </p:txBody>
      </p:sp>
      <p:graphicFrame>
        <p:nvGraphicFramePr>
          <p:cNvPr id="193" name="Google Shape;193;p32"/>
          <p:cNvGraphicFramePr/>
          <p:nvPr/>
        </p:nvGraphicFramePr>
        <p:xfrm>
          <a:off x="952500" y="1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{F19A2D1C-20C9-4477-87DE-F00C923EF03E}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recall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(파산 기업)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roc_auc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Logistic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Gausian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</a:t>
                      </a:r>
                      <a:r>
                        <a:rPr lang="ko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0.66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모델별 평균 (오버샘플링 적용)</a:t>
            </a:r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952500" y="1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{F19A2D1C-20C9-4477-87DE-F00C923EF03E}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recall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(파산 기업)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f1-score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roc_auc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SVM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Logistic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Gausian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</a:t>
                      </a:r>
                      <a:r>
                        <a:rPr lang="ko"/>
                        <a:t>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모델별 평균 (다운샘플링 적용)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952500" y="1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{F19A2D1C-20C9-4477-87DE-F00C923EF03E}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recall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(파산 기업)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f1-score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roc_auc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SVM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Logistic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Gausian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	주제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BEB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728" y="776388"/>
            <a:ext cx="3505200" cy="19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0" y="1575883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" sz="20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부도 기업 데이터를 활용한 포트폴리오 구성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0" y="3469818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" sz="3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투자 관련 상품과의 연계</a:t>
            </a:r>
            <a:endParaRPr b="0" i="0" sz="30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956891" y="1348349"/>
            <a:ext cx="240550" cy="21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0947" y="1880499"/>
            <a:ext cx="240551" cy="21773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4066309" y="2763982"/>
            <a:ext cx="935400" cy="519600"/>
          </a:xfrm>
          <a:prstGeom prst="downArrow">
            <a:avLst>
              <a:gd fmla="val 50000" name="adj1"/>
              <a:gd fmla="val 56796" name="adj2"/>
            </a:avLst>
          </a:prstGeom>
          <a:solidFill>
            <a:schemeClr val="dk1"/>
          </a:solidFill>
          <a:ln cap="flat" cmpd="sng" w="1905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BEB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106" y="1837136"/>
            <a:ext cx="1942515" cy="190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298" y="1413615"/>
            <a:ext cx="510965" cy="10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9234" y="1862016"/>
            <a:ext cx="1939595" cy="190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02227" y="2223945"/>
            <a:ext cx="1133232" cy="11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45800" y="1795572"/>
            <a:ext cx="1937847" cy="19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4764" y="2223070"/>
            <a:ext cx="1132210" cy="11323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562473" y="3798793"/>
            <a:ext cx="1961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 &gt; 충분한 데이터 확보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482025" y="3718850"/>
            <a:ext cx="137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3D3D3D"/>
                </a:solidFill>
              </a:rPr>
              <a:t>높은 리스크 =&gt;</a:t>
            </a:r>
            <a:endParaRPr sz="1200">
              <a:solidFill>
                <a:srgbClr val="3D3D3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3D3D3D"/>
                </a:solidFill>
              </a:rPr>
              <a:t> 파산 데이터</a:t>
            </a:r>
            <a:endParaRPr b="0" i="0" sz="12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068293" y="3811101"/>
            <a:ext cx="1961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&gt; 결과 왜곡 방지</a:t>
            </a:r>
            <a:endParaRPr b="0" i="0" sz="12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0895" y="2223966"/>
            <a:ext cx="1134938" cy="11349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797020" y="2606874"/>
            <a:ext cx="74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3D3D3D"/>
                </a:solidFill>
              </a:rPr>
              <a:t>변동성이 높은 시장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654431" y="2489072"/>
            <a:ext cx="74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계절적 </a:t>
            </a:r>
            <a:endParaRPr b="0" i="0" sz="12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영향 적음</a:t>
            </a:r>
            <a:endParaRPr b="0" i="0" sz="12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171930" y="2488289"/>
            <a:ext cx="742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D3D3D"/>
                </a:solidFill>
              </a:rPr>
              <a:t>수익</a:t>
            </a:r>
            <a:endParaRPr b="0" i="0" sz="1200" u="none" cap="none" strike="noStrike">
              <a:solidFill>
                <a:srgbClr val="3D3D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0" y="8547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ko" sz="3300" u="none" cap="none" strike="noStrike">
                <a:solidFill>
                  <a:srgbClr val="3D3D3D"/>
                </a:solidFill>
                <a:latin typeface="Impact"/>
                <a:ea typeface="Impact"/>
                <a:cs typeface="Impact"/>
                <a:sym typeface="Impact"/>
              </a:rPr>
              <a:t>IT</a:t>
            </a:r>
            <a:r>
              <a:rPr lang="ko" sz="3300">
                <a:solidFill>
                  <a:srgbClr val="3D3D3D"/>
                </a:solidFill>
                <a:latin typeface="Impact"/>
                <a:ea typeface="Impact"/>
                <a:cs typeface="Impact"/>
                <a:sym typeface="Impact"/>
              </a:rPr>
              <a:t> 서비스업 + it 제조업 </a:t>
            </a:r>
            <a:endParaRPr b="0" i="0" sz="6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10">
            <a:alphaModFix/>
          </a:blip>
          <a:srcRect b="0" l="0" r="42446" t="9739"/>
          <a:stretch/>
        </p:blipFill>
        <p:spPr>
          <a:xfrm>
            <a:off x="6808125" y="0"/>
            <a:ext cx="2272784" cy="1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수집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55450" y="103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14224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ko" sz="3200">
                <a:solidFill>
                  <a:srgbClr val="3D3D3D"/>
                </a:solidFill>
              </a:rPr>
              <a:t> 데이터 베이스 : 한국 상장회사 협의회의 TS2000을 활용</a:t>
            </a:r>
            <a:endParaRPr sz="3200">
              <a:solidFill>
                <a:srgbClr val="3D3D3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3200">
              <a:solidFill>
                <a:srgbClr val="3D3D3D"/>
              </a:solidFill>
            </a:endParaRPr>
          </a:p>
          <a:p>
            <a:pPr indent="-14224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ko" sz="3200">
                <a:solidFill>
                  <a:srgbClr val="3D3D3D"/>
                </a:solidFill>
              </a:rPr>
              <a:t> 기간 : 2010.01.01 ~ 2020.12.31</a:t>
            </a:r>
            <a:endParaRPr sz="3200">
              <a:solidFill>
                <a:srgbClr val="3D3D3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rgbClr val="3D3D3D"/>
              </a:solidFill>
            </a:endParaRPr>
          </a:p>
          <a:p>
            <a:pPr indent="-14224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ko" sz="3200">
                <a:solidFill>
                  <a:srgbClr val="3D3D3D"/>
                </a:solidFill>
              </a:rPr>
              <a:t> IT 업종분류 정의는 한국 소프트웨어 정책 연구소의 분류에 따름</a:t>
            </a:r>
            <a:endParaRPr sz="3200">
              <a:solidFill>
                <a:srgbClr val="3D3D3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3200">
              <a:solidFill>
                <a:srgbClr val="3D3D3D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855750" y="190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620"/>
              <a:t>부도 정의</a:t>
            </a:r>
            <a:endParaRPr sz="36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부도 정의 기준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53775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KIND 상장폐지 공시 사유 중 ‘재무적 위험성’ 관련 사유가 있을 경우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: 자본전액잠식, 감사의견 부적정, 최종부도 발생, 최근 5사업연도 연속 영업손실 발생 등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38개 회사가 해당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자본잠식상태가 3년간 지속될 경우</a:t>
            </a:r>
            <a:r>
              <a:rPr lang="ko"/>
              <a:t>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45개 회사가 해당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중복 제외 전체 77개 회사를 부도로 분류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