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90" r:id="rId8"/>
    <p:sldId id="263" r:id="rId9"/>
    <p:sldId id="264" r:id="rId10"/>
    <p:sldId id="265" r:id="rId11"/>
    <p:sldId id="309" r:id="rId12"/>
    <p:sldId id="266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5" r:id="rId24"/>
    <p:sldId id="286" r:id="rId25"/>
    <p:sldId id="287" r:id="rId26"/>
    <p:sldId id="291" r:id="rId27"/>
    <p:sldId id="295" r:id="rId28"/>
    <p:sldId id="303" r:id="rId29"/>
    <p:sldId id="288" r:id="rId30"/>
    <p:sldId id="296" r:id="rId31"/>
    <p:sldId id="297" r:id="rId32"/>
    <p:sldId id="301" r:id="rId33"/>
    <p:sldId id="302" r:id="rId34"/>
    <p:sldId id="304" r:id="rId35"/>
    <p:sldId id="299" r:id="rId36"/>
    <p:sldId id="305" r:id="rId37"/>
    <p:sldId id="306" r:id="rId38"/>
    <p:sldId id="310" r:id="rId39"/>
    <p:sldId id="289" r:id="rId40"/>
    <p:sldId id="307" r:id="rId41"/>
    <p:sldId id="294" r:id="rId42"/>
    <p:sldId id="311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PhH25AIVXPJeA+7+pIAadvCF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9C367-6BFC-4411-B7E8-FA55C15FC6E8}">
  <a:tblStyle styleId="{88D9C367-6BFC-4411-B7E8-FA55C15FC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70" autoAdjust="0"/>
    <p:restoredTop sz="96260" autoAdjust="0"/>
  </p:normalViewPr>
  <p:slideViewPr>
    <p:cSldViewPr snapToGrid="0">
      <p:cViewPr>
        <p:scale>
          <a:sx n="100" d="100"/>
          <a:sy n="100" d="100"/>
        </p:scale>
        <p:origin x="542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43e32bd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43e32bd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943e32bd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43e32bd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43e32bd0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0943e32bd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51175" rIns="51175" bIns="51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  <a:lum bright="30000" contrast="-22000"/>
          </a:blip>
          <a:srcRect/>
          <a:stretch/>
        </p:blipFill>
        <p:spPr>
          <a:xfrm>
            <a:off x="576599" y="1110106"/>
            <a:ext cx="1591628" cy="159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809040"/>
            <a:ext cx="333818" cy="3338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0" y="2180404"/>
            <a:ext cx="9144000" cy="115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IT</a:t>
            </a:r>
            <a:r>
              <a:rPr lang="ko-KR" alt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기업</a:t>
            </a:r>
            <a:r>
              <a:rPr 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 </a:t>
            </a:r>
            <a:r>
              <a:rPr lang="en-US" sz="36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부실예측모형을</a:t>
            </a:r>
            <a:r>
              <a:rPr 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통한</a:t>
            </a:r>
            <a:r>
              <a:rPr lang="en-US" sz="3600" dirty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 </a:t>
            </a:r>
            <a:endParaRPr lang="en-US" sz="3600" dirty="0" smtClean="0">
              <a:solidFill>
                <a:schemeClr val="dk1"/>
              </a:solidFill>
              <a:latin typeface="넥슨Lv1고딕 Low OTF Bold" pitchFamily="50" charset="-127"/>
              <a:ea typeface="Black Han Sans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증권 </a:t>
            </a:r>
            <a:r>
              <a:rPr 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Portfolio</a:t>
            </a:r>
            <a:r>
              <a:rPr 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 </a:t>
            </a:r>
            <a:r>
              <a:rPr lang="ko-KR" alt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구성</a:t>
            </a:r>
            <a:r>
              <a:rPr lang="en-US" sz="36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넥슨Lv1고딕 Low OTF Bold" pitchFamily="50" charset="-127"/>
              <a:ea typeface="Black Han Sans" pitchFamily="2" charset="-127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277634" y="4743590"/>
            <a:ext cx="7742857" cy="20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홍영민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윤지혜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이정민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임상훈</a:t>
            </a:r>
            <a:endParaRPr sz="1000" b="0" i="0" u="none" strike="noStrike" cap="none">
              <a:solidFill>
                <a:schemeClr val="dk1"/>
              </a:solidFill>
              <a:latin typeface="넥슨Lv1고딕 Low OTF" pitchFamily="50" charset="-127"/>
              <a:ea typeface="넥슨Lv1고딕 Low OTF" pitchFamily="50" charset="-127"/>
              <a:sym typeface="Arial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1920240" y="1684020"/>
            <a:ext cx="2644140" cy="449580"/>
          </a:xfrm>
          <a:prstGeom prst="homePlate">
            <a:avLst>
              <a:gd name="adj" fmla="val 9745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Google Shape;96;p1"/>
          <p:cNvSpPr txBox="1"/>
          <p:nvPr/>
        </p:nvSpPr>
        <p:spPr>
          <a:xfrm>
            <a:off x="2034540" y="1712023"/>
            <a:ext cx="1912620" cy="42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넥슨Lv1고딕 Low OTF" pitchFamily="50" charset="-127"/>
                <a:ea typeface="Black Han Sans" pitchFamily="2" charset="-127"/>
                <a:sym typeface="Malgun Gothic"/>
              </a:rPr>
              <a:t>나 </a:t>
            </a:r>
            <a:r>
              <a:rPr lang="en-US" sz="2400" dirty="0" err="1" smtClean="0">
                <a:solidFill>
                  <a:schemeClr val="bg1"/>
                </a:solidFill>
                <a:latin typeface="넥슨Lv1고딕 Low OTF" pitchFamily="50" charset="-127"/>
                <a:ea typeface="Black Han Sans" pitchFamily="2" charset="-127"/>
                <a:sym typeface="Malgun Gothic"/>
              </a:rPr>
              <a:t>일론마스크</a:t>
            </a:r>
            <a:endParaRPr lang="en-US" sz="2400" dirty="0">
              <a:solidFill>
                <a:schemeClr val="bg1"/>
              </a:solidFill>
              <a:latin typeface="넥슨Lv1고딕 Low OTF" pitchFamily="50" charset="-127"/>
              <a:ea typeface="Black Han Sans" pitchFamily="2" charset="-127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5243564" y="4476247"/>
            <a:ext cx="5610900" cy="66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0" tIns="25600" rIns="51200" bIns="256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넥슨Lv1고딕 Low OTF" pitchFamily="50" charset="-127"/>
              <a:ea typeface="넥슨Lv1고딕 Low OTF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* IT </a:t>
            </a:r>
            <a:r>
              <a:rPr lang="en-US" sz="1200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분야는</a:t>
            </a:r>
            <a:r>
              <a:rPr lang="en-US" sz="1200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한국</a:t>
            </a:r>
            <a:r>
              <a:rPr lang="en-US" sz="1200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소프트웨어</a:t>
            </a:r>
            <a:r>
              <a:rPr lang="en-US" sz="1200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정책</a:t>
            </a:r>
            <a:r>
              <a:rPr lang="en-US" sz="1200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연구소의</a:t>
            </a:r>
            <a:r>
              <a:rPr lang="en-US" sz="1200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분류에</a:t>
            </a:r>
            <a:r>
              <a:rPr lang="en-US" sz="1200" dirty="0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넥슨Lv1고딕 Low OTF" pitchFamily="50" charset="-127"/>
                <a:ea typeface="넥슨Lv1고딕 Low OTF" pitchFamily="50" charset="-127"/>
                <a:sym typeface="Arial"/>
              </a:rPr>
              <a:t>따름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896460" y="2533255"/>
            <a:ext cx="2190900" cy="103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00" tIns="25600" rIns="51200" bIns="2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Black Han Sans" pitchFamily="2" charset="-127"/>
                <a:sym typeface="Arial"/>
              </a:rPr>
              <a:t>전체회사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Black Han Sans" pitchFamily="2" charset="-127"/>
                <a:sym typeface="Arial"/>
              </a:rPr>
              <a:t> 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넥슨Lv1고딕 Low OTF Bold" pitchFamily="50" charset="-127"/>
              <a:ea typeface="Black Han Sans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640</a:t>
            </a:r>
            <a:r>
              <a:rPr lang="en-US" sz="31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Black Han Sans" pitchFamily="2" charset="-127"/>
                <a:sym typeface="Arial"/>
              </a:rPr>
              <a:t>(</a:t>
            </a:r>
            <a:r>
              <a:rPr lang="en-US" sz="3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Black Han Sans" pitchFamily="2" charset="-127"/>
                <a:sym typeface="Arial"/>
              </a:rPr>
              <a:t>개) </a:t>
            </a:r>
            <a:endParaRPr sz="3100" spc="-150">
              <a:solidFill>
                <a:schemeClr val="tx1">
                  <a:lumMod val="50000"/>
                  <a:lumOff val="50000"/>
                </a:schemeClr>
              </a:solidFill>
              <a:latin typeface="넥슨Lv1고딕 Low OTF Bold" pitchFamily="50" charset="-127"/>
              <a:ea typeface="Black Han Sans" pitchFamily="2" charset="-127"/>
              <a:sym typeface="Arial"/>
            </a:endParaRPr>
          </a:p>
        </p:txBody>
      </p:sp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데이터 선정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6142" y="1822041"/>
            <a:ext cx="4005728" cy="514225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한국 상장회사 협의회의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TS2000 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활용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0" name="1/2 액자 19"/>
          <p:cNvSpPr/>
          <p:nvPr/>
        </p:nvSpPr>
        <p:spPr>
          <a:xfrm rot="8102197">
            <a:off x="5364955" y="291143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/>
          <p:cNvSpPr/>
          <p:nvPr/>
        </p:nvSpPr>
        <p:spPr>
          <a:xfrm rot="8102197">
            <a:off x="5598635" y="292667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57848" y="1415516"/>
            <a:ext cx="1687862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데이터베이스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1188" y="2865306"/>
            <a:ext cx="4026048" cy="514225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2010.01.01 ~ 2020.12.31</a:t>
            </a:r>
            <a:endParaRPr lang="ko-KR" altLang="en-US" dirty="0" smtClean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60451" y="2460653"/>
            <a:ext cx="1687862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기간</a:t>
            </a:r>
          </a:p>
        </p:txBody>
      </p:sp>
      <p:sp>
        <p:nvSpPr>
          <p:cNvPr id="29" name="1/2 액자 28"/>
          <p:cNvSpPr/>
          <p:nvPr/>
        </p:nvSpPr>
        <p:spPr>
          <a:xfrm rot="8102197">
            <a:off x="5141436" y="291143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2448" y="3939660"/>
            <a:ext cx="4026048" cy="514225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코스닥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코스피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상장기업</a:t>
            </a:r>
            <a:endParaRPr lang="ko-KR" altLang="en-US" dirty="0" smtClean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61711" y="3535007"/>
            <a:ext cx="1687862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대</a:t>
            </a:r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상</a:t>
            </a:r>
            <a:endParaRPr lang="ko-KR" altLang="en-US" dirty="0" smtClean="0">
              <a:solidFill>
                <a:schemeClr val="bg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한국표준산업분류</a:t>
            </a:r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(KSIC</a:t>
            </a:r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)</a:t>
            </a:r>
          </a:p>
          <a:p>
            <a:pPr>
              <a:buNone/>
            </a:pPr>
            <a:endParaRPr lang="ko-KR" altLang="en-US" sz="11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fontAlgn="base">
              <a:lnSpc>
                <a:spcPct val="170000"/>
              </a:lnSpc>
            </a:pPr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제조업</a:t>
            </a:r>
          </a:p>
          <a:p>
            <a:pPr lvl="1" fontAlgn="base">
              <a:lnSpc>
                <a:spcPct val="170000"/>
              </a:lnSpc>
            </a:pP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전자부품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컴퓨터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영상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음향 및 통신장비 제조업 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(IT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하드웨어 산업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)</a:t>
            </a:r>
          </a:p>
          <a:p>
            <a:pPr lvl="1" fontAlgn="base"/>
            <a:endParaRPr lang="en-US" altLang="ko-KR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fontAlgn="base">
              <a:lnSpc>
                <a:spcPct val="170000"/>
              </a:lnSpc>
            </a:pPr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출판</a:t>
            </a:r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, </a:t>
            </a:r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영상</a:t>
            </a:r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, </a:t>
            </a:r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방송통신 및 정보서비스업</a:t>
            </a:r>
          </a:p>
          <a:p>
            <a:pPr lvl="1" fontAlgn="base">
              <a:lnSpc>
                <a:spcPct val="170000"/>
              </a:lnSpc>
            </a:pP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출판업</a:t>
            </a:r>
          </a:p>
          <a:p>
            <a:pPr lvl="2" fontAlgn="base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소프트웨어개발 및 </a:t>
            </a:r>
            <a:r>
              <a:rPr lang="ko-KR" altLang="en-US" dirty="0" err="1" smtClean="0">
                <a:latin typeface="넥슨Lv1고딕 Low OTF" pitchFamily="50" charset="-127"/>
                <a:ea typeface="넥슨Lv1고딕 Low OTF" pitchFamily="50" charset="-127"/>
              </a:rPr>
              <a:t>공급업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lvl="1" fontAlgn="base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컴퓨터 프로그래밍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시스템 통합 및 </a:t>
            </a:r>
            <a:r>
              <a:rPr lang="ko-KR" altLang="en-US" dirty="0" err="1" smtClean="0">
                <a:latin typeface="넥슨Lv1고딕 Low OTF" pitchFamily="50" charset="-127"/>
                <a:ea typeface="넥슨Lv1고딕 Low OTF" pitchFamily="50" charset="-127"/>
              </a:rPr>
              <a:t>관리업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lvl="2" fontAlgn="base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컴퓨터프로그래밍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시스템 통합 및 </a:t>
            </a:r>
            <a:r>
              <a:rPr lang="ko-KR" altLang="en-US" dirty="0" err="1" smtClean="0">
                <a:latin typeface="넥슨Lv1고딕 Low OTF" pitchFamily="50" charset="-127"/>
                <a:ea typeface="넥슨Lv1고딕 Low OTF" pitchFamily="50" charset="-127"/>
              </a:rPr>
              <a:t>관리업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lvl="1" fontAlgn="base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정보서비스업</a:t>
            </a:r>
          </a:p>
          <a:p>
            <a:pPr lvl="2" fontAlgn="base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자료처리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</a:t>
            </a:r>
            <a:r>
              <a:rPr lang="ko-KR" altLang="en-US" dirty="0" err="1" smtClean="0">
                <a:latin typeface="넥슨Lv1고딕 Low OTF" pitchFamily="50" charset="-127"/>
                <a:ea typeface="넥슨Lv1고딕 Low OTF" pitchFamily="50" charset="-127"/>
              </a:rPr>
              <a:t>호스팅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포털 및 기타 인터넷 정보매개서비스업</a:t>
            </a:r>
          </a:p>
          <a:p>
            <a:pPr lvl="2" fontAlgn="base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기타 정보 서비스업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IT</a:t>
            </a: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분야 선정</a:t>
            </a:r>
            <a:r>
              <a:rPr kumimoji="0" lang="ko-KR" altLang="en-US" sz="35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기준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49554" y="1655267"/>
            <a:ext cx="2796845" cy="1125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21254" y="3194712"/>
            <a:ext cx="1140765" cy="1430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623400" y="94763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357"/>
              <a:buNone/>
            </a:pPr>
            <a:endParaRPr sz="2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ct val="80357"/>
              <a:buFont typeface="Noto Sans Symbols"/>
              <a:buChar char="✔"/>
            </a:pP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상장폐지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공시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사유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중 ‘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재무적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위험성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’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관련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사유가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있을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경우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,</a:t>
            </a:r>
            <a:endParaRPr sz="1800" b="1">
              <a:solidFill>
                <a:srgbClr val="3D3D3D"/>
              </a:solidFill>
              <a:latin typeface="넥슨Lv1고딕 Low OTF Bold" pitchFamily="50" charset="-127"/>
              <a:ea typeface="넥슨Lv1고딕 Low OTF Bold" pitchFamily="50" charset="-127"/>
              <a:sym typeface="Malgun Gothic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ct val="80357"/>
              <a:buNone/>
            </a:pPr>
            <a:r>
              <a:rPr lang="en-US" sz="20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 </a:t>
            </a:r>
            <a:r>
              <a:rPr lang="en-US" sz="20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:</a:t>
            </a:r>
            <a:r>
              <a:rPr lang="en-US" sz="18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 </a:t>
            </a:r>
            <a:r>
              <a:rPr lang="en-US" sz="18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‘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자본전액잠식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’, ‘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감사의견부적정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’, ‘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최종부도발생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’, ‘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최근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sz="14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5사업연도 </a:t>
            </a:r>
            <a:r>
              <a:rPr lang="en-US" sz="1400" dirty="0" err="1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연속</a:t>
            </a:r>
            <a:r>
              <a:rPr lang="en-US" sz="14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영업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손실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발생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’ </a:t>
            </a:r>
            <a:r>
              <a:rPr lang="en-US" sz="14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등 </a:t>
            </a:r>
            <a:endParaRPr lang="en-US" sz="1400" dirty="0" smtClean="0">
              <a:solidFill>
                <a:srgbClr val="3D3D3D"/>
              </a:solidFill>
              <a:latin typeface="넥슨Lv1고딕 Low OTF" pitchFamily="50" charset="-127"/>
              <a:ea typeface="넥슨Lv1고딕 Low OTF" pitchFamily="50" charset="-127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ct val="80357"/>
              <a:buNone/>
            </a:pP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   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(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43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개 </a:t>
            </a:r>
            <a:r>
              <a:rPr lang="en-US" sz="1400" dirty="0" err="1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회사</a:t>
            </a:r>
            <a:r>
              <a:rPr lang="en-US" sz="14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sz="1400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해당</a:t>
            </a:r>
            <a:r>
              <a:rPr lang="en-US" sz="14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) </a:t>
            </a:r>
          </a:p>
          <a:p>
            <a:pPr>
              <a:buNone/>
            </a:pPr>
            <a:endParaRPr lang="en-US" altLang="ko-KR" sz="1100" dirty="0" smtClean="0">
              <a:solidFill>
                <a:srgbClr val="3D3D3D"/>
              </a:solidFill>
              <a:latin typeface="넥슨Lv1고딕 Low OTF" pitchFamily="50" charset="-127"/>
              <a:ea typeface="넥슨Lv1고딕 Low OTF" pitchFamily="50" charset="-127"/>
            </a:endParaRPr>
          </a:p>
          <a:p>
            <a:pPr>
              <a:buNone/>
            </a:pPr>
            <a:r>
              <a:rPr lang="en-US" altLang="ko-KR" sz="1000" dirty="0" smtClean="0"/>
              <a:t>                                                         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참고논문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 </a:t>
            </a:r>
            <a:r>
              <a:rPr lang="ko-KR" altLang="en-US" sz="900" dirty="0" err="1" smtClean="0"/>
              <a:t>빅데이터와</a:t>
            </a:r>
            <a:r>
              <a:rPr lang="ko-KR" altLang="en-US" sz="900" dirty="0" smtClean="0"/>
              <a:t> 인공지능 기법을 이용한 기업 부도예측 연구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최정원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오세경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장재원</a:t>
            </a:r>
            <a:r>
              <a:rPr lang="en-US" altLang="ko-KR" sz="1000" dirty="0" smtClean="0"/>
              <a:t>)</a:t>
            </a:r>
            <a:endParaRPr sz="1000" smtClean="0">
              <a:solidFill>
                <a:srgbClr val="3D3D3D"/>
              </a:solidFill>
              <a:latin typeface="넥슨Lv1고딕 Low OTF" pitchFamily="50" charset="-127"/>
              <a:ea typeface="넥슨Lv1고딕 Low OTF" pitchFamily="50" charset="-127"/>
              <a:sym typeface="Malgun Gothic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ct val="80357"/>
              <a:buFont typeface="Noto Sans Symbols"/>
              <a:buChar char="✔"/>
            </a:pPr>
            <a:r>
              <a:rPr lang="en-US" sz="1800" b="1" dirty="0" err="1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자본잠식상태가</a:t>
            </a:r>
            <a:r>
              <a:rPr lang="en-US" sz="1800" b="1" dirty="0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3년간 </a:t>
            </a:r>
            <a:r>
              <a:rPr lang="en-US" sz="1800" b="1" dirty="0" err="1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지속될</a:t>
            </a:r>
            <a:r>
              <a:rPr lang="en-US" sz="1800" b="1" dirty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1800" b="1" dirty="0" err="1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경우</a:t>
            </a:r>
            <a:r>
              <a:rPr lang="en-US" sz="1800" b="1" dirty="0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, </a:t>
            </a:r>
            <a:r>
              <a:rPr lang="en-US" sz="12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(</a:t>
            </a:r>
            <a:r>
              <a:rPr lang="en-US" sz="12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46개 </a:t>
            </a:r>
            <a:r>
              <a:rPr lang="en-US" sz="1200" dirty="0" err="1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회사</a:t>
            </a:r>
            <a:r>
              <a:rPr lang="en-US" sz="12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 </a:t>
            </a:r>
            <a:r>
              <a:rPr lang="en-US" sz="1200" dirty="0" err="1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해당</a:t>
            </a:r>
            <a:r>
              <a:rPr lang="en-US" sz="1200" dirty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  <a:sym typeface="Malgun Gothic"/>
              </a:rPr>
              <a:t>) </a:t>
            </a:r>
            <a:r>
              <a:rPr lang="en-US" sz="1200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                                                                                                     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357"/>
              <a:buNone/>
            </a:pPr>
            <a:endParaRPr sz="2000"/>
          </a:p>
        </p:txBody>
      </p:sp>
      <p:sp>
        <p:nvSpPr>
          <p:cNvPr id="5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부도정의기준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4206834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총 </a:t>
            </a:r>
            <a:r>
              <a:rPr lang="en-US" sz="2400" b="1" dirty="0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60개의 </a:t>
            </a:r>
            <a:r>
              <a:rPr lang="en-US" sz="2400" b="1" dirty="0" err="1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회사를</a:t>
            </a:r>
            <a:r>
              <a:rPr lang="en-US" sz="2400" b="1" dirty="0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부도</a:t>
            </a:r>
            <a:r>
              <a:rPr lang="en-US" sz="2400" b="1" dirty="0" err="1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로</a:t>
            </a:r>
            <a:r>
              <a:rPr lang="en-US" sz="2400" b="1" dirty="0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sz="2400" b="1" dirty="0" err="1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분류</a:t>
            </a:r>
            <a:r>
              <a:rPr lang="en-US" sz="2400" b="1" dirty="0" smtClean="0">
                <a:solidFill>
                  <a:srgbClr val="3D3D3D"/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(</a:t>
            </a:r>
            <a:r>
              <a:rPr lang="en-US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중복회사</a:t>
            </a:r>
            <a:r>
              <a:rPr lang="en-US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dirty="0" err="1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존재</a:t>
            </a:r>
            <a:r>
              <a:rPr lang="en-US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/</a:t>
            </a:r>
            <a:r>
              <a:rPr lang="ko-KR" altLang="en-US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부도데이터</a:t>
            </a:r>
            <a:r>
              <a:rPr lang="en-US" altLang="ko-KR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:80</a:t>
            </a:r>
            <a:r>
              <a:rPr lang="en-US" dirty="0" smtClean="0">
                <a:solidFill>
                  <a:srgbClr val="3D3D3D"/>
                </a:solidFill>
                <a:latin typeface="넥슨Lv1고딕 Low OTF" pitchFamily="50" charset="-127"/>
                <a:ea typeface="넥슨Lv1고딕 Low OTF" pitchFamily="50" charset="-127"/>
              </a:rPr>
              <a:t>) </a:t>
            </a:r>
            <a:endParaRPr lang="ko-KR" altLang="en-US" sz="2400" dirty="0"/>
          </a:p>
        </p:txBody>
      </p:sp>
      <p:sp>
        <p:nvSpPr>
          <p:cNvPr id="14" name="아래쪽 화살표 13"/>
          <p:cNvSpPr/>
          <p:nvPr/>
        </p:nvSpPr>
        <p:spPr>
          <a:xfrm>
            <a:off x="4442460" y="3589020"/>
            <a:ext cx="403860" cy="44196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16"/>
          <p:cNvGraphicFramePr/>
          <p:nvPr/>
        </p:nvGraphicFramePr>
        <p:xfrm>
          <a:off x="285175" y="862786"/>
          <a:ext cx="8593355" cy="1841287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554923"/>
                <a:gridCol w="5391096"/>
                <a:gridCol w="2647336"/>
              </a:tblGrid>
              <a:tr h="29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05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X1</a:t>
                      </a:r>
                      <a:endParaRPr sz="105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유동자산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유동부채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) 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운전자본비율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          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유동성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6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05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X2</a:t>
                      </a:r>
                      <a:endParaRPr sz="105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이익잉여금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 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이익잉여금구성비율</a:t>
                      </a:r>
                      <a:endParaRPr sz="7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          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안정성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4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05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X3</a:t>
                      </a:r>
                      <a:endParaRPr sz="105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영업이익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총자산영업이익률</a:t>
                      </a:r>
                      <a:endParaRPr sz="7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         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수익성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1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05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X4</a:t>
                      </a:r>
                      <a:endParaRPr sz="105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시가총액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부채 총계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 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자본부채비율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레버리지비율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) 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          안정성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85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05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X5</a:t>
                      </a:r>
                      <a:endParaRPr sz="105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매출액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총자산회전율 </a:t>
                      </a:r>
                      <a:endParaRPr sz="7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          활동성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6629400" y="876300"/>
            <a:ext cx="960120" cy="3352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유동성</a:t>
            </a:r>
            <a:endParaRPr lang="ko-KR" altLang="en-US" sz="1200" b="1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4" name="Google Shape;151;g10943e32bd0_1_12"/>
          <p:cNvSpPr txBox="1">
            <a:spLocks/>
          </p:cNvSpPr>
          <p:nvPr/>
        </p:nvSpPr>
        <p:spPr>
          <a:xfrm>
            <a:off x="457200" y="229568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변수</a:t>
            </a:r>
            <a:r>
              <a:rPr lang="en-US" altLang="ko-KR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(</a:t>
            </a:r>
            <a:r>
              <a:rPr lang="en-US" altLang="ko-KR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Flavio</a:t>
            </a:r>
            <a:r>
              <a:rPr lang="en-US" altLang="ko-KR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et al.2017 </a:t>
            </a:r>
            <a:r>
              <a:rPr lang="ko-KR" altLang="en-US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논문 변수 참고</a:t>
            </a:r>
            <a:r>
              <a:rPr lang="en-US" altLang="ko-KR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)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00675" y="2758420"/>
          <a:ext cx="6108250" cy="2253816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536233"/>
                <a:gridCol w="557201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OM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이자 및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세전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이익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(EBIT) 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매출액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EBIT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이익률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  <a:tr h="2189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GA 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당기말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총자산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전기말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총자산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전기말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총자산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총자산증가율 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GS 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매출액−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매출액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매출액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매출액증가율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GE 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t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종업원수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-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종업원수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종업원수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종업원수 증가율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  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spc="-150" dirty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CROE </a:t>
                      </a:r>
                      <a:endParaRPr lang="ko-KR" altLang="en-US" sz="1100" b="0" i="0" u="none" strike="noStrike" cap="none" spc="-150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ROE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ROE = ROE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변화량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(ROE [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자기자본이익률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]=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당기순이익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자본총액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) 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  <a:tr h="2795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spc="-150" dirty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CPB </a:t>
                      </a:r>
                      <a:endParaRPr lang="ko-KR" altLang="en-US" sz="1100" b="0" i="0" u="none" strike="noStrike" cap="none" spc="-150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t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PBR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PBR =PBR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변화량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(PBR[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주가순자산비율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] 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주가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주당순자산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207071" y="2734727"/>
          <a:ext cx="2702520" cy="2278975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2702520"/>
              </a:tblGrid>
              <a:tr h="4036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       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수익성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19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      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  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97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Malgun Gothic"/>
                        </a:rPr>
                        <a:t> 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196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          성장성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          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77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            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629400" y="1264920"/>
            <a:ext cx="960120" cy="3352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안정</a:t>
            </a:r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sz="1200" b="1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29400" y="1653540"/>
            <a:ext cx="960120" cy="3352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수익</a:t>
            </a:r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sz="1200" b="1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29400" y="2034540"/>
            <a:ext cx="960120" cy="3352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안정</a:t>
            </a:r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sz="1200" b="1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29400" y="2400300"/>
            <a:ext cx="960120" cy="3352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활동</a:t>
            </a:r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sz="1200" b="1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637020" y="2773680"/>
            <a:ext cx="960120" cy="3352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수익</a:t>
            </a:r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sz="1200" b="1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52260" y="3893820"/>
            <a:ext cx="960120" cy="335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장</a:t>
            </a:r>
            <a:r>
              <a:rPr lang="ko-KR" altLang="en-US" sz="1200" b="1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sz="1200" b="1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33" name="오른쪽 중괄호 32"/>
          <p:cNvSpPr/>
          <p:nvPr/>
        </p:nvSpPr>
        <p:spPr>
          <a:xfrm>
            <a:off x="6309360" y="3238500"/>
            <a:ext cx="312420" cy="1607820"/>
          </a:xfrm>
          <a:prstGeom prst="righ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842857" y="1049357"/>
            <a:ext cx="7457144" cy="276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2210715" y="3326525"/>
            <a:ext cx="4721400" cy="4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rgbClr val="000000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데이터</a:t>
            </a:r>
            <a:r>
              <a:rPr lang="en-US" sz="2700" dirty="0">
                <a:solidFill>
                  <a:srgbClr val="000000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전처리</a:t>
            </a:r>
            <a:endParaRPr sz="270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Calibri"/>
              <a:sym typeface="Calibri"/>
            </a:endParaRPr>
          </a:p>
        </p:txBody>
      </p:sp>
      <p:grpSp>
        <p:nvGrpSpPr>
          <p:cNvPr id="234" name="Google Shape;234;p11"/>
          <p:cNvGrpSpPr/>
          <p:nvPr/>
        </p:nvGrpSpPr>
        <p:grpSpPr>
          <a:xfrm>
            <a:off x="2917276" y="1704796"/>
            <a:ext cx="2061129" cy="634120"/>
            <a:chOff x="5834549" y="3409589"/>
            <a:chExt cx="4122258" cy="1268239"/>
          </a:xfrm>
        </p:grpSpPr>
        <p:pic>
          <p:nvPicPr>
            <p:cNvPr id="235" name="Google Shape;23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1"/>
            <p:cNvSpPr txBox="1"/>
            <p:nvPr/>
          </p:nvSpPr>
          <p:spPr>
            <a:xfrm>
              <a:off x="5834549" y="3409589"/>
              <a:ext cx="4122258" cy="86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691050" y="411100"/>
            <a:ext cx="67269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4454820" y="2417863"/>
            <a:ext cx="2664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7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데이터</a:t>
            </a:r>
            <a:r>
              <a:rPr lang="en-US" altLang="ko-KR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전처리 과정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50976" y="2215006"/>
            <a:ext cx="3966464" cy="343000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단순 탈락 또는 계산을 통해 </a:t>
            </a:r>
            <a:r>
              <a:rPr lang="ko-KR" altLang="en-US" dirty="0" err="1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결측값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처리 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4" name="1/2 액자 13"/>
          <p:cNvSpPr/>
          <p:nvPr/>
        </p:nvSpPr>
        <p:spPr>
          <a:xfrm rot="8102197">
            <a:off x="5364955" y="291143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1/2 액자 14"/>
          <p:cNvSpPr/>
          <p:nvPr/>
        </p:nvSpPr>
        <p:spPr>
          <a:xfrm rot="8102197">
            <a:off x="5598635" y="292667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143" y="1808479"/>
            <a:ext cx="1687862" cy="3444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결측치</a:t>
            </a:r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 처리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3446" y="3066188"/>
            <a:ext cx="4026048" cy="336770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개의 중복된 기업데이터 삭제</a:t>
            </a:r>
            <a:endParaRPr lang="ko-KR" altLang="en-US" dirty="0" smtClean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8303" y="2661534"/>
            <a:ext cx="1687862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중복 데이터 제거</a:t>
            </a:r>
          </a:p>
        </p:txBody>
      </p:sp>
      <p:sp>
        <p:nvSpPr>
          <p:cNvPr id="19" name="1/2 액자 18"/>
          <p:cNvSpPr/>
          <p:nvPr/>
        </p:nvSpPr>
        <p:spPr>
          <a:xfrm rot="8102197">
            <a:off x="5141436" y="291143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0976" y="3867327"/>
            <a:ext cx="4010448" cy="635783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결산 월이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월이 아닌 경우</a:t>
            </a:r>
            <a:endParaRPr lang="en-US" altLang="ko-KR" dirty="0" smtClean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  <a:p>
            <a:pPr lvl="0" algn="ctr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1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년 이하 기업일 경우</a:t>
            </a:r>
            <a:endParaRPr lang="en-US" altLang="ko-KR" dirty="0" smtClean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87547" y="3510614"/>
            <a:ext cx="1687862" cy="311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그 외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130138" y="4150563"/>
            <a:ext cx="2195982" cy="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0688" y="416235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넥슨Lv1고딕 Low OTF" pitchFamily="50" charset="-127"/>
                <a:ea typeface="넥슨Lv1고딕 Low OTF" pitchFamily="50" charset="-127"/>
              </a:rPr>
              <a:t>기존 </a:t>
            </a:r>
            <a:r>
              <a:rPr lang="ko-KR" altLang="en-US" sz="1200" smtClean="0">
                <a:latin typeface="넥슨Lv1고딕 Low OTF" pitchFamily="50" charset="-127"/>
                <a:ea typeface="넥슨Lv1고딕 Low OTF" pitchFamily="50" charset="-127"/>
              </a:rPr>
              <a:t>회</a:t>
            </a:r>
            <a:r>
              <a:rPr lang="ko-KR" altLang="en-US" sz="1200" smtClean="0">
                <a:latin typeface="넥슨Lv1고딕 Low OTF" pitchFamily="50" charset="-127"/>
                <a:ea typeface="넥슨Lv1고딕 Low OTF" pitchFamily="50" charset="-127"/>
              </a:rPr>
              <a:t>사</a:t>
            </a:r>
            <a:r>
              <a:rPr lang="ko-KR" altLang="en-US" sz="120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수</a:t>
            </a:r>
            <a:endParaRPr lang="ko-KR" altLang="en-US" sz="1200" dirty="0">
              <a:latin typeface="넥슨Lv1고딕 Low OTF" pitchFamily="50" charset="-127"/>
              <a:ea typeface="넥슨Lv1고딕 Low OTF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05705" y="2267712"/>
            <a:ext cx="424279" cy="187269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06584" y="2830982"/>
            <a:ext cx="410870" cy="131551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35898" y="416845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이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후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회사 수</a:t>
            </a:r>
            <a:endParaRPr lang="ko-KR" altLang="en-US" sz="1200" dirty="0">
              <a:latin typeface="넥슨Lv1고딕 Low OTF" pitchFamily="50" charset="-127"/>
              <a:ea typeface="넥슨Lv1고딕 Low OTF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rot="16200000" flipH="1">
            <a:off x="6832599" y="2494278"/>
            <a:ext cx="477117" cy="3458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234733" y="2926079"/>
            <a:ext cx="694944" cy="66568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넥슨Lv1고딕 Low OTF Bold" pitchFamily="50" charset="-127"/>
                <a:ea typeface="넥슨Lv1고딕 Low OTF Bold" pitchFamily="50" charset="-127"/>
              </a:rPr>
              <a:t>464(</a:t>
            </a:r>
            <a:r>
              <a:rPr lang="ko-KR" altLang="en-US" sz="1200" dirty="0" smtClean="0">
                <a:latin typeface="넥슨Lv1고딕 Low OTF Bold" pitchFamily="50" charset="-127"/>
                <a:ea typeface="넥슨Lv1고딕 Low OTF Bold" pitchFamily="50" charset="-127"/>
              </a:rPr>
              <a:t>개</a:t>
            </a:r>
            <a:r>
              <a:rPr lang="en-US" altLang="ko-KR" sz="1200" dirty="0" smtClean="0">
                <a:latin typeface="넥슨Lv1고딕 Low OTF Bold" pitchFamily="50" charset="-127"/>
                <a:ea typeface="넥슨Lv1고딕 Low OTF Bold" pitchFamily="50" charset="-127"/>
              </a:rPr>
              <a:t>)</a:t>
            </a:r>
            <a:endParaRPr lang="ko-KR" altLang="en-US" sz="120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02778" y="2008209"/>
            <a:ext cx="832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640(</a:t>
            </a:r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개</a:t>
            </a:r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)</a:t>
            </a:r>
            <a:endParaRPr lang="ko-KR" altLang="en-US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8579900">
            <a:off x="7236313" y="2925474"/>
            <a:ext cx="98201" cy="71330"/>
          </a:xfrm>
          <a:prstGeom prst="triangle">
            <a:avLst>
              <a:gd name="adj" fmla="val 482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437633">
            <a:off x="6918960" y="2519680"/>
            <a:ext cx="838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9437633">
            <a:off x="7010400" y="2644140"/>
            <a:ext cx="838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9437633">
            <a:off x="7117080" y="2766060"/>
            <a:ext cx="838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723140" y="2690301"/>
            <a:ext cx="3446004" cy="476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단순 탈락으로 진행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pic>
        <p:nvPicPr>
          <p:cNvPr id="268" name="Google Shape;268;p15" descr="https://lh3.googleusercontent.com/KAhDB9YRhByFJHMlD6VZhx5vYPbcWlkV4ztUq72zA441KMN5RjasAIhkRU74RoQs4bPCVGSUkrx7EswkWgZwoX1blj02OPjXvHlpC4dYmZqVtfEP_bxJ2QaYs5OksApR7EhgG-uV5KY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360" y="1360264"/>
            <a:ext cx="2365349" cy="35351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" rev="0"/>
            </a:camera>
            <a:lightRig rig="threePt" dir="t"/>
          </a:scene3d>
        </p:spPr>
      </p:pic>
      <p:sp>
        <p:nvSpPr>
          <p:cNvPr id="6" name="Google Shape;151;g10943e32bd0_1_12"/>
          <p:cNvSpPr txBox="1">
            <a:spLocks/>
          </p:cNvSpPr>
          <p:nvPr/>
        </p:nvSpPr>
        <p:spPr>
          <a:xfrm>
            <a:off x="5588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ko-KR" altLang="en-US" sz="35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결측치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처리 방법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017" y="967299"/>
            <a:ext cx="432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기준에 따른 단순 탈락 또는 계산을 통한 값 대체로 </a:t>
            </a:r>
            <a:r>
              <a:rPr lang="ko-KR" altLang="en-US" sz="1200" dirty="0" err="1" smtClean="0">
                <a:latin typeface="넥슨Lv1고딕 Low OTF" pitchFamily="50" charset="-127"/>
                <a:ea typeface="넥슨Lv1고딕 Low OTF" pitchFamily="50" charset="-127"/>
              </a:rPr>
              <a:t>결측값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 처리</a:t>
            </a:r>
            <a:endParaRPr lang="ko-KR" altLang="en-US" sz="1200" dirty="0">
              <a:latin typeface="넥슨Lv1고딕 Low OTF" pitchFamily="50" charset="-127"/>
              <a:ea typeface="넥슨Lv1고딕 Low OTF" pitchFamily="50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>
            <a:off x="823715" y="2856555"/>
            <a:ext cx="128469" cy="19648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/>
          <p:cNvSpPr/>
          <p:nvPr/>
        </p:nvSpPr>
        <p:spPr>
          <a:xfrm>
            <a:off x="2532859" y="2865372"/>
            <a:ext cx="119657" cy="19522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44960" y="2954797"/>
            <a:ext cx="2153751" cy="12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대괄호 13"/>
          <p:cNvSpPr/>
          <p:nvPr/>
        </p:nvSpPr>
        <p:spPr>
          <a:xfrm>
            <a:off x="824975" y="3681528"/>
            <a:ext cx="128469" cy="19648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>
            <a:off x="2534119" y="3690345"/>
            <a:ext cx="119657" cy="19522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646220" y="3779770"/>
            <a:ext cx="2153751" cy="12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대괄호 16"/>
          <p:cNvSpPr/>
          <p:nvPr/>
        </p:nvSpPr>
        <p:spPr>
          <a:xfrm>
            <a:off x="824975" y="3847782"/>
            <a:ext cx="128469" cy="19648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/>
          <p:cNvSpPr/>
          <p:nvPr/>
        </p:nvSpPr>
        <p:spPr>
          <a:xfrm>
            <a:off x="2534119" y="3849042"/>
            <a:ext cx="119657" cy="19522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646220" y="3932170"/>
            <a:ext cx="2122263" cy="5567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47069" y="3560618"/>
            <a:ext cx="3446004" cy="476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상장 이전 데이터이므로 탈락 처리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63442" y="4332694"/>
            <a:ext cx="3446004" cy="476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Equity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Net Income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값으로 계산 처리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17"/>
          <p:cNvGraphicFramePr/>
          <p:nvPr/>
        </p:nvGraphicFramePr>
        <p:xfrm>
          <a:off x="611623" y="1285663"/>
          <a:ext cx="7749968" cy="2125813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{88D9C367-6BFC-4411-B7E8-FA55C15FC6E8}</a:tableStyleId>
              </a:tblPr>
              <a:tblGrid>
                <a:gridCol w="887992"/>
                <a:gridCol w="623816"/>
                <a:gridCol w="623816"/>
                <a:gridCol w="623816"/>
                <a:gridCol w="623816"/>
                <a:gridCol w="623816"/>
                <a:gridCol w="623816"/>
                <a:gridCol w="623816"/>
                <a:gridCol w="623816"/>
                <a:gridCol w="623816"/>
                <a:gridCol w="623816"/>
                <a:gridCol w="623816"/>
              </a:tblGrid>
              <a:tr h="4310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endParaRPr sz="18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x1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x2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x3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x4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x5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om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err="1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Ga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Gs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err="1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Ge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err="1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Croe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err="1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Cpb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1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ko-KR" altLang="en-US" sz="1200" u="none" strike="noStrike" cap="none" spc="-15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ko-KR" altLang="en-US" sz="1200" u="none" strike="noStrike" cap="none" spc="-150" dirty="0" err="1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극단치</a:t>
                      </a:r>
                      <a:r>
                        <a:rPr lang="ko-KR" altLang="en-US" sz="1200" u="none" strike="noStrike" cap="none" spc="-15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수</a:t>
                      </a:r>
                      <a:r>
                        <a:rPr lang="ko-KR" altLang="en-US" sz="1200" u="none" strike="noStrike" cap="none" spc="-150" baseline="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 </a:t>
                      </a:r>
                      <a:endParaRPr sz="1200" u="none" strike="noStrike" cap="none" spc="-150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21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146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242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253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87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359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267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205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273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441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417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4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-150" dirty="0" err="1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부도기업</a:t>
                      </a:r>
                      <a:r>
                        <a:rPr lang="en-US" sz="1200" u="none" strike="noStrike" cap="none" spc="-15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u="none" strike="noStrike" cap="none" spc="-15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1200" u="none" strike="noStrike" cap="none" spc="-15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sz="1200" u="none" strike="noStrike" cap="none" spc="-150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15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29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31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40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22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12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21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46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36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7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ko-KR" altLang="en-US" sz="1200" u="none" strike="noStrike" cap="none" spc="-15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비율</a:t>
                      </a:r>
                      <a:r>
                        <a:rPr lang="en-US" altLang="ko-KR" sz="1200" u="none" strike="noStrike" cap="none" spc="-150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(%)</a:t>
                      </a: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19%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36%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39%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4%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13%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50%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28%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15%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26%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58%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  <a:cs typeface="Malgun Gothic"/>
                          <a:sym typeface="Malgun Gothic"/>
                        </a:rPr>
                        <a:t>45%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17"/>
          <p:cNvSpPr txBox="1"/>
          <p:nvPr/>
        </p:nvSpPr>
        <p:spPr>
          <a:xfrm>
            <a:off x="353018" y="3792430"/>
            <a:ext cx="835938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24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부도기업의</a:t>
            </a:r>
            <a:r>
              <a:rPr lang="en-US" sz="1600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극단치</a:t>
            </a:r>
            <a:r>
              <a:rPr lang="en-US" sz="1600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비율이</a:t>
            </a:r>
            <a:r>
              <a:rPr lang="en-US" sz="1600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높아</a:t>
            </a:r>
            <a:r>
              <a:rPr lang="en-US" sz="1600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제거시</a:t>
            </a:r>
            <a:r>
              <a:rPr lang="en-US" sz="1600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ko-KR" altLang="en-US" sz="16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변별력 감소</a:t>
            </a:r>
            <a:r>
              <a:rPr lang="en-US" sz="16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우려하여</a:t>
            </a:r>
            <a:r>
              <a:rPr lang="en-US" sz="1100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제거하지</a:t>
            </a:r>
            <a:r>
              <a:rPr lang="en-US" sz="16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않기로</a:t>
            </a:r>
            <a:r>
              <a:rPr lang="en-US" sz="1600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결정</a:t>
            </a:r>
            <a:r>
              <a:rPr lang="en-US" sz="16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endParaRPr sz="1600" b="1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변수 별 박스플롯 </a:t>
            </a:r>
            <a:r>
              <a:rPr kumimoji="0" lang="ko-KR" altLang="en-US" sz="3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극단치</a:t>
            </a: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확인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73002" y="3957525"/>
            <a:ext cx="402336" cy="2560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65375" y="1600202"/>
            <a:ext cx="1614947" cy="626806"/>
          </a:xfrm>
          <a:prstGeom prst="wedgeRoundRectCallout">
            <a:avLst>
              <a:gd name="adj1" fmla="val -80810"/>
              <a:gd name="adj2" fmla="val 155556"/>
              <a:gd name="adj3" fmla="val 16667"/>
            </a:avLst>
          </a:prstGeom>
          <a:solidFill>
            <a:schemeClr val="accent6">
              <a:lumMod val="75000"/>
              <a:alpha val="9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넥슨Lv1고딕 Low OTF Bold" pitchFamily="50" charset="-127"/>
                <a:ea typeface="넥슨Lv1고딕 Low OTF Bold" pitchFamily="50" charset="-127"/>
              </a:rPr>
              <a:t>부도기업 </a:t>
            </a:r>
            <a:r>
              <a:rPr lang="en-US" altLang="ko-KR" sz="1100" dirty="0" smtClean="0">
                <a:latin typeface="넥슨Lv1고딕 Low OTF Bold" pitchFamily="50" charset="-127"/>
                <a:ea typeface="넥슨Lv1고딕 Low OTF Bold" pitchFamily="50" charset="-127"/>
              </a:rPr>
              <a:t>80</a:t>
            </a:r>
            <a:r>
              <a:rPr lang="ko-KR" altLang="en-US" sz="1100" dirty="0" smtClean="0">
                <a:latin typeface="넥슨Lv1고딕 Low OTF Bold" pitchFamily="50" charset="-127"/>
                <a:ea typeface="넥슨Lv1고딕 Low OTF Bold" pitchFamily="50" charset="-127"/>
              </a:rPr>
              <a:t>개 중 </a:t>
            </a:r>
            <a:endParaRPr lang="en-US" altLang="ko-KR" sz="11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 algn="ctr"/>
            <a:r>
              <a:rPr lang="ko-KR" altLang="en-US" sz="1100" dirty="0" smtClean="0">
                <a:latin typeface="넥슨Lv1고딕 Low OTF Bold" pitchFamily="50" charset="-127"/>
                <a:ea typeface="넥슨Lv1고딕 Low OTF Bold" pitchFamily="50" charset="-127"/>
              </a:rPr>
              <a:t>극단치의 비율이 높음</a:t>
            </a:r>
            <a:endParaRPr lang="ko-KR" altLang="en-US" sz="110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6829121" y="2935225"/>
            <a:ext cx="2035200" cy="11409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x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5,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ga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,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gs</a:t>
            </a:r>
            <a:r>
              <a:rPr lang="en-US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ge</a:t>
            </a:r>
            <a:r>
              <a:rPr lang="en-US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endParaRPr lang="en-US" b="1" dirty="0" smtClean="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등분산성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만족</a:t>
            </a:r>
            <a:endParaRPr lang="en-US" b="1" dirty="0" smtClean="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(</a:t>
            </a:r>
            <a:r>
              <a:rPr lang="ko-KR" altLang="en-US" sz="12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조건</a:t>
            </a:r>
            <a:r>
              <a:rPr lang="en-US" altLang="ko-KR" sz="12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: </a:t>
            </a:r>
            <a:r>
              <a:rPr lang="en-US" sz="1200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p-value&gt;0.01)</a:t>
            </a:r>
            <a:endParaRPr b="1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변수 유의성 검정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등분산성 검정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b="10284"/>
          <a:stretch>
            <a:fillRect/>
          </a:stretch>
        </p:blipFill>
        <p:spPr bwMode="auto">
          <a:xfrm>
            <a:off x="545537" y="1971060"/>
            <a:ext cx="6238875" cy="213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5" name="Google Shape;285;p18"/>
          <p:cNvSpPr/>
          <p:nvPr/>
        </p:nvSpPr>
        <p:spPr>
          <a:xfrm>
            <a:off x="538316" y="3163824"/>
            <a:ext cx="6231194" cy="585217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5;p18"/>
          <p:cNvSpPr/>
          <p:nvPr/>
        </p:nvSpPr>
        <p:spPr>
          <a:xfrm>
            <a:off x="544412" y="2767585"/>
            <a:ext cx="6231194" cy="222504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/>
          <p:nvPr/>
        </p:nvSpPr>
        <p:spPr>
          <a:xfrm>
            <a:off x="6132313" y="1971870"/>
            <a:ext cx="2767847" cy="8026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lang="en-US" b="1" dirty="0" smtClean="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등분산성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만족</a:t>
            </a:r>
            <a:r>
              <a:rPr lang="en-US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여부에</a:t>
            </a:r>
            <a:r>
              <a:rPr lang="en-US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따른</a:t>
            </a:r>
            <a:r>
              <a:rPr lang="en-US" b="1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endParaRPr lang="en-US" b="1" dirty="0" smtClean="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T값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도출</a:t>
            </a:r>
            <a:endParaRPr lang="en-US" b="1" dirty="0" smtClean="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800"/>
            </a:pPr>
            <a:endParaRPr lang="en-US" b="1" dirty="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변수 유의성 검정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(T-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949" y="1500403"/>
            <a:ext cx="5325689" cy="311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Google Shape;323;p23"/>
          <p:cNvSpPr txBox="1">
            <a:spLocks noGrp="1"/>
          </p:cNvSpPr>
          <p:nvPr>
            <p:ph type="body" idx="1"/>
          </p:nvPr>
        </p:nvSpPr>
        <p:spPr>
          <a:xfrm>
            <a:off x="518160" y="1007111"/>
            <a:ext cx="4414058" cy="82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ts val="2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altLang="ko-KR" sz="1400" dirty="0" smtClean="0">
                <a:latin typeface="넥슨Lv1고딕 Low OTF" pitchFamily="50" charset="-127"/>
                <a:ea typeface="넥슨Lv1고딕 Low OTF" pitchFamily="50" charset="-127"/>
              </a:rPr>
              <a:t>T-</a:t>
            </a:r>
            <a:r>
              <a:rPr lang="ko-KR" altLang="en-US" sz="1400" dirty="0" smtClean="0">
                <a:latin typeface="넥슨Lv1고딕 Low OTF" pitchFamily="50" charset="-127"/>
                <a:ea typeface="넥슨Lv1고딕 Low OTF" pitchFamily="50" charset="-127"/>
              </a:rPr>
              <a:t>검정의 조건 </a:t>
            </a:r>
            <a:r>
              <a:rPr lang="en-US" altLang="ko-KR" sz="1400" dirty="0" smtClean="0">
                <a:latin typeface="넥슨Lv1고딕 Low OTF" pitchFamily="50" charset="-127"/>
                <a:ea typeface="넥슨Lv1고딕 Low OTF" pitchFamily="50" charset="-127"/>
              </a:rPr>
              <a:t>: </a:t>
            </a:r>
            <a:r>
              <a:rPr lang="ko-KR" altLang="en-US" sz="1400" dirty="0" smtClean="0">
                <a:latin typeface="넥슨Lv1고딕 Low OTF" pitchFamily="50" charset="-127"/>
                <a:ea typeface="넥슨Lv1고딕 Low OTF" pitchFamily="50" charset="-127"/>
              </a:rPr>
              <a:t>독립성</a:t>
            </a:r>
            <a:r>
              <a:rPr lang="en-US" altLang="ko-KR" sz="1400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sz="1400" dirty="0" err="1" smtClean="0">
                <a:latin typeface="넥슨Lv1고딕 Low OTF" pitchFamily="50" charset="-127"/>
                <a:ea typeface="넥슨Lv1고딕 Low OTF" pitchFamily="50" charset="-127"/>
              </a:rPr>
              <a:t>정규성</a:t>
            </a:r>
            <a:r>
              <a:rPr lang="en-US" altLang="ko-KR" sz="1400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sz="1400" dirty="0" smtClean="0">
                <a:latin typeface="넥슨Lv1고딕 Low OTF" pitchFamily="50" charset="-127"/>
                <a:ea typeface="넥슨Lv1고딕 Low OTF" pitchFamily="50" charset="-127"/>
              </a:rPr>
              <a:t>등분산성 만족</a:t>
            </a:r>
          </a:p>
        </p:txBody>
      </p:sp>
      <p:sp>
        <p:nvSpPr>
          <p:cNvPr id="8" name="Google Shape;285;p18"/>
          <p:cNvSpPr/>
          <p:nvPr/>
        </p:nvSpPr>
        <p:spPr>
          <a:xfrm>
            <a:off x="640080" y="2783051"/>
            <a:ext cx="5326380" cy="150649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85;p18"/>
          <p:cNvSpPr/>
          <p:nvPr/>
        </p:nvSpPr>
        <p:spPr>
          <a:xfrm>
            <a:off x="647700" y="4169891"/>
            <a:ext cx="5326380" cy="150649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5;p18"/>
          <p:cNvSpPr/>
          <p:nvPr/>
        </p:nvSpPr>
        <p:spPr>
          <a:xfrm>
            <a:off x="655320" y="4451831"/>
            <a:ext cx="5326380" cy="150649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90849" y="3690402"/>
            <a:ext cx="2680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x5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,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croe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,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cpb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제외한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변수들</a:t>
            </a:r>
            <a:r>
              <a:rPr lang="ko-KR" alt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의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유의성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확인</a:t>
            </a:r>
            <a:r>
              <a:rPr 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ko-KR" altLang="en-US" b="1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완료</a:t>
            </a:r>
            <a:endParaRPr lang="en-US" b="1" dirty="0" smtClean="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7360920" y="3063240"/>
            <a:ext cx="403860" cy="44196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886340" y="983205"/>
            <a:ext cx="3476729" cy="4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0000"/>
                </a:solidFill>
                <a:ea typeface="Black Han Sans" pitchFamily="2" charset="-127"/>
                <a:sym typeface="Arial"/>
              </a:rPr>
              <a:t>CONTENTS</a:t>
            </a:r>
            <a:endParaRPr sz="700" b="0" i="0" u="none" strike="noStrike" cap="none">
              <a:solidFill>
                <a:schemeClr val="dk1"/>
              </a:solidFill>
              <a:ea typeface="Black Han Sans" pitchFamily="2" charset="-127"/>
              <a:sym typeface="Arial"/>
            </a:endParaRPr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3213140" y="2066623"/>
          <a:ext cx="2716450" cy="217163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350650"/>
                <a:gridCol w="2365800"/>
              </a:tblGrid>
              <a:tr h="21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FFFF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01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</a:rPr>
                        <a:t>프로젝트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</a:rPr>
                        <a:t>개요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0000">
            <a:off x="4470715" y="1596106"/>
            <a:ext cx="201299" cy="518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3"/>
          <p:cNvGraphicFramePr/>
          <p:nvPr/>
        </p:nvGraphicFramePr>
        <p:xfrm>
          <a:off x="3213140" y="2557973"/>
          <a:ext cx="2716450" cy="217163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350650"/>
                <a:gridCol w="2365800"/>
              </a:tblGrid>
              <a:tr h="217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FFFF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Times New Roman"/>
                        <a:sym typeface="Times New Roman"/>
                      </a:endParaRPr>
                    </a:p>
                  </a:txBody>
                  <a:tcPr marL="45725" marR="45725" marT="22856" marB="22856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</a:rPr>
                        <a:t>데이터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</a:rPr>
                        <a:t>확보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3"/>
          <p:cNvGraphicFramePr/>
          <p:nvPr/>
        </p:nvGraphicFramePr>
        <p:xfrm>
          <a:off x="3213140" y="4032023"/>
          <a:ext cx="2716450" cy="232739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350650"/>
                <a:gridCol w="2365800"/>
              </a:tblGrid>
              <a:tr h="2327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FFFF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05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백테스팅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포트폴리오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구성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3"/>
          <p:cNvGraphicFramePr/>
          <p:nvPr/>
        </p:nvGraphicFramePr>
        <p:xfrm>
          <a:off x="3213140" y="3540674"/>
          <a:ext cx="2716450" cy="217163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350650"/>
                <a:gridCol w="2365800"/>
              </a:tblGrid>
              <a:tr h="21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FFFFFF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04</a:t>
                      </a:r>
                      <a:endParaRPr sz="1100" b="1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모델</a:t>
                      </a:r>
                      <a:r>
                        <a:rPr lang="en-US" sz="1100" b="1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 및 </a:t>
                      </a:r>
                      <a:r>
                        <a:rPr lang="en-US" sz="1100" b="1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성능비교</a:t>
                      </a:r>
                      <a:endParaRPr sz="1100" b="1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3"/>
          <p:cNvGraphicFramePr/>
          <p:nvPr/>
        </p:nvGraphicFramePr>
        <p:xfrm>
          <a:off x="3213140" y="3049323"/>
          <a:ext cx="2716450" cy="217163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350650"/>
                <a:gridCol w="2365800"/>
              </a:tblGrid>
              <a:tr h="2171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FFFF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Times New Roman"/>
                        <a:sym typeface="Times New Roman"/>
                      </a:endParaRPr>
                    </a:p>
                  </a:txBody>
                  <a:tcPr marL="45725" marR="45725" marT="22856" marB="22856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데이터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전처리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3"/>
          <p:cNvGraphicFramePr/>
          <p:nvPr/>
        </p:nvGraphicFramePr>
        <p:xfrm>
          <a:off x="3214678" y="4500576"/>
          <a:ext cx="2716450" cy="217163"/>
        </p:xfrm>
        <a:graphic>
          <a:graphicData uri="http://schemas.openxmlformats.org/drawingml/2006/table">
            <a:tbl>
              <a:tblPr>
                <a:noFill/>
                <a:tableStyleId>{88D9C367-6BFC-4411-B7E8-FA55C15FC6E8}</a:tableStyleId>
              </a:tblPr>
              <a:tblGrid>
                <a:gridCol w="350650"/>
                <a:gridCol w="2365800"/>
              </a:tblGrid>
              <a:tr h="21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FFFF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06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기대점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한계점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Arial"/>
                      </a:endParaRPr>
                    </a:p>
                  </a:txBody>
                  <a:tcPr marL="45725" marR="45725" marT="22856" marB="22856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최종변수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15440" y="1484630"/>
          <a:ext cx="6096000" cy="2981108"/>
        </p:xfrm>
        <a:graphic>
          <a:graphicData uri="http://schemas.openxmlformats.org/drawingml/2006/table">
            <a:tbl>
              <a:tblPr firstRow="1" bandRow="1">
                <a:tableStyleId>{88D9C367-6BFC-4411-B7E8-FA55C15FC6E8}</a:tableStyleId>
              </a:tblPr>
              <a:tblGrid>
                <a:gridCol w="929640"/>
                <a:gridCol w="5166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X1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유동자산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유동부채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) 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운전자본비율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X2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이익잉여금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 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이익잉여금구성비율</a:t>
                      </a:r>
                      <a:endParaRPr sz="7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X3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영업이익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총자산영업이익률</a:t>
                      </a:r>
                      <a:endParaRPr sz="700" u="none" strike="noStrike" cap="none"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X4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시가총액 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부채 총계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 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자본부채비율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레버리지비율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) 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OM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이자 및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세전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이익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(EBIT) /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매출액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EBIT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이익률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</a:t>
                      </a:r>
                      <a:endParaRPr lang="ko-KR" altLang="en-US" sz="1100" b="0" i="0" u="none" strike="noStrike" cap="none" dirty="0" smtClean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Ga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당기말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총자산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전기말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총자산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전기말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총자산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총자산증가율 </a:t>
                      </a:r>
                      <a:endParaRPr lang="ko-KR" altLang="en-US" sz="1100" b="0" i="0" u="none" strike="noStrike" cap="none" dirty="0" smtClean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Gs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매출액−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매출액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매출액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 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매출액증가율</a:t>
                      </a:r>
                      <a:endParaRPr lang="ko-KR" altLang="en-US" sz="1100" b="0" i="0" u="none" strike="noStrike" cap="none" dirty="0" smtClean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Ge</a:t>
                      </a:r>
                      <a:endParaRPr lang="ko-KR" altLang="en-US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t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종업원수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-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종업원수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/ t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−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기 종업원수 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종업원수 증가율</a:t>
                      </a:r>
                      <a:r>
                        <a:rPr lang="en-US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넥슨Lv1고딕 Low OTF Bold" pitchFamily="50" charset="-127"/>
                          <a:ea typeface="넥슨Lv1고딕 Low OTF Bold" pitchFamily="50" charset="-127"/>
                          <a:cs typeface="Arial"/>
                          <a:sym typeface="Arial"/>
                        </a:rPr>
                        <a:t>  </a:t>
                      </a:r>
                      <a:endParaRPr lang="ko-KR" altLang="en-US" sz="1100" b="0" i="0" u="none" strike="noStrike" cap="none" dirty="0" smtClean="0">
                        <a:solidFill>
                          <a:srgbClr val="000000"/>
                        </a:solidFill>
                        <a:latin typeface="넥슨Lv1고딕 Low OTF Bold" pitchFamily="50" charset="-127"/>
                        <a:ea typeface="넥슨Lv1고딕 Low OTF Bold" pitchFamily="50" charset="-127"/>
                        <a:cs typeface="Arial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>
          <a:xfrm>
            <a:off x="6199030" y="846161"/>
            <a:ext cx="1506682" cy="521097"/>
          </a:xfrm>
          <a:prstGeom prst="wedgeRoundRectCallout">
            <a:avLst>
              <a:gd name="adj1" fmla="val -39855"/>
              <a:gd name="adj2" fmla="val 94310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넥슨Lv1고딕 Low OTF Bold" pitchFamily="50" charset="-127"/>
                <a:ea typeface="넥슨Lv1고딕 Low OTF Bold" pitchFamily="50" charset="-127"/>
              </a:rPr>
              <a:t>총 </a:t>
            </a:r>
            <a:r>
              <a:rPr lang="en-US" altLang="ko-KR" sz="1200" dirty="0" smtClean="0">
                <a:latin typeface="넥슨Lv1고딕 Low OTF Bold" pitchFamily="50" charset="-127"/>
                <a:ea typeface="넥슨Lv1고딕 Low OTF Bold" pitchFamily="50" charset="-127"/>
              </a:rPr>
              <a:t>8</a:t>
            </a:r>
            <a:r>
              <a:rPr lang="ko-KR" altLang="en-US" sz="1200" dirty="0" smtClean="0">
                <a:latin typeface="넥슨Lv1고딕 Low OTF Bold" pitchFamily="50" charset="-127"/>
                <a:ea typeface="넥슨Lv1고딕 Low OTF Bold" pitchFamily="50" charset="-127"/>
              </a:rPr>
              <a:t>개 변수 사용</a:t>
            </a:r>
            <a:endParaRPr lang="ko-KR" altLang="en-US" sz="120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/>
        </p:nvSpPr>
        <p:spPr>
          <a:xfrm>
            <a:off x="842857" y="1049357"/>
            <a:ext cx="7457144" cy="276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2210715" y="3326525"/>
            <a:ext cx="4721400" cy="4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모델</a:t>
            </a:r>
            <a:r>
              <a:rPr lang="en-US" sz="2700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 및 </a:t>
            </a: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성능비교</a:t>
            </a:r>
            <a:endParaRPr sz="270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Calibri"/>
              <a:sym typeface="Calibri"/>
            </a:endParaRPr>
          </a:p>
        </p:txBody>
      </p:sp>
      <p:grpSp>
        <p:nvGrpSpPr>
          <p:cNvPr id="308" name="Google Shape;308;p21"/>
          <p:cNvGrpSpPr/>
          <p:nvPr/>
        </p:nvGrpSpPr>
        <p:grpSpPr>
          <a:xfrm>
            <a:off x="2917276" y="1704796"/>
            <a:ext cx="2061129" cy="634120"/>
            <a:chOff x="5834549" y="3409589"/>
            <a:chExt cx="4122258" cy="1268239"/>
          </a:xfrm>
        </p:grpSpPr>
        <p:pic>
          <p:nvPicPr>
            <p:cNvPr id="309" name="Google Shape;309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1"/>
            <p:cNvSpPr txBox="1"/>
            <p:nvPr/>
          </p:nvSpPr>
          <p:spPr>
            <a:xfrm>
              <a:off x="5834549" y="3409589"/>
              <a:ext cx="4122258" cy="86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모델 선정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</a:t>
            </a: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종합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06231" y="2345701"/>
            <a:ext cx="1073098" cy="1088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2096" y="275873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넥슨Lv1고딕 Low OTF Bold" pitchFamily="50" charset="-127"/>
                <a:ea typeface="넥슨Lv1고딕 Low OTF Bold" pitchFamily="50" charset="-127"/>
              </a:rPr>
              <a:t>예측모델</a:t>
            </a:r>
            <a:endParaRPr lang="ko-KR" altLang="en-US" spc="-1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41338" y="1227661"/>
            <a:ext cx="1145141" cy="11543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03899" y="3381769"/>
            <a:ext cx="943368" cy="950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37499" y="4072649"/>
            <a:ext cx="943368" cy="950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85579" y="2568969"/>
            <a:ext cx="870821" cy="885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10219" y="1066800"/>
            <a:ext cx="846200" cy="827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99579" y="220320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23099" y="240640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09739" y="343256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863739" y="325984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37499" y="355448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849259" y="383896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65819" y="287376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01099" y="290424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98459" y="217272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30539" y="1939049"/>
            <a:ext cx="149461" cy="150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016" y="363249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latin typeface="넥슨Lv1고딕 Low OTF Bold" pitchFamily="50" charset="-127"/>
                <a:ea typeface="넥슨Lv1고딕 Low OTF Bold" pitchFamily="50" charset="-127"/>
              </a:rPr>
              <a:t>나이브</a:t>
            </a:r>
            <a:endParaRPr lang="en-US" altLang="ko-KR" spc="-15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ko-KR" altLang="en-US" spc="-150" dirty="0" err="1" smtClean="0">
                <a:latin typeface="넥슨Lv1고딕 Low OTF Bold" pitchFamily="50" charset="-127"/>
                <a:ea typeface="넥슨Lv1고딕 Low OTF Bold" pitchFamily="50" charset="-127"/>
              </a:rPr>
              <a:t>베이즈</a:t>
            </a:r>
            <a:endParaRPr lang="ko-KR" altLang="en-US" spc="-1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77616" y="1570014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err="1" smtClean="0">
                <a:latin typeface="넥슨Lv1고딕 Low OTF Bold" pitchFamily="50" charset="-127"/>
                <a:ea typeface="넥슨Lv1고딕 Low OTF Bold" pitchFamily="50" charset="-127"/>
              </a:rPr>
              <a:t>로지스틱</a:t>
            </a:r>
            <a:endParaRPr lang="en-US" altLang="ko-KR" sz="1600" spc="-15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 algn="ctr"/>
            <a:r>
              <a:rPr lang="ko-KR" altLang="en-US" sz="1600" spc="-150" dirty="0" smtClean="0">
                <a:latin typeface="넥슨Lv1고딕 Low OTF Bold" pitchFamily="50" charset="-127"/>
                <a:ea typeface="넥슨Lv1고딕 Low OTF Bold" pitchFamily="50" charset="-127"/>
              </a:rPr>
              <a:t>회귀</a:t>
            </a:r>
            <a:endParaRPr lang="ko-KR" altLang="en-US" sz="1600" spc="-1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4576" y="4414814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SVM</a:t>
            </a:r>
            <a:endParaRPr lang="ko-KR" altLang="en-US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6756" y="2753654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Random</a:t>
            </a:r>
          </a:p>
          <a:p>
            <a:pPr algn="ctr"/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Forest</a:t>
            </a:r>
            <a:endParaRPr lang="ko-KR" altLang="en-US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6496" y="135665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넥슨Lv1고딕 Low OTF Bold" pitchFamily="50" charset="-127"/>
                <a:ea typeface="넥슨Lv1고딕 Low OTF Bold" pitchFamily="50" charset="-127"/>
              </a:rPr>
              <a:t>ANN</a:t>
            </a:r>
            <a:endParaRPr lang="ko-KR" altLang="en-US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모델성능평가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</a:t>
            </a: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기존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graphicFrame>
        <p:nvGraphicFramePr>
          <p:cNvPr id="9" name="Google Shape;369;p30"/>
          <p:cNvGraphicFramePr/>
          <p:nvPr/>
        </p:nvGraphicFramePr>
        <p:xfrm>
          <a:off x="1366520" y="1623059"/>
          <a:ext cx="6329680" cy="2930201"/>
        </p:xfrm>
        <a:graphic>
          <a:graphicData uri="http://schemas.openxmlformats.org/drawingml/2006/table">
            <a:tbl>
              <a:tblPr>
                <a:noFill/>
                <a:effectLst/>
                <a:tableStyleId>{88D9C367-6BFC-4411-B7E8-FA55C15FC6E8}</a:tableStyleId>
              </a:tblPr>
              <a:tblGrid>
                <a:gridCol w="1265936"/>
                <a:gridCol w="1364778"/>
                <a:gridCol w="1167094"/>
                <a:gridCol w="1265936"/>
                <a:gridCol w="1265936"/>
              </a:tblGrid>
              <a:tr h="735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accuracy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Recall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(</a:t>
                      </a:r>
                      <a:r>
                        <a:rPr lang="en-US" sz="110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파산기업</a:t>
                      </a:r>
                      <a:r>
                        <a:rPr lang="en-US" sz="11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)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f1-score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ROC_AUC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6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SVM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3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Logistic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73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ANN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4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Gausian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0.69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Random</a:t>
                      </a:r>
                      <a:r>
                        <a:rPr lang="en-US" sz="1200" u="none" strike="noStrike" cap="none" spc="0" baseline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 Forest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99060" marB="990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모델성능평가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오버샘플링 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적용</a:t>
            </a:r>
            <a:r>
              <a:rPr lang="en-US" altLang="ko-KR" sz="20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/SMOTE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graphicFrame>
        <p:nvGraphicFramePr>
          <p:cNvPr id="8" name="Google Shape;369;p30"/>
          <p:cNvGraphicFramePr/>
          <p:nvPr/>
        </p:nvGraphicFramePr>
        <p:xfrm>
          <a:off x="1366520" y="1623059"/>
          <a:ext cx="6329680" cy="2837071"/>
        </p:xfrm>
        <a:graphic>
          <a:graphicData uri="http://schemas.openxmlformats.org/drawingml/2006/table">
            <a:tbl>
              <a:tblPr>
                <a:noFill/>
                <a:effectLst/>
                <a:tableStyleId>{88D9C367-6BFC-4411-B7E8-FA55C15FC6E8}</a:tableStyleId>
              </a:tblPr>
              <a:tblGrid>
                <a:gridCol w="1265936"/>
                <a:gridCol w="1364778"/>
                <a:gridCol w="1167094"/>
                <a:gridCol w="1265936"/>
                <a:gridCol w="1265936"/>
              </a:tblGrid>
              <a:tr h="735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accuracy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Recall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(</a:t>
                      </a:r>
                      <a:r>
                        <a:rPr lang="en-US" sz="110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파산기업</a:t>
                      </a:r>
                      <a:r>
                        <a:rPr lang="en-US" sz="11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)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f1-score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ROC_AUC</a:t>
                      </a:r>
                      <a:endParaRPr lang="en-US" sz="1400" u="none" strike="noStrike" cap="none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6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SVM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3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Logistic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73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ANN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4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Gausian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0.69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Random</a:t>
                      </a:r>
                      <a:r>
                        <a:rPr lang="en-US" sz="1200" u="none" strike="noStrike" cap="none" spc="0" baseline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 Forest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0.78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모델성능평가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</a:t>
            </a:r>
            <a:r>
              <a:rPr lang="ko-KR" altLang="en-US" sz="35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언더샘플링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적용</a:t>
            </a:r>
            <a:r>
              <a:rPr lang="en-US" altLang="ko-KR" sz="20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/</a:t>
            </a:r>
            <a:r>
              <a:rPr lang="ko-KR" altLang="en-US" sz="20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완전무작위</a:t>
            </a: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graphicFrame>
        <p:nvGraphicFramePr>
          <p:cNvPr id="8" name="Google Shape;369;p30"/>
          <p:cNvGraphicFramePr/>
          <p:nvPr/>
        </p:nvGraphicFramePr>
        <p:xfrm>
          <a:off x="1366520" y="1623059"/>
          <a:ext cx="6329680" cy="2837071"/>
        </p:xfrm>
        <a:graphic>
          <a:graphicData uri="http://schemas.openxmlformats.org/drawingml/2006/table">
            <a:tbl>
              <a:tblPr>
                <a:noFill/>
                <a:effectLst/>
                <a:tableStyleId>{88D9C367-6BFC-4411-B7E8-FA55C15FC6E8}</a:tableStyleId>
              </a:tblPr>
              <a:tblGrid>
                <a:gridCol w="1265936"/>
                <a:gridCol w="1364778"/>
                <a:gridCol w="1167094"/>
                <a:gridCol w="1265936"/>
                <a:gridCol w="1265936"/>
              </a:tblGrid>
              <a:tr h="735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accuracy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Recall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(</a:t>
                      </a:r>
                      <a:r>
                        <a:rPr lang="en-US" sz="110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파산기업</a:t>
                      </a:r>
                      <a:r>
                        <a:rPr lang="en-US" sz="11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)</a:t>
                      </a:r>
                      <a:endParaRPr sz="11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f1-score</a:t>
                      </a:r>
                      <a:endParaRPr sz="14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4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ROC_AUC</a:t>
                      </a:r>
                      <a:endParaRPr lang="en-US" sz="1400" u="none" strike="noStrike" cap="none" dirty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6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SVM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3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Logistic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73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ANN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4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Gausian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spc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Random</a:t>
                      </a:r>
                      <a:r>
                        <a:rPr lang="en-US" sz="1200" u="none" strike="noStrike" cap="none" spc="0" baseline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 Forest</a:t>
                      </a:r>
                      <a:endParaRPr sz="12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0.86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모델성능비교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440" y="1737360"/>
            <a:ext cx="4246880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언더샘플링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graphicFrame>
        <p:nvGraphicFramePr>
          <p:cNvPr id="8" name="Google Shape;369;p30"/>
          <p:cNvGraphicFramePr/>
          <p:nvPr/>
        </p:nvGraphicFramePr>
        <p:xfrm>
          <a:off x="182880" y="2274776"/>
          <a:ext cx="4229100" cy="243075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{88D9C367-6BFC-4411-B7E8-FA55C15FC6E8}</a:tableStyleId>
              </a:tblPr>
              <a:tblGrid>
                <a:gridCol w="845820"/>
                <a:gridCol w="911860"/>
                <a:gridCol w="779780"/>
                <a:gridCol w="845820"/>
                <a:gridCol w="845820"/>
              </a:tblGrid>
              <a:tr h="5028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endParaRPr sz="1100" u="none" strike="noStrike" cap="none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accuracy</a:t>
                      </a:r>
                      <a:endParaRPr sz="12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Recall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05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(</a:t>
                      </a:r>
                      <a:r>
                        <a:rPr lang="en-US" sz="105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파산기업</a:t>
                      </a:r>
                      <a:r>
                        <a:rPr lang="en-US" sz="105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)</a:t>
                      </a:r>
                      <a:endParaRPr sz="105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f1-score</a:t>
                      </a:r>
                      <a:endParaRPr sz="12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roc_auc</a:t>
                      </a:r>
                      <a:endParaRPr sz="12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SVM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Logistic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  <a:tr h="364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ANN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Gausian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0.69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3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RF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0.78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72720" y="1727200"/>
            <a:ext cx="4246880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오버샘플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링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graphicFrame>
        <p:nvGraphicFramePr>
          <p:cNvPr id="14" name="Google Shape;369;p30"/>
          <p:cNvGraphicFramePr/>
          <p:nvPr/>
        </p:nvGraphicFramePr>
        <p:xfrm>
          <a:off x="4673600" y="2284937"/>
          <a:ext cx="4229100" cy="2435401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{88D9C367-6BFC-4411-B7E8-FA55C15FC6E8}</a:tableStyleId>
              </a:tblPr>
              <a:tblGrid>
                <a:gridCol w="845820"/>
                <a:gridCol w="911860"/>
                <a:gridCol w="779780"/>
                <a:gridCol w="845820"/>
                <a:gridCol w="845820"/>
              </a:tblGrid>
              <a:tr h="53040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endParaRPr sz="1100" u="none" strike="noStrike" cap="none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accuracy</a:t>
                      </a:r>
                      <a:endParaRPr sz="12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Recall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050" u="none" strike="noStrike" cap="none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(</a:t>
                      </a:r>
                      <a:r>
                        <a:rPr lang="en-US" sz="105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파산기업</a:t>
                      </a:r>
                      <a:r>
                        <a:rPr lang="en-US" sz="105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)</a:t>
                      </a:r>
                      <a:endParaRPr sz="105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f1-score</a:t>
                      </a:r>
                      <a:endParaRPr sz="12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200" u="none" strike="noStrike" cap="none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roc_auc</a:t>
                      </a:r>
                      <a:endParaRPr sz="1200" u="none" strike="noStrike" cap="none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9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SVM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Logistic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0.21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4B4"/>
                    </a:solidFill>
                  </a:tcPr>
                </a:tc>
              </a:tr>
              <a:tr h="379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ANN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 err="1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Gausian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0.77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1100" u="none" strike="noStrike" cap="none" spc="0" dirty="0" smtClean="0">
                          <a:latin typeface="넥슨Lv1고딕 Low OTF Bold" pitchFamily="50" charset="-127"/>
                          <a:ea typeface="넥슨Lv1고딕 Low OTF Bold" pitchFamily="50" charset="-127"/>
                        </a:rPr>
                        <a:t>RF</a:t>
                      </a:r>
                      <a:endParaRPr sz="1100" u="none" strike="noStrike" cap="none" spc="0">
                        <a:latin typeface="넥슨Lv1고딕 Low OTF Bold" pitchFamily="50" charset="-127"/>
                        <a:ea typeface="넥슨Lv1고딕 Low OTF Bold" pitchFamily="50" charset="-127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0.73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0.86</a:t>
                      </a:r>
                      <a:endParaRPr lang="ko-KR" alt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0960" marR="60960" marT="83820" marB="83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4.googleusercontent.com/1Jr-TGacMgB_NblVYR5Xgvn_256lq12qeoQl5Uw3Kk0i5E4rHWDxW5EXqMQUpO-z01lJ1SXQPmxhKgjBpsasLPhQJw_ohP9Ue4tHHoLWA42b3Jnu2cnCexCiJWf4sRs0J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4493" y="1454049"/>
            <a:ext cx="3772937" cy="2479964"/>
          </a:xfrm>
          <a:prstGeom prst="rect">
            <a:avLst/>
          </a:prstGeom>
          <a:noFill/>
        </p:spPr>
      </p:pic>
      <p:sp>
        <p:nvSpPr>
          <p:cNvPr id="6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en-US" altLang="ko-KR" sz="35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Roc_Auc</a:t>
            </a:r>
            <a:r>
              <a:rPr lang="en-US" altLang="ko-KR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Curve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425109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ko-KR" alt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r>
              <a:rPr lang="en-US" altLang="ko-KR" sz="1600" dirty="0" smtClean="0">
                <a:latin typeface="넥슨Lv1고딕 Low OTF Bold" pitchFamily="50" charset="-127"/>
                <a:ea typeface="넥슨Lv1고딕 Low OTF Bold" pitchFamily="50" charset="-127"/>
              </a:rPr>
              <a:t>Logistic Regression</a:t>
            </a:r>
            <a:r>
              <a:rPr lang="ko-KR" alt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모델의 </a:t>
            </a:r>
            <a:r>
              <a:rPr lang="en-US" altLang="ko-KR" sz="1600" dirty="0" smtClean="0">
                <a:latin typeface="넥슨Lv1고딕 Low OTF Bold" pitchFamily="50" charset="-127"/>
                <a:ea typeface="넥슨Lv1고딕 Low OTF Bold" pitchFamily="50" charset="-127"/>
              </a:rPr>
              <a:t>AUC </a:t>
            </a:r>
            <a:r>
              <a:rPr lang="ko-KR" alt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값이 </a:t>
            </a:r>
            <a:r>
              <a:rPr lang="ko-KR" altLang="en-US" sz="160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가장 </a:t>
            </a:r>
            <a:r>
              <a:rPr lang="ko-KR" altLang="en-US" sz="160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유의미한 결과를 </a:t>
            </a:r>
            <a:r>
              <a:rPr lang="ko-KR" alt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나타</a:t>
            </a:r>
            <a:r>
              <a:rPr lang="ko-KR" alt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냄</a:t>
            </a:r>
            <a:r>
              <a:rPr lang="ko-KR" alt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endParaRPr lang="ko-KR" altLang="en-US" sz="160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 rot="7766980">
            <a:off x="4199691" y="2872180"/>
            <a:ext cx="438912" cy="204826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498258" y="3193026"/>
            <a:ext cx="1555955" cy="14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하이퍼</a:t>
            </a: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</a:t>
            </a:r>
            <a:r>
              <a:rPr kumimoji="0" lang="ko-KR" altLang="en-US" sz="3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파라미터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296" y="1203960"/>
            <a:ext cx="83459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ANN : Dense = 3, activation =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relu</a:t>
            </a: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, optimizer =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adam</a:t>
            </a: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, loss= binary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crossentropy</a:t>
            </a:r>
            <a:endParaRPr lang="en-US" sz="16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SVM :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var_smoothing</a:t>
            </a: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= 1.0</a:t>
            </a:r>
          </a:p>
          <a:p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Random Forest :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bootstraping</a:t>
            </a: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/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max_depth</a:t>
            </a: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= 10 / max features =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sqrt</a:t>
            </a: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/ min split = 10 / min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smaples</a:t>
            </a: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leaf = 2</a:t>
            </a:r>
          </a:p>
          <a:p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SVM : c = 2.710 / gamma = 0.187</a:t>
            </a:r>
          </a:p>
          <a:p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Logistic : c = 0.592 / solver = </a:t>
            </a:r>
            <a:r>
              <a:rPr lang="en-US" sz="1600" dirty="0" err="1" smtClean="0">
                <a:latin typeface="넥슨Lv1고딕 Low OTF Bold" pitchFamily="50" charset="-127"/>
                <a:ea typeface="넥슨Lv1고딕 Low OTF Bold" pitchFamily="50" charset="-127"/>
              </a:rPr>
              <a:t>lbfgs</a:t>
            </a:r>
            <a:endParaRPr lang="en-US" sz="16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en-US" sz="1600" dirty="0" smtClean="0">
                <a:latin typeface="넥슨Lv1고딕 Low OTF Bold" pitchFamily="50" charset="-127"/>
                <a:ea typeface="넥슨Lv1고딕 Low OTF Bold" pitchFamily="50" charset="-127"/>
              </a:rPr>
              <a:t>      </a:t>
            </a:r>
            <a:r>
              <a:rPr lang="ko-KR" altLang="en-US" sz="2400" dirty="0" err="1" smtClean="0">
                <a:latin typeface="넥슨Lv1고딕 Low OTF Bold" pitchFamily="50" charset="-127"/>
                <a:ea typeface="넥슨Lv1고딕 Low OTF Bold" pitchFamily="50" charset="-127"/>
              </a:rPr>
              <a:t>랜덤서치로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 최상의 </a:t>
            </a:r>
            <a:r>
              <a:rPr 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roc 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값을 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구하기 위해 </a:t>
            </a:r>
            <a:r>
              <a:rPr lang="ko-KR" altLang="en-US" sz="2400" dirty="0" err="1" smtClean="0">
                <a:latin typeface="넥슨Lv1고딕 Low OTF Bold" pitchFamily="50" charset="-127"/>
                <a:ea typeface="넥슨Lv1고딕 Low OTF Bold" pitchFamily="50" charset="-127"/>
              </a:rPr>
              <a:t>피팅한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 최적의 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값</a:t>
            </a:r>
            <a:endParaRPr lang="ko-KR" altLang="en-US" sz="16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77252" y="4378158"/>
            <a:ext cx="336885" cy="3368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/>
        </p:nvSpPr>
        <p:spPr>
          <a:xfrm>
            <a:off x="842857" y="1049357"/>
            <a:ext cx="7457144" cy="276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2210716" y="3326526"/>
            <a:ext cx="4721429" cy="4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백테스팅</a:t>
            </a:r>
            <a:r>
              <a:rPr lang="en-US" sz="2700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 및 </a:t>
            </a: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포트폴리오</a:t>
            </a:r>
            <a:r>
              <a:rPr lang="en-US" sz="2700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 </a:t>
            </a: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구성</a:t>
            </a:r>
            <a:endParaRPr sz="270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Calibri"/>
              <a:sym typeface="Calibri"/>
            </a:endParaRPr>
          </a:p>
        </p:txBody>
      </p:sp>
      <p:grpSp>
        <p:nvGrpSpPr>
          <p:cNvPr id="376" name="Google Shape;376;p31"/>
          <p:cNvGrpSpPr/>
          <p:nvPr/>
        </p:nvGrpSpPr>
        <p:grpSpPr>
          <a:xfrm>
            <a:off x="2917276" y="1704796"/>
            <a:ext cx="2061129" cy="634120"/>
            <a:chOff x="5834549" y="3409589"/>
            <a:chExt cx="4122258" cy="1268239"/>
          </a:xfrm>
        </p:grpSpPr>
        <p:pic>
          <p:nvPicPr>
            <p:cNvPr id="377" name="Google Shape;377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31"/>
            <p:cNvSpPr txBox="1"/>
            <p:nvPr/>
          </p:nvSpPr>
          <p:spPr>
            <a:xfrm>
              <a:off x="5834549" y="3409589"/>
              <a:ext cx="4122258" cy="86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2210715" y="3326525"/>
            <a:ext cx="4721400" cy="4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프로젝트</a:t>
            </a:r>
            <a:r>
              <a:rPr lang="en-US" sz="2700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 </a:t>
            </a: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개요</a:t>
            </a:r>
            <a:endParaRPr sz="2700" b="0" i="0" u="none" strike="noStrike" cap="none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42857" y="1049357"/>
            <a:ext cx="7457144" cy="276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4"/>
          <p:cNvGrpSpPr/>
          <p:nvPr/>
        </p:nvGrpSpPr>
        <p:grpSpPr>
          <a:xfrm>
            <a:off x="2917276" y="1704796"/>
            <a:ext cx="2061129" cy="634120"/>
            <a:chOff x="5834549" y="3409589"/>
            <a:chExt cx="4122258" cy="1268239"/>
          </a:xfrm>
        </p:grpSpPr>
        <p:pic>
          <p:nvPicPr>
            <p:cNvPr id="117" name="Google Shape;11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 txBox="1"/>
            <p:nvPr/>
          </p:nvSpPr>
          <p:spPr>
            <a:xfrm>
              <a:off x="5834549" y="3409589"/>
              <a:ext cx="4122258" cy="86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넥슨Lv1고딕 Low OTF Bold" pitchFamily="50" charset="-127"/>
                  <a:ea typeface="넥슨Lv1고딕 Low OTF Bold" pitchFamily="50" charset="-127"/>
                  <a:sym typeface="Arial"/>
                </a:rPr>
                <a:t>CHAPTER</a:t>
              </a:r>
              <a:endParaRPr sz="1000" b="0" i="0" u="none" strike="noStrike" cap="none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78181" y="2967967"/>
            <a:ext cx="2346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포트폴리오 구성 방향성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21" name="위쪽 화살표 20"/>
          <p:cNvSpPr/>
          <p:nvPr/>
        </p:nvSpPr>
        <p:spPr>
          <a:xfrm rot="3106963">
            <a:off x="4389654" y="-1571605"/>
            <a:ext cx="1901686" cy="8956337"/>
          </a:xfrm>
          <a:prstGeom prst="upArrow">
            <a:avLst>
              <a:gd name="adj1" fmla="val 50000"/>
              <a:gd name="adj2" fmla="val 67492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5867" y="3680748"/>
            <a:ext cx="2514600" cy="752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4257" y="3813333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넥슨Lv1고딕 Low OTF Bold" pitchFamily="50" charset="-127"/>
                <a:ea typeface="넥슨Lv1고딕 Low OTF Bold" pitchFamily="50" charset="-127"/>
              </a:rPr>
              <a:t>기업 부도 </a:t>
            </a:r>
            <a:r>
              <a:rPr lang="ko-KR" altLang="en-US" b="1" dirty="0" smtClean="0">
                <a:latin typeface="넥슨Lv1고딕 Low OTF Bold" pitchFamily="50" charset="-127"/>
                <a:ea typeface="넥슨Lv1고딕 Low OTF Bold" pitchFamily="50" charset="-127"/>
              </a:rPr>
              <a:t>예측</a:t>
            </a:r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예측 확률 계산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(</a:t>
            </a:r>
            <a:r>
              <a:rPr lang="en-US" altLang="ko-KR" dirty="0" err="1" smtClean="0">
                <a:latin typeface="넥슨Lv1고딕 Low OTF" pitchFamily="50" charset="-127"/>
                <a:ea typeface="넥슨Lv1고딕 Low OTF" pitchFamily="50" charset="-127"/>
              </a:rPr>
              <a:t>Elon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 Score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)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4698" y="2303362"/>
            <a:ext cx="2514600" cy="8218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09001" y="1064871"/>
            <a:ext cx="2514600" cy="935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92732" y="2447519"/>
            <a:ext cx="235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Score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를 바탕으로 </a:t>
            </a:r>
            <a:endParaRPr lang="en-US" altLang="ko-KR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algn="ctr"/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3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개의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그룹화 및 </a:t>
            </a:r>
            <a:r>
              <a:rPr lang="ko-KR" altLang="en-US" dirty="0" err="1" smtClean="0">
                <a:latin typeface="넥슨Lv1고딕 Low OTF" pitchFamily="50" charset="-127"/>
                <a:ea typeface="넥슨Lv1고딕 Low OTF" pitchFamily="50" charset="-127"/>
              </a:rPr>
              <a:t>백테스팅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2312" y="1290050"/>
            <a:ext cx="235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투자 전략을 통한 그룹별 최적 포트폴리오 작성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ko-KR" altLang="en-US" sz="35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백테스팅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기준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5742" y="1974441"/>
            <a:ext cx="2440458" cy="1581559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2010/01/01</a:t>
            </a:r>
          </a:p>
          <a:p>
            <a:pPr lvl="0" algn="ctr"/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~ 2020/12/31</a:t>
            </a:r>
            <a:endParaRPr lang="ko-KR" altLang="en-US" dirty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8250" y="1559449"/>
            <a:ext cx="1687862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기간</a:t>
            </a:r>
            <a:endParaRPr lang="ko-KR" altLang="en-US" dirty="0" smtClean="0">
              <a:solidFill>
                <a:schemeClr val="bg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68600" y="1974441"/>
            <a:ext cx="3153833" cy="1594259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기간 내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IT </a:t>
            </a:r>
            <a:r>
              <a:rPr lang="ko-KR" altLang="en-US" dirty="0" err="1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산업군에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포함된</a:t>
            </a:r>
            <a:endParaRPr lang="en-US" altLang="ko-KR" dirty="0" smtClean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코스피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코스닥 상장 기업 대상</a:t>
            </a:r>
            <a:endParaRPr lang="en-US" altLang="ko-KR" dirty="0" smtClean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</a:endParaRPr>
          </a:p>
          <a:p>
            <a:pPr lvl="0" algn="ctr"/>
            <a:endParaRPr lang="en-US" altLang="ko-KR" dirty="0" smtClean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</a:endParaRPr>
          </a:p>
          <a:p>
            <a:pPr lvl="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코스피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200 IT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지수를 </a:t>
            </a:r>
            <a:endParaRPr lang="en-US" altLang="ko-KR" dirty="0" smtClean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</a:rPr>
              <a:t>벤치마크로 비교</a:t>
            </a:r>
            <a:endParaRPr lang="ko-KR" altLang="en-US" dirty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68682" y="1567916"/>
            <a:ext cx="1687862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투자 </a:t>
            </a:r>
            <a:r>
              <a:rPr lang="ko-KR" altLang="en-US" dirty="0" err="1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유니버스</a:t>
            </a:r>
            <a:endParaRPr lang="ko-KR" altLang="en-US" dirty="0" smtClean="0">
              <a:solidFill>
                <a:schemeClr val="bg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1240" y="1987141"/>
            <a:ext cx="2859558" cy="1594259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7614" y="1584850"/>
            <a:ext cx="2101252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포트폴리오 구성 기준</a:t>
            </a:r>
            <a:endParaRPr lang="ko-KR" altLang="en-US" dirty="0" smtClean="0">
              <a:solidFill>
                <a:schemeClr val="bg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6067" y="2412997"/>
            <a:ext cx="268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  <a:cs typeface="+mn-cs"/>
              </a:rPr>
              <a:t>산출된 부도 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  <a:cs typeface="+mn-cs"/>
              </a:rPr>
              <a:t>predicted probability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  <a:cs typeface="+mn-cs"/>
              </a:rPr>
              <a:t>를 기준으로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  <a:cs typeface="+mn-cs"/>
              </a:rPr>
              <a:t>, </a:t>
            </a:r>
            <a:endParaRPr lang="ko-KR" altLang="en-US" dirty="0" smtClean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  <a:cs typeface="+mn-cs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  <a:cs typeface="+mn-cs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  <a:cs typeface="+mn-cs"/>
              </a:rPr>
              <a:t>개의 등급으로 분류하여 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" pitchFamily="50" charset="-127"/>
                <a:ea typeface="넥슨Lv1고딕 Low OTF" pitchFamily="50" charset="-127"/>
                <a:cs typeface="+mn-cs"/>
              </a:rPr>
              <a:t>접근</a:t>
            </a:r>
            <a:endParaRPr lang="ko-KR" altLang="en-US" dirty="0" smtClean="0">
              <a:solidFill>
                <a:schemeClr val="tx1"/>
              </a:solidFill>
              <a:latin typeface="넥슨Lv1고딕 Low OTF" pitchFamily="50" charset="-127"/>
              <a:ea typeface="넥슨Lv1고딕 Low OTF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47738" y="4756375"/>
            <a:ext cx="6155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넥슨Lv1고딕 Low OTF" pitchFamily="50" charset="-127"/>
                <a:ea typeface="넥슨Lv1고딕 Low OTF" pitchFamily="50" charset="-127"/>
              </a:rPr>
              <a:t>*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기준은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단발성 예시로</a:t>
            </a:r>
            <a:r>
              <a:rPr lang="en-US" altLang="ko-KR" sz="1200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추후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포트폴리오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방향에 따라 </a:t>
            </a:r>
            <a:r>
              <a:rPr lang="ko-KR" altLang="en-US" sz="1200" dirty="0" err="1" smtClean="0">
                <a:latin typeface="넥슨Lv1고딕 Low OTF" pitchFamily="50" charset="-127"/>
                <a:ea typeface="넥슨Lv1고딕 Low OTF" pitchFamily="50" charset="-127"/>
              </a:rPr>
              <a:t>리밸런싱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가능</a:t>
            </a:r>
            <a:endParaRPr lang="ko-KR" altLang="en-US" sz="1200" dirty="0">
              <a:latin typeface="넥슨Lv1고딕 Low OTF" pitchFamily="50" charset="-127"/>
              <a:ea typeface="넥슨Lv1고딕 Low OTF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ko-KR" altLang="en-US" sz="35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백테스팅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기준</a:t>
            </a:r>
            <a:r>
              <a:rPr lang="en-US" altLang="ko-KR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(1)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pic>
        <p:nvPicPr>
          <p:cNvPr id="91138" name="Picture 2" descr="https://lh6.googleusercontent.com/Xy5gbSryQ6235rGkSaLQyDOnhuW_GeAvNaIj7XZuBW6Apb5XZJ7kg0DSKPJgySFnypPaHbSOOdH7lo3UsjO1THXzCPBVkOmz5RRLPssQ4444V1aELwlvVqDzgMjltcpx6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299" y="1155193"/>
            <a:ext cx="2681605" cy="1317162"/>
          </a:xfrm>
          <a:prstGeom prst="rect">
            <a:avLst/>
          </a:prstGeom>
          <a:noFill/>
        </p:spPr>
      </p:pic>
      <p:pic>
        <p:nvPicPr>
          <p:cNvPr id="91140" name="Picture 4" descr="https://lh6.googleusercontent.com/uPaEKWMoafJkMZLQwPJhq5-HLpJriHXZj8XVPfza_8m2OhFDfayHuIlZoDnN9GcuaY6LpfUwQLXU1Mgb6_v7FRRzPXCA35XN3LQLSeN29YG2jgEwgI7iGQMaLk0amyO1D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906" y="2493504"/>
            <a:ext cx="2678210" cy="243511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877359" y="1178150"/>
            <a:ext cx="50899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넥슨Lv1고딕 Low OTF Bold" pitchFamily="50" charset="-127"/>
                <a:ea typeface="넥슨Lv1고딕 Low OTF Bold" pitchFamily="50" charset="-127"/>
              </a:rPr>
              <a:t>포트폴리오 구성 기준 </a:t>
            </a:r>
            <a:r>
              <a:rPr lang="en-US" altLang="ko-KR" sz="2000" dirty="0" smtClean="0">
                <a:latin typeface="넥슨Lv1고딕 Low OTF Bold" pitchFamily="50" charset="-127"/>
                <a:ea typeface="넥슨Lv1고딕 Low OTF Bold" pitchFamily="50" charset="-127"/>
              </a:rPr>
              <a:t>:</a:t>
            </a:r>
            <a:r>
              <a:rPr lang="en-US" altLang="ko-KR" sz="2000" dirty="0" smtClean="0">
                <a:latin typeface="넥슨Lv1고딕 Low OTF" pitchFamily="50" charset="-127"/>
                <a:ea typeface="넥슨Lv1고딕 Low OTF" pitchFamily="50" charset="-127"/>
              </a:rPr>
              <a:t> </a:t>
            </a:r>
            <a:endParaRPr lang="ko-KR" altLang="en-US" sz="20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r>
              <a:rPr lang="en-US" altLang="ko-KR" sz="2000" dirty="0" smtClean="0">
                <a:latin typeface="넥슨Lv1고딕 Low OTF" pitchFamily="50" charset="-127"/>
                <a:ea typeface="넥슨Lv1고딕 Low OTF" pitchFamily="50" charset="-127"/>
              </a:rPr>
              <a:t>Logistic regression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에서 산출된 부도 </a:t>
            </a:r>
            <a:r>
              <a:rPr lang="en-US" altLang="ko-KR" sz="2000" dirty="0" smtClean="0">
                <a:latin typeface="넥슨Lv1고딕 Low OTF" pitchFamily="50" charset="-127"/>
                <a:ea typeface="넥슨Lv1고딕 Low OTF" pitchFamily="50" charset="-127"/>
              </a:rPr>
              <a:t>predicted probability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를 활용</a:t>
            </a:r>
          </a:p>
          <a:p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해당 함수로</a:t>
            </a:r>
            <a:r>
              <a:rPr lang="en-US" altLang="ko-KR" sz="2000" dirty="0" smtClean="0">
                <a:latin typeface="넥슨Lv1고딕 Low OTF" pitchFamily="50" charset="-127"/>
                <a:ea typeface="넥슨Lv1고딕 Low OTF" pitchFamily="50" charset="-127"/>
              </a:rPr>
              <a:t>, Safe</a:t>
            </a:r>
            <a:r>
              <a:rPr lang="en-US" altLang="ko-KR" sz="2000" dirty="0" smtClean="0">
                <a:latin typeface="넥슨Lv1고딕 Low OTF" pitchFamily="50" charset="-127"/>
                <a:ea typeface="넥슨Lv1고딕 Low OTF" pitchFamily="50" charset="-127"/>
              </a:rPr>
              <a:t>, Risk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의 확률을 계산</a:t>
            </a:r>
          </a:p>
          <a:p>
            <a:pPr fontAlgn="base"/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en-US" altLang="ko-KR" sz="2000" dirty="0" smtClean="0">
                <a:latin typeface="넥슨Lv1고딕 Low OTF" pitchFamily="50" charset="-127"/>
                <a:ea typeface="넥슨Lv1고딕 Low OTF" pitchFamily="50" charset="-127"/>
              </a:rPr>
              <a:t>Safe - 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값이 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높을 수록 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안전한 기업</a:t>
            </a:r>
          </a:p>
          <a:p>
            <a:pPr fontAlgn="base"/>
            <a:r>
              <a:rPr lang="en-US" altLang="ko-KR" sz="2000" dirty="0" smtClean="0">
                <a:latin typeface="넥슨Lv1고딕 Low OTF" pitchFamily="50" charset="-127"/>
                <a:ea typeface="넥슨Lv1고딕 Low OTF" pitchFamily="50" charset="-127"/>
              </a:rPr>
              <a:t>Risk - 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값이 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높을 수록 </a:t>
            </a:r>
            <a:r>
              <a:rPr lang="ko-KR" altLang="en-US" sz="2000" dirty="0" smtClean="0">
                <a:latin typeface="넥슨Lv1고딕 Low OTF" pitchFamily="50" charset="-127"/>
                <a:ea typeface="넥슨Lv1고딕 Low OTF" pitchFamily="50" charset="-127"/>
              </a:rPr>
              <a:t>부도확률이 높은 값</a:t>
            </a:r>
          </a:p>
          <a:p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</a:b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ko-KR" altLang="en-US" sz="35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백테스팅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기준</a:t>
            </a:r>
            <a:r>
              <a:rPr lang="en-US" altLang="ko-KR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(2)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pic>
        <p:nvPicPr>
          <p:cNvPr id="90115" name="Picture 3" descr="https://lh5.googleusercontent.com/n0r4oBJI2yX5jB0iywlB6haFWE1z36urY-rfUHQjbP7e4uCM7zaz6wiuHBm_PY_2GqeQEJffYmmHAQtTRJRpOspbnswanX0H1jYP-D8NzF0sc-7KYkWT0vPccq6HchiRZp5DSiC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671" y="3138921"/>
            <a:ext cx="2847111" cy="1785376"/>
          </a:xfrm>
          <a:prstGeom prst="rect">
            <a:avLst/>
          </a:prstGeom>
          <a:noFill/>
        </p:spPr>
      </p:pic>
      <p:pic>
        <p:nvPicPr>
          <p:cNvPr id="90114" name="Picture 2" descr="https://lh4.googleusercontent.com/ymZjztrXgbvig3tNNg5K7KQxyP78l5JlAoCe3dH1f1PVw9NWnwS-0B1IhfU6I9dA8ENu4lf4ixAdAKuIG5VYRkvd3zQfyo_tWQ-YKN--jz0TGfwZDeu2EM-5PIbv9mgbyau_84j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912" y="1122219"/>
            <a:ext cx="7126143" cy="194349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574473" y="3174520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세 그룹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, 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fontAlgn="base"/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상위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33% (</a:t>
            </a: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가장 위험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)</a:t>
            </a: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= portfolio [2]</a:t>
            </a:r>
            <a:endParaRPr lang="ko-KR" altLang="en-US" sz="18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fontAlgn="base"/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중간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33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% (</a:t>
            </a: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보</a:t>
            </a: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통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)        =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portfolio [1]</a:t>
            </a:r>
            <a:endParaRPr lang="ko-KR" altLang="en-US" sz="18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fontAlgn="base"/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하위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33%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(</a:t>
            </a: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안전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)</a:t>
            </a: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       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= </a:t>
            </a:r>
            <a:r>
              <a:rPr lang="en-US" altLang="ko-KR" sz="1800" dirty="0" smtClean="0">
                <a:latin typeface="넥슨Lv1고딕 Low OTF" pitchFamily="50" charset="-127"/>
                <a:ea typeface="넥슨Lv1고딕 Low OTF" pitchFamily="50" charset="-127"/>
              </a:rPr>
              <a:t>portfolio [0]</a:t>
            </a:r>
            <a:endParaRPr lang="ko-KR" altLang="en-US" sz="18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r>
              <a:rPr lang="ko-KR" altLang="en-US" sz="1800" dirty="0" smtClean="0">
                <a:latin typeface="넥슨Lv1고딕 Low OTF Bold" pitchFamily="50" charset="-127"/>
                <a:ea typeface="넥슨Lv1고딕 Low OTF Bold" pitchFamily="50" charset="-127"/>
              </a:rPr>
              <a:t/>
            </a:r>
            <a:br>
              <a:rPr lang="ko-KR" altLang="en-US" sz="1800" dirty="0" smtClean="0">
                <a:latin typeface="넥슨Lv1고딕 Low OTF Bold" pitchFamily="50" charset="-127"/>
                <a:ea typeface="넥슨Lv1고딕 Low OTF Bold" pitchFamily="50" charset="-127"/>
              </a:rPr>
            </a:br>
            <a:r>
              <a:rPr lang="en-US" altLang="ko-KR" sz="1800" dirty="0" smtClean="0">
                <a:latin typeface="넥슨Lv1고딕 Low OTF Bold" pitchFamily="50" charset="-127"/>
                <a:ea typeface="넥슨Lv1고딕 Low OTF Bold" pitchFamily="50" charset="-127"/>
              </a:rPr>
              <a:t>=&gt;</a:t>
            </a:r>
            <a:r>
              <a:rPr lang="en-US" altLang="ko-KR" sz="1800" dirty="0" smtClean="0">
                <a:latin typeface="넥슨Lv1고딕 Low OTF Bold" pitchFamily="50" charset="-127"/>
                <a:ea typeface="넥슨Lv1고딕 Low OTF Bold" pitchFamily="50" charset="-127"/>
              </a:rPr>
              <a:t>    </a:t>
            </a:r>
            <a:r>
              <a:rPr lang="ko-KR" altLang="en-US" sz="1800" dirty="0" smtClean="0">
                <a:latin typeface="넥슨Lv1고딕 Low OTF Bold" pitchFamily="50" charset="-127"/>
                <a:ea typeface="넥슨Lv1고딕 Low OTF Bold" pitchFamily="50" charset="-127"/>
              </a:rPr>
              <a:t>세 분류로 나누어서 접근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ko-KR" altLang="en-US" sz="3500" dirty="0" err="1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백테스팅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결과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43399" y="2724085"/>
          <a:ext cx="4520349" cy="2036184"/>
        </p:xfrm>
        <a:graphic>
          <a:graphicData uri="http://schemas.openxmlformats.org/drawingml/2006/table">
            <a:tbl>
              <a:tblPr/>
              <a:tblGrid>
                <a:gridCol w="1219201"/>
                <a:gridCol w="1082040"/>
                <a:gridCol w="1127760"/>
                <a:gridCol w="1091348"/>
              </a:tblGrid>
              <a:tr h="35858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b="1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CAGR(%)</a:t>
                      </a:r>
                      <a:endParaRPr lang="en-US" sz="1400" b="1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MDD(%)</a:t>
                      </a:r>
                      <a:endParaRPr lang="en-US" sz="1400" b="1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Sharpe</a:t>
                      </a:r>
                      <a:endParaRPr lang="en-US" sz="1400" b="1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4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6.57%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71%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0.31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4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14.42%</a:t>
                      </a:r>
                      <a:endParaRPr lang="ko-KR" altLang="en-US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73%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0.37</a:t>
                      </a:r>
                      <a:endParaRPr lang="ko-KR" altLang="en-US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40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-14.68%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88%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0.04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KOSPI200</a:t>
                      </a:r>
                      <a:r>
                        <a:rPr lang="en-US" sz="1400" baseline="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 IT</a:t>
                      </a:r>
                      <a:endParaRPr lang="en-US" sz="14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4706" marR="74706" marT="74706" marB="7470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13.79%</a:t>
                      </a:r>
                      <a:endParaRPr lang="ko-KR" altLang="en-US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37%</a:t>
                      </a:r>
                      <a:endParaRPr lang="ko-KR" altLang="en-US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0.65</a:t>
                      </a:r>
                      <a:endParaRPr lang="ko-KR" altLang="en-US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86166" y="1130646"/>
            <a:ext cx="13704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b="1" dirty="0" err="1" smtClean="0">
                <a:latin typeface="넥슨Lv1고딕 Low OTF Bold" pitchFamily="50" charset="-127"/>
                <a:ea typeface="넥슨Lv1고딕 Low OTF Bold" pitchFamily="50" charset="-127"/>
              </a:rPr>
              <a:t>라벨</a:t>
            </a:r>
            <a:r>
              <a:rPr lang="ko-KR" altLang="en-US" b="1" dirty="0" err="1" smtClean="0">
                <a:latin typeface="넥슨Lv1고딕 Low OTF Bold" pitchFamily="50" charset="-127"/>
                <a:ea typeface="넥슨Lv1고딕 Low OTF Bold" pitchFamily="50" charset="-127"/>
              </a:rPr>
              <a:t>링</a:t>
            </a:r>
            <a:endParaRPr lang="ko-KR" altLang="en-US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[0] = 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하위 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33% </a:t>
            </a:r>
            <a:endParaRPr lang="ko-KR" altLang="en-US" sz="12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[1] = 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중간 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33%</a:t>
            </a:r>
            <a:endParaRPr lang="ko-KR" altLang="en-US" sz="12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[2] =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상위 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33%</a:t>
            </a:r>
            <a:endParaRPr lang="ko-KR" altLang="en-US" sz="12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84058" y="910471"/>
            <a:ext cx="39012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2100"/>
              </a:lnSpc>
            </a:pP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CAGR(Compound 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annual Growth 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Rate) : </a:t>
            </a:r>
            <a:r>
              <a:rPr lang="ko-KR" altLang="en-US" sz="1200" b="1" dirty="0" err="1" smtClean="0">
                <a:latin typeface="넥슨Lv1고딕 Low OTF" pitchFamily="50" charset="-127"/>
                <a:ea typeface="넥슨Lv1고딕 Low OTF" pitchFamily="50" charset="-127"/>
              </a:rPr>
              <a:t>연복리수익률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 </a:t>
            </a:r>
          </a:p>
          <a:p>
            <a:pPr fontAlgn="base">
              <a:lnSpc>
                <a:spcPts val="2100"/>
              </a:lnSpc>
            </a:pP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MDD(Maximum Draw Down) 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: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최대손실가능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수익률</a:t>
            </a:r>
          </a:p>
          <a:p>
            <a:pPr>
              <a:lnSpc>
                <a:spcPts val="2100"/>
              </a:lnSpc>
            </a:pP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Sharpe ratio 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: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해당펀드수익률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-10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년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미국국채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)/(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해당펀드수익률의 </a:t>
            </a:r>
            <a:r>
              <a:rPr lang="ko-KR" altLang="en-US" sz="1200" b="1" dirty="0" smtClean="0">
                <a:latin typeface="넥슨Lv1고딕 Low OTF" pitchFamily="50" charset="-127"/>
                <a:ea typeface="넥슨Lv1고딕 Low OTF" pitchFamily="50" charset="-127"/>
              </a:rPr>
              <a:t>표준편차</a:t>
            </a:r>
            <a:r>
              <a:rPr lang="en-US" altLang="ko-KR" sz="1200" b="1" dirty="0" smtClean="0">
                <a:latin typeface="넥슨Lv1고딕 Low OTF" pitchFamily="50" charset="-127"/>
                <a:ea typeface="넥슨Lv1고딕 Low OTF" pitchFamily="50" charset="-127"/>
              </a:rPr>
              <a:t>)</a:t>
            </a:r>
            <a:endParaRPr lang="ko-KR" altLang="en-US" sz="1200" b="1" dirty="0" smtClean="0">
              <a:latin typeface="넥슨Lv1고딕 Low OTF" pitchFamily="50" charset="-127"/>
              <a:ea typeface="넥슨Lv1고딕 Low OTF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43400" y="3059314"/>
            <a:ext cx="1219200" cy="10922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83760" y="2345574"/>
            <a:ext cx="101600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62599" y="2718954"/>
            <a:ext cx="3322321" cy="39000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16"/>
          <p:cNvCxnSpPr/>
          <p:nvPr/>
        </p:nvCxnSpPr>
        <p:spPr>
          <a:xfrm rot="10800000">
            <a:off x="3256280" y="1379220"/>
            <a:ext cx="368300" cy="1130300"/>
          </a:xfrm>
          <a:prstGeom prst="bentConnector2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54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4393624" y="2723455"/>
            <a:ext cx="662247" cy="6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211" name="Picture 3" descr="https://lh4.googleusercontent.com/VUnvm4tQJ7pRVFyI59cVLTEP2SsBOhenNoH6TOyqOHWDKh-Q45fXOES_8sBn6t6c9-flQwO7GtQrDEA_d1Sy6taTa5pkTpgrwqwlGQhNN_bC4XXs4IsCQQRxg212nZe1A4Aqr_x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" y="1685665"/>
            <a:ext cx="3895161" cy="259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백테스팅</a:t>
            </a: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결과를 통한 투자 전략 수립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5643" y="1414521"/>
            <a:ext cx="4572000" cy="351634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800" b="1" dirty="0" smtClean="0">
                <a:latin typeface="넥슨Lv1고딕 Low OTF Bold" pitchFamily="50" charset="-127"/>
                <a:ea typeface="넥슨Lv1고딕 Low OTF Bold" pitchFamily="50" charset="-127"/>
              </a:rPr>
              <a:t>1. Buy </a:t>
            </a:r>
            <a:r>
              <a:rPr lang="en-US" altLang="ko-KR" sz="1800" b="1" dirty="0" smtClean="0">
                <a:latin typeface="넥슨Lv1고딕 Low OTF Bold" pitchFamily="50" charset="-127"/>
                <a:ea typeface="넥슨Lv1고딕 Low OTF Bold" pitchFamily="50" charset="-127"/>
              </a:rPr>
              <a:t>&amp; Hold </a:t>
            </a:r>
            <a:r>
              <a:rPr lang="ko-KR" altLang="en-US" sz="1800" b="1" dirty="0" smtClean="0">
                <a:latin typeface="넥슨Lv1고딕 Low OTF Bold" pitchFamily="50" charset="-127"/>
                <a:ea typeface="넥슨Lv1고딕 Low OTF Bold" pitchFamily="50" charset="-127"/>
              </a:rPr>
              <a:t>적용</a:t>
            </a:r>
          </a:p>
          <a:p>
            <a:pPr>
              <a:lnSpc>
                <a:spcPts val="2100"/>
              </a:lnSpc>
            </a:pP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   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여러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종목으로 구성된 포트폴리오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/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ETF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를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>
              <a:lnSpc>
                <a:spcPts val="2100"/>
              </a:lnSpc>
            </a:pP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 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    충분히 저평가되었을 때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매수 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OR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주기적 매입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>
              <a:lnSpc>
                <a:spcPts val="2100"/>
              </a:lnSpc>
            </a:pP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 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 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  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(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적립식투자 방법</a:t>
            </a:r>
            <a:r>
              <a:rPr lang="en-US" altLang="ko-KR" dirty="0" smtClean="0">
                <a:latin typeface="넥슨Lv1고딕 Low OTF" pitchFamily="50" charset="-127"/>
                <a:ea typeface="넥슨Lv1고딕 Low OTF" pitchFamily="50" charset="-127"/>
              </a:rPr>
              <a:t>)</a:t>
            </a:r>
            <a:endParaRPr lang="ko-KR" altLang="en-US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 fontAlgn="base"/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en-US" altLang="ko-KR" sz="1800" dirty="0" smtClean="0">
                <a:latin typeface="넥슨Lv1고딕 Low OTF Bold" pitchFamily="50" charset="-127"/>
                <a:ea typeface="넥슨Lv1고딕 Low OTF Bold" pitchFamily="50" charset="-127"/>
              </a:rPr>
              <a:t>2. </a:t>
            </a:r>
            <a:r>
              <a:rPr lang="ko-KR" altLang="en-US" sz="1800" b="1" dirty="0" smtClean="0">
                <a:latin typeface="넥슨Lv1고딕 Low OTF Bold" pitchFamily="50" charset="-127"/>
                <a:ea typeface="넥슨Lv1고딕 Low OTF Bold" pitchFamily="50" charset="-127"/>
              </a:rPr>
              <a:t>이동 </a:t>
            </a:r>
            <a:r>
              <a:rPr lang="ko-KR" altLang="en-US" sz="1800" b="1" dirty="0" smtClean="0">
                <a:latin typeface="넥슨Lv1고딕 Low OTF Bold" pitchFamily="50" charset="-127"/>
                <a:ea typeface="넥슨Lv1고딕 Low OTF Bold" pitchFamily="50" charset="-127"/>
              </a:rPr>
              <a:t>평균선 거래 </a:t>
            </a:r>
            <a:r>
              <a:rPr lang="ko-KR" altLang="en-US" sz="1800" b="1" dirty="0" smtClean="0">
                <a:latin typeface="넥슨Lv1고딕 Low OTF Bold" pitchFamily="50" charset="-127"/>
                <a:ea typeface="넥슨Lv1고딕 Low OTF Bold" pitchFamily="50" charset="-127"/>
              </a:rPr>
              <a:t>적용</a:t>
            </a:r>
            <a:r>
              <a:rPr lang="en-US" altLang="ko-KR" sz="1800" b="1" dirty="0" smtClean="0">
                <a:latin typeface="넥슨Lv1고딕 Low OTF Bold" pitchFamily="50" charset="-127"/>
                <a:ea typeface="넥슨Lv1고딕 Low OTF Bold" pitchFamily="50" charset="-127"/>
              </a:rPr>
              <a:t>(</a:t>
            </a:r>
            <a:r>
              <a:rPr lang="en-US" altLang="ko-KR" sz="1800" b="1" dirty="0" smtClean="0">
                <a:latin typeface="넥슨Lv1고딕 Low OTF Bold" pitchFamily="50" charset="-127"/>
                <a:ea typeface="넥슨Lv1고딕 Low OTF Bold" pitchFamily="50" charset="-127"/>
              </a:rPr>
              <a:t>5</a:t>
            </a:r>
            <a:r>
              <a:rPr lang="ko-KR" altLang="en-US" sz="1800" b="1" dirty="0" smtClean="0">
                <a:latin typeface="넥슨Lv1고딕 Low OTF Bold" pitchFamily="50" charset="-127"/>
                <a:ea typeface="넥슨Lv1고딕 Low OTF Bold" pitchFamily="50" charset="-127"/>
              </a:rPr>
              <a:t>일</a:t>
            </a:r>
            <a:r>
              <a:rPr lang="en-US" altLang="ko-KR" sz="1800" b="1" dirty="0" smtClean="0">
                <a:latin typeface="넥슨Lv1고딕 Low OTF Bold" pitchFamily="50" charset="-127"/>
                <a:ea typeface="넥슨Lv1고딕 Low OTF Bold" pitchFamily="50" charset="-127"/>
              </a:rPr>
              <a:t>, 20</a:t>
            </a:r>
            <a:r>
              <a:rPr lang="ko-KR" altLang="en-US" sz="1800" b="1" dirty="0" smtClean="0">
                <a:latin typeface="넥슨Lv1고딕 Low OTF Bold" pitchFamily="50" charset="-127"/>
                <a:ea typeface="넥슨Lv1고딕 Low OTF Bold" pitchFamily="50" charset="-127"/>
              </a:rPr>
              <a:t>일</a:t>
            </a:r>
            <a:r>
              <a:rPr lang="en-US" altLang="ko-KR" sz="1800" b="1" dirty="0" smtClean="0">
                <a:latin typeface="넥슨Lv1고딕 Low OTF Bold" pitchFamily="50" charset="-127"/>
                <a:ea typeface="넥슨Lv1고딕 Low OTF Bold" pitchFamily="50" charset="-127"/>
              </a:rPr>
              <a:t>)</a:t>
            </a:r>
            <a:endParaRPr lang="ko-KR" altLang="en-US" sz="18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>
              <a:lnSpc>
                <a:spcPts val="2100"/>
              </a:lnSpc>
            </a:pP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  </a:t>
            </a:r>
            <a:r>
              <a:rPr lang="ko-KR" altLang="en-US" sz="1800" dirty="0" smtClean="0">
                <a:latin typeface="넥슨Lv1고딕 Low OTF" pitchFamily="50" charset="-127"/>
                <a:ea typeface="넥슨Lv1고딕 Low OTF" pitchFamily="50" charset="-127"/>
              </a:rPr>
              <a:t> 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일정기간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동안의 주가를 산술 평균한 값인</a:t>
            </a:r>
          </a:p>
          <a:p>
            <a:pPr>
              <a:lnSpc>
                <a:spcPts val="2100"/>
              </a:lnSpc>
            </a:pP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  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   주가이동평균을 </a:t>
            </a:r>
            <a:r>
              <a:rPr lang="ko-KR" altLang="en-US" dirty="0" smtClean="0">
                <a:latin typeface="넥슨Lv1고딕 Low OTF" pitchFamily="50" charset="-127"/>
                <a:ea typeface="넥슨Lv1고딕 Low OTF" pitchFamily="50" charset="-127"/>
              </a:rPr>
              <a:t>차례로 연결해 만든 선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6146" name="Picture 2" descr="https://lh5.googleusercontent.com/9-NuSncE43wgPXxnXgvvJeVcmMieeh0RsW2VRF9rFATAR8_8QQ3T0UhMYY1cFARAeprBfsUIOWLz8IOYm9iB73mas0EsWmHaWYYr6aesy3hKqH0koROQmICGXtyK-gaBM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0903" y="1376448"/>
            <a:ext cx="2691397" cy="1586433"/>
          </a:xfrm>
          <a:prstGeom prst="rect">
            <a:avLst/>
          </a:prstGeom>
          <a:noFill/>
        </p:spPr>
      </p:pic>
      <p:pic>
        <p:nvPicPr>
          <p:cNvPr id="6148" name="Picture 4" descr="https://lh4.googleusercontent.com/zolIVIeVSCCiOSW5kGxPObpvWkpeJ0bJqAuEd_Ih_Yins807WKtB1WDXgNvf4DrpYzbOP7mQjw50swYt4J-bTTj5zo8dfZqtGXv3oYiajdFBv94rb5QXg2UUtTm9YEWds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2275" y="3155950"/>
            <a:ext cx="2905125" cy="1575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 </a:t>
            </a:r>
            <a:endParaRPr lang="ko-KR" altLang="en-US" dirty="0"/>
          </a:p>
        </p:txBody>
      </p:sp>
      <p:sp>
        <p:nvSpPr>
          <p:cNvPr id="5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Buy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&amp; Hold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6279" y="1862746"/>
          <a:ext cx="4049766" cy="2133600"/>
        </p:xfrm>
        <a:graphic>
          <a:graphicData uri="http://schemas.openxmlformats.org/drawingml/2006/table">
            <a:tbl>
              <a:tblPr/>
              <a:tblGrid>
                <a:gridCol w="651939"/>
                <a:gridCol w="768927"/>
                <a:gridCol w="841664"/>
                <a:gridCol w="883227"/>
                <a:gridCol w="904009"/>
              </a:tblGrid>
              <a:tr h="26180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  <a:r>
                        <a:rPr lang="ko-KR" altLang="en-US" sz="1000" b="1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000" b="1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CAGR</a:t>
                      </a:r>
                      <a:endParaRPr lang="en-US" sz="1000" b="1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MDD</a:t>
                      </a:r>
                      <a:endParaRPr lang="en-US" sz="1000" b="1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Sharpe</a:t>
                      </a:r>
                      <a:endParaRPr lang="en-US" sz="1000" b="1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1805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년 단위 거래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13.46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33.55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0.76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14.01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32.07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0.70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05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년 단위 거래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13.82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49.07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0.70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1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12.81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45.02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0.66</a:t>
                      </a:r>
                      <a:r>
                        <a:rPr lang="ko-KR" altLang="en-US" sz="1000" dirty="0">
                          <a:latin typeface="넥슨Lv1고딕 Low OTF" pitchFamily="50" charset="-127"/>
                          <a:ea typeface="넥슨Lv1고딕 Low OTF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1805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년 단위 거래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0</a:t>
                      </a:r>
                      <a:r>
                        <a:rPr lang="ko-KR" altLang="en-US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7.08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30.74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0.45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05"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/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그룹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8.32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30.76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latin typeface="넥슨Lv1고딕 Low OTF" pitchFamily="50" charset="-127"/>
                          <a:ea typeface="넥슨Lv1고딕 Low OTF" pitchFamily="50" charset="-127"/>
                        </a:rPr>
                        <a:t>0.51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5235" name="Picture 3" descr="https://lh6.googleusercontent.com/uVu7aTvn7KaCqq7RMN6r8MToYF5wMoLHoQucrH9I1BFKjamCpAK7quslXpsV75J4Z0WOf2GRObPspIAjwNN9p7p6pGt1El5vCKzoS-W7CEzLdANCX7MceQq9LuygtpHIj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560" y="1415473"/>
            <a:ext cx="4478358" cy="30133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단순 </a:t>
            </a:r>
            <a:r>
              <a:rPr kumimoji="0" lang="ko-KR" altLang="en-US" sz="3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이평선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 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거래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0580" y="2228264"/>
          <a:ext cx="3546419" cy="1524000"/>
        </p:xfrm>
        <a:graphic>
          <a:graphicData uri="http://schemas.openxmlformats.org/drawingml/2006/table">
            <a:tbl>
              <a:tblPr/>
              <a:tblGrid>
                <a:gridCol w="927775"/>
                <a:gridCol w="729243"/>
                <a:gridCol w="646325"/>
                <a:gridCol w="635765"/>
                <a:gridCol w="607311"/>
              </a:tblGrid>
              <a:tr h="301652"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그룹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 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CAGR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MDD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Sharpe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652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년 단위 거래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0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그룹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28.74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6.29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2.82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그룹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26.68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7.90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2.77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2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넥슨Lv1고딕 Low OTF" pitchFamily="50" charset="-127"/>
                          <a:ea typeface="넥슨Lv1고딕 Low OTF" pitchFamily="50" charset="-127"/>
                        </a:rPr>
                        <a:t>년 단위 거래</a:t>
                      </a:r>
                      <a:endParaRPr lang="ko-KR" altLang="en-US" sz="1000" dirty="0">
                        <a:latin typeface="넥슨Lv1고딕 Low OTF" pitchFamily="50" charset="-127"/>
                        <a:ea typeface="넥슨Lv1고딕 Low OTF" pitchFamily="50" charset="-127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0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그룹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26.77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6.29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2.79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그룹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26.54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58.74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넥슨Lv1고딕 Low OTF" pitchFamily="50" charset="-127"/>
                          <a:ea typeface="넥슨Lv1고딕 Low OTF" pitchFamily="50" charset="-127"/>
                          <a:cs typeface="+mn-cs"/>
                          <a:sym typeface="Arial"/>
                        </a:rPr>
                        <a:t>2.90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넥슨Lv1고딕 Low OTF" pitchFamily="50" charset="-127"/>
                        <a:ea typeface="넥슨Lv1고딕 Low OTF" pitchFamily="50" charset="-127"/>
                        <a:cs typeface="+mn-cs"/>
                        <a:sym typeface="Arial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8306" name="Picture 2" descr="https://lh5.googleusercontent.com/COGZytn0lcBxr5yrAuZjn0tl5Ft5E4aMjY6k3fCtQgX4ei7m9l8cEVozWCsXWlGfWD9YF5YjI2r4BDIc6CpmnmXVQJA_3qJOhUhGKnEOIme7kX-iZMyGwotaPI3QTBHc8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9881" y="1384011"/>
            <a:ext cx="4551043" cy="29593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9560" y="1749028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None/>
            </a:pP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   결과적으로</a:t>
            </a: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, 0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그룹과 </a:t>
            </a: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1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그룹 모두 </a:t>
            </a: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5-20 </a:t>
            </a:r>
            <a:r>
              <a:rPr lang="ko-KR" altLang="en-US" sz="2400" dirty="0" err="1" smtClean="0">
                <a:latin typeface="넥슨Lv1고딕 Low OTF" pitchFamily="50" charset="-127"/>
                <a:ea typeface="넥슨Lv1고딕 Low OTF" pitchFamily="50" charset="-127"/>
              </a:rPr>
              <a:t>이평선을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활용한 투자 전략이 가장 좋은 수익률과 </a:t>
            </a:r>
            <a:r>
              <a:rPr lang="en-US" altLang="ko-KR" sz="2400" dirty="0" err="1" smtClean="0">
                <a:latin typeface="넥슨Lv1고딕 Low OTF" pitchFamily="50" charset="-127"/>
                <a:ea typeface="넥슨Lv1고딕 Low OTF" pitchFamily="50" charset="-127"/>
              </a:rPr>
              <a:t>sharpe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값을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보여줌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/>
            </a:r>
            <a:b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</a:b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BUT,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  <a:endParaRPr lang="en-US" altLang="ko-KR" sz="24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  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이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수치가 좀 신빙성 있는지에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대해 추후 보완 필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요</a:t>
            </a:r>
          </a:p>
          <a:p>
            <a:pPr>
              <a:lnSpc>
                <a:spcPts val="3000"/>
              </a:lnSpc>
            </a:pP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    </a:t>
            </a: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0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그룹과 </a:t>
            </a: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1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그룹간에 투자 결과 차이에 있어서 유의미한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   </a:t>
            </a:r>
            <a:endParaRPr lang="en-US" altLang="ko-KR" sz="2400" dirty="0" smtClean="0">
              <a:latin typeface="넥슨Lv1고딕 Low OTF" pitchFamily="50" charset="-127"/>
              <a:ea typeface="넥슨Lv1고딕 Low OTF" pitchFamily="50" charset="-127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 </a:t>
            </a:r>
            <a:r>
              <a:rPr lang="en-US" altLang="ko-KR" sz="2400" dirty="0" smtClean="0">
                <a:latin typeface="넥슨Lv1고딕 Low OTF" pitchFamily="50" charset="-127"/>
                <a:ea typeface="넥슨Lv1고딕 Low OTF" pitchFamily="50" charset="-127"/>
              </a:rPr>
              <a:t>      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차이가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보이지  </a:t>
            </a:r>
            <a:r>
              <a:rPr lang="ko-KR" altLang="en-US" sz="2400" dirty="0" smtClean="0">
                <a:latin typeface="넥슨Lv1고딕 Low OTF" pitchFamily="50" charset="-127"/>
                <a:ea typeface="넥슨Lv1고딕 Low OTF" pitchFamily="50" charset="-127"/>
              </a:rPr>
              <a:t>않았다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  <p:sp>
        <p:nvSpPr>
          <p:cNvPr id="4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투자 결과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/>
        </p:nvSpPr>
        <p:spPr>
          <a:xfrm>
            <a:off x="842857" y="1049357"/>
            <a:ext cx="7457144" cy="276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2210716" y="3326526"/>
            <a:ext cx="4721429" cy="4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기대효과</a:t>
            </a:r>
            <a:r>
              <a:rPr lang="en-US" sz="2700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 및 </a:t>
            </a: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Calibri"/>
                <a:sym typeface="Calibri"/>
              </a:rPr>
              <a:t>한계점</a:t>
            </a:r>
            <a:endParaRPr sz="270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Calibri"/>
              <a:sym typeface="Calibri"/>
            </a:endParaRPr>
          </a:p>
        </p:txBody>
      </p:sp>
      <p:grpSp>
        <p:nvGrpSpPr>
          <p:cNvPr id="385" name="Google Shape;385;p32"/>
          <p:cNvGrpSpPr/>
          <p:nvPr/>
        </p:nvGrpSpPr>
        <p:grpSpPr>
          <a:xfrm>
            <a:off x="2917276" y="1704796"/>
            <a:ext cx="2061129" cy="634120"/>
            <a:chOff x="5834549" y="3409589"/>
            <a:chExt cx="4122258" cy="1268239"/>
          </a:xfrm>
        </p:grpSpPr>
        <p:pic>
          <p:nvPicPr>
            <p:cNvPr id="386" name="Google Shape;386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32"/>
            <p:cNvSpPr txBox="1"/>
            <p:nvPr/>
          </p:nvSpPr>
          <p:spPr>
            <a:xfrm>
              <a:off x="5834549" y="3409589"/>
              <a:ext cx="4122258" cy="86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5127955" y="1909267"/>
            <a:ext cx="1594714" cy="138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Google Shape;132;g10943e32bd0_1_6"/>
          <p:cNvSpPr txBox="1"/>
          <p:nvPr/>
        </p:nvSpPr>
        <p:spPr>
          <a:xfrm>
            <a:off x="1947173" y="1638883"/>
            <a:ext cx="5748417" cy="49241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기업 부실 예측 모형을 통한 투자 전략 개발</a:t>
            </a:r>
            <a:endParaRPr sz="2000">
              <a:latin typeface="넥슨Lv1고딕 Low OTF Bold" pitchFamily="50" charset="-127"/>
              <a:ea typeface="넥슨Lv1고딕 Low OTF Bold" pitchFamily="50" charset="-127"/>
              <a:cs typeface="Malgun Gothic"/>
              <a:sym typeface="Malgun Gothic"/>
            </a:endParaRPr>
          </a:p>
        </p:txBody>
      </p:sp>
      <p:sp>
        <p:nvSpPr>
          <p:cNvPr id="124" name="Google Shape;124;g10943e32bd0_1_6"/>
          <p:cNvSpPr txBox="1">
            <a:spLocks noGrp="1"/>
          </p:cNvSpPr>
          <p:nvPr>
            <p:ph type="title"/>
          </p:nvPr>
        </p:nvSpPr>
        <p:spPr>
          <a:xfrm>
            <a:off x="457200" y="401529"/>
            <a:ext cx="8229600" cy="6617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latin typeface="넥슨Lv1고딕 Low OTF Bold" pitchFamily="50" charset="-127"/>
                <a:ea typeface="Black Han Sans" pitchFamily="2" charset="-127"/>
              </a:rPr>
              <a:t>프로젝트</a:t>
            </a:r>
            <a:r>
              <a:rPr lang="en-US" sz="3500" dirty="0">
                <a:latin typeface="넥슨Lv1고딕 Low OTF Bold" pitchFamily="50" charset="-127"/>
                <a:ea typeface="Black Han Sans" pitchFamily="2" charset="-127"/>
              </a:rPr>
              <a:t> </a:t>
            </a:r>
            <a:r>
              <a:rPr lang="en-US" sz="3500" dirty="0" err="1">
                <a:latin typeface="넥슨Lv1고딕 Low OTF Bold" pitchFamily="50" charset="-127"/>
                <a:ea typeface="Black Han Sans" pitchFamily="2" charset="-127"/>
              </a:rPr>
              <a:t>주제</a:t>
            </a:r>
            <a:endParaRPr sz="3500">
              <a:latin typeface="넥슨Lv1고딕 Low OTF Bold" pitchFamily="50" charset="-127"/>
              <a:ea typeface="Black Han Sans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0978" y="2561832"/>
            <a:ext cx="2957946" cy="2909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프로젝트</a:t>
            </a:r>
            <a:endParaRPr lang="ko-KR" altLang="en-US" dirty="0">
              <a:solidFill>
                <a:schemeClr val="bg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47178" y="2561832"/>
            <a:ext cx="4426528" cy="2909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기대</a:t>
            </a:r>
            <a:r>
              <a:rPr lang="en-US" altLang="ko-KR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산출물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4832" y="2956685"/>
            <a:ext cx="2957946" cy="514225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기업 부실 예측</a:t>
            </a:r>
            <a:endParaRPr lang="ko-KR" altLang="en-US" sz="120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600515" y="2955647"/>
            <a:ext cx="1792608" cy="190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2957" y="3473017"/>
            <a:ext cx="1863368" cy="27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89129" y="3657781"/>
            <a:ext cx="4385311" cy="500760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포트폴리오 종목 선정</a:t>
            </a:r>
            <a:endParaRPr lang="ko-KR" altLang="en-US" sz="120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6126491" y="3658647"/>
            <a:ext cx="2621110" cy="17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439200" y="4158212"/>
            <a:ext cx="2284546" cy="48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402541" y="4307615"/>
            <a:ext cx="4385311" cy="500760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투자전략 개발</a:t>
            </a:r>
            <a:endParaRPr lang="ko-KR" altLang="en-US" sz="120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6139903" y="4308481"/>
            <a:ext cx="2621110" cy="17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52612" y="4808046"/>
            <a:ext cx="2284546" cy="48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/2 액자 51"/>
          <p:cNvSpPr/>
          <p:nvPr/>
        </p:nvSpPr>
        <p:spPr>
          <a:xfrm rot="8102197">
            <a:off x="3578210" y="308415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1/2 액자 52"/>
          <p:cNvSpPr/>
          <p:nvPr/>
        </p:nvSpPr>
        <p:spPr>
          <a:xfrm rot="8102197">
            <a:off x="3840955" y="3099393"/>
            <a:ext cx="244008" cy="244008"/>
          </a:xfrm>
          <a:prstGeom prst="halfFrame">
            <a:avLst>
              <a:gd name="adj1" fmla="val 31071"/>
              <a:gd name="adj2" fmla="val 323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80595" y="3012824"/>
            <a:ext cx="4385311" cy="500760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IT </a:t>
            </a:r>
            <a:r>
              <a:rPr lang="ko-KR" altLang="en-US" sz="120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기업 부실 예측 모형 개발</a:t>
            </a:r>
            <a:endParaRPr lang="ko-KR" altLang="en-US" sz="120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6117957" y="3013690"/>
            <a:ext cx="2621110" cy="17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430666" y="3513255"/>
            <a:ext cx="2284546" cy="48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0" name="Picture 2" descr="https://lh6.googleusercontent.com/PChSxrZOvS40oPDTAPle_nYyiSsxxG8xhMdejx3ykheJ14uSJutmd40moQY9H2OoQQRz0S3onOi92rYAlhkwfwOELgJFlAPFsf2LBV5Jy4xdy9Bwo3Wj2liE2f8Gi6h5DeSsTTGD8_k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5845" y="1918729"/>
            <a:ext cx="224745" cy="202679"/>
          </a:xfrm>
          <a:prstGeom prst="rect">
            <a:avLst/>
          </a:prstGeom>
          <a:noFill/>
          <a:effectLst/>
        </p:spPr>
      </p:pic>
      <p:pic>
        <p:nvPicPr>
          <p:cNvPr id="63493" name="Picture 5" descr="https://lh6.googleusercontent.com/PChSxrZOvS40oPDTAPle_nYyiSsxxG8xhMdejx3ykheJ14uSJutmd40moQY9H2OoQQRz0S3onOi92rYAlhkwfwOELgJFlAPFsf2LBV5Jy4xdy9Bwo3Wj2liE2f8Gi6h5DeSsTTGD8_k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51795">
            <a:off x="1821510" y="1560284"/>
            <a:ext cx="208522" cy="188049"/>
          </a:xfrm>
          <a:prstGeom prst="rect">
            <a:avLst/>
          </a:prstGeom>
          <a:noFill/>
          <a:effectLst/>
          <a:scene3d>
            <a:camera prst="orthographicFront">
              <a:rot lat="21473320" lon="11994977" rev="272043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749028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IT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분야의 기업 부도 위험 예측 가능</a:t>
            </a:r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실제 투자에 </a:t>
            </a:r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INDICATER 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활용 가능</a:t>
            </a:r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>
              <a:buFont typeface="Arial"/>
              <a:buNone/>
            </a:pPr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추후</a:t>
            </a:r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,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IT 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뿐만이 아닌 다른 분야로의  확장성 기대</a:t>
            </a:r>
          </a:p>
        </p:txBody>
      </p:sp>
      <p:sp>
        <p:nvSpPr>
          <p:cNvPr id="5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기대효과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1606551"/>
            <a:ext cx="8229600" cy="2851149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자체적으로 새로운 변수 생성 </a:t>
            </a:r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X</a:t>
            </a:r>
          </a:p>
          <a:p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특정 분야에 대한 접근 시도로 데이터 수 부족</a:t>
            </a:r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수익률과 </a:t>
            </a:r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SHARPE 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계산 값의 신빙성 부족</a:t>
            </a:r>
            <a:endParaRPr lang="en-US" altLang="ko-KR" sz="2400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    (</a:t>
            </a:r>
            <a:r>
              <a:rPr lang="ko-KR" altLang="en-US" sz="2400" dirty="0" smtClean="0">
                <a:latin typeface="넥슨Lv1고딕 Low OTF Bold" pitchFamily="50" charset="-127"/>
                <a:ea typeface="넥슨Lv1고딕 Low OTF Bold" pitchFamily="50" charset="-127"/>
              </a:rPr>
              <a:t>계산 오류 가능성 높음</a:t>
            </a:r>
            <a:r>
              <a:rPr lang="en-US" altLang="ko-KR" sz="2400" dirty="0" smtClean="0">
                <a:latin typeface="넥슨Lv1고딕 Low OTF Bold" pitchFamily="50" charset="-127"/>
                <a:ea typeface="넥슨Lv1고딕 Low OTF Bold" pitchFamily="50" charset="-127"/>
              </a:rPr>
              <a:t>)</a:t>
            </a:r>
            <a:endParaRPr lang="ko-KR" altLang="en-US" sz="240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5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한계점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700" y="2517379"/>
            <a:ext cx="8229600" cy="857250"/>
          </a:xfrm>
        </p:spPr>
        <p:txBody>
          <a:bodyPr/>
          <a:lstStyle/>
          <a:p>
            <a:r>
              <a:rPr lang="en-US" altLang="ko-KR" dirty="0" smtClean="0">
                <a:latin typeface="Segoe UI Black" pitchFamily="34" charset="0"/>
                <a:ea typeface="Segoe UI Black" pitchFamily="34" charset="0"/>
              </a:rPr>
              <a:t>Thank you</a:t>
            </a:r>
            <a:endParaRPr lang="ko-KR" altLang="en-US" dirty="0">
              <a:latin typeface="Segoe UI Black" pitchFamily="34" charset="0"/>
              <a:ea typeface="Black Han Sans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06400" y="18950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en-US" altLang="ko-KR" sz="4400" dirty="0" smtClean="0">
                <a:solidFill>
                  <a:schemeClr val="dk1"/>
                </a:solidFill>
                <a:latin typeface="Segoe UI Black" pitchFamily="34" charset="0"/>
                <a:ea typeface="Black Han Sans" pitchFamily="2" charset="-127"/>
                <a:cs typeface="Malgun Gothic"/>
                <a:sym typeface="Malgun Gothic"/>
              </a:rPr>
              <a:t>Q &amp; A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Segoe UI Black" pitchFamily="34" charset="0"/>
              <a:ea typeface="Black Han Sans" pitchFamily="2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4;g10943e32bd0_1_6"/>
          <p:cNvSpPr txBox="1">
            <a:spLocks/>
          </p:cNvSpPr>
          <p:nvPr/>
        </p:nvSpPr>
        <p:spPr>
          <a:xfrm>
            <a:off x="457200" y="401529"/>
            <a:ext cx="8229600" cy="6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kumimoji="0" lang="ko-KR" altLang="en-US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팀원 및 역할 담당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27605" y="1873770"/>
            <a:ext cx="1124262" cy="112426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2458" y="3072984"/>
            <a:ext cx="694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홍영민</a:t>
            </a:r>
            <a:endParaRPr lang="en-US" altLang="ko-KR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조장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571" y="3610839"/>
            <a:ext cx="17988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 </a:t>
            </a:r>
            <a:r>
              <a:rPr lang="en-US" altLang="en-US" sz="1050" dirty="0" err="1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프로젝트</a:t>
            </a:r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altLang="en-US" sz="1050" dirty="0" err="1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계획</a:t>
            </a:r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en-US" altLang="en-US" sz="1050" dirty="0" err="1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수립</a:t>
            </a:r>
            <a:endParaRPr lang="en-US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  <a:sym typeface="Malgun Gothic"/>
            </a:endParaRPr>
          </a:p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 </a:t>
            </a:r>
            <a:r>
              <a:rPr lang="en-US" altLang="en-US" sz="1050" dirty="0" err="1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모델링</a:t>
            </a:r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(RF, GAUSIAN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外</a:t>
            </a:r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)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95394" y="1844510"/>
            <a:ext cx="1124262" cy="1124262"/>
          </a:xfrm>
          <a:prstGeom prst="ellipse">
            <a:avLst/>
          </a:prstGeom>
          <a:blipFill dpi="0" rotWithShape="1">
            <a:blip r:embed="rId4"/>
            <a:srcRect/>
            <a:stretch>
              <a:fillRect l="2000" b="3000"/>
            </a:stretch>
          </a:blip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20247" y="3043724"/>
            <a:ext cx="6944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윤지혜</a:t>
            </a:r>
            <a:endParaRPr lang="en-US" altLang="ko-KR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조원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77087" y="3596209"/>
            <a:ext cx="157126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 </a:t>
            </a:r>
            <a:r>
              <a:rPr lang="en-US" altLang="en-US" sz="1050" dirty="0" err="1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Logit</a:t>
            </a:r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모델링 및 보조</a:t>
            </a:r>
            <a:endParaRPr lang="en-US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  <a:sym typeface="Malgun Gothic"/>
            </a:endParaRPr>
          </a:p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보고자료 제작 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90031" y="1844510"/>
            <a:ext cx="1124262" cy="1124262"/>
          </a:xfrm>
          <a:prstGeom prst="ellipse">
            <a:avLst/>
          </a:prstGeom>
          <a:blipFill dpi="0" rotWithShape="1">
            <a:blip r:embed="rId5"/>
            <a:srcRect/>
            <a:stretch>
              <a:fillRect l="-17000"/>
            </a:stretch>
          </a:blip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14884" y="3043724"/>
            <a:ext cx="6944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넥슨Lv1고딕 Low OTF Bold" pitchFamily="50" charset="-127"/>
                <a:ea typeface="넥슨Lv1고딕 Low OTF Bold" pitchFamily="50" charset="-127"/>
              </a:rPr>
              <a:t>이정민</a:t>
            </a:r>
            <a:endParaRPr lang="en-US" altLang="ko-KR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조원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0984" y="3581579"/>
            <a:ext cx="148149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 SVM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모델링 및 보조</a:t>
            </a:r>
            <a:endParaRPr lang="en-US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  <a:sym typeface="Malgun Gothic"/>
            </a:endParaRPr>
          </a:p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보고자료 제작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762723" y="1851825"/>
            <a:ext cx="1124262" cy="1124262"/>
          </a:xfrm>
          <a:prstGeom prst="ellipse">
            <a:avLst/>
          </a:prstGeom>
          <a:blipFill dpi="0" rotWithShape="1">
            <a:blip r:embed="rId6"/>
            <a:srcRect/>
            <a:stretch>
              <a:fillRect l="-10000" b="3000"/>
            </a:stretch>
          </a:blip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87576" y="3051039"/>
            <a:ext cx="6944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넥슨Lv1고딕 Low OTF Bold" pitchFamily="50" charset="-127"/>
                <a:ea typeface="넥슨Lv1고딕 Low OTF Bold" pitchFamily="50" charset="-127"/>
              </a:rPr>
              <a:t>임상훈</a:t>
            </a:r>
            <a:endParaRPr lang="en-US" altLang="ko-KR" dirty="0" smtClean="0">
              <a:latin typeface="넥슨Lv1고딕 Low OTF Bold" pitchFamily="50" charset="-127"/>
              <a:ea typeface="넥슨Lv1고딕 Low OTF Bold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조원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59050" y="3559633"/>
            <a:ext cx="15103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 ANN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모델링 및 보조</a:t>
            </a:r>
            <a:endParaRPr lang="en-US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  <a:sym typeface="Malgun Gothic"/>
            </a:endParaRPr>
          </a:p>
          <a:p>
            <a:r>
              <a:rPr lang="en-US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-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 변수검정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(T-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검정 등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  <a:sym typeface="Malgun Gothic"/>
              </a:rPr>
              <a:t>)</a:t>
            </a:r>
            <a:endParaRPr lang="ko-KR" altLang="en-US" sz="1050" dirty="0" smtClean="0">
              <a:solidFill>
                <a:schemeClr val="bg1">
                  <a:lumMod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43e32bd0_1_12"/>
          <p:cNvSpPr/>
          <p:nvPr/>
        </p:nvSpPr>
        <p:spPr>
          <a:xfrm>
            <a:off x="381000" y="2571750"/>
            <a:ext cx="8382000" cy="1129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0943e32bd0_1_12"/>
          <p:cNvSpPr txBox="1">
            <a:spLocks noGrp="1"/>
          </p:cNvSpPr>
          <p:nvPr>
            <p:ph type="title"/>
          </p:nvPr>
        </p:nvSpPr>
        <p:spPr>
          <a:xfrm>
            <a:off x="457200" y="369674"/>
            <a:ext cx="8229600" cy="6936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altLang="en-US" sz="3500" dirty="0" err="1">
                <a:latin typeface="넥슨Lv1고딕 Low OTF Bold" pitchFamily="50" charset="-127"/>
                <a:ea typeface="Black Han Sans" pitchFamily="2" charset="-127"/>
              </a:rPr>
              <a:t>프로젝트</a:t>
            </a:r>
            <a:r>
              <a:rPr lang="en-US" altLang="en-US" sz="3500" dirty="0">
                <a:latin typeface="넥슨Lv1고딕 Low OTF Bold" pitchFamily="50" charset="-127"/>
                <a:ea typeface="Black Han Sans" pitchFamily="2" charset="-127"/>
              </a:rPr>
              <a:t> </a:t>
            </a:r>
            <a:r>
              <a:rPr lang="en-US" altLang="en-US" sz="3500" dirty="0" err="1" smtClean="0">
                <a:latin typeface="넥슨Lv1고딕 Low OTF Bold" pitchFamily="50" charset="-127"/>
                <a:ea typeface="Black Han Sans" pitchFamily="2" charset="-127"/>
              </a:rPr>
              <a:t>수행절차</a:t>
            </a:r>
            <a:endParaRPr lang="ko-KR" altLang="en-US" sz="3500" dirty="0">
              <a:latin typeface="넥슨Lv1고딕 Low OTF Bold" pitchFamily="50" charset="-127"/>
              <a:ea typeface="Black Han Sans" pitchFamily="2" charset="-127"/>
            </a:endParaRPr>
          </a:p>
        </p:txBody>
      </p:sp>
      <p:sp>
        <p:nvSpPr>
          <p:cNvPr id="154" name="Google Shape;154;g10943e32bd0_1_12"/>
          <p:cNvSpPr/>
          <p:nvPr/>
        </p:nvSpPr>
        <p:spPr>
          <a:xfrm>
            <a:off x="1087075" y="2487895"/>
            <a:ext cx="295862" cy="28553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직사각형 16"/>
          <p:cNvSpPr/>
          <p:nvPr/>
        </p:nvSpPr>
        <p:spPr>
          <a:xfrm>
            <a:off x="666641" y="2732416"/>
            <a:ext cx="118494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>
                <a:latin typeface="넥슨Lv1고딕 Low OTF Bold" pitchFamily="50" charset="-127"/>
                <a:ea typeface="Black Han Sans" pitchFamily="2" charset="-127"/>
              </a:rPr>
              <a:t>사전기획</a:t>
            </a:r>
            <a:endParaRPr lang="en-US" sz="1800" dirty="0" smtClean="0">
              <a:latin typeface="넥슨Lv1고딕 Low OTF Bold" pitchFamily="50" charset="-127"/>
              <a:ea typeface="Black Han Sans" pitchFamily="2" charset="-127"/>
            </a:endParaRPr>
          </a:p>
          <a:p>
            <a:pPr algn="ctr"/>
            <a:r>
              <a:rPr lang="en-US" sz="1050" dirty="0" smtClean="0">
                <a:latin typeface="넥슨Lv1고딕 Low OTF Bold" pitchFamily="50" charset="-127"/>
                <a:ea typeface="넥슨Lv1고딕 Low OTF Bold" pitchFamily="50" charset="-127"/>
              </a:rPr>
              <a:t>(11/15~11/19) </a:t>
            </a:r>
            <a:endParaRPr lang="ko-KR" altLang="en-US" sz="10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074" y="3241577"/>
            <a:ext cx="12346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선행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연구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학습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주제선정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072" y="2023316"/>
            <a:ext cx="1218603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넥슨Lv1고딕 Low OTF Bold" pitchFamily="50" charset="-127"/>
                <a:ea typeface="Black Han Sans" pitchFamily="2" charset="-127"/>
              </a:rPr>
              <a:t>데이터 수집</a:t>
            </a:r>
            <a:endParaRPr lang="en-US" sz="1800" dirty="0" smtClean="0">
              <a:latin typeface="넥슨Lv1고딕 Low OTF Bold" pitchFamily="50" charset="-127"/>
              <a:ea typeface="Black Han Sans" pitchFamily="2" charset="-127"/>
            </a:endParaRPr>
          </a:p>
          <a:p>
            <a:pPr algn="ctr"/>
            <a:r>
              <a:rPr lang="en-US" sz="1050" dirty="0" smtClean="0">
                <a:latin typeface="넥슨Lv1고딕 Low OTF Bold" pitchFamily="50" charset="-127"/>
                <a:ea typeface="넥슨Lv1고딕 Low OTF Bold" pitchFamily="50" charset="-127"/>
              </a:rPr>
              <a:t>(11/22~11/24) </a:t>
            </a:r>
            <a:endParaRPr lang="ko-KR" altLang="en-US" sz="10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8917" y="1639487"/>
            <a:ext cx="11657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부도기업 정의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TS2000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활용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47841" y="2748790"/>
            <a:ext cx="140294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넥슨Lv1고딕 Low OTF Bold" pitchFamily="50" charset="-127"/>
                <a:ea typeface="Black Han Sans" pitchFamily="2" charset="-127"/>
              </a:rPr>
              <a:t>데이터 전처리</a:t>
            </a:r>
            <a:endParaRPr lang="en-US" sz="1800" dirty="0" smtClean="0">
              <a:latin typeface="넥슨Lv1고딕 Low OTF Bold" pitchFamily="50" charset="-127"/>
              <a:ea typeface="Black Han Sans" pitchFamily="2" charset="-127"/>
            </a:endParaRPr>
          </a:p>
          <a:p>
            <a:pPr algn="ctr"/>
            <a:r>
              <a:rPr lang="en-US" sz="1050" dirty="0" smtClean="0">
                <a:latin typeface="넥슨Lv1고딕 Low OTF Bold" pitchFamily="50" charset="-127"/>
                <a:ea typeface="넥슨Lv1고딕 Low OTF Bold" pitchFamily="50" charset="-127"/>
              </a:rPr>
              <a:t>(11/25~12/10) </a:t>
            </a:r>
            <a:endParaRPr lang="ko-KR" altLang="en-US" sz="10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0941" y="3226463"/>
            <a:ext cx="10086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결측치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처리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이상치 처리</a:t>
            </a:r>
          </a:p>
        </p:txBody>
      </p:sp>
      <p:sp>
        <p:nvSpPr>
          <p:cNvPr id="25" name="Google Shape;154;g10943e32bd0_1_12"/>
          <p:cNvSpPr/>
          <p:nvPr/>
        </p:nvSpPr>
        <p:spPr>
          <a:xfrm>
            <a:off x="2025405" y="2496712"/>
            <a:ext cx="295862" cy="28553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4;g10943e32bd0_1_12"/>
          <p:cNvSpPr/>
          <p:nvPr/>
        </p:nvSpPr>
        <p:spPr>
          <a:xfrm>
            <a:off x="3198003" y="2490415"/>
            <a:ext cx="295862" cy="28553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4;g10943e32bd0_1_12"/>
          <p:cNvSpPr/>
          <p:nvPr/>
        </p:nvSpPr>
        <p:spPr>
          <a:xfrm>
            <a:off x="5375685" y="2491675"/>
            <a:ext cx="295862" cy="28553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직사각형 27"/>
          <p:cNvSpPr/>
          <p:nvPr/>
        </p:nvSpPr>
        <p:spPr>
          <a:xfrm>
            <a:off x="4937619" y="2015759"/>
            <a:ext cx="1154483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넥슨Lv1고딕 Low OTF Bold" pitchFamily="50" charset="-127"/>
                <a:ea typeface="Black Han Sans" pitchFamily="2" charset="-127"/>
              </a:rPr>
              <a:t>모델링</a:t>
            </a:r>
            <a:endParaRPr lang="en-US" sz="1800" dirty="0" smtClean="0">
              <a:latin typeface="넥슨Lv1고딕 Low OTF Bold" pitchFamily="50" charset="-127"/>
              <a:ea typeface="Black Han Sans" pitchFamily="2" charset="-127"/>
            </a:endParaRPr>
          </a:p>
          <a:p>
            <a:pPr algn="ctr"/>
            <a:r>
              <a:rPr lang="en-US" sz="1050" dirty="0" smtClean="0">
                <a:latin typeface="넥슨Lv1고딕 Low OTF Bold" pitchFamily="50" charset="-127"/>
                <a:ea typeface="넥슨Lv1고딕 Low OTF Bold" pitchFamily="50" charset="-127"/>
              </a:rPr>
              <a:t>(12/13~12/14) </a:t>
            </a:r>
            <a:endParaRPr lang="ko-KR" altLang="en-US" sz="10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17592" y="1835970"/>
            <a:ext cx="8563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모형 구현</a:t>
            </a:r>
          </a:p>
        </p:txBody>
      </p:sp>
      <p:sp>
        <p:nvSpPr>
          <p:cNvPr id="30" name="Google Shape;154;g10943e32bd0_1_12"/>
          <p:cNvSpPr/>
          <p:nvPr/>
        </p:nvSpPr>
        <p:spPr>
          <a:xfrm>
            <a:off x="6805222" y="2485378"/>
            <a:ext cx="295862" cy="28553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직사각형 30"/>
          <p:cNvSpPr/>
          <p:nvPr/>
        </p:nvSpPr>
        <p:spPr>
          <a:xfrm>
            <a:off x="6116515" y="2786575"/>
            <a:ext cx="1608134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넥슨Lv1고딕 Low OTF Bold" pitchFamily="50" charset="-127"/>
                <a:ea typeface="Black Han Sans" pitchFamily="2" charset="-127"/>
              </a:rPr>
              <a:t>포트폴리오 구성</a:t>
            </a:r>
            <a:endParaRPr lang="en-US" sz="1800" dirty="0" smtClean="0">
              <a:latin typeface="넥슨Lv1고딕 Low OTF Bold" pitchFamily="50" charset="-127"/>
              <a:ea typeface="Black Han Sans" pitchFamily="2" charset="-127"/>
            </a:endParaRPr>
          </a:p>
          <a:p>
            <a:pPr algn="ctr"/>
            <a:r>
              <a:rPr lang="en-US" sz="1050" dirty="0" smtClean="0">
                <a:latin typeface="넥슨Lv1고딕 Low OTF Bold" pitchFamily="50" charset="-127"/>
                <a:ea typeface="넥슨Lv1고딕 Low OTF Bold" pitchFamily="50" charset="-127"/>
              </a:rPr>
              <a:t>(12/15~12/21) </a:t>
            </a:r>
            <a:endParaRPr lang="ko-KR" altLang="en-US" sz="1050" dirty="0"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79615" y="3279362"/>
            <a:ext cx="12747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포트폴리오 구성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-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퀀트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투자 전략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넥슨Lv1고딕 Low OTF Bold" pitchFamily="50" charset="-127"/>
                <a:ea typeface="넥슨Lv1고딕 Low OTF Bold" pitchFamily="50" charset="-127"/>
              </a:rPr>
              <a:t> 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2" name="1/2 액자 11"/>
          <p:cNvSpPr/>
          <p:nvPr/>
        </p:nvSpPr>
        <p:spPr>
          <a:xfrm rot="8102197">
            <a:off x="8292561" y="2376833"/>
            <a:ext cx="499193" cy="499193"/>
          </a:xfrm>
          <a:prstGeom prst="halfFrame">
            <a:avLst>
              <a:gd name="adj1" fmla="val 21749"/>
              <a:gd name="adj2" fmla="val 2401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4;g10943e32bd0_1_6"/>
          <p:cNvSpPr txBox="1">
            <a:spLocks noGrp="1"/>
          </p:cNvSpPr>
          <p:nvPr>
            <p:ph type="title"/>
          </p:nvPr>
        </p:nvSpPr>
        <p:spPr>
          <a:xfrm>
            <a:off x="457200" y="401529"/>
            <a:ext cx="8229600" cy="6617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넥슨Lv1고딕 Low OTF Bold" pitchFamily="50" charset="-127"/>
                <a:ea typeface="Black Han Sans" pitchFamily="2" charset="-127"/>
              </a:rPr>
              <a:t>사전조사</a:t>
            </a:r>
            <a:endParaRPr sz="3500">
              <a:latin typeface="넥슨Lv1고딕 Low OTF Bold" pitchFamily="50" charset="-127"/>
              <a:ea typeface="Black Han Sans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1540" y="1733550"/>
            <a:ext cx="4246880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재무비율을 이용한 부도예측에 대한 연구</a:t>
            </a:r>
            <a:r>
              <a:rPr lang="en-US" altLang="ko-KR" sz="105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박종원</a:t>
            </a:r>
            <a:r>
              <a:rPr lang="en-US" altLang="ko-KR" sz="105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,</a:t>
            </a:r>
            <a:r>
              <a:rPr lang="ko-KR" altLang="en-US" sz="105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안성만</a:t>
            </a:r>
            <a:r>
              <a:rPr lang="en-US" altLang="ko-KR" sz="1050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820" y="1727200"/>
            <a:ext cx="4246880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Machine learning models and </a:t>
            </a:r>
          </a:p>
          <a:p>
            <a:pPr algn="ctr"/>
            <a:r>
              <a:rPr lang="en-US" altLang="ko-KR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bankruptcy prediction</a:t>
            </a:r>
            <a:r>
              <a:rPr lang="en-US" altLang="ko-KR" sz="1100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(</a:t>
            </a:r>
            <a:r>
              <a:rPr lang="en-US" altLang="ko-KR" sz="1100" dirty="0" err="1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Flavio</a:t>
            </a:r>
            <a:r>
              <a:rPr lang="en-US" altLang="ko-KR" sz="1100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et </a:t>
            </a:r>
            <a:r>
              <a:rPr lang="en-US" altLang="ko-KR" sz="1100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al.</a:t>
            </a:r>
            <a:r>
              <a:rPr lang="en-US" altLang="ko-KR" sz="1000" dirty="0" smtClean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Malgun Gothic"/>
                <a:sym typeface="Malgun Gothic"/>
              </a:rPr>
              <a:t>2017)</a:t>
            </a:r>
            <a:endParaRPr lang="ko-KR" altLang="en-US" sz="1050" dirty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9108" y="2245360"/>
            <a:ext cx="4236720" cy="169753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 변수 선정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성장성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수익성 범주 고려</a:t>
            </a: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넥슨Lv1고딕 Low OTF Bold" pitchFamily="50" charset="-127"/>
              <a:ea typeface="넥슨Lv1고딕 Low OTF Bold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  </a:t>
            </a:r>
            <a:r>
              <a:rPr lang="ko-KR" altLang="en-US" dirty="0" err="1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머신러닝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모형 참고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09668" y="2252980"/>
            <a:ext cx="4236720" cy="168991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산업별 분류 필요성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넥슨Lv1고딕 Low OTF Bold" pitchFamily="50" charset="-127"/>
                <a:ea typeface="넥슨Lv1고딕 Low OTF Bold" pitchFamily="50" charset="-127"/>
              </a:rPr>
              <a:t>성능 평가 기준 참고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" y="982980"/>
            <a:ext cx="523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사전 논문 학습을 통해 변수</a:t>
            </a:r>
            <a:r>
              <a:rPr lang="en-US" altLang="ko-KR" sz="1200" dirty="0" smtClean="0">
                <a:latin typeface="넥슨Lv1고딕 Low OTF" pitchFamily="50" charset="-127"/>
                <a:ea typeface="넥슨Lv1고딕 Low OTF" pitchFamily="50" charset="-127"/>
              </a:rPr>
              <a:t>, </a:t>
            </a:r>
            <a:r>
              <a:rPr lang="ko-KR" altLang="en-US" sz="1200" dirty="0" smtClean="0">
                <a:latin typeface="넥슨Lv1고딕 Low OTF" pitchFamily="50" charset="-127"/>
                <a:ea typeface="넥슨Lv1고딕 Low OTF" pitchFamily="50" charset="-127"/>
              </a:rPr>
              <a:t>모델을 선정하는데 있어 프로젝트 진행에 참고</a:t>
            </a:r>
            <a:endParaRPr lang="ko-KR" altLang="en-US" sz="1200" dirty="0">
              <a:latin typeface="넥슨Lv1고딕 Low OTF" pitchFamily="50" charset="-127"/>
              <a:ea typeface="넥슨Lv1고딕 Low OTF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0640" y="2033182"/>
            <a:ext cx="1454398" cy="305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1;g10943e32bd0_1_12"/>
          <p:cNvSpPr txBox="1">
            <a:spLocks/>
          </p:cNvSpPr>
          <p:nvPr/>
        </p:nvSpPr>
        <p:spPr>
          <a:xfrm>
            <a:off x="457200" y="369674"/>
            <a:ext cx="8229600" cy="6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tabLst/>
              <a:defRPr/>
            </a:pPr>
            <a:r>
              <a:rPr lang="en-US" altLang="ko-KR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IT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분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야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를 </a:t>
            </a:r>
            <a:r>
              <a:rPr lang="ko-KR" altLang="en-US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왜 선정하였는지</a:t>
            </a:r>
            <a:r>
              <a:rPr lang="en-US" altLang="ko-KR" sz="3500" dirty="0" smtClean="0">
                <a:solidFill>
                  <a:schemeClr val="dk1"/>
                </a:solidFill>
                <a:latin typeface="넥슨Lv1고딕 Low OTF Bold" pitchFamily="50" charset="-127"/>
                <a:ea typeface="Black Han Sans" pitchFamily="2" charset="-127"/>
                <a:cs typeface="Malgun Gothic"/>
                <a:sym typeface="Malgun Gothic"/>
              </a:rPr>
              <a:t>?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넥슨Lv1고딕 Low OTF Bold" pitchFamily="50" charset="-127"/>
              <a:ea typeface="Black Han Sans" pitchFamily="2" charset="-127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4621" t="10455" r="2090" b="31295"/>
          <a:stretch>
            <a:fillRect/>
          </a:stretch>
        </p:blipFill>
        <p:spPr bwMode="auto">
          <a:xfrm>
            <a:off x="4798291" y="2234046"/>
            <a:ext cx="4015935" cy="242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모서리가 둥근 직사각형 9"/>
          <p:cNvSpPr/>
          <p:nvPr/>
        </p:nvSpPr>
        <p:spPr>
          <a:xfrm>
            <a:off x="416560" y="1656080"/>
            <a:ext cx="2696934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변동</a:t>
            </a:r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dirty="0" smtClean="0">
              <a:solidFill>
                <a:schemeClr val="bg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8400" y="1676400"/>
            <a:ext cx="2915920" cy="3534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성장</a:t>
            </a:r>
            <a:r>
              <a:rPr lang="ko-KR" altLang="en-US" dirty="0" smtClean="0">
                <a:solidFill>
                  <a:schemeClr val="bg1"/>
                </a:solidFill>
                <a:latin typeface="넥슨Lv1고딕 Low OTF Bold" pitchFamily="50" charset="-127"/>
                <a:ea typeface="넥슨Lv1고딕 Low OTF Bold" pitchFamily="50" charset="-127"/>
              </a:rPr>
              <a:t>성</a:t>
            </a:r>
            <a:endParaRPr lang="ko-KR" altLang="en-US" dirty="0" smtClean="0">
              <a:solidFill>
                <a:schemeClr val="bg1"/>
              </a:solidFill>
              <a:latin typeface="넥슨Lv1고딕 Low OTF Bold" pitchFamily="50" charset="-127"/>
              <a:ea typeface="넥슨Lv1고딕 Low OTF Bold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399" y="2195847"/>
            <a:ext cx="3531475" cy="84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020" y="2914223"/>
            <a:ext cx="3675905" cy="6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2395" y="3579976"/>
            <a:ext cx="3920574" cy="96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연결선 18"/>
          <p:cNvCxnSpPr/>
          <p:nvPr/>
        </p:nvCxnSpPr>
        <p:spPr>
          <a:xfrm flipV="1">
            <a:off x="355181" y="3925875"/>
            <a:ext cx="1360264" cy="75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/2 액자 22"/>
          <p:cNvSpPr/>
          <p:nvPr/>
        </p:nvSpPr>
        <p:spPr>
          <a:xfrm rot="7766980">
            <a:off x="195510" y="3498994"/>
            <a:ext cx="438912" cy="204826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/>
        </p:nvSpPr>
        <p:spPr>
          <a:xfrm>
            <a:off x="842857" y="1049357"/>
            <a:ext cx="7457144" cy="276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2210715" y="3326525"/>
            <a:ext cx="4721400" cy="4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175" tIns="25575" rIns="51175" bIns="255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Times New Roman"/>
                <a:sym typeface="Times New Roman"/>
              </a:rPr>
              <a:t>데이터</a:t>
            </a:r>
            <a:r>
              <a:rPr lang="en-US" sz="2700" dirty="0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Times New Roman"/>
                <a:sym typeface="Times New Roman"/>
              </a:rPr>
              <a:t> </a:t>
            </a:r>
            <a:r>
              <a:rPr lang="en-US" sz="2700" dirty="0" err="1">
                <a:solidFill>
                  <a:schemeClr val="dk1"/>
                </a:solidFill>
                <a:latin typeface="넥슨Lv1고딕 Low OTF Bold" pitchFamily="50" charset="-127"/>
                <a:ea typeface="넥슨Lv1고딕 Low OTF Bold" pitchFamily="50" charset="-127"/>
                <a:cs typeface="Times New Roman"/>
                <a:sym typeface="Times New Roman"/>
              </a:rPr>
              <a:t>확보</a:t>
            </a:r>
            <a:endParaRPr sz="2700">
              <a:solidFill>
                <a:schemeClr val="dk1"/>
              </a:solidFill>
              <a:latin typeface="넥슨Lv1고딕 Low OTF Bold" pitchFamily="50" charset="-127"/>
              <a:ea typeface="넥슨Lv1고딕 Low OTF Bold" pitchFamily="50" charset="-127"/>
              <a:cs typeface="Times New Roman"/>
              <a:sym typeface="Times New Roman"/>
            </a:endParaRPr>
          </a:p>
        </p:txBody>
      </p:sp>
      <p:grpSp>
        <p:nvGrpSpPr>
          <p:cNvPr id="174" name="Google Shape;174;p7"/>
          <p:cNvGrpSpPr/>
          <p:nvPr/>
        </p:nvGrpSpPr>
        <p:grpSpPr>
          <a:xfrm>
            <a:off x="2917276" y="1704796"/>
            <a:ext cx="2061129" cy="634120"/>
            <a:chOff x="5834549" y="3409589"/>
            <a:chExt cx="4122258" cy="1268239"/>
          </a:xfrm>
        </p:grpSpPr>
        <p:pic>
          <p:nvPicPr>
            <p:cNvPr id="175" name="Google Shape;17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7"/>
            <p:cNvSpPr txBox="1"/>
            <p:nvPr/>
          </p:nvSpPr>
          <p:spPr>
            <a:xfrm>
              <a:off x="5834549" y="3409589"/>
              <a:ext cx="4122258" cy="86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CHAPTER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1412</Words>
  <PresentationFormat>화면 슬라이드 쇼(16:9)</PresentationFormat>
  <Paragraphs>594</Paragraphs>
  <Slides>42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슬라이드 1</vt:lpstr>
      <vt:lpstr>슬라이드 2</vt:lpstr>
      <vt:lpstr>슬라이드 3</vt:lpstr>
      <vt:lpstr>프로젝트 주제</vt:lpstr>
      <vt:lpstr>슬라이드 5</vt:lpstr>
      <vt:lpstr>프로젝트 수행절차</vt:lpstr>
      <vt:lpstr>사전조사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LG</cp:lastModifiedBy>
  <cp:revision>153</cp:revision>
  <dcterms:created xsi:type="dcterms:W3CDTF">2021-12-20T00:11:34Z</dcterms:created>
  <dcterms:modified xsi:type="dcterms:W3CDTF">2021-12-22T08:17:16Z</dcterms:modified>
</cp:coreProperties>
</file>