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5"/>
  </p:notesMasterIdLst>
  <p:sldIdLst>
    <p:sldId id="256" r:id="rId2"/>
    <p:sldId id="296" r:id="rId3"/>
    <p:sldId id="301" r:id="rId4"/>
    <p:sldId id="302" r:id="rId5"/>
    <p:sldId id="297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03" r:id="rId14"/>
    <p:sldId id="314" r:id="rId15"/>
    <p:sldId id="385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6" r:id="rId27"/>
    <p:sldId id="327" r:id="rId28"/>
    <p:sldId id="333" r:id="rId29"/>
    <p:sldId id="332" r:id="rId30"/>
    <p:sldId id="334" r:id="rId31"/>
    <p:sldId id="335" r:id="rId32"/>
    <p:sldId id="329" r:id="rId33"/>
    <p:sldId id="336" r:id="rId34"/>
    <p:sldId id="337" r:id="rId35"/>
    <p:sldId id="340" r:id="rId36"/>
    <p:sldId id="386" r:id="rId37"/>
    <p:sldId id="341" r:id="rId38"/>
    <p:sldId id="342" r:id="rId39"/>
    <p:sldId id="343" r:id="rId40"/>
    <p:sldId id="345" r:id="rId41"/>
    <p:sldId id="344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6" r:id="rId50"/>
    <p:sldId id="357" r:id="rId51"/>
    <p:sldId id="359" r:id="rId52"/>
    <p:sldId id="360" r:id="rId53"/>
    <p:sldId id="362" r:id="rId54"/>
    <p:sldId id="363" r:id="rId55"/>
    <p:sldId id="361" r:id="rId56"/>
    <p:sldId id="364" r:id="rId57"/>
    <p:sldId id="365" r:id="rId58"/>
    <p:sldId id="366" r:id="rId59"/>
    <p:sldId id="368" r:id="rId60"/>
    <p:sldId id="369" r:id="rId61"/>
    <p:sldId id="370" r:id="rId62"/>
    <p:sldId id="384" r:id="rId63"/>
    <p:sldId id="304" r:id="rId64"/>
    <p:sldId id="374" r:id="rId65"/>
    <p:sldId id="375" r:id="rId66"/>
    <p:sldId id="377" r:id="rId67"/>
    <p:sldId id="378" r:id="rId68"/>
    <p:sldId id="376" r:id="rId69"/>
    <p:sldId id="305" r:id="rId70"/>
    <p:sldId id="379" r:id="rId71"/>
    <p:sldId id="380" r:id="rId72"/>
    <p:sldId id="382" r:id="rId73"/>
    <p:sldId id="383" r:id="rId74"/>
  </p:sldIdLst>
  <p:sldSz cx="9144000" cy="5143500" type="screen16x9"/>
  <p:notesSz cx="6858000" cy="9144000"/>
  <p:embeddedFontLst>
    <p:embeddedFont>
      <p:font typeface="Arial Unicode MS" panose="020B0604020202020204" pitchFamily="50" charset="-127"/>
      <p:regular r:id="rId76"/>
    </p:embeddedFont>
    <p:embeddedFont>
      <p:font typeface="Lora" pitchFamily="2" charset="0"/>
      <p:regular r:id="rId77"/>
      <p:bold r:id="rId78"/>
      <p:italic r:id="rId79"/>
      <p:boldItalic r:id="rId80"/>
    </p:embeddedFont>
    <p:embeddedFont>
      <p:font typeface="Montserrat" panose="00000500000000000000" pitchFamily="2" charset="0"/>
      <p:regular r:id="rId81"/>
      <p:bold r:id="rId82"/>
      <p:italic r:id="rId83"/>
      <p:boldItalic r:id="rId84"/>
    </p:embeddedFont>
    <p:embeddedFont>
      <p:font typeface="Quattrocento Sans" panose="020B0600000101010101" charset="0"/>
      <p:regular r:id="rId85"/>
      <p:bold r:id="rId86"/>
      <p:italic r:id="rId87"/>
      <p:boldItalic r:id="rId88"/>
    </p:embeddedFont>
    <p:embeddedFont>
      <p:font typeface="맑은 고딕" panose="020B0503020000020004" pitchFamily="50" charset="-127"/>
      <p:regular r:id="rId89"/>
      <p:bold r:id="rId90"/>
    </p:embeddedFont>
    <p:embeddedFont>
      <p:font typeface="함초롬바탕" panose="02030504000101010101" pitchFamily="18" charset="-127"/>
      <p:regular r:id="rId91"/>
      <p:bold r:id="rId92"/>
    </p:embeddedFont>
    <p:embeddedFont>
      <p:font typeface="휴먼둥근헤드라인" panose="02030504000101010101" pitchFamily="18" charset="-127"/>
      <p:regular r:id="rId9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Presentation" id="{50946F47-F7F0-4DB4-8AEC-9E70197459C9}">
          <p14:sldIdLst>
            <p14:sldId id="256"/>
            <p14:sldId id="296"/>
            <p14:sldId id="301"/>
            <p14:sldId id="302"/>
            <p14:sldId id="297"/>
            <p14:sldId id="307"/>
            <p14:sldId id="308"/>
            <p14:sldId id="309"/>
            <p14:sldId id="310"/>
            <p14:sldId id="311"/>
            <p14:sldId id="312"/>
            <p14:sldId id="313"/>
            <p14:sldId id="303"/>
            <p14:sldId id="314"/>
            <p14:sldId id="385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6"/>
            <p14:sldId id="327"/>
            <p14:sldId id="333"/>
            <p14:sldId id="332"/>
            <p14:sldId id="334"/>
            <p14:sldId id="335"/>
            <p14:sldId id="329"/>
            <p14:sldId id="336"/>
            <p14:sldId id="337"/>
            <p14:sldId id="340"/>
            <p14:sldId id="386"/>
            <p14:sldId id="341"/>
            <p14:sldId id="342"/>
            <p14:sldId id="343"/>
            <p14:sldId id="345"/>
            <p14:sldId id="344"/>
            <p14:sldId id="346"/>
            <p14:sldId id="347"/>
            <p14:sldId id="348"/>
            <p14:sldId id="349"/>
            <p14:sldId id="350"/>
            <p14:sldId id="351"/>
            <p14:sldId id="352"/>
            <p14:sldId id="356"/>
            <p14:sldId id="357"/>
            <p14:sldId id="359"/>
            <p14:sldId id="360"/>
            <p14:sldId id="362"/>
            <p14:sldId id="363"/>
            <p14:sldId id="361"/>
            <p14:sldId id="364"/>
            <p14:sldId id="365"/>
            <p14:sldId id="366"/>
            <p14:sldId id="368"/>
            <p14:sldId id="369"/>
            <p14:sldId id="370"/>
            <p14:sldId id="384"/>
            <p14:sldId id="304"/>
            <p14:sldId id="374"/>
            <p14:sldId id="375"/>
            <p14:sldId id="377"/>
            <p14:sldId id="378"/>
            <p14:sldId id="376"/>
            <p14:sldId id="305"/>
            <p14:sldId id="379"/>
            <p14:sldId id="380"/>
            <p14:sldId id="382"/>
            <p14:sldId id="3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63" autoAdjust="0"/>
    <p:restoredTop sz="95756" autoAdjust="0"/>
  </p:normalViewPr>
  <p:slideViewPr>
    <p:cSldViewPr snapToGrid="0" showGuides="1">
      <p:cViewPr varScale="1">
        <p:scale>
          <a:sx n="146" d="100"/>
          <a:sy n="146" d="100"/>
        </p:scale>
        <p:origin x="120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9.fntdata"/><Relationship Id="rId89" Type="http://schemas.openxmlformats.org/officeDocument/2006/relationships/font" Target="fonts/font14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4.fntdata"/><Relationship Id="rId5" Type="http://schemas.openxmlformats.org/officeDocument/2006/relationships/slide" Target="slides/slide4.xml"/><Relationship Id="rId90" Type="http://schemas.openxmlformats.org/officeDocument/2006/relationships/font" Target="fonts/font15.fntdata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font" Target="fonts/font5.fntdata"/><Relationship Id="rId85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83" Type="http://schemas.openxmlformats.org/officeDocument/2006/relationships/font" Target="fonts/font8.fntdata"/><Relationship Id="rId88" Type="http://schemas.openxmlformats.org/officeDocument/2006/relationships/font" Target="fonts/font13.fntdata"/><Relationship Id="rId91" Type="http://schemas.openxmlformats.org/officeDocument/2006/relationships/font" Target="fonts/font16.fntdata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3.fntdata"/><Relationship Id="rId81" Type="http://schemas.openxmlformats.org/officeDocument/2006/relationships/font" Target="fonts/font6.fntdata"/><Relationship Id="rId86" Type="http://schemas.openxmlformats.org/officeDocument/2006/relationships/font" Target="fonts/font11.fntdata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.fntdata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7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2.fntdata"/><Relationship Id="rId61" Type="http://schemas.openxmlformats.org/officeDocument/2006/relationships/slide" Target="slides/slide60.xml"/><Relationship Id="rId82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종목선정과</a:t>
            </a:r>
            <a:r>
              <a:rPr lang="en-US" dirty="0"/>
              <a:t> </a:t>
            </a:r>
            <a:r>
              <a:rPr lang="ko-KR" altLang="en-US" dirty="0"/>
              <a:t>시장예측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68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739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919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636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데이터처리 </a:t>
            </a:r>
            <a:r>
              <a:rPr lang="en-US" altLang="ko-KR" dirty="0"/>
              <a:t>/ </a:t>
            </a:r>
            <a:r>
              <a:rPr lang="ko-KR" altLang="en-US" dirty="0"/>
              <a:t>기업선별</a:t>
            </a:r>
            <a:r>
              <a:rPr lang="en-US" altLang="ko-KR" dirty="0"/>
              <a:t>/</a:t>
            </a:r>
            <a:r>
              <a:rPr lang="ko-KR" altLang="en-US" dirty="0"/>
              <a:t> 예측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724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157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8267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한국 상장협의회 재무변수 </a:t>
            </a:r>
            <a:r>
              <a:rPr lang="en-US" altLang="ko-KR" dirty="0"/>
              <a:t>2018, 2019 </a:t>
            </a:r>
            <a:r>
              <a:rPr lang="ko-KR" altLang="en-US" dirty="0"/>
              <a:t>총 </a:t>
            </a:r>
            <a:r>
              <a:rPr lang="en-US" altLang="ko-KR" dirty="0"/>
              <a:t>28</a:t>
            </a:r>
            <a:r>
              <a:rPr lang="ko-KR" altLang="en-US" dirty="0"/>
              <a:t>개의 재무변수로 계산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18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백테스트 결과가 좋아 피드백 하지는 않았지만 미스터 마켓의 변덕에 따른 변수추가에 대한 연구가 필요함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6512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67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995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708</a:t>
            </a:r>
            <a:r>
              <a:rPr lang="ko-KR" altLang="en-US" dirty="0"/>
              <a:t>개의 상대적 적은 데이터로 </a:t>
            </a:r>
            <a:r>
              <a:rPr lang="ko-KR" altLang="en-US" dirty="0" err="1"/>
              <a:t>이분산</a:t>
            </a:r>
            <a:r>
              <a:rPr lang="ko-KR" altLang="en-US" dirty="0"/>
              <a:t> 검증 시행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4892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25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2305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3696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7542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9714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901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빅스</a:t>
            </a:r>
            <a:r>
              <a:rPr lang="ko-KR" altLang="en-US" dirty="0"/>
              <a:t> 지수 간단 설명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3295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9292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230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목차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21365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7750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9015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2887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6298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6381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2142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7723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시점에서 우리의 웹</a:t>
            </a:r>
            <a:r>
              <a:rPr lang="en-US" altLang="ko-KR" dirty="0"/>
              <a:t>(</a:t>
            </a:r>
            <a:r>
              <a:rPr lang="ko-KR" altLang="en-US" dirty="0"/>
              <a:t>수고했다</a:t>
            </a:r>
            <a:r>
              <a:rPr lang="en-US" altLang="ko-KR" dirty="0"/>
              <a:t>)</a:t>
            </a:r>
            <a:r>
              <a:rPr lang="ko-KR" altLang="en-US" dirty="0"/>
              <a:t>을 잠시 화면공유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97122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289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495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4103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2907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웹 가능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47092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0730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9446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2908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8981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27727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135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6430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28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7078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73121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6751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9958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1555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0495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9213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6116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72489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15584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495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27615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7820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88460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16796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4687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50673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20662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21695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88272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93157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903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95554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68575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22008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98019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7092887f1d_3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7092887f1d_3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189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5777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12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naroussi/quantstats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73152" y="753425"/>
            <a:ext cx="9070847" cy="1395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highlight>
                  <a:srgbClr val="FFCD00"/>
                </a:highlight>
              </a:rPr>
              <a:t>Security Selection &amp; Market Prediction</a:t>
            </a:r>
            <a:endParaRPr sz="2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5CB29FE-B2A1-4FFD-8FFD-DA884753DA6E}"/>
              </a:ext>
            </a:extLst>
          </p:cNvPr>
          <p:cNvSpPr txBox="1"/>
          <p:nvPr/>
        </p:nvSpPr>
        <p:spPr>
          <a:xfrm>
            <a:off x="1660769" y="3438159"/>
            <a:ext cx="45876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Lora" pitchFamily="2" charset="0"/>
              </a:rPr>
              <a:t>Last</a:t>
            </a:r>
            <a:r>
              <a:rPr lang="ko-KR" altLang="en-US" b="1" dirty="0">
                <a:latin typeface="Lora" pitchFamily="2" charset="0"/>
              </a:rPr>
              <a:t> </a:t>
            </a:r>
            <a:r>
              <a:rPr lang="en-US" altLang="ko-KR" b="1" dirty="0">
                <a:latin typeface="Lora" pitchFamily="2" charset="0"/>
              </a:rPr>
              <a:t>Final</a:t>
            </a:r>
            <a:r>
              <a:rPr lang="ko-KR" altLang="en-US" b="1" dirty="0">
                <a:latin typeface="Lora" pitchFamily="2" charset="0"/>
              </a:rPr>
              <a:t> </a:t>
            </a:r>
            <a:endParaRPr lang="en-US" altLang="ko-KR" b="1" dirty="0">
              <a:latin typeface="Lora" pitchFamily="2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이동현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백선영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최지호</a:t>
            </a:r>
            <a:endParaRPr lang="en" altLang="ko-KR" dirty="0">
              <a:latin typeface="+mj-ea"/>
              <a:ea typeface="+mj-ea"/>
            </a:endParaRPr>
          </a:p>
        </p:txBody>
      </p:sp>
      <p:sp>
        <p:nvSpPr>
          <p:cNvPr id="14" name="Google Shape;71;p12">
            <a:extLst>
              <a:ext uri="{FF2B5EF4-FFF2-40B4-BE49-F238E27FC236}">
                <a16:creationId xmlns:a16="http://schemas.microsoft.com/office/drawing/2014/main" id="{539C1C5E-0E50-473A-BEB7-DAE6A4737D66}"/>
              </a:ext>
            </a:extLst>
          </p:cNvPr>
          <p:cNvSpPr txBox="1">
            <a:spLocks/>
          </p:cNvSpPr>
          <p:nvPr/>
        </p:nvSpPr>
        <p:spPr>
          <a:xfrm>
            <a:off x="2398625" y="2410959"/>
            <a:ext cx="4797704" cy="419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altLang="ko-KR" sz="1500" b="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Using Altman(K2) + F-Score and ML</a:t>
            </a:r>
            <a:endParaRPr lang="ko-KR" altLang="en-US" sz="1500" b="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highlight>
                  <a:schemeClr val="accent1"/>
                </a:highlight>
              </a:rPr>
              <a:t>연구배경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576072" y="1330305"/>
            <a:ext cx="7614878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200" b="1" dirty="0"/>
              <a:t>미국 증시 대상</a:t>
            </a:r>
            <a:r>
              <a:rPr lang="en-US" altLang="ko-KR" sz="1200" b="1" dirty="0"/>
              <a:t>, 2000</a:t>
            </a:r>
            <a:r>
              <a:rPr lang="ko-KR" altLang="en-US" sz="1200" b="1" dirty="0"/>
              <a:t>년부터 </a:t>
            </a:r>
            <a:r>
              <a:rPr lang="en-US" altLang="ko-KR" sz="1200" b="1" dirty="0"/>
              <a:t>2014</a:t>
            </a:r>
            <a:r>
              <a:rPr lang="ko-KR" altLang="en-US" sz="1200" b="1" dirty="0"/>
              <a:t>년 기간 </a:t>
            </a: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200" b="1" dirty="0"/>
              <a:t>F-score</a:t>
            </a:r>
            <a:r>
              <a:rPr lang="ko-KR" altLang="en-US" sz="1200" b="1" dirty="0"/>
              <a:t>가 </a:t>
            </a:r>
            <a:r>
              <a:rPr lang="en-US" altLang="ko-KR" sz="1200" b="1" dirty="0"/>
              <a:t>0-9</a:t>
            </a:r>
            <a:r>
              <a:rPr lang="ko-KR" altLang="en-US" sz="1200" b="1" dirty="0"/>
              <a:t>점인 주식들을 매수 후 보유 전략</a:t>
            </a: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200" b="1" dirty="0"/>
              <a:t>점수별로 연평균 수익률 결과</a:t>
            </a:r>
          </a:p>
          <a:p>
            <a:pPr marL="26670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8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8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8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800"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12039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3. F-Score </a:t>
            </a:r>
            <a:r>
              <a:rPr lang="ko-KR" altLang="en-US" sz="2000" b="1" dirty="0"/>
              <a:t>선정배경</a:t>
            </a:r>
          </a:p>
        </p:txBody>
      </p:sp>
      <p:pic>
        <p:nvPicPr>
          <p:cNvPr id="12" name="picture 1" descr="그림입니다.">
            <a:extLst>
              <a:ext uri="{FF2B5EF4-FFF2-40B4-BE49-F238E27FC236}">
                <a16:creationId xmlns:a16="http://schemas.microsoft.com/office/drawing/2014/main" id="{C7928D43-BEF1-488A-B6E0-7B29624B386B}"/>
              </a:ext>
            </a:extLst>
          </p:cNvPr>
          <p:cNvPicPr/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>
          <a:xfrm>
            <a:off x="4056037" y="1300105"/>
            <a:ext cx="4906073" cy="38433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12CAEA3-C218-4D62-A715-ACE5ED6F9EFA}"/>
              </a:ext>
            </a:extLst>
          </p:cNvPr>
          <p:cNvSpPr txBox="1"/>
          <p:nvPr/>
        </p:nvSpPr>
        <p:spPr>
          <a:xfrm>
            <a:off x="861352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658932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highlight>
                  <a:schemeClr val="accent1"/>
                </a:highlight>
              </a:rPr>
              <a:t>연구배경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18872" y="1330305"/>
            <a:ext cx="8072078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563" indent="-106363"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82563" indent="-106363"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82563" indent="-106363"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82563" indent="-106363"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ko-KR" altLang="en-US" sz="1200" b="1" dirty="0"/>
              <a:t>우리나라</a:t>
            </a:r>
            <a:endParaRPr lang="en-US" altLang="ko-KR" sz="1200" b="1" dirty="0"/>
          </a:p>
          <a:p>
            <a:pPr marL="182563" indent="-106363"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ko-KR" sz="1200" b="1" dirty="0"/>
              <a:t>2005</a:t>
            </a:r>
            <a:r>
              <a:rPr lang="ko-KR" altLang="en-US" sz="1200" b="1" dirty="0"/>
              <a:t>년부터 </a:t>
            </a:r>
            <a:r>
              <a:rPr lang="en-US" altLang="ko-KR" sz="1200" b="1" dirty="0"/>
              <a:t>2017</a:t>
            </a:r>
            <a:r>
              <a:rPr lang="ko-KR" altLang="en-US" sz="1200" b="1" dirty="0"/>
              <a:t>년 기간 </a:t>
            </a:r>
            <a:endParaRPr lang="en-US" altLang="ko-KR" sz="1200" b="1" dirty="0"/>
          </a:p>
          <a:p>
            <a:pPr marL="182563" indent="-106363"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ko-KR" sz="1200" b="1" dirty="0"/>
              <a:t>F-Score 5</a:t>
            </a:r>
            <a:r>
              <a:rPr lang="ko-KR" altLang="en-US" sz="1200" b="1" dirty="0"/>
              <a:t>점이상 부터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점인 주식을 매수</a:t>
            </a:r>
          </a:p>
          <a:p>
            <a:pPr marL="182563" indent="-106363"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ko-KR" sz="1200" b="1" dirty="0"/>
              <a:t>1</a:t>
            </a:r>
            <a:r>
              <a:rPr lang="ko-KR" altLang="en-US" sz="1200" b="1" dirty="0"/>
              <a:t>년마다 </a:t>
            </a:r>
            <a:r>
              <a:rPr lang="ko-KR" altLang="en-US" sz="1200" b="1" dirty="0" err="1"/>
              <a:t>리밸런싱</a:t>
            </a:r>
            <a:r>
              <a:rPr lang="ko-KR" altLang="en-US" sz="1200" b="1" dirty="0"/>
              <a:t> 결과 </a:t>
            </a:r>
            <a:r>
              <a:rPr lang="en-US" altLang="ko-KR" sz="1200" b="1" dirty="0"/>
              <a:t>: 7,8</a:t>
            </a:r>
            <a:r>
              <a:rPr lang="ko-KR" altLang="en-US" sz="1200" b="1" dirty="0"/>
              <a:t>점이 우수</a:t>
            </a:r>
            <a:endParaRPr lang="en-US" altLang="ko-KR" sz="1200" b="1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8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8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8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800"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12039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3. F-Score </a:t>
            </a:r>
            <a:r>
              <a:rPr lang="ko-KR" altLang="en-US" sz="2000" b="1" dirty="0"/>
              <a:t>선정배경</a:t>
            </a:r>
          </a:p>
        </p:txBody>
      </p:sp>
      <p:pic>
        <p:nvPicPr>
          <p:cNvPr id="13" name="picture 2" descr="그림입니다.">
            <a:extLst>
              <a:ext uri="{FF2B5EF4-FFF2-40B4-BE49-F238E27FC236}">
                <a16:creationId xmlns:a16="http://schemas.microsoft.com/office/drawing/2014/main" id="{9DD44E07-9005-4CF1-9820-3F8265848757}"/>
              </a:ext>
            </a:extLst>
          </p:cNvPr>
          <p:cNvPicPr/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>
          <a:xfrm>
            <a:off x="3593592" y="1431300"/>
            <a:ext cx="5498335" cy="35463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F4C54EF-6653-4A1F-B49F-72A7CC481A2C}"/>
              </a:ext>
            </a:extLst>
          </p:cNvPr>
          <p:cNvSpPr txBox="1"/>
          <p:nvPr/>
        </p:nvSpPr>
        <p:spPr>
          <a:xfrm>
            <a:off x="861352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37287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highlight>
                  <a:schemeClr val="accent1"/>
                </a:highlight>
              </a:rPr>
              <a:t>선행연구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298EA53-C36B-41E9-93BF-E1244AE63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807415"/>
              </p:ext>
            </p:extLst>
          </p:nvPr>
        </p:nvGraphicFramePr>
        <p:xfrm>
          <a:off x="885824" y="1489838"/>
          <a:ext cx="7800977" cy="3259439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1053493">
                  <a:extLst>
                    <a:ext uri="{9D8B030D-6E8A-4147-A177-3AD203B41FA5}">
                      <a16:colId xmlns:a16="http://schemas.microsoft.com/office/drawing/2014/main" val="2685910329"/>
                    </a:ext>
                  </a:extLst>
                </a:gridCol>
                <a:gridCol w="1558263">
                  <a:extLst>
                    <a:ext uri="{9D8B030D-6E8A-4147-A177-3AD203B41FA5}">
                      <a16:colId xmlns:a16="http://schemas.microsoft.com/office/drawing/2014/main" val="257928453"/>
                    </a:ext>
                  </a:extLst>
                </a:gridCol>
                <a:gridCol w="5189221">
                  <a:extLst>
                    <a:ext uri="{9D8B030D-6E8A-4147-A177-3AD203B41FA5}">
                      <a16:colId xmlns:a16="http://schemas.microsoft.com/office/drawing/2014/main" val="968677811"/>
                    </a:ext>
                  </a:extLst>
                </a:gridCol>
              </a:tblGrid>
              <a:tr h="196675"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200" b="1" kern="100" dirty="0">
                          <a:effectLst/>
                        </a:rPr>
                        <a:t>부실예측</a:t>
                      </a:r>
                    </a:p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200" b="1" kern="100" dirty="0">
                          <a:effectLst/>
                        </a:rPr>
                        <a:t>모형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30885" marR="30885" marT="8478" marB="8478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Z-Score </a:t>
                      </a:r>
                      <a:r>
                        <a:rPr lang="ko-KR" sz="1000" b="1" kern="100" dirty="0">
                          <a:effectLst/>
                        </a:rPr>
                        <a:t>전략</a:t>
                      </a:r>
                    </a:p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ALTMAN, E. 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30885" marR="30885" marT="8478" marB="847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ALTMAN, E. "Financial Ratios, Discriminant Analysis and the Prediction of Corporate Bankruptcy." Journal of Finance (September 1968)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30885" marR="30885" marT="8478" marB="8478" anchor="ctr"/>
                </a:tc>
                <a:extLst>
                  <a:ext uri="{0D108BD9-81ED-4DB2-BD59-A6C34878D82A}">
                    <a16:rowId xmlns:a16="http://schemas.microsoft.com/office/drawing/2014/main" val="2810928172"/>
                  </a:ext>
                </a:extLst>
              </a:tr>
              <a:tr h="3760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K2_Score </a:t>
                      </a:r>
                      <a:r>
                        <a:rPr lang="ko-KR" sz="1000" b="1" kern="100" dirty="0">
                          <a:effectLst/>
                        </a:rPr>
                        <a:t>전략</a:t>
                      </a:r>
                      <a:r>
                        <a:rPr lang="en-US" sz="1000" b="1" kern="100" dirty="0">
                          <a:effectLst/>
                        </a:rPr>
                        <a:t> 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30885" marR="30885" marT="8478" marB="847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Altman(1996) </a:t>
                      </a:r>
                      <a:r>
                        <a:rPr lang="ko-KR" sz="800" kern="100" dirty="0">
                          <a:effectLst/>
                        </a:rPr>
                        <a:t>한국기업을 대상 연구 도산예측모형 제시</a:t>
                      </a:r>
                    </a:p>
                    <a:p>
                      <a:pPr algn="l" latinLnBrk="0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K1-score  : </a:t>
                      </a:r>
                      <a:r>
                        <a:rPr lang="ko-KR" sz="800" kern="100" dirty="0">
                          <a:effectLst/>
                        </a:rPr>
                        <a:t>상장기업과 비상장기업 적용 </a:t>
                      </a:r>
                    </a:p>
                    <a:p>
                      <a:pPr algn="l" latinLnBrk="0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K2-score : </a:t>
                      </a:r>
                      <a:r>
                        <a:rPr lang="ko-KR" sz="800" kern="100" dirty="0">
                          <a:effectLst/>
                        </a:rPr>
                        <a:t>상장기업 적용</a:t>
                      </a:r>
                    </a:p>
                    <a:p>
                      <a:pPr algn="l" latinLnBrk="0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K2-score </a:t>
                      </a:r>
                      <a:r>
                        <a:rPr lang="ko-KR" sz="800" kern="100" dirty="0">
                          <a:effectLst/>
                        </a:rPr>
                        <a:t>모형의 경우 도산</a:t>
                      </a:r>
                      <a:r>
                        <a:rPr lang="en-US" sz="800" kern="100" dirty="0">
                          <a:effectLst/>
                        </a:rPr>
                        <a:t> 1</a:t>
                      </a:r>
                      <a:r>
                        <a:rPr lang="ko-KR" sz="800" kern="100" dirty="0">
                          <a:effectLst/>
                        </a:rPr>
                        <a:t>년 전에</a:t>
                      </a:r>
                      <a:r>
                        <a:rPr lang="en-US" sz="800" kern="100" dirty="0">
                          <a:effectLst/>
                        </a:rPr>
                        <a:t> 96.6% </a:t>
                      </a:r>
                      <a:r>
                        <a:rPr lang="ko-KR" sz="800" kern="100" dirty="0" err="1">
                          <a:effectLst/>
                        </a:rPr>
                        <a:t>예측률</a:t>
                      </a:r>
                      <a:r>
                        <a:rPr lang="ko-KR" sz="800" kern="100" dirty="0">
                          <a:effectLst/>
                        </a:rPr>
                        <a:t> 보임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30885" marR="30885" marT="8478" marB="8478" anchor="ctr"/>
                </a:tc>
                <a:extLst>
                  <a:ext uri="{0D108BD9-81ED-4DB2-BD59-A6C34878D82A}">
                    <a16:rowId xmlns:a16="http://schemas.microsoft.com/office/drawing/2014/main" val="3228844250"/>
                  </a:ext>
                </a:extLst>
              </a:tr>
              <a:tr h="380380"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200" b="1" kern="100" dirty="0">
                          <a:effectLst/>
                        </a:rPr>
                        <a:t>종목선정</a:t>
                      </a:r>
                    </a:p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200" b="1" kern="100" dirty="0">
                          <a:effectLst/>
                        </a:rPr>
                        <a:t>관련연구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30885" marR="30885" marT="8478" marB="8478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000" b="1" kern="100" dirty="0">
                          <a:effectLst/>
                        </a:rPr>
                        <a:t>동양증권</a:t>
                      </a:r>
                    </a:p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(2009.8.27.) 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30885" marR="30885" marT="8478" marB="847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ko-KR" sz="800" kern="100" dirty="0">
                          <a:effectLst/>
                        </a:rPr>
                        <a:t>새로운 투자지표의 발견</a:t>
                      </a:r>
                      <a:r>
                        <a:rPr lang="en-US" sz="800" kern="100" dirty="0">
                          <a:effectLst/>
                        </a:rPr>
                        <a:t> Z-</a:t>
                      </a:r>
                      <a:r>
                        <a:rPr lang="ko-KR" sz="800" kern="100" dirty="0">
                          <a:effectLst/>
                        </a:rPr>
                        <a:t>스코어</a:t>
                      </a:r>
                    </a:p>
                    <a:p>
                      <a:pPr algn="l" latinLnBrk="0">
                        <a:lnSpc>
                          <a:spcPct val="103000"/>
                        </a:lnSpc>
                      </a:pPr>
                      <a:r>
                        <a:rPr lang="ko-KR" sz="800" u="sng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주식시장 상승 구간에서</a:t>
                      </a:r>
                      <a:r>
                        <a:rPr lang="en-US" sz="800" u="sng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Z-</a:t>
                      </a:r>
                      <a:r>
                        <a:rPr lang="ko-KR" sz="800" u="sng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스코어가 낮은 고위험 그룹에서 수익률 이 높게 나타나는 현상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3000"/>
                        </a:lnSpc>
                      </a:pPr>
                      <a:r>
                        <a:rPr lang="ko-KR" sz="800" kern="100" dirty="0">
                          <a:effectLst/>
                        </a:rPr>
                        <a:t>지수의 상승 국면에서는 리스크가 상대적으로 크게 측정되는 주식들의 수익률이 높게 나타나는 성향이 있다는 점을 고려한 투자 대상 물색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30885" marR="30885" marT="8478" marB="8478" anchor="ctr"/>
                </a:tc>
                <a:extLst>
                  <a:ext uri="{0D108BD9-81ED-4DB2-BD59-A6C34878D82A}">
                    <a16:rowId xmlns:a16="http://schemas.microsoft.com/office/drawing/2014/main" val="1029102289"/>
                  </a:ext>
                </a:extLst>
              </a:tr>
              <a:tr h="2840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F-Score </a:t>
                      </a:r>
                      <a:r>
                        <a:rPr lang="ko-KR" sz="1000" b="1" kern="100" dirty="0">
                          <a:effectLst/>
                        </a:rPr>
                        <a:t>전략</a:t>
                      </a:r>
                    </a:p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JOSEPH D. PIOTROSKI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30885" marR="30885" marT="8478" marB="847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2000 "Value Investing: The Use of Historical Financial Statement Information to Separate Winners from Losers" 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800" kern="100" dirty="0" err="1">
                          <a:effectLst/>
                        </a:rPr>
                        <a:t>F_Score</a:t>
                      </a:r>
                      <a:r>
                        <a:rPr lang="ko-KR" sz="800" kern="100" dirty="0">
                          <a:effectLst/>
                        </a:rPr>
                        <a:t>가 높은 기업들의 수익률이 높게 나타남을 보임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30885" marR="30885" marT="8478" marB="8478" anchor="ctr"/>
                </a:tc>
                <a:extLst>
                  <a:ext uri="{0D108BD9-81ED-4DB2-BD59-A6C34878D82A}">
                    <a16:rowId xmlns:a16="http://schemas.microsoft.com/office/drawing/2014/main" val="2494687659"/>
                  </a:ext>
                </a:extLst>
              </a:tr>
              <a:tr h="196675"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200" b="1" kern="100" dirty="0">
                          <a:effectLst/>
                        </a:rPr>
                        <a:t>Market</a:t>
                      </a:r>
                      <a:endParaRPr lang="ko-KR" sz="1200" b="1" kern="100" dirty="0">
                        <a:effectLst/>
                      </a:endParaRPr>
                    </a:p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200" b="1" kern="100" dirty="0">
                          <a:effectLst/>
                        </a:rPr>
                        <a:t>Timing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30885" marR="30885" marT="8478" marB="8478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Treynor-</a:t>
                      </a:r>
                      <a:r>
                        <a:rPr lang="en-US" sz="1000" b="1" kern="100" dirty="0" err="1">
                          <a:effectLst/>
                        </a:rPr>
                        <a:t>Mazuy</a:t>
                      </a:r>
                      <a:r>
                        <a:rPr lang="en-US" sz="1000" b="1" kern="100" dirty="0">
                          <a:effectLst/>
                        </a:rPr>
                        <a:t>(1966)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30885" marR="30885" marT="8478" marB="847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</a:pPr>
                      <a:r>
                        <a:rPr lang="en-US" sz="800" kern="100">
                          <a:effectLst/>
                        </a:rPr>
                        <a:t>Treynor, J. L., &amp; Mazuy, K. (1966). Can Mutual Funds Outguess the Market? </a:t>
                      </a:r>
                      <a:endParaRPr lang="ko-KR" sz="800" kern="100">
                        <a:effectLst/>
                      </a:endParaRPr>
                    </a:p>
                    <a:p>
                      <a:pPr algn="l" latinLnBrk="0">
                        <a:lnSpc>
                          <a:spcPct val="103000"/>
                        </a:lnSpc>
                      </a:pPr>
                      <a:r>
                        <a:rPr lang="en-US" sz="800" kern="100">
                          <a:effectLst/>
                        </a:rPr>
                        <a:t>Harvard Business Review, 4, 131-136.</a:t>
                      </a:r>
                      <a:endParaRPr lang="ko-KR" sz="800" kern="10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30885" marR="30885" marT="8478" marB="8478" anchor="ctr"/>
                </a:tc>
                <a:extLst>
                  <a:ext uri="{0D108BD9-81ED-4DB2-BD59-A6C34878D82A}">
                    <a16:rowId xmlns:a16="http://schemas.microsoft.com/office/drawing/2014/main" val="3798066153"/>
                  </a:ext>
                </a:extLst>
              </a:tr>
              <a:tr h="562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 err="1">
                          <a:effectLst/>
                        </a:rPr>
                        <a:t>Henriksson</a:t>
                      </a:r>
                      <a:r>
                        <a:rPr lang="en-US" sz="1000" b="1" kern="100" dirty="0">
                          <a:effectLst/>
                        </a:rPr>
                        <a:t>-Merton(1981) 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30885" marR="30885" marT="8478" marB="847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On Market Timing and Investment Performance. II. Statistical Procedures for Evaluating Forecasting Skills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Roy D. </a:t>
                      </a:r>
                      <a:r>
                        <a:rPr lang="en-US" sz="800" kern="100" dirty="0" err="1">
                          <a:effectLst/>
                        </a:rPr>
                        <a:t>Henriksson</a:t>
                      </a:r>
                      <a:r>
                        <a:rPr lang="en-US" sz="800" kern="100" dirty="0">
                          <a:effectLst/>
                        </a:rPr>
                        <a:t> and Robert C. Merton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The Journal of Business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Vol. 54, No. 4 (Oct., 1981), pp. 513-533 (21 pages)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Published By: The University of Chicago Press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30885" marR="30885" marT="8478" marB="8478" anchor="ctr"/>
                </a:tc>
                <a:extLst>
                  <a:ext uri="{0D108BD9-81ED-4DB2-BD59-A6C34878D82A}">
                    <a16:rowId xmlns:a16="http://schemas.microsoft.com/office/drawing/2014/main" val="1156660445"/>
                  </a:ext>
                </a:extLst>
              </a:tr>
              <a:tr h="441615"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200" b="1" kern="100" dirty="0">
                          <a:effectLst/>
                        </a:rPr>
                        <a:t>주가예측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30885" marR="30885" marT="8478" marB="8478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LSTM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30885" marR="30885" marT="8478" marB="847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A  Comparative  Study  on  Stock  Price  Forecasting  Models Using  LSTM  and  Bidirectional  Neural  Networks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Lee,  Jong  </a:t>
                      </a:r>
                      <a:r>
                        <a:rPr lang="en-US" sz="800" kern="100" dirty="0" err="1">
                          <a:effectLst/>
                        </a:rPr>
                        <a:t>Hyeok</a:t>
                      </a:r>
                      <a:r>
                        <a:rPr lang="en-US" sz="800" kern="100" dirty="0">
                          <a:effectLst/>
                        </a:rPr>
                        <a:t> (Supervisor  Kook,  Kwang  Ho) Dept.  of  Software  Analysis  and  Design Graduate  School  of Seoul  National  University  of  Science  and  Technology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30885" marR="30885" marT="8478" marB="8478" anchor="ctr"/>
                </a:tc>
                <a:extLst>
                  <a:ext uri="{0D108BD9-81ED-4DB2-BD59-A6C34878D82A}">
                    <a16:rowId xmlns:a16="http://schemas.microsoft.com/office/drawing/2014/main" val="2396487758"/>
                  </a:ext>
                </a:extLst>
              </a:tr>
              <a:tr h="1966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000" b="1" kern="100" dirty="0">
                          <a:effectLst/>
                        </a:rPr>
                        <a:t>강화학습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30885" marR="30885" marT="8478" marB="847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</a:pPr>
                      <a:r>
                        <a:rPr lang="en-US" sz="800" kern="100" dirty="0" err="1">
                          <a:effectLst/>
                        </a:rPr>
                        <a:t>Dtock</a:t>
                      </a:r>
                      <a:r>
                        <a:rPr lang="en-US" sz="800" kern="100" dirty="0">
                          <a:effectLst/>
                        </a:rPr>
                        <a:t> Price Prediction Using </a:t>
                      </a:r>
                      <a:r>
                        <a:rPr lang="en-US" sz="800" kern="100" dirty="0" err="1">
                          <a:effectLst/>
                        </a:rPr>
                        <a:t>Rainforcement</a:t>
                      </a:r>
                      <a:r>
                        <a:rPr lang="en-US" sz="800" kern="100" dirty="0">
                          <a:effectLst/>
                        </a:rPr>
                        <a:t> Learning. LEE BOMI .Dept. of </a:t>
                      </a:r>
                      <a:r>
                        <a:rPr lang="en-US" sz="800" kern="100" dirty="0" err="1">
                          <a:effectLst/>
                        </a:rPr>
                        <a:t>Bussiness</a:t>
                      </a:r>
                      <a:r>
                        <a:rPr lang="en-US" sz="800" kern="100" dirty="0">
                          <a:effectLst/>
                        </a:rPr>
                        <a:t> Informatics Graduate School of </a:t>
                      </a:r>
                      <a:r>
                        <a:rPr lang="en-US" sz="800" kern="100" dirty="0" err="1">
                          <a:effectLst/>
                        </a:rPr>
                        <a:t>Hanyang</a:t>
                      </a:r>
                      <a:r>
                        <a:rPr lang="en-US" sz="800" kern="100" dirty="0">
                          <a:effectLst/>
                        </a:rPr>
                        <a:t> University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30885" marR="30885" marT="8478" marB="8478" anchor="ctr"/>
                </a:tc>
                <a:extLst>
                  <a:ext uri="{0D108BD9-81ED-4DB2-BD59-A6C34878D82A}">
                    <a16:rowId xmlns:a16="http://schemas.microsoft.com/office/drawing/2014/main" val="84361955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C73E063-77A6-475F-875A-86964DFB9485}"/>
              </a:ext>
            </a:extLst>
          </p:cNvPr>
          <p:cNvSpPr txBox="1"/>
          <p:nvPr/>
        </p:nvSpPr>
        <p:spPr>
          <a:xfrm>
            <a:off x="861352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558042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Progression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630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highlight>
                  <a:schemeClr val="accent1"/>
                </a:highlight>
              </a:rPr>
              <a:t>STEPS</a:t>
            </a:r>
            <a:r>
              <a:rPr lang="en-US" dirty="0"/>
              <a:t> </a:t>
            </a:r>
            <a:r>
              <a:rPr lang="en-US" altLang="ko-KR" sz="2000" b="1" dirty="0"/>
              <a:t>PROGRESSING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431036-0BD7-422E-A857-4E54ED9B6D7B}"/>
              </a:ext>
            </a:extLst>
          </p:cNvPr>
          <p:cNvSpPr/>
          <p:nvPr/>
        </p:nvSpPr>
        <p:spPr>
          <a:xfrm>
            <a:off x="632459" y="2080260"/>
            <a:ext cx="1472689" cy="1593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STEP 1</a:t>
            </a:r>
          </a:p>
          <a:p>
            <a:pPr algn="ctr"/>
            <a:endParaRPr lang="en-US" altLang="ko-KR" sz="1000" b="1" dirty="0"/>
          </a:p>
          <a:p>
            <a:pPr algn="ctr"/>
            <a:r>
              <a:rPr lang="en-US" altLang="ko-KR" sz="1200" b="1" dirty="0"/>
              <a:t>DATA </a:t>
            </a:r>
          </a:p>
          <a:p>
            <a:pPr algn="ctr"/>
            <a:r>
              <a:rPr lang="en-US" altLang="ko-KR" sz="1150" b="1" dirty="0"/>
              <a:t>PREPROCESSING</a:t>
            </a:r>
          </a:p>
          <a:p>
            <a:pPr algn="ctr"/>
            <a:r>
              <a:rPr lang="en-US" altLang="ko-KR" b="1" dirty="0"/>
              <a:t> / EDA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F4AE82-0B26-4689-A896-D36BD5F2D22A}"/>
              </a:ext>
            </a:extLst>
          </p:cNvPr>
          <p:cNvSpPr/>
          <p:nvPr/>
        </p:nvSpPr>
        <p:spPr>
          <a:xfrm>
            <a:off x="2738376" y="2080260"/>
            <a:ext cx="1472690" cy="159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STEP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</a:p>
          <a:p>
            <a:pPr algn="ctr"/>
            <a:endParaRPr lang="en-US" altLang="ko-KR" sz="1000" b="1" dirty="0"/>
          </a:p>
          <a:p>
            <a:pPr algn="ctr"/>
            <a:r>
              <a:rPr lang="en-US" altLang="ko-KR" b="1" dirty="0"/>
              <a:t>SECURITY SELECTING</a:t>
            </a:r>
          </a:p>
          <a:p>
            <a:pPr algn="ctr"/>
            <a:r>
              <a:rPr lang="en-US" altLang="ko-KR" b="1" dirty="0"/>
              <a:t>&amp; QUANT</a:t>
            </a:r>
          </a:p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C6EF4C-2369-49AB-99E3-E811360B4AE9}"/>
              </a:ext>
            </a:extLst>
          </p:cNvPr>
          <p:cNvSpPr/>
          <p:nvPr/>
        </p:nvSpPr>
        <p:spPr>
          <a:xfrm>
            <a:off x="4844294" y="2080260"/>
            <a:ext cx="1472690" cy="15930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STEP 3</a:t>
            </a:r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PREDICTION</a:t>
            </a:r>
          </a:p>
          <a:p>
            <a:pPr algn="ctr"/>
            <a:endParaRPr lang="en-US" altLang="ko-KR" b="1" dirty="0"/>
          </a:p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E0B231-976F-4D49-9209-A341A54D2815}"/>
              </a:ext>
            </a:extLst>
          </p:cNvPr>
          <p:cNvSpPr/>
          <p:nvPr/>
        </p:nvSpPr>
        <p:spPr>
          <a:xfrm>
            <a:off x="6945388" y="2080260"/>
            <a:ext cx="1472690" cy="15930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STEP 4</a:t>
            </a:r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sz="1350" b="1" dirty="0"/>
              <a:t>FORECASTING</a:t>
            </a:r>
          </a:p>
          <a:p>
            <a:pPr algn="ctr"/>
            <a:endParaRPr lang="en-US" altLang="ko-KR" b="1" dirty="0"/>
          </a:p>
          <a:p>
            <a:pPr algn="ctr"/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0A3CEE0-6F14-48E2-9E3E-0FB64D609C3C}"/>
              </a:ext>
            </a:extLst>
          </p:cNvPr>
          <p:cNvSpPr/>
          <p:nvPr/>
        </p:nvSpPr>
        <p:spPr>
          <a:xfrm>
            <a:off x="2186940" y="2720820"/>
            <a:ext cx="464820" cy="311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A229179-3FBE-4966-B963-F95CF0EF85F3}"/>
              </a:ext>
            </a:extLst>
          </p:cNvPr>
          <p:cNvSpPr/>
          <p:nvPr/>
        </p:nvSpPr>
        <p:spPr>
          <a:xfrm>
            <a:off x="4299707" y="2720820"/>
            <a:ext cx="464820" cy="311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01F25A16-7C97-4770-B592-4617FB0213F6}"/>
              </a:ext>
            </a:extLst>
          </p:cNvPr>
          <p:cNvSpPr/>
          <p:nvPr/>
        </p:nvSpPr>
        <p:spPr>
          <a:xfrm>
            <a:off x="6396751" y="2720820"/>
            <a:ext cx="464820" cy="311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66A689-C96F-4F86-A56B-A650056374A8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889644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chemeClr val="accent1"/>
                </a:highlight>
              </a:rPr>
              <a:t>STEP 1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ko-KR" altLang="en-US" sz="1200" b="1" dirty="0">
                <a:highlight>
                  <a:srgbClr val="FFCD00"/>
                </a:highlight>
              </a:rPr>
              <a:t>가설</a:t>
            </a:r>
            <a:endParaRPr lang="en-US" altLang="ko-KR" sz="1200" b="1" dirty="0">
              <a:highlight>
                <a:srgbClr val="FFCD00"/>
              </a:highlight>
            </a:endParaRPr>
          </a:p>
          <a:p>
            <a:pPr marL="76200" indent="0">
              <a:buClr>
                <a:schemeClr val="accent1"/>
              </a:buClr>
              <a:buNone/>
            </a:pPr>
            <a:endParaRPr lang="ko-KR" altLang="en-US" sz="1200" b="1" dirty="0">
              <a:highlight>
                <a:srgbClr val="FFCD00"/>
              </a:highlight>
            </a:endParaRPr>
          </a:p>
          <a:p>
            <a:pPr marL="76200" indent="0">
              <a:buClr>
                <a:schemeClr val="accent1"/>
              </a:buClr>
              <a:buNone/>
            </a:pPr>
            <a:r>
              <a:rPr lang="en-US" altLang="ko-KR" sz="1200" dirty="0"/>
              <a:t>1. </a:t>
            </a:r>
            <a:r>
              <a:rPr lang="ko-KR" altLang="en-US" sz="1200" dirty="0">
                <a:highlight>
                  <a:srgbClr val="FFCD00"/>
                </a:highlight>
              </a:rPr>
              <a:t>집단 비교  </a:t>
            </a:r>
            <a:r>
              <a:rPr lang="en-US" altLang="ko-KR" sz="1200" dirty="0"/>
              <a:t>: </a:t>
            </a:r>
            <a:r>
              <a:rPr lang="ko-KR" altLang="en-US" sz="1200" dirty="0"/>
              <a:t>코스피 </a:t>
            </a:r>
            <a:r>
              <a:rPr lang="en-US" altLang="ko-KR" sz="1200" dirty="0"/>
              <a:t>798</a:t>
            </a:r>
            <a:r>
              <a:rPr lang="ko-KR" altLang="en-US" sz="1200" dirty="0"/>
              <a:t>개 기업</a:t>
            </a:r>
            <a:endParaRPr lang="en-US" altLang="ko-KR" sz="1200" dirty="0"/>
          </a:p>
          <a:p>
            <a:pPr marL="266700" indent="-1905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66700" indent="-1905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66700" indent="-1905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200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200" dirty="0"/>
          </a:p>
          <a:p>
            <a:pPr marL="76200" indent="0">
              <a:buClr>
                <a:schemeClr val="accent1"/>
              </a:buClr>
              <a:buNone/>
            </a:pPr>
            <a:r>
              <a:rPr lang="en-US" altLang="ko-KR" sz="1200" dirty="0"/>
              <a:t>2, </a:t>
            </a:r>
            <a:r>
              <a:rPr lang="ko-KR" altLang="en-US" sz="1200" dirty="0">
                <a:highlight>
                  <a:srgbClr val="FFCD00"/>
                </a:highlight>
              </a:rPr>
              <a:t>가설설정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수익률의 상대성</a:t>
            </a: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200" dirty="0" err="1">
                <a:highlight>
                  <a:srgbClr val="FFCD00"/>
                </a:highlight>
              </a:rPr>
              <a:t>귀무가설</a:t>
            </a:r>
            <a:r>
              <a:rPr lang="en-US" altLang="ko-KR" sz="1200" dirty="0">
                <a:highlight>
                  <a:srgbClr val="FFCD00"/>
                </a:highlight>
              </a:rPr>
              <a:t>(H0) </a:t>
            </a:r>
            <a:r>
              <a:rPr lang="en-US" altLang="ko-KR" sz="1200" dirty="0"/>
              <a:t>: </a:t>
            </a:r>
            <a:r>
              <a:rPr lang="ko-KR" altLang="en-US" sz="1200" dirty="0"/>
              <a:t>상대적 부실기업과 건전기업간의 </a:t>
            </a:r>
            <a:r>
              <a:rPr lang="ko-KR" altLang="en-US" sz="1200" u="sng" dirty="0"/>
              <a:t>수익률 차이가 없다</a:t>
            </a:r>
            <a:r>
              <a:rPr lang="en-US" altLang="ko-KR" sz="1200" dirty="0"/>
              <a:t>.</a:t>
            </a: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200" dirty="0">
                <a:highlight>
                  <a:srgbClr val="FFCD00"/>
                </a:highlight>
              </a:rPr>
              <a:t>대립가설</a:t>
            </a:r>
            <a:r>
              <a:rPr lang="en-US" altLang="ko-KR" sz="1200" dirty="0">
                <a:highlight>
                  <a:srgbClr val="FFCD00"/>
                </a:highlight>
              </a:rPr>
              <a:t>(H1)  </a:t>
            </a:r>
            <a:r>
              <a:rPr lang="en-US" altLang="ko-KR" sz="1200" dirty="0"/>
              <a:t>: </a:t>
            </a:r>
            <a:r>
              <a:rPr lang="ko-KR" altLang="en-US" sz="1200" dirty="0"/>
              <a:t>상대적 부실기업과 건전기업간의 </a:t>
            </a:r>
            <a:r>
              <a:rPr lang="ko-KR" altLang="en-US" sz="1200" u="sng" dirty="0"/>
              <a:t>수익률 차이가 있다</a:t>
            </a:r>
            <a:r>
              <a:rPr lang="en-US" altLang="ko-KR" sz="1200" dirty="0"/>
              <a:t>. </a:t>
            </a:r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200" b="1" dirty="0">
              <a:highlight>
                <a:srgbClr val="FFCD00"/>
              </a:highlight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8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8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800"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12039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Data Preprocessing / EDA</a:t>
            </a:r>
            <a:endParaRPr lang="ko-KR" altLang="en-US" sz="20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FAE0B7F-4A7D-4345-A782-FD8DB631C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777550"/>
              </p:ext>
            </p:extLst>
          </p:nvPr>
        </p:nvGraphicFramePr>
        <p:xfrm>
          <a:off x="1793748" y="2488699"/>
          <a:ext cx="4101465" cy="612140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1367790">
                  <a:extLst>
                    <a:ext uri="{9D8B030D-6E8A-4147-A177-3AD203B41FA5}">
                      <a16:colId xmlns:a16="http://schemas.microsoft.com/office/drawing/2014/main" val="4177361598"/>
                    </a:ext>
                  </a:extLst>
                </a:gridCol>
                <a:gridCol w="2733675">
                  <a:extLst>
                    <a:ext uri="{9D8B030D-6E8A-4147-A177-3AD203B41FA5}">
                      <a16:colId xmlns:a16="http://schemas.microsoft.com/office/drawing/2014/main" val="4102870326"/>
                    </a:ext>
                  </a:extLst>
                </a:gridCol>
              </a:tblGrid>
              <a:tr h="30607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400" b="1" kern="100" dirty="0">
                          <a:effectLst/>
                        </a:rPr>
                        <a:t>K2&lt;0.75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200" kern="100" dirty="0">
                          <a:effectLst/>
                        </a:rPr>
                        <a:t>상대적 부실기업</a:t>
                      </a:r>
                      <a:r>
                        <a:rPr lang="en-US" sz="1200" kern="100" dirty="0">
                          <a:effectLst/>
                        </a:rPr>
                        <a:t> + </a:t>
                      </a:r>
                      <a:r>
                        <a:rPr lang="ko-KR" sz="1200" kern="100" dirty="0">
                          <a:effectLst/>
                        </a:rPr>
                        <a:t>유보기업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517001045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400" b="1" kern="100" dirty="0">
                          <a:effectLst/>
                        </a:rPr>
                        <a:t>K2&gt;0.75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200" kern="100" dirty="0">
                          <a:effectLst/>
                        </a:rPr>
                        <a:t>건전기업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4005433711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D8E5E0BD-61C1-4E7A-9EB1-AED4085F2E58}"/>
              </a:ext>
            </a:extLst>
          </p:cNvPr>
          <p:cNvGrpSpPr/>
          <p:nvPr/>
        </p:nvGrpSpPr>
        <p:grpSpPr>
          <a:xfrm>
            <a:off x="7502903" y="0"/>
            <a:ext cx="1641097" cy="700995"/>
            <a:chOff x="545843" y="3551853"/>
            <a:chExt cx="5896291" cy="24864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7D400A8-1A6B-4CAA-A766-2C106C280B65}"/>
                </a:ext>
              </a:extLst>
            </p:cNvPr>
            <p:cNvSpPr/>
            <p:nvPr/>
          </p:nvSpPr>
          <p:spPr>
            <a:xfrm>
              <a:off x="545843" y="3551853"/>
              <a:ext cx="1472689" cy="24864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F07C384-96EA-41A6-8CEE-9D2868731B4B}"/>
                </a:ext>
              </a:extLst>
            </p:cNvPr>
            <p:cNvSpPr/>
            <p:nvPr/>
          </p:nvSpPr>
          <p:spPr>
            <a:xfrm>
              <a:off x="1997207" y="3551853"/>
              <a:ext cx="1472690" cy="1593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FDCF85B-AD44-4C0B-BBB6-CA8AA419C5D8}"/>
                </a:ext>
              </a:extLst>
            </p:cNvPr>
            <p:cNvSpPr/>
            <p:nvPr/>
          </p:nvSpPr>
          <p:spPr>
            <a:xfrm>
              <a:off x="3469896" y="3551853"/>
              <a:ext cx="1472690" cy="15930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DD1F193-DB50-4765-9FB2-CAA0628D99A0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BD8BE0B-06EE-4A71-B908-78DD265819CF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461886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chemeClr val="accent1"/>
                </a:highlight>
              </a:rPr>
              <a:t>STEP 1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endParaRPr lang="en-US" altLang="ko-KR" sz="1200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200" dirty="0"/>
          </a:p>
          <a:p>
            <a:pPr marL="76200" indent="0">
              <a:buClr>
                <a:schemeClr val="accent1"/>
              </a:buClr>
              <a:buNone/>
            </a:pPr>
            <a:r>
              <a:rPr lang="en-US" altLang="ko-KR" sz="1400" b="1" dirty="0"/>
              <a:t>※</a:t>
            </a:r>
            <a:r>
              <a:rPr lang="en-US" altLang="ko-KR" sz="1400" b="1" dirty="0" err="1"/>
              <a:t>Backtesting</a:t>
            </a:r>
            <a:r>
              <a:rPr lang="en-US" altLang="ko-KR" sz="1400" b="1" dirty="0"/>
              <a:t>, Prediction </a:t>
            </a:r>
            <a:r>
              <a:rPr lang="ko-KR" altLang="en-US" sz="1400" b="1" dirty="0"/>
              <a:t>벤치마크는 코스피 지수</a:t>
            </a:r>
          </a:p>
          <a:p>
            <a:pPr marL="76200" indent="0">
              <a:buClr>
                <a:schemeClr val="accent1"/>
              </a:buClr>
              <a:buNone/>
            </a:pPr>
            <a:r>
              <a:rPr lang="en-US" altLang="ko-KR" sz="1400" b="1" dirty="0"/>
              <a:t>※Forecasting </a:t>
            </a:r>
            <a:r>
              <a:rPr lang="ko-KR" altLang="en-US" sz="1400" b="1" dirty="0"/>
              <a:t>추출된 상대적 부실기업 </a:t>
            </a:r>
            <a:r>
              <a:rPr lang="en-US" altLang="ko-KR" sz="1400" b="1" dirty="0"/>
              <a:t>6</a:t>
            </a:r>
            <a:r>
              <a:rPr lang="ko-KR" altLang="en-US" sz="1400" b="1" dirty="0"/>
              <a:t>종목 대비 </a:t>
            </a:r>
            <a:endParaRPr lang="en-US" altLang="ko-KR" sz="14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400" b="1" dirty="0"/>
              <a:t>건전기업 수익률은 가설에 적용하기 위해 코스피</a:t>
            </a:r>
            <a:r>
              <a:rPr lang="en-US" altLang="ko-KR" sz="1400" b="1" dirty="0"/>
              <a:t>50</a:t>
            </a:r>
            <a:r>
              <a:rPr lang="ko-KR" altLang="en-US" sz="1400" b="1" dirty="0"/>
              <a:t>과 비교 </a:t>
            </a:r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400" b="1" dirty="0">
              <a:highlight>
                <a:srgbClr val="FFCD00"/>
              </a:highlight>
            </a:endParaRPr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200" b="1" dirty="0">
                <a:highlight>
                  <a:srgbClr val="FFCD00"/>
                </a:highlight>
              </a:rPr>
              <a:t>데이터</a:t>
            </a:r>
            <a:r>
              <a:rPr lang="ko-KR" altLang="en-US" sz="1200" b="1" dirty="0"/>
              <a:t> </a:t>
            </a: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200" dirty="0"/>
              <a:t>한국상장협의회 자료</a:t>
            </a:r>
            <a:r>
              <a:rPr lang="en-US" altLang="ko-KR" sz="1200" dirty="0"/>
              <a:t>(2009.1.1. ~ 2019.12.31.) </a:t>
            </a: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200" dirty="0"/>
              <a:t>유가증권시장 </a:t>
            </a:r>
            <a:r>
              <a:rPr lang="en-US" altLang="ko-KR" sz="1200" dirty="0"/>
              <a:t>2021.12.8.</a:t>
            </a:r>
            <a:r>
              <a:rPr lang="ko-KR" altLang="en-US" sz="1200" dirty="0"/>
              <a:t>검색기준 상장된 </a:t>
            </a:r>
            <a:r>
              <a:rPr lang="en-US" altLang="ko-KR" sz="1200" dirty="0"/>
              <a:t>798</a:t>
            </a:r>
            <a:r>
              <a:rPr lang="ko-KR" altLang="en-US" sz="1200" dirty="0"/>
              <a:t>개 기업 대상</a:t>
            </a: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재무재표가</a:t>
            </a:r>
            <a:r>
              <a:rPr lang="ko-KR" altLang="en-US" sz="1200" dirty="0"/>
              <a:t> 다른 금융권 기업 및 회계자료 빠진 </a:t>
            </a:r>
            <a:r>
              <a:rPr lang="en-US" altLang="ko-KR" sz="1200" dirty="0"/>
              <a:t>92</a:t>
            </a:r>
            <a:r>
              <a:rPr lang="ko-KR" altLang="en-US" sz="1200" dirty="0"/>
              <a:t>개 기업 제외한 </a:t>
            </a:r>
            <a:r>
              <a:rPr lang="en-US" altLang="ko-KR" sz="1200" dirty="0"/>
              <a:t>706</a:t>
            </a:r>
            <a:r>
              <a:rPr lang="ko-KR" altLang="en-US" sz="1200" dirty="0"/>
              <a:t>개 기업 선택</a:t>
            </a:r>
          </a:p>
          <a:p>
            <a:pPr marL="723900" lvl="1" indent="-1905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ko-KR" altLang="en-US" sz="10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8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8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8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800"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12039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Data Preprocessing / EDA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8E5E0BD-61C1-4E7A-9EB1-AED4085F2E58}"/>
              </a:ext>
            </a:extLst>
          </p:cNvPr>
          <p:cNvGrpSpPr/>
          <p:nvPr/>
        </p:nvGrpSpPr>
        <p:grpSpPr>
          <a:xfrm>
            <a:off x="7502903" y="0"/>
            <a:ext cx="1641097" cy="700995"/>
            <a:chOff x="545843" y="3551853"/>
            <a:chExt cx="5896291" cy="24864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7D400A8-1A6B-4CAA-A766-2C106C280B65}"/>
                </a:ext>
              </a:extLst>
            </p:cNvPr>
            <p:cNvSpPr/>
            <p:nvPr/>
          </p:nvSpPr>
          <p:spPr>
            <a:xfrm>
              <a:off x="545843" y="3551853"/>
              <a:ext cx="1472689" cy="24864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F07C384-96EA-41A6-8CEE-9D2868731B4B}"/>
                </a:ext>
              </a:extLst>
            </p:cNvPr>
            <p:cNvSpPr/>
            <p:nvPr/>
          </p:nvSpPr>
          <p:spPr>
            <a:xfrm>
              <a:off x="1997207" y="3551853"/>
              <a:ext cx="1472690" cy="1593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FDCF85B-AD44-4C0B-BBB6-CA8AA419C5D8}"/>
                </a:ext>
              </a:extLst>
            </p:cNvPr>
            <p:cNvSpPr/>
            <p:nvPr/>
          </p:nvSpPr>
          <p:spPr>
            <a:xfrm>
              <a:off x="3469896" y="3551853"/>
              <a:ext cx="1472690" cy="15930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DD1F193-DB50-4765-9FB2-CAA0628D99A0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BD8BE0B-06EE-4A71-B908-78DD265819CF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072292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1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ko-KR" altLang="en-US" sz="1200" b="1" dirty="0">
                <a:highlight>
                  <a:srgbClr val="FFCD00"/>
                </a:highlight>
              </a:rPr>
              <a:t>변수설명</a:t>
            </a:r>
            <a:endParaRPr lang="en-US" altLang="ko-KR" sz="800"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12039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Data Preprocessing / EDA</a:t>
            </a:r>
            <a:endParaRPr lang="ko-KR" altLang="en-US" sz="2000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CFE0282-8D46-4239-8542-689A5BFF7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35009"/>
              </p:ext>
            </p:extLst>
          </p:nvPr>
        </p:nvGraphicFramePr>
        <p:xfrm>
          <a:off x="1524000" y="1763613"/>
          <a:ext cx="6666950" cy="3113085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1021080">
                  <a:extLst>
                    <a:ext uri="{9D8B030D-6E8A-4147-A177-3AD203B41FA5}">
                      <a16:colId xmlns:a16="http://schemas.microsoft.com/office/drawing/2014/main" val="712188449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3102592058"/>
                    </a:ext>
                  </a:extLst>
                </a:gridCol>
                <a:gridCol w="1455420">
                  <a:extLst>
                    <a:ext uri="{9D8B030D-6E8A-4147-A177-3AD203B41FA5}">
                      <a16:colId xmlns:a16="http://schemas.microsoft.com/office/drawing/2014/main" val="75685548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146901938"/>
                    </a:ext>
                  </a:extLst>
                </a:gridCol>
                <a:gridCol w="654770">
                  <a:extLst>
                    <a:ext uri="{9D8B030D-6E8A-4147-A177-3AD203B41FA5}">
                      <a16:colId xmlns:a16="http://schemas.microsoft.com/office/drawing/2014/main" val="936932534"/>
                    </a:ext>
                  </a:extLst>
                </a:gridCol>
              </a:tblGrid>
              <a:tr h="207539">
                <a:tc rowSpan="4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effectLst/>
                          <a:highlight>
                            <a:srgbClr val="FFCD00"/>
                          </a:highlight>
                        </a:rPr>
                        <a:t>K2-Score</a:t>
                      </a:r>
                      <a:endParaRPr lang="ko-KR" sz="900" b="1" kern="100" dirty="0">
                        <a:effectLst/>
                        <a:highlight>
                          <a:srgbClr val="FFCD00"/>
                        </a:highlight>
                      </a:endParaRPr>
                    </a:p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effectLst/>
                          <a:highlight>
                            <a:srgbClr val="FFCD00"/>
                          </a:highlight>
                        </a:rPr>
                        <a:t>(</a:t>
                      </a:r>
                      <a:r>
                        <a:rPr lang="ko-KR" sz="1000" b="1" kern="100" dirty="0" err="1">
                          <a:effectLst/>
                          <a:highlight>
                            <a:srgbClr val="FFCD00"/>
                          </a:highlight>
                        </a:rPr>
                        <a:t>알트만</a:t>
                      </a:r>
                      <a:r>
                        <a:rPr lang="en-US" sz="1000" b="1" kern="100" dirty="0">
                          <a:effectLst/>
                          <a:highlight>
                            <a:srgbClr val="FFCD00"/>
                          </a:highlight>
                        </a:rPr>
                        <a:t>)</a:t>
                      </a:r>
                      <a:endParaRPr lang="ko-KR" sz="900" b="1" kern="100" dirty="0">
                        <a:solidFill>
                          <a:srgbClr val="000000"/>
                        </a:solidFill>
                        <a:effectLst/>
                        <a:highlight>
                          <a:srgbClr val="FFCD00"/>
                        </a:highlight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>
                    <a:solidFill>
                      <a:srgbClr val="FFCD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000" b="1" kern="100" dirty="0">
                          <a:solidFill>
                            <a:schemeClr val="tx1"/>
                          </a:solidFill>
                          <a:effectLst/>
                        </a:rPr>
                        <a:t>총자산</a:t>
                      </a:r>
                      <a:endParaRPr lang="ko-KR" sz="1000" b="1" kern="100" dirty="0">
                        <a:solidFill>
                          <a:schemeClr val="tx1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ko-KR" sz="1000" b="1" kern="100" dirty="0">
                          <a:effectLst/>
                        </a:rPr>
                        <a:t>총자산의 </a:t>
                      </a:r>
                      <a:r>
                        <a:rPr lang="ko-KR" sz="1000" b="1" kern="100" dirty="0" err="1">
                          <a:effectLst/>
                        </a:rPr>
                        <a:t>로그값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626859"/>
                  </a:ext>
                </a:extLst>
              </a:tr>
              <a:tr h="2075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000" b="1" kern="100" dirty="0">
                          <a:solidFill>
                            <a:schemeClr val="tx1"/>
                          </a:solidFill>
                          <a:effectLst/>
                        </a:rPr>
                        <a:t>매출액</a:t>
                      </a:r>
                      <a:r>
                        <a:rPr lang="en-US" sz="1000" b="1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sz="1000" b="1" kern="100" dirty="0">
                          <a:solidFill>
                            <a:schemeClr val="tx1"/>
                          </a:solidFill>
                          <a:effectLst/>
                        </a:rPr>
                        <a:t>총자산</a:t>
                      </a:r>
                      <a:endParaRPr lang="ko-KR" sz="1000" b="1" kern="100" dirty="0">
                        <a:solidFill>
                          <a:schemeClr val="tx1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ko-KR" sz="1000" b="1" kern="100" dirty="0">
                          <a:effectLst/>
                        </a:rPr>
                        <a:t>총자산 회전율의 </a:t>
                      </a:r>
                      <a:r>
                        <a:rPr lang="ko-KR" sz="1000" b="1" kern="100" dirty="0" err="1">
                          <a:effectLst/>
                        </a:rPr>
                        <a:t>로그값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649187"/>
                  </a:ext>
                </a:extLst>
              </a:tr>
              <a:tr h="2075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000" b="1" kern="100" dirty="0">
                          <a:solidFill>
                            <a:schemeClr val="tx1"/>
                          </a:solidFill>
                          <a:effectLst/>
                        </a:rPr>
                        <a:t>이익잉여금</a:t>
                      </a:r>
                      <a:r>
                        <a:rPr lang="en-US" sz="1000" b="1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sz="1000" b="1" kern="100" dirty="0">
                          <a:solidFill>
                            <a:schemeClr val="tx1"/>
                          </a:solidFill>
                          <a:effectLst/>
                        </a:rPr>
                        <a:t>총자산</a:t>
                      </a:r>
                      <a:endParaRPr lang="ko-KR" sz="1000" b="1" kern="100" dirty="0">
                        <a:solidFill>
                          <a:schemeClr val="tx1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ko-KR" sz="1000" b="1" kern="100" dirty="0">
                          <a:effectLst/>
                        </a:rPr>
                        <a:t>누적수익성 비율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29806"/>
                  </a:ext>
                </a:extLst>
              </a:tr>
              <a:tr h="2075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000" b="1" kern="100" dirty="0">
                          <a:solidFill>
                            <a:schemeClr val="tx1"/>
                          </a:solidFill>
                          <a:effectLst/>
                        </a:rPr>
                        <a:t>자기자본시장가치</a:t>
                      </a:r>
                      <a:r>
                        <a:rPr lang="en-US" sz="1000" b="1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sz="1000" b="1" kern="100" dirty="0" err="1">
                          <a:solidFill>
                            <a:schemeClr val="tx1"/>
                          </a:solidFill>
                          <a:effectLst/>
                        </a:rPr>
                        <a:t>총부채</a:t>
                      </a:r>
                      <a:endParaRPr lang="ko-KR" sz="1000" b="1" kern="100" dirty="0">
                        <a:solidFill>
                          <a:schemeClr val="tx1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ko-KR" sz="1000" b="1" kern="100" dirty="0">
                          <a:effectLst/>
                        </a:rPr>
                        <a:t>자본부채비율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247474"/>
                  </a:ext>
                </a:extLst>
              </a:tr>
              <a:tr h="207539">
                <a:tc rowSpan="9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effectLst/>
                          <a:highlight>
                            <a:srgbClr val="FFCD00"/>
                          </a:highlight>
                        </a:rPr>
                        <a:t>F-Score</a:t>
                      </a:r>
                      <a:endParaRPr lang="ko-KR" sz="900" b="1" kern="100" dirty="0">
                        <a:effectLst/>
                        <a:highlight>
                          <a:srgbClr val="FFCD00"/>
                        </a:highlight>
                      </a:endParaRPr>
                    </a:p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effectLst/>
                          <a:highlight>
                            <a:srgbClr val="FFCD00"/>
                          </a:highlight>
                        </a:rPr>
                        <a:t>(</a:t>
                      </a:r>
                      <a:r>
                        <a:rPr lang="ko-KR" altLang="en-US" sz="1000" b="1" kern="100" dirty="0" err="1">
                          <a:effectLst/>
                          <a:highlight>
                            <a:srgbClr val="FFCD00"/>
                          </a:highlight>
                        </a:rPr>
                        <a:t>표트로</a:t>
                      </a:r>
                      <a:r>
                        <a:rPr lang="ko-KR" altLang="en-US" sz="1000" b="1" kern="100" dirty="0" err="1">
                          <a:effectLst/>
                        </a:rPr>
                        <a:t>스키</a:t>
                      </a:r>
                      <a:r>
                        <a:rPr lang="en-US" sz="1000" b="1" kern="100" dirty="0">
                          <a:effectLst/>
                          <a:highlight>
                            <a:srgbClr val="FFCD00"/>
                          </a:highlight>
                        </a:rPr>
                        <a:t>)</a:t>
                      </a:r>
                      <a:endParaRPr lang="ko-KR" sz="900" b="1" kern="100" dirty="0">
                        <a:solidFill>
                          <a:srgbClr val="000000"/>
                        </a:solidFill>
                        <a:effectLst/>
                        <a:highlight>
                          <a:srgbClr val="FFCD00"/>
                        </a:highlight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>
                    <a:solidFill>
                      <a:srgbClr val="FFCD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000" b="1" kern="100" dirty="0">
                          <a:solidFill>
                            <a:schemeClr val="tx1"/>
                          </a:solidFill>
                          <a:effectLst/>
                        </a:rPr>
                        <a:t>수익성비율</a:t>
                      </a:r>
                      <a:endParaRPr lang="ko-KR" sz="1000" b="1" kern="100" dirty="0">
                        <a:solidFill>
                          <a:schemeClr val="tx1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000" b="1" kern="100">
                          <a:solidFill>
                            <a:schemeClr val="tx1"/>
                          </a:solidFill>
                          <a:effectLst/>
                        </a:rPr>
                        <a:t>당기순이익</a:t>
                      </a:r>
                      <a:endParaRPr lang="ko-KR" sz="1000" b="1" kern="100">
                        <a:solidFill>
                          <a:schemeClr val="tx1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ko-KR" sz="1000" b="1" kern="100" dirty="0">
                          <a:effectLst/>
                        </a:rPr>
                        <a:t>회계상 전년 당기순이익</a:t>
                      </a:r>
                      <a:r>
                        <a:rPr lang="en-US" sz="1000" b="1" kern="100" dirty="0">
                          <a:effectLst/>
                        </a:rPr>
                        <a:t> 0</a:t>
                      </a:r>
                      <a:r>
                        <a:rPr lang="ko-KR" sz="1000" b="1" kern="100" dirty="0">
                          <a:effectLst/>
                        </a:rPr>
                        <a:t>이상유무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altLang="ko-KR" sz="10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CD00"/>
                          </a:highlight>
                          <a:latin typeface="함초롬바탕"/>
                          <a:ea typeface="맑은 고딕" panose="020B0503020000020004" pitchFamily="50" charset="-127"/>
                          <a:cs typeface="함초롬바탕"/>
                        </a:rPr>
                        <a:t>+1/ +0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highlight>
                          <a:srgbClr val="FFCD00"/>
                        </a:highlight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/>
                </a:tc>
                <a:extLst>
                  <a:ext uri="{0D108BD9-81ED-4DB2-BD59-A6C34878D82A}">
                    <a16:rowId xmlns:a16="http://schemas.microsoft.com/office/drawing/2014/main" val="187840941"/>
                  </a:ext>
                </a:extLst>
              </a:tr>
              <a:tr h="2075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000" b="1" kern="100" dirty="0">
                          <a:solidFill>
                            <a:schemeClr val="tx1"/>
                          </a:solidFill>
                          <a:effectLst/>
                        </a:rPr>
                        <a:t>영업현금흐름</a:t>
                      </a:r>
                      <a:endParaRPr lang="ko-KR" sz="1000" b="1" kern="100" dirty="0">
                        <a:solidFill>
                          <a:schemeClr val="tx1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ko-KR" sz="1000" b="1" kern="100" dirty="0">
                          <a:effectLst/>
                        </a:rPr>
                        <a:t>전년도 영업현금흐름</a:t>
                      </a:r>
                      <a:r>
                        <a:rPr lang="en-US" sz="1000" b="1" kern="100" dirty="0">
                          <a:effectLst/>
                        </a:rPr>
                        <a:t> 0 </a:t>
                      </a:r>
                      <a:r>
                        <a:rPr lang="ko-KR" sz="1000" b="1" kern="100" dirty="0">
                          <a:effectLst/>
                        </a:rPr>
                        <a:t>이상 유무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CD00"/>
                          </a:highlight>
                          <a:latin typeface="함초롬바탕"/>
                          <a:ea typeface="맑은 고딕" panose="020B0503020000020004" pitchFamily="50" charset="-127"/>
                          <a:cs typeface="함초롬바탕"/>
                        </a:rPr>
                        <a:t>+1/ +0</a:t>
                      </a:r>
                      <a:endParaRPr lang="ko-KR" altLang="ko-KR" sz="1000" b="1" kern="100" dirty="0">
                        <a:solidFill>
                          <a:srgbClr val="000000"/>
                        </a:solidFill>
                        <a:effectLst/>
                        <a:highlight>
                          <a:srgbClr val="FFCD00"/>
                        </a:highlight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/>
                </a:tc>
                <a:extLst>
                  <a:ext uri="{0D108BD9-81ED-4DB2-BD59-A6C34878D82A}">
                    <a16:rowId xmlns:a16="http://schemas.microsoft.com/office/drawing/2014/main" val="1720867681"/>
                  </a:ext>
                </a:extLst>
              </a:tr>
              <a:tr h="2075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effectLst/>
                        </a:rPr>
                        <a:t>ROA</a:t>
                      </a:r>
                      <a:endParaRPr lang="ko-KR" sz="1000" b="1" kern="100" dirty="0">
                        <a:solidFill>
                          <a:schemeClr val="tx1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ko-KR" sz="1000" b="1" kern="100" dirty="0">
                          <a:effectLst/>
                        </a:rPr>
                        <a:t>전년도 대비 증가 유무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CD00"/>
                          </a:highlight>
                          <a:latin typeface="함초롬바탕"/>
                          <a:ea typeface="맑은 고딕" panose="020B0503020000020004" pitchFamily="50" charset="-127"/>
                          <a:cs typeface="함초롬바탕"/>
                        </a:rPr>
                        <a:t>+1/ +0</a:t>
                      </a:r>
                      <a:endParaRPr lang="ko-KR" altLang="ko-KR" sz="1000" b="1" kern="100" dirty="0">
                        <a:solidFill>
                          <a:srgbClr val="000000"/>
                        </a:solidFill>
                        <a:effectLst/>
                        <a:highlight>
                          <a:srgbClr val="FFCD00"/>
                        </a:highlight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/>
                </a:tc>
                <a:extLst>
                  <a:ext uri="{0D108BD9-81ED-4DB2-BD59-A6C34878D82A}">
                    <a16:rowId xmlns:a16="http://schemas.microsoft.com/office/drawing/2014/main" val="3727631719"/>
                  </a:ext>
                </a:extLst>
              </a:tr>
              <a:tr h="2075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000" b="1" kern="100">
                          <a:solidFill>
                            <a:schemeClr val="tx1"/>
                          </a:solidFill>
                          <a:effectLst/>
                        </a:rPr>
                        <a:t>순이익</a:t>
                      </a:r>
                      <a:endParaRPr lang="ko-KR" sz="1000" b="1" kern="100">
                        <a:solidFill>
                          <a:schemeClr val="tx1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ko-KR" sz="1000" b="1" kern="100" dirty="0">
                          <a:effectLst/>
                        </a:rPr>
                        <a:t>영업현금흐름이 상대적 높아야 함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CD00"/>
                          </a:highlight>
                          <a:latin typeface="함초롬바탕"/>
                          <a:ea typeface="맑은 고딕" panose="020B0503020000020004" pitchFamily="50" charset="-127"/>
                          <a:cs typeface="함초롬바탕"/>
                        </a:rPr>
                        <a:t>+1/ +0</a:t>
                      </a:r>
                      <a:endParaRPr lang="ko-KR" altLang="ko-KR" sz="1000" b="1" kern="100" dirty="0">
                        <a:solidFill>
                          <a:srgbClr val="000000"/>
                        </a:solidFill>
                        <a:effectLst/>
                        <a:highlight>
                          <a:srgbClr val="FFCD00"/>
                        </a:highlight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/>
                </a:tc>
                <a:extLst>
                  <a:ext uri="{0D108BD9-81ED-4DB2-BD59-A6C34878D82A}">
                    <a16:rowId xmlns:a16="http://schemas.microsoft.com/office/drawing/2014/main" val="3010182027"/>
                  </a:ext>
                </a:extLst>
              </a:tr>
              <a:tr h="2075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000" b="1" kern="100">
                          <a:solidFill>
                            <a:schemeClr val="tx1"/>
                          </a:solidFill>
                          <a:effectLst/>
                        </a:rPr>
                        <a:t>성장성비율</a:t>
                      </a:r>
                      <a:endParaRPr lang="ko-KR" sz="1000" b="1" kern="100">
                        <a:solidFill>
                          <a:schemeClr val="tx1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000" b="1" kern="100" dirty="0">
                          <a:solidFill>
                            <a:schemeClr val="tx1"/>
                          </a:solidFill>
                          <a:effectLst/>
                        </a:rPr>
                        <a:t>매출</a:t>
                      </a:r>
                      <a:r>
                        <a:rPr lang="en-US" altLang="ko-KR" sz="1000" b="1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1000" b="1" kern="100" dirty="0">
                          <a:solidFill>
                            <a:schemeClr val="tx1"/>
                          </a:solidFill>
                          <a:effectLst/>
                        </a:rPr>
                        <a:t>총이익률</a:t>
                      </a:r>
                      <a:endParaRPr lang="ko-KR" sz="1000" b="1" kern="100" dirty="0">
                        <a:solidFill>
                          <a:schemeClr val="tx1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ko-KR" sz="1000" b="1" kern="100" dirty="0">
                          <a:effectLst/>
                        </a:rPr>
                        <a:t>전년대비 증가 유무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CD00"/>
                          </a:highlight>
                          <a:latin typeface="함초롬바탕"/>
                          <a:ea typeface="맑은 고딕" panose="020B0503020000020004" pitchFamily="50" charset="-127"/>
                          <a:cs typeface="함초롬바탕"/>
                        </a:rPr>
                        <a:t>+1/ +0</a:t>
                      </a:r>
                      <a:endParaRPr lang="ko-KR" altLang="ko-KR" sz="1000" b="1" kern="100" dirty="0">
                        <a:solidFill>
                          <a:srgbClr val="000000"/>
                        </a:solidFill>
                        <a:effectLst/>
                        <a:highlight>
                          <a:srgbClr val="FFCD00"/>
                        </a:highlight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/>
                </a:tc>
                <a:extLst>
                  <a:ext uri="{0D108BD9-81ED-4DB2-BD59-A6C34878D82A}">
                    <a16:rowId xmlns:a16="http://schemas.microsoft.com/office/drawing/2014/main" val="2964427508"/>
                  </a:ext>
                </a:extLst>
              </a:tr>
              <a:tr h="2075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000" b="1" kern="100" dirty="0">
                          <a:solidFill>
                            <a:schemeClr val="tx1"/>
                          </a:solidFill>
                          <a:effectLst/>
                        </a:rPr>
                        <a:t>안정성비율</a:t>
                      </a:r>
                      <a:endParaRPr lang="ko-KR" sz="1000" b="1" kern="100" dirty="0">
                        <a:solidFill>
                          <a:schemeClr val="tx1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000" b="1" kern="100" dirty="0">
                          <a:solidFill>
                            <a:schemeClr val="tx1"/>
                          </a:solidFill>
                          <a:effectLst/>
                        </a:rPr>
                        <a:t>부채비율</a:t>
                      </a:r>
                      <a:endParaRPr lang="ko-KR" sz="1000" b="1" kern="100" dirty="0">
                        <a:solidFill>
                          <a:schemeClr val="tx1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ko-KR" sz="1000" b="1" kern="100" dirty="0">
                          <a:effectLst/>
                        </a:rPr>
                        <a:t>전년대비 감소 유무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CD00"/>
                          </a:highlight>
                          <a:latin typeface="함초롬바탕"/>
                          <a:ea typeface="맑은 고딕" panose="020B0503020000020004" pitchFamily="50" charset="-127"/>
                          <a:cs typeface="함초롬바탕"/>
                        </a:rPr>
                        <a:t>+1/ +0</a:t>
                      </a:r>
                      <a:endParaRPr lang="ko-KR" altLang="ko-KR" sz="1000" b="1" kern="100" dirty="0">
                        <a:solidFill>
                          <a:srgbClr val="000000"/>
                        </a:solidFill>
                        <a:effectLst/>
                        <a:highlight>
                          <a:srgbClr val="FFCD00"/>
                        </a:highlight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/>
                </a:tc>
                <a:extLst>
                  <a:ext uri="{0D108BD9-81ED-4DB2-BD59-A6C34878D82A}">
                    <a16:rowId xmlns:a16="http://schemas.microsoft.com/office/drawing/2014/main" val="2504266612"/>
                  </a:ext>
                </a:extLst>
              </a:tr>
              <a:tr h="2075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000" b="1" kern="100" dirty="0">
                          <a:solidFill>
                            <a:schemeClr val="tx1"/>
                          </a:solidFill>
                          <a:effectLst/>
                        </a:rPr>
                        <a:t>유동비율</a:t>
                      </a:r>
                      <a:endParaRPr lang="ko-KR" sz="1000" b="1" kern="100" dirty="0">
                        <a:solidFill>
                          <a:schemeClr val="tx1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ko-KR" sz="1000" b="1" kern="100" dirty="0">
                          <a:effectLst/>
                        </a:rPr>
                        <a:t>전년대비 증가유무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CD00"/>
                          </a:highlight>
                          <a:latin typeface="함초롬바탕"/>
                          <a:ea typeface="맑은 고딕" panose="020B0503020000020004" pitchFamily="50" charset="-127"/>
                          <a:cs typeface="함초롬바탕"/>
                        </a:rPr>
                        <a:t>+1/ +0</a:t>
                      </a:r>
                      <a:endParaRPr lang="ko-KR" altLang="ko-KR" sz="1000" b="1" kern="100" dirty="0">
                        <a:solidFill>
                          <a:srgbClr val="000000"/>
                        </a:solidFill>
                        <a:effectLst/>
                        <a:highlight>
                          <a:srgbClr val="FFCD00"/>
                        </a:highlight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/>
                </a:tc>
                <a:extLst>
                  <a:ext uri="{0D108BD9-81ED-4DB2-BD59-A6C34878D82A}">
                    <a16:rowId xmlns:a16="http://schemas.microsoft.com/office/drawing/2014/main" val="3436702745"/>
                  </a:ext>
                </a:extLst>
              </a:tr>
              <a:tr h="2075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000" b="1" kern="100" dirty="0">
                          <a:solidFill>
                            <a:schemeClr val="tx1"/>
                          </a:solidFill>
                          <a:effectLst/>
                        </a:rPr>
                        <a:t>신주발행</a:t>
                      </a:r>
                      <a:endParaRPr lang="ko-KR" sz="1000" b="1" kern="100" dirty="0">
                        <a:solidFill>
                          <a:schemeClr val="tx1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ko-KR" sz="1000" b="1" kern="100" dirty="0">
                          <a:effectLst/>
                        </a:rPr>
                        <a:t>당해 결산 신주 발행 유무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CD00"/>
                          </a:highlight>
                          <a:latin typeface="함초롬바탕"/>
                          <a:ea typeface="맑은 고딕" panose="020B0503020000020004" pitchFamily="50" charset="-127"/>
                          <a:cs typeface="함초롬바탕"/>
                        </a:rPr>
                        <a:t>+1/ +0</a:t>
                      </a:r>
                      <a:endParaRPr lang="ko-KR" altLang="ko-KR" sz="1000" b="1" kern="100" dirty="0">
                        <a:solidFill>
                          <a:srgbClr val="000000"/>
                        </a:solidFill>
                        <a:effectLst/>
                        <a:highlight>
                          <a:srgbClr val="FFCD00"/>
                        </a:highlight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/>
                </a:tc>
                <a:extLst>
                  <a:ext uri="{0D108BD9-81ED-4DB2-BD59-A6C34878D82A}">
                    <a16:rowId xmlns:a16="http://schemas.microsoft.com/office/drawing/2014/main" val="2436655604"/>
                  </a:ext>
                </a:extLst>
              </a:tr>
              <a:tr h="2075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000" b="1" kern="100">
                          <a:solidFill>
                            <a:schemeClr val="tx1"/>
                          </a:solidFill>
                          <a:effectLst/>
                        </a:rPr>
                        <a:t>활동성비율</a:t>
                      </a:r>
                      <a:endParaRPr lang="ko-KR" sz="1000" b="1" kern="100">
                        <a:solidFill>
                          <a:schemeClr val="tx1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000" b="1" kern="100" dirty="0">
                          <a:solidFill>
                            <a:schemeClr val="tx1"/>
                          </a:solidFill>
                          <a:effectLst/>
                        </a:rPr>
                        <a:t>자산회전율</a:t>
                      </a:r>
                      <a:endParaRPr lang="ko-KR" sz="1000" b="1" kern="100" dirty="0">
                        <a:solidFill>
                          <a:schemeClr val="tx1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ko-KR" sz="1000" b="1" kern="100" dirty="0">
                          <a:effectLst/>
                        </a:rPr>
                        <a:t>전년대비 증가 유무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CD00"/>
                          </a:highlight>
                          <a:latin typeface="함초롬바탕"/>
                          <a:ea typeface="맑은 고딕" panose="020B0503020000020004" pitchFamily="50" charset="-127"/>
                          <a:cs typeface="함초롬바탕"/>
                        </a:rPr>
                        <a:t>+1/ +0</a:t>
                      </a:r>
                      <a:endParaRPr lang="ko-KR" altLang="ko-KR" sz="1000" b="1" kern="100" dirty="0">
                        <a:solidFill>
                          <a:srgbClr val="000000"/>
                        </a:solidFill>
                        <a:effectLst/>
                        <a:highlight>
                          <a:srgbClr val="FFCD00"/>
                        </a:highlight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/>
                </a:tc>
                <a:extLst>
                  <a:ext uri="{0D108BD9-81ED-4DB2-BD59-A6C34878D82A}">
                    <a16:rowId xmlns:a16="http://schemas.microsoft.com/office/drawing/2014/main" val="3061969200"/>
                  </a:ext>
                </a:extLst>
              </a:tr>
              <a:tr h="207539"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000" b="1" kern="100" dirty="0">
                          <a:effectLst/>
                          <a:highlight>
                            <a:srgbClr val="FFCD00"/>
                          </a:highlight>
                        </a:rPr>
                        <a:t>시가총액</a:t>
                      </a:r>
                      <a:endParaRPr lang="ko-KR" sz="900" b="1" kern="100" dirty="0">
                        <a:solidFill>
                          <a:srgbClr val="000000"/>
                        </a:solidFill>
                        <a:effectLst/>
                        <a:highlight>
                          <a:srgbClr val="FFCD00"/>
                        </a:highlight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>
                    <a:solidFill>
                      <a:srgbClr val="FFCD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000" b="1" kern="100" dirty="0" err="1">
                          <a:solidFill>
                            <a:schemeClr val="tx1"/>
                          </a:solidFill>
                          <a:effectLst/>
                        </a:rPr>
                        <a:t>발행주식수</a:t>
                      </a:r>
                      <a:endParaRPr lang="ko-KR" sz="1000" b="1" kern="100" dirty="0">
                        <a:solidFill>
                          <a:schemeClr val="tx1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ko-KR" sz="1000" b="1" kern="100" dirty="0">
                          <a:effectLst/>
                        </a:rPr>
                        <a:t>당해 결산 총 발행 주식 수 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715191"/>
                  </a:ext>
                </a:extLst>
              </a:tr>
              <a:tr h="2075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000" b="1" kern="100" dirty="0" err="1">
                          <a:solidFill>
                            <a:schemeClr val="tx1"/>
                          </a:solidFill>
                          <a:effectLst/>
                        </a:rPr>
                        <a:t>연말결산종가</a:t>
                      </a:r>
                      <a:endParaRPr lang="ko-KR" sz="1000" b="1" kern="100" dirty="0">
                        <a:solidFill>
                          <a:schemeClr val="tx1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ko-KR" sz="1000" b="1" kern="100" dirty="0">
                          <a:effectLst/>
                        </a:rPr>
                        <a:t>당해 연말 결산에 대한 종가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737399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55CEF85C-63E0-4773-9FCD-580E87C80E87}"/>
              </a:ext>
            </a:extLst>
          </p:cNvPr>
          <p:cNvGrpSpPr/>
          <p:nvPr/>
        </p:nvGrpSpPr>
        <p:grpSpPr>
          <a:xfrm>
            <a:off x="7502903" y="0"/>
            <a:ext cx="1641097" cy="700995"/>
            <a:chOff x="545843" y="3551853"/>
            <a:chExt cx="5896291" cy="24864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9C52A39-9BEA-43D2-8218-D75872BDE0BE}"/>
                </a:ext>
              </a:extLst>
            </p:cNvPr>
            <p:cNvSpPr/>
            <p:nvPr/>
          </p:nvSpPr>
          <p:spPr>
            <a:xfrm>
              <a:off x="545843" y="3551853"/>
              <a:ext cx="1472689" cy="24864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6A23C7A-20D4-4698-81FA-A8C6B36D8480}"/>
                </a:ext>
              </a:extLst>
            </p:cNvPr>
            <p:cNvSpPr/>
            <p:nvPr/>
          </p:nvSpPr>
          <p:spPr>
            <a:xfrm>
              <a:off x="1997207" y="3551853"/>
              <a:ext cx="1472690" cy="1593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196C2D0-887D-4C0A-AE0B-3FE38F93EE80}"/>
                </a:ext>
              </a:extLst>
            </p:cNvPr>
            <p:cNvSpPr/>
            <p:nvPr/>
          </p:nvSpPr>
          <p:spPr>
            <a:xfrm>
              <a:off x="3469896" y="3551853"/>
              <a:ext cx="1472690" cy="15930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6F720AF-F62E-43F9-96CB-2C64C3935DD1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FA82640-5320-4224-8BE0-11168BD9EF95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152234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1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ko-KR" altLang="en-US" sz="1200" b="1" dirty="0">
                <a:highlight>
                  <a:srgbClr val="FFCD00"/>
                </a:highlight>
              </a:rPr>
              <a:t>변수 추가 설명</a:t>
            </a:r>
            <a:endParaRPr lang="en-US" altLang="ko-KR" sz="800"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12039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Data Preprocessing / EDA</a:t>
            </a:r>
            <a:endParaRPr lang="ko-KR" altLang="en-US" sz="2000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CFE0282-8D46-4239-8542-689A5BFF7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38805"/>
              </p:ext>
            </p:extLst>
          </p:nvPr>
        </p:nvGraphicFramePr>
        <p:xfrm>
          <a:off x="1524000" y="1764498"/>
          <a:ext cx="6666950" cy="3112201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1021080">
                  <a:extLst>
                    <a:ext uri="{9D8B030D-6E8A-4147-A177-3AD203B41FA5}">
                      <a16:colId xmlns:a16="http://schemas.microsoft.com/office/drawing/2014/main" val="712188449"/>
                    </a:ext>
                  </a:extLst>
                </a:gridCol>
                <a:gridCol w="5645870">
                  <a:extLst>
                    <a:ext uri="{9D8B030D-6E8A-4147-A177-3AD203B41FA5}">
                      <a16:colId xmlns:a16="http://schemas.microsoft.com/office/drawing/2014/main" val="3102592058"/>
                    </a:ext>
                  </a:extLst>
                </a:gridCol>
              </a:tblGrid>
              <a:tr h="82992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effectLst/>
                          <a:highlight>
                            <a:srgbClr val="FFCD00"/>
                          </a:highlight>
                        </a:rPr>
                        <a:t>K2-Score</a:t>
                      </a:r>
                      <a:endParaRPr lang="ko-KR" sz="900" b="1" kern="100" dirty="0">
                        <a:effectLst/>
                        <a:highlight>
                          <a:srgbClr val="FFCD00"/>
                        </a:highlight>
                      </a:endParaRPr>
                    </a:p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effectLst/>
                          <a:highlight>
                            <a:srgbClr val="FFCD00"/>
                          </a:highlight>
                        </a:rPr>
                        <a:t>(</a:t>
                      </a:r>
                      <a:r>
                        <a:rPr lang="ko-KR" sz="1000" b="1" kern="100" dirty="0" err="1">
                          <a:effectLst/>
                          <a:highlight>
                            <a:srgbClr val="FFCD00"/>
                          </a:highlight>
                        </a:rPr>
                        <a:t>알트만</a:t>
                      </a:r>
                      <a:r>
                        <a:rPr lang="en-US" sz="1000" b="1" kern="100" dirty="0">
                          <a:effectLst/>
                          <a:highlight>
                            <a:srgbClr val="FFCD00"/>
                          </a:highlight>
                        </a:rPr>
                        <a:t>)</a:t>
                      </a:r>
                      <a:endParaRPr lang="ko-KR" sz="900" b="1" kern="100" dirty="0">
                        <a:solidFill>
                          <a:srgbClr val="000000"/>
                        </a:solidFill>
                        <a:effectLst/>
                        <a:highlight>
                          <a:srgbClr val="FFCD00"/>
                        </a:highlight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>
                    <a:solidFill>
                      <a:srgbClr val="FFCD0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58775" indent="0" algn="l" latinLnBrk="0">
                        <a:lnSpc>
                          <a:spcPct val="103000"/>
                        </a:lnSpc>
                      </a:pPr>
                      <a:r>
                        <a:rPr lang="en-US" altLang="ko-KR" sz="1000" b="1" kern="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※</a:t>
                      </a:r>
                      <a:r>
                        <a:rPr lang="ko-KR" altLang="en-US" sz="1000" b="1" kern="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현재 </a:t>
                      </a:r>
                      <a:r>
                        <a:rPr lang="en-US" altLang="ko-KR" sz="1000" b="1" kern="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2021</a:t>
                      </a:r>
                      <a:r>
                        <a:rPr lang="ko-KR" altLang="en-US" sz="1000" b="1" kern="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000" b="1" kern="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b="1" kern="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월이지만 아직 연말 결산에 대한 자료가 나오지 않음</a:t>
                      </a:r>
                    </a:p>
                    <a:p>
                      <a:pPr marL="358775" indent="0" algn="l" latinLnBrk="0">
                        <a:lnSpc>
                          <a:spcPct val="103000"/>
                        </a:lnSpc>
                      </a:pPr>
                      <a:endParaRPr lang="en-US" alt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  <a:p>
                      <a:pPr marL="358775" indent="0" algn="l" latinLnBrk="0">
                        <a:lnSpc>
                          <a:spcPct val="103000"/>
                        </a:lnSpc>
                      </a:pPr>
                      <a:r>
                        <a:rPr lang="en-US" altLang="ko-KR" sz="1000" b="1" kern="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※2020</a:t>
                      </a:r>
                      <a:r>
                        <a:rPr lang="ko-KR" altLang="en-US" sz="1000" b="1" kern="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000" b="1" kern="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b="1" kern="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월 결산자료는 코로나 특수상황으로 인한 이상치로 봄</a:t>
                      </a:r>
                    </a:p>
                    <a:p>
                      <a:pPr marL="358775" indent="0" algn="l" latinLnBrk="0">
                        <a:lnSpc>
                          <a:spcPct val="103000"/>
                        </a:lnSpc>
                      </a:pPr>
                      <a:endParaRPr lang="en-US" alt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  <a:p>
                      <a:pPr marL="358775" indent="0" algn="l" latinLnBrk="0">
                        <a:lnSpc>
                          <a:spcPct val="103000"/>
                        </a:lnSpc>
                      </a:pPr>
                      <a:r>
                        <a:rPr lang="en-US" altLang="ko-KR" sz="1000" b="1" kern="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※Z-Score</a:t>
                      </a:r>
                      <a:r>
                        <a:rPr lang="ko-KR" altLang="en-US" sz="1000" b="1" kern="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000" b="1" kern="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2019</a:t>
                      </a:r>
                      <a:r>
                        <a:rPr lang="ko-KR" altLang="en-US" sz="1000" b="1" kern="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000" b="1" kern="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b="1" kern="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월 결산 회계기준으로 계산</a:t>
                      </a:r>
                    </a:p>
                    <a:p>
                      <a:pPr marL="358775" indent="0" algn="l" latinLnBrk="0">
                        <a:lnSpc>
                          <a:spcPct val="103000"/>
                        </a:lnSpc>
                      </a:pPr>
                      <a:endParaRPr lang="en-US" alt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  <a:p>
                      <a:pPr marL="358775" indent="0" algn="l" latinLnBrk="0">
                        <a:lnSpc>
                          <a:spcPct val="103000"/>
                        </a:lnSpc>
                      </a:pPr>
                      <a:r>
                        <a:rPr lang="en-US" altLang="ko-KR" sz="1000" b="1" kern="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※F-Score</a:t>
                      </a:r>
                      <a:r>
                        <a:rPr lang="ko-KR" altLang="en-US" sz="1000" b="1" kern="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000" b="1" kern="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2018</a:t>
                      </a:r>
                      <a:r>
                        <a:rPr lang="ko-KR" altLang="en-US" sz="1000" b="1" kern="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1000" b="1" kern="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, 2019</a:t>
                      </a:r>
                      <a:r>
                        <a:rPr lang="ko-KR" altLang="en-US" sz="1000" b="1" kern="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000" b="1" kern="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b="1" kern="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월 결산 회계기준으로 계산</a:t>
                      </a:r>
                    </a:p>
                    <a:p>
                      <a:pPr marL="358775" indent="0" algn="l" latinLnBrk="0">
                        <a:lnSpc>
                          <a:spcPct val="103000"/>
                        </a:lnSpc>
                      </a:pPr>
                      <a:endParaRPr lang="en-US" alt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  <a:p>
                      <a:pPr marL="358775" indent="0" algn="l" latinLnBrk="0">
                        <a:lnSpc>
                          <a:spcPct val="103000"/>
                        </a:lnSpc>
                      </a:pPr>
                      <a:r>
                        <a:rPr lang="en-US" altLang="ko-KR" sz="1000" b="1" kern="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※</a:t>
                      </a:r>
                      <a:r>
                        <a:rPr lang="ko-KR" altLang="en-US" sz="1000" b="1" kern="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시가총액은 </a:t>
                      </a:r>
                      <a:r>
                        <a:rPr lang="en-US" altLang="ko-KR" sz="1000" b="1" kern="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2019</a:t>
                      </a:r>
                      <a:r>
                        <a:rPr lang="ko-KR" altLang="en-US" sz="1000" b="1" kern="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000" b="1" kern="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b="1" kern="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월 결산 회계기준 발행 총 주식수와 종가로 계산</a:t>
                      </a:r>
                      <a:r>
                        <a:rPr lang="en-US" altLang="ko-KR" sz="1000" b="1" kern="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(KRX</a:t>
                      </a:r>
                      <a:r>
                        <a:rPr lang="ko-KR" altLang="en-US" sz="1000" b="1" kern="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기준</a:t>
                      </a:r>
                      <a:r>
                        <a:rPr lang="en-US" altLang="ko-KR" sz="1000" b="1" kern="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358775" indent="0" algn="l" latinLnBrk="0">
                        <a:lnSpc>
                          <a:spcPct val="103000"/>
                        </a:lnSpc>
                      </a:pPr>
                      <a:endParaRPr lang="en-US" alt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  <a:p>
                      <a:pPr marL="358775" indent="0" algn="l" latinLnBrk="0">
                        <a:lnSpc>
                          <a:spcPct val="103000"/>
                        </a:lnSpc>
                      </a:pPr>
                      <a:r>
                        <a:rPr lang="en-US" altLang="ko-KR" sz="1000" b="1" kern="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※</a:t>
                      </a:r>
                      <a:r>
                        <a:rPr lang="ko-KR" altLang="en-US" sz="1000" b="1" kern="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변수선정과정은 이미 검증된 모델의 변수들을 사용하므로 생략</a:t>
                      </a:r>
                    </a:p>
                    <a:p>
                      <a:pPr marL="358775" indent="0" algn="l" latinLnBrk="0">
                        <a:lnSpc>
                          <a:spcPct val="103000"/>
                        </a:lnSpc>
                      </a:pPr>
                      <a:endParaRPr lang="en-US" alt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  <a:p>
                      <a:pPr marL="358775" indent="0" algn="l" latinLnBrk="0">
                        <a:lnSpc>
                          <a:spcPct val="103000"/>
                        </a:lnSpc>
                      </a:pPr>
                      <a:r>
                        <a:rPr lang="en-US" altLang="ko-KR" sz="1000" b="1" kern="10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※</a:t>
                      </a:r>
                      <a:r>
                        <a:rPr lang="ko-KR" altLang="en-US" sz="1000" b="1" kern="10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백테스트 후 만족 할 만한 결과가 나오지 않을 시 </a:t>
                      </a:r>
                      <a:r>
                        <a:rPr lang="en-US" altLang="ko-KR" sz="1000" b="1" kern="10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PER, PBR, </a:t>
                      </a:r>
                      <a:r>
                        <a:rPr lang="ko-KR" altLang="en-US" sz="1000" b="1" kern="10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유보율</a:t>
                      </a:r>
                      <a:r>
                        <a:rPr lang="en-US" altLang="ko-KR" sz="1000" b="1" kern="10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kern="10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지급이자율</a:t>
                      </a:r>
                      <a:r>
                        <a:rPr lang="en-US" altLang="ko-KR" sz="1000" b="1" kern="10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358775" indent="0" algn="l" latinLnBrk="0">
                        <a:lnSpc>
                          <a:spcPct val="103000"/>
                        </a:lnSpc>
                      </a:pPr>
                      <a:r>
                        <a:rPr lang="ko-KR" altLang="en-US" sz="1000" b="1" kern="10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자본잉여금 및 기타 파생변수를 추가하여 기업 재선정 피드백</a:t>
                      </a:r>
                    </a:p>
                    <a:p>
                      <a:pPr marL="358775" indent="0" algn="ctr" latinLnBrk="0">
                        <a:lnSpc>
                          <a:spcPct val="103000"/>
                        </a:lnSpc>
                      </a:pPr>
                      <a:endParaRPr lang="ko-KR" altLang="en-US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</a:endParaRPr>
                    </a:p>
                  </a:txBody>
                  <a:tcPr marL="57369" marR="57369" marT="15748" marB="1574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626859"/>
                  </a:ext>
                </a:extLst>
              </a:tr>
              <a:tr h="186732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effectLst/>
                          <a:highlight>
                            <a:srgbClr val="FFCD00"/>
                          </a:highlight>
                        </a:rPr>
                        <a:t>F-Score</a:t>
                      </a:r>
                      <a:endParaRPr lang="ko-KR" sz="900" b="1" kern="100" dirty="0">
                        <a:effectLst/>
                        <a:highlight>
                          <a:srgbClr val="FFCD00"/>
                        </a:highlight>
                      </a:endParaRPr>
                    </a:p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effectLst/>
                          <a:highlight>
                            <a:srgbClr val="FFCD00"/>
                          </a:highlight>
                        </a:rPr>
                        <a:t>(</a:t>
                      </a:r>
                      <a:r>
                        <a:rPr lang="ko-KR" altLang="en-US" sz="1000" b="1" kern="100" dirty="0" err="1">
                          <a:effectLst/>
                          <a:highlight>
                            <a:srgbClr val="FFCD00"/>
                          </a:highlight>
                        </a:rPr>
                        <a:t>표</a:t>
                      </a:r>
                      <a:r>
                        <a:rPr lang="ko-KR" altLang="en-US" sz="1000" b="1" kern="100" dirty="0" err="1">
                          <a:effectLst/>
                        </a:rPr>
                        <a:t>트로스키</a:t>
                      </a:r>
                      <a:r>
                        <a:rPr lang="en-US" sz="1000" b="1" kern="100" dirty="0">
                          <a:effectLst/>
                          <a:highlight>
                            <a:srgbClr val="FFCD00"/>
                          </a:highlight>
                        </a:rPr>
                        <a:t>)</a:t>
                      </a:r>
                      <a:endParaRPr lang="ko-KR" sz="900" b="1" kern="100" dirty="0">
                        <a:solidFill>
                          <a:srgbClr val="000000"/>
                        </a:solidFill>
                        <a:effectLst/>
                        <a:highlight>
                          <a:srgbClr val="FFCD00"/>
                        </a:highlight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>
                    <a:solidFill>
                      <a:srgbClr val="FFCD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000" b="1" kern="100" dirty="0">
                          <a:solidFill>
                            <a:schemeClr val="tx1"/>
                          </a:solidFill>
                          <a:effectLst/>
                        </a:rPr>
                        <a:t>수익성비율</a:t>
                      </a:r>
                      <a:endParaRPr lang="ko-KR" sz="1000" b="1" kern="100" dirty="0">
                        <a:solidFill>
                          <a:schemeClr val="tx1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0941"/>
                  </a:ext>
                </a:extLst>
              </a:tr>
              <a:tr h="41496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000" b="1" kern="100" dirty="0">
                          <a:effectLst/>
                          <a:highlight>
                            <a:srgbClr val="FFCD00"/>
                          </a:highlight>
                        </a:rPr>
                        <a:t>시가총액</a:t>
                      </a:r>
                      <a:endParaRPr lang="ko-KR" sz="900" b="1" kern="100" dirty="0">
                        <a:solidFill>
                          <a:srgbClr val="000000"/>
                        </a:solidFill>
                        <a:effectLst/>
                        <a:highlight>
                          <a:srgbClr val="FFCD00"/>
                        </a:highlight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>
                    <a:solidFill>
                      <a:srgbClr val="FFCD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000" b="1" kern="100" dirty="0" err="1">
                          <a:solidFill>
                            <a:schemeClr val="tx1"/>
                          </a:solidFill>
                          <a:effectLst/>
                        </a:rPr>
                        <a:t>발행주식수</a:t>
                      </a:r>
                      <a:endParaRPr lang="ko-KR" sz="1000" b="1" kern="100" dirty="0">
                        <a:solidFill>
                          <a:schemeClr val="tx1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7369" marR="57369" marT="15748" marB="1574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715191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E7EBA429-725E-46C3-80DC-C83A21406C60}"/>
              </a:ext>
            </a:extLst>
          </p:cNvPr>
          <p:cNvGrpSpPr/>
          <p:nvPr/>
        </p:nvGrpSpPr>
        <p:grpSpPr>
          <a:xfrm>
            <a:off x="7502903" y="0"/>
            <a:ext cx="1641097" cy="700995"/>
            <a:chOff x="545843" y="3551853"/>
            <a:chExt cx="5896291" cy="248643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6872940-8DA4-4F85-8AE3-1E146D74B732}"/>
                </a:ext>
              </a:extLst>
            </p:cNvPr>
            <p:cNvSpPr/>
            <p:nvPr/>
          </p:nvSpPr>
          <p:spPr>
            <a:xfrm>
              <a:off x="545843" y="3551853"/>
              <a:ext cx="1472689" cy="24864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CA40535-8441-4AB7-8424-E8AC0CDD497A}"/>
                </a:ext>
              </a:extLst>
            </p:cNvPr>
            <p:cNvSpPr/>
            <p:nvPr/>
          </p:nvSpPr>
          <p:spPr>
            <a:xfrm>
              <a:off x="1997207" y="3551853"/>
              <a:ext cx="1472690" cy="1593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6E5AE5A-8100-4F63-96E7-8BD8A5B01928}"/>
                </a:ext>
              </a:extLst>
            </p:cNvPr>
            <p:cNvSpPr/>
            <p:nvPr/>
          </p:nvSpPr>
          <p:spPr>
            <a:xfrm>
              <a:off x="3469896" y="3551853"/>
              <a:ext cx="1472690" cy="15930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1DDE7C1-54AE-4B66-81BB-AC2C339FA7E0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A324C5C-A785-4783-95B7-D7DCEF5F7FC6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747271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1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en-US" altLang="ko-KR" sz="1200" b="1" dirty="0">
                <a:highlight>
                  <a:srgbClr val="FFCD00"/>
                </a:highlight>
              </a:rPr>
              <a:t>Altman </a:t>
            </a:r>
            <a:r>
              <a:rPr lang="ko-KR" altLang="en-US" sz="1200" b="1" dirty="0">
                <a:highlight>
                  <a:srgbClr val="FFCD00"/>
                </a:highlight>
              </a:rPr>
              <a:t>한국형 </a:t>
            </a:r>
            <a:r>
              <a:rPr lang="en-US" altLang="ko-KR" sz="1200" b="1" dirty="0">
                <a:highlight>
                  <a:srgbClr val="FFCD00"/>
                </a:highlight>
              </a:rPr>
              <a:t>K2</a:t>
            </a:r>
            <a:r>
              <a:rPr lang="ko-KR" altLang="en-US" sz="1200" b="1" dirty="0">
                <a:highlight>
                  <a:srgbClr val="FFCD00"/>
                </a:highlight>
              </a:rPr>
              <a:t>모델</a:t>
            </a:r>
            <a:r>
              <a:rPr lang="ko-KR" altLang="en-US" sz="1200" b="1" dirty="0"/>
              <a:t>에 따른 기업 분류 </a:t>
            </a:r>
            <a:endParaRPr lang="en-US" altLang="ko-KR" sz="12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2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2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2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2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2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2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200" b="1" dirty="0"/>
          </a:p>
          <a:p>
            <a:pPr marL="76200" indent="0" algn="just" latinLnBrk="1">
              <a:lnSpc>
                <a:spcPct val="103000"/>
              </a:lnSpc>
              <a:buNone/>
            </a:pPr>
            <a:r>
              <a:rPr lang="en-US" altLang="ko-KR" sz="1000" kern="100" dirty="0">
                <a:solidFill>
                  <a:srgbClr val="000000"/>
                </a:solidFill>
                <a:effectLst/>
                <a:latin typeface="Arial Unicode MS"/>
                <a:cs typeface="함초롬바탕"/>
              </a:rPr>
              <a:t>※</a:t>
            </a:r>
            <a:r>
              <a:rPr lang="en-US" altLang="ko-KR" sz="1000" kern="100" dirty="0">
                <a:solidFill>
                  <a:srgbClr val="000000"/>
                </a:solidFill>
                <a:effectLst/>
                <a:latin typeface="함초롬바탕"/>
                <a:cs typeface="함초롬바탕"/>
              </a:rPr>
              <a:t> 706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함초롬바탕"/>
                <a:cs typeface="함초롬바탕"/>
              </a:rPr>
              <a:t>개 기업</a:t>
            </a:r>
            <a:r>
              <a:rPr lang="en-US" altLang="ko-KR" sz="1000" kern="100" dirty="0">
                <a:solidFill>
                  <a:srgbClr val="000000"/>
                </a:solidFill>
                <a:effectLst/>
                <a:latin typeface="함초롬바탕"/>
                <a:cs typeface="함초롬바탕"/>
              </a:rPr>
              <a:t> Z 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함초롬바탕"/>
                <a:cs typeface="함초롬바탕"/>
              </a:rPr>
              <a:t>전체평균</a:t>
            </a:r>
            <a:r>
              <a:rPr lang="en-US" altLang="ko-KR" sz="1000" kern="100" dirty="0">
                <a:solidFill>
                  <a:srgbClr val="000000"/>
                </a:solidFill>
                <a:effectLst/>
                <a:latin typeface="함초롬바탕"/>
                <a:cs typeface="함초롬바탕"/>
              </a:rPr>
              <a:t> 6.6438</a:t>
            </a:r>
            <a:endParaRPr lang="ko-KR" altLang="ko-KR" sz="1000" kern="100" dirty="0">
              <a:solidFill>
                <a:srgbClr val="000000"/>
              </a:solidFill>
              <a:effectLst/>
              <a:latin typeface="함초롬바탕"/>
              <a:cs typeface="함초롬바탕"/>
            </a:endParaRPr>
          </a:p>
          <a:p>
            <a:pPr marL="76200" indent="0" algn="just" latinLnBrk="1">
              <a:lnSpc>
                <a:spcPct val="103000"/>
              </a:lnSpc>
              <a:buNone/>
            </a:pPr>
            <a:r>
              <a:rPr lang="en-US" altLang="ko-KR" sz="1000" kern="100" dirty="0">
                <a:solidFill>
                  <a:srgbClr val="000000"/>
                </a:solidFill>
                <a:effectLst/>
                <a:latin typeface="Arial Unicode MS"/>
                <a:cs typeface="함초롬바탕"/>
              </a:rPr>
              <a:t>※</a:t>
            </a:r>
            <a:r>
              <a:rPr lang="en-US" altLang="ko-KR" sz="1000" kern="100" dirty="0">
                <a:solidFill>
                  <a:srgbClr val="000000"/>
                </a:solidFill>
                <a:effectLst/>
                <a:latin typeface="함초롬바탕"/>
                <a:cs typeface="함초롬바탕"/>
              </a:rPr>
              <a:t> Z 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함초롬바탕"/>
                <a:cs typeface="함초롬바탕"/>
              </a:rPr>
              <a:t>전체평균 정상 </a:t>
            </a:r>
            <a:r>
              <a:rPr lang="ko-KR" altLang="ko-KR" sz="1000" kern="100" dirty="0" err="1">
                <a:solidFill>
                  <a:srgbClr val="000000"/>
                </a:solidFill>
                <a:effectLst/>
                <a:latin typeface="함초롬바탕"/>
                <a:cs typeface="함초롬바탕"/>
              </a:rPr>
              <a:t>부실간의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함초롬바탕"/>
                <a:cs typeface="함초롬바탕"/>
              </a:rPr>
              <a:t> </a:t>
            </a:r>
            <a:r>
              <a:rPr lang="ko-KR" altLang="ko-KR" sz="1000" kern="100" dirty="0" err="1">
                <a:solidFill>
                  <a:srgbClr val="000000"/>
                </a:solidFill>
                <a:effectLst/>
                <a:latin typeface="함초롬바탕"/>
                <a:cs typeface="함초롬바탕"/>
              </a:rPr>
              <a:t>평균차</a:t>
            </a:r>
            <a:r>
              <a:rPr lang="en-US" altLang="ko-KR" sz="1000" kern="100" dirty="0">
                <a:solidFill>
                  <a:srgbClr val="000000"/>
                </a:solidFill>
                <a:effectLst/>
                <a:latin typeface="함초롬바탕"/>
                <a:cs typeface="함초롬바탕"/>
              </a:rPr>
              <a:t> 24.6047</a:t>
            </a:r>
            <a:endParaRPr lang="ko-KR" altLang="ko-KR" sz="1000" kern="100" dirty="0">
              <a:solidFill>
                <a:srgbClr val="000000"/>
              </a:solidFill>
              <a:effectLst/>
              <a:latin typeface="함초롬바탕"/>
              <a:cs typeface="함초롬바탕"/>
            </a:endParaRPr>
          </a:p>
          <a:p>
            <a:pPr marL="76200" indent="0" algn="just" latinLnBrk="1">
              <a:lnSpc>
                <a:spcPct val="103000"/>
              </a:lnSpc>
              <a:buNone/>
            </a:pPr>
            <a:endParaRPr lang="ko-KR" altLang="ko-KR" sz="1800" kern="100" dirty="0">
              <a:solidFill>
                <a:srgbClr val="000000"/>
              </a:solidFill>
              <a:effectLst/>
              <a:latin typeface="함초롬바탕"/>
              <a:cs typeface="함초롬바탕"/>
            </a:endParaRPr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200" b="1"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12039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Data Preprocessing / EDA</a:t>
            </a:r>
            <a:endParaRPr lang="ko-KR" altLang="en-US" sz="20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CDD8EA5-8856-4F30-A44D-9C1C001C0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039079"/>
              </p:ext>
            </p:extLst>
          </p:nvPr>
        </p:nvGraphicFramePr>
        <p:xfrm>
          <a:off x="1541145" y="1865492"/>
          <a:ext cx="5918834" cy="1502548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1509671">
                  <a:extLst>
                    <a:ext uri="{9D8B030D-6E8A-4147-A177-3AD203B41FA5}">
                      <a16:colId xmlns:a16="http://schemas.microsoft.com/office/drawing/2014/main" val="3270008730"/>
                    </a:ext>
                  </a:extLst>
                </a:gridCol>
                <a:gridCol w="1469721">
                  <a:extLst>
                    <a:ext uri="{9D8B030D-6E8A-4147-A177-3AD203B41FA5}">
                      <a16:colId xmlns:a16="http://schemas.microsoft.com/office/drawing/2014/main" val="86401854"/>
                    </a:ext>
                  </a:extLst>
                </a:gridCol>
                <a:gridCol w="1469721">
                  <a:extLst>
                    <a:ext uri="{9D8B030D-6E8A-4147-A177-3AD203B41FA5}">
                      <a16:colId xmlns:a16="http://schemas.microsoft.com/office/drawing/2014/main" val="334553542"/>
                    </a:ext>
                  </a:extLst>
                </a:gridCol>
                <a:gridCol w="1469721">
                  <a:extLst>
                    <a:ext uri="{9D8B030D-6E8A-4147-A177-3AD203B41FA5}">
                      <a16:colId xmlns:a16="http://schemas.microsoft.com/office/drawing/2014/main" val="2744820099"/>
                    </a:ext>
                  </a:extLst>
                </a:gridCol>
              </a:tblGrid>
              <a:tr h="37563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K2(Z) </a:t>
                      </a:r>
                      <a:r>
                        <a:rPr lang="ko-KR" sz="1000" kern="100" dirty="0">
                          <a:effectLst/>
                        </a:rPr>
                        <a:t>범위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상태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기업 수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K2(Z)</a:t>
                      </a:r>
                      <a:r>
                        <a:rPr lang="ko-KR" sz="1000" kern="100" dirty="0">
                          <a:effectLst/>
                        </a:rPr>
                        <a:t>평균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54983"/>
                  </a:ext>
                </a:extLst>
              </a:tr>
              <a:tr h="37563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K2&lt;-2.30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상대적 부실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163</a:t>
                      </a:r>
                      <a:r>
                        <a:rPr lang="ko-KR" sz="1000" kern="100" dirty="0">
                          <a:effectLst/>
                        </a:rPr>
                        <a:t>개 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-8.7648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952649254"/>
                  </a:ext>
                </a:extLst>
              </a:tr>
              <a:tr h="37563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-2.30≤K2≤0.75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유보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96</a:t>
                      </a:r>
                      <a:r>
                        <a:rPr lang="ko-KR" sz="1000" kern="100" dirty="0">
                          <a:effectLst/>
                        </a:rPr>
                        <a:t>개 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>
                          <a:effectLst/>
                        </a:rPr>
                        <a:t>-0.7005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191792991"/>
                  </a:ext>
                </a:extLst>
              </a:tr>
              <a:tr h="37563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K2&gt;0.75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000" kern="100">
                          <a:effectLst/>
                        </a:rPr>
                        <a:t>건전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447</a:t>
                      </a:r>
                      <a:r>
                        <a:rPr lang="ko-KR" sz="1000" kern="100" dirty="0">
                          <a:effectLst/>
                        </a:rPr>
                        <a:t>개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15.8399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095294220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2E27DC43-F065-46AA-9CD9-13D86C888F5A}"/>
              </a:ext>
            </a:extLst>
          </p:cNvPr>
          <p:cNvGrpSpPr/>
          <p:nvPr/>
        </p:nvGrpSpPr>
        <p:grpSpPr>
          <a:xfrm>
            <a:off x="7502903" y="0"/>
            <a:ext cx="1641097" cy="700995"/>
            <a:chOff x="545843" y="3551853"/>
            <a:chExt cx="5896291" cy="248643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71087F5-8AE5-4681-AFB1-404BA411B43C}"/>
                </a:ext>
              </a:extLst>
            </p:cNvPr>
            <p:cNvSpPr/>
            <p:nvPr/>
          </p:nvSpPr>
          <p:spPr>
            <a:xfrm>
              <a:off x="545843" y="3551853"/>
              <a:ext cx="1472689" cy="24864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14B2089-634C-4431-A78A-015AA9AA98A2}"/>
                </a:ext>
              </a:extLst>
            </p:cNvPr>
            <p:cNvSpPr/>
            <p:nvPr/>
          </p:nvSpPr>
          <p:spPr>
            <a:xfrm>
              <a:off x="1997207" y="3551853"/>
              <a:ext cx="1472690" cy="1593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C2D8CB7-609C-46C0-B2B3-EA8B8C36C655}"/>
                </a:ext>
              </a:extLst>
            </p:cNvPr>
            <p:cNvSpPr/>
            <p:nvPr/>
          </p:nvSpPr>
          <p:spPr>
            <a:xfrm>
              <a:off x="3469896" y="3551853"/>
              <a:ext cx="1472690" cy="15930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957FD51-2D32-4A4A-9581-45133EA5A9B5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DF9192D-4799-40C4-A8C4-450F664483E3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7629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dirty="0">
                <a:highlight>
                  <a:srgbClr val="FFCD00"/>
                </a:highlight>
              </a:rPr>
              <a:t>OUR TEAM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3" name="Google Shape;833;p54">
            <a:extLst>
              <a:ext uri="{FF2B5EF4-FFF2-40B4-BE49-F238E27FC236}">
                <a16:creationId xmlns:a16="http://schemas.microsoft.com/office/drawing/2014/main" id="{DD8F94DF-4CE1-4ECB-9F38-B45837B1395A}"/>
              </a:ext>
            </a:extLst>
          </p:cNvPr>
          <p:cNvSpPr txBox="1">
            <a:spLocks/>
          </p:cNvSpPr>
          <p:nvPr/>
        </p:nvSpPr>
        <p:spPr>
          <a:xfrm>
            <a:off x="2590631" y="1849653"/>
            <a:ext cx="22002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5725" indent="-85725">
              <a:buClr>
                <a:srgbClr val="FFCD0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  <a:ea typeface="+mn-ea"/>
              </a:rPr>
              <a:t>기획 </a:t>
            </a:r>
          </a:p>
          <a:p>
            <a:pPr marL="85725" indent="-85725">
              <a:buClr>
                <a:srgbClr val="FFCD0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  <a:ea typeface="+mn-ea"/>
              </a:rPr>
              <a:t>데이터 수집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 err="1">
                <a:latin typeface="+mn-ea"/>
                <a:ea typeface="+mn-ea"/>
              </a:rPr>
              <a:t>전처리</a:t>
            </a:r>
            <a:r>
              <a:rPr lang="en-US" altLang="ko-KR" sz="1000" dirty="0"/>
              <a:t>, EDA</a:t>
            </a:r>
          </a:p>
          <a:p>
            <a:pPr marL="85725" indent="-85725">
              <a:buClr>
                <a:srgbClr val="FFCD0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  <a:ea typeface="+mn-ea"/>
              </a:rPr>
              <a:t>통계처리 </a:t>
            </a:r>
          </a:p>
          <a:p>
            <a:pPr marL="85725" indent="-85725">
              <a:buClr>
                <a:srgbClr val="FFCD0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  <a:ea typeface="+mn-ea"/>
              </a:rPr>
              <a:t>투자전략</a:t>
            </a:r>
          </a:p>
          <a:p>
            <a:pPr marL="85725" indent="-85725">
              <a:buClr>
                <a:srgbClr val="FFCD0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+mn-ea"/>
                <a:ea typeface="+mn-ea"/>
              </a:rPr>
              <a:t>볼린저밴드</a:t>
            </a:r>
            <a:endParaRPr lang="ko-KR" altLang="en-US" sz="1000" dirty="0">
              <a:latin typeface="+mn-ea"/>
              <a:ea typeface="+mn-ea"/>
            </a:endParaRPr>
          </a:p>
          <a:p>
            <a:pPr marL="85725" indent="-85725">
              <a:buClr>
                <a:srgbClr val="FFCD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dirty="0"/>
              <a:t>Working Paper </a:t>
            </a:r>
          </a:p>
        </p:txBody>
      </p:sp>
      <p:sp>
        <p:nvSpPr>
          <p:cNvPr id="14" name="Google Shape;834;p54">
            <a:extLst>
              <a:ext uri="{FF2B5EF4-FFF2-40B4-BE49-F238E27FC236}">
                <a16:creationId xmlns:a16="http://schemas.microsoft.com/office/drawing/2014/main" id="{BCA89BBE-AFCA-45ED-B1F8-F86B672803A7}"/>
              </a:ext>
            </a:extLst>
          </p:cNvPr>
          <p:cNvSpPr txBox="1">
            <a:spLocks/>
          </p:cNvSpPr>
          <p:nvPr/>
        </p:nvSpPr>
        <p:spPr>
          <a:xfrm>
            <a:off x="2590631" y="3331667"/>
            <a:ext cx="22002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spcBef>
                <a:spcPts val="0"/>
              </a:spcBef>
              <a:buFont typeface="Quattrocento Sans"/>
              <a:buNone/>
            </a:pPr>
            <a:r>
              <a:rPr lang="ko-KR" altLang="en-US" sz="1400" b="1" dirty="0">
                <a:highlight>
                  <a:srgbClr val="FFCD00"/>
                </a:highlight>
                <a:latin typeface="+mj-ea"/>
                <a:ea typeface="+mj-ea"/>
              </a:rPr>
              <a:t>백선영</a:t>
            </a:r>
          </a:p>
        </p:txBody>
      </p:sp>
      <p:sp>
        <p:nvSpPr>
          <p:cNvPr id="15" name="Google Shape;835;p54">
            <a:extLst>
              <a:ext uri="{FF2B5EF4-FFF2-40B4-BE49-F238E27FC236}">
                <a16:creationId xmlns:a16="http://schemas.microsoft.com/office/drawing/2014/main" id="{4EEC1DF9-3DFA-4716-A3E9-B306E6BA2071}"/>
              </a:ext>
            </a:extLst>
          </p:cNvPr>
          <p:cNvSpPr txBox="1">
            <a:spLocks/>
          </p:cNvSpPr>
          <p:nvPr/>
        </p:nvSpPr>
        <p:spPr>
          <a:xfrm>
            <a:off x="2590631" y="3556681"/>
            <a:ext cx="22002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5725" indent="-85725">
              <a:buClr>
                <a:srgbClr val="FFCD0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  <a:ea typeface="+mn-ea"/>
              </a:rPr>
              <a:t>강화학습 </a:t>
            </a:r>
          </a:p>
          <a:p>
            <a:pPr marL="85725" indent="-85725">
              <a:buClr>
                <a:srgbClr val="FFCD0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  <a:ea typeface="+mn-ea"/>
              </a:rPr>
              <a:t>선별 기업 일중데이터</a:t>
            </a:r>
            <a:endParaRPr lang="en-US" altLang="ko-KR" sz="1000" dirty="0">
              <a:latin typeface="+mn-ea"/>
              <a:ea typeface="+mn-ea"/>
            </a:endParaRPr>
          </a:p>
          <a:p>
            <a:pPr marL="85725" indent="-85725">
              <a:buClr>
                <a:srgbClr val="FFCD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dirty="0"/>
              <a:t>(Intra Data)</a:t>
            </a:r>
            <a:r>
              <a:rPr lang="ko-KR" altLang="en-US" sz="1000" dirty="0">
                <a:latin typeface="+mn-ea"/>
                <a:ea typeface="+mn-ea"/>
              </a:rPr>
              <a:t>수집 및 </a:t>
            </a:r>
            <a:r>
              <a:rPr lang="en-US" altLang="ko-KR" sz="1000" dirty="0"/>
              <a:t>LSTM </a:t>
            </a:r>
            <a:r>
              <a:rPr lang="ko-KR" altLang="en-US" sz="1000" dirty="0">
                <a:latin typeface="+mn-ea"/>
                <a:ea typeface="+mn-ea"/>
              </a:rPr>
              <a:t>예측 </a:t>
            </a:r>
          </a:p>
          <a:p>
            <a:pPr marL="85725" indent="-85725">
              <a:buClr>
                <a:srgbClr val="FFCD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n-ea"/>
                <a:ea typeface="+mn-ea"/>
              </a:rPr>
              <a:t>WEB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</a:p>
          <a:p>
            <a:pPr marL="85725" indent="-85725">
              <a:buClr>
                <a:srgbClr val="FFCD0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  <a:ea typeface="+mn-ea"/>
              </a:rPr>
              <a:t>모의투자</a:t>
            </a:r>
            <a:endParaRPr lang="en-US" altLang="ko-KR" sz="1000" dirty="0">
              <a:latin typeface="+mn-ea"/>
              <a:ea typeface="+mn-ea"/>
            </a:endParaRPr>
          </a:p>
          <a:p>
            <a:pPr marL="85725" indent="-85725">
              <a:buClr>
                <a:srgbClr val="FFCD00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sz="1000" dirty="0"/>
          </a:p>
        </p:txBody>
      </p:sp>
      <p:pic>
        <p:nvPicPr>
          <p:cNvPr id="16" name="Google Shape;836;p54">
            <a:extLst>
              <a:ext uri="{FF2B5EF4-FFF2-40B4-BE49-F238E27FC236}">
                <a16:creationId xmlns:a16="http://schemas.microsoft.com/office/drawing/2014/main" id="{0F084227-9FAF-4DA6-AA50-23C90AD7525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187" r="12034"/>
          <a:stretch/>
        </p:blipFill>
        <p:spPr>
          <a:xfrm>
            <a:off x="1186181" y="3329841"/>
            <a:ext cx="1328251" cy="114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837;p54">
            <a:extLst>
              <a:ext uri="{FF2B5EF4-FFF2-40B4-BE49-F238E27FC236}">
                <a16:creationId xmlns:a16="http://schemas.microsoft.com/office/drawing/2014/main" id="{C8C91A2F-7615-4612-9784-62204768558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6658" r="10375" b="6261"/>
          <a:stretch/>
        </p:blipFill>
        <p:spPr>
          <a:xfrm>
            <a:off x="6667804" y="2341895"/>
            <a:ext cx="1328251" cy="114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838;p54">
            <a:extLst>
              <a:ext uri="{FF2B5EF4-FFF2-40B4-BE49-F238E27FC236}">
                <a16:creationId xmlns:a16="http://schemas.microsoft.com/office/drawing/2014/main" id="{C1A2C924-05B9-4A68-B8C2-AD473AF0CEDE}"/>
              </a:ext>
            </a:extLst>
          </p:cNvPr>
          <p:cNvSpPr txBox="1">
            <a:spLocks/>
          </p:cNvSpPr>
          <p:nvPr/>
        </p:nvSpPr>
        <p:spPr>
          <a:xfrm>
            <a:off x="2590631" y="1622824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>
                <a:highlight>
                  <a:srgbClr val="FFCD00"/>
                </a:highlight>
                <a:latin typeface="+mj-ea"/>
                <a:ea typeface="+mj-ea"/>
              </a:rPr>
              <a:t>이동현</a:t>
            </a:r>
          </a:p>
        </p:txBody>
      </p:sp>
      <p:sp>
        <p:nvSpPr>
          <p:cNvPr id="19" name="Google Shape;839;p54">
            <a:extLst>
              <a:ext uri="{FF2B5EF4-FFF2-40B4-BE49-F238E27FC236}">
                <a16:creationId xmlns:a16="http://schemas.microsoft.com/office/drawing/2014/main" id="{D8C44ED2-4FB2-488A-9E61-6B1822167A2D}"/>
              </a:ext>
            </a:extLst>
          </p:cNvPr>
          <p:cNvSpPr txBox="1">
            <a:spLocks/>
          </p:cNvSpPr>
          <p:nvPr/>
        </p:nvSpPr>
        <p:spPr>
          <a:xfrm>
            <a:off x="4467604" y="2341895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ko-KR" altLang="en-US" dirty="0">
                <a:highlight>
                  <a:srgbClr val="FFCD00"/>
                </a:highlight>
                <a:latin typeface="+mj-ea"/>
                <a:ea typeface="+mj-ea"/>
              </a:rPr>
              <a:t>최지호</a:t>
            </a:r>
          </a:p>
        </p:txBody>
      </p:sp>
      <p:sp>
        <p:nvSpPr>
          <p:cNvPr id="20" name="Google Shape;840;p54">
            <a:extLst>
              <a:ext uri="{FF2B5EF4-FFF2-40B4-BE49-F238E27FC236}">
                <a16:creationId xmlns:a16="http://schemas.microsoft.com/office/drawing/2014/main" id="{30B130C5-1BCA-40B1-A233-E4EEB4C075BD}"/>
              </a:ext>
            </a:extLst>
          </p:cNvPr>
          <p:cNvSpPr txBox="1">
            <a:spLocks/>
          </p:cNvSpPr>
          <p:nvPr/>
        </p:nvSpPr>
        <p:spPr>
          <a:xfrm>
            <a:off x="5259650" y="2656866"/>
            <a:ext cx="1590029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5725" indent="-85725" algn="just">
              <a:buClr>
                <a:srgbClr val="FFCD00"/>
              </a:buClr>
              <a:buSzPts val="1100"/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  <a:ea typeface="+mn-ea"/>
              </a:rPr>
              <a:t>파이썬 자동화 처리</a:t>
            </a:r>
          </a:p>
          <a:p>
            <a:pPr marL="85725" indent="-85725" algn="just">
              <a:buClr>
                <a:srgbClr val="FFCD00"/>
              </a:buClr>
              <a:buSzPts val="1100"/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  <a:ea typeface="+mn-ea"/>
              </a:rPr>
              <a:t>외국어 논문 정리 </a:t>
            </a:r>
          </a:p>
          <a:p>
            <a:pPr marL="85725" indent="-85725" algn="just">
              <a:buClr>
                <a:srgbClr val="FFCD00"/>
              </a:buClr>
              <a:buSzPts val="1100"/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+mn-ea"/>
                <a:ea typeface="+mn-ea"/>
              </a:rPr>
              <a:t>백테스팅</a:t>
            </a:r>
            <a:endParaRPr lang="en-US" altLang="ko-KR" sz="1000" dirty="0">
              <a:latin typeface="+mn-ea"/>
              <a:ea typeface="+mn-ea"/>
            </a:endParaRPr>
          </a:p>
          <a:p>
            <a:pPr marL="85725" indent="-85725" algn="just">
              <a:buClr>
                <a:srgbClr val="FFCD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altLang="ko-KR" sz="1000" dirty="0"/>
              <a:t>PPT</a:t>
            </a:r>
            <a:r>
              <a:rPr lang="ko-KR" altLang="en-US" sz="1000" dirty="0"/>
              <a:t>제작</a:t>
            </a:r>
            <a:endParaRPr lang="en-US" altLang="ko-KR" sz="1000" dirty="0"/>
          </a:p>
        </p:txBody>
      </p:sp>
      <p:pic>
        <p:nvPicPr>
          <p:cNvPr id="21" name="Google Shape;843;p54">
            <a:extLst>
              <a:ext uri="{FF2B5EF4-FFF2-40B4-BE49-F238E27FC236}">
                <a16:creationId xmlns:a16="http://schemas.microsoft.com/office/drawing/2014/main" id="{3CEC5B85-5639-4831-B2CF-91B1967EB33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22408"/>
          <a:stretch/>
        </p:blipFill>
        <p:spPr>
          <a:xfrm>
            <a:off x="1186181" y="1636610"/>
            <a:ext cx="1328251" cy="114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2B6B4A2-D6BD-44CC-B178-FCFCFDF41D74}"/>
              </a:ext>
            </a:extLst>
          </p:cNvPr>
          <p:cNvSpPr txBox="1"/>
          <p:nvPr/>
        </p:nvSpPr>
        <p:spPr>
          <a:xfrm>
            <a:off x="861352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0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248442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1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330304"/>
            <a:ext cx="6701701" cy="3690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en-US" altLang="ko-KR" sz="1200" b="1" dirty="0">
                <a:highlight>
                  <a:srgbClr val="FFCD00"/>
                </a:highlight>
              </a:rPr>
              <a:t>T-</a:t>
            </a:r>
            <a:r>
              <a:rPr lang="ko-KR" altLang="en-US" sz="1200" b="1" dirty="0">
                <a:highlight>
                  <a:srgbClr val="FFCD00"/>
                </a:highlight>
              </a:rPr>
              <a:t>검정</a:t>
            </a:r>
            <a:endParaRPr lang="en-US" altLang="ko-KR" sz="1200" b="1" dirty="0">
              <a:highlight>
                <a:srgbClr val="FFCD00"/>
              </a:highlight>
            </a:endParaRPr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400" b="1" dirty="0"/>
              <a:t>데이터의 통계적 </a:t>
            </a:r>
            <a:r>
              <a:rPr lang="ko-KR" altLang="en-US" sz="1400" b="1" dirty="0" err="1"/>
              <a:t>유의미성에</a:t>
            </a:r>
            <a:r>
              <a:rPr lang="ko-KR" altLang="en-US" sz="1400" b="1" dirty="0"/>
              <a:t> 대한 검증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시총기준 </a:t>
            </a:r>
            <a:r>
              <a:rPr lang="ko-KR" altLang="en-US" sz="1400" b="1" dirty="0" err="1"/>
              <a:t>이분산</a:t>
            </a:r>
            <a:r>
              <a:rPr lang="ko-KR" altLang="en-US" sz="1400" b="1" dirty="0"/>
              <a:t> 검증 진행</a:t>
            </a:r>
            <a:endParaRPr lang="en-US" altLang="ko-KR" sz="14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4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2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2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2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2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2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2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2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2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en-US" altLang="ko-KR" sz="1200" b="1" dirty="0"/>
              <a:t>※ </a:t>
            </a:r>
            <a:r>
              <a:rPr lang="ko-KR" altLang="en-US" sz="1200" b="1" dirty="0"/>
              <a:t>유의수준 </a:t>
            </a:r>
            <a:r>
              <a:rPr lang="en-US" altLang="ko-KR" sz="1200" b="1" dirty="0"/>
              <a:t>P</a:t>
            </a:r>
            <a:r>
              <a:rPr lang="ko-KR" altLang="en-US" sz="1200" b="1" dirty="0"/>
              <a:t>값이 </a:t>
            </a:r>
            <a:r>
              <a:rPr lang="en-US" altLang="ko-KR" sz="1200" b="1" dirty="0"/>
              <a:t>0.05</a:t>
            </a:r>
            <a:r>
              <a:rPr lang="ko-KR" altLang="en-US" sz="1200" b="1" dirty="0"/>
              <a:t>보다 작으므로 </a:t>
            </a:r>
            <a:r>
              <a:rPr lang="ko-KR" altLang="en-US" sz="1200" b="1" dirty="0" err="1"/>
              <a:t>귀무가설이</a:t>
            </a:r>
            <a:r>
              <a:rPr lang="ko-KR" altLang="en-US" sz="1200" b="1" dirty="0"/>
              <a:t> 기각되고 대립가설이 채택되어  </a:t>
            </a:r>
            <a:endParaRPr lang="en-US" altLang="ko-KR" sz="12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en-US" altLang="ko-KR" sz="1200" b="1" dirty="0"/>
              <a:t>   </a:t>
            </a:r>
            <a:r>
              <a:rPr lang="ko-KR" altLang="en-US" sz="1200" b="1" u="sng" dirty="0"/>
              <a:t>통계적 </a:t>
            </a:r>
            <a:r>
              <a:rPr lang="ko-KR" altLang="en-US" sz="1200" b="1" u="sng" dirty="0" err="1"/>
              <a:t>유의미성이</a:t>
            </a:r>
            <a:r>
              <a:rPr lang="ko-KR" altLang="en-US" sz="1200" b="1" u="sng" dirty="0"/>
              <a:t> 있다고 볼 수 있음</a:t>
            </a:r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200" b="1"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12039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Data Preprocessing / EDA</a:t>
            </a:r>
            <a:endParaRPr lang="ko-KR" altLang="en-US" sz="2000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A648624-81F4-4056-B5C6-2A34B076B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353813"/>
              </p:ext>
            </p:extLst>
          </p:nvPr>
        </p:nvGraphicFramePr>
        <p:xfrm>
          <a:off x="1895351" y="2067512"/>
          <a:ext cx="5867399" cy="2301244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1985827">
                  <a:extLst>
                    <a:ext uri="{9D8B030D-6E8A-4147-A177-3AD203B41FA5}">
                      <a16:colId xmlns:a16="http://schemas.microsoft.com/office/drawing/2014/main" val="4241281108"/>
                    </a:ext>
                  </a:extLst>
                </a:gridCol>
                <a:gridCol w="1940786">
                  <a:extLst>
                    <a:ext uri="{9D8B030D-6E8A-4147-A177-3AD203B41FA5}">
                      <a16:colId xmlns:a16="http://schemas.microsoft.com/office/drawing/2014/main" val="3894539576"/>
                    </a:ext>
                  </a:extLst>
                </a:gridCol>
                <a:gridCol w="1940786">
                  <a:extLst>
                    <a:ext uri="{9D8B030D-6E8A-4147-A177-3AD203B41FA5}">
                      <a16:colId xmlns:a16="http://schemas.microsoft.com/office/drawing/2014/main" val="1549895527"/>
                    </a:ext>
                  </a:extLst>
                </a:gridCol>
              </a:tblGrid>
              <a:tr h="209204">
                <a:tc>
                  <a:txBody>
                    <a:bodyPr/>
                    <a:lstStyle/>
                    <a:p>
                      <a:r>
                        <a:rPr lang="ko-KR" sz="900" kern="100" dirty="0">
                          <a:effectLst/>
                        </a:rPr>
                        <a:t>　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900" kern="100" dirty="0">
                          <a:effectLst/>
                        </a:rPr>
                        <a:t>변수</a:t>
                      </a:r>
                      <a:r>
                        <a:rPr lang="en-US" sz="900" kern="100" dirty="0">
                          <a:effectLst/>
                        </a:rPr>
                        <a:t> 1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900" kern="100" dirty="0">
                          <a:effectLst/>
                        </a:rPr>
                        <a:t>변수</a:t>
                      </a:r>
                      <a:r>
                        <a:rPr lang="en-US" sz="900" kern="100" dirty="0">
                          <a:effectLst/>
                        </a:rPr>
                        <a:t> 2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994962"/>
                  </a:ext>
                </a:extLst>
              </a:tr>
              <a:tr h="209204">
                <a:tc>
                  <a:txBody>
                    <a:bodyPr/>
                    <a:lstStyle/>
                    <a:p>
                      <a:pPr algn="ctr"/>
                      <a:r>
                        <a:rPr lang="ko-KR" sz="900" b="1" kern="100" dirty="0">
                          <a:effectLst/>
                        </a:rPr>
                        <a:t>평균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2.63304E+11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1.18242E+12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455441185"/>
                  </a:ext>
                </a:extLst>
              </a:tr>
              <a:tr h="209204">
                <a:tc>
                  <a:txBody>
                    <a:bodyPr/>
                    <a:lstStyle/>
                    <a:p>
                      <a:pPr algn="ctr"/>
                      <a:r>
                        <a:rPr lang="ko-KR" sz="900" b="1" kern="100" dirty="0">
                          <a:effectLst/>
                        </a:rPr>
                        <a:t>분산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1.77065E+23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8.39455E+24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4068777996"/>
                  </a:ext>
                </a:extLst>
              </a:tr>
              <a:tr h="209204">
                <a:tc>
                  <a:txBody>
                    <a:bodyPr/>
                    <a:lstStyle/>
                    <a:p>
                      <a:pPr algn="ctr"/>
                      <a:r>
                        <a:rPr lang="ko-KR" sz="900" b="1" kern="100" dirty="0" err="1">
                          <a:effectLst/>
                        </a:rPr>
                        <a:t>관측수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163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163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696390209"/>
                  </a:ext>
                </a:extLst>
              </a:tr>
              <a:tr h="209204">
                <a:tc>
                  <a:txBody>
                    <a:bodyPr/>
                    <a:lstStyle/>
                    <a:p>
                      <a:pPr algn="ctr"/>
                      <a:r>
                        <a:rPr lang="ko-KR" sz="900" b="1" kern="100" dirty="0">
                          <a:effectLst/>
                        </a:rPr>
                        <a:t>가설 </a:t>
                      </a:r>
                      <a:r>
                        <a:rPr lang="ko-KR" sz="900" b="1" kern="100" dirty="0" err="1">
                          <a:effectLst/>
                        </a:rPr>
                        <a:t>평균차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900" kern="100">
                          <a:effectLst/>
                        </a:rPr>
                        <a:t>　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361210831"/>
                  </a:ext>
                </a:extLst>
              </a:tr>
              <a:tr h="209204">
                <a:tc>
                  <a:txBody>
                    <a:bodyPr/>
                    <a:lstStyle/>
                    <a:p>
                      <a:pPr algn="ctr"/>
                      <a:r>
                        <a:rPr lang="ko-KR" sz="900" b="1" kern="100" dirty="0">
                          <a:effectLst/>
                        </a:rPr>
                        <a:t>자유도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169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900" kern="100">
                          <a:effectLst/>
                        </a:rPr>
                        <a:t>　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305045987"/>
                  </a:ext>
                </a:extLst>
              </a:tr>
              <a:tr h="209204"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00" dirty="0">
                          <a:effectLst/>
                        </a:rPr>
                        <a:t>t </a:t>
                      </a:r>
                      <a:r>
                        <a:rPr lang="ko-KR" sz="900" b="1" kern="100" dirty="0">
                          <a:effectLst/>
                        </a:rPr>
                        <a:t>통계량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-4.008067089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900" kern="100">
                          <a:effectLst/>
                        </a:rPr>
                        <a:t>　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965565405"/>
                  </a:ext>
                </a:extLst>
              </a:tr>
              <a:tr h="209204"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00" dirty="0">
                          <a:effectLst/>
                        </a:rPr>
                        <a:t>P(T&lt;=t) </a:t>
                      </a:r>
                      <a:r>
                        <a:rPr lang="ko-KR" sz="900" b="1" kern="100" dirty="0">
                          <a:effectLst/>
                        </a:rPr>
                        <a:t>단측</a:t>
                      </a:r>
                      <a:r>
                        <a:rPr lang="en-US" sz="900" b="1" kern="100" dirty="0">
                          <a:effectLst/>
                        </a:rPr>
                        <a:t>  </a:t>
                      </a:r>
                      <a:r>
                        <a:rPr lang="ko-KR" sz="900" b="1" kern="100" dirty="0">
                          <a:effectLst/>
                        </a:rPr>
                        <a:t>검정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4.58276E-05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900" kern="100">
                          <a:effectLst/>
                        </a:rPr>
                        <a:t>　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908141101"/>
                  </a:ext>
                </a:extLst>
              </a:tr>
              <a:tr h="209204"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00" dirty="0">
                          <a:effectLst/>
                        </a:rPr>
                        <a:t>t </a:t>
                      </a:r>
                      <a:r>
                        <a:rPr lang="ko-KR" sz="900" b="1" kern="100" dirty="0">
                          <a:effectLst/>
                        </a:rPr>
                        <a:t>기각치 단측 검정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1.653919942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900" kern="100">
                          <a:effectLst/>
                        </a:rPr>
                        <a:t>　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877657883"/>
                  </a:ext>
                </a:extLst>
              </a:tr>
              <a:tr h="209204"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00" dirty="0">
                          <a:effectLst/>
                        </a:rPr>
                        <a:t>P(T&lt;=t) </a:t>
                      </a:r>
                      <a:r>
                        <a:rPr lang="ko-KR" sz="900" b="1" kern="100" dirty="0">
                          <a:effectLst/>
                        </a:rPr>
                        <a:t>양측</a:t>
                      </a:r>
                      <a:r>
                        <a:rPr lang="en-US" sz="900" b="1" kern="100" dirty="0">
                          <a:effectLst/>
                        </a:rPr>
                        <a:t>  </a:t>
                      </a:r>
                      <a:r>
                        <a:rPr lang="ko-KR" sz="900" b="1" kern="100" dirty="0">
                          <a:effectLst/>
                        </a:rPr>
                        <a:t>검정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9.16552E-05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900" kern="100">
                          <a:effectLst/>
                        </a:rPr>
                        <a:t>　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4428409"/>
                  </a:ext>
                </a:extLst>
              </a:tr>
              <a:tr h="209204"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00" dirty="0">
                          <a:effectLst/>
                        </a:rPr>
                        <a:t>t </a:t>
                      </a:r>
                      <a:r>
                        <a:rPr lang="ko-KR" sz="900" b="1" kern="100" dirty="0">
                          <a:effectLst/>
                        </a:rPr>
                        <a:t>기각치 양측 검정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 dirty="0">
                          <a:effectLst/>
                        </a:rPr>
                        <a:t>1.974100447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900" kern="100" dirty="0">
                          <a:effectLst/>
                        </a:rPr>
                        <a:t>　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586771607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8EE6E7E9-658D-411D-A0C9-80AD8BD2F9E1}"/>
              </a:ext>
            </a:extLst>
          </p:cNvPr>
          <p:cNvGrpSpPr/>
          <p:nvPr/>
        </p:nvGrpSpPr>
        <p:grpSpPr>
          <a:xfrm>
            <a:off x="7502903" y="0"/>
            <a:ext cx="1641097" cy="700995"/>
            <a:chOff x="545843" y="3551853"/>
            <a:chExt cx="5896291" cy="248643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9A4E936-AEB0-4773-9E19-4A9C6AD1A8E5}"/>
                </a:ext>
              </a:extLst>
            </p:cNvPr>
            <p:cNvSpPr/>
            <p:nvPr/>
          </p:nvSpPr>
          <p:spPr>
            <a:xfrm>
              <a:off x="545843" y="3551853"/>
              <a:ext cx="1472689" cy="24864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04F2B-D9B9-4BCD-BF04-20E2C5F4BFFB}"/>
                </a:ext>
              </a:extLst>
            </p:cNvPr>
            <p:cNvSpPr/>
            <p:nvPr/>
          </p:nvSpPr>
          <p:spPr>
            <a:xfrm>
              <a:off x="1997207" y="3551853"/>
              <a:ext cx="1472690" cy="1593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D46C267-9549-4E67-8050-8B8F89017781}"/>
                </a:ext>
              </a:extLst>
            </p:cNvPr>
            <p:cNvSpPr/>
            <p:nvPr/>
          </p:nvSpPr>
          <p:spPr>
            <a:xfrm>
              <a:off x="3469896" y="3551853"/>
              <a:ext cx="1472690" cy="15930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1701AE3-28AA-4064-9AB3-9FA1E2818782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7819016-1DD4-46A3-BE8C-C4AEF514CA58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498840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1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ko-KR" altLang="en-US" sz="1200" b="1" dirty="0">
                <a:highlight>
                  <a:srgbClr val="FFCD00"/>
                </a:highlight>
              </a:rPr>
              <a:t>통계적 유의성 확인 후 기업에 대한 </a:t>
            </a:r>
            <a:r>
              <a:rPr lang="en-US" altLang="ko-KR" sz="1200" b="1" dirty="0" err="1">
                <a:highlight>
                  <a:srgbClr val="FFCD00"/>
                </a:highlight>
              </a:rPr>
              <a:t>F_Score</a:t>
            </a:r>
            <a:r>
              <a:rPr lang="en-US" altLang="ko-KR" sz="1200" b="1" dirty="0">
                <a:highlight>
                  <a:srgbClr val="FFCD00"/>
                </a:highlight>
              </a:rPr>
              <a:t> </a:t>
            </a:r>
            <a:r>
              <a:rPr lang="ko-KR" altLang="en-US" sz="1200" b="1" dirty="0">
                <a:highlight>
                  <a:srgbClr val="FFCD00"/>
                </a:highlight>
              </a:rPr>
              <a:t>비교</a:t>
            </a:r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200" dirty="0"/>
              <a:t>전체 </a:t>
            </a:r>
            <a:r>
              <a:rPr lang="en-US" altLang="ko-KR" sz="1200" dirty="0"/>
              <a:t>706</a:t>
            </a:r>
            <a:r>
              <a:rPr lang="ko-KR" altLang="en-US" sz="1200" dirty="0"/>
              <a:t>개 기업 </a:t>
            </a:r>
            <a:r>
              <a:rPr lang="en-US" altLang="ko-KR" sz="1200" dirty="0"/>
              <a:t>(F-Score)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12039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Data Preprocessing / EDA</a:t>
            </a:r>
            <a:endParaRPr lang="ko-KR" altLang="en-US" sz="20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81B932-0F8E-4BC8-A34A-07F3C8B14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61421"/>
              </p:ext>
            </p:extLst>
          </p:nvPr>
        </p:nvGraphicFramePr>
        <p:xfrm>
          <a:off x="1562100" y="2002949"/>
          <a:ext cx="5882643" cy="647700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882072">
                  <a:extLst>
                    <a:ext uri="{9D8B030D-6E8A-4147-A177-3AD203B41FA5}">
                      <a16:colId xmlns:a16="http://schemas.microsoft.com/office/drawing/2014/main" val="3397644270"/>
                    </a:ext>
                  </a:extLst>
                </a:gridCol>
                <a:gridCol w="555619">
                  <a:extLst>
                    <a:ext uri="{9D8B030D-6E8A-4147-A177-3AD203B41FA5}">
                      <a16:colId xmlns:a16="http://schemas.microsoft.com/office/drawing/2014/main" val="406155687"/>
                    </a:ext>
                  </a:extLst>
                </a:gridCol>
                <a:gridCol w="555619">
                  <a:extLst>
                    <a:ext uri="{9D8B030D-6E8A-4147-A177-3AD203B41FA5}">
                      <a16:colId xmlns:a16="http://schemas.microsoft.com/office/drawing/2014/main" val="1138136890"/>
                    </a:ext>
                  </a:extLst>
                </a:gridCol>
                <a:gridCol w="555619">
                  <a:extLst>
                    <a:ext uri="{9D8B030D-6E8A-4147-A177-3AD203B41FA5}">
                      <a16:colId xmlns:a16="http://schemas.microsoft.com/office/drawing/2014/main" val="2557179167"/>
                    </a:ext>
                  </a:extLst>
                </a:gridCol>
                <a:gridCol w="555619">
                  <a:extLst>
                    <a:ext uri="{9D8B030D-6E8A-4147-A177-3AD203B41FA5}">
                      <a16:colId xmlns:a16="http://schemas.microsoft.com/office/drawing/2014/main" val="1266817778"/>
                    </a:ext>
                  </a:extLst>
                </a:gridCol>
                <a:gridCol w="555619">
                  <a:extLst>
                    <a:ext uri="{9D8B030D-6E8A-4147-A177-3AD203B41FA5}">
                      <a16:colId xmlns:a16="http://schemas.microsoft.com/office/drawing/2014/main" val="3506938905"/>
                    </a:ext>
                  </a:extLst>
                </a:gridCol>
                <a:gridCol w="555619">
                  <a:extLst>
                    <a:ext uri="{9D8B030D-6E8A-4147-A177-3AD203B41FA5}">
                      <a16:colId xmlns:a16="http://schemas.microsoft.com/office/drawing/2014/main" val="2477596649"/>
                    </a:ext>
                  </a:extLst>
                </a:gridCol>
                <a:gridCol w="555619">
                  <a:extLst>
                    <a:ext uri="{9D8B030D-6E8A-4147-A177-3AD203B41FA5}">
                      <a16:colId xmlns:a16="http://schemas.microsoft.com/office/drawing/2014/main" val="2475971294"/>
                    </a:ext>
                  </a:extLst>
                </a:gridCol>
                <a:gridCol w="555619">
                  <a:extLst>
                    <a:ext uri="{9D8B030D-6E8A-4147-A177-3AD203B41FA5}">
                      <a16:colId xmlns:a16="http://schemas.microsoft.com/office/drawing/2014/main" val="1457063783"/>
                    </a:ext>
                  </a:extLst>
                </a:gridCol>
                <a:gridCol w="555619">
                  <a:extLst>
                    <a:ext uri="{9D8B030D-6E8A-4147-A177-3AD203B41FA5}">
                      <a16:colId xmlns:a16="http://schemas.microsoft.com/office/drawing/2014/main" val="152042332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 err="1">
                          <a:effectLst/>
                        </a:rPr>
                        <a:t>F_Score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9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8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5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4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3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69894258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ko-KR" sz="1000" b="1" kern="100" dirty="0" err="1">
                          <a:effectLst/>
                        </a:rPr>
                        <a:t>기업수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8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26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92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146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188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152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78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15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2520525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ko-KR" sz="1000" b="1" kern="100" dirty="0">
                          <a:effectLst/>
                        </a:rPr>
                        <a:t>누적</a:t>
                      </a:r>
                      <a:r>
                        <a:rPr lang="ko-KR" altLang="en-US" sz="1000" b="1" kern="100" dirty="0">
                          <a:effectLst/>
                        </a:rPr>
                        <a:t>기업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 dirty="0">
                          <a:effectLst/>
                        </a:rPr>
                        <a:t>8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34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126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272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460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612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690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705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 dirty="0">
                          <a:effectLst/>
                        </a:rPr>
                        <a:t>706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4085713811"/>
                  </a:ext>
                </a:extLst>
              </a:tr>
            </a:tbl>
          </a:graphicData>
        </a:graphic>
      </p:graphicFrame>
      <p:pic>
        <p:nvPicPr>
          <p:cNvPr id="13" name="picture 3" descr="그림입니다.">
            <a:extLst>
              <a:ext uri="{FF2B5EF4-FFF2-40B4-BE49-F238E27FC236}">
                <a16:creationId xmlns:a16="http://schemas.microsoft.com/office/drawing/2014/main" id="{F4D01E8C-3D9C-4F97-8448-EBB99BA0B1BC}"/>
              </a:ext>
            </a:extLst>
          </p:cNvPr>
          <p:cNvPicPr/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>
          <a:xfrm>
            <a:off x="2585210" y="2880360"/>
            <a:ext cx="3945130" cy="199633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C4FEF43A-F0BE-42F2-8A88-C45FFF66AEA2}"/>
              </a:ext>
            </a:extLst>
          </p:cNvPr>
          <p:cNvGrpSpPr/>
          <p:nvPr/>
        </p:nvGrpSpPr>
        <p:grpSpPr>
          <a:xfrm>
            <a:off x="7502903" y="0"/>
            <a:ext cx="1641097" cy="700995"/>
            <a:chOff x="545843" y="3551853"/>
            <a:chExt cx="5896291" cy="24864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5483412-ACF1-46F8-A61D-83B6A4ADCB22}"/>
                </a:ext>
              </a:extLst>
            </p:cNvPr>
            <p:cNvSpPr/>
            <p:nvPr/>
          </p:nvSpPr>
          <p:spPr>
            <a:xfrm>
              <a:off x="545843" y="3551853"/>
              <a:ext cx="1472689" cy="24864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71ECFA6-5738-453F-A0D2-CE743590342D}"/>
                </a:ext>
              </a:extLst>
            </p:cNvPr>
            <p:cNvSpPr/>
            <p:nvPr/>
          </p:nvSpPr>
          <p:spPr>
            <a:xfrm>
              <a:off x="1997207" y="3551853"/>
              <a:ext cx="1472690" cy="1593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0BE4278-6FF5-4F65-B0EE-6818EC66D851}"/>
                </a:ext>
              </a:extLst>
            </p:cNvPr>
            <p:cNvSpPr/>
            <p:nvPr/>
          </p:nvSpPr>
          <p:spPr>
            <a:xfrm>
              <a:off x="3469896" y="3551853"/>
              <a:ext cx="1472690" cy="15930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8CBC003-F5B9-4136-87CB-F89C9EE0B14C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35A384B-6AC2-42FD-B50F-3FEC03117068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224814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1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ko-KR" altLang="en-US" sz="1200" b="1" dirty="0">
                <a:highlight>
                  <a:srgbClr val="FFCD00"/>
                </a:highlight>
              </a:rPr>
              <a:t>통계적 유의성 확인 후 기업에 대한 </a:t>
            </a:r>
            <a:r>
              <a:rPr lang="en-US" altLang="ko-KR" sz="1200" b="1" dirty="0" err="1">
                <a:highlight>
                  <a:srgbClr val="FFCD00"/>
                </a:highlight>
              </a:rPr>
              <a:t>F_Score</a:t>
            </a:r>
            <a:r>
              <a:rPr lang="en-US" altLang="ko-KR" sz="1200" b="1" dirty="0">
                <a:highlight>
                  <a:srgbClr val="FFCD00"/>
                </a:highlight>
              </a:rPr>
              <a:t> </a:t>
            </a:r>
            <a:r>
              <a:rPr lang="ko-KR" altLang="en-US" sz="1200" b="1" dirty="0">
                <a:highlight>
                  <a:srgbClr val="FFCD00"/>
                </a:highlight>
              </a:rPr>
              <a:t>비교</a:t>
            </a:r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200" dirty="0"/>
              <a:t>상대적 부실 기업 </a:t>
            </a:r>
            <a:r>
              <a:rPr lang="en-US" altLang="ko-KR" sz="1200" dirty="0"/>
              <a:t>163</a:t>
            </a:r>
            <a:r>
              <a:rPr lang="ko-KR" altLang="en-US" sz="1200" dirty="0"/>
              <a:t>개 </a:t>
            </a:r>
            <a:r>
              <a:rPr lang="en-US" altLang="ko-KR" sz="1200" dirty="0"/>
              <a:t>(K2&lt;-2.30)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12039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Data Preprocessing / EDA</a:t>
            </a:r>
            <a:endParaRPr lang="ko-KR" altLang="en-US" sz="20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81B932-0F8E-4BC8-A34A-07F3C8B14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749713"/>
              </p:ext>
            </p:extLst>
          </p:nvPr>
        </p:nvGraphicFramePr>
        <p:xfrm>
          <a:off x="1562100" y="2002949"/>
          <a:ext cx="5882643" cy="647700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882072">
                  <a:extLst>
                    <a:ext uri="{9D8B030D-6E8A-4147-A177-3AD203B41FA5}">
                      <a16:colId xmlns:a16="http://schemas.microsoft.com/office/drawing/2014/main" val="3397644270"/>
                    </a:ext>
                  </a:extLst>
                </a:gridCol>
                <a:gridCol w="555619">
                  <a:extLst>
                    <a:ext uri="{9D8B030D-6E8A-4147-A177-3AD203B41FA5}">
                      <a16:colId xmlns:a16="http://schemas.microsoft.com/office/drawing/2014/main" val="406155687"/>
                    </a:ext>
                  </a:extLst>
                </a:gridCol>
                <a:gridCol w="555619">
                  <a:extLst>
                    <a:ext uri="{9D8B030D-6E8A-4147-A177-3AD203B41FA5}">
                      <a16:colId xmlns:a16="http://schemas.microsoft.com/office/drawing/2014/main" val="1138136890"/>
                    </a:ext>
                  </a:extLst>
                </a:gridCol>
                <a:gridCol w="555619">
                  <a:extLst>
                    <a:ext uri="{9D8B030D-6E8A-4147-A177-3AD203B41FA5}">
                      <a16:colId xmlns:a16="http://schemas.microsoft.com/office/drawing/2014/main" val="2557179167"/>
                    </a:ext>
                  </a:extLst>
                </a:gridCol>
                <a:gridCol w="555619">
                  <a:extLst>
                    <a:ext uri="{9D8B030D-6E8A-4147-A177-3AD203B41FA5}">
                      <a16:colId xmlns:a16="http://schemas.microsoft.com/office/drawing/2014/main" val="1266817778"/>
                    </a:ext>
                  </a:extLst>
                </a:gridCol>
                <a:gridCol w="555619">
                  <a:extLst>
                    <a:ext uri="{9D8B030D-6E8A-4147-A177-3AD203B41FA5}">
                      <a16:colId xmlns:a16="http://schemas.microsoft.com/office/drawing/2014/main" val="3506938905"/>
                    </a:ext>
                  </a:extLst>
                </a:gridCol>
                <a:gridCol w="555619">
                  <a:extLst>
                    <a:ext uri="{9D8B030D-6E8A-4147-A177-3AD203B41FA5}">
                      <a16:colId xmlns:a16="http://schemas.microsoft.com/office/drawing/2014/main" val="2477596649"/>
                    </a:ext>
                  </a:extLst>
                </a:gridCol>
                <a:gridCol w="555619">
                  <a:extLst>
                    <a:ext uri="{9D8B030D-6E8A-4147-A177-3AD203B41FA5}">
                      <a16:colId xmlns:a16="http://schemas.microsoft.com/office/drawing/2014/main" val="2475971294"/>
                    </a:ext>
                  </a:extLst>
                </a:gridCol>
                <a:gridCol w="555619">
                  <a:extLst>
                    <a:ext uri="{9D8B030D-6E8A-4147-A177-3AD203B41FA5}">
                      <a16:colId xmlns:a16="http://schemas.microsoft.com/office/drawing/2014/main" val="1457063783"/>
                    </a:ext>
                  </a:extLst>
                </a:gridCol>
                <a:gridCol w="555619">
                  <a:extLst>
                    <a:ext uri="{9D8B030D-6E8A-4147-A177-3AD203B41FA5}">
                      <a16:colId xmlns:a16="http://schemas.microsoft.com/office/drawing/2014/main" val="152042332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 err="1">
                          <a:effectLst/>
                        </a:rPr>
                        <a:t>F_Score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9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8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5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69894258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ko-KR" sz="1000" b="1" kern="100" dirty="0" err="1">
                          <a:effectLst/>
                        </a:rPr>
                        <a:t>기업수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24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14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0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0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2520525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ko-KR" sz="1000" b="1" kern="100" dirty="0">
                          <a:effectLst/>
                        </a:rPr>
                        <a:t>누적</a:t>
                      </a:r>
                      <a:r>
                        <a:rPr lang="ko-KR" altLang="en-US" sz="1000" b="1" kern="100" dirty="0">
                          <a:effectLst/>
                        </a:rPr>
                        <a:t>기업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19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65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82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96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96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96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4085713811"/>
                  </a:ext>
                </a:extLst>
              </a:tr>
            </a:tbl>
          </a:graphicData>
        </a:graphic>
      </p:graphicFrame>
      <p:pic>
        <p:nvPicPr>
          <p:cNvPr id="14" name="picture 4" descr="그림입니다.">
            <a:extLst>
              <a:ext uri="{FF2B5EF4-FFF2-40B4-BE49-F238E27FC236}">
                <a16:creationId xmlns:a16="http://schemas.microsoft.com/office/drawing/2014/main" id="{8834C72F-4F9F-4F59-A24C-CBB96016EF29}"/>
              </a:ext>
            </a:extLst>
          </p:cNvPr>
          <p:cNvPicPr/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>
          <a:xfrm>
            <a:off x="2585209" y="2880361"/>
            <a:ext cx="3945132" cy="199633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05403AFD-F0A7-468E-9B41-F1F6557BE0F3}"/>
              </a:ext>
            </a:extLst>
          </p:cNvPr>
          <p:cNvGrpSpPr/>
          <p:nvPr/>
        </p:nvGrpSpPr>
        <p:grpSpPr>
          <a:xfrm>
            <a:off x="7502903" y="0"/>
            <a:ext cx="1641097" cy="700995"/>
            <a:chOff x="545843" y="3551853"/>
            <a:chExt cx="5896291" cy="248643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867A097-66DA-46D8-A5F7-17094D7146E5}"/>
                </a:ext>
              </a:extLst>
            </p:cNvPr>
            <p:cNvSpPr/>
            <p:nvPr/>
          </p:nvSpPr>
          <p:spPr>
            <a:xfrm>
              <a:off x="545843" y="3551853"/>
              <a:ext cx="1472689" cy="24864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882F85E-8F4B-492D-8F66-A9B174060E59}"/>
                </a:ext>
              </a:extLst>
            </p:cNvPr>
            <p:cNvSpPr/>
            <p:nvPr/>
          </p:nvSpPr>
          <p:spPr>
            <a:xfrm>
              <a:off x="1997207" y="3551853"/>
              <a:ext cx="1472690" cy="1593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EDDF2F3-3026-4C33-B57D-85FD34D7B140}"/>
                </a:ext>
              </a:extLst>
            </p:cNvPr>
            <p:cNvSpPr/>
            <p:nvPr/>
          </p:nvSpPr>
          <p:spPr>
            <a:xfrm>
              <a:off x="3469896" y="3551853"/>
              <a:ext cx="1472690" cy="15930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545D917-35BC-403E-BAD6-D837C41CECB2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5642E68-52B5-4A53-A72F-B16FA4E358BC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941739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1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ko-KR" altLang="en-US" sz="1200" b="1" dirty="0">
                <a:highlight>
                  <a:srgbClr val="FFCD00"/>
                </a:highlight>
              </a:rPr>
              <a:t>통계적 유의성 확인 후 기업에 대한 </a:t>
            </a:r>
            <a:r>
              <a:rPr lang="en-US" altLang="ko-KR" sz="1200" b="1" dirty="0" err="1">
                <a:highlight>
                  <a:srgbClr val="FFCD00"/>
                </a:highlight>
              </a:rPr>
              <a:t>F_Score</a:t>
            </a:r>
            <a:r>
              <a:rPr lang="en-US" altLang="ko-KR" sz="1200" b="1" dirty="0">
                <a:highlight>
                  <a:srgbClr val="FFCD00"/>
                </a:highlight>
              </a:rPr>
              <a:t> </a:t>
            </a:r>
            <a:r>
              <a:rPr lang="ko-KR" altLang="en-US" sz="1200" b="1" dirty="0">
                <a:highlight>
                  <a:srgbClr val="FFCD00"/>
                </a:highlight>
              </a:rPr>
              <a:t>비교</a:t>
            </a:r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200" dirty="0"/>
              <a:t>유보 기업 </a:t>
            </a:r>
            <a:r>
              <a:rPr lang="en-US" altLang="ko-KR" sz="1200" dirty="0"/>
              <a:t>96</a:t>
            </a:r>
            <a:r>
              <a:rPr lang="ko-KR" altLang="en-US" sz="1200" dirty="0"/>
              <a:t>개 </a:t>
            </a:r>
            <a:r>
              <a:rPr lang="en-US" altLang="ko-KR" sz="1200" dirty="0"/>
              <a:t>(-2.30≤K2≤0.75) 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12039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Data Preprocessing / EDA</a:t>
            </a:r>
            <a:endParaRPr lang="ko-KR" altLang="en-US" sz="20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81B932-0F8E-4BC8-A34A-07F3C8B14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131667"/>
              </p:ext>
            </p:extLst>
          </p:nvPr>
        </p:nvGraphicFramePr>
        <p:xfrm>
          <a:off x="1562100" y="2002949"/>
          <a:ext cx="5882643" cy="647700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882072">
                  <a:extLst>
                    <a:ext uri="{9D8B030D-6E8A-4147-A177-3AD203B41FA5}">
                      <a16:colId xmlns:a16="http://schemas.microsoft.com/office/drawing/2014/main" val="3397644270"/>
                    </a:ext>
                  </a:extLst>
                </a:gridCol>
                <a:gridCol w="555619">
                  <a:extLst>
                    <a:ext uri="{9D8B030D-6E8A-4147-A177-3AD203B41FA5}">
                      <a16:colId xmlns:a16="http://schemas.microsoft.com/office/drawing/2014/main" val="406155687"/>
                    </a:ext>
                  </a:extLst>
                </a:gridCol>
                <a:gridCol w="555619">
                  <a:extLst>
                    <a:ext uri="{9D8B030D-6E8A-4147-A177-3AD203B41FA5}">
                      <a16:colId xmlns:a16="http://schemas.microsoft.com/office/drawing/2014/main" val="1138136890"/>
                    </a:ext>
                  </a:extLst>
                </a:gridCol>
                <a:gridCol w="555619">
                  <a:extLst>
                    <a:ext uri="{9D8B030D-6E8A-4147-A177-3AD203B41FA5}">
                      <a16:colId xmlns:a16="http://schemas.microsoft.com/office/drawing/2014/main" val="2557179167"/>
                    </a:ext>
                  </a:extLst>
                </a:gridCol>
                <a:gridCol w="555619">
                  <a:extLst>
                    <a:ext uri="{9D8B030D-6E8A-4147-A177-3AD203B41FA5}">
                      <a16:colId xmlns:a16="http://schemas.microsoft.com/office/drawing/2014/main" val="1266817778"/>
                    </a:ext>
                  </a:extLst>
                </a:gridCol>
                <a:gridCol w="555619">
                  <a:extLst>
                    <a:ext uri="{9D8B030D-6E8A-4147-A177-3AD203B41FA5}">
                      <a16:colId xmlns:a16="http://schemas.microsoft.com/office/drawing/2014/main" val="3506938905"/>
                    </a:ext>
                  </a:extLst>
                </a:gridCol>
                <a:gridCol w="555619">
                  <a:extLst>
                    <a:ext uri="{9D8B030D-6E8A-4147-A177-3AD203B41FA5}">
                      <a16:colId xmlns:a16="http://schemas.microsoft.com/office/drawing/2014/main" val="2477596649"/>
                    </a:ext>
                  </a:extLst>
                </a:gridCol>
                <a:gridCol w="555619">
                  <a:extLst>
                    <a:ext uri="{9D8B030D-6E8A-4147-A177-3AD203B41FA5}">
                      <a16:colId xmlns:a16="http://schemas.microsoft.com/office/drawing/2014/main" val="2475971294"/>
                    </a:ext>
                  </a:extLst>
                </a:gridCol>
                <a:gridCol w="555619">
                  <a:extLst>
                    <a:ext uri="{9D8B030D-6E8A-4147-A177-3AD203B41FA5}">
                      <a16:colId xmlns:a16="http://schemas.microsoft.com/office/drawing/2014/main" val="1457063783"/>
                    </a:ext>
                  </a:extLst>
                </a:gridCol>
                <a:gridCol w="555619">
                  <a:extLst>
                    <a:ext uri="{9D8B030D-6E8A-4147-A177-3AD203B41FA5}">
                      <a16:colId xmlns:a16="http://schemas.microsoft.com/office/drawing/2014/main" val="152042332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 err="1">
                          <a:effectLst/>
                        </a:rPr>
                        <a:t>F_Score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9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8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5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69894258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ko-KR" sz="1000" b="1" kern="100" dirty="0" err="1">
                          <a:effectLst/>
                        </a:rPr>
                        <a:t>기업수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24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14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0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0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2520525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ko-KR" sz="1000" b="1" kern="100" dirty="0">
                          <a:effectLst/>
                        </a:rPr>
                        <a:t>누적</a:t>
                      </a:r>
                      <a:r>
                        <a:rPr lang="ko-KR" altLang="en-US" sz="1000" b="1" kern="100" dirty="0">
                          <a:effectLst/>
                        </a:rPr>
                        <a:t>기업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19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65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82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96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96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96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4085713811"/>
                  </a:ext>
                </a:extLst>
              </a:tr>
            </a:tbl>
          </a:graphicData>
        </a:graphic>
      </p:graphicFrame>
      <p:pic>
        <p:nvPicPr>
          <p:cNvPr id="13" name="picture 5" descr="그림입니다.">
            <a:extLst>
              <a:ext uri="{FF2B5EF4-FFF2-40B4-BE49-F238E27FC236}">
                <a16:creationId xmlns:a16="http://schemas.microsoft.com/office/drawing/2014/main" id="{AB02C9FD-578C-408E-A83F-AEF3911294EE}"/>
              </a:ext>
            </a:extLst>
          </p:cNvPr>
          <p:cNvPicPr/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>
          <a:xfrm>
            <a:off x="2613659" y="2880361"/>
            <a:ext cx="3916682" cy="1996337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FB25F279-1D9B-4ED9-9C6E-3EFB61399A35}"/>
              </a:ext>
            </a:extLst>
          </p:cNvPr>
          <p:cNvGrpSpPr/>
          <p:nvPr/>
        </p:nvGrpSpPr>
        <p:grpSpPr>
          <a:xfrm>
            <a:off x="7502903" y="0"/>
            <a:ext cx="1641097" cy="700995"/>
            <a:chOff x="545843" y="3551853"/>
            <a:chExt cx="5896291" cy="248643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E84A0E6-8E03-45D0-A42C-4C9167F7C997}"/>
                </a:ext>
              </a:extLst>
            </p:cNvPr>
            <p:cNvSpPr/>
            <p:nvPr/>
          </p:nvSpPr>
          <p:spPr>
            <a:xfrm>
              <a:off x="545843" y="3551853"/>
              <a:ext cx="1472689" cy="24864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3F4655A-37E5-48DE-B704-4A47F738062A}"/>
                </a:ext>
              </a:extLst>
            </p:cNvPr>
            <p:cNvSpPr/>
            <p:nvPr/>
          </p:nvSpPr>
          <p:spPr>
            <a:xfrm>
              <a:off x="1997207" y="3551853"/>
              <a:ext cx="1472690" cy="1593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1596061-CAFB-4FEB-B0AD-591D84000523}"/>
                </a:ext>
              </a:extLst>
            </p:cNvPr>
            <p:cNvSpPr/>
            <p:nvPr/>
          </p:nvSpPr>
          <p:spPr>
            <a:xfrm>
              <a:off x="3469896" y="3551853"/>
              <a:ext cx="1472690" cy="15930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C8D5360-9A63-4DF7-BC19-D947CC75A849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4726964-A52B-4CEB-862A-AA690093A7C7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983351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1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ko-KR" altLang="en-US" sz="1200" b="1" dirty="0">
                <a:highlight>
                  <a:srgbClr val="FFCD00"/>
                </a:highlight>
              </a:rPr>
              <a:t>통계적 유의성 확인 후 기업에 대한 </a:t>
            </a:r>
            <a:r>
              <a:rPr lang="en-US" altLang="ko-KR" sz="1200" b="1" dirty="0" err="1">
                <a:highlight>
                  <a:srgbClr val="FFCD00"/>
                </a:highlight>
              </a:rPr>
              <a:t>F_Score</a:t>
            </a:r>
            <a:r>
              <a:rPr lang="en-US" altLang="ko-KR" sz="1200" b="1" dirty="0">
                <a:highlight>
                  <a:srgbClr val="FFCD00"/>
                </a:highlight>
              </a:rPr>
              <a:t> </a:t>
            </a:r>
            <a:r>
              <a:rPr lang="ko-KR" altLang="en-US" sz="1200" b="1" dirty="0">
                <a:highlight>
                  <a:srgbClr val="FFCD00"/>
                </a:highlight>
              </a:rPr>
              <a:t>비교</a:t>
            </a:r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200" dirty="0"/>
              <a:t>건전 기업 </a:t>
            </a:r>
            <a:r>
              <a:rPr lang="en-US" altLang="ko-KR" sz="1200" dirty="0"/>
              <a:t>447</a:t>
            </a:r>
            <a:r>
              <a:rPr lang="ko-KR" altLang="en-US" sz="1200" dirty="0"/>
              <a:t>개 </a:t>
            </a:r>
            <a:r>
              <a:rPr lang="en-US" altLang="ko-KR" sz="1200" dirty="0"/>
              <a:t>(K2&gt;0.75)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12039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 Data Preprocessing / EDA</a:t>
            </a:r>
            <a:endParaRPr lang="ko-KR" altLang="en-US" sz="20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81B932-0F8E-4BC8-A34A-07F3C8B142F2}"/>
              </a:ext>
            </a:extLst>
          </p:cNvPr>
          <p:cNvGraphicFramePr>
            <a:graphicFrameLocks noGrp="1"/>
          </p:cNvGraphicFramePr>
          <p:nvPr/>
        </p:nvGraphicFramePr>
        <p:xfrm>
          <a:off x="1562100" y="2002949"/>
          <a:ext cx="5882643" cy="647700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882072">
                  <a:extLst>
                    <a:ext uri="{9D8B030D-6E8A-4147-A177-3AD203B41FA5}">
                      <a16:colId xmlns:a16="http://schemas.microsoft.com/office/drawing/2014/main" val="3397644270"/>
                    </a:ext>
                  </a:extLst>
                </a:gridCol>
                <a:gridCol w="555619">
                  <a:extLst>
                    <a:ext uri="{9D8B030D-6E8A-4147-A177-3AD203B41FA5}">
                      <a16:colId xmlns:a16="http://schemas.microsoft.com/office/drawing/2014/main" val="406155687"/>
                    </a:ext>
                  </a:extLst>
                </a:gridCol>
                <a:gridCol w="555619">
                  <a:extLst>
                    <a:ext uri="{9D8B030D-6E8A-4147-A177-3AD203B41FA5}">
                      <a16:colId xmlns:a16="http://schemas.microsoft.com/office/drawing/2014/main" val="1138136890"/>
                    </a:ext>
                  </a:extLst>
                </a:gridCol>
                <a:gridCol w="555619">
                  <a:extLst>
                    <a:ext uri="{9D8B030D-6E8A-4147-A177-3AD203B41FA5}">
                      <a16:colId xmlns:a16="http://schemas.microsoft.com/office/drawing/2014/main" val="2557179167"/>
                    </a:ext>
                  </a:extLst>
                </a:gridCol>
                <a:gridCol w="555619">
                  <a:extLst>
                    <a:ext uri="{9D8B030D-6E8A-4147-A177-3AD203B41FA5}">
                      <a16:colId xmlns:a16="http://schemas.microsoft.com/office/drawing/2014/main" val="1266817778"/>
                    </a:ext>
                  </a:extLst>
                </a:gridCol>
                <a:gridCol w="555619">
                  <a:extLst>
                    <a:ext uri="{9D8B030D-6E8A-4147-A177-3AD203B41FA5}">
                      <a16:colId xmlns:a16="http://schemas.microsoft.com/office/drawing/2014/main" val="3506938905"/>
                    </a:ext>
                  </a:extLst>
                </a:gridCol>
                <a:gridCol w="555619">
                  <a:extLst>
                    <a:ext uri="{9D8B030D-6E8A-4147-A177-3AD203B41FA5}">
                      <a16:colId xmlns:a16="http://schemas.microsoft.com/office/drawing/2014/main" val="2477596649"/>
                    </a:ext>
                  </a:extLst>
                </a:gridCol>
                <a:gridCol w="555619">
                  <a:extLst>
                    <a:ext uri="{9D8B030D-6E8A-4147-A177-3AD203B41FA5}">
                      <a16:colId xmlns:a16="http://schemas.microsoft.com/office/drawing/2014/main" val="2475971294"/>
                    </a:ext>
                  </a:extLst>
                </a:gridCol>
                <a:gridCol w="555619">
                  <a:extLst>
                    <a:ext uri="{9D8B030D-6E8A-4147-A177-3AD203B41FA5}">
                      <a16:colId xmlns:a16="http://schemas.microsoft.com/office/drawing/2014/main" val="1457063783"/>
                    </a:ext>
                  </a:extLst>
                </a:gridCol>
                <a:gridCol w="555619">
                  <a:extLst>
                    <a:ext uri="{9D8B030D-6E8A-4147-A177-3AD203B41FA5}">
                      <a16:colId xmlns:a16="http://schemas.microsoft.com/office/drawing/2014/main" val="152042332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 err="1">
                          <a:effectLst/>
                        </a:rPr>
                        <a:t>F_Score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9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8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5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69894258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ko-KR" sz="1000" b="1" kern="100" dirty="0" err="1">
                          <a:effectLst/>
                        </a:rPr>
                        <a:t>기업수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24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14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0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0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2520525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ko-KR" sz="1000" b="1" kern="100" dirty="0">
                          <a:effectLst/>
                        </a:rPr>
                        <a:t>누적</a:t>
                      </a:r>
                      <a:r>
                        <a:rPr lang="ko-KR" altLang="en-US" sz="1000" b="1" kern="100" dirty="0">
                          <a:effectLst/>
                        </a:rPr>
                        <a:t>기업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19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65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82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96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96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96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4085713811"/>
                  </a:ext>
                </a:extLst>
              </a:tr>
            </a:tbl>
          </a:graphicData>
        </a:graphic>
      </p:graphicFrame>
      <p:pic>
        <p:nvPicPr>
          <p:cNvPr id="13" name="picture 5" descr="그림입니다.">
            <a:extLst>
              <a:ext uri="{FF2B5EF4-FFF2-40B4-BE49-F238E27FC236}">
                <a16:creationId xmlns:a16="http://schemas.microsoft.com/office/drawing/2014/main" id="{AB02C9FD-578C-408E-A83F-AEF3911294EE}"/>
              </a:ext>
            </a:extLst>
          </p:cNvPr>
          <p:cNvPicPr/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>
          <a:xfrm>
            <a:off x="2613659" y="2880361"/>
            <a:ext cx="3916682" cy="199633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700995"/>
            <a:chOff x="545843" y="3551853"/>
            <a:chExt cx="5896291" cy="24864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24864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7" y="3551853"/>
              <a:ext cx="1472690" cy="1593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90" cy="15930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A1936A7-B8A5-435D-B81A-2C0EBF55CFCD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925423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2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292405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en-US" altLang="ko-KR" sz="1400" b="1" dirty="0">
                <a:highlight>
                  <a:srgbClr val="FFCD00"/>
                </a:highlight>
              </a:rPr>
              <a:t>Quant </a:t>
            </a:r>
          </a:p>
          <a:p>
            <a:pPr marL="76200" indent="0">
              <a:buClr>
                <a:schemeClr val="accent1"/>
              </a:buClr>
              <a:buNone/>
            </a:pPr>
            <a:endParaRPr lang="ko-KR" altLang="en-US" sz="14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en-US" altLang="ko-KR" sz="1200" b="1" dirty="0">
                <a:highlight>
                  <a:srgbClr val="FFCD00"/>
                </a:highlight>
              </a:rPr>
              <a:t>Quantitative(</a:t>
            </a:r>
            <a:r>
              <a:rPr lang="ko-KR" altLang="en-US" sz="1200" b="1" dirty="0">
                <a:highlight>
                  <a:srgbClr val="FFCD00"/>
                </a:highlight>
              </a:rPr>
              <a:t>계량적인</a:t>
            </a:r>
            <a:r>
              <a:rPr lang="en-US" altLang="ko-KR" sz="1200" b="1" dirty="0">
                <a:highlight>
                  <a:srgbClr val="FFCD00"/>
                </a:highlight>
              </a:rPr>
              <a:t>) + Analyst(</a:t>
            </a:r>
            <a:r>
              <a:rPr lang="ko-KR" altLang="en-US" sz="1200" b="1" dirty="0">
                <a:highlight>
                  <a:srgbClr val="FFCD00"/>
                </a:highlight>
              </a:rPr>
              <a:t>분석가</a:t>
            </a:r>
            <a:r>
              <a:rPr lang="en-US" altLang="ko-KR" sz="1200" b="1" dirty="0">
                <a:highlight>
                  <a:srgbClr val="FFCD00"/>
                </a:highlight>
              </a:rPr>
              <a:t>) </a:t>
            </a:r>
            <a:r>
              <a:rPr lang="ko-KR" altLang="en-US" sz="1200" dirty="0"/>
              <a:t>의 합성어</a:t>
            </a:r>
          </a:p>
          <a:p>
            <a:pPr marL="266700" indent="-190500">
              <a:buClr>
                <a:schemeClr val="accent1"/>
              </a:buClr>
              <a:buSzPct val="100000"/>
            </a:pPr>
            <a:endParaRPr lang="en-US" altLang="ko-KR" sz="1200" dirty="0"/>
          </a:p>
          <a:p>
            <a:pPr marL="182563" indent="-1825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200" dirty="0"/>
              <a:t>수학 통계적 지식을 이용해 투자법칙을 발굴</a:t>
            </a:r>
          </a:p>
          <a:p>
            <a:pPr marL="182563" indent="-1825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200" b="1" u="sng" dirty="0"/>
              <a:t>인간의 느낌 감정 배제</a:t>
            </a:r>
          </a:p>
          <a:p>
            <a:pPr marL="182563" indent="-1825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200" dirty="0"/>
              <a:t>투자모델 발굴</a:t>
            </a:r>
            <a:r>
              <a:rPr lang="en-US" altLang="ko-KR" sz="1200" dirty="0"/>
              <a:t>, </a:t>
            </a:r>
            <a:r>
              <a:rPr lang="ko-KR" altLang="en-US" sz="1200" dirty="0"/>
              <a:t>금융시장 예측 하는 사람들 혹은 기법</a:t>
            </a:r>
            <a:endParaRPr lang="en-US" altLang="ko-KR" sz="1200" dirty="0"/>
          </a:p>
          <a:p>
            <a:pPr marL="182563" indent="-1825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200" b="1" dirty="0"/>
              <a:t>원칙을 지키는 것 중요</a:t>
            </a:r>
            <a:r>
              <a:rPr lang="en-US" altLang="ko-KR" sz="1200" b="1" dirty="0"/>
              <a:t>!</a:t>
            </a:r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200" dirty="0"/>
          </a:p>
          <a:p>
            <a:pPr marL="76200" indent="0">
              <a:buClr>
                <a:schemeClr val="accent1"/>
              </a:buClr>
              <a:buNone/>
            </a:pPr>
            <a:endParaRPr lang="ko-KR" altLang="en-US" sz="1200"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Security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Selection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&amp;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Backtesting</a:t>
            </a:r>
            <a:r>
              <a:rPr lang="en-US" altLang="ko-KR" sz="2000" b="1" dirty="0"/>
              <a:t> Quant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700995"/>
            <a:chOff x="545843" y="3551853"/>
            <a:chExt cx="5896291" cy="24864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15930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8" y="3551853"/>
              <a:ext cx="1472689" cy="2486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90" cy="15930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20" name="Google Shape;125;p17">
            <a:extLst>
              <a:ext uri="{FF2B5EF4-FFF2-40B4-BE49-F238E27FC236}">
                <a16:creationId xmlns:a16="http://schemas.microsoft.com/office/drawing/2014/main" id="{D462EC1F-B005-42BF-886F-6F597B61D8D2}"/>
              </a:ext>
            </a:extLst>
          </p:cNvPr>
          <p:cNvSpPr txBox="1">
            <a:spLocks/>
          </p:cNvSpPr>
          <p:nvPr/>
        </p:nvSpPr>
        <p:spPr>
          <a:xfrm>
            <a:off x="5100548" y="1880558"/>
            <a:ext cx="3216198" cy="220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ko-KR" altLang="en-US" sz="2000" b="1" dirty="0">
                <a:highlight>
                  <a:srgbClr val="FFCD00"/>
                </a:highlight>
              </a:rPr>
              <a:t>사용 전략</a:t>
            </a:r>
            <a:endParaRPr lang="ko-KR" altLang="en-US" sz="2000" b="1" dirty="0"/>
          </a:p>
          <a:p>
            <a:pPr>
              <a:buClr>
                <a:schemeClr val="accent1"/>
              </a:buClr>
              <a:buSzPct val="100000"/>
            </a:pPr>
            <a:endParaRPr lang="en-US" altLang="ko-KR" sz="2000" dirty="0"/>
          </a:p>
          <a:p>
            <a:pPr marL="76200" indent="0">
              <a:buClr>
                <a:schemeClr val="accent1"/>
              </a:buClr>
              <a:buSzPct val="100000"/>
              <a:buNone/>
            </a:pPr>
            <a:r>
              <a:rPr lang="en-US" altLang="ko-KR" sz="2000" b="1" dirty="0">
                <a:highlight>
                  <a:srgbClr val="FFCD00"/>
                </a:highlight>
              </a:rPr>
              <a:t>Buy &amp; Hold </a:t>
            </a:r>
            <a:endParaRPr lang="en-US" altLang="ko-KR" sz="2000" dirty="0"/>
          </a:p>
          <a:p>
            <a:pPr marL="76200" indent="0">
              <a:buClr>
                <a:schemeClr val="accent1"/>
              </a:buClr>
              <a:buSzPct val="100000"/>
              <a:buNone/>
            </a:pPr>
            <a:r>
              <a:rPr lang="en-US" altLang="ko-KR" sz="2000" b="1" dirty="0">
                <a:highlight>
                  <a:srgbClr val="FFCD00"/>
                </a:highlight>
              </a:rPr>
              <a:t>Bollinger Bands </a:t>
            </a:r>
            <a:endParaRPr lang="en-US" altLang="ko-KR" sz="2000" dirty="0"/>
          </a:p>
          <a:p>
            <a:pPr marL="76200" indent="0">
              <a:buClr>
                <a:schemeClr val="accent1"/>
              </a:buClr>
              <a:buSzPct val="100000"/>
              <a:buNone/>
            </a:pPr>
            <a:r>
              <a:rPr lang="en-US" altLang="ko-KR" sz="2000" b="1" dirty="0" err="1">
                <a:highlight>
                  <a:srgbClr val="FFCD00"/>
                </a:highlight>
              </a:rPr>
              <a:t>Quantstants</a:t>
            </a:r>
            <a:r>
              <a:rPr lang="en-US" altLang="ko-KR" sz="2000" b="1" dirty="0"/>
              <a:t> </a:t>
            </a:r>
            <a:endParaRPr lang="en-US" altLang="ko-KR" sz="2000" dirty="0"/>
          </a:p>
          <a:p>
            <a:pPr marL="76200" indent="0">
              <a:buClr>
                <a:schemeClr val="accent1"/>
              </a:buClr>
              <a:buSzPct val="100000"/>
              <a:buNone/>
            </a:pPr>
            <a:r>
              <a:rPr lang="ko-KR" altLang="en-US" sz="1400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F022D2-7ABC-4494-9768-BCF4ED1EBFAE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634254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2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Security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Selection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&amp;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Backtesting</a:t>
            </a:r>
            <a:r>
              <a:rPr lang="en-US" altLang="ko-KR" sz="2000" b="1" dirty="0"/>
              <a:t> Quant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700995"/>
            <a:chOff x="545843" y="3551853"/>
            <a:chExt cx="5896291" cy="24864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15930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8" y="3551853"/>
              <a:ext cx="1472689" cy="2486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90" cy="15930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7143" y="143130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ko-KR" altLang="en-US" sz="1200" b="1" dirty="0">
                <a:highlight>
                  <a:srgbClr val="FFCD00"/>
                </a:highlight>
              </a:rPr>
              <a:t>통계적 유의성 확인 후 기업에 대한 </a:t>
            </a:r>
            <a:r>
              <a:rPr lang="en-US" altLang="ko-KR" sz="1200" b="1" dirty="0">
                <a:highlight>
                  <a:srgbClr val="FFCD00"/>
                </a:highlight>
              </a:rPr>
              <a:t>F-Score </a:t>
            </a:r>
            <a:r>
              <a:rPr lang="ko-KR" altLang="en-US" sz="1200" b="1" dirty="0">
                <a:highlight>
                  <a:srgbClr val="FFCD00"/>
                </a:highlight>
              </a:rPr>
              <a:t>비교</a:t>
            </a:r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200" b="1" dirty="0">
                <a:highlight>
                  <a:srgbClr val="FFCD00"/>
                </a:highlight>
              </a:rPr>
              <a:t>투자 유니버스 범위 내 </a:t>
            </a:r>
            <a:r>
              <a:rPr lang="en-US" altLang="ko-KR" sz="1200" dirty="0"/>
              <a:t> </a:t>
            </a:r>
            <a:r>
              <a:rPr lang="en-US" altLang="ko-KR" sz="1200" b="1" dirty="0"/>
              <a:t>259</a:t>
            </a:r>
            <a:r>
              <a:rPr lang="ko-KR" altLang="en-US" sz="1200" b="1" dirty="0"/>
              <a:t>개 중 </a:t>
            </a:r>
            <a:endParaRPr lang="en-US" altLang="ko-KR" sz="12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en-US" altLang="ko-KR" sz="1200" b="1" u="sng" dirty="0">
                <a:highlight>
                  <a:srgbClr val="FFCD00"/>
                </a:highlight>
              </a:rPr>
              <a:t>F-Score</a:t>
            </a:r>
            <a:r>
              <a:rPr lang="ko-KR" altLang="en-US" sz="1200" b="1" u="sng" dirty="0">
                <a:highlight>
                  <a:srgbClr val="FFCD00"/>
                </a:highlight>
              </a:rPr>
              <a:t>이</a:t>
            </a:r>
            <a:r>
              <a:rPr lang="en-US" altLang="ko-KR" sz="1200" b="1" u="sng" dirty="0">
                <a:highlight>
                  <a:srgbClr val="FFCD00"/>
                </a:highlight>
              </a:rPr>
              <a:t> 6</a:t>
            </a:r>
            <a:r>
              <a:rPr lang="ko-KR" altLang="en-US" sz="1200" b="1" u="sng" dirty="0">
                <a:highlight>
                  <a:srgbClr val="FFCD00"/>
                </a:highlight>
              </a:rPr>
              <a:t>점 이상인 기업 </a:t>
            </a:r>
            <a:r>
              <a:rPr lang="en-US" altLang="ko-KR" sz="1200" u="sng" dirty="0"/>
              <a:t> </a:t>
            </a:r>
            <a:r>
              <a:rPr lang="en-US" altLang="ko-KR" sz="1200" b="1" u="sng" dirty="0"/>
              <a:t>86</a:t>
            </a:r>
            <a:r>
              <a:rPr lang="ko-KR" altLang="en-US" sz="1200" b="1" u="sng" dirty="0"/>
              <a:t>개 선정</a:t>
            </a:r>
            <a:endParaRPr lang="en-US" altLang="ko-KR" sz="1200" b="1" u="sng" dirty="0"/>
          </a:p>
          <a:p>
            <a:pPr marL="76200" indent="0">
              <a:buClr>
                <a:schemeClr val="accent1"/>
              </a:buClr>
              <a:buNone/>
            </a:pPr>
            <a:r>
              <a:rPr lang="en-US" altLang="ko-KR" sz="1400" b="1" dirty="0"/>
              <a:t>(K2&lt;0.75 &amp; F-Score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&gt;=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6 ) 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5BD9ED5-C75D-434B-A288-E1437CAC1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01693"/>
              </p:ext>
            </p:extLst>
          </p:nvPr>
        </p:nvGraphicFramePr>
        <p:xfrm>
          <a:off x="1357157" y="2630735"/>
          <a:ext cx="6754644" cy="1142808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1012824">
                  <a:extLst>
                    <a:ext uri="{9D8B030D-6E8A-4147-A177-3AD203B41FA5}">
                      <a16:colId xmlns:a16="http://schemas.microsoft.com/office/drawing/2014/main" val="3397644270"/>
                    </a:ext>
                  </a:extLst>
                </a:gridCol>
                <a:gridCol w="637980">
                  <a:extLst>
                    <a:ext uri="{9D8B030D-6E8A-4147-A177-3AD203B41FA5}">
                      <a16:colId xmlns:a16="http://schemas.microsoft.com/office/drawing/2014/main" val="406155687"/>
                    </a:ext>
                  </a:extLst>
                </a:gridCol>
                <a:gridCol w="637980">
                  <a:extLst>
                    <a:ext uri="{9D8B030D-6E8A-4147-A177-3AD203B41FA5}">
                      <a16:colId xmlns:a16="http://schemas.microsoft.com/office/drawing/2014/main" val="1138136890"/>
                    </a:ext>
                  </a:extLst>
                </a:gridCol>
                <a:gridCol w="637980">
                  <a:extLst>
                    <a:ext uri="{9D8B030D-6E8A-4147-A177-3AD203B41FA5}">
                      <a16:colId xmlns:a16="http://schemas.microsoft.com/office/drawing/2014/main" val="2557179167"/>
                    </a:ext>
                  </a:extLst>
                </a:gridCol>
                <a:gridCol w="637980">
                  <a:extLst>
                    <a:ext uri="{9D8B030D-6E8A-4147-A177-3AD203B41FA5}">
                      <a16:colId xmlns:a16="http://schemas.microsoft.com/office/drawing/2014/main" val="1266817778"/>
                    </a:ext>
                  </a:extLst>
                </a:gridCol>
                <a:gridCol w="637980">
                  <a:extLst>
                    <a:ext uri="{9D8B030D-6E8A-4147-A177-3AD203B41FA5}">
                      <a16:colId xmlns:a16="http://schemas.microsoft.com/office/drawing/2014/main" val="3506938905"/>
                    </a:ext>
                  </a:extLst>
                </a:gridCol>
                <a:gridCol w="637980">
                  <a:extLst>
                    <a:ext uri="{9D8B030D-6E8A-4147-A177-3AD203B41FA5}">
                      <a16:colId xmlns:a16="http://schemas.microsoft.com/office/drawing/2014/main" val="2477596649"/>
                    </a:ext>
                  </a:extLst>
                </a:gridCol>
                <a:gridCol w="637980">
                  <a:extLst>
                    <a:ext uri="{9D8B030D-6E8A-4147-A177-3AD203B41FA5}">
                      <a16:colId xmlns:a16="http://schemas.microsoft.com/office/drawing/2014/main" val="2475971294"/>
                    </a:ext>
                  </a:extLst>
                </a:gridCol>
                <a:gridCol w="637980">
                  <a:extLst>
                    <a:ext uri="{9D8B030D-6E8A-4147-A177-3AD203B41FA5}">
                      <a16:colId xmlns:a16="http://schemas.microsoft.com/office/drawing/2014/main" val="1457063783"/>
                    </a:ext>
                  </a:extLst>
                </a:gridCol>
                <a:gridCol w="637980">
                  <a:extLst>
                    <a:ext uri="{9D8B030D-6E8A-4147-A177-3AD203B41FA5}">
                      <a16:colId xmlns:a16="http://schemas.microsoft.com/office/drawing/2014/main" val="1520423320"/>
                    </a:ext>
                  </a:extLst>
                </a:gridCol>
              </a:tblGrid>
              <a:tr h="380936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effectLst/>
                        </a:rPr>
                        <a:t>F-Score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9</a:t>
                      </a:r>
                      <a:endParaRPr lang="ko-KR" sz="1100" kern="100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8</a:t>
                      </a:r>
                      <a:endParaRPr lang="ko-KR" sz="1100" kern="100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7</a:t>
                      </a:r>
                      <a:endParaRPr lang="ko-KR" sz="1100" kern="10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</a:t>
                      </a:r>
                      <a:endParaRPr lang="ko-KR" sz="1100" kern="100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5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698942586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 algn="ctr"/>
                      <a:r>
                        <a:rPr lang="ko-KR" sz="1000" b="1" kern="100" dirty="0" err="1">
                          <a:effectLst/>
                        </a:rPr>
                        <a:t>기업수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</a:t>
                      </a:r>
                      <a:endParaRPr lang="ko-KR" sz="1100" kern="10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</a:t>
                      </a:r>
                      <a:endParaRPr lang="ko-KR" sz="1100" kern="100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30</a:t>
                      </a:r>
                      <a:endParaRPr lang="ko-KR" sz="1100" kern="100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49</a:t>
                      </a:r>
                      <a:endParaRPr lang="ko-KR" sz="1100" kern="100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64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56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47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5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25205257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 algn="ctr"/>
                      <a:r>
                        <a:rPr lang="ko-KR" sz="1000" b="1" kern="100" dirty="0">
                          <a:effectLst/>
                        </a:rPr>
                        <a:t>누적</a:t>
                      </a:r>
                      <a:r>
                        <a:rPr lang="ko-KR" altLang="en-US" sz="1000" b="1" kern="100" dirty="0">
                          <a:effectLst/>
                        </a:rPr>
                        <a:t>기업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</a:t>
                      </a:r>
                      <a:endParaRPr lang="ko-KR" sz="1100" kern="10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7</a:t>
                      </a:r>
                      <a:endParaRPr lang="ko-KR" sz="1100" kern="10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37</a:t>
                      </a:r>
                      <a:endParaRPr lang="ko-KR" sz="1100" kern="100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86</a:t>
                      </a:r>
                      <a:endParaRPr lang="ko-KR" sz="1100" kern="100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150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206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253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258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259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4085713811"/>
                  </a:ext>
                </a:extLst>
              </a:tr>
            </a:tbl>
          </a:graphicData>
        </a:graphic>
      </p:graphicFrame>
      <p:pic>
        <p:nvPicPr>
          <p:cNvPr id="23" name="picture 7" descr="그림입니다.">
            <a:extLst>
              <a:ext uri="{FF2B5EF4-FFF2-40B4-BE49-F238E27FC236}">
                <a16:creationId xmlns:a16="http://schemas.microsoft.com/office/drawing/2014/main" id="{100C1F87-CEE5-49B7-A447-174AFABC8F82}"/>
              </a:ext>
            </a:extLst>
          </p:cNvPr>
          <p:cNvPicPr/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>
          <a:xfrm>
            <a:off x="4901395" y="2251051"/>
            <a:ext cx="3825240" cy="199633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4D5C3F-7A9D-4DAE-88D1-BCB7DB93E1EC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96447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2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Security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Selection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&amp;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Backtesting</a:t>
            </a:r>
            <a:r>
              <a:rPr lang="en-US" altLang="ko-KR" sz="2000" b="1" dirty="0"/>
              <a:t> Quant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700995"/>
            <a:chOff x="545843" y="3551853"/>
            <a:chExt cx="5896291" cy="24864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15930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8" y="3551853"/>
              <a:ext cx="1472689" cy="2486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90" cy="15930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8820" y="1357777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en-US" altLang="ko-KR" sz="1400" b="1" dirty="0">
                <a:highlight>
                  <a:srgbClr val="FFCD00"/>
                </a:highlight>
              </a:rPr>
              <a:t>Buy &amp; Hold</a:t>
            </a:r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000" b="1" dirty="0"/>
              <a:t>주식을 일정 기간  장기보유한 후 매도 하는 전략</a:t>
            </a: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벤치마크 </a:t>
            </a:r>
            <a:r>
              <a:rPr lang="en-US" altLang="ko-KR" sz="1000" b="1" dirty="0">
                <a:solidFill>
                  <a:srgbClr val="FF0000"/>
                </a:solidFill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</a:rPr>
              <a:t>코스피 지수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ko-KR" altLang="en-US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000" b="1" dirty="0"/>
              <a:t>투자전략 </a:t>
            </a:r>
            <a:r>
              <a:rPr lang="en-US" altLang="ko-KR" sz="1000" b="1" dirty="0"/>
              <a:t>: 100% </a:t>
            </a:r>
            <a:r>
              <a:rPr lang="ko-KR" altLang="en-US" sz="1000" b="1" dirty="0"/>
              <a:t>일시 매수 후 일정기간 경과 후 전량 매도</a:t>
            </a: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투자기간 설정 </a:t>
            </a:r>
            <a:r>
              <a:rPr lang="en-US" altLang="ko-KR" sz="1000" b="1" dirty="0">
                <a:solidFill>
                  <a:srgbClr val="FF0000"/>
                </a:solidFill>
              </a:rPr>
              <a:t>: 2009.1.1.~2019.12.31.</a:t>
            </a:r>
          </a:p>
          <a:p>
            <a:pPr marL="76200" indent="0">
              <a:buClr>
                <a:schemeClr val="accent1"/>
              </a:buClr>
              <a:buNone/>
            </a:pPr>
            <a:r>
              <a:rPr lang="en-US" altLang="ko-KR" sz="800" b="1" dirty="0">
                <a:solidFill>
                  <a:srgbClr val="FF0000"/>
                </a:solidFill>
              </a:rPr>
              <a:t>(10</a:t>
            </a:r>
            <a:r>
              <a:rPr lang="ko-KR" altLang="en-US" sz="800" b="1" dirty="0">
                <a:solidFill>
                  <a:srgbClr val="FF0000"/>
                </a:solidFill>
              </a:rPr>
              <a:t>년</a:t>
            </a:r>
            <a:r>
              <a:rPr lang="en-US" altLang="ko-KR" sz="800" b="1" dirty="0">
                <a:solidFill>
                  <a:srgbClr val="FF0000"/>
                </a:solidFill>
              </a:rPr>
              <a:t>, </a:t>
            </a:r>
            <a:r>
              <a:rPr lang="ko-KR" altLang="en-US" sz="800" b="1" dirty="0">
                <a:solidFill>
                  <a:srgbClr val="FF0000"/>
                </a:solidFill>
              </a:rPr>
              <a:t>코로나 이상치를 제외 기간 설정</a:t>
            </a:r>
            <a:r>
              <a:rPr lang="en-US" altLang="ko-KR" sz="800" b="1" dirty="0">
                <a:solidFill>
                  <a:srgbClr val="FF0000"/>
                </a:solidFill>
              </a:rPr>
              <a:t>)</a:t>
            </a:r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200" b="1" dirty="0">
              <a:highlight>
                <a:srgbClr val="FFCD00"/>
              </a:highlight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B5AA34C4-929E-4EDA-B5C8-BEB744141367}"/>
              </a:ext>
            </a:extLst>
          </p:cNvPr>
          <p:cNvPicPr/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>
          <a:xfrm>
            <a:off x="4407899" y="1670376"/>
            <a:ext cx="4585946" cy="2577012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0326BD3-80A2-4562-A6B4-5A6ED3094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883545"/>
              </p:ext>
            </p:extLst>
          </p:nvPr>
        </p:nvGraphicFramePr>
        <p:xfrm>
          <a:off x="236220" y="2325848"/>
          <a:ext cx="4009079" cy="1071512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870744">
                  <a:extLst>
                    <a:ext uri="{9D8B030D-6E8A-4147-A177-3AD203B41FA5}">
                      <a16:colId xmlns:a16="http://schemas.microsoft.com/office/drawing/2014/main" val="1324004037"/>
                    </a:ext>
                  </a:extLst>
                </a:gridCol>
                <a:gridCol w="3138335">
                  <a:extLst>
                    <a:ext uri="{9D8B030D-6E8A-4147-A177-3AD203B41FA5}">
                      <a16:colId xmlns:a16="http://schemas.microsoft.com/office/drawing/2014/main" val="2102065465"/>
                    </a:ext>
                  </a:extLst>
                </a:gridCol>
              </a:tblGrid>
              <a:tr h="32287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CAGR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ko-KR" sz="900" b="0" kern="100" dirty="0">
                          <a:effectLst/>
                        </a:rPr>
                        <a:t>연 복리수익률</a:t>
                      </a:r>
                      <a:endParaRPr lang="ko-KR" sz="1000" b="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541942295"/>
                  </a:ext>
                </a:extLst>
              </a:tr>
              <a:tr h="36382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MDD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ko-KR" sz="900" b="0" kern="100" dirty="0">
                          <a:effectLst/>
                        </a:rPr>
                        <a:t>최대손실가능수익률</a:t>
                      </a:r>
                      <a:r>
                        <a:rPr lang="en-US" sz="900" b="0" kern="100" dirty="0">
                          <a:effectLst/>
                        </a:rPr>
                        <a:t>=(</a:t>
                      </a:r>
                      <a:r>
                        <a:rPr lang="ko-KR" sz="900" b="0" kern="100" dirty="0">
                          <a:effectLst/>
                        </a:rPr>
                        <a:t>최고가</a:t>
                      </a:r>
                      <a:r>
                        <a:rPr lang="en-US" sz="900" b="0" kern="100" dirty="0">
                          <a:effectLst/>
                        </a:rPr>
                        <a:t>-</a:t>
                      </a:r>
                      <a:r>
                        <a:rPr lang="ko-KR" sz="900" b="0" kern="100" dirty="0">
                          <a:effectLst/>
                        </a:rPr>
                        <a:t>최저가</a:t>
                      </a:r>
                      <a:r>
                        <a:rPr lang="en-US" sz="900" b="0" kern="100" dirty="0">
                          <a:effectLst/>
                        </a:rPr>
                        <a:t>)/</a:t>
                      </a:r>
                      <a:r>
                        <a:rPr lang="ko-KR" sz="900" b="0" kern="100" dirty="0">
                          <a:effectLst/>
                        </a:rPr>
                        <a:t>최고가</a:t>
                      </a:r>
                      <a:endParaRPr lang="ko-KR" sz="1000" b="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729795051"/>
                  </a:ext>
                </a:extLst>
              </a:tr>
              <a:tr h="38480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Sharp Ratio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900" b="0" kern="100" dirty="0">
                          <a:effectLst/>
                        </a:rPr>
                        <a:t>(</a:t>
                      </a:r>
                      <a:r>
                        <a:rPr lang="ko-KR" sz="900" b="0" kern="100" dirty="0">
                          <a:effectLst/>
                        </a:rPr>
                        <a:t>펀드수익률</a:t>
                      </a:r>
                      <a:r>
                        <a:rPr lang="en-US" sz="900" b="0" kern="100" dirty="0">
                          <a:effectLst/>
                        </a:rPr>
                        <a:t>-</a:t>
                      </a:r>
                      <a:r>
                        <a:rPr lang="ko-KR" sz="900" b="0" kern="100" dirty="0">
                          <a:effectLst/>
                        </a:rPr>
                        <a:t>벤치마크수익률</a:t>
                      </a:r>
                      <a:r>
                        <a:rPr lang="en-US" sz="900" b="0" kern="100" dirty="0">
                          <a:effectLst/>
                        </a:rPr>
                        <a:t>)/(</a:t>
                      </a:r>
                      <a:r>
                        <a:rPr lang="ko-KR" sz="900" b="0" kern="100" dirty="0" err="1">
                          <a:effectLst/>
                        </a:rPr>
                        <a:t>해당펀드수익률표준편차</a:t>
                      </a:r>
                      <a:r>
                        <a:rPr lang="en-US" sz="900" b="0" kern="100" dirty="0">
                          <a:effectLst/>
                        </a:rPr>
                        <a:t>)</a:t>
                      </a:r>
                      <a:endParaRPr lang="ko-KR" sz="1000" b="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07410710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8894554-E7FC-4AFE-B722-15DF0423B1FC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870974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2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Security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Selection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&amp;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Backtesting</a:t>
            </a:r>
            <a:r>
              <a:rPr lang="en-US" altLang="ko-KR" sz="2000" b="1" dirty="0"/>
              <a:t> Quant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700995"/>
            <a:chOff x="545843" y="3551853"/>
            <a:chExt cx="5896291" cy="24864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15930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8" y="3551853"/>
              <a:ext cx="1472689" cy="2486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90" cy="15930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en-US" altLang="ko-KR" sz="1400" b="1" dirty="0">
                <a:highlight>
                  <a:srgbClr val="FFCD00"/>
                </a:highlight>
              </a:rPr>
              <a:t>Buy &amp; Hold</a:t>
            </a:r>
          </a:p>
          <a:p>
            <a:pPr marL="76200" indent="0">
              <a:buClr>
                <a:schemeClr val="accent1"/>
              </a:buClr>
              <a:buNone/>
            </a:pPr>
            <a:r>
              <a:rPr lang="en-US" altLang="ko-KR" sz="1200" b="1" dirty="0"/>
              <a:t>1. </a:t>
            </a:r>
            <a:r>
              <a:rPr lang="en-US" altLang="ko-KR" sz="1200" b="1" dirty="0" err="1"/>
              <a:t>F_Score</a:t>
            </a:r>
            <a:r>
              <a:rPr lang="en-US" altLang="ko-KR" sz="1200" b="1" dirty="0"/>
              <a:t> 6</a:t>
            </a:r>
            <a:r>
              <a:rPr lang="ko-KR" altLang="en-US" sz="1200" b="1" dirty="0"/>
              <a:t>점 이상 </a:t>
            </a:r>
            <a:r>
              <a:rPr lang="en-US" altLang="ko-KR" sz="1200" b="1" dirty="0"/>
              <a:t>86</a:t>
            </a:r>
            <a:r>
              <a:rPr lang="ko-KR" altLang="en-US" sz="1200" b="1" dirty="0"/>
              <a:t>기업 추출 후 기간별 벤치마크 이상 기업 추출</a:t>
            </a:r>
            <a:endParaRPr lang="en-US" altLang="ko-KR" sz="12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en-US" altLang="ko-KR" sz="1200" b="1" dirty="0">
                <a:solidFill>
                  <a:srgbClr val="FF0000"/>
                </a:solidFill>
              </a:rPr>
              <a:t>※ </a:t>
            </a:r>
            <a:r>
              <a:rPr lang="ko-KR" altLang="en-US" sz="1200" b="1" dirty="0">
                <a:solidFill>
                  <a:srgbClr val="FF0000"/>
                </a:solidFill>
              </a:rPr>
              <a:t>벤치마크 </a:t>
            </a:r>
            <a:r>
              <a:rPr lang="en-US" altLang="ko-KR" sz="1200" b="1" dirty="0">
                <a:solidFill>
                  <a:srgbClr val="FF0000"/>
                </a:solidFill>
              </a:rPr>
              <a:t>: </a:t>
            </a:r>
            <a:r>
              <a:rPr lang="ko-KR" altLang="en-US" sz="1200" b="1" dirty="0">
                <a:solidFill>
                  <a:srgbClr val="FF0000"/>
                </a:solidFill>
              </a:rPr>
              <a:t>코스피지수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000" b="1" dirty="0"/>
              <a:t>                              기간별 벤치마크수익률</a:t>
            </a: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200" b="1" dirty="0">
              <a:highlight>
                <a:srgbClr val="FFCD00"/>
              </a:highlight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7EA79EB-7F27-4FCD-9658-1736E85F0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80295"/>
              </p:ext>
            </p:extLst>
          </p:nvPr>
        </p:nvGraphicFramePr>
        <p:xfrm>
          <a:off x="1563052" y="2456021"/>
          <a:ext cx="3008948" cy="2293829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752237">
                  <a:extLst>
                    <a:ext uri="{9D8B030D-6E8A-4147-A177-3AD203B41FA5}">
                      <a16:colId xmlns:a16="http://schemas.microsoft.com/office/drawing/2014/main" val="199211973"/>
                    </a:ext>
                  </a:extLst>
                </a:gridCol>
                <a:gridCol w="752237">
                  <a:extLst>
                    <a:ext uri="{9D8B030D-6E8A-4147-A177-3AD203B41FA5}">
                      <a16:colId xmlns:a16="http://schemas.microsoft.com/office/drawing/2014/main" val="781614332"/>
                    </a:ext>
                  </a:extLst>
                </a:gridCol>
                <a:gridCol w="752237">
                  <a:extLst>
                    <a:ext uri="{9D8B030D-6E8A-4147-A177-3AD203B41FA5}">
                      <a16:colId xmlns:a16="http://schemas.microsoft.com/office/drawing/2014/main" val="1693311696"/>
                    </a:ext>
                  </a:extLst>
                </a:gridCol>
                <a:gridCol w="752237">
                  <a:extLst>
                    <a:ext uri="{9D8B030D-6E8A-4147-A177-3AD203B41FA5}">
                      <a16:colId xmlns:a16="http://schemas.microsoft.com/office/drawing/2014/main" val="3559441280"/>
                    </a:ext>
                  </a:extLst>
                </a:gridCol>
              </a:tblGrid>
              <a:tr h="48192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effectLst/>
                        </a:rPr>
                        <a:t>CAGR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effectLst/>
                        </a:rPr>
                        <a:t>Sharpe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effectLst/>
                        </a:rPr>
                        <a:t>MDD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1796"/>
                  </a:ext>
                </a:extLst>
              </a:tr>
              <a:tr h="45297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1</a:t>
                      </a:r>
                      <a:r>
                        <a:rPr lang="ko-KR" sz="1000" b="1" kern="100" dirty="0">
                          <a:effectLst/>
                        </a:rPr>
                        <a:t>년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</a:rPr>
                        <a:t>9.58</a:t>
                      </a:r>
                      <a:endParaRPr lang="ko-KR" sz="11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0.8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15.17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827647404"/>
                  </a:ext>
                </a:extLst>
              </a:tr>
              <a:tr h="45297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3</a:t>
                      </a:r>
                      <a:r>
                        <a:rPr lang="ko-KR" sz="1000" b="1" kern="100" dirty="0">
                          <a:effectLst/>
                        </a:rPr>
                        <a:t>년 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</a:rPr>
                        <a:t>2.83%</a:t>
                      </a:r>
                      <a:endParaRPr lang="ko-KR" sz="11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0.29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26.50%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460930838"/>
                  </a:ext>
                </a:extLst>
              </a:tr>
              <a:tr h="45297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5</a:t>
                      </a:r>
                      <a:r>
                        <a:rPr lang="ko-KR" sz="1000" b="1" kern="100" dirty="0">
                          <a:effectLst/>
                        </a:rPr>
                        <a:t>년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</a:rPr>
                        <a:t>2.74%</a:t>
                      </a:r>
                      <a:endParaRPr lang="ko-KR" sz="11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0.28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26.50%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4571809"/>
                  </a:ext>
                </a:extLst>
              </a:tr>
              <a:tr h="45297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10</a:t>
                      </a:r>
                      <a:r>
                        <a:rPr lang="ko-KR" sz="1000" b="1" kern="100" dirty="0">
                          <a:effectLst/>
                        </a:rPr>
                        <a:t>년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</a:rPr>
                        <a:t>6.12%</a:t>
                      </a:r>
                      <a:endParaRPr lang="ko-KR" sz="11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0.45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26.50%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07604186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BE47A76-E264-4325-9349-5D34E5AFE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91056"/>
              </p:ext>
            </p:extLst>
          </p:nvPr>
        </p:nvGraphicFramePr>
        <p:xfrm>
          <a:off x="4883902" y="2456020"/>
          <a:ext cx="3307047" cy="2293829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785863">
                  <a:extLst>
                    <a:ext uri="{9D8B030D-6E8A-4147-A177-3AD203B41FA5}">
                      <a16:colId xmlns:a16="http://schemas.microsoft.com/office/drawing/2014/main" val="2349050779"/>
                    </a:ext>
                  </a:extLst>
                </a:gridCol>
                <a:gridCol w="642340">
                  <a:extLst>
                    <a:ext uri="{9D8B030D-6E8A-4147-A177-3AD203B41FA5}">
                      <a16:colId xmlns:a16="http://schemas.microsoft.com/office/drawing/2014/main" val="1781886494"/>
                    </a:ext>
                  </a:extLst>
                </a:gridCol>
                <a:gridCol w="642340">
                  <a:extLst>
                    <a:ext uri="{9D8B030D-6E8A-4147-A177-3AD203B41FA5}">
                      <a16:colId xmlns:a16="http://schemas.microsoft.com/office/drawing/2014/main" val="828744782"/>
                    </a:ext>
                  </a:extLst>
                </a:gridCol>
                <a:gridCol w="658399">
                  <a:extLst>
                    <a:ext uri="{9D8B030D-6E8A-4147-A177-3AD203B41FA5}">
                      <a16:colId xmlns:a16="http://schemas.microsoft.com/office/drawing/2014/main" val="2359403053"/>
                    </a:ext>
                  </a:extLst>
                </a:gridCol>
                <a:gridCol w="578105">
                  <a:extLst>
                    <a:ext uri="{9D8B030D-6E8A-4147-A177-3AD203B41FA5}">
                      <a16:colId xmlns:a16="http://schemas.microsoft.com/office/drawing/2014/main" val="504407925"/>
                    </a:ext>
                  </a:extLst>
                </a:gridCol>
              </a:tblGrid>
              <a:tr h="48192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 F-Score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effectLst/>
                        </a:rPr>
                        <a:t>9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effectLst/>
                        </a:rPr>
                        <a:t>8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effectLst/>
                        </a:rPr>
                        <a:t>7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effectLst/>
                        </a:rPr>
                        <a:t>6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53104"/>
                  </a:ext>
                </a:extLst>
              </a:tr>
              <a:tr h="45297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1</a:t>
                      </a:r>
                      <a:r>
                        <a:rPr lang="ko-KR" sz="1000" b="1" kern="100" dirty="0">
                          <a:effectLst/>
                        </a:rPr>
                        <a:t>년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3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13</a:t>
                      </a:r>
                      <a:endParaRPr lang="ko-KR" sz="12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ko-KR" sz="12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540376184"/>
                  </a:ext>
                </a:extLst>
              </a:tr>
              <a:tr h="45297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3</a:t>
                      </a:r>
                      <a:r>
                        <a:rPr lang="ko-KR" sz="1000" b="1" kern="100" dirty="0">
                          <a:effectLst/>
                        </a:rPr>
                        <a:t>년 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ko-KR" sz="12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ko-KR" sz="12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962090263"/>
                  </a:ext>
                </a:extLst>
              </a:tr>
              <a:tr h="45297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5</a:t>
                      </a:r>
                      <a:r>
                        <a:rPr lang="ko-KR" sz="1000" b="1" kern="100" dirty="0">
                          <a:effectLst/>
                        </a:rPr>
                        <a:t>년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2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ko-KR" sz="12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18</a:t>
                      </a:r>
                      <a:endParaRPr lang="ko-KR" sz="12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50861242"/>
                  </a:ext>
                </a:extLst>
              </a:tr>
              <a:tr h="45297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10</a:t>
                      </a:r>
                      <a:r>
                        <a:rPr lang="ko-KR" sz="1000" b="1" kern="100" dirty="0">
                          <a:effectLst/>
                        </a:rPr>
                        <a:t>년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ko-KR" sz="12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ko-KR" sz="12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214132679"/>
                  </a:ext>
                </a:extLst>
              </a:tr>
            </a:tbl>
          </a:graphicData>
        </a:graphic>
      </p:graphicFrame>
      <p:sp>
        <p:nvSpPr>
          <p:cNvPr id="21" name="Google Shape;125;p17">
            <a:extLst>
              <a:ext uri="{FF2B5EF4-FFF2-40B4-BE49-F238E27FC236}">
                <a16:creationId xmlns:a16="http://schemas.microsoft.com/office/drawing/2014/main" id="{3FB2B2BD-8507-48B3-B544-DEB6BC1B7347}"/>
              </a:ext>
            </a:extLst>
          </p:cNvPr>
          <p:cNvSpPr txBox="1">
            <a:spLocks/>
          </p:cNvSpPr>
          <p:nvPr/>
        </p:nvSpPr>
        <p:spPr>
          <a:xfrm>
            <a:off x="4951561" y="2064624"/>
            <a:ext cx="3239387" cy="428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ko-KR" altLang="en-US" sz="1000" b="1" dirty="0"/>
              <a:t>        기간별 벤치마크 수익률 이상 </a:t>
            </a:r>
            <a:r>
              <a:rPr lang="en-US" altLang="ko-KR" sz="1000" b="1" dirty="0"/>
              <a:t>F-Score </a:t>
            </a:r>
            <a:r>
              <a:rPr lang="ko-KR" altLang="en-US" sz="1000" b="1" dirty="0"/>
              <a:t>기업 수</a:t>
            </a:r>
            <a:endParaRPr lang="en-US" altLang="ko-KR" sz="1000" b="1" dirty="0"/>
          </a:p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ko-KR" altLang="en-US" sz="1000" b="1" dirty="0"/>
              <a:t> </a:t>
            </a:r>
          </a:p>
          <a:p>
            <a:pPr marL="76200" indent="0">
              <a:buClr>
                <a:schemeClr val="accent1"/>
              </a:buClr>
              <a:buFont typeface="Quattrocento Sans"/>
              <a:buNone/>
            </a:pPr>
            <a:endParaRPr lang="en-US" altLang="ko-KR" sz="1200" b="1" dirty="0">
              <a:highlight>
                <a:srgbClr val="FFCD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5A0F59-5D56-40F4-BB51-E7AEFF91EB4E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494263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2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Security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Selection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&amp;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Backtesting</a:t>
            </a:r>
            <a:r>
              <a:rPr lang="en-US" altLang="ko-KR" sz="2000" b="1" dirty="0"/>
              <a:t> Quant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700995"/>
            <a:chOff x="545843" y="3551853"/>
            <a:chExt cx="5896291" cy="24864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15930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8" y="3551853"/>
              <a:ext cx="1472689" cy="2486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90" cy="15930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en-US" altLang="ko-KR" sz="1400" b="1" dirty="0">
                <a:highlight>
                  <a:srgbClr val="FFCD00"/>
                </a:highlight>
              </a:rPr>
              <a:t>Buy &amp; Hold</a:t>
            </a:r>
          </a:p>
          <a:p>
            <a:pPr marL="76200" indent="0">
              <a:buClr>
                <a:schemeClr val="accent1"/>
              </a:buClr>
              <a:buNone/>
            </a:pPr>
            <a:r>
              <a:rPr lang="en-US" altLang="ko-KR" sz="1000" b="1" dirty="0"/>
              <a:t>2. </a:t>
            </a:r>
            <a:r>
              <a:rPr lang="ko-KR" altLang="en-US" sz="1000" b="1" dirty="0"/>
              <a:t>벤치마크 이상 기업 재 추출 후 </a:t>
            </a:r>
            <a:r>
              <a:rPr lang="ko-KR" altLang="en-US" sz="1000" b="1" dirty="0" err="1"/>
              <a:t>년도별</a:t>
            </a:r>
            <a:r>
              <a:rPr lang="ko-KR" altLang="en-US" sz="1000" b="1" dirty="0"/>
              <a:t> 상위 </a:t>
            </a:r>
            <a:r>
              <a:rPr lang="en-US" altLang="ko-KR" sz="1000" b="1" dirty="0"/>
              <a:t>6</a:t>
            </a:r>
            <a:r>
              <a:rPr lang="ko-KR" altLang="en-US" sz="1000" b="1" dirty="0"/>
              <a:t>종목 선정</a:t>
            </a: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en-US" altLang="ko-KR" sz="800" b="1" dirty="0">
                <a:solidFill>
                  <a:srgbClr val="FF0000"/>
                </a:solidFill>
              </a:rPr>
              <a:t>※ </a:t>
            </a:r>
            <a:r>
              <a:rPr lang="ko-KR" altLang="en-US" sz="800" b="1" dirty="0">
                <a:solidFill>
                  <a:srgbClr val="FF0000"/>
                </a:solidFill>
              </a:rPr>
              <a:t>벤치마크 </a:t>
            </a:r>
            <a:r>
              <a:rPr lang="en-US" altLang="ko-KR" sz="800" b="1" dirty="0">
                <a:solidFill>
                  <a:srgbClr val="FF0000"/>
                </a:solidFill>
              </a:rPr>
              <a:t>: </a:t>
            </a:r>
            <a:r>
              <a:rPr lang="ko-KR" altLang="en-US" sz="800" b="1" dirty="0">
                <a:solidFill>
                  <a:srgbClr val="FF0000"/>
                </a:solidFill>
              </a:rPr>
              <a:t>코스피지수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000" b="1" dirty="0"/>
              <a:t>기간</a:t>
            </a:r>
            <a:r>
              <a:rPr lang="en-US" altLang="ko-KR" sz="1000" b="1" dirty="0"/>
              <a:t>(1</a:t>
            </a:r>
            <a:r>
              <a:rPr lang="ko-KR" altLang="en-US" sz="1000" b="1" dirty="0"/>
              <a:t>년</a:t>
            </a:r>
            <a:r>
              <a:rPr lang="en-US" altLang="ko-KR" sz="1000" b="1" dirty="0"/>
              <a:t>) : 2019.1.1. ~ 2019.12.31.(1</a:t>
            </a:r>
            <a:r>
              <a:rPr lang="ko-KR" altLang="en-US" sz="1000" b="1" dirty="0"/>
              <a:t>년</a:t>
            </a:r>
            <a:r>
              <a:rPr lang="en-US" altLang="ko-KR" sz="1000" b="1" dirty="0"/>
              <a:t>)</a:t>
            </a:r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200" b="1" dirty="0">
              <a:highlight>
                <a:srgbClr val="FFCD00"/>
              </a:highlight>
            </a:endParaRPr>
          </a:p>
        </p:txBody>
      </p:sp>
      <p:sp>
        <p:nvSpPr>
          <p:cNvPr id="21" name="Google Shape;125;p17">
            <a:extLst>
              <a:ext uri="{FF2B5EF4-FFF2-40B4-BE49-F238E27FC236}">
                <a16:creationId xmlns:a16="http://schemas.microsoft.com/office/drawing/2014/main" id="{3FB2B2BD-8507-48B3-B544-DEB6BC1B7347}"/>
              </a:ext>
            </a:extLst>
          </p:cNvPr>
          <p:cNvSpPr txBox="1">
            <a:spLocks/>
          </p:cNvSpPr>
          <p:nvPr/>
        </p:nvSpPr>
        <p:spPr>
          <a:xfrm>
            <a:off x="1381250" y="3479757"/>
            <a:ext cx="2809534" cy="428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ko-KR" altLang="en-US" sz="1000" b="1" dirty="0"/>
              <a:t>기간</a:t>
            </a:r>
            <a:r>
              <a:rPr lang="en-US" altLang="ko-KR" sz="1000" b="1" dirty="0"/>
              <a:t>(3</a:t>
            </a:r>
            <a:r>
              <a:rPr lang="ko-KR" altLang="en-US" sz="1000" b="1" dirty="0"/>
              <a:t>년</a:t>
            </a:r>
            <a:r>
              <a:rPr lang="en-US" altLang="ko-KR" sz="1000" b="1" dirty="0"/>
              <a:t>) : 2017.1.1. ~ 2019.12.31.(3</a:t>
            </a:r>
            <a:r>
              <a:rPr lang="ko-KR" altLang="en-US" sz="1000" b="1" dirty="0"/>
              <a:t>년</a:t>
            </a:r>
            <a:r>
              <a:rPr lang="en-US" altLang="ko-KR" sz="1000" b="1" dirty="0"/>
              <a:t>)</a:t>
            </a:r>
            <a:endParaRPr lang="en-US" altLang="ko-KR" sz="1200" b="1" dirty="0">
              <a:highlight>
                <a:srgbClr val="FFCD00"/>
              </a:highlight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34B1E6D-A9E8-4649-B9B3-03732EACC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677719"/>
              </p:ext>
            </p:extLst>
          </p:nvPr>
        </p:nvGraphicFramePr>
        <p:xfrm>
          <a:off x="1568132" y="2407170"/>
          <a:ext cx="6622818" cy="1120448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1445233">
                  <a:extLst>
                    <a:ext uri="{9D8B030D-6E8A-4147-A177-3AD203B41FA5}">
                      <a16:colId xmlns:a16="http://schemas.microsoft.com/office/drawing/2014/main" val="1847863349"/>
                    </a:ext>
                  </a:extLst>
                </a:gridCol>
                <a:gridCol w="984674">
                  <a:extLst>
                    <a:ext uri="{9D8B030D-6E8A-4147-A177-3AD203B41FA5}">
                      <a16:colId xmlns:a16="http://schemas.microsoft.com/office/drawing/2014/main" val="2652954991"/>
                    </a:ext>
                  </a:extLst>
                </a:gridCol>
                <a:gridCol w="636365">
                  <a:extLst>
                    <a:ext uri="{9D8B030D-6E8A-4147-A177-3AD203B41FA5}">
                      <a16:colId xmlns:a16="http://schemas.microsoft.com/office/drawing/2014/main" val="742760078"/>
                    </a:ext>
                  </a:extLst>
                </a:gridCol>
                <a:gridCol w="823726">
                  <a:extLst>
                    <a:ext uri="{9D8B030D-6E8A-4147-A177-3AD203B41FA5}">
                      <a16:colId xmlns:a16="http://schemas.microsoft.com/office/drawing/2014/main" val="3200911516"/>
                    </a:ext>
                  </a:extLst>
                </a:gridCol>
                <a:gridCol w="729631">
                  <a:extLst>
                    <a:ext uri="{9D8B030D-6E8A-4147-A177-3AD203B41FA5}">
                      <a16:colId xmlns:a16="http://schemas.microsoft.com/office/drawing/2014/main" val="1830671900"/>
                    </a:ext>
                  </a:extLst>
                </a:gridCol>
                <a:gridCol w="590145">
                  <a:extLst>
                    <a:ext uri="{9D8B030D-6E8A-4147-A177-3AD203B41FA5}">
                      <a16:colId xmlns:a16="http://schemas.microsoft.com/office/drawing/2014/main" val="1984260597"/>
                    </a:ext>
                  </a:extLst>
                </a:gridCol>
                <a:gridCol w="683413">
                  <a:extLst>
                    <a:ext uri="{9D8B030D-6E8A-4147-A177-3AD203B41FA5}">
                      <a16:colId xmlns:a16="http://schemas.microsoft.com/office/drawing/2014/main" val="3342072425"/>
                    </a:ext>
                  </a:extLst>
                </a:gridCol>
                <a:gridCol w="729631">
                  <a:extLst>
                    <a:ext uri="{9D8B030D-6E8A-4147-A177-3AD203B41FA5}">
                      <a16:colId xmlns:a16="http://schemas.microsoft.com/office/drawing/2014/main" val="1122204942"/>
                    </a:ext>
                  </a:extLst>
                </a:gridCol>
              </a:tblGrid>
              <a:tr h="175568"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 dirty="0">
                          <a:effectLst/>
                        </a:rPr>
                        <a:t>회사명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Z(K2) Score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F Score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800" kern="100" dirty="0" err="1">
                          <a:effectLst/>
                        </a:rPr>
                        <a:t>시총</a:t>
                      </a:r>
                      <a:r>
                        <a:rPr lang="en-US" sz="800" kern="100" dirty="0">
                          <a:effectLst/>
                        </a:rPr>
                        <a:t>(10</a:t>
                      </a:r>
                      <a:r>
                        <a:rPr lang="ko-KR" sz="800" kern="100" dirty="0">
                          <a:effectLst/>
                        </a:rPr>
                        <a:t>억</a:t>
                      </a:r>
                      <a:r>
                        <a:rPr lang="en-US" sz="800" kern="100" dirty="0">
                          <a:effectLst/>
                        </a:rPr>
                        <a:t>)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CAGR(%)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Sharpe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MDD(%)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800" kern="100" dirty="0">
                          <a:effectLst/>
                        </a:rPr>
                        <a:t>벤치마크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203317"/>
                  </a:ext>
                </a:extLst>
              </a:tr>
              <a:tr h="98956"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00" dirty="0">
                          <a:effectLst/>
                        </a:rPr>
                        <a:t>(</a:t>
                      </a:r>
                      <a:r>
                        <a:rPr lang="ko-KR" sz="800" b="1" kern="100" dirty="0">
                          <a:effectLst/>
                        </a:rPr>
                        <a:t>주</a:t>
                      </a:r>
                      <a:r>
                        <a:rPr lang="en-US" sz="800" b="1" kern="100" dirty="0">
                          <a:effectLst/>
                        </a:rPr>
                        <a:t>)</a:t>
                      </a:r>
                      <a:r>
                        <a:rPr lang="ko-KR" sz="800" b="1" kern="100" dirty="0" err="1">
                          <a:effectLst/>
                        </a:rPr>
                        <a:t>이월드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0.743639046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757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117.59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1.38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28.48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9.58%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971800730"/>
                  </a:ext>
                </a:extLst>
              </a:tr>
              <a:tr h="98956"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00" dirty="0">
                          <a:effectLst/>
                        </a:rPr>
                        <a:t>(</a:t>
                      </a:r>
                      <a:r>
                        <a:rPr lang="ko-KR" sz="800" b="1" kern="100" dirty="0">
                          <a:effectLst/>
                        </a:rPr>
                        <a:t>주</a:t>
                      </a:r>
                      <a:r>
                        <a:rPr lang="en-US" sz="800" b="1" kern="100" dirty="0">
                          <a:effectLst/>
                        </a:rPr>
                        <a:t>)</a:t>
                      </a:r>
                      <a:r>
                        <a:rPr lang="ko-KR" sz="800" b="1" kern="100" dirty="0">
                          <a:effectLst/>
                        </a:rPr>
                        <a:t>큐로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-6.239858988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161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116.7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1.71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35.58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9.58%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646894174"/>
                  </a:ext>
                </a:extLst>
              </a:tr>
              <a:tr h="98956"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>
                          <a:effectLst/>
                        </a:rPr>
                        <a:t>범양건영</a:t>
                      </a:r>
                      <a:r>
                        <a:rPr lang="en-US" sz="800" b="1" kern="100">
                          <a:effectLst/>
                        </a:rPr>
                        <a:t>(</a:t>
                      </a:r>
                      <a:r>
                        <a:rPr lang="ko-KR" sz="800" b="1" kern="100">
                          <a:effectLst/>
                        </a:rPr>
                        <a:t>주</a:t>
                      </a:r>
                      <a:r>
                        <a:rPr lang="en-US" sz="800" b="1" kern="100">
                          <a:effectLst/>
                        </a:rPr>
                        <a:t>)</a:t>
                      </a:r>
                      <a:endParaRPr lang="ko-KR" sz="1100" b="1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-3.628582422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81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115.56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1.69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32.26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9.58%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501380458"/>
                  </a:ext>
                </a:extLst>
              </a:tr>
              <a:tr h="98956"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 dirty="0" err="1">
                          <a:effectLst/>
                        </a:rPr>
                        <a:t>하이트진로홀딩스</a:t>
                      </a:r>
                      <a:r>
                        <a:rPr lang="en-US" sz="800" b="1" kern="100" dirty="0">
                          <a:effectLst/>
                        </a:rPr>
                        <a:t>(</a:t>
                      </a:r>
                      <a:r>
                        <a:rPr lang="ko-KR" sz="800" b="1" kern="100" dirty="0">
                          <a:effectLst/>
                        </a:rPr>
                        <a:t>주</a:t>
                      </a:r>
                      <a:r>
                        <a:rPr lang="en-US" sz="800" b="1" kern="100" dirty="0">
                          <a:effectLst/>
                        </a:rPr>
                        <a:t>)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-3.970667495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313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96.23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1.62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18.22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9.58%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918007359"/>
                  </a:ext>
                </a:extLst>
              </a:tr>
              <a:tr h="98956"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 dirty="0" err="1">
                          <a:effectLst/>
                        </a:rPr>
                        <a:t>세하</a:t>
                      </a:r>
                      <a:r>
                        <a:rPr lang="en-US" sz="800" b="1" kern="100" dirty="0">
                          <a:effectLst/>
                        </a:rPr>
                        <a:t>(</a:t>
                      </a:r>
                      <a:r>
                        <a:rPr lang="ko-KR" sz="800" b="1" kern="100" dirty="0">
                          <a:effectLst/>
                        </a:rPr>
                        <a:t>주</a:t>
                      </a:r>
                      <a:r>
                        <a:rPr lang="en-US" sz="800" b="1" kern="100" dirty="0">
                          <a:effectLst/>
                        </a:rPr>
                        <a:t>)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-10.28327086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74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85.81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1.52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24.84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9.58%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923012628"/>
                  </a:ext>
                </a:extLst>
              </a:tr>
              <a:tr h="98956"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 dirty="0" err="1">
                          <a:effectLst/>
                        </a:rPr>
                        <a:t>하이트진로</a:t>
                      </a:r>
                      <a:r>
                        <a:rPr lang="en-US" sz="800" b="1" kern="100" dirty="0">
                          <a:effectLst/>
                        </a:rPr>
                        <a:t>(</a:t>
                      </a:r>
                      <a:r>
                        <a:rPr lang="ko-KR" sz="800" b="1" kern="100" dirty="0">
                          <a:effectLst/>
                        </a:rPr>
                        <a:t>주</a:t>
                      </a:r>
                      <a:r>
                        <a:rPr lang="en-US" sz="800" b="1" kern="100" dirty="0">
                          <a:effectLst/>
                        </a:rPr>
                        <a:t>)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-2.078810044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2067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85.19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2.41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11.89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9.58%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76788587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B4D806-B2A6-4B17-88A0-128C5A108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608206"/>
              </p:ext>
            </p:extLst>
          </p:nvPr>
        </p:nvGraphicFramePr>
        <p:xfrm>
          <a:off x="1568132" y="3844291"/>
          <a:ext cx="6622819" cy="1102360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1504168">
                  <a:extLst>
                    <a:ext uri="{9D8B030D-6E8A-4147-A177-3AD203B41FA5}">
                      <a16:colId xmlns:a16="http://schemas.microsoft.com/office/drawing/2014/main" val="2293802650"/>
                    </a:ext>
                  </a:extLst>
                </a:gridCol>
                <a:gridCol w="921241">
                  <a:extLst>
                    <a:ext uri="{9D8B030D-6E8A-4147-A177-3AD203B41FA5}">
                      <a16:colId xmlns:a16="http://schemas.microsoft.com/office/drawing/2014/main" val="2151152239"/>
                    </a:ext>
                  </a:extLst>
                </a:gridCol>
                <a:gridCol w="639313">
                  <a:extLst>
                    <a:ext uri="{9D8B030D-6E8A-4147-A177-3AD203B41FA5}">
                      <a16:colId xmlns:a16="http://schemas.microsoft.com/office/drawing/2014/main" val="2492828748"/>
                    </a:ext>
                  </a:extLst>
                </a:gridCol>
                <a:gridCol w="812616">
                  <a:extLst>
                    <a:ext uri="{9D8B030D-6E8A-4147-A177-3AD203B41FA5}">
                      <a16:colId xmlns:a16="http://schemas.microsoft.com/office/drawing/2014/main" val="1597150047"/>
                    </a:ext>
                  </a:extLst>
                </a:gridCol>
                <a:gridCol w="733013">
                  <a:extLst>
                    <a:ext uri="{9D8B030D-6E8A-4147-A177-3AD203B41FA5}">
                      <a16:colId xmlns:a16="http://schemas.microsoft.com/office/drawing/2014/main" val="1444059244"/>
                    </a:ext>
                  </a:extLst>
                </a:gridCol>
                <a:gridCol w="592878">
                  <a:extLst>
                    <a:ext uri="{9D8B030D-6E8A-4147-A177-3AD203B41FA5}">
                      <a16:colId xmlns:a16="http://schemas.microsoft.com/office/drawing/2014/main" val="3132474820"/>
                    </a:ext>
                  </a:extLst>
                </a:gridCol>
                <a:gridCol w="686577">
                  <a:extLst>
                    <a:ext uri="{9D8B030D-6E8A-4147-A177-3AD203B41FA5}">
                      <a16:colId xmlns:a16="http://schemas.microsoft.com/office/drawing/2014/main" val="2253696172"/>
                    </a:ext>
                  </a:extLst>
                </a:gridCol>
                <a:gridCol w="733013">
                  <a:extLst>
                    <a:ext uri="{9D8B030D-6E8A-4147-A177-3AD203B41FA5}">
                      <a16:colId xmlns:a16="http://schemas.microsoft.com/office/drawing/2014/main" val="23497801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 dirty="0">
                          <a:effectLst/>
                        </a:rPr>
                        <a:t>회사명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Z(K2) Score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F Score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800" kern="100">
                          <a:effectLst/>
                        </a:rPr>
                        <a:t>시총</a:t>
                      </a:r>
                      <a:r>
                        <a:rPr lang="en-US" sz="800" kern="100">
                          <a:effectLst/>
                        </a:rPr>
                        <a:t>(10</a:t>
                      </a:r>
                      <a:r>
                        <a:rPr lang="ko-KR" sz="800" kern="100">
                          <a:effectLst/>
                        </a:rPr>
                        <a:t>억</a:t>
                      </a:r>
                      <a:r>
                        <a:rPr lang="en-US" sz="800" kern="100">
                          <a:effectLst/>
                        </a:rPr>
                        <a:t>)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CAGR(%)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Sharpe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MDD(%)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800" kern="100" dirty="0">
                          <a:effectLst/>
                        </a:rPr>
                        <a:t>벤치마크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964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 dirty="0">
                          <a:effectLst/>
                        </a:rPr>
                        <a:t>삼일제약</a:t>
                      </a:r>
                      <a:r>
                        <a:rPr lang="en-US" sz="800" b="1" kern="100" dirty="0">
                          <a:effectLst/>
                        </a:rPr>
                        <a:t>(</a:t>
                      </a:r>
                      <a:r>
                        <a:rPr lang="ko-KR" sz="800" b="1" kern="100" dirty="0">
                          <a:effectLst/>
                        </a:rPr>
                        <a:t>주</a:t>
                      </a:r>
                      <a:r>
                        <a:rPr lang="en-US" sz="800" b="1" kern="100" dirty="0">
                          <a:effectLst/>
                        </a:rPr>
                        <a:t>)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-1.70150653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6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137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40.98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0.81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68.85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2.83%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005388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 dirty="0">
                          <a:effectLst/>
                        </a:rPr>
                        <a:t>삼화전기</a:t>
                      </a:r>
                      <a:r>
                        <a:rPr lang="en-US" sz="800" b="1" kern="100" dirty="0">
                          <a:effectLst/>
                        </a:rPr>
                        <a:t>(</a:t>
                      </a:r>
                      <a:r>
                        <a:rPr lang="ko-KR" sz="800" b="1" kern="100" dirty="0">
                          <a:effectLst/>
                        </a:rPr>
                        <a:t>주</a:t>
                      </a:r>
                      <a:r>
                        <a:rPr lang="en-US" sz="800" b="1" kern="100" dirty="0">
                          <a:effectLst/>
                        </a:rPr>
                        <a:t>)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-0.50298177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102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37.73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0.79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73.73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2.83%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970185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00" dirty="0">
                          <a:effectLst/>
                        </a:rPr>
                        <a:t>(</a:t>
                      </a:r>
                      <a:r>
                        <a:rPr lang="ko-KR" sz="800" b="1" kern="100" dirty="0">
                          <a:effectLst/>
                        </a:rPr>
                        <a:t>주</a:t>
                      </a:r>
                      <a:r>
                        <a:rPr lang="en-US" sz="800" b="1" kern="100" dirty="0">
                          <a:effectLst/>
                        </a:rPr>
                        <a:t>)</a:t>
                      </a:r>
                      <a:r>
                        <a:rPr lang="ko-KR" sz="800" b="1" kern="100" dirty="0" err="1">
                          <a:effectLst/>
                        </a:rPr>
                        <a:t>이월드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0.74363905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757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29.9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0.72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36.8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2.83%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777787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 dirty="0">
                          <a:effectLst/>
                        </a:rPr>
                        <a:t>삼성엔지니어링</a:t>
                      </a:r>
                      <a:r>
                        <a:rPr lang="en-US" sz="800" b="1" kern="100" dirty="0">
                          <a:effectLst/>
                        </a:rPr>
                        <a:t>(</a:t>
                      </a:r>
                      <a:r>
                        <a:rPr lang="ko-KR" sz="800" b="1" kern="100" dirty="0">
                          <a:effectLst/>
                        </a:rPr>
                        <a:t>주</a:t>
                      </a:r>
                      <a:r>
                        <a:rPr lang="en-US" sz="800" b="1" kern="100" dirty="0">
                          <a:effectLst/>
                        </a:rPr>
                        <a:t>)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-2.06584643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9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3,763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23.33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0.75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28.22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2.83%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917598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00" dirty="0">
                          <a:effectLst/>
                        </a:rPr>
                        <a:t>(</a:t>
                      </a:r>
                      <a:r>
                        <a:rPr lang="ko-KR" sz="800" b="1" kern="100" dirty="0">
                          <a:effectLst/>
                        </a:rPr>
                        <a:t>주</a:t>
                      </a:r>
                      <a:r>
                        <a:rPr lang="en-US" sz="800" b="1" kern="100" dirty="0">
                          <a:effectLst/>
                        </a:rPr>
                        <a:t>)</a:t>
                      </a:r>
                      <a:r>
                        <a:rPr lang="ko-KR" sz="800" b="1" kern="100" dirty="0" err="1">
                          <a:effectLst/>
                        </a:rPr>
                        <a:t>넥스트사이언스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-12.0384449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230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23.03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0.65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81.25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2.83%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48970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 dirty="0" err="1">
                          <a:effectLst/>
                        </a:rPr>
                        <a:t>코스모화학</a:t>
                      </a:r>
                      <a:r>
                        <a:rPr lang="en-US" sz="800" b="1" kern="100" dirty="0">
                          <a:effectLst/>
                        </a:rPr>
                        <a:t>(</a:t>
                      </a:r>
                      <a:r>
                        <a:rPr lang="ko-KR" sz="800" b="1" kern="100" dirty="0">
                          <a:effectLst/>
                        </a:rPr>
                        <a:t>주</a:t>
                      </a:r>
                      <a:r>
                        <a:rPr lang="en-US" sz="800" b="1" kern="100" dirty="0">
                          <a:effectLst/>
                        </a:rPr>
                        <a:t>)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-9.09307016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160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21.45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0.63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85.63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2.83%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72811340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A23718E-CBA8-498C-9CE2-36862E249153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58837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dirty="0">
                <a:highlight>
                  <a:srgbClr val="FFCD00"/>
                </a:highlight>
              </a:rPr>
              <a:t>TABLE OF CONTENTS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F963A45-4A87-4E26-B1CE-998BE8AF21A3}"/>
              </a:ext>
            </a:extLst>
          </p:cNvPr>
          <p:cNvGrpSpPr/>
          <p:nvPr/>
        </p:nvGrpSpPr>
        <p:grpSpPr>
          <a:xfrm>
            <a:off x="1320800" y="1495145"/>
            <a:ext cx="6846890" cy="2813097"/>
            <a:chOff x="1320800" y="1299761"/>
            <a:chExt cx="6846890" cy="2813097"/>
          </a:xfrm>
        </p:grpSpPr>
        <p:sp>
          <p:nvSpPr>
            <p:cNvPr id="28" name="Google Shape;341;p31">
              <a:extLst>
                <a:ext uri="{FF2B5EF4-FFF2-40B4-BE49-F238E27FC236}">
                  <a16:creationId xmlns:a16="http://schemas.microsoft.com/office/drawing/2014/main" id="{8F4398B9-AC88-4E65-AB0D-BB59E5D25CCE}"/>
                </a:ext>
              </a:extLst>
            </p:cNvPr>
            <p:cNvSpPr txBox="1">
              <a:spLocks/>
            </p:cNvSpPr>
            <p:nvPr/>
          </p:nvSpPr>
          <p:spPr>
            <a:xfrm>
              <a:off x="1573800" y="1470499"/>
              <a:ext cx="2680200" cy="35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attrocento Sans"/>
                <a:buChar char="◉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attrocento Sans"/>
                <a:buChar char="○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attrocento Sans"/>
                <a:buChar char="■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attrocento Sans"/>
                <a:buChar char="●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attrocento Sans"/>
                <a:buChar char="○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attrocento Sans"/>
                <a:buChar char="■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attrocento Sans"/>
                <a:buChar char="●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attrocento Sans"/>
                <a:buChar char="○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attrocento Sans"/>
                <a:buChar char="■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9pPr>
            </a:lstStyle>
            <a:p>
              <a:pPr marL="0" indent="0">
                <a:spcBef>
                  <a:spcPts val="0"/>
                </a:spcBef>
                <a:buFont typeface="Quattrocento Sans"/>
                <a:buNone/>
              </a:pPr>
              <a:r>
                <a:rPr lang="en-US" sz="1400" b="1" dirty="0">
                  <a:highlight>
                    <a:srgbClr val="FFCD00"/>
                  </a:highlight>
                  <a:latin typeface="Lora" pitchFamily="2" charset="0"/>
                </a:rPr>
                <a:t>ABOUT THE PROJECT</a:t>
              </a:r>
            </a:p>
          </p:txBody>
        </p:sp>
        <p:sp>
          <p:nvSpPr>
            <p:cNvPr id="29" name="Google Shape;342;p31">
              <a:extLst>
                <a:ext uri="{FF2B5EF4-FFF2-40B4-BE49-F238E27FC236}">
                  <a16:creationId xmlns:a16="http://schemas.microsoft.com/office/drawing/2014/main" id="{AABE5347-781C-409F-8066-F700A0FB79A7}"/>
                </a:ext>
              </a:extLst>
            </p:cNvPr>
            <p:cNvSpPr txBox="1">
              <a:spLocks/>
            </p:cNvSpPr>
            <p:nvPr/>
          </p:nvSpPr>
          <p:spPr>
            <a:xfrm>
              <a:off x="1573800" y="1754961"/>
              <a:ext cx="1467121" cy="73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attrocento Sans"/>
                <a:buChar char="◉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attrocento Sans"/>
                <a:buChar char="○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attrocento Sans"/>
                <a:buChar char="■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attrocento Sans"/>
                <a:buChar char="●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attrocento Sans"/>
                <a:buChar char="○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attrocento Sans"/>
                <a:buChar char="■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attrocento Sans"/>
                <a:buChar char="●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attrocento Sans"/>
                <a:buChar char="○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attrocento Sans"/>
                <a:buChar char="■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9pPr>
            </a:lstStyle>
            <a:p>
              <a:pPr marL="0" indent="0">
                <a:spcBef>
                  <a:spcPts val="0"/>
                </a:spcBef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4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프로젝트 요약</a:t>
              </a:r>
              <a:endParaRPr lang="en-US" altLang="ko-KR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pPr marL="0" indent="0">
                <a:spcBef>
                  <a:spcPts val="0"/>
                </a:spcBef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4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연구 배경 </a:t>
              </a:r>
              <a:endParaRPr lang="en-US" altLang="ko-KR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pPr marL="0" indent="0">
                <a:spcBef>
                  <a:spcPts val="0"/>
                </a:spcBef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4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선행연구</a:t>
              </a:r>
            </a:p>
          </p:txBody>
        </p:sp>
        <p:sp>
          <p:nvSpPr>
            <p:cNvPr id="30" name="Google Shape;343;p31">
              <a:extLst>
                <a:ext uri="{FF2B5EF4-FFF2-40B4-BE49-F238E27FC236}">
                  <a16:creationId xmlns:a16="http://schemas.microsoft.com/office/drawing/2014/main" id="{16836658-883C-4A3D-8A49-DE33DFAE8FB6}"/>
                </a:ext>
              </a:extLst>
            </p:cNvPr>
            <p:cNvSpPr txBox="1">
              <a:spLocks/>
            </p:cNvSpPr>
            <p:nvPr/>
          </p:nvSpPr>
          <p:spPr>
            <a:xfrm>
              <a:off x="1320800" y="1337261"/>
              <a:ext cx="354784" cy="57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attrocento Sans"/>
                <a:buChar char="◉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attrocento Sans"/>
                <a:buChar char="○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attrocento Sans"/>
                <a:buChar char="■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attrocento Sans"/>
                <a:buChar char="●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attrocento Sans"/>
                <a:buChar char="○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attrocento Sans"/>
                <a:buChar char="■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attrocento Sans"/>
                <a:buChar char="●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attrocento Sans"/>
                <a:buChar char="○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attrocento Sans"/>
                <a:buChar char="■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9pPr>
            </a:lstStyle>
            <a:p>
              <a:pPr marL="0" indent="0" algn="r">
                <a:spcBef>
                  <a:spcPts val="0"/>
                </a:spcBef>
                <a:buFont typeface="Quattrocento Sans"/>
                <a:buNone/>
              </a:pPr>
              <a:r>
                <a:rPr lang="en" dirty="0"/>
                <a:t>1.</a:t>
              </a:r>
            </a:p>
          </p:txBody>
        </p:sp>
        <p:sp>
          <p:nvSpPr>
            <p:cNvPr id="34" name="Google Shape;347;p31">
              <a:extLst>
                <a:ext uri="{FF2B5EF4-FFF2-40B4-BE49-F238E27FC236}">
                  <a16:creationId xmlns:a16="http://schemas.microsoft.com/office/drawing/2014/main" id="{6AB3E3F9-3AC0-480E-A043-778D806E3070}"/>
                </a:ext>
              </a:extLst>
            </p:cNvPr>
            <p:cNvSpPr txBox="1">
              <a:spLocks/>
            </p:cNvSpPr>
            <p:nvPr/>
          </p:nvSpPr>
          <p:spPr>
            <a:xfrm>
              <a:off x="1573800" y="2548307"/>
              <a:ext cx="2680200" cy="359400"/>
            </a:xfrm>
            <a:prstGeom prst="rect">
              <a:avLst/>
            </a:prstGeom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b="1" dirty="0">
                  <a:highlight>
                    <a:srgbClr val="FFCD00"/>
                  </a:highlight>
                  <a:latin typeface="Lora" pitchFamily="2" charset="0"/>
                </a:rPr>
                <a:t>PROJECT PROGRESSION</a:t>
              </a:r>
            </a:p>
          </p:txBody>
        </p:sp>
        <p:sp>
          <p:nvSpPr>
            <p:cNvPr id="35" name="Google Shape;348;p31">
              <a:extLst>
                <a:ext uri="{FF2B5EF4-FFF2-40B4-BE49-F238E27FC236}">
                  <a16:creationId xmlns:a16="http://schemas.microsoft.com/office/drawing/2014/main" id="{DD1B9754-6325-4C01-97CD-D961BBF916AB}"/>
                </a:ext>
              </a:extLst>
            </p:cNvPr>
            <p:cNvSpPr txBox="1">
              <a:spLocks/>
            </p:cNvSpPr>
            <p:nvPr/>
          </p:nvSpPr>
          <p:spPr>
            <a:xfrm>
              <a:off x="1502139" y="2891256"/>
              <a:ext cx="2832615" cy="1221602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85725">
                <a:buClr>
                  <a:schemeClr val="dk1"/>
                </a:buClr>
                <a:buSzPts val="1100"/>
              </a:pPr>
              <a:r>
                <a:rPr lang="ko-KR" altLang="en-US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연구과정</a:t>
              </a:r>
              <a:endPara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pPr marL="85725">
                <a:buClr>
                  <a:schemeClr val="dk1"/>
                </a:buClr>
                <a:buSzPts val="1100"/>
              </a:pPr>
              <a:r>
                <a:rPr lang="en-US" altLang="ko-KR" dirty="0"/>
                <a:t> </a:t>
              </a:r>
              <a:r>
                <a:rPr lang="en-US" altLang="ko-KR" b="1" dirty="0">
                  <a:latin typeface="Lora" pitchFamily="2" charset="0"/>
                </a:rPr>
                <a:t>1. </a:t>
              </a:r>
              <a:r>
                <a:rPr lang="en-US" b="1" dirty="0">
                  <a:latin typeface="Lora" pitchFamily="2" charset="0"/>
                </a:rPr>
                <a:t>Data Preprocessing &amp; EDA</a:t>
              </a:r>
            </a:p>
            <a:p>
              <a:pPr marL="85725">
                <a:buClr>
                  <a:schemeClr val="dk1"/>
                </a:buClr>
                <a:buSzPts val="1100"/>
              </a:pPr>
              <a:r>
                <a:rPr lang="en-US" b="1" dirty="0">
                  <a:latin typeface="Lora" pitchFamily="2" charset="0"/>
                </a:rPr>
                <a:t> 2. Security Selection &amp; Quant</a:t>
              </a:r>
            </a:p>
            <a:p>
              <a:pPr marL="85725">
                <a:buClr>
                  <a:schemeClr val="dk1"/>
                </a:buClr>
                <a:buSzPts val="1100"/>
              </a:pPr>
              <a:r>
                <a:rPr lang="en-US" b="1" dirty="0">
                  <a:latin typeface="Lora" pitchFamily="2" charset="0"/>
                </a:rPr>
                <a:t> 3. Prediction</a:t>
              </a:r>
            </a:p>
            <a:p>
              <a:pPr marL="85725">
                <a:buClr>
                  <a:schemeClr val="dk1"/>
                </a:buClr>
                <a:buSzPts val="1100"/>
              </a:pPr>
              <a:r>
                <a:rPr lang="en-US" b="1" dirty="0">
                  <a:latin typeface="Lora" pitchFamily="2" charset="0"/>
                </a:rPr>
                <a:t> 4. Forecasting</a:t>
              </a:r>
            </a:p>
          </p:txBody>
        </p:sp>
        <p:sp>
          <p:nvSpPr>
            <p:cNvPr id="36" name="Google Shape;349;p31">
              <a:extLst>
                <a:ext uri="{FF2B5EF4-FFF2-40B4-BE49-F238E27FC236}">
                  <a16:creationId xmlns:a16="http://schemas.microsoft.com/office/drawing/2014/main" id="{84509793-0F4A-4CB4-8127-DC3919FAF6C1}"/>
                </a:ext>
              </a:extLst>
            </p:cNvPr>
            <p:cNvSpPr txBox="1">
              <a:spLocks/>
            </p:cNvSpPr>
            <p:nvPr/>
          </p:nvSpPr>
          <p:spPr>
            <a:xfrm>
              <a:off x="1320800" y="2409450"/>
              <a:ext cx="354783" cy="576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" dirty="0"/>
                <a:t>2.</a:t>
              </a:r>
            </a:p>
          </p:txBody>
        </p:sp>
        <p:sp>
          <p:nvSpPr>
            <p:cNvPr id="37" name="Google Shape;350;p31">
              <a:extLst>
                <a:ext uri="{FF2B5EF4-FFF2-40B4-BE49-F238E27FC236}">
                  <a16:creationId xmlns:a16="http://schemas.microsoft.com/office/drawing/2014/main" id="{B253F36E-409C-4087-B1BE-DDEAE2CE9ECE}"/>
                </a:ext>
              </a:extLst>
            </p:cNvPr>
            <p:cNvSpPr txBox="1">
              <a:spLocks/>
            </p:cNvSpPr>
            <p:nvPr/>
          </p:nvSpPr>
          <p:spPr>
            <a:xfrm>
              <a:off x="4809246" y="1432999"/>
              <a:ext cx="2680200" cy="359400"/>
            </a:xfrm>
            <a:prstGeom prst="rect">
              <a:avLst/>
            </a:prstGeom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b="1" dirty="0">
                  <a:highlight>
                    <a:srgbClr val="FFCD00"/>
                  </a:highlight>
                  <a:latin typeface="Lora" pitchFamily="2" charset="0"/>
                </a:rPr>
                <a:t>CONCLUSION</a:t>
              </a:r>
            </a:p>
          </p:txBody>
        </p:sp>
        <p:sp>
          <p:nvSpPr>
            <p:cNvPr id="38" name="Google Shape;351;p31">
              <a:extLst>
                <a:ext uri="{FF2B5EF4-FFF2-40B4-BE49-F238E27FC236}">
                  <a16:creationId xmlns:a16="http://schemas.microsoft.com/office/drawing/2014/main" id="{B3994C3F-312D-4B7C-9128-F4E538D5775B}"/>
                </a:ext>
              </a:extLst>
            </p:cNvPr>
            <p:cNvSpPr txBox="1">
              <a:spLocks/>
            </p:cNvSpPr>
            <p:nvPr/>
          </p:nvSpPr>
          <p:spPr>
            <a:xfrm>
              <a:off x="4809246" y="1696996"/>
              <a:ext cx="1467121" cy="7359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ko-KR" altLang="en-US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도출서사점</a:t>
              </a:r>
              <a:endPara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ko-KR" altLang="en-US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프로젝트 요약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ko-KR" altLang="en-US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지속과제</a:t>
              </a:r>
            </a:p>
            <a:p>
              <a:pPr>
                <a:buClr>
                  <a:schemeClr val="dk1"/>
                </a:buClr>
                <a:buSzPts val="1100"/>
              </a:pPr>
              <a:endParaRPr lang="ko-KR" altLang="en-US" dirty="0"/>
            </a:p>
          </p:txBody>
        </p:sp>
        <p:sp>
          <p:nvSpPr>
            <p:cNvPr id="39" name="Google Shape;352;p31">
              <a:extLst>
                <a:ext uri="{FF2B5EF4-FFF2-40B4-BE49-F238E27FC236}">
                  <a16:creationId xmlns:a16="http://schemas.microsoft.com/office/drawing/2014/main" id="{584A2F8F-203C-450E-8E16-134949A70E8A}"/>
                </a:ext>
              </a:extLst>
            </p:cNvPr>
            <p:cNvSpPr txBox="1">
              <a:spLocks/>
            </p:cNvSpPr>
            <p:nvPr/>
          </p:nvSpPr>
          <p:spPr>
            <a:xfrm>
              <a:off x="4502274" y="1299761"/>
              <a:ext cx="408755" cy="576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" sz="1800" dirty="0"/>
                <a:t>3.</a:t>
              </a:r>
            </a:p>
          </p:txBody>
        </p:sp>
        <p:sp>
          <p:nvSpPr>
            <p:cNvPr id="40" name="Google Shape;353;p31">
              <a:extLst>
                <a:ext uri="{FF2B5EF4-FFF2-40B4-BE49-F238E27FC236}">
                  <a16:creationId xmlns:a16="http://schemas.microsoft.com/office/drawing/2014/main" id="{2581D025-30BD-4F32-87DF-A37F095FB401}"/>
                </a:ext>
              </a:extLst>
            </p:cNvPr>
            <p:cNvSpPr txBox="1">
              <a:spLocks/>
            </p:cNvSpPr>
            <p:nvPr/>
          </p:nvSpPr>
          <p:spPr>
            <a:xfrm>
              <a:off x="4809245" y="2578996"/>
              <a:ext cx="3358445" cy="359400"/>
            </a:xfrm>
            <a:prstGeom prst="rect">
              <a:avLst/>
            </a:prstGeom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b="1" dirty="0">
                  <a:highlight>
                    <a:srgbClr val="FFCD00"/>
                  </a:highlight>
                  <a:latin typeface="Lora" pitchFamily="2" charset="0"/>
                </a:rPr>
                <a:t>REFERENCES  &amp; </a:t>
              </a:r>
              <a:r>
                <a:rPr lang="en-US" b="1" dirty="0">
                  <a:highlight>
                    <a:srgbClr val="FFCD00"/>
                  </a:highlight>
                  <a:latin typeface="Lora" pitchFamily="2" charset="0"/>
                </a:rPr>
                <a:t>SPECIAL THANKS </a:t>
              </a:r>
            </a:p>
          </p:txBody>
        </p:sp>
        <p:sp>
          <p:nvSpPr>
            <p:cNvPr id="41" name="Google Shape;354;p31">
              <a:extLst>
                <a:ext uri="{FF2B5EF4-FFF2-40B4-BE49-F238E27FC236}">
                  <a16:creationId xmlns:a16="http://schemas.microsoft.com/office/drawing/2014/main" id="{18D578BC-132F-4F89-AA3D-DE78DB39A28E}"/>
                </a:ext>
              </a:extLst>
            </p:cNvPr>
            <p:cNvSpPr txBox="1">
              <a:spLocks/>
            </p:cNvSpPr>
            <p:nvPr/>
          </p:nvSpPr>
          <p:spPr>
            <a:xfrm>
              <a:off x="4809246" y="2880345"/>
              <a:ext cx="2199785" cy="964824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ko-KR" altLang="en-US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사용 문헌</a:t>
              </a:r>
              <a:endPara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ko-KR" altLang="en-US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감사드리고 싶은 분들 </a:t>
              </a:r>
            </a:p>
            <a:p>
              <a:pPr>
                <a:buClr>
                  <a:schemeClr val="dk1"/>
                </a:buClr>
                <a:buSzPts val="1100"/>
              </a:pPr>
              <a:endParaRPr lang="ko-KR" altLang="en-US" dirty="0"/>
            </a:p>
          </p:txBody>
        </p:sp>
        <p:sp>
          <p:nvSpPr>
            <p:cNvPr id="42" name="Google Shape;355;p31">
              <a:extLst>
                <a:ext uri="{FF2B5EF4-FFF2-40B4-BE49-F238E27FC236}">
                  <a16:creationId xmlns:a16="http://schemas.microsoft.com/office/drawing/2014/main" id="{2C1A7253-02B5-4C01-A7D5-769D289E057C}"/>
                </a:ext>
              </a:extLst>
            </p:cNvPr>
            <p:cNvSpPr txBox="1">
              <a:spLocks/>
            </p:cNvSpPr>
            <p:nvPr/>
          </p:nvSpPr>
          <p:spPr>
            <a:xfrm>
              <a:off x="4502274" y="2408593"/>
              <a:ext cx="408755" cy="576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" sz="1800" dirty="0"/>
                <a:t>4.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FCB3007-D4B3-4930-86DD-002B664369F5}"/>
              </a:ext>
            </a:extLst>
          </p:cNvPr>
          <p:cNvSpPr txBox="1"/>
          <p:nvPr/>
        </p:nvSpPr>
        <p:spPr>
          <a:xfrm>
            <a:off x="861352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0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004469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2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Security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Selection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&amp;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Backtesting</a:t>
            </a:r>
            <a:r>
              <a:rPr lang="en-US" altLang="ko-KR" sz="2000" b="1" dirty="0"/>
              <a:t> Quant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700995"/>
            <a:chOff x="545843" y="3551853"/>
            <a:chExt cx="5896291" cy="24864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15930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8" y="3551853"/>
              <a:ext cx="1472689" cy="2486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90" cy="15930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en-US" altLang="ko-KR" sz="1400" b="1" dirty="0">
                <a:highlight>
                  <a:srgbClr val="FFCD00"/>
                </a:highlight>
              </a:rPr>
              <a:t>Buy &amp; Hold</a:t>
            </a:r>
          </a:p>
          <a:p>
            <a:pPr marL="76200" indent="0">
              <a:buClr>
                <a:schemeClr val="accent1"/>
              </a:buClr>
              <a:buNone/>
            </a:pPr>
            <a:r>
              <a:rPr lang="en-US" altLang="ko-KR" sz="1000" b="1" dirty="0"/>
              <a:t>2. </a:t>
            </a:r>
            <a:r>
              <a:rPr lang="ko-KR" altLang="en-US" sz="1000" b="1" dirty="0"/>
              <a:t>벤치마크 이상 기업 재 추출 후 상위 </a:t>
            </a:r>
            <a:r>
              <a:rPr lang="en-US" altLang="ko-KR" sz="1000" b="1" dirty="0"/>
              <a:t>6</a:t>
            </a:r>
            <a:r>
              <a:rPr lang="ko-KR" altLang="en-US" sz="1000" b="1" dirty="0"/>
              <a:t>종목 선정</a:t>
            </a: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en-US" altLang="ko-KR" sz="800" b="1" dirty="0"/>
              <a:t>※ </a:t>
            </a:r>
            <a:r>
              <a:rPr lang="ko-KR" altLang="en-US" sz="800" b="1" dirty="0"/>
              <a:t>벤치마크 </a:t>
            </a:r>
            <a:r>
              <a:rPr lang="en-US" altLang="ko-KR" sz="800" b="1" dirty="0"/>
              <a:t>: </a:t>
            </a:r>
            <a:r>
              <a:rPr lang="ko-KR" altLang="en-US" sz="800" b="1" dirty="0"/>
              <a:t>코스피지수</a:t>
            </a:r>
            <a:endParaRPr lang="en-US" altLang="ko-KR" sz="8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000" b="1" dirty="0"/>
              <a:t>기간</a:t>
            </a:r>
            <a:r>
              <a:rPr lang="en-US" altLang="ko-KR" sz="1000" b="1" dirty="0"/>
              <a:t>(5</a:t>
            </a:r>
            <a:r>
              <a:rPr lang="ko-KR" altLang="en-US" sz="1000" b="1" dirty="0"/>
              <a:t>년</a:t>
            </a:r>
            <a:r>
              <a:rPr lang="en-US" altLang="ko-KR" sz="1000" b="1" dirty="0"/>
              <a:t>) : 2015.1.1. ~ 2019.12.31.(5</a:t>
            </a:r>
            <a:r>
              <a:rPr lang="ko-KR" altLang="en-US" sz="1000" b="1" dirty="0"/>
              <a:t>년</a:t>
            </a:r>
            <a:r>
              <a:rPr lang="en-US" altLang="ko-KR" sz="1000" b="1" dirty="0"/>
              <a:t>)</a:t>
            </a:r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200" b="1" dirty="0">
              <a:highlight>
                <a:srgbClr val="FFCD00"/>
              </a:highlight>
            </a:endParaRPr>
          </a:p>
        </p:txBody>
      </p:sp>
      <p:sp>
        <p:nvSpPr>
          <p:cNvPr id="21" name="Google Shape;125;p17">
            <a:extLst>
              <a:ext uri="{FF2B5EF4-FFF2-40B4-BE49-F238E27FC236}">
                <a16:creationId xmlns:a16="http://schemas.microsoft.com/office/drawing/2014/main" id="{3FB2B2BD-8507-48B3-B544-DEB6BC1B7347}"/>
              </a:ext>
            </a:extLst>
          </p:cNvPr>
          <p:cNvSpPr txBox="1">
            <a:spLocks/>
          </p:cNvSpPr>
          <p:nvPr/>
        </p:nvSpPr>
        <p:spPr>
          <a:xfrm>
            <a:off x="1381250" y="3479757"/>
            <a:ext cx="2809534" cy="428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ko-KR" altLang="en-US" sz="1000" b="1" dirty="0"/>
              <a:t>기간</a:t>
            </a:r>
            <a:r>
              <a:rPr lang="en-US" altLang="ko-KR" sz="1000" b="1" dirty="0"/>
              <a:t>(10</a:t>
            </a:r>
            <a:r>
              <a:rPr lang="ko-KR" altLang="en-US" sz="1000" b="1" dirty="0"/>
              <a:t>년</a:t>
            </a:r>
            <a:r>
              <a:rPr lang="en-US" altLang="ko-KR" sz="1000" b="1" dirty="0"/>
              <a:t>) : 2009.1.1. ~ 2019.12.31.(10</a:t>
            </a:r>
            <a:r>
              <a:rPr lang="ko-KR" altLang="en-US" sz="1000" b="1" dirty="0"/>
              <a:t>년</a:t>
            </a:r>
            <a:r>
              <a:rPr lang="en-US" altLang="ko-KR" sz="1000" b="1" dirty="0"/>
              <a:t>)</a:t>
            </a:r>
            <a:endParaRPr lang="en-US" altLang="ko-KR" sz="1200" b="1" dirty="0">
              <a:highlight>
                <a:srgbClr val="FFCD00"/>
              </a:highlight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34B1E6D-A9E8-4649-B9B3-03732EACC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260530"/>
              </p:ext>
            </p:extLst>
          </p:nvPr>
        </p:nvGraphicFramePr>
        <p:xfrm>
          <a:off x="1568132" y="2409188"/>
          <a:ext cx="6622818" cy="1120448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1445233">
                  <a:extLst>
                    <a:ext uri="{9D8B030D-6E8A-4147-A177-3AD203B41FA5}">
                      <a16:colId xmlns:a16="http://schemas.microsoft.com/office/drawing/2014/main" val="1847863349"/>
                    </a:ext>
                  </a:extLst>
                </a:gridCol>
                <a:gridCol w="984674">
                  <a:extLst>
                    <a:ext uri="{9D8B030D-6E8A-4147-A177-3AD203B41FA5}">
                      <a16:colId xmlns:a16="http://schemas.microsoft.com/office/drawing/2014/main" val="2652954991"/>
                    </a:ext>
                  </a:extLst>
                </a:gridCol>
                <a:gridCol w="636365">
                  <a:extLst>
                    <a:ext uri="{9D8B030D-6E8A-4147-A177-3AD203B41FA5}">
                      <a16:colId xmlns:a16="http://schemas.microsoft.com/office/drawing/2014/main" val="742760078"/>
                    </a:ext>
                  </a:extLst>
                </a:gridCol>
                <a:gridCol w="823726">
                  <a:extLst>
                    <a:ext uri="{9D8B030D-6E8A-4147-A177-3AD203B41FA5}">
                      <a16:colId xmlns:a16="http://schemas.microsoft.com/office/drawing/2014/main" val="3200911516"/>
                    </a:ext>
                  </a:extLst>
                </a:gridCol>
                <a:gridCol w="729631">
                  <a:extLst>
                    <a:ext uri="{9D8B030D-6E8A-4147-A177-3AD203B41FA5}">
                      <a16:colId xmlns:a16="http://schemas.microsoft.com/office/drawing/2014/main" val="1830671900"/>
                    </a:ext>
                  </a:extLst>
                </a:gridCol>
                <a:gridCol w="590145">
                  <a:extLst>
                    <a:ext uri="{9D8B030D-6E8A-4147-A177-3AD203B41FA5}">
                      <a16:colId xmlns:a16="http://schemas.microsoft.com/office/drawing/2014/main" val="1984260597"/>
                    </a:ext>
                  </a:extLst>
                </a:gridCol>
                <a:gridCol w="683413">
                  <a:extLst>
                    <a:ext uri="{9D8B030D-6E8A-4147-A177-3AD203B41FA5}">
                      <a16:colId xmlns:a16="http://schemas.microsoft.com/office/drawing/2014/main" val="3342072425"/>
                    </a:ext>
                  </a:extLst>
                </a:gridCol>
                <a:gridCol w="729631">
                  <a:extLst>
                    <a:ext uri="{9D8B030D-6E8A-4147-A177-3AD203B41FA5}">
                      <a16:colId xmlns:a16="http://schemas.microsoft.com/office/drawing/2014/main" val="1122204942"/>
                    </a:ext>
                  </a:extLst>
                </a:gridCol>
              </a:tblGrid>
              <a:tr h="175568"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 dirty="0">
                          <a:effectLst/>
                        </a:rPr>
                        <a:t>회사명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Z(K2) Score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F Score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시총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(10</a:t>
                      </a:r>
                      <a:r>
                        <a:rPr lang="ko-KR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억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CAGR(%)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Sharpe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MDD(%)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벤치마크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203317"/>
                  </a:ext>
                </a:extLst>
              </a:tr>
              <a:tr h="98956"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00" dirty="0">
                          <a:effectLst/>
                        </a:rPr>
                        <a:t>(</a:t>
                      </a:r>
                      <a:r>
                        <a:rPr lang="ko-KR" sz="800" b="1" kern="100" dirty="0">
                          <a:effectLst/>
                        </a:rPr>
                        <a:t>주</a:t>
                      </a:r>
                      <a:r>
                        <a:rPr lang="en-US" sz="800" b="1" kern="100" dirty="0">
                          <a:effectLst/>
                        </a:rPr>
                        <a:t>)</a:t>
                      </a:r>
                      <a:r>
                        <a:rPr lang="ko-KR" sz="800" b="1" kern="100" dirty="0" err="1">
                          <a:effectLst/>
                        </a:rPr>
                        <a:t>이월드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-12.0384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230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35.62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0.78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81.25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2.74%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971800730"/>
                  </a:ext>
                </a:extLst>
              </a:tr>
              <a:tr h="98956"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00" dirty="0">
                          <a:effectLst/>
                        </a:rPr>
                        <a:t>(</a:t>
                      </a:r>
                      <a:r>
                        <a:rPr lang="ko-KR" sz="800" b="1" kern="100" dirty="0">
                          <a:effectLst/>
                        </a:rPr>
                        <a:t>주</a:t>
                      </a:r>
                      <a:r>
                        <a:rPr lang="en-US" sz="800" b="1" kern="100" dirty="0">
                          <a:effectLst/>
                        </a:rPr>
                        <a:t>)</a:t>
                      </a:r>
                      <a:r>
                        <a:rPr lang="ko-KR" sz="800" b="1" kern="100" dirty="0">
                          <a:effectLst/>
                        </a:rPr>
                        <a:t>큐로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-1.70151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137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34.76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0.77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68.85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2.74%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646894174"/>
                  </a:ext>
                </a:extLst>
              </a:tr>
              <a:tr h="98956"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 dirty="0" err="1">
                          <a:effectLst/>
                        </a:rPr>
                        <a:t>범양건영</a:t>
                      </a:r>
                      <a:r>
                        <a:rPr lang="en-US" sz="800" b="1" kern="100" dirty="0">
                          <a:effectLst/>
                        </a:rPr>
                        <a:t>(</a:t>
                      </a:r>
                      <a:r>
                        <a:rPr lang="ko-KR" sz="800" b="1" kern="100" dirty="0">
                          <a:effectLst/>
                        </a:rPr>
                        <a:t>주</a:t>
                      </a:r>
                      <a:r>
                        <a:rPr lang="en-US" sz="800" b="1" kern="100" dirty="0">
                          <a:effectLst/>
                        </a:rPr>
                        <a:t>)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-1.5051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177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32.78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0.87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44.59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2.74%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501380458"/>
                  </a:ext>
                </a:extLst>
              </a:tr>
              <a:tr h="98956"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 dirty="0" err="1">
                          <a:effectLst/>
                        </a:rPr>
                        <a:t>하이트진로홀딩스</a:t>
                      </a:r>
                      <a:r>
                        <a:rPr lang="en-US" sz="800" b="1" kern="100" dirty="0">
                          <a:effectLst/>
                        </a:rPr>
                        <a:t>(</a:t>
                      </a:r>
                      <a:r>
                        <a:rPr lang="ko-KR" sz="800" b="1" kern="100" dirty="0">
                          <a:effectLst/>
                        </a:rPr>
                        <a:t>주</a:t>
                      </a:r>
                      <a:r>
                        <a:rPr lang="en-US" sz="800" b="1" kern="100" dirty="0">
                          <a:effectLst/>
                        </a:rPr>
                        <a:t>)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0.743639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757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27.87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0.68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59.49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2.74%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918007359"/>
                  </a:ext>
                </a:extLst>
              </a:tr>
              <a:tr h="98956"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 dirty="0" err="1">
                          <a:effectLst/>
                        </a:rPr>
                        <a:t>세하</a:t>
                      </a:r>
                      <a:r>
                        <a:rPr lang="en-US" sz="800" b="1" kern="100" dirty="0">
                          <a:effectLst/>
                        </a:rPr>
                        <a:t>(</a:t>
                      </a:r>
                      <a:r>
                        <a:rPr lang="ko-KR" sz="800" b="1" kern="100" dirty="0">
                          <a:effectLst/>
                        </a:rPr>
                        <a:t>주</a:t>
                      </a:r>
                      <a:r>
                        <a:rPr lang="en-US" sz="800" b="1" kern="100" dirty="0">
                          <a:effectLst/>
                        </a:rPr>
                        <a:t>)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-0.50298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102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26.65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0.68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73.73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2.74%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923012628"/>
                  </a:ext>
                </a:extLst>
              </a:tr>
              <a:tr h="98956"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 dirty="0" err="1">
                          <a:effectLst/>
                        </a:rPr>
                        <a:t>하이트진로</a:t>
                      </a:r>
                      <a:r>
                        <a:rPr lang="en-US" sz="800" b="1" kern="100" dirty="0">
                          <a:effectLst/>
                        </a:rPr>
                        <a:t>(</a:t>
                      </a:r>
                      <a:r>
                        <a:rPr lang="ko-KR" sz="800" b="1" kern="100" dirty="0">
                          <a:effectLst/>
                        </a:rPr>
                        <a:t>주</a:t>
                      </a:r>
                      <a:r>
                        <a:rPr lang="en-US" sz="800" b="1" kern="100" dirty="0">
                          <a:effectLst/>
                        </a:rPr>
                        <a:t>)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-1.51397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57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16.68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0.57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43.98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2.74%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76788587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B4D806-B2A6-4B17-88A0-128C5A108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034447"/>
              </p:ext>
            </p:extLst>
          </p:nvPr>
        </p:nvGraphicFramePr>
        <p:xfrm>
          <a:off x="1568132" y="3844291"/>
          <a:ext cx="6622819" cy="1102360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1504168">
                  <a:extLst>
                    <a:ext uri="{9D8B030D-6E8A-4147-A177-3AD203B41FA5}">
                      <a16:colId xmlns:a16="http://schemas.microsoft.com/office/drawing/2014/main" val="2293802650"/>
                    </a:ext>
                  </a:extLst>
                </a:gridCol>
                <a:gridCol w="921241">
                  <a:extLst>
                    <a:ext uri="{9D8B030D-6E8A-4147-A177-3AD203B41FA5}">
                      <a16:colId xmlns:a16="http://schemas.microsoft.com/office/drawing/2014/main" val="2151152239"/>
                    </a:ext>
                  </a:extLst>
                </a:gridCol>
                <a:gridCol w="639313">
                  <a:extLst>
                    <a:ext uri="{9D8B030D-6E8A-4147-A177-3AD203B41FA5}">
                      <a16:colId xmlns:a16="http://schemas.microsoft.com/office/drawing/2014/main" val="2492828748"/>
                    </a:ext>
                  </a:extLst>
                </a:gridCol>
                <a:gridCol w="812616">
                  <a:extLst>
                    <a:ext uri="{9D8B030D-6E8A-4147-A177-3AD203B41FA5}">
                      <a16:colId xmlns:a16="http://schemas.microsoft.com/office/drawing/2014/main" val="1597150047"/>
                    </a:ext>
                  </a:extLst>
                </a:gridCol>
                <a:gridCol w="733013">
                  <a:extLst>
                    <a:ext uri="{9D8B030D-6E8A-4147-A177-3AD203B41FA5}">
                      <a16:colId xmlns:a16="http://schemas.microsoft.com/office/drawing/2014/main" val="1444059244"/>
                    </a:ext>
                  </a:extLst>
                </a:gridCol>
                <a:gridCol w="592878">
                  <a:extLst>
                    <a:ext uri="{9D8B030D-6E8A-4147-A177-3AD203B41FA5}">
                      <a16:colId xmlns:a16="http://schemas.microsoft.com/office/drawing/2014/main" val="3132474820"/>
                    </a:ext>
                  </a:extLst>
                </a:gridCol>
                <a:gridCol w="686577">
                  <a:extLst>
                    <a:ext uri="{9D8B030D-6E8A-4147-A177-3AD203B41FA5}">
                      <a16:colId xmlns:a16="http://schemas.microsoft.com/office/drawing/2014/main" val="2253696172"/>
                    </a:ext>
                  </a:extLst>
                </a:gridCol>
                <a:gridCol w="733013">
                  <a:extLst>
                    <a:ext uri="{9D8B030D-6E8A-4147-A177-3AD203B41FA5}">
                      <a16:colId xmlns:a16="http://schemas.microsoft.com/office/drawing/2014/main" val="23497801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 dirty="0">
                          <a:effectLst/>
                        </a:rPr>
                        <a:t>회사명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Z(K2)  Score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FScore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시총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(10</a:t>
                      </a:r>
                      <a:r>
                        <a:rPr lang="ko-KR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억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)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CAGR(%)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Sharpe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MDD(%)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벤치마크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964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 dirty="0">
                          <a:effectLst/>
                        </a:rPr>
                        <a:t>삼일제약</a:t>
                      </a:r>
                      <a:r>
                        <a:rPr lang="en-US" sz="800" b="1" kern="100" dirty="0">
                          <a:effectLst/>
                        </a:rPr>
                        <a:t>(</a:t>
                      </a:r>
                      <a:r>
                        <a:rPr lang="ko-KR" sz="800" b="1" kern="100" dirty="0">
                          <a:effectLst/>
                        </a:rPr>
                        <a:t>주</a:t>
                      </a:r>
                      <a:r>
                        <a:rPr lang="en-US" sz="800" b="1" kern="100" dirty="0">
                          <a:effectLst/>
                        </a:rPr>
                        <a:t>)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0.743639046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757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33.33%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0.75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84.33%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6.12%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005388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 dirty="0">
                          <a:effectLst/>
                        </a:rPr>
                        <a:t>삼화전기</a:t>
                      </a:r>
                      <a:r>
                        <a:rPr lang="en-US" sz="800" b="1" kern="100" dirty="0">
                          <a:effectLst/>
                        </a:rPr>
                        <a:t>(</a:t>
                      </a:r>
                      <a:r>
                        <a:rPr lang="ko-KR" sz="800" b="1" kern="100" dirty="0">
                          <a:effectLst/>
                        </a:rPr>
                        <a:t>주</a:t>
                      </a:r>
                      <a:r>
                        <a:rPr lang="en-US" sz="800" b="1" kern="100" dirty="0">
                          <a:effectLst/>
                        </a:rPr>
                        <a:t>)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-2.078810044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2,067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28.12%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0.31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51.64%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6.12%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970185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00" dirty="0">
                          <a:effectLst/>
                        </a:rPr>
                        <a:t>(</a:t>
                      </a:r>
                      <a:r>
                        <a:rPr lang="ko-KR" sz="800" b="1" kern="100" dirty="0">
                          <a:effectLst/>
                        </a:rPr>
                        <a:t>주</a:t>
                      </a:r>
                      <a:r>
                        <a:rPr lang="en-US" sz="800" b="1" kern="100" dirty="0">
                          <a:effectLst/>
                        </a:rPr>
                        <a:t>)</a:t>
                      </a:r>
                      <a:r>
                        <a:rPr lang="ko-KR" sz="800" b="1" kern="100" dirty="0" err="1">
                          <a:effectLst/>
                        </a:rPr>
                        <a:t>이월드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-0.221016259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53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20.60%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0.62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73.32%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6.12%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777787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 dirty="0">
                          <a:effectLst/>
                        </a:rPr>
                        <a:t>삼성엔지니어링</a:t>
                      </a:r>
                      <a:r>
                        <a:rPr lang="en-US" sz="800" b="1" kern="100" dirty="0">
                          <a:effectLst/>
                        </a:rPr>
                        <a:t>(</a:t>
                      </a:r>
                      <a:r>
                        <a:rPr lang="ko-KR" sz="800" b="1" kern="100" dirty="0">
                          <a:effectLst/>
                        </a:rPr>
                        <a:t>주</a:t>
                      </a:r>
                      <a:r>
                        <a:rPr lang="en-US" sz="800" b="1" kern="100" dirty="0">
                          <a:effectLst/>
                        </a:rPr>
                        <a:t>)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-1.829412987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8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247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17.83%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0.58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64.09%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6.12%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917598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00" dirty="0">
                          <a:effectLst/>
                        </a:rPr>
                        <a:t>(</a:t>
                      </a:r>
                      <a:r>
                        <a:rPr lang="ko-KR" sz="800" b="1" kern="100" dirty="0">
                          <a:effectLst/>
                        </a:rPr>
                        <a:t>주</a:t>
                      </a:r>
                      <a:r>
                        <a:rPr lang="en-US" sz="800" b="1" kern="100" dirty="0">
                          <a:effectLst/>
                        </a:rPr>
                        <a:t>)</a:t>
                      </a:r>
                      <a:r>
                        <a:rPr lang="ko-KR" sz="800" b="1" kern="100" dirty="0" err="1">
                          <a:effectLst/>
                        </a:rPr>
                        <a:t>넥스트사이언스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-0.838248560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8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74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17.83%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0.58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64.09%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6.12%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48970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 dirty="0" err="1">
                          <a:effectLst/>
                        </a:rPr>
                        <a:t>코스모화학</a:t>
                      </a:r>
                      <a:r>
                        <a:rPr lang="en-US" sz="800" b="1" kern="100" dirty="0">
                          <a:effectLst/>
                        </a:rPr>
                        <a:t>(</a:t>
                      </a:r>
                      <a:r>
                        <a:rPr lang="ko-KR" sz="800" b="1" kern="100" dirty="0">
                          <a:effectLst/>
                        </a:rPr>
                        <a:t>주</a:t>
                      </a:r>
                      <a:r>
                        <a:rPr lang="en-US" sz="800" b="1" kern="100" dirty="0">
                          <a:effectLst/>
                        </a:rPr>
                        <a:t>)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-1.701506528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137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15.75%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0.53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80.51%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6.12%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72811340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1A70EE1-1B6F-464E-A4F9-4C3AC69095D5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81500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2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Security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Selection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&amp;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Backtesting</a:t>
            </a:r>
            <a:r>
              <a:rPr lang="en-US" altLang="ko-KR" sz="2000" b="1" dirty="0"/>
              <a:t> Quant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700995"/>
            <a:chOff x="545843" y="3551853"/>
            <a:chExt cx="5896291" cy="24864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15930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8" y="3551853"/>
              <a:ext cx="1472689" cy="2486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90" cy="15930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en-US" altLang="ko-KR" sz="1400" b="1" dirty="0">
                <a:highlight>
                  <a:srgbClr val="FFCD00"/>
                </a:highlight>
              </a:rPr>
              <a:t>Buy &amp; Hold</a:t>
            </a:r>
          </a:p>
          <a:p>
            <a:pPr marL="76200" indent="0">
              <a:buClr>
                <a:schemeClr val="accent1"/>
              </a:buClr>
              <a:buNone/>
            </a:pPr>
            <a:r>
              <a:rPr lang="en-US" altLang="ko-KR" sz="1200" b="1" dirty="0"/>
              <a:t>3. </a:t>
            </a:r>
            <a:r>
              <a:rPr lang="ko-KR" altLang="en-US" sz="1200" b="1" dirty="0"/>
              <a:t>비교 </a:t>
            </a:r>
            <a:r>
              <a:rPr lang="ko-KR" altLang="en-US" sz="1200" b="1" dirty="0" err="1"/>
              <a:t>분석후</a:t>
            </a:r>
            <a:r>
              <a:rPr lang="ko-KR" altLang="en-US" sz="1200" b="1" dirty="0"/>
              <a:t> 최종 </a:t>
            </a:r>
            <a:r>
              <a:rPr lang="en-US" altLang="ko-KR" sz="1200" b="1" dirty="0"/>
              <a:t>6</a:t>
            </a:r>
            <a:r>
              <a:rPr lang="ko-KR" altLang="en-US" sz="1200" b="1" dirty="0"/>
              <a:t>종목 선정</a:t>
            </a:r>
            <a:endParaRPr lang="en-US" altLang="ko-KR" sz="12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en-US" altLang="ko-KR" sz="1200" b="1" dirty="0">
                <a:solidFill>
                  <a:srgbClr val="FF0000"/>
                </a:solidFill>
              </a:rPr>
              <a:t>※ </a:t>
            </a:r>
            <a:r>
              <a:rPr lang="ko-KR" altLang="en-US" sz="1200" b="1" dirty="0">
                <a:solidFill>
                  <a:srgbClr val="FF0000"/>
                </a:solidFill>
              </a:rPr>
              <a:t>벤치마크 </a:t>
            </a:r>
            <a:r>
              <a:rPr lang="en-US" altLang="ko-KR" sz="1200" b="1" dirty="0">
                <a:solidFill>
                  <a:srgbClr val="FF0000"/>
                </a:solidFill>
              </a:rPr>
              <a:t>: </a:t>
            </a:r>
            <a:r>
              <a:rPr lang="ko-KR" altLang="en-US" sz="1200" b="1" dirty="0">
                <a:solidFill>
                  <a:srgbClr val="FF0000"/>
                </a:solidFill>
              </a:rPr>
              <a:t>코스피지수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200" b="1" dirty="0">
              <a:highlight>
                <a:srgbClr val="FFCD00"/>
              </a:highlight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34B1E6D-A9E8-4649-B9B3-03732EACC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892556"/>
              </p:ext>
            </p:extLst>
          </p:nvPr>
        </p:nvGraphicFramePr>
        <p:xfrm>
          <a:off x="874687" y="2238955"/>
          <a:ext cx="7668539" cy="2832859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1673431">
                  <a:extLst>
                    <a:ext uri="{9D8B030D-6E8A-4147-A177-3AD203B41FA5}">
                      <a16:colId xmlns:a16="http://schemas.microsoft.com/office/drawing/2014/main" val="1847863349"/>
                    </a:ext>
                  </a:extLst>
                </a:gridCol>
                <a:gridCol w="1140151">
                  <a:extLst>
                    <a:ext uri="{9D8B030D-6E8A-4147-A177-3AD203B41FA5}">
                      <a16:colId xmlns:a16="http://schemas.microsoft.com/office/drawing/2014/main" val="2652954991"/>
                    </a:ext>
                  </a:extLst>
                </a:gridCol>
                <a:gridCol w="736845">
                  <a:extLst>
                    <a:ext uri="{9D8B030D-6E8A-4147-A177-3AD203B41FA5}">
                      <a16:colId xmlns:a16="http://schemas.microsoft.com/office/drawing/2014/main" val="742760078"/>
                    </a:ext>
                  </a:extLst>
                </a:gridCol>
                <a:gridCol w="953790">
                  <a:extLst>
                    <a:ext uri="{9D8B030D-6E8A-4147-A177-3AD203B41FA5}">
                      <a16:colId xmlns:a16="http://schemas.microsoft.com/office/drawing/2014/main" val="3200911516"/>
                    </a:ext>
                  </a:extLst>
                </a:gridCol>
                <a:gridCol w="844837">
                  <a:extLst>
                    <a:ext uri="{9D8B030D-6E8A-4147-A177-3AD203B41FA5}">
                      <a16:colId xmlns:a16="http://schemas.microsoft.com/office/drawing/2014/main" val="1830671900"/>
                    </a:ext>
                  </a:extLst>
                </a:gridCol>
                <a:gridCol w="683326">
                  <a:extLst>
                    <a:ext uri="{9D8B030D-6E8A-4147-A177-3AD203B41FA5}">
                      <a16:colId xmlns:a16="http://schemas.microsoft.com/office/drawing/2014/main" val="1984260597"/>
                    </a:ext>
                  </a:extLst>
                </a:gridCol>
                <a:gridCol w="791322">
                  <a:extLst>
                    <a:ext uri="{9D8B030D-6E8A-4147-A177-3AD203B41FA5}">
                      <a16:colId xmlns:a16="http://schemas.microsoft.com/office/drawing/2014/main" val="3342072425"/>
                    </a:ext>
                  </a:extLst>
                </a:gridCol>
                <a:gridCol w="844837">
                  <a:extLst>
                    <a:ext uri="{9D8B030D-6E8A-4147-A177-3AD203B41FA5}">
                      <a16:colId xmlns:a16="http://schemas.microsoft.com/office/drawing/2014/main" val="1122204942"/>
                    </a:ext>
                  </a:extLst>
                </a:gridCol>
              </a:tblGrid>
              <a:tr h="443893"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 dirty="0">
                          <a:effectLst/>
                        </a:rPr>
                        <a:t>회사명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Z(K2)  Score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FScore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시총</a:t>
                      </a: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(10</a:t>
                      </a:r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억</a:t>
                      </a: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)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CAGR(%)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Sharpe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MDD(%)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벤치마크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203317"/>
                  </a:ext>
                </a:extLst>
              </a:tr>
              <a:tr h="39816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(</a:t>
                      </a:r>
                      <a:r>
                        <a:rPr lang="ko-KR" sz="1200" b="1" kern="100" dirty="0"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주</a:t>
                      </a: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)</a:t>
                      </a:r>
                      <a:r>
                        <a:rPr lang="ko-KR" sz="1200" b="1" kern="100" dirty="0" err="1"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이월드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0.743639046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7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757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33.33%</a:t>
                      </a:r>
                      <a:endParaRPr lang="ko-KR" sz="11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0.75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84.33%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6.12%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800730"/>
                  </a:ext>
                </a:extLst>
              </a:tr>
              <a:tr h="398161">
                <a:tc>
                  <a:txBody>
                    <a:bodyPr/>
                    <a:lstStyle/>
                    <a:p>
                      <a:pPr algn="ctr"/>
                      <a:r>
                        <a:rPr lang="ko-KR" sz="1200" b="1" kern="100" dirty="0" err="1"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하이트진로</a:t>
                      </a: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(</a:t>
                      </a:r>
                      <a:r>
                        <a:rPr lang="ko-KR" sz="1200" b="1" kern="100" dirty="0"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주</a:t>
                      </a: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)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-2.078810044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2,067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28.12%</a:t>
                      </a:r>
                      <a:endParaRPr lang="ko-KR" sz="11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0.31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51.64%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6.12%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894174"/>
                  </a:ext>
                </a:extLst>
              </a:tr>
              <a:tr h="398161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(</a:t>
                      </a: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주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)</a:t>
                      </a:r>
                      <a:r>
                        <a:rPr lang="ko-KR" sz="1200" kern="10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한익스프레스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-0.221016259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53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20.60%</a:t>
                      </a:r>
                      <a:endParaRPr lang="ko-KR" sz="11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0.62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73.32%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6.12%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501380458"/>
                  </a:ext>
                </a:extLst>
              </a:tr>
              <a:tr h="398161">
                <a:tc>
                  <a:txBody>
                    <a:bodyPr/>
                    <a:lstStyle/>
                    <a:p>
                      <a:pPr algn="ctr"/>
                      <a:r>
                        <a:rPr lang="ko-KR" sz="1200" kern="10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코오롱글로벌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(</a:t>
                      </a: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주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)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-1.829412987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8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247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17.83%</a:t>
                      </a:r>
                      <a:endParaRPr lang="ko-KR" sz="11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0.58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64.09%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6.12%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918007359"/>
                  </a:ext>
                </a:extLst>
              </a:tr>
              <a:tr h="398161">
                <a:tc>
                  <a:txBody>
                    <a:bodyPr/>
                    <a:lstStyle/>
                    <a:p>
                      <a:pPr algn="ctr"/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영화금속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(</a:t>
                      </a: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주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)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-0.838248560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8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74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17.83%</a:t>
                      </a:r>
                      <a:endParaRPr lang="ko-KR" sz="11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0.58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64.09%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6.12%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923012628"/>
                  </a:ext>
                </a:extLst>
              </a:tr>
              <a:tr h="398161">
                <a:tc>
                  <a:txBody>
                    <a:bodyPr/>
                    <a:lstStyle/>
                    <a:p>
                      <a:pPr algn="ctr"/>
                      <a:r>
                        <a:rPr lang="ko-KR" sz="1200" b="1" kern="100" dirty="0"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삼일제약</a:t>
                      </a: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(</a:t>
                      </a:r>
                      <a:r>
                        <a:rPr lang="ko-KR" sz="1200" b="1" kern="100" dirty="0"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주</a:t>
                      </a: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)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-1.701506528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137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15.75%</a:t>
                      </a:r>
                      <a:endParaRPr lang="ko-KR" sz="11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0.53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80.51%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6.12%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88587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ECD8D4FB-4B46-4231-92F1-95E0EAC2E002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075165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2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Security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Selection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&amp;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Backtesting</a:t>
            </a:r>
            <a:r>
              <a:rPr lang="en-US" altLang="ko-KR" sz="2000" b="1" dirty="0"/>
              <a:t> Quant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700995"/>
            <a:chOff x="545843" y="3551853"/>
            <a:chExt cx="5896291" cy="24864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15930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8" y="3551853"/>
              <a:ext cx="1472689" cy="2486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90" cy="15930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5818" y="1637651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en-US" altLang="ko-KR" sz="1400" b="1" dirty="0">
                <a:highlight>
                  <a:srgbClr val="FFCD00"/>
                </a:highlight>
              </a:rPr>
              <a:t>Bollinger Bands</a:t>
            </a:r>
            <a:endParaRPr lang="ko-KR" altLang="en-US" sz="10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000" b="1" dirty="0"/>
              <a:t>주가가 이동평균선 중심으로 표준편차 범위 안에서 </a:t>
            </a: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000" b="1" dirty="0"/>
              <a:t>움직인다는 전제로 개발</a:t>
            </a: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000" b="1" dirty="0"/>
              <a:t>투자전략 </a:t>
            </a:r>
            <a:r>
              <a:rPr lang="en-US" altLang="ko-KR" sz="1000" b="1" dirty="0"/>
              <a:t>: 3</a:t>
            </a:r>
            <a:r>
              <a:rPr lang="ko-KR" altLang="en-US" sz="1000" b="1" dirty="0"/>
              <a:t>가지 선으로 묶여 있음</a:t>
            </a: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000" b="1" dirty="0"/>
              <a:t>중심선</a:t>
            </a:r>
            <a:r>
              <a:rPr lang="en-US" altLang="ko-KR" sz="1000" b="1" dirty="0"/>
              <a:t> (20</a:t>
            </a:r>
            <a:r>
              <a:rPr lang="ko-KR" altLang="en-US" sz="1000" b="1" dirty="0"/>
              <a:t>일</a:t>
            </a:r>
            <a:r>
              <a:rPr lang="en-US" altLang="ko-KR" sz="1000" b="1" dirty="0"/>
              <a:t> </a:t>
            </a:r>
            <a:r>
              <a:rPr lang="ko-KR" altLang="en-US" sz="1000" b="1" dirty="0" err="1"/>
              <a:t>이평선</a:t>
            </a:r>
            <a:r>
              <a:rPr lang="en-US" altLang="ko-KR" sz="1000" b="1" dirty="0"/>
              <a:t>). </a:t>
            </a:r>
            <a:r>
              <a:rPr lang="ko-KR" altLang="en-US" sz="1000" b="1" dirty="0"/>
              <a:t>상한선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하한선</a:t>
            </a: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000" b="1" dirty="0" err="1"/>
              <a:t>빨간선초과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: SELL, </a:t>
            </a:r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000" b="1" dirty="0" err="1"/>
              <a:t>파란선미만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: BUY</a:t>
            </a:r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000" b="1" dirty="0"/>
              <a:t>추세 </a:t>
            </a:r>
            <a:r>
              <a:rPr lang="en-US" altLang="ko-KR" sz="1000" b="1" dirty="0"/>
              <a:t>: Prophet</a:t>
            </a:r>
            <a:r>
              <a:rPr lang="ko-KR" altLang="en-US" sz="1000" b="1" dirty="0"/>
              <a:t>으로 추세 예측 및 </a:t>
            </a:r>
            <a:r>
              <a:rPr lang="en-US" altLang="ko-KR" sz="1000" b="1" dirty="0"/>
              <a:t>VIX</a:t>
            </a:r>
            <a:r>
              <a:rPr lang="ko-KR" altLang="en-US" sz="1000" b="1" dirty="0"/>
              <a:t>지수로 시황 판단</a:t>
            </a:r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000" b="1" dirty="0"/>
              <a:t>실적 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한국상장협의회 자료 전년대비 실적 조회 후 기간 선정 및 적용</a:t>
            </a:r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000" b="1" dirty="0"/>
              <a:t>수급 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외국인 수급</a:t>
            </a:r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F2AC7DCD-3F50-485C-9317-0E315A244232}"/>
              </a:ext>
            </a:extLst>
          </p:cNvPr>
          <p:cNvPicPr/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>
          <a:xfrm>
            <a:off x="4789481" y="1636244"/>
            <a:ext cx="3944630" cy="31122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C14B549-4FD8-4A3B-9408-4485B681F564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183942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2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Security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Selection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&amp;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Backtesting</a:t>
            </a:r>
            <a:r>
              <a:rPr lang="en-US" altLang="ko-KR" sz="2000" b="1" dirty="0"/>
              <a:t> Quant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700995"/>
            <a:chOff x="545843" y="3551853"/>
            <a:chExt cx="5896291" cy="24864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15930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8" y="3551853"/>
              <a:ext cx="1472689" cy="2486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90" cy="15930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en-US" altLang="ko-KR" sz="1400" b="1" dirty="0">
                <a:highlight>
                  <a:srgbClr val="FFCD00"/>
                </a:highlight>
              </a:rPr>
              <a:t>Bollinger Bands</a:t>
            </a:r>
            <a:endParaRPr lang="ko-KR" altLang="en-US" sz="10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en-US" altLang="ko-KR" sz="1000" b="1" dirty="0"/>
              <a:t>1. </a:t>
            </a:r>
            <a:r>
              <a:rPr lang="en-US" altLang="ko-KR" sz="1000" b="1" dirty="0" err="1"/>
              <a:t>F_Score</a:t>
            </a:r>
            <a:r>
              <a:rPr lang="en-US" altLang="ko-KR" sz="1000" b="1" dirty="0"/>
              <a:t> 6</a:t>
            </a:r>
            <a:r>
              <a:rPr lang="ko-KR" altLang="en-US" sz="1000" b="1" dirty="0"/>
              <a:t>점 이상 </a:t>
            </a:r>
            <a:r>
              <a:rPr lang="en-US" altLang="ko-KR" sz="1000" b="1" dirty="0"/>
              <a:t>86</a:t>
            </a:r>
            <a:r>
              <a:rPr lang="ko-KR" altLang="en-US" sz="1000" b="1" dirty="0"/>
              <a:t>기업 추출  </a:t>
            </a: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기간별 누적수익률</a:t>
            </a:r>
            <a:r>
              <a:rPr lang="en-US" altLang="ko-KR" sz="1000" b="1" dirty="0">
                <a:solidFill>
                  <a:srgbClr val="FF0000"/>
                </a:solidFill>
              </a:rPr>
              <a:t>(</a:t>
            </a:r>
            <a:r>
              <a:rPr lang="en-US" altLang="ko-KR" sz="1000" b="1" dirty="0" err="1">
                <a:solidFill>
                  <a:srgbClr val="FF0000"/>
                </a:solidFill>
              </a:rPr>
              <a:t>Accunulated</a:t>
            </a:r>
            <a:r>
              <a:rPr lang="en-US" altLang="ko-KR" sz="1000" b="1" dirty="0">
                <a:solidFill>
                  <a:srgbClr val="FF0000"/>
                </a:solidFill>
              </a:rPr>
              <a:t> return) </a:t>
            </a:r>
            <a:r>
              <a:rPr lang="ko-KR" altLang="en-US" sz="1000" b="1" dirty="0">
                <a:solidFill>
                  <a:srgbClr val="FF0000"/>
                </a:solidFill>
              </a:rPr>
              <a:t>벤치마크 이상 기업 추출</a:t>
            </a:r>
          </a:p>
          <a:p>
            <a:pPr marL="76200" indent="0">
              <a:buClr>
                <a:schemeClr val="accent1"/>
              </a:buClr>
              <a:buNone/>
            </a:pPr>
            <a:r>
              <a:rPr lang="en-US" altLang="ko-KR" sz="800" b="1" dirty="0"/>
              <a:t>※ </a:t>
            </a:r>
            <a:r>
              <a:rPr lang="ko-KR" altLang="en-US" sz="800" b="1" dirty="0">
                <a:solidFill>
                  <a:srgbClr val="FF0000"/>
                </a:solidFill>
              </a:rPr>
              <a:t>벤치마크 </a:t>
            </a:r>
            <a:r>
              <a:rPr lang="en-US" altLang="ko-KR" sz="800" b="1" dirty="0">
                <a:solidFill>
                  <a:srgbClr val="FF0000"/>
                </a:solidFill>
              </a:rPr>
              <a:t>: </a:t>
            </a:r>
            <a:r>
              <a:rPr lang="ko-KR" altLang="en-US" sz="800" b="1" dirty="0">
                <a:solidFill>
                  <a:srgbClr val="FF0000"/>
                </a:solidFill>
              </a:rPr>
              <a:t>코스피지수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000" b="1" dirty="0"/>
              <a:t>기간별 벤치마크수익률</a:t>
            </a: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200" b="1" dirty="0">
              <a:highlight>
                <a:srgbClr val="FFCD00"/>
              </a:highlight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7EA79EB-7F27-4FCD-9658-1736E85F0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618750"/>
              </p:ext>
            </p:extLst>
          </p:nvPr>
        </p:nvGraphicFramePr>
        <p:xfrm>
          <a:off x="1563052" y="2659380"/>
          <a:ext cx="2292668" cy="2090468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1146334">
                  <a:extLst>
                    <a:ext uri="{9D8B030D-6E8A-4147-A177-3AD203B41FA5}">
                      <a16:colId xmlns:a16="http://schemas.microsoft.com/office/drawing/2014/main" val="199211973"/>
                    </a:ext>
                  </a:extLst>
                </a:gridCol>
                <a:gridCol w="1146334">
                  <a:extLst>
                    <a:ext uri="{9D8B030D-6E8A-4147-A177-3AD203B41FA5}">
                      <a16:colId xmlns:a16="http://schemas.microsoft.com/office/drawing/2014/main" val="781614332"/>
                    </a:ext>
                  </a:extLst>
                </a:gridCol>
              </a:tblGrid>
              <a:tr h="43919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  <a:cs typeface="함초롬바탕"/>
                        </a:rPr>
                        <a:t>Accunulated return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1796"/>
                  </a:ext>
                </a:extLst>
              </a:tr>
              <a:tr h="41281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1</a:t>
                      </a:r>
                      <a:r>
                        <a:rPr lang="ko-KR" sz="1000" b="1" kern="100" dirty="0">
                          <a:effectLst/>
                        </a:rPr>
                        <a:t>년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9.58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827647404"/>
                  </a:ext>
                </a:extLst>
              </a:tr>
              <a:tr h="41281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3</a:t>
                      </a:r>
                      <a:r>
                        <a:rPr lang="ko-KR" sz="1000" b="1" kern="100" dirty="0">
                          <a:effectLst/>
                        </a:rPr>
                        <a:t>년 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2.83%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460930838"/>
                  </a:ext>
                </a:extLst>
              </a:tr>
              <a:tr h="41281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5</a:t>
                      </a:r>
                      <a:r>
                        <a:rPr lang="ko-KR" sz="1000" b="1" kern="100" dirty="0">
                          <a:effectLst/>
                        </a:rPr>
                        <a:t>년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2.74%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4571809"/>
                  </a:ext>
                </a:extLst>
              </a:tr>
              <a:tr h="41281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10</a:t>
                      </a:r>
                      <a:r>
                        <a:rPr lang="ko-KR" sz="1000" b="1" kern="100" dirty="0">
                          <a:effectLst/>
                        </a:rPr>
                        <a:t>년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6.12%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07604186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BE47A76-E264-4325-9349-5D34E5AFE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513052"/>
              </p:ext>
            </p:extLst>
          </p:nvPr>
        </p:nvGraphicFramePr>
        <p:xfrm>
          <a:off x="4883902" y="2659380"/>
          <a:ext cx="3307047" cy="2090468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785863">
                  <a:extLst>
                    <a:ext uri="{9D8B030D-6E8A-4147-A177-3AD203B41FA5}">
                      <a16:colId xmlns:a16="http://schemas.microsoft.com/office/drawing/2014/main" val="2349050779"/>
                    </a:ext>
                  </a:extLst>
                </a:gridCol>
                <a:gridCol w="642340">
                  <a:extLst>
                    <a:ext uri="{9D8B030D-6E8A-4147-A177-3AD203B41FA5}">
                      <a16:colId xmlns:a16="http://schemas.microsoft.com/office/drawing/2014/main" val="1781886494"/>
                    </a:ext>
                  </a:extLst>
                </a:gridCol>
                <a:gridCol w="642340">
                  <a:extLst>
                    <a:ext uri="{9D8B030D-6E8A-4147-A177-3AD203B41FA5}">
                      <a16:colId xmlns:a16="http://schemas.microsoft.com/office/drawing/2014/main" val="828744782"/>
                    </a:ext>
                  </a:extLst>
                </a:gridCol>
                <a:gridCol w="658399">
                  <a:extLst>
                    <a:ext uri="{9D8B030D-6E8A-4147-A177-3AD203B41FA5}">
                      <a16:colId xmlns:a16="http://schemas.microsoft.com/office/drawing/2014/main" val="2359403053"/>
                    </a:ext>
                  </a:extLst>
                </a:gridCol>
                <a:gridCol w="578105">
                  <a:extLst>
                    <a:ext uri="{9D8B030D-6E8A-4147-A177-3AD203B41FA5}">
                      <a16:colId xmlns:a16="http://schemas.microsoft.com/office/drawing/2014/main" val="504407925"/>
                    </a:ext>
                  </a:extLst>
                </a:gridCol>
              </a:tblGrid>
              <a:tr h="43919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 F-Score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9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8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7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53104"/>
                  </a:ext>
                </a:extLst>
              </a:tr>
              <a:tr h="41281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1</a:t>
                      </a:r>
                      <a:r>
                        <a:rPr lang="ko-KR" sz="1000" b="1" kern="100" dirty="0">
                          <a:effectLst/>
                        </a:rPr>
                        <a:t>년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0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</a:t>
                      </a:r>
                      <a:endParaRPr lang="ko-KR" sz="1200" b="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5</a:t>
                      </a:r>
                      <a:endParaRPr lang="ko-KR" sz="1200" b="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540376184"/>
                  </a:ext>
                </a:extLst>
              </a:tr>
              <a:tr h="41281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3</a:t>
                      </a:r>
                      <a:r>
                        <a:rPr lang="ko-KR" sz="1000" b="1" kern="100" dirty="0">
                          <a:effectLst/>
                        </a:rPr>
                        <a:t>년 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11</a:t>
                      </a:r>
                      <a:endParaRPr lang="ko-KR" sz="1200" b="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22</a:t>
                      </a:r>
                      <a:endParaRPr lang="ko-KR" sz="1200" b="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962090263"/>
                  </a:ext>
                </a:extLst>
              </a:tr>
              <a:tr h="41281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5</a:t>
                      </a:r>
                      <a:r>
                        <a:rPr lang="ko-KR" sz="1000" b="1" kern="100" dirty="0">
                          <a:effectLst/>
                        </a:rPr>
                        <a:t>년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0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0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17</a:t>
                      </a:r>
                      <a:endParaRPr lang="ko-KR" sz="1200" b="0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21</a:t>
                      </a:r>
                      <a:endParaRPr lang="ko-KR" sz="1200" b="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50861242"/>
                  </a:ext>
                </a:extLst>
              </a:tr>
              <a:tr h="41281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10</a:t>
                      </a:r>
                      <a:r>
                        <a:rPr lang="ko-KR" sz="1000" b="1" kern="100" dirty="0">
                          <a:effectLst/>
                        </a:rPr>
                        <a:t>년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0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0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10</a:t>
                      </a:r>
                      <a:endParaRPr lang="ko-KR" sz="1200" b="0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12</a:t>
                      </a:r>
                      <a:endParaRPr lang="ko-KR" sz="1200" b="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214132679"/>
                  </a:ext>
                </a:extLst>
              </a:tr>
            </a:tbl>
          </a:graphicData>
        </a:graphic>
      </p:graphicFrame>
      <p:sp>
        <p:nvSpPr>
          <p:cNvPr id="21" name="Google Shape;125;p17">
            <a:extLst>
              <a:ext uri="{FF2B5EF4-FFF2-40B4-BE49-F238E27FC236}">
                <a16:creationId xmlns:a16="http://schemas.microsoft.com/office/drawing/2014/main" id="{3FB2B2BD-8507-48B3-B544-DEB6BC1B7347}"/>
              </a:ext>
            </a:extLst>
          </p:cNvPr>
          <p:cNvSpPr txBox="1">
            <a:spLocks/>
          </p:cNvSpPr>
          <p:nvPr/>
        </p:nvSpPr>
        <p:spPr>
          <a:xfrm>
            <a:off x="4731500" y="2269865"/>
            <a:ext cx="3109480" cy="428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ko-KR" altLang="en-US" sz="1000" b="1" dirty="0"/>
              <a:t>기간별 벤치마크 누적수익률 이상 </a:t>
            </a:r>
            <a:r>
              <a:rPr lang="en-US" altLang="ko-KR" sz="1000" b="1" dirty="0" err="1"/>
              <a:t>F_Score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기업 수</a:t>
            </a:r>
            <a:endParaRPr lang="en-US" altLang="ko-KR" sz="1200" b="1" dirty="0">
              <a:highlight>
                <a:srgbClr val="FFCD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03D44C-FCF5-4973-A823-FE855A3F6783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79059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2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Security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Selection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&amp;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Backtesting</a:t>
            </a:r>
            <a:r>
              <a:rPr lang="en-US" altLang="ko-KR" sz="2000" b="1" dirty="0"/>
              <a:t> Quant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700995"/>
            <a:chOff x="545843" y="3551853"/>
            <a:chExt cx="5896291" cy="24864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15930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8" y="3551853"/>
              <a:ext cx="1472689" cy="2486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90" cy="15930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en-US" altLang="ko-KR" sz="1400" b="1" dirty="0">
                <a:highlight>
                  <a:srgbClr val="FFCD00"/>
                </a:highlight>
              </a:rPr>
              <a:t>Bollinger Bands</a:t>
            </a:r>
            <a:endParaRPr lang="ko-KR" altLang="en-US" sz="10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en-US" altLang="ko-KR" sz="1000" b="1" dirty="0"/>
              <a:t>2. </a:t>
            </a:r>
            <a:r>
              <a:rPr lang="ko-KR" altLang="en-US" sz="1000" b="1" dirty="0"/>
              <a:t>벤치마크 이상 기업 재 추출 후 상위 </a:t>
            </a:r>
            <a:r>
              <a:rPr lang="en-US" altLang="ko-KR" sz="1000" b="1" dirty="0"/>
              <a:t>6</a:t>
            </a:r>
            <a:r>
              <a:rPr lang="ko-KR" altLang="en-US" sz="1000" b="1" dirty="0"/>
              <a:t>종목 선정</a:t>
            </a: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en-US" altLang="ko-KR" sz="800" b="1" dirty="0">
                <a:solidFill>
                  <a:srgbClr val="FF0000"/>
                </a:solidFill>
              </a:rPr>
              <a:t>※ </a:t>
            </a:r>
            <a:r>
              <a:rPr lang="ko-KR" altLang="en-US" sz="800" b="1" dirty="0">
                <a:solidFill>
                  <a:srgbClr val="FF0000"/>
                </a:solidFill>
              </a:rPr>
              <a:t>벤치마크 </a:t>
            </a:r>
            <a:r>
              <a:rPr lang="en-US" altLang="ko-KR" sz="800" b="1" dirty="0">
                <a:solidFill>
                  <a:srgbClr val="FF0000"/>
                </a:solidFill>
              </a:rPr>
              <a:t>: </a:t>
            </a:r>
            <a:r>
              <a:rPr lang="ko-KR" altLang="en-US" sz="800" b="1" dirty="0">
                <a:solidFill>
                  <a:srgbClr val="FF0000"/>
                </a:solidFill>
              </a:rPr>
              <a:t>코스피지수</a:t>
            </a:r>
            <a:r>
              <a:rPr lang="en-US" altLang="ko-KR" sz="800" b="1" dirty="0">
                <a:solidFill>
                  <a:srgbClr val="FF0000"/>
                </a:solidFill>
              </a:rPr>
              <a:t>(</a:t>
            </a:r>
            <a:r>
              <a:rPr lang="ko-KR" altLang="en-US" sz="800" b="1" dirty="0" err="1">
                <a:solidFill>
                  <a:srgbClr val="FF0000"/>
                </a:solidFill>
              </a:rPr>
              <a:t>같은기간</a:t>
            </a:r>
            <a:r>
              <a:rPr lang="en-US" altLang="ko-KR" sz="800" b="1" dirty="0">
                <a:solidFill>
                  <a:srgbClr val="FF0000"/>
                </a:solidFill>
              </a:rPr>
              <a:t>)</a:t>
            </a:r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000" b="1" dirty="0"/>
              <a:t>기간</a:t>
            </a:r>
            <a:r>
              <a:rPr lang="en-US" altLang="ko-KR" sz="1000" b="1" dirty="0"/>
              <a:t>(1</a:t>
            </a:r>
            <a:r>
              <a:rPr lang="ko-KR" altLang="en-US" sz="1000" b="1" dirty="0"/>
              <a:t>년</a:t>
            </a:r>
            <a:r>
              <a:rPr lang="en-US" altLang="ko-KR" sz="1000" b="1" dirty="0"/>
              <a:t>) : 2019.1.1. ~ 2019.12.31.(1</a:t>
            </a:r>
            <a:r>
              <a:rPr lang="ko-KR" altLang="en-US" sz="1000" b="1" dirty="0"/>
              <a:t>년</a:t>
            </a:r>
            <a:r>
              <a:rPr lang="en-US" altLang="ko-KR" sz="1000" b="1" dirty="0"/>
              <a:t>)</a:t>
            </a:r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200" b="1" dirty="0">
              <a:highlight>
                <a:srgbClr val="FFCD00"/>
              </a:highlight>
            </a:endParaRPr>
          </a:p>
        </p:txBody>
      </p:sp>
      <p:sp>
        <p:nvSpPr>
          <p:cNvPr id="21" name="Google Shape;125;p17">
            <a:extLst>
              <a:ext uri="{FF2B5EF4-FFF2-40B4-BE49-F238E27FC236}">
                <a16:creationId xmlns:a16="http://schemas.microsoft.com/office/drawing/2014/main" id="{3FB2B2BD-8507-48B3-B544-DEB6BC1B7347}"/>
              </a:ext>
            </a:extLst>
          </p:cNvPr>
          <p:cNvSpPr txBox="1">
            <a:spLocks/>
          </p:cNvSpPr>
          <p:nvPr/>
        </p:nvSpPr>
        <p:spPr>
          <a:xfrm>
            <a:off x="1381250" y="3446405"/>
            <a:ext cx="2809534" cy="428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ko-KR" altLang="en-US" sz="1000" b="1" dirty="0"/>
              <a:t>기간</a:t>
            </a:r>
            <a:r>
              <a:rPr lang="en-US" altLang="ko-KR" sz="1000" b="1" dirty="0"/>
              <a:t>(3</a:t>
            </a:r>
            <a:r>
              <a:rPr lang="ko-KR" altLang="en-US" sz="1000" b="1" dirty="0"/>
              <a:t>년</a:t>
            </a:r>
            <a:r>
              <a:rPr lang="en-US" altLang="ko-KR" sz="1000" b="1" dirty="0"/>
              <a:t>) : 2017.1.1. ~ 2019.12.31.(3</a:t>
            </a:r>
            <a:r>
              <a:rPr lang="ko-KR" altLang="en-US" sz="1000" b="1" dirty="0"/>
              <a:t>년</a:t>
            </a:r>
            <a:r>
              <a:rPr lang="en-US" altLang="ko-KR" sz="1000" b="1" dirty="0"/>
              <a:t>)</a:t>
            </a:r>
            <a:endParaRPr lang="en-US" altLang="ko-KR" sz="1200" b="1" dirty="0">
              <a:highlight>
                <a:srgbClr val="FFCD00"/>
              </a:highlight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34B1E6D-A9E8-4649-B9B3-03732EACC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835023"/>
              </p:ext>
            </p:extLst>
          </p:nvPr>
        </p:nvGraphicFramePr>
        <p:xfrm>
          <a:off x="1568132" y="2407170"/>
          <a:ext cx="5209774" cy="1102360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1445233">
                  <a:extLst>
                    <a:ext uri="{9D8B030D-6E8A-4147-A177-3AD203B41FA5}">
                      <a16:colId xmlns:a16="http://schemas.microsoft.com/office/drawing/2014/main" val="1847863349"/>
                    </a:ext>
                  </a:extLst>
                </a:gridCol>
                <a:gridCol w="984674">
                  <a:extLst>
                    <a:ext uri="{9D8B030D-6E8A-4147-A177-3AD203B41FA5}">
                      <a16:colId xmlns:a16="http://schemas.microsoft.com/office/drawing/2014/main" val="2652954991"/>
                    </a:ext>
                  </a:extLst>
                </a:gridCol>
                <a:gridCol w="636365">
                  <a:extLst>
                    <a:ext uri="{9D8B030D-6E8A-4147-A177-3AD203B41FA5}">
                      <a16:colId xmlns:a16="http://schemas.microsoft.com/office/drawing/2014/main" val="742760078"/>
                    </a:ext>
                  </a:extLst>
                </a:gridCol>
                <a:gridCol w="823726">
                  <a:extLst>
                    <a:ext uri="{9D8B030D-6E8A-4147-A177-3AD203B41FA5}">
                      <a16:colId xmlns:a16="http://schemas.microsoft.com/office/drawing/2014/main" val="3200911516"/>
                    </a:ext>
                  </a:extLst>
                </a:gridCol>
                <a:gridCol w="729631">
                  <a:extLst>
                    <a:ext uri="{9D8B030D-6E8A-4147-A177-3AD203B41FA5}">
                      <a16:colId xmlns:a16="http://schemas.microsoft.com/office/drawing/2014/main" val="1830671900"/>
                    </a:ext>
                  </a:extLst>
                </a:gridCol>
                <a:gridCol w="590145">
                  <a:extLst>
                    <a:ext uri="{9D8B030D-6E8A-4147-A177-3AD203B41FA5}">
                      <a16:colId xmlns:a16="http://schemas.microsoft.com/office/drawing/2014/main" val="19842605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 dirty="0">
                          <a:effectLst/>
                        </a:rPr>
                        <a:t>회사명</a:t>
                      </a:r>
                      <a:endParaRPr lang="ko-KR" sz="8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Z(K2) Score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F Score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800" kern="100" dirty="0" err="1">
                          <a:effectLst/>
                        </a:rPr>
                        <a:t>시총</a:t>
                      </a:r>
                      <a:r>
                        <a:rPr lang="en-US" sz="800" kern="100" dirty="0">
                          <a:effectLst/>
                        </a:rPr>
                        <a:t>(10</a:t>
                      </a:r>
                      <a:r>
                        <a:rPr lang="ko-KR" sz="800" kern="100" dirty="0">
                          <a:effectLst/>
                        </a:rPr>
                        <a:t>억</a:t>
                      </a:r>
                      <a:r>
                        <a:rPr lang="en-US" sz="800" kern="100" dirty="0">
                          <a:effectLst/>
                        </a:rPr>
                        <a:t>)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누적수익률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벤치마크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203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진흥기업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주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-2.5333 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6</a:t>
                      </a:r>
                      <a:endParaRPr lang="ko-KR" sz="8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339</a:t>
                      </a:r>
                      <a:endParaRPr lang="ko-KR" sz="8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1.8346</a:t>
                      </a:r>
                      <a:endParaRPr lang="ko-KR" sz="8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1.309</a:t>
                      </a:r>
                      <a:endParaRPr lang="ko-KR" sz="8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971800730"/>
                  </a:ext>
                </a:extLst>
              </a:tr>
              <a:tr h="84570">
                <a:tc>
                  <a:txBody>
                    <a:bodyPr/>
                    <a:lstStyle/>
                    <a:p>
                      <a:pPr algn="ctr" latinLnBrk="1"/>
                      <a:r>
                        <a:rPr lang="ko-KR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금호산업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주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-1.1339 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7</a:t>
                      </a:r>
                      <a:endParaRPr lang="ko-KR" sz="8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418</a:t>
                      </a:r>
                      <a:endParaRPr lang="ko-KR" sz="8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1.6376</a:t>
                      </a:r>
                      <a:endParaRPr lang="ko-KR" sz="8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1.309</a:t>
                      </a:r>
                      <a:endParaRPr lang="ko-KR" sz="8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646894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sz="8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주</a:t>
                      </a:r>
                      <a:r>
                        <a:rPr lang="en-US" sz="8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r>
                        <a:rPr lang="ko-KR" sz="800" kern="10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이월드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0.7436 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7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757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1.6363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1.309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380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주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r>
                        <a:rPr lang="ko-KR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우진</a:t>
                      </a: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-3.3273 </a:t>
                      </a:r>
                      <a:endParaRPr lang="ko-KR" sz="8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6</a:t>
                      </a:r>
                      <a:endParaRPr lang="ko-KR" sz="8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85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1.5054</a:t>
                      </a:r>
                      <a:endParaRPr lang="ko-KR" sz="8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1.309</a:t>
                      </a:r>
                      <a:endParaRPr lang="ko-KR" sz="8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918007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sz="800" kern="10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하이트진로</a:t>
                      </a:r>
                      <a:r>
                        <a:rPr lang="en-US" sz="8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sz="8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주</a:t>
                      </a:r>
                      <a:r>
                        <a:rPr lang="en-US" sz="8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-2.0788 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6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2,067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1.4944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1.309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01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주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r>
                        <a:rPr lang="ko-KR" sz="800" kern="1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티비에이치글로벌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-3.0254 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6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57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1.4911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1.309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767885870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92687B87-5625-462E-94B8-92A661EE2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69079"/>
              </p:ext>
            </p:extLst>
          </p:nvPr>
        </p:nvGraphicFramePr>
        <p:xfrm>
          <a:off x="1568132" y="3811789"/>
          <a:ext cx="5209774" cy="1102360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1445233">
                  <a:extLst>
                    <a:ext uri="{9D8B030D-6E8A-4147-A177-3AD203B41FA5}">
                      <a16:colId xmlns:a16="http://schemas.microsoft.com/office/drawing/2014/main" val="1847863349"/>
                    </a:ext>
                  </a:extLst>
                </a:gridCol>
                <a:gridCol w="984674">
                  <a:extLst>
                    <a:ext uri="{9D8B030D-6E8A-4147-A177-3AD203B41FA5}">
                      <a16:colId xmlns:a16="http://schemas.microsoft.com/office/drawing/2014/main" val="2652954991"/>
                    </a:ext>
                  </a:extLst>
                </a:gridCol>
                <a:gridCol w="636365">
                  <a:extLst>
                    <a:ext uri="{9D8B030D-6E8A-4147-A177-3AD203B41FA5}">
                      <a16:colId xmlns:a16="http://schemas.microsoft.com/office/drawing/2014/main" val="742760078"/>
                    </a:ext>
                  </a:extLst>
                </a:gridCol>
                <a:gridCol w="823726">
                  <a:extLst>
                    <a:ext uri="{9D8B030D-6E8A-4147-A177-3AD203B41FA5}">
                      <a16:colId xmlns:a16="http://schemas.microsoft.com/office/drawing/2014/main" val="3200911516"/>
                    </a:ext>
                  </a:extLst>
                </a:gridCol>
                <a:gridCol w="729631">
                  <a:extLst>
                    <a:ext uri="{9D8B030D-6E8A-4147-A177-3AD203B41FA5}">
                      <a16:colId xmlns:a16="http://schemas.microsoft.com/office/drawing/2014/main" val="1830671900"/>
                    </a:ext>
                  </a:extLst>
                </a:gridCol>
                <a:gridCol w="590145">
                  <a:extLst>
                    <a:ext uri="{9D8B030D-6E8A-4147-A177-3AD203B41FA5}">
                      <a16:colId xmlns:a16="http://schemas.microsoft.com/office/drawing/2014/main" val="19842605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회사명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Z(K2)Score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FScore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시총</a:t>
                      </a: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(10</a:t>
                      </a:r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억</a:t>
                      </a: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누적수익률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벤치마크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203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금호산업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주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-1.1339 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7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418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3.1884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1.0911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971800730"/>
                  </a:ext>
                </a:extLst>
              </a:tr>
              <a:tr h="8457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sz="8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주</a:t>
                      </a:r>
                      <a:r>
                        <a:rPr lang="en-US" sz="8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r>
                        <a:rPr lang="ko-KR" sz="800" kern="10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이월드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0.7436 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7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757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2.0338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1.0911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894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sz="800" kern="10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하이트진로</a:t>
                      </a:r>
                      <a:r>
                        <a:rPr lang="en-US" sz="800" kern="10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sz="800" kern="10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주</a:t>
                      </a:r>
                      <a:r>
                        <a:rPr lang="en-US" sz="800" kern="10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-2.0788 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6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2,067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1.9585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1.0911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380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진흥기업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주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-2.5333 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6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339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1.9271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1.0911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918007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sz="800" kern="1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팬오션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주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-2.2387 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6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2,430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1.9049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1.0911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01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주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r>
                        <a:rPr lang="ko-KR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지에스글로벌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-3.0329 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6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183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1.6674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1.0911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76788587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D5104C79-7E8A-4B23-92BA-C9F9500E8A86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425652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2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Security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Selection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&amp;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Backtesting</a:t>
            </a:r>
            <a:r>
              <a:rPr lang="en-US" altLang="ko-KR" sz="2000" b="1" dirty="0"/>
              <a:t> Quant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700995"/>
            <a:chOff x="545843" y="3551853"/>
            <a:chExt cx="5896291" cy="24864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15930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8" y="3551853"/>
              <a:ext cx="1472689" cy="2486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90" cy="15930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en-US" altLang="ko-KR" sz="1400" b="1" dirty="0">
                <a:highlight>
                  <a:srgbClr val="FFCD00"/>
                </a:highlight>
              </a:rPr>
              <a:t>Bollinger Bands</a:t>
            </a:r>
            <a:endParaRPr lang="ko-KR" altLang="en-US" sz="10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en-US" altLang="ko-KR" sz="1000" b="1" dirty="0"/>
              <a:t>2. </a:t>
            </a:r>
            <a:r>
              <a:rPr lang="ko-KR" altLang="en-US" sz="1000" b="1" dirty="0"/>
              <a:t>벤치마크 이상 기업 재 추출 후 상위 </a:t>
            </a:r>
            <a:r>
              <a:rPr lang="en-US" altLang="ko-KR" sz="1000" b="1" dirty="0"/>
              <a:t>6</a:t>
            </a:r>
            <a:r>
              <a:rPr lang="ko-KR" altLang="en-US" sz="1000" b="1" dirty="0"/>
              <a:t>종목 선정</a:t>
            </a: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en-US" altLang="ko-KR" sz="800" b="1" dirty="0"/>
              <a:t>※ </a:t>
            </a:r>
            <a:r>
              <a:rPr lang="ko-KR" altLang="en-US" sz="800" b="1" dirty="0"/>
              <a:t>벤치마크 </a:t>
            </a:r>
            <a:r>
              <a:rPr lang="en-US" altLang="ko-KR" sz="800" b="1" dirty="0"/>
              <a:t>: </a:t>
            </a:r>
            <a:r>
              <a:rPr lang="ko-KR" altLang="en-US" sz="800" b="1" dirty="0"/>
              <a:t>코스피지수</a:t>
            </a:r>
            <a:endParaRPr lang="en-US" altLang="ko-KR" sz="8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000" b="1" dirty="0"/>
              <a:t>기간</a:t>
            </a:r>
            <a:r>
              <a:rPr lang="en-US" altLang="ko-KR" sz="1000" b="1" dirty="0"/>
              <a:t>(5</a:t>
            </a:r>
            <a:r>
              <a:rPr lang="ko-KR" altLang="en-US" sz="1000" b="1" dirty="0"/>
              <a:t>년</a:t>
            </a:r>
            <a:r>
              <a:rPr lang="en-US" altLang="ko-KR" sz="1000" b="1" dirty="0"/>
              <a:t>) : 2015.1.1. ~ 2019.12.31.(5</a:t>
            </a:r>
            <a:r>
              <a:rPr lang="ko-KR" altLang="en-US" sz="1000" b="1" dirty="0"/>
              <a:t>년</a:t>
            </a:r>
            <a:r>
              <a:rPr lang="en-US" altLang="ko-KR" sz="1000" b="1" dirty="0"/>
              <a:t>)</a:t>
            </a:r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200" b="1" dirty="0">
              <a:highlight>
                <a:srgbClr val="FFCD00"/>
              </a:highlight>
            </a:endParaRPr>
          </a:p>
        </p:txBody>
      </p:sp>
      <p:sp>
        <p:nvSpPr>
          <p:cNvPr id="21" name="Google Shape;125;p17">
            <a:extLst>
              <a:ext uri="{FF2B5EF4-FFF2-40B4-BE49-F238E27FC236}">
                <a16:creationId xmlns:a16="http://schemas.microsoft.com/office/drawing/2014/main" id="{3FB2B2BD-8507-48B3-B544-DEB6BC1B7347}"/>
              </a:ext>
            </a:extLst>
          </p:cNvPr>
          <p:cNvSpPr txBox="1">
            <a:spLocks/>
          </p:cNvSpPr>
          <p:nvPr/>
        </p:nvSpPr>
        <p:spPr>
          <a:xfrm>
            <a:off x="1381250" y="3446405"/>
            <a:ext cx="2809534" cy="428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ko-KR" altLang="en-US" sz="1000" b="1" dirty="0"/>
              <a:t>기간</a:t>
            </a:r>
            <a:r>
              <a:rPr lang="en-US" altLang="ko-KR" sz="1000" b="1" dirty="0"/>
              <a:t>(10</a:t>
            </a:r>
            <a:r>
              <a:rPr lang="ko-KR" altLang="en-US" sz="1000" b="1" dirty="0"/>
              <a:t>년</a:t>
            </a:r>
            <a:r>
              <a:rPr lang="en-US" altLang="ko-KR" sz="1000" b="1" dirty="0"/>
              <a:t>) : 2009.1.1. ~ 2019.12.31.(10</a:t>
            </a:r>
            <a:r>
              <a:rPr lang="ko-KR" altLang="en-US" sz="1000" b="1" dirty="0"/>
              <a:t>년</a:t>
            </a:r>
            <a:r>
              <a:rPr lang="en-US" altLang="ko-KR" sz="1000" b="1" dirty="0"/>
              <a:t>)</a:t>
            </a:r>
            <a:endParaRPr lang="en-US" altLang="ko-KR" sz="1200" b="1" dirty="0">
              <a:highlight>
                <a:srgbClr val="FFCD00"/>
              </a:highlight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34B1E6D-A9E8-4649-B9B3-03732EACC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63304"/>
              </p:ext>
            </p:extLst>
          </p:nvPr>
        </p:nvGraphicFramePr>
        <p:xfrm>
          <a:off x="1568132" y="2407170"/>
          <a:ext cx="5209774" cy="1102360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1445233">
                  <a:extLst>
                    <a:ext uri="{9D8B030D-6E8A-4147-A177-3AD203B41FA5}">
                      <a16:colId xmlns:a16="http://schemas.microsoft.com/office/drawing/2014/main" val="1847863349"/>
                    </a:ext>
                  </a:extLst>
                </a:gridCol>
                <a:gridCol w="984674">
                  <a:extLst>
                    <a:ext uri="{9D8B030D-6E8A-4147-A177-3AD203B41FA5}">
                      <a16:colId xmlns:a16="http://schemas.microsoft.com/office/drawing/2014/main" val="2652954991"/>
                    </a:ext>
                  </a:extLst>
                </a:gridCol>
                <a:gridCol w="636365">
                  <a:extLst>
                    <a:ext uri="{9D8B030D-6E8A-4147-A177-3AD203B41FA5}">
                      <a16:colId xmlns:a16="http://schemas.microsoft.com/office/drawing/2014/main" val="742760078"/>
                    </a:ext>
                  </a:extLst>
                </a:gridCol>
                <a:gridCol w="823726">
                  <a:extLst>
                    <a:ext uri="{9D8B030D-6E8A-4147-A177-3AD203B41FA5}">
                      <a16:colId xmlns:a16="http://schemas.microsoft.com/office/drawing/2014/main" val="3200911516"/>
                    </a:ext>
                  </a:extLst>
                </a:gridCol>
                <a:gridCol w="729631">
                  <a:extLst>
                    <a:ext uri="{9D8B030D-6E8A-4147-A177-3AD203B41FA5}">
                      <a16:colId xmlns:a16="http://schemas.microsoft.com/office/drawing/2014/main" val="1830671900"/>
                    </a:ext>
                  </a:extLst>
                </a:gridCol>
                <a:gridCol w="590145">
                  <a:extLst>
                    <a:ext uri="{9D8B030D-6E8A-4147-A177-3AD203B41FA5}">
                      <a16:colId xmlns:a16="http://schemas.microsoft.com/office/drawing/2014/main" val="19842605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회사명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Z(K2)Score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FScore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시총</a:t>
                      </a: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(10</a:t>
                      </a:r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억</a:t>
                      </a: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누적수익률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벤치마크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203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동아에스티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주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0.6382 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7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1,005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2.7016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1.1675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971800730"/>
                  </a:ext>
                </a:extLst>
              </a:tr>
              <a:tr h="84570">
                <a:tc>
                  <a:txBody>
                    <a:bodyPr/>
                    <a:lstStyle/>
                    <a:p>
                      <a:pPr algn="ctr" latinLnBrk="1"/>
                      <a:r>
                        <a:rPr lang="ko-KR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동원수산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주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-2.5473 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7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47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2.5202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1.1675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646894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금호산업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주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-1.1339 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7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418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2.4185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1.1675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380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주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r>
                        <a:rPr lang="ko-KR" sz="800" kern="1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코아스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-5.0357 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8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40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2.3023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1.1675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007359"/>
                  </a:ext>
                </a:extLst>
              </a:tr>
              <a:tr h="69330">
                <a:tc>
                  <a:txBody>
                    <a:bodyPr/>
                    <a:lstStyle/>
                    <a:p>
                      <a:pPr algn="ctr" latinLnBrk="1"/>
                      <a:r>
                        <a:rPr lang="ko-KR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팬오션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주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-2.2387 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6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2,430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2.2602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1.1675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01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sz="800" kern="10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하이트진로</a:t>
                      </a:r>
                      <a:r>
                        <a:rPr lang="en-US" sz="8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sz="8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주</a:t>
                      </a:r>
                      <a:r>
                        <a:rPr lang="en-US" sz="8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-2.0788 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6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2,067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2.2187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1.1675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885870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92687B87-5625-462E-94B8-92A661EE2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139847"/>
              </p:ext>
            </p:extLst>
          </p:nvPr>
        </p:nvGraphicFramePr>
        <p:xfrm>
          <a:off x="1568132" y="3811789"/>
          <a:ext cx="5209774" cy="1102360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1445233">
                  <a:extLst>
                    <a:ext uri="{9D8B030D-6E8A-4147-A177-3AD203B41FA5}">
                      <a16:colId xmlns:a16="http://schemas.microsoft.com/office/drawing/2014/main" val="1847863349"/>
                    </a:ext>
                  </a:extLst>
                </a:gridCol>
                <a:gridCol w="984674">
                  <a:extLst>
                    <a:ext uri="{9D8B030D-6E8A-4147-A177-3AD203B41FA5}">
                      <a16:colId xmlns:a16="http://schemas.microsoft.com/office/drawing/2014/main" val="2652954991"/>
                    </a:ext>
                  </a:extLst>
                </a:gridCol>
                <a:gridCol w="636365">
                  <a:extLst>
                    <a:ext uri="{9D8B030D-6E8A-4147-A177-3AD203B41FA5}">
                      <a16:colId xmlns:a16="http://schemas.microsoft.com/office/drawing/2014/main" val="742760078"/>
                    </a:ext>
                  </a:extLst>
                </a:gridCol>
                <a:gridCol w="823726">
                  <a:extLst>
                    <a:ext uri="{9D8B030D-6E8A-4147-A177-3AD203B41FA5}">
                      <a16:colId xmlns:a16="http://schemas.microsoft.com/office/drawing/2014/main" val="3200911516"/>
                    </a:ext>
                  </a:extLst>
                </a:gridCol>
                <a:gridCol w="729631">
                  <a:extLst>
                    <a:ext uri="{9D8B030D-6E8A-4147-A177-3AD203B41FA5}">
                      <a16:colId xmlns:a16="http://schemas.microsoft.com/office/drawing/2014/main" val="1830671900"/>
                    </a:ext>
                  </a:extLst>
                </a:gridCol>
                <a:gridCol w="590145">
                  <a:extLst>
                    <a:ext uri="{9D8B030D-6E8A-4147-A177-3AD203B41FA5}">
                      <a16:colId xmlns:a16="http://schemas.microsoft.com/office/drawing/2014/main" val="19842605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회사명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Z(K2)Score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FScore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시총</a:t>
                      </a: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(10</a:t>
                      </a:r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억</a:t>
                      </a: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누적수익률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벤치마크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203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동원수산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주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-2.5473 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7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47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7.3645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1.5781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800730"/>
                  </a:ext>
                </a:extLst>
              </a:tr>
              <a:tr h="8457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주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r>
                        <a:rPr lang="ko-KR" sz="800" kern="1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에스지글로벌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0.4665 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6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78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5.0483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1.5781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894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주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r>
                        <a:rPr lang="ko-KR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대창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-1.5188 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6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130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4.6643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1.5781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380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주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r>
                        <a:rPr lang="ko-KR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동방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-4.7755 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7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52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3.1140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1.5781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007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동아에스티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주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0.6382 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7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1,005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2.8453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1.5781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01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주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r>
                        <a:rPr lang="ko-KR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코아스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-5.0357 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8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40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2.7141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1.5781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76788587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AB715F7-6BCC-4861-90CE-8F91F6915B29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496809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2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Security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Selection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&amp;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Backtesting</a:t>
            </a:r>
            <a:r>
              <a:rPr lang="en-US" altLang="ko-KR" sz="2000" b="1" dirty="0"/>
              <a:t> Quant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700995"/>
            <a:chOff x="545843" y="3551853"/>
            <a:chExt cx="5896291" cy="24864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15930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8" y="3551853"/>
              <a:ext cx="1472689" cy="2486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90" cy="15930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en-US" altLang="ko-KR" sz="1400" b="1" dirty="0">
                <a:highlight>
                  <a:srgbClr val="FFCD00"/>
                </a:highlight>
              </a:rPr>
              <a:t>Bollinger Bands</a:t>
            </a:r>
            <a:endParaRPr lang="ko-KR" altLang="en-US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400" b="1" dirty="0"/>
              <a:t>최종선정기업</a:t>
            </a:r>
            <a:endParaRPr lang="en-US" altLang="ko-KR" sz="14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200" b="1" dirty="0">
              <a:highlight>
                <a:srgbClr val="FFCD00"/>
              </a:highlight>
            </a:endParaRPr>
          </a:p>
        </p:txBody>
      </p:sp>
      <p:sp>
        <p:nvSpPr>
          <p:cNvPr id="21" name="Google Shape;125;p17">
            <a:extLst>
              <a:ext uri="{FF2B5EF4-FFF2-40B4-BE49-F238E27FC236}">
                <a16:creationId xmlns:a16="http://schemas.microsoft.com/office/drawing/2014/main" id="{3FB2B2BD-8507-48B3-B544-DEB6BC1B7347}"/>
              </a:ext>
            </a:extLst>
          </p:cNvPr>
          <p:cNvSpPr txBox="1">
            <a:spLocks/>
          </p:cNvSpPr>
          <p:nvPr/>
        </p:nvSpPr>
        <p:spPr>
          <a:xfrm>
            <a:off x="1381250" y="3446405"/>
            <a:ext cx="2809534" cy="428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endParaRPr lang="en-US" altLang="ko-KR" sz="1200" b="1" dirty="0">
              <a:highlight>
                <a:srgbClr val="FFCD00"/>
              </a:highlight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92687B87-5625-462E-94B8-92A661EE2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62721"/>
              </p:ext>
            </p:extLst>
          </p:nvPr>
        </p:nvGraphicFramePr>
        <p:xfrm>
          <a:off x="1230653" y="2327634"/>
          <a:ext cx="7086093" cy="2422217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1965739">
                  <a:extLst>
                    <a:ext uri="{9D8B030D-6E8A-4147-A177-3AD203B41FA5}">
                      <a16:colId xmlns:a16="http://schemas.microsoft.com/office/drawing/2014/main" val="1847863349"/>
                    </a:ext>
                  </a:extLst>
                </a:gridCol>
                <a:gridCol w="1339308">
                  <a:extLst>
                    <a:ext uri="{9D8B030D-6E8A-4147-A177-3AD203B41FA5}">
                      <a16:colId xmlns:a16="http://schemas.microsoft.com/office/drawing/2014/main" val="2652954991"/>
                    </a:ext>
                  </a:extLst>
                </a:gridCol>
                <a:gridCol w="865554">
                  <a:extLst>
                    <a:ext uri="{9D8B030D-6E8A-4147-A177-3AD203B41FA5}">
                      <a16:colId xmlns:a16="http://schemas.microsoft.com/office/drawing/2014/main" val="742760078"/>
                    </a:ext>
                  </a:extLst>
                </a:gridCol>
                <a:gridCol w="1120394">
                  <a:extLst>
                    <a:ext uri="{9D8B030D-6E8A-4147-A177-3AD203B41FA5}">
                      <a16:colId xmlns:a16="http://schemas.microsoft.com/office/drawing/2014/main" val="3200911516"/>
                    </a:ext>
                  </a:extLst>
                </a:gridCol>
                <a:gridCol w="992410">
                  <a:extLst>
                    <a:ext uri="{9D8B030D-6E8A-4147-A177-3AD203B41FA5}">
                      <a16:colId xmlns:a16="http://schemas.microsoft.com/office/drawing/2014/main" val="1830671900"/>
                    </a:ext>
                  </a:extLst>
                </a:gridCol>
                <a:gridCol w="802688">
                  <a:extLst>
                    <a:ext uri="{9D8B030D-6E8A-4147-A177-3AD203B41FA5}">
                      <a16:colId xmlns:a16="http://schemas.microsoft.com/office/drawing/2014/main" val="1984260597"/>
                    </a:ext>
                  </a:extLst>
                </a:gridCol>
              </a:tblGrid>
              <a:tr h="346031">
                <a:tc>
                  <a:txBody>
                    <a:bodyPr/>
                    <a:lstStyle/>
                    <a:p>
                      <a:pPr algn="ctr"/>
                      <a:r>
                        <a:rPr lang="ko-KR" sz="1200" b="1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회사명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Z(K2)Score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FScore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2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시총</a:t>
                      </a: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(10</a:t>
                      </a:r>
                      <a:r>
                        <a:rPr lang="ko-KR" sz="12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억</a:t>
                      </a: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2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누적수익률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2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벤치마크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203317"/>
                  </a:ext>
                </a:extLst>
              </a:tr>
              <a:tr h="34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동원수산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주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-2.5473 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7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47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7.3645</a:t>
                      </a:r>
                      <a:endParaRPr lang="ko-KR" sz="12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1.5781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800730"/>
                  </a:ext>
                </a:extLst>
              </a:tr>
              <a:tr h="34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주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r>
                        <a:rPr lang="ko-KR" sz="1200" kern="1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에스지글로벌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0.4665 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6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78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5.0483</a:t>
                      </a:r>
                      <a:endParaRPr lang="ko-KR" sz="12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1.5781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894174"/>
                  </a:ext>
                </a:extLst>
              </a:tr>
              <a:tr h="34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주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대창</a:t>
                      </a: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-1.5188 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6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130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4.6643</a:t>
                      </a:r>
                      <a:endParaRPr lang="ko-KR" sz="12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1.5781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380458"/>
                  </a:ext>
                </a:extLst>
              </a:tr>
              <a:tr h="34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주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동방</a:t>
                      </a: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-4.7755 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7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52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3.1140</a:t>
                      </a:r>
                      <a:endParaRPr lang="ko-KR" sz="12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1.5781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007359"/>
                  </a:ext>
                </a:extLst>
              </a:tr>
              <a:tr h="34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200" kern="1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동아에스티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주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0.6382 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7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1,005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2.8453</a:t>
                      </a:r>
                      <a:endParaRPr lang="ko-KR" sz="12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1.5781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012628"/>
                  </a:ext>
                </a:extLst>
              </a:tr>
              <a:tr h="34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주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r>
                        <a:rPr lang="ko-KR" sz="1200" kern="1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코아스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-5.0357 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8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40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2.7141</a:t>
                      </a:r>
                      <a:endParaRPr lang="ko-KR" sz="12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1.5781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76788587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AB715F7-6BCC-4861-90CE-8F91F6915B29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829018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2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. Security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Selection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&amp;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Backtesting</a:t>
            </a:r>
            <a:r>
              <a:rPr lang="en-US" altLang="ko-KR" sz="2000" b="1" dirty="0"/>
              <a:t> Quant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700995"/>
            <a:chOff x="545843" y="3551853"/>
            <a:chExt cx="5896291" cy="24864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15930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8" y="3551853"/>
              <a:ext cx="1472689" cy="2486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90" cy="15930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en-US" altLang="ko-KR" sz="1400" b="1" dirty="0">
                <a:highlight>
                  <a:srgbClr val="FFCD00"/>
                </a:highlight>
              </a:rPr>
              <a:t>Buy &amp; Hold </a:t>
            </a:r>
            <a:r>
              <a:rPr lang="en-US" altLang="ko-KR" sz="1400" b="1" dirty="0"/>
              <a:t> &amp; </a:t>
            </a:r>
            <a:r>
              <a:rPr lang="en-US" altLang="ko-KR" sz="1400" b="1" dirty="0">
                <a:highlight>
                  <a:srgbClr val="FFCD00"/>
                </a:highlight>
              </a:rPr>
              <a:t>Bollinger Bands</a:t>
            </a:r>
            <a:endParaRPr lang="ko-KR" altLang="en-US" sz="10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en-US" altLang="ko-KR" sz="1400" b="1" dirty="0"/>
              <a:t>Buy &amp; Hold , Bollinger Bands </a:t>
            </a:r>
            <a:r>
              <a:rPr lang="ko-KR" altLang="en-US" sz="1400" b="1" dirty="0"/>
              <a:t>공통 고수익 기업 </a:t>
            </a:r>
            <a:r>
              <a:rPr lang="en-US" altLang="ko-KR" sz="1000" b="1" dirty="0"/>
              <a:t>:</a:t>
            </a:r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 algn="ctr">
              <a:buClr>
                <a:schemeClr val="accent1"/>
              </a:buClr>
              <a:buNone/>
            </a:pPr>
            <a:r>
              <a:rPr lang="ko-KR" altLang="en-US" sz="2000" b="1" dirty="0"/>
              <a:t> </a:t>
            </a:r>
            <a:r>
              <a:rPr lang="ko-KR" altLang="en-US" sz="2000" b="1" dirty="0" err="1">
                <a:highlight>
                  <a:srgbClr val="FFCD00"/>
                </a:highlight>
              </a:rPr>
              <a:t>이월드</a:t>
            </a:r>
            <a:r>
              <a:rPr lang="en-US" altLang="ko-KR" sz="2000" b="1" dirty="0">
                <a:highlight>
                  <a:srgbClr val="FFCD00"/>
                </a:highlight>
              </a:rPr>
              <a:t>, </a:t>
            </a:r>
            <a:r>
              <a:rPr lang="ko-KR" altLang="en-US" sz="2000" b="1" dirty="0" err="1">
                <a:highlight>
                  <a:srgbClr val="FFCD00"/>
                </a:highlight>
              </a:rPr>
              <a:t>하이트진로</a:t>
            </a:r>
            <a:endParaRPr lang="ko-KR" altLang="en-US" sz="2000" b="1" dirty="0">
              <a:highlight>
                <a:srgbClr val="FFCD00"/>
              </a:highlight>
            </a:endParaRPr>
          </a:p>
          <a:p>
            <a:pPr marL="76200" indent="0">
              <a:buClr>
                <a:schemeClr val="accent1"/>
              </a:buClr>
              <a:buNone/>
            </a:pPr>
            <a:endParaRPr lang="ko-KR" altLang="en-US" sz="1500" b="1" dirty="0"/>
          </a:p>
          <a:p>
            <a:pPr marL="76200" indent="0" algn="ctr">
              <a:buClr>
                <a:schemeClr val="accent1"/>
              </a:buClr>
              <a:buNone/>
            </a:pPr>
            <a:r>
              <a:rPr lang="en-US" altLang="ko-KR" sz="3200" b="1" dirty="0"/>
              <a:t>WEB</a:t>
            </a:r>
          </a:p>
          <a:p>
            <a:pPr marL="76200" indent="0" algn="ctr">
              <a:buClr>
                <a:schemeClr val="accent1"/>
              </a:buClr>
              <a:buNone/>
            </a:pPr>
            <a:r>
              <a:rPr lang="ko-KR" altLang="en-US" sz="3200" b="1" dirty="0"/>
              <a:t>자동화</a:t>
            </a:r>
            <a:r>
              <a:rPr lang="en-US" altLang="ko-KR" sz="3200" b="1" dirty="0"/>
              <a:t> (Buy &amp; Hold )</a:t>
            </a:r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200" b="1" dirty="0">
              <a:highlight>
                <a:srgbClr val="FFCD00"/>
              </a:highligh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B770D9-D3B6-4594-B2EF-7D8D89C8926E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316878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2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Security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Selection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&amp;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Backtesting</a:t>
            </a:r>
            <a:r>
              <a:rPr lang="en-US" altLang="ko-KR" sz="2000" b="1" dirty="0"/>
              <a:t> Quant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700995"/>
            <a:chOff x="545843" y="3551853"/>
            <a:chExt cx="5896291" cy="24864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15930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8" y="3551853"/>
              <a:ext cx="1472689" cy="2486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90" cy="15930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en-US" altLang="ko-KR" sz="1400" b="1" dirty="0" err="1">
                <a:highlight>
                  <a:srgbClr val="FFCD00"/>
                </a:highlight>
              </a:rPr>
              <a:t>Quantstats</a:t>
            </a:r>
            <a:r>
              <a:rPr lang="en-US" altLang="ko-KR" sz="1400" b="1" dirty="0">
                <a:highlight>
                  <a:srgbClr val="FFCD00"/>
                </a:highlight>
              </a:rPr>
              <a:t> </a:t>
            </a:r>
            <a:r>
              <a:rPr lang="en-US" altLang="ko-KR" sz="1400" b="1" dirty="0"/>
              <a:t> </a:t>
            </a:r>
          </a:p>
          <a:p>
            <a:pPr marL="76200" indent="0">
              <a:buClr>
                <a:schemeClr val="accent1"/>
              </a:buClr>
              <a:buNone/>
            </a:pPr>
            <a:r>
              <a:rPr lang="en-US" altLang="ko-KR" sz="1000" b="1" dirty="0">
                <a:hlinkClick r:id="rId3"/>
              </a:rPr>
              <a:t>https://github.com/ranaroussi/quantstats</a:t>
            </a: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4653EBB-4012-4C2C-BE4C-F1D0CE667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506752"/>
              </p:ext>
            </p:extLst>
          </p:nvPr>
        </p:nvGraphicFramePr>
        <p:xfrm>
          <a:off x="1982470" y="2128150"/>
          <a:ext cx="5179060" cy="2262290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2144265">
                  <a:extLst>
                    <a:ext uri="{9D8B030D-6E8A-4147-A177-3AD203B41FA5}">
                      <a16:colId xmlns:a16="http://schemas.microsoft.com/office/drawing/2014/main" val="2320120079"/>
                    </a:ext>
                  </a:extLst>
                </a:gridCol>
                <a:gridCol w="1218761">
                  <a:extLst>
                    <a:ext uri="{9D8B030D-6E8A-4147-A177-3AD203B41FA5}">
                      <a16:colId xmlns:a16="http://schemas.microsoft.com/office/drawing/2014/main" val="3146409263"/>
                    </a:ext>
                  </a:extLst>
                </a:gridCol>
                <a:gridCol w="936266">
                  <a:extLst>
                    <a:ext uri="{9D8B030D-6E8A-4147-A177-3AD203B41FA5}">
                      <a16:colId xmlns:a16="http://schemas.microsoft.com/office/drawing/2014/main" val="2917279573"/>
                    </a:ext>
                  </a:extLst>
                </a:gridCol>
                <a:gridCol w="879768">
                  <a:extLst>
                    <a:ext uri="{9D8B030D-6E8A-4147-A177-3AD203B41FA5}">
                      <a16:colId xmlns:a16="http://schemas.microsoft.com/office/drawing/2014/main" val="4070262637"/>
                    </a:ext>
                  </a:extLst>
                </a:gridCol>
              </a:tblGrid>
              <a:tr h="320932">
                <a:tc>
                  <a:txBody>
                    <a:bodyPr/>
                    <a:lstStyle/>
                    <a:p>
                      <a:pPr algn="ctr"/>
                      <a:r>
                        <a:rPr lang="ko-KR" sz="1200" kern="100" dirty="0">
                          <a:effectLst/>
                        </a:rPr>
                        <a:t>회사명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CAGR(%)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Sharpe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MDD(%)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219933"/>
                  </a:ext>
                </a:extLst>
              </a:tr>
              <a:tr h="336698">
                <a:tc>
                  <a:txBody>
                    <a:bodyPr/>
                    <a:lstStyle/>
                    <a:p>
                      <a:pPr algn="ctr"/>
                      <a:r>
                        <a:rPr lang="ko-KR" sz="1200" kern="100" dirty="0" err="1">
                          <a:solidFill>
                            <a:srgbClr val="C00000"/>
                          </a:solidFill>
                          <a:effectLst/>
                        </a:rPr>
                        <a:t>효성티앤씨</a:t>
                      </a: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</a:rPr>
                        <a:t>(</a:t>
                      </a:r>
                      <a:r>
                        <a:rPr lang="ko-KR" sz="1200" kern="100" dirty="0">
                          <a:solidFill>
                            <a:srgbClr val="C00000"/>
                          </a:solidFill>
                          <a:effectLst/>
                        </a:rPr>
                        <a:t>주</a:t>
                      </a: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</a:rPr>
                        <a:t>)          </a:t>
                      </a:r>
                      <a:endParaRPr lang="ko-KR" sz="1200" kern="100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0.27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0.74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-0.68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78169"/>
                  </a:ext>
                </a:extLst>
              </a:tr>
              <a:tr h="320932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ko-KR" sz="1200" kern="100" dirty="0">
                          <a:effectLst/>
                        </a:rPr>
                        <a:t>주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r>
                        <a:rPr lang="ko-KR" sz="1200" kern="100" dirty="0" err="1">
                          <a:effectLst/>
                        </a:rPr>
                        <a:t>한진중공업홀딩스</a:t>
                      </a:r>
                      <a:r>
                        <a:rPr lang="en-US" sz="1200" kern="100" dirty="0">
                          <a:effectLst/>
                        </a:rPr>
                        <a:t>    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0.18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0.41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-0.99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248738871"/>
                  </a:ext>
                </a:extLst>
              </a:tr>
              <a:tr h="320932">
                <a:tc>
                  <a:txBody>
                    <a:bodyPr/>
                    <a:lstStyle/>
                    <a:p>
                      <a:pPr algn="ctr"/>
                      <a:r>
                        <a:rPr lang="ko-KR" sz="1200" kern="100">
                          <a:effectLst/>
                        </a:rPr>
                        <a:t>코스맥스비티아이</a:t>
                      </a:r>
                      <a:r>
                        <a:rPr lang="en-US" sz="1200" kern="100">
                          <a:effectLst/>
                        </a:rPr>
                        <a:t>    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0.17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0.56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-0.91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949675435"/>
                  </a:ext>
                </a:extLst>
              </a:tr>
              <a:tr h="320932">
                <a:tc>
                  <a:txBody>
                    <a:bodyPr/>
                    <a:lstStyle/>
                    <a:p>
                      <a:pPr algn="ctr"/>
                      <a:r>
                        <a:rPr lang="ko-KR" sz="1200" kern="100" dirty="0">
                          <a:effectLst/>
                        </a:rPr>
                        <a:t>백광산업</a:t>
                      </a:r>
                      <a:r>
                        <a:rPr lang="en-US" sz="1200" kern="100" dirty="0">
                          <a:effectLst/>
                        </a:rPr>
                        <a:t>            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0.16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0.54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-0.7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925590164"/>
                  </a:ext>
                </a:extLst>
              </a:tr>
              <a:tr h="320932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(</a:t>
                      </a:r>
                      <a:r>
                        <a:rPr lang="ko-KR" sz="1200" kern="100">
                          <a:effectLst/>
                        </a:rPr>
                        <a:t>주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r>
                        <a:rPr lang="ko-KR" sz="1200" kern="100">
                          <a:effectLst/>
                        </a:rPr>
                        <a:t>세아제강</a:t>
                      </a:r>
                      <a:r>
                        <a:rPr lang="en-US" sz="1200" kern="100">
                          <a:effectLst/>
                        </a:rPr>
                        <a:t>     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0.15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0.55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-0.61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4108633676"/>
                  </a:ext>
                </a:extLst>
              </a:tr>
              <a:tr h="320932">
                <a:tc>
                  <a:txBody>
                    <a:bodyPr/>
                    <a:lstStyle/>
                    <a:p>
                      <a:pPr algn="ctr"/>
                      <a:r>
                        <a:rPr lang="ko-KR" sz="1200" kern="100">
                          <a:effectLst/>
                        </a:rPr>
                        <a:t>일동제약</a:t>
                      </a:r>
                      <a:r>
                        <a:rPr lang="en-US" sz="1200" kern="100">
                          <a:effectLst/>
                        </a:rPr>
                        <a:t>            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0.15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0.53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-0.64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4707843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690B0F4-5BAB-480B-A49E-49C1D45D2D9D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798938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2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Security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Selection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&amp;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Backtesting</a:t>
            </a:r>
            <a:r>
              <a:rPr lang="en-US" altLang="ko-KR" sz="2000" b="1" dirty="0"/>
              <a:t> Quant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700995"/>
            <a:chOff x="545843" y="3551853"/>
            <a:chExt cx="5896291" cy="24864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15930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8" y="3551853"/>
              <a:ext cx="1472689" cy="2486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90" cy="15930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en-US" altLang="ko-KR" sz="1400" b="1" dirty="0" err="1">
                <a:highlight>
                  <a:srgbClr val="FFCD00"/>
                </a:highlight>
              </a:rPr>
              <a:t>Quantstats</a:t>
            </a:r>
            <a:r>
              <a:rPr lang="en-US" altLang="ko-KR" sz="1400" b="1" dirty="0">
                <a:highlight>
                  <a:srgbClr val="FFCD00"/>
                </a:highlight>
              </a:rPr>
              <a:t> </a:t>
            </a:r>
            <a:r>
              <a:rPr lang="en-US" altLang="ko-KR" sz="1400" b="1" dirty="0"/>
              <a:t> </a:t>
            </a:r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000" b="1" dirty="0"/>
              <a:t>시각화</a:t>
            </a:r>
            <a:endParaRPr lang="en-US" altLang="ko-KR" sz="1000" b="1" dirty="0"/>
          </a:p>
        </p:txBody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2A4BA5B5-8105-4DD2-90DD-42043938C191}"/>
              </a:ext>
            </a:extLst>
          </p:cNvPr>
          <p:cNvPicPr/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>
          <a:xfrm>
            <a:off x="1045172" y="1997711"/>
            <a:ext cx="3190750" cy="2878987"/>
          </a:xfrm>
          <a:prstGeom prst="rect">
            <a:avLst/>
          </a:prstGeom>
        </p:spPr>
      </p:pic>
      <p:pic>
        <p:nvPicPr>
          <p:cNvPr id="21" name="picture 11">
            <a:extLst>
              <a:ext uri="{FF2B5EF4-FFF2-40B4-BE49-F238E27FC236}">
                <a16:creationId xmlns:a16="http://schemas.microsoft.com/office/drawing/2014/main" id="{58EA5182-A6C3-4377-8D47-991DF3146BFB}"/>
              </a:ext>
            </a:extLst>
          </p:cNvPr>
          <p:cNvPicPr/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>
          <a:xfrm>
            <a:off x="4927600" y="2285047"/>
            <a:ext cx="3934460" cy="215745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09BDD96-9D0C-4C2B-82CB-E86B3DA6AE9A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92921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the Project 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프로젝트 요약 및 연구배경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6510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2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Security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Selection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&amp;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Backtesting</a:t>
            </a:r>
            <a:r>
              <a:rPr lang="en-US" altLang="ko-KR" sz="2000" b="1" dirty="0"/>
              <a:t> Quant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700995"/>
            <a:chOff x="545843" y="3551853"/>
            <a:chExt cx="5896291" cy="24864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15930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8" y="3551853"/>
              <a:ext cx="1472689" cy="2486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90" cy="15930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en-US" altLang="ko-KR" sz="1400" b="1" dirty="0" err="1">
                <a:highlight>
                  <a:srgbClr val="FFCD00"/>
                </a:highlight>
              </a:rPr>
              <a:t>Quantstats</a:t>
            </a:r>
            <a:r>
              <a:rPr lang="en-US" altLang="ko-KR" sz="1400" b="1" dirty="0">
                <a:highlight>
                  <a:srgbClr val="FFCD00"/>
                </a:highlight>
              </a:rPr>
              <a:t> </a:t>
            </a:r>
            <a:r>
              <a:rPr lang="en-US" altLang="ko-KR" sz="1400" b="1" dirty="0"/>
              <a:t> </a:t>
            </a:r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000" b="1" dirty="0"/>
              <a:t>주요지표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4794362-4C0B-40D9-A3A1-A9D0A3DE2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475270"/>
              </p:ext>
            </p:extLst>
          </p:nvPr>
        </p:nvGraphicFramePr>
        <p:xfrm>
          <a:off x="1475485" y="1959615"/>
          <a:ext cx="6621230" cy="3029433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3269547">
                  <a:extLst>
                    <a:ext uri="{9D8B030D-6E8A-4147-A177-3AD203B41FA5}">
                      <a16:colId xmlns:a16="http://schemas.microsoft.com/office/drawing/2014/main" val="921639425"/>
                    </a:ext>
                  </a:extLst>
                </a:gridCol>
                <a:gridCol w="3351683">
                  <a:extLst>
                    <a:ext uri="{9D8B030D-6E8A-4147-A177-3AD203B41FA5}">
                      <a16:colId xmlns:a16="http://schemas.microsoft.com/office/drawing/2014/main" val="563392239"/>
                    </a:ext>
                  </a:extLst>
                </a:gridCol>
              </a:tblGrid>
              <a:tr h="30294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1200" kern="100" dirty="0">
                          <a:effectLst/>
                        </a:rPr>
                        <a:t>Strategy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900" kern="100" dirty="0">
                          <a:effectLst/>
                        </a:rPr>
                        <a:t>------------------  ----------</a:t>
                      </a:r>
                      <a:endParaRPr lang="ko-KR" sz="9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900" kern="100" dirty="0">
                          <a:effectLst/>
                        </a:rPr>
                        <a:t>Start Period        2018-07-13</a:t>
                      </a:r>
                      <a:endParaRPr lang="ko-KR" sz="9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900" kern="100" dirty="0">
                          <a:effectLst/>
                        </a:rPr>
                        <a:t>End Period          2021-12-20</a:t>
                      </a:r>
                      <a:endParaRPr lang="ko-KR" sz="9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900" kern="100" dirty="0">
                          <a:effectLst/>
                        </a:rPr>
                        <a:t>Risk-Free Rate      0.0%</a:t>
                      </a:r>
                      <a:endParaRPr lang="ko-KR" sz="9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900" kern="100" dirty="0">
                          <a:effectLst/>
                        </a:rPr>
                        <a:t>Time in Market      92.0%</a:t>
                      </a:r>
                      <a:endParaRPr lang="ko-KR" sz="9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900" kern="100" dirty="0">
                          <a:effectLst/>
                        </a:rPr>
                        <a:t>Cumulative Return   127.14%</a:t>
                      </a:r>
                      <a:endParaRPr lang="ko-KR" sz="9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900" u="sng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CAGR</a:t>
                      </a:r>
                      <a:r>
                        <a:rPr lang="ko-KR" sz="900" u="sng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﹪</a:t>
                      </a:r>
                      <a:r>
                        <a:rPr lang="en-US" sz="900" u="sng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             26.92%</a:t>
                      </a:r>
                      <a:endParaRPr lang="ko-KR" sz="9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900" u="sng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Sharpe              0.73</a:t>
                      </a:r>
                      <a:endParaRPr lang="ko-KR" sz="9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900" kern="100" dirty="0" err="1">
                          <a:effectLst/>
                        </a:rPr>
                        <a:t>Sortino</a:t>
                      </a:r>
                      <a:r>
                        <a:rPr lang="en-US" sz="900" kern="100" dirty="0">
                          <a:effectLst/>
                        </a:rPr>
                        <a:t>             1.19</a:t>
                      </a:r>
                      <a:endParaRPr lang="ko-KR" sz="9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900" kern="100" dirty="0" err="1">
                          <a:effectLst/>
                        </a:rPr>
                        <a:t>Sortino</a:t>
                      </a:r>
                      <a:r>
                        <a:rPr lang="en-US" sz="900" kern="100" dirty="0">
                          <a:effectLst/>
                        </a:rPr>
                        <a:t>/√2          0.84</a:t>
                      </a:r>
                      <a:endParaRPr lang="ko-KR" sz="9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900" kern="100" dirty="0">
                          <a:effectLst/>
                        </a:rPr>
                        <a:t>Omega               1.15</a:t>
                      </a:r>
                      <a:endParaRPr lang="ko-KR" sz="9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900" u="sng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Max Drawdown        -67.82%</a:t>
                      </a:r>
                      <a:endParaRPr lang="ko-KR" sz="9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900" kern="100" dirty="0">
                          <a:effectLst/>
                        </a:rPr>
                        <a:t>Longest DD Days     914</a:t>
                      </a:r>
                      <a:endParaRPr lang="ko-KR" sz="9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900" kern="100" dirty="0">
                          <a:effectLst/>
                        </a:rPr>
                        <a:t>Gain/Pain Ratio     0.15</a:t>
                      </a:r>
                      <a:endParaRPr lang="ko-KR" sz="9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900" kern="100" dirty="0">
                          <a:effectLst/>
                        </a:rPr>
                        <a:t>Gain/Pain (1M)      0.67</a:t>
                      </a:r>
                      <a:endParaRPr lang="ko-KR" sz="9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39632" marR="39632" marT="10879" marB="1087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 Payoff Ratio        1.16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Profit Factor       1.15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Common Sense Ratio  1.5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CPC Index           0.67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Tail Ratio          1.3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Outlier Win Ratio   4.71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Outlier Loss Ratio  3.15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MTD                 7.17%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3M                  -26.6%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6M                  -35.49%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YTD                 154.98%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1Y                  151.45%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3Y (ann.)           44.07%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5Y (ann.)           26.92%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10Y (ann.)          26.92%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All-time (ann.)     26.92%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Avg. Drawdown       -11.03%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Avg. Drawdown Days  75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Recovery Factor     1.87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Ulcer Index         0.34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Serenity Index      0.21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39632" marR="39632" marT="10879" marB="10879" anchor="ctr"/>
                </a:tc>
                <a:extLst>
                  <a:ext uri="{0D108BD9-81ED-4DB2-BD59-A6C34878D82A}">
                    <a16:rowId xmlns:a16="http://schemas.microsoft.com/office/drawing/2014/main" val="214372013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A23522D-CF7F-4E74-A43D-25C973FB7708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9589108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2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Security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Selection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&amp;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Backtesting</a:t>
            </a:r>
            <a:r>
              <a:rPr lang="en-US" altLang="ko-KR" sz="2000" b="1" dirty="0"/>
              <a:t> Quant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700995"/>
            <a:chOff x="545843" y="3551853"/>
            <a:chExt cx="5896291" cy="24864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15930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8" y="3551853"/>
              <a:ext cx="1472689" cy="2486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90" cy="15930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ko-KR" altLang="en-US" sz="1400" b="1" dirty="0">
                <a:highlight>
                  <a:srgbClr val="FFCD00"/>
                </a:highlight>
              </a:rPr>
              <a:t>시사점</a:t>
            </a:r>
            <a:endParaRPr lang="en-US" altLang="ko-KR" sz="1400" b="1" dirty="0">
              <a:highlight>
                <a:srgbClr val="FFCD00"/>
              </a:highlight>
            </a:endParaRPr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400" b="1" dirty="0">
              <a:highlight>
                <a:srgbClr val="FFCD00"/>
              </a:highlight>
            </a:endParaRPr>
          </a:p>
          <a:p>
            <a:pPr marL="266700" indent="-174625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400" b="1" dirty="0"/>
              <a:t>가능한 모든 지표와 시각화를 </a:t>
            </a:r>
            <a:r>
              <a:rPr lang="en-US" altLang="ko-KR" sz="1400" b="1" dirty="0"/>
              <a:t>WEB</a:t>
            </a:r>
            <a:r>
              <a:rPr lang="ko-KR" altLang="en-US" sz="1400" b="1" dirty="0"/>
              <a:t>에서 구현해주는 도구</a:t>
            </a:r>
          </a:p>
          <a:p>
            <a:pPr marL="266700" indent="-174625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400" b="1" dirty="0"/>
              <a:t>코드 분석에 시간이 많이 걸림</a:t>
            </a:r>
          </a:p>
          <a:p>
            <a:pPr marL="266700" indent="-174625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400" b="1" dirty="0"/>
              <a:t>이전 도구들로 기업 선별이 가능하므로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본 도구의 상용화 연구는 과제로 남김</a:t>
            </a:r>
          </a:p>
          <a:p>
            <a:pPr marL="266700" indent="-174625">
              <a:buClr>
                <a:schemeClr val="accent1"/>
              </a:buClr>
              <a:buNone/>
            </a:pPr>
            <a:endParaRPr lang="en-US" altLang="ko-KR" sz="1400" b="1" dirty="0">
              <a:highlight>
                <a:srgbClr val="FFCD00"/>
              </a:highlight>
            </a:endParaRPr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70F371-96B2-484B-9AE8-8477DEBFD79D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1131866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3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Prediction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670560"/>
            <a:chOff x="545843" y="3551853"/>
            <a:chExt cx="5896291" cy="23784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15930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8" y="3551853"/>
              <a:ext cx="1472689" cy="1593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89" cy="23784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ko-KR" altLang="en-US" sz="1400" b="1" dirty="0">
                <a:highlight>
                  <a:srgbClr val="FFCD00"/>
                </a:highlight>
              </a:rPr>
              <a:t>전략 </a:t>
            </a:r>
            <a:r>
              <a:rPr lang="en-US" altLang="ko-KR" sz="1400" b="1" dirty="0"/>
              <a:t> </a:t>
            </a:r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266700" indent="-1905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400" b="1" dirty="0"/>
              <a:t>LSTM (Long / Short Term Memory)</a:t>
            </a:r>
          </a:p>
          <a:p>
            <a:pPr marL="266700" indent="-1905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400" b="1" dirty="0"/>
              <a:t>Prophet</a:t>
            </a:r>
          </a:p>
          <a:p>
            <a:pPr marL="266700" indent="-1905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400" b="1" dirty="0"/>
              <a:t>강화학습 </a:t>
            </a:r>
            <a:r>
              <a:rPr lang="en-US" altLang="ko-KR" sz="1400" b="1" dirty="0"/>
              <a:t>(Reinforcement Learning)</a:t>
            </a:r>
          </a:p>
          <a:p>
            <a:pPr marL="266700" indent="-1905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400" b="1" dirty="0" err="1"/>
              <a:t>볼린저밴드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(Bollinger Bands)</a:t>
            </a:r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31CA11-8986-4FD4-9FEA-E11C889F6A09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3159520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3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Prediction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670560"/>
            <a:chOff x="545843" y="3551853"/>
            <a:chExt cx="5896291" cy="23784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15930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8" y="3551853"/>
              <a:ext cx="1472689" cy="1593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89" cy="23784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ko-KR" altLang="en-US" sz="1400" b="1" dirty="0">
                <a:highlight>
                  <a:srgbClr val="FFCD00"/>
                </a:highlight>
              </a:rPr>
              <a:t>전략 </a:t>
            </a:r>
            <a:r>
              <a:rPr lang="en-US" altLang="ko-KR" sz="1400" b="1" dirty="0"/>
              <a:t> </a:t>
            </a:r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200" b="1" dirty="0"/>
              <a:t>기간  </a:t>
            </a:r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200" b="1" dirty="0"/>
              <a:t>백테스트 기간과 동일 기간</a:t>
            </a:r>
            <a:r>
              <a:rPr lang="en-US" altLang="ko-KR" sz="1200" b="1" dirty="0"/>
              <a:t>(2009.1.1. ~ 2019.12.31. ) </a:t>
            </a:r>
            <a:r>
              <a:rPr lang="ko-KR" altLang="en-US" sz="1200" b="1" dirty="0"/>
              <a:t>내 모델 검증</a:t>
            </a:r>
          </a:p>
          <a:p>
            <a:pPr marL="76200" indent="0">
              <a:buClr>
                <a:schemeClr val="accent1"/>
              </a:buClr>
              <a:buNone/>
            </a:pPr>
            <a:r>
              <a:rPr lang="en-US" altLang="ko-KR" sz="1200" b="1" dirty="0">
                <a:solidFill>
                  <a:srgbClr val="FF0000"/>
                </a:solidFill>
              </a:rPr>
              <a:t>※ </a:t>
            </a:r>
            <a:r>
              <a:rPr lang="ko-KR" altLang="en-US" sz="1200" b="1" dirty="0">
                <a:solidFill>
                  <a:srgbClr val="FF0000"/>
                </a:solidFill>
              </a:rPr>
              <a:t>벤치마크 </a:t>
            </a:r>
            <a:r>
              <a:rPr lang="en-US" altLang="ko-KR" sz="1200" b="1" dirty="0">
                <a:solidFill>
                  <a:srgbClr val="FF0000"/>
                </a:solidFill>
              </a:rPr>
              <a:t>: </a:t>
            </a:r>
            <a:r>
              <a:rPr lang="ko-KR" altLang="en-US" sz="1200" b="1" dirty="0">
                <a:solidFill>
                  <a:srgbClr val="FF0000"/>
                </a:solidFill>
              </a:rPr>
              <a:t>코스피지수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76200" indent="0">
              <a:buClr>
                <a:schemeClr val="accent1"/>
              </a:buClr>
              <a:buNone/>
            </a:pPr>
            <a:endParaRPr lang="en-US" altLang="ko-KR" sz="8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8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7EBEBAE-79BC-4D44-8996-ACE999217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17912"/>
              </p:ext>
            </p:extLst>
          </p:nvPr>
        </p:nvGraphicFramePr>
        <p:xfrm>
          <a:off x="402337" y="2571750"/>
          <a:ext cx="8531350" cy="2178099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2017039">
                  <a:extLst>
                    <a:ext uri="{9D8B030D-6E8A-4147-A177-3AD203B41FA5}">
                      <a16:colId xmlns:a16="http://schemas.microsoft.com/office/drawing/2014/main" val="1548793372"/>
                    </a:ext>
                  </a:extLst>
                </a:gridCol>
                <a:gridCol w="1233485">
                  <a:extLst>
                    <a:ext uri="{9D8B030D-6E8A-4147-A177-3AD203B41FA5}">
                      <a16:colId xmlns:a16="http://schemas.microsoft.com/office/drawing/2014/main" val="1933457037"/>
                    </a:ext>
                  </a:extLst>
                </a:gridCol>
                <a:gridCol w="734581">
                  <a:extLst>
                    <a:ext uri="{9D8B030D-6E8A-4147-A177-3AD203B41FA5}">
                      <a16:colId xmlns:a16="http://schemas.microsoft.com/office/drawing/2014/main" val="4199473224"/>
                    </a:ext>
                  </a:extLst>
                </a:gridCol>
                <a:gridCol w="1081467">
                  <a:extLst>
                    <a:ext uri="{9D8B030D-6E8A-4147-A177-3AD203B41FA5}">
                      <a16:colId xmlns:a16="http://schemas.microsoft.com/office/drawing/2014/main" val="1076728079"/>
                    </a:ext>
                  </a:extLst>
                </a:gridCol>
                <a:gridCol w="934551">
                  <a:extLst>
                    <a:ext uri="{9D8B030D-6E8A-4147-A177-3AD203B41FA5}">
                      <a16:colId xmlns:a16="http://schemas.microsoft.com/office/drawing/2014/main" val="5364680"/>
                    </a:ext>
                  </a:extLst>
                </a:gridCol>
                <a:gridCol w="771311">
                  <a:extLst>
                    <a:ext uri="{9D8B030D-6E8A-4147-A177-3AD203B41FA5}">
                      <a16:colId xmlns:a16="http://schemas.microsoft.com/office/drawing/2014/main" val="1610375742"/>
                    </a:ext>
                  </a:extLst>
                </a:gridCol>
                <a:gridCol w="879458">
                  <a:extLst>
                    <a:ext uri="{9D8B030D-6E8A-4147-A177-3AD203B41FA5}">
                      <a16:colId xmlns:a16="http://schemas.microsoft.com/office/drawing/2014/main" val="3426917232"/>
                    </a:ext>
                  </a:extLst>
                </a:gridCol>
                <a:gridCol w="879458">
                  <a:extLst>
                    <a:ext uri="{9D8B030D-6E8A-4147-A177-3AD203B41FA5}">
                      <a16:colId xmlns:a16="http://schemas.microsoft.com/office/drawing/2014/main" val="3927943554"/>
                    </a:ext>
                  </a:extLst>
                </a:gridCol>
              </a:tblGrid>
              <a:tr h="311157">
                <a:tc>
                  <a:txBody>
                    <a:bodyPr/>
                    <a:lstStyle/>
                    <a:p>
                      <a:pPr algn="ctr"/>
                      <a:r>
                        <a:rPr lang="ko-KR" sz="1000" kern="100" dirty="0">
                          <a:effectLst/>
                        </a:rPr>
                        <a:t>회사명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effectLst/>
                        </a:rPr>
                        <a:t>Z(K2)  Score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 err="1">
                          <a:effectLst/>
                        </a:rPr>
                        <a:t>FScore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kern="100" dirty="0" err="1">
                          <a:effectLst/>
                        </a:rPr>
                        <a:t>시총</a:t>
                      </a:r>
                      <a:r>
                        <a:rPr lang="en-US" sz="1000" kern="100" dirty="0">
                          <a:effectLst/>
                        </a:rPr>
                        <a:t>(10</a:t>
                      </a:r>
                      <a:r>
                        <a:rPr lang="ko-KR" sz="1000" kern="100" dirty="0">
                          <a:effectLst/>
                        </a:rPr>
                        <a:t>억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effectLst/>
                        </a:rPr>
                        <a:t>CAGR(%)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effectLst/>
                        </a:rPr>
                        <a:t>Sharpe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effectLst/>
                        </a:rPr>
                        <a:t>MDD(%)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kern="100" dirty="0">
                          <a:effectLst/>
                        </a:rPr>
                        <a:t>벤치마크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38399"/>
                  </a:ext>
                </a:extLst>
              </a:tr>
              <a:tr h="311157"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solidFill>
                            <a:srgbClr val="C00000"/>
                          </a:solidFill>
                          <a:effectLst/>
                        </a:rPr>
                        <a:t>(</a:t>
                      </a:r>
                      <a:r>
                        <a:rPr lang="ko-KR" sz="1000" kern="100" dirty="0">
                          <a:solidFill>
                            <a:srgbClr val="C00000"/>
                          </a:solidFill>
                          <a:effectLst/>
                        </a:rPr>
                        <a:t>주</a:t>
                      </a:r>
                      <a:r>
                        <a:rPr lang="en-US" sz="1000" kern="100" dirty="0">
                          <a:solidFill>
                            <a:srgbClr val="C00000"/>
                          </a:solidFill>
                          <a:effectLst/>
                        </a:rPr>
                        <a:t>)</a:t>
                      </a:r>
                      <a:r>
                        <a:rPr lang="ko-KR" sz="1000" kern="100" dirty="0" err="1">
                          <a:solidFill>
                            <a:srgbClr val="C00000"/>
                          </a:solidFill>
                          <a:effectLst/>
                        </a:rPr>
                        <a:t>이월드</a:t>
                      </a:r>
                      <a:endParaRPr lang="ko-KR" sz="1000" kern="100" dirty="0">
                        <a:solidFill>
                          <a:srgbClr val="C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effectLst/>
                        </a:rPr>
                        <a:t>0.743639046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effectLst/>
                        </a:rPr>
                        <a:t>7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effectLst/>
                        </a:rPr>
                        <a:t>757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effectLst/>
                        </a:rPr>
                        <a:t>33.33%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effectLst/>
                        </a:rPr>
                        <a:t>0.75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effectLst/>
                        </a:rPr>
                        <a:t>84.33%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effectLst/>
                        </a:rPr>
                        <a:t>6.12%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209360"/>
                  </a:ext>
                </a:extLst>
              </a:tr>
              <a:tr h="311157">
                <a:tc>
                  <a:txBody>
                    <a:bodyPr/>
                    <a:lstStyle/>
                    <a:p>
                      <a:pPr algn="ctr"/>
                      <a:r>
                        <a:rPr lang="ko-KR" sz="1000" kern="100" dirty="0" err="1">
                          <a:solidFill>
                            <a:srgbClr val="C00000"/>
                          </a:solidFill>
                          <a:effectLst/>
                        </a:rPr>
                        <a:t>하이트진로</a:t>
                      </a:r>
                      <a:r>
                        <a:rPr lang="en-US" sz="1000" kern="100" dirty="0">
                          <a:solidFill>
                            <a:srgbClr val="C00000"/>
                          </a:solidFill>
                          <a:effectLst/>
                        </a:rPr>
                        <a:t>(</a:t>
                      </a:r>
                      <a:r>
                        <a:rPr lang="ko-KR" sz="1000" kern="100" dirty="0">
                          <a:solidFill>
                            <a:srgbClr val="C00000"/>
                          </a:solidFill>
                          <a:effectLst/>
                        </a:rPr>
                        <a:t>주</a:t>
                      </a:r>
                      <a:r>
                        <a:rPr lang="en-US" sz="1000" kern="100" dirty="0">
                          <a:solidFill>
                            <a:srgbClr val="C00000"/>
                          </a:solidFill>
                          <a:effectLst/>
                        </a:rPr>
                        <a:t>)</a:t>
                      </a:r>
                      <a:endParaRPr lang="ko-KR" sz="1000" kern="100" dirty="0">
                        <a:solidFill>
                          <a:srgbClr val="C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effectLst/>
                        </a:rPr>
                        <a:t>-2.078810044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effectLst/>
                        </a:rPr>
                        <a:t>6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effectLst/>
                        </a:rPr>
                        <a:t>2,067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effectLst/>
                        </a:rPr>
                        <a:t>28.12%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effectLst/>
                        </a:rPr>
                        <a:t>0.31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effectLst/>
                        </a:rPr>
                        <a:t>51.64%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effectLst/>
                        </a:rPr>
                        <a:t>6.12%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025990"/>
                  </a:ext>
                </a:extLst>
              </a:tr>
              <a:tr h="311157"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(</a:t>
                      </a:r>
                      <a:r>
                        <a:rPr lang="ko-KR" sz="1000" kern="100">
                          <a:effectLst/>
                        </a:rPr>
                        <a:t>주</a:t>
                      </a:r>
                      <a:r>
                        <a:rPr lang="en-US" sz="1000" kern="100">
                          <a:effectLst/>
                        </a:rPr>
                        <a:t>)</a:t>
                      </a:r>
                      <a:r>
                        <a:rPr lang="ko-KR" sz="1000" kern="100">
                          <a:effectLst/>
                        </a:rPr>
                        <a:t>한익스프레스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effectLst/>
                        </a:rPr>
                        <a:t>-0.221016259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effectLst/>
                        </a:rPr>
                        <a:t>6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53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20.60%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0.62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73.32%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6.12%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284913328"/>
                  </a:ext>
                </a:extLst>
              </a:tr>
              <a:tr h="311157">
                <a:tc>
                  <a:txBody>
                    <a:bodyPr/>
                    <a:lstStyle/>
                    <a:p>
                      <a:pPr algn="ctr"/>
                      <a:r>
                        <a:rPr lang="ko-KR" sz="1000" kern="100">
                          <a:effectLst/>
                        </a:rPr>
                        <a:t>코오롱글로벌</a:t>
                      </a:r>
                      <a:r>
                        <a:rPr lang="en-US" sz="1000" kern="100">
                          <a:effectLst/>
                        </a:rPr>
                        <a:t>(</a:t>
                      </a:r>
                      <a:r>
                        <a:rPr lang="ko-KR" sz="1000" kern="100">
                          <a:effectLst/>
                        </a:rPr>
                        <a:t>주</a:t>
                      </a:r>
                      <a:r>
                        <a:rPr lang="en-US" sz="1000" kern="100">
                          <a:effectLst/>
                        </a:rPr>
                        <a:t>)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-1.829412987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effectLst/>
                        </a:rPr>
                        <a:t>8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247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17.83%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0.58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64.09%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6.12%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417159213"/>
                  </a:ext>
                </a:extLst>
              </a:tr>
              <a:tr h="311157">
                <a:tc>
                  <a:txBody>
                    <a:bodyPr/>
                    <a:lstStyle/>
                    <a:p>
                      <a:pPr algn="ctr"/>
                      <a:r>
                        <a:rPr lang="ko-KR" sz="1000" kern="100">
                          <a:effectLst/>
                        </a:rPr>
                        <a:t>영화금속</a:t>
                      </a:r>
                      <a:r>
                        <a:rPr lang="en-US" sz="1000" kern="100">
                          <a:effectLst/>
                        </a:rPr>
                        <a:t>(</a:t>
                      </a:r>
                      <a:r>
                        <a:rPr lang="ko-KR" sz="1000" kern="100">
                          <a:effectLst/>
                        </a:rPr>
                        <a:t>주</a:t>
                      </a:r>
                      <a:r>
                        <a:rPr lang="en-US" sz="1000" kern="100">
                          <a:effectLst/>
                        </a:rPr>
                        <a:t>)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-0.838248560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effectLst/>
                        </a:rPr>
                        <a:t>74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17.83%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0.58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64.09%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6.12%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599750741"/>
                  </a:ext>
                </a:extLst>
              </a:tr>
              <a:tr h="311157">
                <a:tc>
                  <a:txBody>
                    <a:bodyPr/>
                    <a:lstStyle/>
                    <a:p>
                      <a:pPr algn="ctr"/>
                      <a:r>
                        <a:rPr lang="ko-KR" sz="1000" kern="100" dirty="0">
                          <a:solidFill>
                            <a:srgbClr val="C00000"/>
                          </a:solidFill>
                          <a:effectLst/>
                        </a:rPr>
                        <a:t>삼일제약</a:t>
                      </a:r>
                      <a:r>
                        <a:rPr lang="en-US" sz="1000" kern="100" dirty="0">
                          <a:solidFill>
                            <a:srgbClr val="C00000"/>
                          </a:solidFill>
                          <a:effectLst/>
                        </a:rPr>
                        <a:t>(</a:t>
                      </a:r>
                      <a:r>
                        <a:rPr lang="ko-KR" sz="1000" kern="100" dirty="0">
                          <a:solidFill>
                            <a:srgbClr val="C00000"/>
                          </a:solidFill>
                          <a:effectLst/>
                        </a:rPr>
                        <a:t>주</a:t>
                      </a:r>
                      <a:r>
                        <a:rPr lang="en-US" sz="1000" kern="100" dirty="0">
                          <a:solidFill>
                            <a:srgbClr val="C00000"/>
                          </a:solidFill>
                          <a:effectLst/>
                        </a:rPr>
                        <a:t>)</a:t>
                      </a:r>
                      <a:endParaRPr lang="ko-KR" sz="1000" kern="100" dirty="0">
                        <a:solidFill>
                          <a:srgbClr val="C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effectLst/>
                        </a:rPr>
                        <a:t>-1.701506528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effectLst/>
                        </a:rPr>
                        <a:t>6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effectLst/>
                        </a:rPr>
                        <a:t>137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effectLst/>
                        </a:rPr>
                        <a:t>15.75%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effectLst/>
                        </a:rPr>
                        <a:t>0.53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effectLst/>
                        </a:rPr>
                        <a:t>80.51%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effectLst/>
                        </a:rPr>
                        <a:t>6.12%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64045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E9944F3D-95BA-4D50-9206-777D4F06D4BB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0379477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3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Prediction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670560"/>
            <a:chOff x="545843" y="3551853"/>
            <a:chExt cx="5896291" cy="23784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15930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8" y="3551853"/>
              <a:ext cx="1472689" cy="1593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89" cy="23784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7744" y="1330305"/>
            <a:ext cx="877824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en-US" altLang="ko-KR" sz="1400" b="1" dirty="0">
                <a:highlight>
                  <a:srgbClr val="FFCD00"/>
                </a:highlight>
              </a:rPr>
              <a:t>LSTM :</a:t>
            </a:r>
            <a:r>
              <a:rPr lang="en-US" altLang="ko-KR" sz="1400" b="1" dirty="0"/>
              <a:t>  T+1 </a:t>
            </a:r>
            <a:r>
              <a:rPr lang="ko-KR" altLang="en-US" sz="1400" b="1" dirty="0"/>
              <a:t>예측 </a:t>
            </a:r>
            <a:r>
              <a:rPr lang="en-US" altLang="ko-KR" sz="1400" b="1" dirty="0"/>
              <a:t> </a:t>
            </a:r>
          </a:p>
          <a:p>
            <a:pPr marL="76200" indent="0">
              <a:buClr>
                <a:schemeClr val="accent1"/>
              </a:buClr>
              <a:buNone/>
            </a:pPr>
            <a:r>
              <a:rPr lang="en-US" altLang="ko-KR" sz="1400" b="1" dirty="0"/>
              <a:t>Data : </a:t>
            </a:r>
            <a:r>
              <a:rPr lang="ko-KR" altLang="en-US" sz="1400" b="1" dirty="0"/>
              <a:t>증권사 </a:t>
            </a:r>
            <a:r>
              <a:rPr lang="en-US" altLang="ko-KR" sz="1400" b="1" dirty="0"/>
              <a:t>API </a:t>
            </a:r>
            <a:r>
              <a:rPr lang="ko-KR" altLang="en-US" sz="1400" b="1" dirty="0" err="1"/>
              <a:t>분단위</a:t>
            </a:r>
            <a:r>
              <a:rPr lang="ko-KR" altLang="en-US" sz="1400" b="1" dirty="0"/>
              <a:t> 데이터 </a:t>
            </a:r>
            <a:r>
              <a:rPr lang="en-US" altLang="ko-KR" sz="1400" b="1" dirty="0"/>
              <a:t>(Intra Data)  / </a:t>
            </a:r>
            <a:r>
              <a:rPr lang="ko-KR" altLang="en-US" sz="1400" b="1" dirty="0"/>
              <a:t>기간 </a:t>
            </a:r>
            <a:r>
              <a:rPr lang="en-US" altLang="ko-KR" sz="1400" b="1" dirty="0"/>
              <a:t>: 2019.12.10.</a:t>
            </a:r>
            <a:r>
              <a:rPr lang="ko-KR" altLang="en-US" sz="1400" b="1" dirty="0"/>
              <a:t>이후 </a:t>
            </a:r>
            <a:r>
              <a:rPr lang="en-US" altLang="ko-KR" sz="1400" b="1" dirty="0"/>
              <a:t>t-20</a:t>
            </a:r>
            <a:r>
              <a:rPr lang="ko-KR" altLang="en-US" sz="1400" b="1" dirty="0"/>
              <a:t>부터 </a:t>
            </a:r>
            <a:r>
              <a:rPr lang="en-US" altLang="ko-KR" sz="1400" b="1" dirty="0"/>
              <a:t>t+1</a:t>
            </a:r>
            <a:r>
              <a:rPr lang="ko-KR" altLang="en-US" sz="1400" b="1" dirty="0"/>
              <a:t>예측을 위한 기간</a:t>
            </a:r>
          </a:p>
          <a:p>
            <a:pPr marL="76200" indent="0">
              <a:buClr>
                <a:schemeClr val="accent1"/>
              </a:buClr>
              <a:buNone/>
            </a:pPr>
            <a:endParaRPr lang="en-US" altLang="ko-KR" sz="800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DBD6D05-6C2A-42EA-8DC8-F83000E6CB69}"/>
              </a:ext>
            </a:extLst>
          </p:cNvPr>
          <p:cNvGrpSpPr/>
          <p:nvPr/>
        </p:nvGrpSpPr>
        <p:grpSpPr>
          <a:xfrm>
            <a:off x="818198" y="2211483"/>
            <a:ext cx="3622612" cy="2911436"/>
            <a:chOff x="818198" y="2211483"/>
            <a:chExt cx="3622612" cy="2911436"/>
          </a:xfrm>
        </p:grpSpPr>
        <p:pic>
          <p:nvPicPr>
            <p:cNvPr id="20" name="picture 12">
              <a:extLst>
                <a:ext uri="{FF2B5EF4-FFF2-40B4-BE49-F238E27FC236}">
                  <a16:creationId xmlns:a16="http://schemas.microsoft.com/office/drawing/2014/main" id="{BAB62E4D-B810-4D65-B6F6-48D1FDA62805}"/>
                </a:ext>
              </a:extLst>
            </p:cNvPr>
            <p:cNvPicPr/>
            <p:nvPr/>
          </p:nvPicPr>
          <p:blipFill>
            <a:blip r:embed="rId3" cstate="print">
              <a:lum/>
            </a:blip>
            <a:srcRect/>
            <a:stretch>
              <a:fillRect/>
            </a:stretch>
          </p:blipFill>
          <p:spPr>
            <a:xfrm>
              <a:off x="818198" y="2457704"/>
              <a:ext cx="3622612" cy="266521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A20881-24FD-4462-BF03-2A6F1005CF78}"/>
                </a:ext>
              </a:extLst>
            </p:cNvPr>
            <p:cNvSpPr txBox="1"/>
            <p:nvPr/>
          </p:nvSpPr>
          <p:spPr>
            <a:xfrm>
              <a:off x="2139919" y="2211483"/>
              <a:ext cx="97917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dirty="0" err="1"/>
                <a:t>한익스프레스</a:t>
              </a:r>
              <a:endParaRPr lang="ko-KR" altLang="en-US" sz="1000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FC9273C-69C3-4501-9580-9552E0FD04FD}"/>
              </a:ext>
            </a:extLst>
          </p:cNvPr>
          <p:cNvGrpSpPr/>
          <p:nvPr/>
        </p:nvGrpSpPr>
        <p:grpSpPr>
          <a:xfrm>
            <a:off x="4920616" y="2211483"/>
            <a:ext cx="3622612" cy="2911435"/>
            <a:chOff x="4920616" y="2211483"/>
            <a:chExt cx="3622612" cy="2911435"/>
          </a:xfrm>
        </p:grpSpPr>
        <p:pic>
          <p:nvPicPr>
            <p:cNvPr id="21" name="picture 13">
              <a:extLst>
                <a:ext uri="{FF2B5EF4-FFF2-40B4-BE49-F238E27FC236}">
                  <a16:creationId xmlns:a16="http://schemas.microsoft.com/office/drawing/2014/main" id="{6F78F726-BBDC-427C-91B1-902294FCF151}"/>
                </a:ext>
              </a:extLst>
            </p:cNvPr>
            <p:cNvPicPr/>
            <p:nvPr/>
          </p:nvPicPr>
          <p:blipFill>
            <a:blip r:embed="rId4" cstate="print">
              <a:lum/>
            </a:blip>
            <a:srcRect/>
            <a:stretch>
              <a:fillRect/>
            </a:stretch>
          </p:blipFill>
          <p:spPr>
            <a:xfrm>
              <a:off x="4920616" y="2457703"/>
              <a:ext cx="3622612" cy="266521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0A6F07-F884-451A-8510-701572DC3C06}"/>
                </a:ext>
              </a:extLst>
            </p:cNvPr>
            <p:cNvSpPr txBox="1"/>
            <p:nvPr/>
          </p:nvSpPr>
          <p:spPr>
            <a:xfrm>
              <a:off x="6242337" y="2211483"/>
              <a:ext cx="97917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dirty="0" err="1"/>
                <a:t>이월드</a:t>
              </a:r>
              <a:endParaRPr lang="ko-KR" altLang="en-US" sz="100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0360092-6078-43E3-AB5F-49675C084C10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991661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3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Prediction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670560"/>
            <a:chOff x="545843" y="3551853"/>
            <a:chExt cx="5896291" cy="23784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15930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8" y="3551853"/>
              <a:ext cx="1472689" cy="1593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89" cy="23784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en-US" altLang="ko-KR" sz="1400" b="1" dirty="0">
                <a:highlight>
                  <a:srgbClr val="FFCD00"/>
                </a:highlight>
              </a:rPr>
              <a:t>LSTM :</a:t>
            </a:r>
            <a:r>
              <a:rPr lang="en-US" altLang="ko-KR" sz="1400" b="1" dirty="0"/>
              <a:t>  T+1 </a:t>
            </a:r>
            <a:r>
              <a:rPr lang="ko-KR" altLang="en-US" sz="1400" b="1" dirty="0"/>
              <a:t>예측 </a:t>
            </a:r>
            <a:r>
              <a:rPr lang="en-US" altLang="ko-KR" sz="1400" b="1" dirty="0"/>
              <a:t> </a:t>
            </a:r>
          </a:p>
          <a:p>
            <a:pPr marL="76200" indent="0">
              <a:buClr>
                <a:schemeClr val="accent1"/>
              </a:buClr>
              <a:buNone/>
            </a:pPr>
            <a:endParaRPr lang="en-US" altLang="ko-KR" sz="8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4862CF1-12CE-49A4-9CC1-D683B10682AB}"/>
              </a:ext>
            </a:extLst>
          </p:cNvPr>
          <p:cNvGrpSpPr/>
          <p:nvPr/>
        </p:nvGrpSpPr>
        <p:grpSpPr>
          <a:xfrm>
            <a:off x="893498" y="2211483"/>
            <a:ext cx="3478419" cy="2850030"/>
            <a:chOff x="893498" y="2211483"/>
            <a:chExt cx="3478419" cy="285003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A20881-24FD-4462-BF03-2A6F1005CF78}"/>
                </a:ext>
              </a:extLst>
            </p:cNvPr>
            <p:cNvSpPr txBox="1"/>
            <p:nvPr/>
          </p:nvSpPr>
          <p:spPr>
            <a:xfrm>
              <a:off x="2139919" y="2211483"/>
              <a:ext cx="97917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dirty="0" err="1"/>
                <a:t>하이트진로</a:t>
              </a:r>
              <a:endParaRPr lang="ko-KR" altLang="en-US" sz="1000" dirty="0"/>
            </a:p>
          </p:txBody>
        </p:sp>
        <p:pic>
          <p:nvPicPr>
            <p:cNvPr id="24" name="picture 14">
              <a:extLst>
                <a:ext uri="{FF2B5EF4-FFF2-40B4-BE49-F238E27FC236}">
                  <a16:creationId xmlns:a16="http://schemas.microsoft.com/office/drawing/2014/main" id="{A1BD2151-292B-44C0-B7AC-311BE82AD467}"/>
                </a:ext>
              </a:extLst>
            </p:cNvPr>
            <p:cNvPicPr/>
            <p:nvPr/>
          </p:nvPicPr>
          <p:blipFill>
            <a:blip r:embed="rId3" cstate="print">
              <a:lum/>
            </a:blip>
            <a:srcRect/>
            <a:stretch>
              <a:fillRect/>
            </a:stretch>
          </p:blipFill>
          <p:spPr>
            <a:xfrm>
              <a:off x="893498" y="2429886"/>
              <a:ext cx="3478419" cy="2631627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71537B2-CC81-42C4-8518-ED23E06B3572}"/>
              </a:ext>
            </a:extLst>
          </p:cNvPr>
          <p:cNvGrpSpPr/>
          <p:nvPr/>
        </p:nvGrpSpPr>
        <p:grpSpPr>
          <a:xfrm>
            <a:off x="4860864" y="2211483"/>
            <a:ext cx="3682363" cy="2850030"/>
            <a:chOff x="4860864" y="2211483"/>
            <a:chExt cx="3682363" cy="28500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0A6F07-F884-451A-8510-701572DC3C06}"/>
                </a:ext>
              </a:extLst>
            </p:cNvPr>
            <p:cNvSpPr txBox="1"/>
            <p:nvPr/>
          </p:nvSpPr>
          <p:spPr>
            <a:xfrm>
              <a:off x="6242337" y="2211483"/>
              <a:ext cx="97917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dirty="0"/>
                <a:t>영화금속</a:t>
              </a:r>
            </a:p>
          </p:txBody>
        </p:sp>
        <p:pic>
          <p:nvPicPr>
            <p:cNvPr id="25" name="picture 15">
              <a:extLst>
                <a:ext uri="{FF2B5EF4-FFF2-40B4-BE49-F238E27FC236}">
                  <a16:creationId xmlns:a16="http://schemas.microsoft.com/office/drawing/2014/main" id="{9BA4291D-1AF9-4458-B63E-D4351E461904}"/>
                </a:ext>
              </a:extLst>
            </p:cNvPr>
            <p:cNvPicPr/>
            <p:nvPr/>
          </p:nvPicPr>
          <p:blipFill>
            <a:blip r:embed="rId4" cstate="print">
              <a:lum/>
            </a:blip>
            <a:srcRect/>
            <a:stretch>
              <a:fillRect/>
            </a:stretch>
          </p:blipFill>
          <p:spPr>
            <a:xfrm>
              <a:off x="4860864" y="2457704"/>
              <a:ext cx="3682363" cy="2603809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DDAD22-1783-4CBC-92EC-D52222CC6ADA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225981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3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Prediction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670560"/>
            <a:chOff x="545843" y="3551853"/>
            <a:chExt cx="5896291" cy="23784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15930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8" y="3551853"/>
              <a:ext cx="1472689" cy="1593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89" cy="23784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en-US" altLang="ko-KR" sz="1400" b="1" dirty="0">
                <a:highlight>
                  <a:srgbClr val="FFCD00"/>
                </a:highlight>
              </a:rPr>
              <a:t>LSTM :</a:t>
            </a:r>
            <a:r>
              <a:rPr lang="en-US" altLang="ko-KR" sz="1400" b="1" dirty="0"/>
              <a:t>  T+1 </a:t>
            </a:r>
            <a:r>
              <a:rPr lang="ko-KR" altLang="en-US" sz="1400" b="1" dirty="0"/>
              <a:t>예측 </a:t>
            </a:r>
            <a:r>
              <a:rPr lang="en-US" altLang="ko-KR" sz="1400" b="1" dirty="0"/>
              <a:t> </a:t>
            </a:r>
          </a:p>
          <a:p>
            <a:pPr marL="76200" indent="0">
              <a:buClr>
                <a:schemeClr val="accent1"/>
              </a:buClr>
              <a:buNone/>
            </a:pPr>
            <a:endParaRPr lang="en-US" altLang="ko-KR" sz="8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0376C-DE79-43FA-B6AE-4D4E74B517A2}"/>
              </a:ext>
            </a:extLst>
          </p:cNvPr>
          <p:cNvGrpSpPr/>
          <p:nvPr/>
        </p:nvGrpSpPr>
        <p:grpSpPr>
          <a:xfrm>
            <a:off x="876598" y="2211483"/>
            <a:ext cx="3946862" cy="2775691"/>
            <a:chOff x="876598" y="2211483"/>
            <a:chExt cx="3946862" cy="277569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A20881-24FD-4462-BF03-2A6F1005CF78}"/>
                </a:ext>
              </a:extLst>
            </p:cNvPr>
            <p:cNvSpPr txBox="1"/>
            <p:nvPr/>
          </p:nvSpPr>
          <p:spPr>
            <a:xfrm>
              <a:off x="2139919" y="2211483"/>
              <a:ext cx="97917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dirty="0"/>
                <a:t>삼일제약</a:t>
              </a:r>
            </a:p>
          </p:txBody>
        </p:sp>
        <p:pic>
          <p:nvPicPr>
            <p:cNvPr id="24" name="picture 16">
              <a:extLst>
                <a:ext uri="{FF2B5EF4-FFF2-40B4-BE49-F238E27FC236}">
                  <a16:creationId xmlns:a16="http://schemas.microsoft.com/office/drawing/2014/main" id="{1B1C91E7-7E31-4C86-8E93-0247C8EB1CF2}"/>
                </a:ext>
              </a:extLst>
            </p:cNvPr>
            <p:cNvPicPr/>
            <p:nvPr/>
          </p:nvPicPr>
          <p:blipFill>
            <a:blip r:embed="rId3" cstate="print">
              <a:lum/>
            </a:blip>
            <a:srcRect/>
            <a:stretch>
              <a:fillRect/>
            </a:stretch>
          </p:blipFill>
          <p:spPr>
            <a:xfrm>
              <a:off x="876598" y="2428568"/>
              <a:ext cx="3946862" cy="2558606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32D7E11-1B7B-4F64-86D0-993FA9E166AD}"/>
              </a:ext>
            </a:extLst>
          </p:cNvPr>
          <p:cNvGrpSpPr/>
          <p:nvPr/>
        </p:nvGrpSpPr>
        <p:grpSpPr>
          <a:xfrm>
            <a:off x="4899661" y="2211483"/>
            <a:ext cx="3634712" cy="2766209"/>
            <a:chOff x="4899661" y="2211483"/>
            <a:chExt cx="3634712" cy="2766209"/>
          </a:xfrm>
        </p:grpSpPr>
        <p:pic>
          <p:nvPicPr>
            <p:cNvPr id="25" name="picture 17">
              <a:extLst>
                <a:ext uri="{FF2B5EF4-FFF2-40B4-BE49-F238E27FC236}">
                  <a16:creationId xmlns:a16="http://schemas.microsoft.com/office/drawing/2014/main" id="{9EF9EC85-A5A0-48EF-A32F-0750E20CFB1D}"/>
                </a:ext>
              </a:extLst>
            </p:cNvPr>
            <p:cNvPicPr/>
            <p:nvPr/>
          </p:nvPicPr>
          <p:blipFill>
            <a:blip r:embed="rId4" cstate="print">
              <a:lum/>
            </a:blip>
            <a:srcRect/>
            <a:stretch>
              <a:fillRect/>
            </a:stretch>
          </p:blipFill>
          <p:spPr>
            <a:xfrm>
              <a:off x="4899661" y="2419085"/>
              <a:ext cx="3634712" cy="255860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0A6F07-F884-451A-8510-701572DC3C06}"/>
                </a:ext>
              </a:extLst>
            </p:cNvPr>
            <p:cNvSpPr txBox="1"/>
            <p:nvPr/>
          </p:nvSpPr>
          <p:spPr>
            <a:xfrm>
              <a:off x="6242337" y="2211483"/>
              <a:ext cx="97917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dirty="0" err="1"/>
                <a:t>코오롱글로벌</a:t>
              </a:r>
              <a:endParaRPr lang="ko-KR" altLang="en-US" sz="100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DB5ECFE-C3AE-41B8-9F8A-F54A15937B3C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896523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3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Prediction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670560"/>
            <a:chOff x="545843" y="3551853"/>
            <a:chExt cx="5896291" cy="23784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15930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8" y="3551853"/>
              <a:ext cx="1472689" cy="1593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89" cy="23784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en-US" altLang="ko-KR" sz="1400" b="1" dirty="0">
                <a:highlight>
                  <a:srgbClr val="FFCD00"/>
                </a:highlight>
              </a:rPr>
              <a:t>LSTM :</a:t>
            </a:r>
            <a:r>
              <a:rPr lang="en-US" altLang="ko-KR" sz="1400" b="1" dirty="0"/>
              <a:t>  T+1 </a:t>
            </a:r>
            <a:r>
              <a:rPr lang="ko-KR" altLang="en-US" sz="1400" b="1" dirty="0"/>
              <a:t>예측 </a:t>
            </a:r>
            <a:r>
              <a:rPr lang="en-US" altLang="ko-KR" sz="1400" b="1" dirty="0"/>
              <a:t> </a:t>
            </a:r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4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400" b="1" dirty="0"/>
              <a:t>시사점</a:t>
            </a:r>
            <a:r>
              <a:rPr lang="en-US" altLang="ko-KR" sz="1400" b="1" dirty="0"/>
              <a:t>: </a:t>
            </a:r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400" b="1" dirty="0"/>
              <a:t>파라미터 조정 및 추가 변수의 필요성을 과제로 남김</a:t>
            </a:r>
          </a:p>
          <a:p>
            <a:pPr marL="76200" indent="0">
              <a:buClr>
                <a:schemeClr val="accent1"/>
              </a:buClr>
              <a:buNone/>
            </a:pPr>
            <a:endParaRPr lang="en-US" altLang="ko-KR" sz="8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EAD639-6604-4AFE-B67C-2DF91B32E050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790083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3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Prediction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670560"/>
            <a:chOff x="545843" y="3551853"/>
            <a:chExt cx="5896291" cy="23784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15930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8" y="3551853"/>
              <a:ext cx="1472689" cy="1593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89" cy="23784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en-US" altLang="ko-KR" sz="1400" b="1" dirty="0">
                <a:highlight>
                  <a:srgbClr val="FFCD00"/>
                </a:highlight>
              </a:rPr>
              <a:t>Prophet :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추세예측</a:t>
            </a:r>
            <a:endParaRPr lang="en-US" altLang="ko-KR" sz="14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en-US" altLang="ko-KR" sz="1000" b="1" dirty="0"/>
              <a:t>Data : </a:t>
            </a:r>
            <a:r>
              <a:rPr lang="ko-KR" altLang="en-US" sz="1000" b="1" dirty="0"/>
              <a:t>일별데이터 </a:t>
            </a:r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000" b="1" dirty="0"/>
              <a:t>기간 </a:t>
            </a:r>
            <a:r>
              <a:rPr lang="en-US" altLang="ko-KR" sz="1000" b="1" dirty="0"/>
              <a:t>: 23</a:t>
            </a:r>
            <a:r>
              <a:rPr lang="ko-KR" altLang="en-US" sz="1000" b="1" dirty="0"/>
              <a:t>개월</a:t>
            </a:r>
            <a:r>
              <a:rPr lang="en-US" altLang="ko-KR" sz="1000" b="1" dirty="0"/>
              <a:t>(2018.1.1.~2019.11.30) + </a:t>
            </a:r>
            <a:r>
              <a:rPr lang="ko-KR" altLang="en-US" sz="1000" b="1" dirty="0"/>
              <a:t>예측치 </a:t>
            </a:r>
            <a:r>
              <a:rPr lang="en-US" altLang="ko-KR" sz="1000" b="1" dirty="0"/>
              <a:t>1</a:t>
            </a:r>
            <a:r>
              <a:rPr lang="ko-KR" altLang="en-US" sz="1000" b="1" dirty="0"/>
              <a:t>개월</a:t>
            </a:r>
            <a:r>
              <a:rPr lang="en-US" altLang="ko-KR" sz="1000" b="1" dirty="0"/>
              <a:t>(2019.12)</a:t>
            </a:r>
          </a:p>
          <a:p>
            <a:pPr marL="76200" indent="0">
              <a:buClr>
                <a:schemeClr val="accent1"/>
              </a:buClr>
              <a:buNone/>
            </a:pPr>
            <a:endParaRPr lang="en-US" altLang="ko-KR" sz="8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6B90390-B012-4B9C-97ED-CCFA17707C5B}"/>
              </a:ext>
            </a:extLst>
          </p:cNvPr>
          <p:cNvGrpSpPr/>
          <p:nvPr/>
        </p:nvGrpSpPr>
        <p:grpSpPr>
          <a:xfrm>
            <a:off x="831788" y="2211483"/>
            <a:ext cx="3595432" cy="2848197"/>
            <a:chOff x="831788" y="2211483"/>
            <a:chExt cx="3595432" cy="28481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A20881-24FD-4462-BF03-2A6F1005CF78}"/>
                </a:ext>
              </a:extLst>
            </p:cNvPr>
            <p:cNvSpPr txBox="1"/>
            <p:nvPr/>
          </p:nvSpPr>
          <p:spPr>
            <a:xfrm>
              <a:off x="2139919" y="2211483"/>
              <a:ext cx="97917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dirty="0" err="1"/>
                <a:t>이월드</a:t>
              </a:r>
              <a:endParaRPr lang="ko-KR" altLang="en-US" sz="1000" dirty="0"/>
            </a:p>
          </p:txBody>
        </p:sp>
        <p:pic>
          <p:nvPicPr>
            <p:cNvPr id="24" name="picture 18">
              <a:extLst>
                <a:ext uri="{FF2B5EF4-FFF2-40B4-BE49-F238E27FC236}">
                  <a16:creationId xmlns:a16="http://schemas.microsoft.com/office/drawing/2014/main" id="{0DD74137-E95C-47A5-BB8C-19301C2DC0DD}"/>
                </a:ext>
              </a:extLst>
            </p:cNvPr>
            <p:cNvPicPr/>
            <p:nvPr/>
          </p:nvPicPr>
          <p:blipFill>
            <a:blip r:embed="rId3" cstate="print">
              <a:lum/>
            </a:blip>
            <a:srcRect/>
            <a:stretch>
              <a:fillRect/>
            </a:stretch>
          </p:blipFill>
          <p:spPr>
            <a:xfrm>
              <a:off x="831788" y="2427224"/>
              <a:ext cx="3595432" cy="2632456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3176F6-1E9A-4A62-973C-4FC6AB2407F5}"/>
              </a:ext>
            </a:extLst>
          </p:cNvPr>
          <p:cNvGrpSpPr/>
          <p:nvPr/>
        </p:nvGrpSpPr>
        <p:grpSpPr>
          <a:xfrm>
            <a:off x="4821069" y="2211483"/>
            <a:ext cx="3913042" cy="2848196"/>
            <a:chOff x="4821069" y="2211483"/>
            <a:chExt cx="3913042" cy="284819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0A6F07-F884-451A-8510-701572DC3C06}"/>
                </a:ext>
              </a:extLst>
            </p:cNvPr>
            <p:cNvSpPr txBox="1"/>
            <p:nvPr/>
          </p:nvSpPr>
          <p:spPr>
            <a:xfrm>
              <a:off x="6288005" y="2211483"/>
              <a:ext cx="97917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dirty="0" err="1"/>
                <a:t>하이트진로</a:t>
              </a:r>
              <a:endParaRPr lang="ko-KR" altLang="en-US" sz="1000" dirty="0"/>
            </a:p>
          </p:txBody>
        </p:sp>
        <p:pic>
          <p:nvPicPr>
            <p:cNvPr id="25" name="picture 19">
              <a:extLst>
                <a:ext uri="{FF2B5EF4-FFF2-40B4-BE49-F238E27FC236}">
                  <a16:creationId xmlns:a16="http://schemas.microsoft.com/office/drawing/2014/main" id="{A1760F7F-C782-425C-9CAF-941F23A24F4F}"/>
                </a:ext>
              </a:extLst>
            </p:cNvPr>
            <p:cNvPicPr/>
            <p:nvPr/>
          </p:nvPicPr>
          <p:blipFill>
            <a:blip r:embed="rId4" cstate="print">
              <a:lum/>
            </a:blip>
            <a:srcRect/>
            <a:stretch>
              <a:fillRect/>
            </a:stretch>
          </p:blipFill>
          <p:spPr>
            <a:xfrm>
              <a:off x="4821069" y="2427224"/>
              <a:ext cx="3913042" cy="2632455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7CF2CA0-E68B-4634-8D54-7054BF70D7D6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4689381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3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Prediction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670560"/>
            <a:chOff x="545843" y="3551853"/>
            <a:chExt cx="5896291" cy="23784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15930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8" y="3551853"/>
              <a:ext cx="1472689" cy="1593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89" cy="23784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en-US" altLang="ko-KR" sz="1400" b="1" dirty="0">
                <a:highlight>
                  <a:srgbClr val="FFCD00"/>
                </a:highlight>
              </a:rPr>
              <a:t>Prophet :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추세예측</a:t>
            </a:r>
            <a:endParaRPr lang="en-US" altLang="ko-KR" sz="14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en-US" altLang="ko-KR" sz="1000" b="1" dirty="0"/>
              <a:t>Data : </a:t>
            </a:r>
            <a:r>
              <a:rPr lang="ko-KR" altLang="en-US" sz="1000" b="1" dirty="0"/>
              <a:t>일별데이터 </a:t>
            </a:r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000" b="1" dirty="0"/>
              <a:t>기간 </a:t>
            </a:r>
            <a:r>
              <a:rPr lang="en-US" altLang="ko-KR" sz="1000" b="1" dirty="0"/>
              <a:t>: 23</a:t>
            </a:r>
            <a:r>
              <a:rPr lang="ko-KR" altLang="en-US" sz="1000" b="1" dirty="0"/>
              <a:t>개월</a:t>
            </a:r>
            <a:r>
              <a:rPr lang="en-US" altLang="ko-KR" sz="1000" b="1" dirty="0"/>
              <a:t>(2018.1.1.~2019.11.30) + </a:t>
            </a:r>
            <a:r>
              <a:rPr lang="ko-KR" altLang="en-US" sz="1000" b="1" dirty="0"/>
              <a:t>예측치 </a:t>
            </a:r>
            <a:r>
              <a:rPr lang="en-US" altLang="ko-KR" sz="1000" b="1" dirty="0"/>
              <a:t>1</a:t>
            </a:r>
            <a:r>
              <a:rPr lang="ko-KR" altLang="en-US" sz="1000" b="1" dirty="0"/>
              <a:t>개월</a:t>
            </a:r>
            <a:r>
              <a:rPr lang="en-US" altLang="ko-KR" sz="1000" b="1" dirty="0"/>
              <a:t>(2019.12)</a:t>
            </a:r>
          </a:p>
          <a:p>
            <a:pPr marL="76200" indent="0">
              <a:buClr>
                <a:schemeClr val="accent1"/>
              </a:buClr>
              <a:buNone/>
            </a:pPr>
            <a:endParaRPr lang="en-US" altLang="ko-KR" sz="800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B425E90-8814-44E1-B0F4-AD932D7BFE8E}"/>
              </a:ext>
            </a:extLst>
          </p:cNvPr>
          <p:cNvGrpSpPr/>
          <p:nvPr/>
        </p:nvGrpSpPr>
        <p:grpSpPr>
          <a:xfrm>
            <a:off x="816547" y="2211483"/>
            <a:ext cx="3625914" cy="2886297"/>
            <a:chOff x="816547" y="2211483"/>
            <a:chExt cx="3625914" cy="28862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A20881-24FD-4462-BF03-2A6F1005CF78}"/>
                </a:ext>
              </a:extLst>
            </p:cNvPr>
            <p:cNvSpPr txBox="1"/>
            <p:nvPr/>
          </p:nvSpPr>
          <p:spPr>
            <a:xfrm>
              <a:off x="2073848" y="2211483"/>
              <a:ext cx="11113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dirty="0" err="1"/>
                <a:t>한일익스프레스</a:t>
              </a:r>
              <a:endParaRPr lang="ko-KR" altLang="en-US" sz="1000" dirty="0"/>
            </a:p>
          </p:txBody>
        </p:sp>
        <p:pic>
          <p:nvPicPr>
            <p:cNvPr id="26" name="picture 20">
              <a:extLst>
                <a:ext uri="{FF2B5EF4-FFF2-40B4-BE49-F238E27FC236}">
                  <a16:creationId xmlns:a16="http://schemas.microsoft.com/office/drawing/2014/main" id="{B8118BB5-8A86-4948-848E-169A53CFFC70}"/>
                </a:ext>
              </a:extLst>
            </p:cNvPr>
            <p:cNvPicPr/>
            <p:nvPr/>
          </p:nvPicPr>
          <p:blipFill>
            <a:blip r:embed="rId3" cstate="print">
              <a:lum/>
            </a:blip>
            <a:srcRect/>
            <a:stretch>
              <a:fillRect/>
            </a:stretch>
          </p:blipFill>
          <p:spPr>
            <a:xfrm>
              <a:off x="816547" y="2400641"/>
              <a:ext cx="3625914" cy="2697139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027FAAA-38CF-4CE0-B9CD-2F8B946B9402}"/>
              </a:ext>
            </a:extLst>
          </p:cNvPr>
          <p:cNvGrpSpPr/>
          <p:nvPr/>
        </p:nvGrpSpPr>
        <p:grpSpPr>
          <a:xfrm>
            <a:off x="4729733" y="2211483"/>
            <a:ext cx="4004378" cy="2886298"/>
            <a:chOff x="4729733" y="2211483"/>
            <a:chExt cx="4004378" cy="288629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0A6F07-F884-451A-8510-701572DC3C06}"/>
                </a:ext>
              </a:extLst>
            </p:cNvPr>
            <p:cNvSpPr txBox="1"/>
            <p:nvPr/>
          </p:nvSpPr>
          <p:spPr>
            <a:xfrm>
              <a:off x="6242337" y="2211483"/>
              <a:ext cx="97917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dirty="0"/>
                <a:t>삼일제약</a:t>
              </a:r>
            </a:p>
          </p:txBody>
        </p:sp>
        <p:pic>
          <p:nvPicPr>
            <p:cNvPr id="27" name="picture 21">
              <a:extLst>
                <a:ext uri="{FF2B5EF4-FFF2-40B4-BE49-F238E27FC236}">
                  <a16:creationId xmlns:a16="http://schemas.microsoft.com/office/drawing/2014/main" id="{EF2027A9-CAEC-471E-BD44-48103732EF60}"/>
                </a:ext>
              </a:extLst>
            </p:cNvPr>
            <p:cNvPicPr/>
            <p:nvPr/>
          </p:nvPicPr>
          <p:blipFill>
            <a:blip r:embed="rId4" cstate="print">
              <a:lum/>
            </a:blip>
            <a:srcRect/>
            <a:stretch>
              <a:fillRect/>
            </a:stretch>
          </p:blipFill>
          <p:spPr>
            <a:xfrm>
              <a:off x="4729733" y="2405859"/>
              <a:ext cx="4004378" cy="2691922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F6BC9F7-2F7F-43B8-A293-556ECDD45A08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88058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highlight>
                  <a:schemeClr val="accent1"/>
                </a:highlight>
              </a:rPr>
              <a:t>프로젝트 요약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FD41015-E663-489C-BCFF-7C804D86DE61}"/>
              </a:ext>
            </a:extLst>
          </p:cNvPr>
          <p:cNvGrpSpPr/>
          <p:nvPr/>
        </p:nvGrpSpPr>
        <p:grpSpPr>
          <a:xfrm>
            <a:off x="544868" y="1547217"/>
            <a:ext cx="8868566" cy="2977170"/>
            <a:chOff x="261404" y="1516791"/>
            <a:chExt cx="8868566" cy="2977170"/>
          </a:xfrm>
        </p:grpSpPr>
        <p:sp>
          <p:nvSpPr>
            <p:cNvPr id="19" name="Google Shape;377;p33">
              <a:extLst>
                <a:ext uri="{FF2B5EF4-FFF2-40B4-BE49-F238E27FC236}">
                  <a16:creationId xmlns:a16="http://schemas.microsoft.com/office/drawing/2014/main" id="{E5B5EAB2-C958-449B-8F46-A2B9C2D5F9FF}"/>
                </a:ext>
              </a:extLst>
            </p:cNvPr>
            <p:cNvSpPr txBox="1">
              <a:spLocks/>
            </p:cNvSpPr>
            <p:nvPr/>
          </p:nvSpPr>
          <p:spPr>
            <a:xfrm>
              <a:off x="6780970" y="2688300"/>
              <a:ext cx="2349000" cy="10188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92075" indent="-92075">
                <a:buClr>
                  <a:srgbClr val="FFCD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chemeClr val="tx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모델선정 후 </a:t>
              </a:r>
            </a:p>
            <a:p>
              <a:pPr marL="92075" indent="-92075">
                <a:buClr>
                  <a:srgbClr val="FFCD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chemeClr val="tx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기업에 대한 모델 적용 </a:t>
              </a:r>
              <a:endParaRPr lang="en-US" altLang="ko-KR" sz="1200" b="1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pPr>
                <a:buClr>
                  <a:srgbClr val="FFCD00"/>
                </a:buClr>
                <a:buSzPct val="100000"/>
              </a:pPr>
              <a:r>
                <a:rPr lang="en-US" altLang="ko-KR" sz="1200" b="1" dirty="0">
                  <a:solidFill>
                    <a:schemeClr val="tx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ko-KR" altLang="en-US" sz="1200" b="1" dirty="0">
                  <a:solidFill>
                    <a:schemeClr val="tx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및 결과 도출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5441190-602F-4911-8FC4-A63463FD280D}"/>
                </a:ext>
              </a:extLst>
            </p:cNvPr>
            <p:cNvGrpSpPr/>
            <p:nvPr/>
          </p:nvGrpSpPr>
          <p:grpSpPr>
            <a:xfrm>
              <a:off x="261404" y="1516791"/>
              <a:ext cx="8621192" cy="2977170"/>
              <a:chOff x="261404" y="1516791"/>
              <a:chExt cx="8621192" cy="2977170"/>
            </a:xfrm>
          </p:grpSpPr>
          <p:sp>
            <p:nvSpPr>
              <p:cNvPr id="14" name="Google Shape;372;p33">
                <a:extLst>
                  <a:ext uri="{FF2B5EF4-FFF2-40B4-BE49-F238E27FC236}">
                    <a16:creationId xmlns:a16="http://schemas.microsoft.com/office/drawing/2014/main" id="{902106BD-C281-470F-AB01-FC64C822A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9296" y="2688300"/>
                <a:ext cx="2349000" cy="1018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92075" indent="-92075">
                  <a:buClr>
                    <a:srgbClr val="FFCD00"/>
                  </a:buClr>
                  <a:buFont typeface="Arial" panose="020B0604020202020204" pitchFamily="34" charset="0"/>
                  <a:buChar char="•"/>
                </a:pPr>
                <a:r>
                  <a:rPr lang="ko-KR" altLang="en-US" sz="1200" b="1" dirty="0" err="1">
                    <a:solidFill>
                      <a:schemeClr val="tx1"/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머신러닝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(</a:t>
                </a:r>
                <a:r>
                  <a:rPr lang="ko-KR" altLang="en-US" sz="1200" b="1" dirty="0">
                    <a:solidFill>
                      <a:schemeClr val="tx1"/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강화학습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, 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Lora" pitchFamily="2" charset="0"/>
                    <a:ea typeface="휴먼둥근헤드라인" panose="02030504000101010101" pitchFamily="18" charset="-127"/>
                  </a:rPr>
                  <a:t>LSTM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), </a:t>
                </a:r>
              </a:p>
              <a:p>
                <a:pPr marL="92075" indent="-92075">
                  <a:buClr>
                    <a:srgbClr val="FFCD00"/>
                  </a:buClr>
                  <a:buFont typeface="Arial" panose="020B0604020202020204" pitchFamily="34" charset="0"/>
                  <a:buChar char="•"/>
                </a:pPr>
                <a:r>
                  <a:rPr lang="ko-KR" altLang="en-US" sz="1200" b="1" dirty="0">
                    <a:solidFill>
                      <a:schemeClr val="tx1"/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예측도구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(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Lora" pitchFamily="2" charset="0"/>
                    <a:ea typeface="휴먼둥근헤드라인" panose="02030504000101010101" pitchFamily="18" charset="-127"/>
                  </a:rPr>
                  <a:t>Prophet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), </a:t>
                </a:r>
              </a:p>
              <a:p>
                <a:pPr marL="92075" indent="-92075">
                  <a:buClr>
                    <a:srgbClr val="FFCD00"/>
                  </a:buClr>
                  <a:buFont typeface="Arial" panose="020B0604020202020204" pitchFamily="34" charset="0"/>
                  <a:buChar char="•"/>
                </a:pPr>
                <a:r>
                  <a:rPr lang="ko-KR" altLang="en-US" sz="1200" b="1" dirty="0" err="1">
                    <a:solidFill>
                      <a:schemeClr val="tx1"/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볼린저밴드</a:t>
                </a:r>
                <a:r>
                  <a:rPr lang="ko-KR" altLang="en-US" sz="1200" b="1" dirty="0">
                    <a:solidFill>
                      <a:schemeClr val="tx1"/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 이용</a:t>
                </a:r>
              </a:p>
              <a:p>
                <a:pPr marL="92075" indent="-92075">
                  <a:buClr>
                    <a:srgbClr val="FFCD00"/>
                  </a:buClr>
                  <a:buFont typeface="Arial" panose="020B0604020202020204" pitchFamily="34" charset="0"/>
                  <a:buChar char="•"/>
                </a:pPr>
                <a:r>
                  <a:rPr lang="ko-KR" altLang="en-US" sz="1200" b="1" dirty="0">
                    <a:solidFill>
                      <a:schemeClr val="tx1"/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기업들의 주가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/</a:t>
                </a:r>
                <a:r>
                  <a:rPr lang="ko-KR" altLang="en-US" sz="1200" b="1" dirty="0">
                    <a:solidFill>
                      <a:schemeClr val="tx1"/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추세 예측 </a:t>
                </a:r>
                <a:endParaRPr lang="en-US" altLang="ko-KR" sz="1200" b="1" dirty="0">
                  <a:solidFill>
                    <a:schemeClr val="tx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  <a:p>
                <a:pPr>
                  <a:buClr>
                    <a:srgbClr val="FFCD00"/>
                  </a:buClr>
                </a:pPr>
                <a:r>
                  <a:rPr lang="en-US" altLang="ko-KR" sz="1200" b="1" dirty="0">
                    <a:solidFill>
                      <a:schemeClr val="tx1"/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 </a:t>
                </a:r>
                <a:r>
                  <a:rPr lang="ko-KR" altLang="en-US" sz="1200" b="1" dirty="0">
                    <a:solidFill>
                      <a:schemeClr val="tx1"/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및 모델 선정</a:t>
                </a:r>
              </a:p>
            </p:txBody>
          </p:sp>
          <p:sp>
            <p:nvSpPr>
              <p:cNvPr id="15" name="Google Shape;373;p33">
                <a:extLst>
                  <a:ext uri="{FF2B5EF4-FFF2-40B4-BE49-F238E27FC236}">
                    <a16:creationId xmlns:a16="http://schemas.microsoft.com/office/drawing/2014/main" id="{2542ADE0-B4A9-464B-8281-D3997108EE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6287" y="2443305"/>
                <a:ext cx="2349000" cy="35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FFCD00"/>
                  </a:buClr>
                  <a:buSzPts val="2400"/>
                  <a:buFont typeface="Quattrocento Sans"/>
                  <a:buChar char="◉"/>
                  <a:defRPr sz="2400" b="0" i="0" u="none" strike="noStrike" cap="none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D00"/>
                  </a:buClr>
                  <a:buSzPts val="2000"/>
                  <a:buFont typeface="Quattrocento Sans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D00"/>
                  </a:buClr>
                  <a:buSzPts val="2000"/>
                  <a:buFont typeface="Quattrocento Sans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D00"/>
                  </a:buClr>
                  <a:buSzPts val="1800"/>
                  <a:buFont typeface="Quattrocento Sans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D00"/>
                  </a:buClr>
                  <a:buSzPts val="1800"/>
                  <a:buFont typeface="Quattrocento Sans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D00"/>
                  </a:buClr>
                  <a:buSzPts val="1800"/>
                  <a:buFont typeface="Quattrocento Sans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D00"/>
                  </a:buClr>
                  <a:buSzPts val="1800"/>
                  <a:buFont typeface="Quattrocento Sans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D00"/>
                  </a:buClr>
                  <a:buSzPts val="1800"/>
                  <a:buFont typeface="Quattrocento Sans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D00"/>
                  </a:buClr>
                  <a:buSzPts val="1800"/>
                  <a:buFont typeface="Quattrocento Sans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defRPr>
                </a:lvl9pPr>
              </a:lstStyle>
              <a:p>
                <a:pPr marL="76200" indent="0" algn="ctr">
                  <a:buNone/>
                </a:pPr>
                <a:r>
                  <a:rPr lang="en-US" altLang="ko-KR" sz="1200" b="1" dirty="0">
                    <a:highlight>
                      <a:srgbClr val="FFCD00"/>
                    </a:highlight>
                    <a:latin typeface="Lora" pitchFamily="2" charset="0"/>
                  </a:rPr>
                  <a:t>Prediction </a:t>
                </a:r>
              </a:p>
            </p:txBody>
          </p:sp>
          <p:sp>
            <p:nvSpPr>
              <p:cNvPr id="16" name="Google Shape;374;p33">
                <a:extLst>
                  <a:ext uri="{FF2B5EF4-FFF2-40B4-BE49-F238E27FC236}">
                    <a16:creationId xmlns:a16="http://schemas.microsoft.com/office/drawing/2014/main" id="{2C66E85B-B95F-4B6B-B95E-BF97733B55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1404" y="2443305"/>
                <a:ext cx="2684995" cy="359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buSzPct val="100000"/>
                </a:pPr>
                <a:r>
                  <a:rPr lang="en-US" altLang="ko-KR" sz="1200" b="1" dirty="0">
                    <a:highlight>
                      <a:srgbClr val="FFCD00"/>
                    </a:highlight>
                    <a:latin typeface="Lora" pitchFamily="2" charset="0"/>
                  </a:rPr>
                  <a:t>Data Preprocessing/ EDA</a:t>
                </a:r>
                <a:endParaRPr lang="ko-KR" altLang="en-US" sz="1200" b="1" dirty="0">
                  <a:highlight>
                    <a:srgbClr val="FFCD00"/>
                  </a:highlight>
                  <a:latin typeface="Lora" pitchFamily="2" charset="0"/>
                </a:endParaRPr>
              </a:p>
            </p:txBody>
          </p:sp>
          <p:sp>
            <p:nvSpPr>
              <p:cNvPr id="17" name="Google Shape;375;p33">
                <a:extLst>
                  <a:ext uri="{FF2B5EF4-FFF2-40B4-BE49-F238E27FC236}">
                    <a16:creationId xmlns:a16="http://schemas.microsoft.com/office/drawing/2014/main" id="{B4C7943F-AC44-4ACD-A9EA-7BCDAA8A54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1405" y="2688300"/>
                <a:ext cx="2128030" cy="1018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92075" indent="-92075">
                  <a:buClr>
                    <a:srgbClr val="FFCD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ko-KR" altLang="en-US" sz="1200" b="1" dirty="0">
                    <a:solidFill>
                      <a:schemeClr val="tx1"/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높은 투자 수익을 위해 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Lora" pitchFamily="2" charset="0"/>
                    <a:ea typeface="휴먼둥근헤드라인" panose="02030504000101010101" pitchFamily="18" charset="-127"/>
                  </a:rPr>
                  <a:t>Altman</a:t>
                </a:r>
                <a:r>
                  <a:rPr lang="ko-KR" altLang="en-US" sz="1200" b="1" dirty="0">
                    <a:solidFill>
                      <a:schemeClr val="tx1"/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의 한국형 </a:t>
                </a:r>
                <a:endParaRPr lang="en-US" altLang="ko-KR" sz="1200" b="1" dirty="0">
                  <a:solidFill>
                    <a:schemeClr val="tx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  <a:p>
                <a:pPr marL="92075" indent="-92075">
                  <a:buClr>
                    <a:srgbClr val="FFCD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ko-KR" sz="1200" b="1" dirty="0">
                    <a:solidFill>
                      <a:schemeClr val="tx1"/>
                    </a:solidFill>
                    <a:latin typeface="Lora" pitchFamily="2" charset="0"/>
                    <a:ea typeface="휴먼둥근헤드라인" panose="02030504000101010101" pitchFamily="18" charset="-127"/>
                  </a:rPr>
                  <a:t>K2-Score</a:t>
                </a:r>
                <a:r>
                  <a:rPr lang="ko-KR" altLang="en-US" sz="1200" b="1" dirty="0">
                    <a:solidFill>
                      <a:schemeClr val="tx1"/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를 이용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,</a:t>
                </a:r>
                <a:r>
                  <a:rPr lang="ko-KR" altLang="en-US" sz="1200" b="1" dirty="0">
                    <a:solidFill>
                      <a:schemeClr val="tx1"/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 </a:t>
                </a:r>
                <a:endParaRPr lang="en-US" altLang="ko-KR" sz="1200" b="1" dirty="0">
                  <a:solidFill>
                    <a:schemeClr val="tx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  <a:p>
                <a:pPr marL="92075" indent="-92075">
                  <a:buClr>
                    <a:srgbClr val="FFCD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ko-KR" altLang="en-US" sz="1200" b="1" dirty="0">
                    <a:solidFill>
                      <a:schemeClr val="tx1"/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상대적 부실 기업 탐색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. </a:t>
                </a:r>
              </a:p>
            </p:txBody>
          </p:sp>
          <p:sp>
            <p:nvSpPr>
              <p:cNvPr id="18" name="Google Shape;376;p33">
                <a:extLst>
                  <a:ext uri="{FF2B5EF4-FFF2-40B4-BE49-F238E27FC236}">
                    <a16:creationId xmlns:a16="http://schemas.microsoft.com/office/drawing/2014/main" id="{17D05EA7-5596-4830-B698-D11C06D3AF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3596" y="2449865"/>
                <a:ext cx="2349000" cy="359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altLang="ko-KR" sz="1200" b="1" dirty="0">
                    <a:highlight>
                      <a:srgbClr val="FFCD00"/>
                    </a:highlight>
                    <a:latin typeface="Lora" pitchFamily="2" charset="0"/>
                  </a:rPr>
                  <a:t>Forecasting</a:t>
                </a:r>
              </a:p>
            </p:txBody>
          </p:sp>
          <p:sp>
            <p:nvSpPr>
              <p:cNvPr id="29" name="Google Shape;374;p33">
                <a:extLst>
                  <a:ext uri="{FF2B5EF4-FFF2-40B4-BE49-F238E27FC236}">
                    <a16:creationId xmlns:a16="http://schemas.microsoft.com/office/drawing/2014/main" id="{331CA659-FEA4-493E-9FBB-EFB187AE77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99948" y="2449865"/>
                <a:ext cx="2349000" cy="35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2100"/>
                  <a:buFont typeface="Montserrat"/>
                  <a:buNone/>
                  <a:defRPr sz="1800" b="0" i="0" u="none" strike="noStrike" cap="none">
                    <a:solidFill>
                      <a:schemeClr val="accent5"/>
                    </a:solidFill>
                    <a:latin typeface="Abel"/>
                    <a:ea typeface="Abel"/>
                    <a:cs typeface="Abel"/>
                    <a:sym typeface="Abel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2100"/>
                  <a:buFont typeface="Montserrat"/>
                  <a:buNone/>
                  <a:defRPr sz="21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2100"/>
                  <a:buFont typeface="Montserrat"/>
                  <a:buNone/>
                  <a:defRPr sz="21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2100"/>
                  <a:buFont typeface="Montserrat"/>
                  <a:buNone/>
                  <a:defRPr sz="21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2100"/>
                  <a:buFont typeface="Montserrat"/>
                  <a:buNone/>
                  <a:defRPr sz="21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2100"/>
                  <a:buFont typeface="Montserrat"/>
                  <a:buNone/>
                  <a:defRPr sz="21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2100"/>
                  <a:buFont typeface="Montserrat"/>
                  <a:buNone/>
                  <a:defRPr sz="21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2100"/>
                  <a:buFont typeface="Montserrat"/>
                  <a:buNone/>
                  <a:defRPr sz="21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2100"/>
                  <a:buFont typeface="Montserrat"/>
                  <a:buNone/>
                  <a:defRPr sz="21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0" indent="0" algn="l">
                  <a:buSzPct val="100000"/>
                </a:pPr>
                <a:r>
                  <a:rPr lang="en-US" altLang="ko-KR" sz="1200" b="1" dirty="0">
                    <a:solidFill>
                      <a:schemeClr val="tx1"/>
                    </a:solidFill>
                    <a:highlight>
                      <a:srgbClr val="FFCD00"/>
                    </a:highlight>
                    <a:latin typeface="Lora" pitchFamily="2" charset="0"/>
                  </a:rPr>
                  <a:t>Security Selection &amp; Quant</a:t>
                </a:r>
                <a:endParaRPr lang="ko-KR" altLang="en-US" sz="1200" b="1" dirty="0">
                  <a:solidFill>
                    <a:schemeClr val="tx1"/>
                  </a:solidFill>
                  <a:highlight>
                    <a:srgbClr val="FFCD00"/>
                  </a:highlight>
                  <a:latin typeface="Lora" pitchFamily="2" charset="0"/>
                </a:endParaRPr>
              </a:p>
            </p:txBody>
          </p:sp>
          <p:sp>
            <p:nvSpPr>
              <p:cNvPr id="30" name="Google Shape;375;p33">
                <a:extLst>
                  <a:ext uri="{FF2B5EF4-FFF2-40B4-BE49-F238E27FC236}">
                    <a16:creationId xmlns:a16="http://schemas.microsoft.com/office/drawing/2014/main" id="{EEDFC9D3-68DD-4DB2-937C-58D5C2850D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4373" y="2688300"/>
                <a:ext cx="2349000" cy="101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2100"/>
                  <a:buFont typeface="Montserrat"/>
                  <a:buNone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2100"/>
                  <a:buFont typeface="Montserrat"/>
                  <a:buNone/>
                  <a:defRPr sz="21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2100"/>
                  <a:buFont typeface="Montserrat"/>
                  <a:buNone/>
                  <a:defRPr sz="21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2100"/>
                  <a:buFont typeface="Montserrat"/>
                  <a:buNone/>
                  <a:defRPr sz="21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2100"/>
                  <a:buFont typeface="Montserrat"/>
                  <a:buNone/>
                  <a:defRPr sz="21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2100"/>
                  <a:buFont typeface="Montserrat"/>
                  <a:buNone/>
                  <a:defRPr sz="21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2100"/>
                  <a:buFont typeface="Montserrat"/>
                  <a:buNone/>
                  <a:defRPr sz="21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2100"/>
                  <a:buFont typeface="Montserrat"/>
                  <a:buNone/>
                  <a:defRPr sz="21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2100"/>
                  <a:buFont typeface="Montserrat"/>
                  <a:buNone/>
                  <a:defRPr sz="21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92075" indent="-92075" algn="l">
                  <a:buClr>
                    <a:srgbClr val="FFCD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ko-KR" sz="1200" b="1" dirty="0">
                    <a:solidFill>
                      <a:schemeClr val="tx1"/>
                    </a:solidFill>
                    <a:latin typeface="Lora" pitchFamily="2" charset="0"/>
                    <a:ea typeface="휴먼둥근헤드라인" panose="02030504000101010101" pitchFamily="18" charset="-127"/>
                  </a:rPr>
                  <a:t>F-Score</a:t>
                </a:r>
                <a:r>
                  <a:rPr lang="ko-KR" altLang="en-US" sz="1200" b="1" dirty="0">
                    <a:solidFill>
                      <a:schemeClr val="tx1"/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가 높은 기업 </a:t>
                </a:r>
                <a:r>
                  <a:rPr lang="ko-KR" altLang="en-US" sz="1200" b="1" dirty="0" err="1">
                    <a:solidFill>
                      <a:schemeClr val="tx1"/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재분류</a:t>
                </a:r>
                <a:endParaRPr lang="en-US" altLang="ko-KR" sz="1200" b="1" dirty="0">
                  <a:solidFill>
                    <a:schemeClr val="tx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  <a:p>
                <a:pPr marL="92075" indent="-92075" algn="l">
                  <a:buClr>
                    <a:srgbClr val="FFCD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ko-KR" sz="1200" b="1" dirty="0" err="1">
                    <a:solidFill>
                      <a:schemeClr val="tx1"/>
                    </a:solidFill>
                    <a:latin typeface="Lora" pitchFamily="2" charset="0"/>
                    <a:ea typeface="휴먼둥근헤드라인" panose="02030504000101010101" pitchFamily="18" charset="-127"/>
                  </a:rPr>
                  <a:t>Backtesting</a:t>
                </a:r>
                <a:r>
                  <a:rPr lang="ko-KR" altLang="en-US" sz="1200" b="1" dirty="0">
                    <a:solidFill>
                      <a:schemeClr val="tx1"/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 진행 후</a:t>
                </a:r>
                <a:endParaRPr lang="en-US" altLang="ko-KR" sz="1200" b="1" dirty="0">
                  <a:solidFill>
                    <a:schemeClr val="tx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  <a:p>
                <a:pPr marL="92075" indent="-92075" algn="l">
                  <a:buClr>
                    <a:srgbClr val="FFCD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ko-KR" altLang="en-US" sz="1200" b="1" dirty="0">
                    <a:solidFill>
                      <a:schemeClr val="tx1"/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수익률 높은 기업 발굴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C54B6EB-772B-4FE4-B2D4-0206B722AFCD}"/>
                  </a:ext>
                </a:extLst>
              </p:cNvPr>
              <p:cNvSpPr txBox="1"/>
              <p:nvPr/>
            </p:nvSpPr>
            <p:spPr>
              <a:xfrm>
                <a:off x="332539" y="4216962"/>
                <a:ext cx="656458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b="1" dirty="0"/>
                  <a:t>※: 코스피 상장기업 중 부도기업의 수는 극히 적으므로 </a:t>
                </a:r>
                <a:r>
                  <a:rPr lang="ko-KR" altLang="en-US" sz="1200" b="1" dirty="0">
                    <a:solidFill>
                      <a:srgbClr val="FF0000"/>
                    </a:solidFill>
                  </a:rPr>
                  <a:t>상대적 </a:t>
                </a:r>
                <a:r>
                  <a:rPr lang="ko-KR" altLang="en-US" sz="1200" b="1" dirty="0" err="1">
                    <a:solidFill>
                      <a:srgbClr val="FF0000"/>
                    </a:solidFill>
                  </a:rPr>
                  <a:t>부실성</a:t>
                </a:r>
                <a:r>
                  <a:rPr lang="ko-KR" altLang="en-US" sz="1200" b="1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1200" b="1" dirty="0"/>
                  <a:t>이란 용어를 사용</a:t>
                </a:r>
              </a:p>
            </p:txBody>
          </p:sp>
          <p:grpSp>
            <p:nvGrpSpPr>
              <p:cNvPr id="37" name="Google Shape;940;p48">
                <a:extLst>
                  <a:ext uri="{FF2B5EF4-FFF2-40B4-BE49-F238E27FC236}">
                    <a16:creationId xmlns:a16="http://schemas.microsoft.com/office/drawing/2014/main" id="{995E592C-80EC-4451-8C66-72F6BF95D1A0}"/>
                  </a:ext>
                </a:extLst>
              </p:cNvPr>
              <p:cNvGrpSpPr/>
              <p:nvPr/>
            </p:nvGrpSpPr>
            <p:grpSpPr>
              <a:xfrm>
                <a:off x="753401" y="1516831"/>
                <a:ext cx="1043074" cy="844634"/>
                <a:chOff x="5247525" y="3007275"/>
                <a:chExt cx="517575" cy="384825"/>
              </a:xfrm>
              <a:solidFill>
                <a:schemeClr val="tx1"/>
              </a:solidFill>
            </p:grpSpPr>
            <p:sp>
              <p:nvSpPr>
                <p:cNvPr id="38" name="Google Shape;941;p48">
                  <a:extLst>
                    <a:ext uri="{FF2B5EF4-FFF2-40B4-BE49-F238E27FC236}">
                      <a16:creationId xmlns:a16="http://schemas.microsoft.com/office/drawing/2014/main" id="{4C32237C-CA5C-46B2-B213-786DA71960FA}"/>
                    </a:ext>
                  </a:extLst>
                </p:cNvPr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grpFill/>
                <a:ln w="9525" cap="rnd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942;p48">
                  <a:extLst>
                    <a:ext uri="{FF2B5EF4-FFF2-40B4-BE49-F238E27FC236}">
                      <a16:creationId xmlns:a16="http://schemas.microsoft.com/office/drawing/2014/main" id="{2DBE5A42-1BCE-4266-AE62-0C3409D5BDED}"/>
                    </a:ext>
                  </a:extLst>
                </p:cNvPr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grpFill/>
                <a:ln w="9525" cap="rnd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" name="Google Shape;943;p48">
                <a:extLst>
                  <a:ext uri="{FF2B5EF4-FFF2-40B4-BE49-F238E27FC236}">
                    <a16:creationId xmlns:a16="http://schemas.microsoft.com/office/drawing/2014/main" id="{53677067-2E0B-4C75-ABEF-11BE4FADCCF3}"/>
                  </a:ext>
                </a:extLst>
              </p:cNvPr>
              <p:cNvGrpSpPr/>
              <p:nvPr/>
            </p:nvGrpSpPr>
            <p:grpSpPr>
              <a:xfrm>
                <a:off x="3072242" y="1516831"/>
                <a:ext cx="703142" cy="844634"/>
                <a:chOff x="3951850" y="2985350"/>
                <a:chExt cx="407950" cy="416500"/>
              </a:xfrm>
            </p:grpSpPr>
            <p:sp>
              <p:nvSpPr>
                <p:cNvPr id="41" name="Google Shape;944;p48">
                  <a:extLst>
                    <a:ext uri="{FF2B5EF4-FFF2-40B4-BE49-F238E27FC236}">
                      <a16:creationId xmlns:a16="http://schemas.microsoft.com/office/drawing/2014/main" id="{0B398719-A5A0-4E86-A518-248C6A706BCA}"/>
                    </a:ext>
                  </a:extLst>
                </p:cNvPr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2" h="12593" fill="none" extrusionOk="0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945;p48">
                  <a:extLst>
                    <a:ext uri="{FF2B5EF4-FFF2-40B4-BE49-F238E27FC236}">
                      <a16:creationId xmlns:a16="http://schemas.microsoft.com/office/drawing/2014/main" id="{DBB9E7BD-FDB6-4D40-B045-4333FE3E376B}"/>
                    </a:ext>
                  </a:extLst>
                </p:cNvPr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0" h="9670" fill="none" extrusionOk="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946;p48">
                  <a:extLst>
                    <a:ext uri="{FF2B5EF4-FFF2-40B4-BE49-F238E27FC236}">
                      <a16:creationId xmlns:a16="http://schemas.microsoft.com/office/drawing/2014/main" id="{84AE6C26-73C7-4CED-ACBD-6EF933BDC9C8}"/>
                    </a:ext>
                  </a:extLst>
                </p:cNvPr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6" h="3386" fill="none" extrusionOk="0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947;p48">
                  <a:extLst>
                    <a:ext uri="{FF2B5EF4-FFF2-40B4-BE49-F238E27FC236}">
                      <a16:creationId xmlns:a16="http://schemas.microsoft.com/office/drawing/2014/main" id="{033C627B-437B-4B1B-B9FA-9FA81D22DC8B}"/>
                    </a:ext>
                  </a:extLst>
                </p:cNvPr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2" h="6139" fill="none" extrusionOk="0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" name="Google Shape;978;p48">
                <a:extLst>
                  <a:ext uri="{FF2B5EF4-FFF2-40B4-BE49-F238E27FC236}">
                    <a16:creationId xmlns:a16="http://schemas.microsoft.com/office/drawing/2014/main" id="{D762F389-82A3-4BDF-BB84-A801F7D8F79F}"/>
                  </a:ext>
                </a:extLst>
              </p:cNvPr>
              <p:cNvGrpSpPr/>
              <p:nvPr/>
            </p:nvGrpSpPr>
            <p:grpSpPr>
              <a:xfrm>
                <a:off x="5000070" y="1516831"/>
                <a:ext cx="964141" cy="844634"/>
                <a:chOff x="3932350" y="3714775"/>
                <a:chExt cx="439650" cy="319075"/>
              </a:xfrm>
            </p:grpSpPr>
            <p:sp>
              <p:nvSpPr>
                <p:cNvPr id="60" name="Google Shape;979;p48">
                  <a:extLst>
                    <a:ext uri="{FF2B5EF4-FFF2-40B4-BE49-F238E27FC236}">
                      <a16:creationId xmlns:a16="http://schemas.microsoft.com/office/drawing/2014/main" id="{EE7E02EB-0020-4F95-8E5B-28379F0C9740}"/>
                    </a:ext>
                  </a:extLst>
                </p:cNvPr>
                <p:cNvSpPr/>
                <p:nvPr/>
              </p:nvSpPr>
              <p:spPr>
                <a:xfrm>
                  <a:off x="3932350" y="3714775"/>
                  <a:ext cx="439650" cy="31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6" h="12763" fill="none" extrusionOk="0">
                      <a:moveTo>
                        <a:pt x="1" y="1"/>
                      </a:moveTo>
                      <a:lnTo>
                        <a:pt x="1" y="12276"/>
                      </a:lnTo>
                      <a:lnTo>
                        <a:pt x="1" y="12276"/>
                      </a:lnTo>
                      <a:lnTo>
                        <a:pt x="1" y="12373"/>
                      </a:lnTo>
                      <a:lnTo>
                        <a:pt x="25" y="12471"/>
                      </a:lnTo>
                      <a:lnTo>
                        <a:pt x="74" y="12544"/>
                      </a:lnTo>
                      <a:lnTo>
                        <a:pt x="123" y="12617"/>
                      </a:lnTo>
                      <a:lnTo>
                        <a:pt x="196" y="12690"/>
                      </a:lnTo>
                      <a:lnTo>
                        <a:pt x="293" y="12714"/>
                      </a:lnTo>
                      <a:lnTo>
                        <a:pt x="366" y="12763"/>
                      </a:lnTo>
                      <a:lnTo>
                        <a:pt x="488" y="12763"/>
                      </a:lnTo>
                      <a:lnTo>
                        <a:pt x="17585" y="12763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980;p48">
                  <a:extLst>
                    <a:ext uri="{FF2B5EF4-FFF2-40B4-BE49-F238E27FC236}">
                      <a16:creationId xmlns:a16="http://schemas.microsoft.com/office/drawing/2014/main" id="{A6946F8F-028A-4C0B-AFF3-B14B90B8CDB5}"/>
                    </a:ext>
                  </a:extLst>
                </p:cNvPr>
                <p:cNvSpPr/>
                <p:nvPr/>
              </p:nvSpPr>
              <p:spPr>
                <a:xfrm>
                  <a:off x="3970100" y="3862750"/>
                  <a:ext cx="77350" cy="13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" h="5310" fill="none" extrusionOk="0">
                      <a:moveTo>
                        <a:pt x="3094" y="5309"/>
                      </a:moveTo>
                      <a:lnTo>
                        <a:pt x="3094" y="487"/>
                      </a:lnTo>
                      <a:lnTo>
                        <a:pt x="3094" y="487"/>
                      </a:lnTo>
                      <a:lnTo>
                        <a:pt x="3094" y="390"/>
                      </a:lnTo>
                      <a:lnTo>
                        <a:pt x="3070" y="292"/>
                      </a:lnTo>
                      <a:lnTo>
                        <a:pt x="3021" y="219"/>
                      </a:lnTo>
                      <a:lnTo>
                        <a:pt x="2948" y="146"/>
                      </a:lnTo>
                      <a:lnTo>
                        <a:pt x="2899" y="97"/>
                      </a:lnTo>
                      <a:lnTo>
                        <a:pt x="2802" y="49"/>
                      </a:lnTo>
                      <a:lnTo>
                        <a:pt x="2704" y="24"/>
                      </a:lnTo>
                      <a:lnTo>
                        <a:pt x="2607" y="0"/>
                      </a:ln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1" y="24"/>
                      </a:lnTo>
                      <a:lnTo>
                        <a:pt x="293" y="49"/>
                      </a:lnTo>
                      <a:lnTo>
                        <a:pt x="220" y="97"/>
                      </a:lnTo>
                      <a:lnTo>
                        <a:pt x="147" y="146"/>
                      </a:lnTo>
                      <a:lnTo>
                        <a:pt x="74" y="219"/>
                      </a:lnTo>
                      <a:lnTo>
                        <a:pt x="50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5309"/>
                      </a:lnTo>
                      <a:lnTo>
                        <a:pt x="3094" y="530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981;p48">
                  <a:extLst>
                    <a:ext uri="{FF2B5EF4-FFF2-40B4-BE49-F238E27FC236}">
                      <a16:creationId xmlns:a16="http://schemas.microsoft.com/office/drawing/2014/main" id="{7D7DEB55-C71F-4E96-8655-E29C8C8B1C72}"/>
                    </a:ext>
                  </a:extLst>
                </p:cNvPr>
                <p:cNvSpPr/>
                <p:nvPr/>
              </p:nvSpPr>
              <p:spPr>
                <a:xfrm>
                  <a:off x="4278800" y="3862750"/>
                  <a:ext cx="77350" cy="13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" h="5310" fill="none" extrusionOk="0">
                      <a:moveTo>
                        <a:pt x="3094" y="5309"/>
                      </a:moveTo>
                      <a:lnTo>
                        <a:pt x="3094" y="487"/>
                      </a:lnTo>
                      <a:lnTo>
                        <a:pt x="3094" y="487"/>
                      </a:lnTo>
                      <a:lnTo>
                        <a:pt x="3094" y="390"/>
                      </a:lnTo>
                      <a:lnTo>
                        <a:pt x="3070" y="292"/>
                      </a:lnTo>
                      <a:lnTo>
                        <a:pt x="3021" y="219"/>
                      </a:lnTo>
                      <a:lnTo>
                        <a:pt x="2948" y="146"/>
                      </a:lnTo>
                      <a:lnTo>
                        <a:pt x="2899" y="97"/>
                      </a:lnTo>
                      <a:lnTo>
                        <a:pt x="2802" y="49"/>
                      </a:lnTo>
                      <a:lnTo>
                        <a:pt x="2704" y="24"/>
                      </a:lnTo>
                      <a:lnTo>
                        <a:pt x="2607" y="0"/>
                      </a:ln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24"/>
                      </a:lnTo>
                      <a:lnTo>
                        <a:pt x="293" y="49"/>
                      </a:lnTo>
                      <a:lnTo>
                        <a:pt x="220" y="97"/>
                      </a:lnTo>
                      <a:lnTo>
                        <a:pt x="147" y="146"/>
                      </a:lnTo>
                      <a:lnTo>
                        <a:pt x="74" y="219"/>
                      </a:lnTo>
                      <a:lnTo>
                        <a:pt x="50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5309"/>
                      </a:lnTo>
                      <a:lnTo>
                        <a:pt x="3094" y="530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982;p48">
                  <a:extLst>
                    <a:ext uri="{FF2B5EF4-FFF2-40B4-BE49-F238E27FC236}">
                      <a16:creationId xmlns:a16="http://schemas.microsoft.com/office/drawing/2014/main" id="{B7B39E73-7947-436C-A995-540851801C47}"/>
                    </a:ext>
                  </a:extLst>
                </p:cNvPr>
                <p:cNvSpPr/>
                <p:nvPr/>
              </p:nvSpPr>
              <p:spPr>
                <a:xfrm>
                  <a:off x="4073000" y="3716600"/>
                  <a:ext cx="77350" cy="27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" h="11156" fill="none" extrusionOk="0">
                      <a:moveTo>
                        <a:pt x="3094" y="11155"/>
                      </a:moveTo>
                      <a:lnTo>
                        <a:pt x="3094" y="488"/>
                      </a:lnTo>
                      <a:lnTo>
                        <a:pt x="3094" y="488"/>
                      </a:lnTo>
                      <a:lnTo>
                        <a:pt x="3094" y="391"/>
                      </a:lnTo>
                      <a:lnTo>
                        <a:pt x="3070" y="293"/>
                      </a:lnTo>
                      <a:lnTo>
                        <a:pt x="3021" y="220"/>
                      </a:lnTo>
                      <a:lnTo>
                        <a:pt x="2948" y="147"/>
                      </a:lnTo>
                      <a:lnTo>
                        <a:pt x="2899" y="98"/>
                      </a:lnTo>
                      <a:lnTo>
                        <a:pt x="2802" y="50"/>
                      </a:lnTo>
                      <a:lnTo>
                        <a:pt x="2704" y="25"/>
                      </a:lnTo>
                      <a:lnTo>
                        <a:pt x="2607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1" y="25"/>
                      </a:lnTo>
                      <a:lnTo>
                        <a:pt x="293" y="50"/>
                      </a:lnTo>
                      <a:lnTo>
                        <a:pt x="220" y="98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50" y="293"/>
                      </a:lnTo>
                      <a:lnTo>
                        <a:pt x="1" y="391"/>
                      </a:lnTo>
                      <a:lnTo>
                        <a:pt x="1" y="488"/>
                      </a:lnTo>
                      <a:lnTo>
                        <a:pt x="1" y="11155"/>
                      </a:lnTo>
                      <a:lnTo>
                        <a:pt x="3094" y="11155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983;p48">
                  <a:extLst>
                    <a:ext uri="{FF2B5EF4-FFF2-40B4-BE49-F238E27FC236}">
                      <a16:creationId xmlns:a16="http://schemas.microsoft.com/office/drawing/2014/main" id="{D2AD0F28-73CD-4915-A96C-4729F42FDBEA}"/>
                    </a:ext>
                  </a:extLst>
                </p:cNvPr>
                <p:cNvSpPr/>
                <p:nvPr/>
              </p:nvSpPr>
              <p:spPr>
                <a:xfrm>
                  <a:off x="4175900" y="3787250"/>
                  <a:ext cx="77350" cy="20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" h="8330" fill="none" extrusionOk="0">
                      <a:moveTo>
                        <a:pt x="3094" y="8329"/>
                      </a:moveTo>
                      <a:lnTo>
                        <a:pt x="3094" y="487"/>
                      </a:lnTo>
                      <a:lnTo>
                        <a:pt x="3094" y="487"/>
                      </a:lnTo>
                      <a:lnTo>
                        <a:pt x="3094" y="390"/>
                      </a:lnTo>
                      <a:lnTo>
                        <a:pt x="3070" y="292"/>
                      </a:lnTo>
                      <a:lnTo>
                        <a:pt x="3021" y="219"/>
                      </a:lnTo>
                      <a:lnTo>
                        <a:pt x="2948" y="146"/>
                      </a:lnTo>
                      <a:lnTo>
                        <a:pt x="2899" y="97"/>
                      </a:lnTo>
                      <a:lnTo>
                        <a:pt x="2802" y="49"/>
                      </a:lnTo>
                      <a:lnTo>
                        <a:pt x="2704" y="24"/>
                      </a:lnTo>
                      <a:lnTo>
                        <a:pt x="2607" y="0"/>
                      </a:ln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1" y="24"/>
                      </a:lnTo>
                      <a:lnTo>
                        <a:pt x="293" y="49"/>
                      </a:lnTo>
                      <a:lnTo>
                        <a:pt x="220" y="97"/>
                      </a:lnTo>
                      <a:lnTo>
                        <a:pt x="147" y="146"/>
                      </a:lnTo>
                      <a:lnTo>
                        <a:pt x="74" y="219"/>
                      </a:lnTo>
                      <a:lnTo>
                        <a:pt x="50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8329"/>
                      </a:lnTo>
                      <a:lnTo>
                        <a:pt x="3094" y="832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" name="Google Shape;987;p48">
                <a:extLst>
                  <a:ext uri="{FF2B5EF4-FFF2-40B4-BE49-F238E27FC236}">
                    <a16:creationId xmlns:a16="http://schemas.microsoft.com/office/drawing/2014/main" id="{AD2D8824-5D81-4767-8601-D792FBFB3812}"/>
                  </a:ext>
                </a:extLst>
              </p:cNvPr>
              <p:cNvGrpSpPr/>
              <p:nvPr/>
            </p:nvGrpSpPr>
            <p:grpSpPr>
              <a:xfrm>
                <a:off x="7226025" y="1516791"/>
                <a:ext cx="964141" cy="933073"/>
                <a:chOff x="5292575" y="3681900"/>
                <a:chExt cx="420150" cy="373275"/>
              </a:xfrm>
            </p:grpSpPr>
            <p:sp>
              <p:nvSpPr>
                <p:cNvPr id="69" name="Google Shape;988;p48">
                  <a:extLst>
                    <a:ext uri="{FF2B5EF4-FFF2-40B4-BE49-F238E27FC236}">
                      <a16:creationId xmlns:a16="http://schemas.microsoft.com/office/drawing/2014/main" id="{4089FA58-78BA-4818-B741-E0F94CF144A0}"/>
                    </a:ext>
                  </a:extLst>
                </p:cNvPr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06" h="10668" fill="none" extrusionOk="0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989;p48">
                  <a:extLst>
                    <a:ext uri="{FF2B5EF4-FFF2-40B4-BE49-F238E27FC236}">
                      <a16:creationId xmlns:a16="http://schemas.microsoft.com/office/drawing/2014/main" id="{15BD2B5F-7DBD-4ACF-924B-405A1691959E}"/>
                    </a:ext>
                  </a:extLst>
                </p:cNvPr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1000" fill="none" extrusionOk="0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990;p48">
                  <a:extLst>
                    <a:ext uri="{FF2B5EF4-FFF2-40B4-BE49-F238E27FC236}">
                      <a16:creationId xmlns:a16="http://schemas.microsoft.com/office/drawing/2014/main" id="{9094FE79-A369-41A8-9E1B-3C4896D83F24}"/>
                    </a:ext>
                  </a:extLst>
                </p:cNvPr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6" h="3265" fill="none" extrusionOk="0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991;p48">
                  <a:extLst>
                    <a:ext uri="{FF2B5EF4-FFF2-40B4-BE49-F238E27FC236}">
                      <a16:creationId xmlns:a16="http://schemas.microsoft.com/office/drawing/2014/main" id="{EC81F1BD-45F2-4580-9133-990DE401538D}"/>
                    </a:ext>
                  </a:extLst>
                </p:cNvPr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7" h="3265" fill="none" extrusionOk="0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992;p48">
                  <a:extLst>
                    <a:ext uri="{FF2B5EF4-FFF2-40B4-BE49-F238E27FC236}">
                      <a16:creationId xmlns:a16="http://schemas.microsoft.com/office/drawing/2014/main" id="{A4CF0DF5-50CD-4BF1-97B0-6BC6D43F0457}"/>
                    </a:ext>
                  </a:extLst>
                </p:cNvPr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58" h="8720" fill="none" extrusionOk="0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993;p48">
                  <a:extLst>
                    <a:ext uri="{FF2B5EF4-FFF2-40B4-BE49-F238E27FC236}">
                      <a16:creationId xmlns:a16="http://schemas.microsoft.com/office/drawing/2014/main" id="{0EEA5644-45C1-4B99-B19C-7FD8AFD91BB9}"/>
                    </a:ext>
                  </a:extLst>
                </p:cNvPr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8" h="4629" fill="none" extrusionOk="0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994;p48">
                  <a:extLst>
                    <a:ext uri="{FF2B5EF4-FFF2-40B4-BE49-F238E27FC236}">
                      <a16:creationId xmlns:a16="http://schemas.microsoft.com/office/drawing/2014/main" id="{EB951102-AB9A-4FB4-8E2A-E6D18E50615C}"/>
                    </a:ext>
                  </a:extLst>
                </p:cNvPr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3" h="2753" fill="none" extrusionOk="0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FC648A87-CC91-4692-AB70-A48197BEFBEE}"/>
              </a:ext>
            </a:extLst>
          </p:cNvPr>
          <p:cNvSpPr txBox="1"/>
          <p:nvPr/>
        </p:nvSpPr>
        <p:spPr>
          <a:xfrm>
            <a:off x="861352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59964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3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Prediction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670560"/>
            <a:chOff x="545843" y="3551853"/>
            <a:chExt cx="5896291" cy="23784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15930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8" y="3551853"/>
              <a:ext cx="1472689" cy="1593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89" cy="23784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en-US" altLang="ko-KR" sz="1400" b="1" dirty="0">
                <a:highlight>
                  <a:srgbClr val="FFCD00"/>
                </a:highlight>
              </a:rPr>
              <a:t>Prophet :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추세예측</a:t>
            </a:r>
            <a:endParaRPr lang="en-US" altLang="ko-KR" sz="14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en-US" altLang="ko-KR" sz="1000" b="1" dirty="0"/>
              <a:t>Data : </a:t>
            </a:r>
            <a:r>
              <a:rPr lang="ko-KR" altLang="en-US" sz="1000" b="1" dirty="0"/>
              <a:t>일별데이터 </a:t>
            </a:r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000" b="1" dirty="0"/>
              <a:t>기간 </a:t>
            </a:r>
            <a:r>
              <a:rPr lang="en-US" altLang="ko-KR" sz="1000" b="1" dirty="0"/>
              <a:t>: 23</a:t>
            </a:r>
            <a:r>
              <a:rPr lang="ko-KR" altLang="en-US" sz="1000" b="1" dirty="0"/>
              <a:t>개월</a:t>
            </a:r>
            <a:r>
              <a:rPr lang="en-US" altLang="ko-KR" sz="1000" b="1" dirty="0"/>
              <a:t>(2018.1.1.~2019.11.30) + </a:t>
            </a:r>
            <a:r>
              <a:rPr lang="ko-KR" altLang="en-US" sz="1000" b="1" dirty="0"/>
              <a:t>예측치 </a:t>
            </a:r>
            <a:r>
              <a:rPr lang="en-US" altLang="ko-KR" sz="1000" b="1" dirty="0"/>
              <a:t>1</a:t>
            </a:r>
            <a:r>
              <a:rPr lang="ko-KR" altLang="en-US" sz="1000" b="1" dirty="0"/>
              <a:t>개월</a:t>
            </a:r>
            <a:r>
              <a:rPr lang="en-US" altLang="ko-KR" sz="1000" b="1" dirty="0"/>
              <a:t>(2019.12)</a:t>
            </a:r>
          </a:p>
          <a:p>
            <a:pPr marL="76200" indent="0">
              <a:buClr>
                <a:schemeClr val="accent1"/>
              </a:buClr>
              <a:buNone/>
            </a:pPr>
            <a:endParaRPr lang="en-US" altLang="ko-KR" sz="800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FB39D05-413B-4739-9E6A-CF226BD36D9E}"/>
              </a:ext>
            </a:extLst>
          </p:cNvPr>
          <p:cNvGrpSpPr/>
          <p:nvPr/>
        </p:nvGrpSpPr>
        <p:grpSpPr>
          <a:xfrm>
            <a:off x="816548" y="2211483"/>
            <a:ext cx="3625912" cy="2931968"/>
            <a:chOff x="816548" y="2211483"/>
            <a:chExt cx="3625912" cy="2931968"/>
          </a:xfrm>
        </p:grpSpPr>
        <p:pic>
          <p:nvPicPr>
            <p:cNvPr id="29" name="picture 22">
              <a:extLst>
                <a:ext uri="{FF2B5EF4-FFF2-40B4-BE49-F238E27FC236}">
                  <a16:creationId xmlns:a16="http://schemas.microsoft.com/office/drawing/2014/main" id="{9FB41B73-EEC8-42C7-AD93-D7D5E9CB697B}"/>
                </a:ext>
              </a:extLst>
            </p:cNvPr>
            <p:cNvPicPr/>
            <p:nvPr/>
          </p:nvPicPr>
          <p:blipFill>
            <a:blip r:embed="rId3" cstate="print">
              <a:lum/>
            </a:blip>
            <a:srcRect/>
            <a:stretch>
              <a:fillRect/>
            </a:stretch>
          </p:blipFill>
          <p:spPr>
            <a:xfrm>
              <a:off x="816548" y="2400300"/>
              <a:ext cx="3625912" cy="274315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A20881-24FD-4462-BF03-2A6F1005CF78}"/>
                </a:ext>
              </a:extLst>
            </p:cNvPr>
            <p:cNvSpPr txBox="1"/>
            <p:nvPr/>
          </p:nvSpPr>
          <p:spPr>
            <a:xfrm>
              <a:off x="2139919" y="2211483"/>
              <a:ext cx="97917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dirty="0"/>
                <a:t>영화금속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A2770C-2327-4917-8CB2-155A264B37EB}"/>
              </a:ext>
            </a:extLst>
          </p:cNvPr>
          <p:cNvGrpSpPr/>
          <p:nvPr/>
        </p:nvGrpSpPr>
        <p:grpSpPr>
          <a:xfrm>
            <a:off x="4708191" y="2211483"/>
            <a:ext cx="4047462" cy="2931969"/>
            <a:chOff x="4708191" y="2211483"/>
            <a:chExt cx="4047462" cy="2931969"/>
          </a:xfrm>
        </p:grpSpPr>
        <p:pic>
          <p:nvPicPr>
            <p:cNvPr id="30" name="picture 23">
              <a:extLst>
                <a:ext uri="{FF2B5EF4-FFF2-40B4-BE49-F238E27FC236}">
                  <a16:creationId xmlns:a16="http://schemas.microsoft.com/office/drawing/2014/main" id="{D5F85B2F-896A-4090-9E17-4A317AA8217F}"/>
                </a:ext>
              </a:extLst>
            </p:cNvPr>
            <p:cNvPicPr/>
            <p:nvPr/>
          </p:nvPicPr>
          <p:blipFill>
            <a:blip r:embed="rId4" cstate="print">
              <a:lum/>
            </a:blip>
            <a:srcRect/>
            <a:stretch>
              <a:fillRect/>
            </a:stretch>
          </p:blipFill>
          <p:spPr>
            <a:xfrm>
              <a:off x="4708191" y="2400300"/>
              <a:ext cx="4047462" cy="274315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0A6F07-F884-451A-8510-701572DC3C06}"/>
                </a:ext>
              </a:extLst>
            </p:cNvPr>
            <p:cNvSpPr txBox="1"/>
            <p:nvPr/>
          </p:nvSpPr>
          <p:spPr>
            <a:xfrm>
              <a:off x="6242337" y="2211483"/>
              <a:ext cx="97917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dirty="0" err="1"/>
                <a:t>코오롱글로벌</a:t>
              </a:r>
              <a:endParaRPr lang="ko-KR" altLang="en-US" sz="10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8A52974-6D6A-42A2-B503-2C502DFDC68C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121289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3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Prediction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670560"/>
            <a:chOff x="545843" y="3551853"/>
            <a:chExt cx="5896291" cy="23784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15930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8" y="3551853"/>
              <a:ext cx="1472689" cy="1593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89" cy="23784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en-US" altLang="ko-KR" sz="1400" b="1" dirty="0">
                <a:highlight>
                  <a:srgbClr val="FFCD00"/>
                </a:highlight>
              </a:rPr>
              <a:t>Prophet :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추세예측</a:t>
            </a:r>
            <a:endParaRPr lang="en-US" altLang="ko-KR" sz="14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4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400" b="1" dirty="0" err="1"/>
              <a:t>서사점</a:t>
            </a:r>
            <a:r>
              <a:rPr lang="en-US" altLang="ko-KR" sz="1400" b="1" dirty="0"/>
              <a:t>:</a:t>
            </a:r>
            <a:endParaRPr lang="ko-KR" altLang="en-US" sz="1400" b="1" dirty="0"/>
          </a:p>
          <a:p>
            <a:pPr marL="266700" indent="-1905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400" b="1" dirty="0"/>
              <a:t>RMSE </a:t>
            </a:r>
            <a:r>
              <a:rPr lang="ko-KR" altLang="en-US" sz="1400" b="1" dirty="0"/>
              <a:t>값을 낮추기 위한 파라미터 조정 필요</a:t>
            </a:r>
          </a:p>
          <a:p>
            <a:pPr marL="266700" indent="-1905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400" b="1" dirty="0"/>
              <a:t>Change-point </a:t>
            </a:r>
            <a:r>
              <a:rPr lang="ko-KR" altLang="en-US" sz="1400" b="1" dirty="0"/>
              <a:t>이용한 추세 예측은 활용 할 만 함</a:t>
            </a:r>
          </a:p>
          <a:p>
            <a:pPr marL="76200" indent="0">
              <a:buClr>
                <a:schemeClr val="accent1"/>
              </a:buClr>
              <a:buNone/>
            </a:pPr>
            <a:endParaRPr lang="ko-KR" altLang="en-US" sz="14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8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3A85BB-691F-4EE6-9CAE-30F217C17747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0356179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3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Prediction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670560"/>
            <a:chOff x="545843" y="3551853"/>
            <a:chExt cx="5896291" cy="23784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15930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8" y="3551853"/>
              <a:ext cx="1472689" cy="1593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89" cy="23784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ko-KR" altLang="en-US" sz="1400" b="1" dirty="0">
                <a:highlight>
                  <a:srgbClr val="FFCD00"/>
                </a:highlight>
              </a:rPr>
              <a:t>강화학습</a:t>
            </a:r>
            <a:r>
              <a:rPr lang="en-US" altLang="ko-KR" sz="1400" b="1" dirty="0">
                <a:highlight>
                  <a:srgbClr val="FFCD00"/>
                </a:highlight>
              </a:rPr>
              <a:t>(Reinforcement learning)</a:t>
            </a:r>
            <a:endParaRPr lang="en-US" altLang="ko-KR" sz="14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400" b="1" dirty="0"/>
          </a:p>
          <a:p>
            <a:pPr marL="266700" indent="-1905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400" b="1" dirty="0"/>
              <a:t>기간 </a:t>
            </a:r>
            <a:r>
              <a:rPr lang="en-US" altLang="ko-KR" sz="1400" b="1" dirty="0"/>
              <a:t>: 10</a:t>
            </a:r>
            <a:r>
              <a:rPr lang="ko-KR" altLang="en-US" sz="1400" b="1" dirty="0"/>
              <a:t>년</a:t>
            </a:r>
            <a:r>
              <a:rPr lang="en-US" altLang="ko-KR" sz="1400" b="1" dirty="0"/>
              <a:t>(2009.1.1.~2019.12.30.) / train : test = 7 : 3</a:t>
            </a:r>
          </a:p>
          <a:p>
            <a:pPr marL="266700" indent="-1905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400" b="1" dirty="0"/>
              <a:t>투자금액 </a:t>
            </a:r>
            <a:r>
              <a:rPr lang="en-US" altLang="ko-KR" sz="1400" b="1" dirty="0"/>
              <a:t>: 5</a:t>
            </a:r>
            <a:r>
              <a:rPr lang="ko-KR" altLang="en-US" sz="1400" b="1" dirty="0"/>
              <a:t>천만원</a:t>
            </a:r>
          </a:p>
          <a:p>
            <a:pPr marL="266700" indent="-1905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400" b="1" dirty="0"/>
              <a:t>기업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추출 </a:t>
            </a:r>
            <a:r>
              <a:rPr lang="en-US" altLang="ko-KR" sz="1400" b="1" dirty="0"/>
              <a:t>6</a:t>
            </a:r>
            <a:r>
              <a:rPr lang="ko-KR" altLang="en-US" sz="1400" b="1" dirty="0"/>
              <a:t>기업 두 그룹으로 나누어 진행</a:t>
            </a:r>
            <a:endParaRPr lang="en-US" altLang="ko-KR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2B49CF-50E5-4D41-AECE-0243F998B840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2977317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3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Prediction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670560"/>
            <a:chOff x="545843" y="3551853"/>
            <a:chExt cx="5896291" cy="23784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15930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8" y="3551853"/>
              <a:ext cx="1472689" cy="1593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89" cy="23784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ko-KR" altLang="en-US" sz="1400" b="1" dirty="0">
                <a:highlight>
                  <a:srgbClr val="FFCD00"/>
                </a:highlight>
              </a:rPr>
              <a:t>강화학습</a:t>
            </a:r>
            <a:r>
              <a:rPr lang="en-US" altLang="ko-KR" sz="1400" b="1" dirty="0">
                <a:highlight>
                  <a:srgbClr val="FFCD00"/>
                </a:highlight>
              </a:rPr>
              <a:t>(Reinforcement learning)</a:t>
            </a:r>
            <a:endParaRPr lang="en-US" altLang="ko-KR" sz="14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000" b="1" dirty="0"/>
              <a:t>그룹 </a:t>
            </a:r>
            <a:r>
              <a:rPr lang="en-US" altLang="ko-KR" sz="1000" b="1" dirty="0"/>
              <a:t>1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3A4574F-89AA-4B6F-8ABA-0DBC7BC29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368448"/>
              </p:ext>
            </p:extLst>
          </p:nvPr>
        </p:nvGraphicFramePr>
        <p:xfrm>
          <a:off x="1544637" y="1955829"/>
          <a:ext cx="5958265" cy="690880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1408693">
                  <a:extLst>
                    <a:ext uri="{9D8B030D-6E8A-4147-A177-3AD203B41FA5}">
                      <a16:colId xmlns:a16="http://schemas.microsoft.com/office/drawing/2014/main" val="2523509228"/>
                    </a:ext>
                  </a:extLst>
                </a:gridCol>
                <a:gridCol w="861462">
                  <a:extLst>
                    <a:ext uri="{9D8B030D-6E8A-4147-A177-3AD203B41FA5}">
                      <a16:colId xmlns:a16="http://schemas.microsoft.com/office/drawing/2014/main" val="14284212"/>
                    </a:ext>
                  </a:extLst>
                </a:gridCol>
                <a:gridCol w="513029">
                  <a:extLst>
                    <a:ext uri="{9D8B030D-6E8A-4147-A177-3AD203B41FA5}">
                      <a16:colId xmlns:a16="http://schemas.microsoft.com/office/drawing/2014/main" val="2381442736"/>
                    </a:ext>
                  </a:extLst>
                </a:gridCol>
                <a:gridCol w="755293">
                  <a:extLst>
                    <a:ext uri="{9D8B030D-6E8A-4147-A177-3AD203B41FA5}">
                      <a16:colId xmlns:a16="http://schemas.microsoft.com/office/drawing/2014/main" val="540202989"/>
                    </a:ext>
                  </a:extLst>
                </a:gridCol>
                <a:gridCol w="652687">
                  <a:extLst>
                    <a:ext uri="{9D8B030D-6E8A-4147-A177-3AD203B41FA5}">
                      <a16:colId xmlns:a16="http://schemas.microsoft.com/office/drawing/2014/main" val="4048496409"/>
                    </a:ext>
                  </a:extLst>
                </a:gridCol>
                <a:gridCol w="538681">
                  <a:extLst>
                    <a:ext uri="{9D8B030D-6E8A-4147-A177-3AD203B41FA5}">
                      <a16:colId xmlns:a16="http://schemas.microsoft.com/office/drawing/2014/main" val="2287674504"/>
                    </a:ext>
                  </a:extLst>
                </a:gridCol>
                <a:gridCol w="614210">
                  <a:extLst>
                    <a:ext uri="{9D8B030D-6E8A-4147-A177-3AD203B41FA5}">
                      <a16:colId xmlns:a16="http://schemas.microsoft.com/office/drawing/2014/main" val="1443826492"/>
                    </a:ext>
                  </a:extLst>
                </a:gridCol>
                <a:gridCol w="614210">
                  <a:extLst>
                    <a:ext uri="{9D8B030D-6E8A-4147-A177-3AD203B41FA5}">
                      <a16:colId xmlns:a16="http://schemas.microsoft.com/office/drawing/2014/main" val="37958525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sz="900" b="1" kern="100" dirty="0">
                          <a:effectLst/>
                        </a:rPr>
                        <a:t>회사명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00" dirty="0">
                          <a:effectLst/>
                        </a:rPr>
                        <a:t>Z(K2)  Score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00" dirty="0" err="1">
                          <a:effectLst/>
                        </a:rPr>
                        <a:t>FScore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 dirty="0" err="1">
                          <a:effectLst/>
                        </a:rPr>
                        <a:t>시총</a:t>
                      </a:r>
                      <a:r>
                        <a:rPr lang="en-US" sz="800" b="1" kern="100" dirty="0">
                          <a:effectLst/>
                        </a:rPr>
                        <a:t>(10</a:t>
                      </a:r>
                      <a:r>
                        <a:rPr lang="ko-KR" sz="800" b="1" kern="100" dirty="0">
                          <a:effectLst/>
                        </a:rPr>
                        <a:t>억</a:t>
                      </a:r>
                      <a:r>
                        <a:rPr lang="en-US" sz="800" b="1" kern="100" dirty="0">
                          <a:effectLst/>
                        </a:rPr>
                        <a:t>)</a:t>
                      </a:r>
                      <a:endParaRPr lang="ko-KR" sz="900" b="1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00" dirty="0">
                          <a:effectLst/>
                        </a:rPr>
                        <a:t>CAGR(%)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00" dirty="0">
                          <a:effectLst/>
                        </a:rPr>
                        <a:t>Sharpe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00" dirty="0">
                          <a:effectLst/>
                        </a:rPr>
                        <a:t>MDD(%)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 dirty="0">
                          <a:effectLst/>
                        </a:rPr>
                        <a:t>벤치마크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256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00" dirty="0">
                          <a:solidFill>
                            <a:srgbClr val="C00000"/>
                          </a:solidFill>
                          <a:effectLst/>
                        </a:rPr>
                        <a:t>(</a:t>
                      </a:r>
                      <a:r>
                        <a:rPr lang="ko-KR" sz="900" b="1" kern="100" dirty="0">
                          <a:solidFill>
                            <a:srgbClr val="C00000"/>
                          </a:solidFill>
                          <a:effectLst/>
                        </a:rPr>
                        <a:t>주</a:t>
                      </a:r>
                      <a:r>
                        <a:rPr lang="en-US" sz="900" b="1" kern="100" dirty="0">
                          <a:solidFill>
                            <a:srgbClr val="C00000"/>
                          </a:solidFill>
                          <a:effectLst/>
                        </a:rPr>
                        <a:t>)</a:t>
                      </a:r>
                      <a:r>
                        <a:rPr lang="ko-KR" sz="900" b="1" kern="100" dirty="0" err="1">
                          <a:solidFill>
                            <a:srgbClr val="C00000"/>
                          </a:solidFill>
                          <a:effectLst/>
                        </a:rPr>
                        <a:t>이월드</a:t>
                      </a:r>
                      <a:endParaRPr lang="ko-KR" sz="900" b="1" kern="100" dirty="0">
                        <a:solidFill>
                          <a:srgbClr val="C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0.743639046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757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33.33%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0.75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84.33%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6.12%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497253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sz="900" b="1" kern="100" dirty="0" err="1">
                          <a:solidFill>
                            <a:srgbClr val="C00000"/>
                          </a:solidFill>
                          <a:effectLst/>
                        </a:rPr>
                        <a:t>하이트진로</a:t>
                      </a:r>
                      <a:r>
                        <a:rPr lang="en-US" sz="900" b="1" kern="100" dirty="0">
                          <a:solidFill>
                            <a:srgbClr val="C00000"/>
                          </a:solidFill>
                          <a:effectLst/>
                        </a:rPr>
                        <a:t>(</a:t>
                      </a:r>
                      <a:r>
                        <a:rPr lang="ko-KR" sz="900" b="1" kern="100" dirty="0">
                          <a:solidFill>
                            <a:srgbClr val="C00000"/>
                          </a:solidFill>
                          <a:effectLst/>
                        </a:rPr>
                        <a:t>주</a:t>
                      </a:r>
                      <a:r>
                        <a:rPr lang="en-US" sz="900" b="1" kern="100" dirty="0">
                          <a:solidFill>
                            <a:srgbClr val="C00000"/>
                          </a:solidFill>
                          <a:effectLst/>
                        </a:rPr>
                        <a:t>)</a:t>
                      </a:r>
                      <a:endParaRPr lang="ko-KR" sz="900" b="1" kern="100" dirty="0">
                        <a:solidFill>
                          <a:srgbClr val="C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-2.078810044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2,067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28.12%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0.31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51.64%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6.12%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596749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sz="900" b="1" kern="100" dirty="0">
                          <a:solidFill>
                            <a:srgbClr val="C00000"/>
                          </a:solidFill>
                          <a:effectLst/>
                        </a:rPr>
                        <a:t>삼일제약</a:t>
                      </a:r>
                      <a:r>
                        <a:rPr lang="en-US" sz="900" b="1" kern="100" dirty="0">
                          <a:solidFill>
                            <a:srgbClr val="C00000"/>
                          </a:solidFill>
                          <a:effectLst/>
                        </a:rPr>
                        <a:t>(</a:t>
                      </a:r>
                      <a:r>
                        <a:rPr lang="ko-KR" sz="900" b="1" kern="100" dirty="0">
                          <a:solidFill>
                            <a:srgbClr val="C00000"/>
                          </a:solidFill>
                          <a:effectLst/>
                        </a:rPr>
                        <a:t>주</a:t>
                      </a:r>
                      <a:r>
                        <a:rPr lang="en-US" sz="900" b="1" kern="100" dirty="0">
                          <a:solidFill>
                            <a:srgbClr val="C00000"/>
                          </a:solidFill>
                          <a:effectLst/>
                        </a:rPr>
                        <a:t>)</a:t>
                      </a:r>
                      <a:endParaRPr lang="ko-KR" sz="900" b="1" kern="100" dirty="0">
                        <a:solidFill>
                          <a:srgbClr val="C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-1.701506528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137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15.75%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0.53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80.51%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</a:rPr>
                        <a:t>6.12%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015334504"/>
                  </a:ext>
                </a:extLst>
              </a:tr>
            </a:tbl>
          </a:graphicData>
        </a:graphic>
      </p:graphicFrame>
      <p:pic>
        <p:nvPicPr>
          <p:cNvPr id="20" name="picture 24">
            <a:extLst>
              <a:ext uri="{FF2B5EF4-FFF2-40B4-BE49-F238E27FC236}">
                <a16:creationId xmlns:a16="http://schemas.microsoft.com/office/drawing/2014/main" id="{E6B298B0-D548-4D0B-B444-0DF252478B0B}"/>
              </a:ext>
            </a:extLst>
          </p:cNvPr>
          <p:cNvPicPr/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>
          <a:xfrm>
            <a:off x="1544637" y="2710817"/>
            <a:ext cx="2975610" cy="1731688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0A4EEF0-9358-4A63-9E6C-4B778619A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508708"/>
              </p:ext>
            </p:extLst>
          </p:nvPr>
        </p:nvGraphicFramePr>
        <p:xfrm>
          <a:off x="1851342" y="4427163"/>
          <a:ext cx="2362199" cy="457962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1198123">
                  <a:extLst>
                    <a:ext uri="{9D8B030D-6E8A-4147-A177-3AD203B41FA5}">
                      <a16:colId xmlns:a16="http://schemas.microsoft.com/office/drawing/2014/main" val="3241463870"/>
                    </a:ext>
                  </a:extLst>
                </a:gridCol>
                <a:gridCol w="1164076">
                  <a:extLst>
                    <a:ext uri="{9D8B030D-6E8A-4147-A177-3AD203B41FA5}">
                      <a16:colId xmlns:a16="http://schemas.microsoft.com/office/drawing/2014/main" val="499130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800" kern="100" dirty="0" err="1">
                          <a:effectLst/>
                        </a:rPr>
                        <a:t>train_average</a:t>
                      </a:r>
                      <a:r>
                        <a:rPr lang="en-US" sz="800" kern="100" dirty="0">
                          <a:effectLst/>
                        </a:rPr>
                        <a:t> reward 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3000"/>
                        </a:lnSpc>
                      </a:pPr>
                      <a:r>
                        <a:rPr lang="ko-KR" sz="800" kern="100">
                          <a:effectLst/>
                        </a:rPr>
                        <a:t>￦</a:t>
                      </a:r>
                      <a:r>
                        <a:rPr lang="en-US" sz="800" kern="100">
                          <a:effectLst/>
                        </a:rPr>
                        <a:t>267,837,293 </a:t>
                      </a:r>
                      <a:endParaRPr lang="ko-KR" sz="800" kern="10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360828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min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3000"/>
                        </a:lnSpc>
                      </a:pPr>
                      <a:r>
                        <a:rPr lang="ko-KR" sz="800" kern="100" dirty="0">
                          <a:effectLst/>
                        </a:rPr>
                        <a:t>￦</a:t>
                      </a:r>
                      <a:r>
                        <a:rPr lang="en-US" sz="800" kern="100" dirty="0">
                          <a:effectLst/>
                        </a:rPr>
                        <a:t>5,988,832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70066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max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3000"/>
                        </a:lnSpc>
                      </a:pPr>
                      <a:r>
                        <a:rPr lang="ko-KR" sz="800" kern="100" dirty="0">
                          <a:effectLst/>
                        </a:rPr>
                        <a:t>￦</a:t>
                      </a:r>
                      <a:r>
                        <a:rPr lang="en-US" sz="800" kern="100" dirty="0">
                          <a:effectLst/>
                        </a:rPr>
                        <a:t>6,444,161,146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899816556"/>
                  </a:ext>
                </a:extLst>
              </a:tr>
            </a:tbl>
          </a:graphicData>
        </a:graphic>
      </p:graphicFrame>
      <p:pic>
        <p:nvPicPr>
          <p:cNvPr id="21" name="picture 25">
            <a:extLst>
              <a:ext uri="{FF2B5EF4-FFF2-40B4-BE49-F238E27FC236}">
                <a16:creationId xmlns:a16="http://schemas.microsoft.com/office/drawing/2014/main" id="{0EDCD954-AD4E-4AF2-91FE-C79BE6BB2882}"/>
              </a:ext>
            </a:extLst>
          </p:cNvPr>
          <p:cNvPicPr/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>
          <a:xfrm>
            <a:off x="4706820" y="2710816"/>
            <a:ext cx="2990850" cy="1726361"/>
          </a:xfrm>
          <a:prstGeom prst="rect">
            <a:avLst/>
          </a:prstGeom>
        </p:spPr>
      </p:pic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14A96C7-039B-43B9-BF17-F877E608B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263822"/>
              </p:ext>
            </p:extLst>
          </p:nvPr>
        </p:nvGraphicFramePr>
        <p:xfrm>
          <a:off x="5021146" y="4427826"/>
          <a:ext cx="2362199" cy="458724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1198123">
                  <a:extLst>
                    <a:ext uri="{9D8B030D-6E8A-4147-A177-3AD203B41FA5}">
                      <a16:colId xmlns:a16="http://schemas.microsoft.com/office/drawing/2014/main" val="3241463870"/>
                    </a:ext>
                  </a:extLst>
                </a:gridCol>
                <a:gridCol w="1164076">
                  <a:extLst>
                    <a:ext uri="{9D8B030D-6E8A-4147-A177-3AD203B41FA5}">
                      <a16:colId xmlns:a16="http://schemas.microsoft.com/office/drawing/2014/main" val="499130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800" kern="100" dirty="0" err="1">
                          <a:effectLst/>
                          <a:latin typeface="+mn-lt"/>
                        </a:rPr>
                        <a:t>train_average</a:t>
                      </a:r>
                      <a:r>
                        <a:rPr lang="en-US" sz="800" kern="100" dirty="0">
                          <a:effectLst/>
                          <a:latin typeface="+mn-lt"/>
                        </a:rPr>
                        <a:t> reward 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3000"/>
                        </a:lnSpc>
                      </a:pPr>
                      <a:r>
                        <a:rPr lang="ko-KR" sz="8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함초롬바탕"/>
                        </a:rPr>
                        <a:t>￦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함초롬바탕"/>
                        </a:rPr>
                        <a:t>131,601,775</a:t>
                      </a:r>
                      <a:endParaRPr lang="ko-KR" sz="800" kern="10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360828912"/>
                  </a:ext>
                </a:extLst>
              </a:tr>
              <a:tr h="7989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  <a:latin typeface="+mn-lt"/>
                        </a:rPr>
                        <a:t>min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3000"/>
                        </a:lnSpc>
                      </a:pPr>
                      <a:r>
                        <a:rPr lang="ko-KR" sz="8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함초롬바탕"/>
                        </a:rPr>
                        <a:t>￦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함초롬바탕"/>
                        </a:rPr>
                        <a:t>14,414,176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70066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  <a:latin typeface="+mn-lt"/>
                        </a:rPr>
                        <a:t>max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3000"/>
                        </a:lnSpc>
                      </a:pPr>
                      <a:r>
                        <a:rPr lang="ko-KR" sz="8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함초롬바탕"/>
                        </a:rPr>
                        <a:t>￦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함초롬바탕"/>
                        </a:rPr>
                        <a:t>1,229,983,601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89981655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EA590C1-90D2-4C0F-B83B-077D6F936623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8512940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7">
            <a:extLst>
              <a:ext uri="{FF2B5EF4-FFF2-40B4-BE49-F238E27FC236}">
                <a16:creationId xmlns:a16="http://schemas.microsoft.com/office/drawing/2014/main" id="{CD2CA4C2-0ABA-46D6-B89E-54282684ED61}"/>
              </a:ext>
            </a:extLst>
          </p:cNvPr>
          <p:cNvPicPr/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>
          <a:xfrm>
            <a:off x="4780370" y="2710816"/>
            <a:ext cx="2843750" cy="1731688"/>
          </a:xfrm>
          <a:prstGeom prst="rect">
            <a:avLst/>
          </a:prstGeom>
        </p:spPr>
      </p:pic>
      <p:pic>
        <p:nvPicPr>
          <p:cNvPr id="24" name="picture 26">
            <a:extLst>
              <a:ext uri="{FF2B5EF4-FFF2-40B4-BE49-F238E27FC236}">
                <a16:creationId xmlns:a16="http://schemas.microsoft.com/office/drawing/2014/main" id="{041A8EF8-E139-469B-806E-EAF9734672D1}"/>
              </a:ext>
            </a:extLst>
          </p:cNvPr>
          <p:cNvPicPr/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>
          <a:xfrm>
            <a:off x="1650891" y="2710816"/>
            <a:ext cx="2786290" cy="1731689"/>
          </a:xfrm>
          <a:prstGeom prst="rect">
            <a:avLst/>
          </a:prstGeom>
        </p:spPr>
      </p:pic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3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Prediction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670560"/>
            <a:chOff x="545843" y="3551853"/>
            <a:chExt cx="5896291" cy="23784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15930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8" y="3551853"/>
              <a:ext cx="1472689" cy="1593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89" cy="23784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ko-KR" altLang="en-US" sz="1400" b="1" dirty="0">
                <a:highlight>
                  <a:srgbClr val="FFCD00"/>
                </a:highlight>
              </a:rPr>
              <a:t>강화학습</a:t>
            </a:r>
            <a:r>
              <a:rPr lang="en-US" altLang="ko-KR" sz="1400" b="1" dirty="0">
                <a:highlight>
                  <a:srgbClr val="FFCD00"/>
                </a:highlight>
              </a:rPr>
              <a:t>(Reinforcement learning)</a:t>
            </a:r>
            <a:endParaRPr lang="en-US" altLang="ko-KR" sz="14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000" b="1" dirty="0"/>
              <a:t>그룹 </a:t>
            </a:r>
            <a:r>
              <a:rPr lang="en-US" altLang="ko-KR" sz="1000" b="1" dirty="0"/>
              <a:t>2 </a:t>
            </a:r>
            <a:r>
              <a:rPr lang="ko-KR" altLang="en-US" sz="1000" b="1" dirty="0"/>
              <a:t> </a:t>
            </a:r>
            <a:endParaRPr lang="en-US" altLang="ko-KR" sz="10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3A4574F-89AA-4B6F-8ABA-0DBC7BC29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465998"/>
              </p:ext>
            </p:extLst>
          </p:nvPr>
        </p:nvGraphicFramePr>
        <p:xfrm>
          <a:off x="1544637" y="1955829"/>
          <a:ext cx="5958265" cy="690880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1408693">
                  <a:extLst>
                    <a:ext uri="{9D8B030D-6E8A-4147-A177-3AD203B41FA5}">
                      <a16:colId xmlns:a16="http://schemas.microsoft.com/office/drawing/2014/main" val="2523509228"/>
                    </a:ext>
                  </a:extLst>
                </a:gridCol>
                <a:gridCol w="861462">
                  <a:extLst>
                    <a:ext uri="{9D8B030D-6E8A-4147-A177-3AD203B41FA5}">
                      <a16:colId xmlns:a16="http://schemas.microsoft.com/office/drawing/2014/main" val="14284212"/>
                    </a:ext>
                  </a:extLst>
                </a:gridCol>
                <a:gridCol w="513029">
                  <a:extLst>
                    <a:ext uri="{9D8B030D-6E8A-4147-A177-3AD203B41FA5}">
                      <a16:colId xmlns:a16="http://schemas.microsoft.com/office/drawing/2014/main" val="2381442736"/>
                    </a:ext>
                  </a:extLst>
                </a:gridCol>
                <a:gridCol w="755293">
                  <a:extLst>
                    <a:ext uri="{9D8B030D-6E8A-4147-A177-3AD203B41FA5}">
                      <a16:colId xmlns:a16="http://schemas.microsoft.com/office/drawing/2014/main" val="540202989"/>
                    </a:ext>
                  </a:extLst>
                </a:gridCol>
                <a:gridCol w="652687">
                  <a:extLst>
                    <a:ext uri="{9D8B030D-6E8A-4147-A177-3AD203B41FA5}">
                      <a16:colId xmlns:a16="http://schemas.microsoft.com/office/drawing/2014/main" val="4048496409"/>
                    </a:ext>
                  </a:extLst>
                </a:gridCol>
                <a:gridCol w="538681">
                  <a:extLst>
                    <a:ext uri="{9D8B030D-6E8A-4147-A177-3AD203B41FA5}">
                      <a16:colId xmlns:a16="http://schemas.microsoft.com/office/drawing/2014/main" val="2287674504"/>
                    </a:ext>
                  </a:extLst>
                </a:gridCol>
                <a:gridCol w="614210">
                  <a:extLst>
                    <a:ext uri="{9D8B030D-6E8A-4147-A177-3AD203B41FA5}">
                      <a16:colId xmlns:a16="http://schemas.microsoft.com/office/drawing/2014/main" val="1443826492"/>
                    </a:ext>
                  </a:extLst>
                </a:gridCol>
                <a:gridCol w="614210">
                  <a:extLst>
                    <a:ext uri="{9D8B030D-6E8A-4147-A177-3AD203B41FA5}">
                      <a16:colId xmlns:a16="http://schemas.microsoft.com/office/drawing/2014/main" val="37958525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sz="900" b="1" kern="100" dirty="0">
                          <a:effectLst/>
                        </a:rPr>
                        <a:t>회사명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00" dirty="0">
                          <a:effectLst/>
                        </a:rPr>
                        <a:t>Z(K2)  Score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00" dirty="0" err="1">
                          <a:effectLst/>
                        </a:rPr>
                        <a:t>FScore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 dirty="0" err="1">
                          <a:effectLst/>
                        </a:rPr>
                        <a:t>시총</a:t>
                      </a:r>
                      <a:r>
                        <a:rPr lang="en-US" sz="800" b="1" kern="100" dirty="0">
                          <a:effectLst/>
                        </a:rPr>
                        <a:t>(10</a:t>
                      </a:r>
                      <a:r>
                        <a:rPr lang="ko-KR" sz="800" b="1" kern="100" dirty="0">
                          <a:effectLst/>
                        </a:rPr>
                        <a:t>억</a:t>
                      </a:r>
                      <a:r>
                        <a:rPr lang="en-US" sz="800" b="1" kern="100" dirty="0">
                          <a:effectLst/>
                        </a:rPr>
                        <a:t>)</a:t>
                      </a:r>
                      <a:endParaRPr lang="ko-KR" sz="900" b="1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00" dirty="0">
                          <a:effectLst/>
                        </a:rPr>
                        <a:t>CAGR(%)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00" dirty="0">
                          <a:effectLst/>
                        </a:rPr>
                        <a:t>Sharpe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00" dirty="0">
                          <a:effectLst/>
                        </a:rPr>
                        <a:t>MDD(%)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 dirty="0">
                          <a:effectLst/>
                        </a:rPr>
                        <a:t>벤치마크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256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(</a:t>
                      </a:r>
                      <a:r>
                        <a:rPr lang="ko-KR" sz="900" b="1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주</a:t>
                      </a:r>
                      <a:r>
                        <a:rPr lang="en-US" sz="900" b="1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)</a:t>
                      </a:r>
                      <a:r>
                        <a:rPr lang="ko-KR" sz="900" b="1" kern="10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한익스프레스</a:t>
                      </a:r>
                      <a:endParaRPr lang="ko-KR" sz="900" b="1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-0.221016259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53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20.60%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0.62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73.32%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6.12%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497253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sz="900" b="1" kern="10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코오롱글로벌</a:t>
                      </a:r>
                      <a:r>
                        <a:rPr lang="en-US" sz="900" b="1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(</a:t>
                      </a:r>
                      <a:r>
                        <a:rPr lang="ko-KR" sz="900" b="1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주</a:t>
                      </a:r>
                      <a:r>
                        <a:rPr lang="en-US" sz="900" b="1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)</a:t>
                      </a:r>
                      <a:endParaRPr lang="ko-KR" sz="900" b="1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-1.829412987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8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247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17.83%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0.58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64.09%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6.12%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596749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sz="900" b="1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영화금속</a:t>
                      </a:r>
                      <a:r>
                        <a:rPr lang="en-US" sz="900" b="1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(</a:t>
                      </a:r>
                      <a:r>
                        <a:rPr lang="ko-KR" sz="900" b="1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주</a:t>
                      </a:r>
                      <a:r>
                        <a:rPr lang="en-US" sz="900" b="1" kern="10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)</a:t>
                      </a:r>
                      <a:endParaRPr lang="ko-KR" sz="900" b="1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-0.838248560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8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돋움" panose="020B0600000101010101" pitchFamily="50" charset="-127"/>
                        </a:rPr>
                        <a:t>74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17.83%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0.58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64.09%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6.12%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015334504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0A4EEF0-9358-4A63-9E6C-4B778619A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30097"/>
              </p:ext>
            </p:extLst>
          </p:nvPr>
        </p:nvGraphicFramePr>
        <p:xfrm>
          <a:off x="1851342" y="4427163"/>
          <a:ext cx="2362199" cy="458154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1198123">
                  <a:extLst>
                    <a:ext uri="{9D8B030D-6E8A-4147-A177-3AD203B41FA5}">
                      <a16:colId xmlns:a16="http://schemas.microsoft.com/office/drawing/2014/main" val="3241463870"/>
                    </a:ext>
                  </a:extLst>
                </a:gridCol>
                <a:gridCol w="1164076">
                  <a:extLst>
                    <a:ext uri="{9D8B030D-6E8A-4147-A177-3AD203B41FA5}">
                      <a16:colId xmlns:a16="http://schemas.microsoft.com/office/drawing/2014/main" val="499130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800" kern="100" dirty="0" err="1">
                          <a:effectLst/>
                        </a:rPr>
                        <a:t>train_average</a:t>
                      </a:r>
                      <a:r>
                        <a:rPr lang="en-US" sz="800" kern="100" dirty="0">
                          <a:effectLst/>
                        </a:rPr>
                        <a:t> reward 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8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함초롬바탕"/>
                        </a:rPr>
                        <a:t>￦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함초롬바탕"/>
                        </a:rPr>
                        <a:t>305,632,305</a:t>
                      </a:r>
                      <a:endParaRPr lang="ko-KR" sz="800" kern="10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360828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min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800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함초롬바탕"/>
                        </a:rPr>
                        <a:t>￦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함초롬바탕"/>
                        </a:rPr>
                        <a:t>17,750,308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70066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</a:rPr>
                        <a:t>max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800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함초롬바탕"/>
                        </a:rPr>
                        <a:t>￦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함초롬바탕"/>
                        </a:rPr>
                        <a:t>1,668,796,224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89981655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14A96C7-039B-43B9-BF17-F877E608B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536781"/>
              </p:ext>
            </p:extLst>
          </p:nvPr>
        </p:nvGraphicFramePr>
        <p:xfrm>
          <a:off x="5021146" y="4427163"/>
          <a:ext cx="2362199" cy="458724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1198123">
                  <a:extLst>
                    <a:ext uri="{9D8B030D-6E8A-4147-A177-3AD203B41FA5}">
                      <a16:colId xmlns:a16="http://schemas.microsoft.com/office/drawing/2014/main" val="3241463870"/>
                    </a:ext>
                  </a:extLst>
                </a:gridCol>
                <a:gridCol w="1164076">
                  <a:extLst>
                    <a:ext uri="{9D8B030D-6E8A-4147-A177-3AD203B41FA5}">
                      <a16:colId xmlns:a16="http://schemas.microsoft.com/office/drawing/2014/main" val="499130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800" kern="100" dirty="0" err="1">
                          <a:effectLst/>
                          <a:latin typeface="+mn-lt"/>
                        </a:rPr>
                        <a:t>train_average</a:t>
                      </a:r>
                      <a:r>
                        <a:rPr lang="en-US" sz="800" kern="100" dirty="0">
                          <a:effectLst/>
                          <a:latin typeface="+mn-lt"/>
                        </a:rPr>
                        <a:t> reward 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8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함초롬바탕"/>
                        </a:rPr>
                        <a:t>￦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함초롬바탕"/>
                        </a:rPr>
                        <a:t>156,595,121 </a:t>
                      </a:r>
                      <a:endParaRPr lang="ko-KR" sz="800" kern="10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360828912"/>
                  </a:ext>
                </a:extLst>
              </a:tr>
              <a:tr h="7989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  <a:latin typeface="+mn-lt"/>
                        </a:rPr>
                        <a:t>min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800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함초롬바탕"/>
                        </a:rPr>
                        <a:t>￦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함초롬바탕"/>
                        </a:rPr>
                        <a:t>34,307,397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70066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800" kern="100" dirty="0">
                          <a:effectLst/>
                          <a:latin typeface="+mn-lt"/>
                        </a:rPr>
                        <a:t>max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800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함초롬바탕"/>
                        </a:rPr>
                        <a:t>￦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함초롬바탕"/>
                        </a:rPr>
                        <a:t>353,097,755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899816556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8619E20D-791B-4B8D-B40F-908956983C51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7854070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3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Prediction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670560"/>
            <a:chOff x="545843" y="3551853"/>
            <a:chExt cx="5896291" cy="23784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15930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8" y="3551853"/>
              <a:ext cx="1472689" cy="1593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89" cy="23784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ko-KR" altLang="en-US" sz="1400" b="1" dirty="0">
                <a:highlight>
                  <a:srgbClr val="FFCD00"/>
                </a:highlight>
              </a:rPr>
              <a:t>강화학습</a:t>
            </a:r>
            <a:r>
              <a:rPr lang="en-US" altLang="ko-KR" sz="1400" b="1" dirty="0">
                <a:highlight>
                  <a:srgbClr val="FFCD00"/>
                </a:highlight>
              </a:rPr>
              <a:t>(Reinforcement learning)</a:t>
            </a:r>
            <a:endParaRPr lang="en-US" altLang="ko-KR" sz="14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4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400" b="1" dirty="0" err="1"/>
              <a:t>서사점</a:t>
            </a:r>
            <a:r>
              <a:rPr lang="en-US" altLang="ko-KR" sz="1400" b="1" dirty="0"/>
              <a:t>:</a:t>
            </a:r>
            <a:endParaRPr lang="ko-KR" altLang="en-US" sz="14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400" b="1" dirty="0"/>
              <a:t>상대적 좋은 수익을 내지만 검증되지 않는 부분이 있어 지속 연구 요망</a:t>
            </a:r>
          </a:p>
          <a:p>
            <a:pPr marL="76200" indent="0">
              <a:buClr>
                <a:schemeClr val="accent1"/>
              </a:buClr>
              <a:buNone/>
            </a:pPr>
            <a:endParaRPr lang="en-US" altLang="ko-KR" sz="8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4A1C73-A6FC-4943-BE59-D353A87E9751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8618290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3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Prediction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670560"/>
            <a:chOff x="545843" y="3551853"/>
            <a:chExt cx="5896291" cy="23784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15930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8" y="3551853"/>
              <a:ext cx="1472689" cy="1593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89" cy="23784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ko-KR" altLang="en-US" sz="1400" b="1" dirty="0" err="1">
                <a:highlight>
                  <a:srgbClr val="FFCD00"/>
                </a:highlight>
              </a:rPr>
              <a:t>볼린저밴드</a:t>
            </a:r>
            <a:r>
              <a:rPr lang="ko-KR" altLang="en-US" sz="1400" b="1" dirty="0">
                <a:highlight>
                  <a:srgbClr val="FFCD00"/>
                </a:highlight>
              </a:rPr>
              <a:t> </a:t>
            </a:r>
            <a:r>
              <a:rPr lang="en-US" altLang="ko-KR" sz="1400" b="1" dirty="0">
                <a:highlight>
                  <a:srgbClr val="FFCD00"/>
                </a:highlight>
              </a:rPr>
              <a:t>(Bollinger Bands)</a:t>
            </a:r>
            <a:endParaRPr lang="en-US" altLang="ko-KR" sz="10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1D4C9B9-DF49-421E-83D9-3004D5BB9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463956"/>
              </p:ext>
            </p:extLst>
          </p:nvPr>
        </p:nvGraphicFramePr>
        <p:xfrm>
          <a:off x="1535746" y="1923534"/>
          <a:ext cx="6655205" cy="2744609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1331041">
                  <a:extLst>
                    <a:ext uri="{9D8B030D-6E8A-4147-A177-3AD203B41FA5}">
                      <a16:colId xmlns:a16="http://schemas.microsoft.com/office/drawing/2014/main" val="1859300238"/>
                    </a:ext>
                  </a:extLst>
                </a:gridCol>
                <a:gridCol w="1331041">
                  <a:extLst>
                    <a:ext uri="{9D8B030D-6E8A-4147-A177-3AD203B41FA5}">
                      <a16:colId xmlns:a16="http://schemas.microsoft.com/office/drawing/2014/main" val="2636126410"/>
                    </a:ext>
                  </a:extLst>
                </a:gridCol>
                <a:gridCol w="1331041">
                  <a:extLst>
                    <a:ext uri="{9D8B030D-6E8A-4147-A177-3AD203B41FA5}">
                      <a16:colId xmlns:a16="http://schemas.microsoft.com/office/drawing/2014/main" val="2719960964"/>
                    </a:ext>
                  </a:extLst>
                </a:gridCol>
                <a:gridCol w="1331041">
                  <a:extLst>
                    <a:ext uri="{9D8B030D-6E8A-4147-A177-3AD203B41FA5}">
                      <a16:colId xmlns:a16="http://schemas.microsoft.com/office/drawing/2014/main" val="810637026"/>
                    </a:ext>
                  </a:extLst>
                </a:gridCol>
                <a:gridCol w="1331041">
                  <a:extLst>
                    <a:ext uri="{9D8B030D-6E8A-4147-A177-3AD203B41FA5}">
                      <a16:colId xmlns:a16="http://schemas.microsoft.com/office/drawing/2014/main" val="1777123786"/>
                    </a:ext>
                  </a:extLst>
                </a:gridCol>
              </a:tblGrid>
              <a:tr h="329446">
                <a:tc>
                  <a:txBody>
                    <a:bodyPr/>
                    <a:lstStyle/>
                    <a:p>
                      <a:pPr algn="ctr"/>
                      <a:r>
                        <a:rPr lang="ko-KR" sz="800" b="1" kern="100" dirty="0">
                          <a:effectLst/>
                        </a:rPr>
                        <a:t>누적수익률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ctr"/>
                      <a:r>
                        <a:rPr lang="en-US" sz="700" kern="100" dirty="0" err="1">
                          <a:effectLst/>
                        </a:rPr>
                        <a:t>Accunulated</a:t>
                      </a:r>
                      <a:r>
                        <a:rPr lang="en-US" sz="700" kern="100" dirty="0">
                          <a:effectLst/>
                        </a:rPr>
                        <a:t> return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200" b="1" kern="100" dirty="0">
                          <a:effectLst/>
                        </a:rPr>
                        <a:t>1</a:t>
                      </a:r>
                      <a:r>
                        <a:rPr lang="ko-KR" sz="1200" b="1" kern="100" dirty="0">
                          <a:effectLst/>
                        </a:rPr>
                        <a:t>년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200" b="1" kern="100" dirty="0">
                          <a:effectLst/>
                        </a:rPr>
                        <a:t>3</a:t>
                      </a:r>
                      <a:r>
                        <a:rPr lang="ko-KR" sz="1200" b="1" kern="100" dirty="0">
                          <a:effectLst/>
                        </a:rPr>
                        <a:t>년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200" b="1" kern="100" dirty="0">
                          <a:effectLst/>
                        </a:rPr>
                        <a:t>5</a:t>
                      </a:r>
                      <a:r>
                        <a:rPr lang="ko-KR" sz="1200" b="1" kern="100" dirty="0">
                          <a:effectLst/>
                        </a:rPr>
                        <a:t>년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200" b="1" kern="100" dirty="0">
                          <a:effectLst/>
                        </a:rPr>
                        <a:t>10</a:t>
                      </a:r>
                      <a:r>
                        <a:rPr lang="ko-KR" sz="1200" b="1" kern="100" dirty="0">
                          <a:effectLst/>
                        </a:rPr>
                        <a:t>년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091669"/>
                  </a:ext>
                </a:extLst>
              </a:tr>
              <a:tr h="329446">
                <a:tc>
                  <a:txBody>
                    <a:bodyPr/>
                    <a:lstStyle/>
                    <a:p>
                      <a:pPr algn="ctr"/>
                      <a:r>
                        <a:rPr lang="ko-KR" sz="1000" b="1" kern="100" dirty="0">
                          <a:effectLst/>
                        </a:rPr>
                        <a:t>회사명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800" b="1" kern="100" dirty="0">
                          <a:effectLst/>
                        </a:rPr>
                        <a:t>2019.1.1.~2019.12.31</a:t>
                      </a:r>
                      <a:endParaRPr lang="ko-KR" sz="8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800" b="1" kern="100" dirty="0">
                          <a:effectLst/>
                        </a:rPr>
                        <a:t>2017.1.1.~2019.12.31</a:t>
                      </a:r>
                      <a:endParaRPr lang="ko-KR" sz="8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800" b="1" kern="100" dirty="0">
                          <a:effectLst/>
                        </a:rPr>
                        <a:t>2015.1.1.~2019.12.31</a:t>
                      </a:r>
                      <a:endParaRPr lang="ko-KR" sz="8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800" b="1" kern="100" dirty="0">
                          <a:effectLst/>
                        </a:rPr>
                        <a:t>2009.1.1.~2019.12.31</a:t>
                      </a:r>
                      <a:endParaRPr lang="ko-KR" sz="8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45340"/>
                  </a:ext>
                </a:extLst>
              </a:tr>
              <a:tr h="285365">
                <a:tc>
                  <a:txBody>
                    <a:bodyPr/>
                    <a:lstStyle/>
                    <a:p>
                      <a:pPr algn="ctr"/>
                      <a:r>
                        <a:rPr lang="en-US" sz="900" kern="100" dirty="0">
                          <a:solidFill>
                            <a:srgbClr val="C00000"/>
                          </a:solidFill>
                          <a:effectLst/>
                        </a:rPr>
                        <a:t>(</a:t>
                      </a:r>
                      <a:r>
                        <a:rPr lang="ko-KR" sz="900" kern="100" dirty="0">
                          <a:solidFill>
                            <a:srgbClr val="C00000"/>
                          </a:solidFill>
                          <a:effectLst/>
                        </a:rPr>
                        <a:t>주</a:t>
                      </a:r>
                      <a:r>
                        <a:rPr lang="en-US" sz="900" kern="100" dirty="0">
                          <a:solidFill>
                            <a:srgbClr val="C00000"/>
                          </a:solidFill>
                          <a:effectLst/>
                        </a:rPr>
                        <a:t>)</a:t>
                      </a:r>
                      <a:r>
                        <a:rPr lang="ko-KR" sz="900" kern="100" dirty="0" err="1">
                          <a:solidFill>
                            <a:srgbClr val="C00000"/>
                          </a:solidFill>
                          <a:effectLst/>
                        </a:rPr>
                        <a:t>이월드</a:t>
                      </a:r>
                      <a:endParaRPr lang="ko-KR" sz="900" kern="100" dirty="0">
                        <a:solidFill>
                          <a:srgbClr val="C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1.6363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>
                          <a:effectLst/>
                        </a:rPr>
                        <a:t>2.0338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>
                          <a:effectLst/>
                        </a:rPr>
                        <a:t>2.0932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>
                          <a:effectLst/>
                        </a:rPr>
                        <a:t>2.3753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54825"/>
                  </a:ext>
                </a:extLst>
              </a:tr>
              <a:tr h="285365">
                <a:tc>
                  <a:txBody>
                    <a:bodyPr/>
                    <a:lstStyle/>
                    <a:p>
                      <a:pPr algn="ctr"/>
                      <a:r>
                        <a:rPr lang="ko-KR" sz="900" kern="100" dirty="0" err="1">
                          <a:solidFill>
                            <a:srgbClr val="C00000"/>
                          </a:solidFill>
                          <a:effectLst/>
                        </a:rPr>
                        <a:t>하이트진로</a:t>
                      </a:r>
                      <a:r>
                        <a:rPr lang="en-US" sz="900" kern="100" dirty="0">
                          <a:solidFill>
                            <a:srgbClr val="C00000"/>
                          </a:solidFill>
                          <a:effectLst/>
                        </a:rPr>
                        <a:t>(</a:t>
                      </a:r>
                      <a:r>
                        <a:rPr lang="ko-KR" sz="900" kern="100" dirty="0">
                          <a:solidFill>
                            <a:srgbClr val="C00000"/>
                          </a:solidFill>
                          <a:effectLst/>
                        </a:rPr>
                        <a:t>주</a:t>
                      </a:r>
                      <a:r>
                        <a:rPr lang="en-US" sz="900" kern="100" dirty="0">
                          <a:solidFill>
                            <a:srgbClr val="C00000"/>
                          </a:solidFill>
                          <a:effectLst/>
                        </a:rPr>
                        <a:t>)</a:t>
                      </a:r>
                      <a:endParaRPr lang="ko-KR" sz="900" kern="100" dirty="0">
                        <a:solidFill>
                          <a:srgbClr val="C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1.4944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1.9585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2.2187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1.9102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41636"/>
                  </a:ext>
                </a:extLst>
              </a:tr>
              <a:tr h="285365"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(</a:t>
                      </a:r>
                      <a:r>
                        <a:rPr lang="ko-KR" sz="900" kern="100">
                          <a:effectLst/>
                        </a:rPr>
                        <a:t>주</a:t>
                      </a:r>
                      <a:r>
                        <a:rPr lang="en-US" sz="900" kern="100">
                          <a:effectLst/>
                        </a:rPr>
                        <a:t>)</a:t>
                      </a:r>
                      <a:r>
                        <a:rPr lang="ko-KR" sz="900" kern="100">
                          <a:effectLst/>
                        </a:rPr>
                        <a:t>한익스프레스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0.7516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>
                          <a:effectLst/>
                        </a:rPr>
                        <a:t>0.5051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>
                          <a:effectLst/>
                        </a:rPr>
                        <a:t>0.3330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0.4453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4276566445"/>
                  </a:ext>
                </a:extLst>
              </a:tr>
              <a:tr h="285365">
                <a:tc>
                  <a:txBody>
                    <a:bodyPr/>
                    <a:lstStyle/>
                    <a:p>
                      <a:pPr algn="ctr"/>
                      <a:r>
                        <a:rPr lang="ko-KR" sz="900" kern="100">
                          <a:effectLst/>
                        </a:rPr>
                        <a:t>코오롱글로벌</a:t>
                      </a:r>
                      <a:r>
                        <a:rPr lang="en-US" sz="900" kern="100">
                          <a:effectLst/>
                        </a:rPr>
                        <a:t>(</a:t>
                      </a:r>
                      <a:r>
                        <a:rPr lang="ko-KR" sz="900" kern="100">
                          <a:effectLst/>
                        </a:rPr>
                        <a:t>주</a:t>
                      </a:r>
                      <a:r>
                        <a:rPr lang="en-US" sz="900" kern="100">
                          <a:effectLst/>
                        </a:rPr>
                        <a:t>)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1.2419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1.1333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>
                          <a:effectLst/>
                        </a:rPr>
                        <a:t>1.0260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>
                          <a:effectLst/>
                        </a:rPr>
                        <a:t>0.5321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860873357"/>
                  </a:ext>
                </a:extLst>
              </a:tr>
              <a:tr h="285365">
                <a:tc>
                  <a:txBody>
                    <a:bodyPr/>
                    <a:lstStyle/>
                    <a:p>
                      <a:pPr algn="ctr"/>
                      <a:r>
                        <a:rPr lang="ko-KR" sz="900" kern="100">
                          <a:effectLst/>
                        </a:rPr>
                        <a:t>영화금속</a:t>
                      </a:r>
                      <a:r>
                        <a:rPr lang="en-US" sz="900" kern="100">
                          <a:effectLst/>
                        </a:rPr>
                        <a:t>(</a:t>
                      </a:r>
                      <a:r>
                        <a:rPr lang="ko-KR" sz="900" kern="100">
                          <a:effectLst/>
                        </a:rPr>
                        <a:t>주</a:t>
                      </a:r>
                      <a:r>
                        <a:rPr lang="en-US" sz="900" kern="100">
                          <a:effectLst/>
                        </a:rPr>
                        <a:t>)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>
                          <a:effectLst/>
                        </a:rPr>
                        <a:t>1.0109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>
                          <a:effectLst/>
                        </a:rPr>
                        <a:t>0.8256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>
                          <a:effectLst/>
                        </a:rPr>
                        <a:t>1.2012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2.6442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418130042"/>
                  </a:ext>
                </a:extLst>
              </a:tr>
              <a:tr h="329446">
                <a:tc>
                  <a:txBody>
                    <a:bodyPr/>
                    <a:lstStyle/>
                    <a:p>
                      <a:pPr algn="ctr"/>
                      <a:r>
                        <a:rPr lang="ko-KR" sz="900" kern="100" dirty="0">
                          <a:solidFill>
                            <a:srgbClr val="C00000"/>
                          </a:solidFill>
                          <a:effectLst/>
                        </a:rPr>
                        <a:t>삼일제약</a:t>
                      </a:r>
                      <a:r>
                        <a:rPr lang="en-US" sz="900" kern="100" dirty="0">
                          <a:solidFill>
                            <a:srgbClr val="C00000"/>
                          </a:solidFill>
                          <a:effectLst/>
                        </a:rPr>
                        <a:t>(</a:t>
                      </a:r>
                      <a:r>
                        <a:rPr lang="ko-KR" sz="900" kern="100" dirty="0">
                          <a:solidFill>
                            <a:srgbClr val="C00000"/>
                          </a:solidFill>
                          <a:effectLst/>
                        </a:rPr>
                        <a:t>주</a:t>
                      </a:r>
                      <a:r>
                        <a:rPr lang="en-US" sz="900" kern="100" dirty="0">
                          <a:solidFill>
                            <a:srgbClr val="C00000"/>
                          </a:solidFill>
                          <a:effectLst/>
                        </a:rPr>
                        <a:t>)</a:t>
                      </a:r>
                      <a:endParaRPr lang="ko-KR" sz="900" kern="100" dirty="0">
                        <a:solidFill>
                          <a:srgbClr val="C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0.8193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1.5487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1.5609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1.3937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993257"/>
                  </a:ext>
                </a:extLst>
              </a:tr>
              <a:tr h="329446">
                <a:tc>
                  <a:txBody>
                    <a:bodyPr/>
                    <a:lstStyle/>
                    <a:p>
                      <a:pPr algn="ctr"/>
                      <a:r>
                        <a:rPr lang="ko-KR" sz="900" kern="100" dirty="0">
                          <a:effectLst/>
                        </a:rPr>
                        <a:t>코스피</a:t>
                      </a:r>
                      <a:r>
                        <a:rPr lang="en-US" altLang="ko-KR" sz="900" kern="100" dirty="0">
                          <a:effectLst/>
                        </a:rPr>
                        <a:t>(</a:t>
                      </a:r>
                      <a:r>
                        <a:rPr lang="ko-KR" altLang="en-US" sz="900" kern="100" dirty="0">
                          <a:effectLst/>
                        </a:rPr>
                        <a:t>벤치마크</a:t>
                      </a:r>
                      <a:r>
                        <a:rPr lang="en-US" altLang="ko-KR" sz="900" kern="100" dirty="0">
                          <a:effectLst/>
                        </a:rPr>
                        <a:t>)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돋움" panose="020B0600000101010101" pitchFamily="50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solidFill>
                            <a:srgbClr val="FF0000"/>
                          </a:solidFill>
                          <a:effectLst/>
                        </a:rPr>
                        <a:t>1.0309</a:t>
                      </a:r>
                      <a:endParaRPr lang="ko-KR" sz="1000" kern="100" dirty="0">
                        <a:solidFill>
                          <a:srgbClr val="FF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solidFill>
                            <a:srgbClr val="FF0000"/>
                          </a:solidFill>
                          <a:effectLst/>
                        </a:rPr>
                        <a:t>1.0911</a:t>
                      </a:r>
                      <a:endParaRPr lang="ko-KR" sz="1000" kern="100" dirty="0">
                        <a:solidFill>
                          <a:srgbClr val="FF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solidFill>
                            <a:srgbClr val="FF0000"/>
                          </a:solidFill>
                          <a:effectLst/>
                        </a:rPr>
                        <a:t>1.1675</a:t>
                      </a:r>
                      <a:endParaRPr lang="ko-KR" sz="1000" kern="100" dirty="0">
                        <a:solidFill>
                          <a:srgbClr val="FF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solidFill>
                            <a:srgbClr val="FF0000"/>
                          </a:solidFill>
                          <a:effectLst/>
                        </a:rPr>
                        <a:t>1.5781</a:t>
                      </a:r>
                      <a:endParaRPr lang="ko-KR" sz="1000" kern="100" dirty="0">
                        <a:solidFill>
                          <a:srgbClr val="FF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33040808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A2CB517-6CA0-48D1-824B-100B971C695E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5248792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3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Prediction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670560"/>
            <a:chOff x="545843" y="3551853"/>
            <a:chExt cx="5896291" cy="23784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15930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8" y="3551853"/>
              <a:ext cx="1472689" cy="1593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89" cy="23784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4" y="3551853"/>
              <a:ext cx="1472690" cy="15930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endParaRPr lang="en-US" altLang="ko-KR" sz="14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400" b="1" dirty="0" err="1"/>
              <a:t>서사점</a:t>
            </a:r>
            <a:r>
              <a:rPr lang="en-US" altLang="ko-KR" sz="1400" b="1" dirty="0"/>
              <a:t>:</a:t>
            </a:r>
          </a:p>
          <a:p>
            <a:pPr marL="266700" indent="-1905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400" b="1" dirty="0"/>
              <a:t>벤치마크 대비 좋은 수익률 내고 있음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차후 </a:t>
            </a:r>
            <a:r>
              <a:rPr lang="ko-KR" altLang="en-US" sz="1400" b="1" dirty="0" err="1"/>
              <a:t>이평선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표준편차 조정 가능</a:t>
            </a:r>
          </a:p>
          <a:p>
            <a:pPr marL="266700" indent="-1905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400" b="1" dirty="0"/>
              <a:t>설명 가능한 모델로서 </a:t>
            </a:r>
            <a:r>
              <a:rPr lang="en-US" altLang="ko-KR" sz="1400" b="1" dirty="0"/>
              <a:t>Forecasting </a:t>
            </a:r>
            <a:r>
              <a:rPr lang="ko-KR" altLang="en-US" sz="1400" b="1" dirty="0"/>
              <a:t>선정</a:t>
            </a:r>
          </a:p>
          <a:p>
            <a:pPr marL="76200" indent="0">
              <a:buClr>
                <a:schemeClr val="accent1"/>
              </a:buClr>
              <a:buNone/>
            </a:pPr>
            <a:endParaRPr lang="en-US" altLang="ko-KR" sz="8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8A1680-01B4-49AA-B3A0-97501958D5AB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1528224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4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Forecasting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723900"/>
            <a:chOff x="545843" y="3551853"/>
            <a:chExt cx="5896291" cy="256768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15930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8" y="3551853"/>
              <a:ext cx="1472689" cy="1593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89" cy="15930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5" y="3551853"/>
              <a:ext cx="1472689" cy="256768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20" name="Google Shape;131;p17">
            <a:extLst>
              <a:ext uri="{FF2B5EF4-FFF2-40B4-BE49-F238E27FC236}">
                <a16:creationId xmlns:a16="http://schemas.microsoft.com/office/drawing/2014/main" id="{B6614A5F-A6C6-4259-B0D3-D402CAEAF7D4}"/>
              </a:ext>
            </a:extLst>
          </p:cNvPr>
          <p:cNvSpPr txBox="1">
            <a:spLocks/>
          </p:cNvSpPr>
          <p:nvPr/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58</a:t>
            </a:fld>
            <a:endParaRPr lang="en"/>
          </a:p>
        </p:txBody>
      </p:sp>
      <p:sp>
        <p:nvSpPr>
          <p:cNvPr id="21" name="Google Shape;125;p17">
            <a:extLst>
              <a:ext uri="{FF2B5EF4-FFF2-40B4-BE49-F238E27FC236}">
                <a16:creationId xmlns:a16="http://schemas.microsoft.com/office/drawing/2014/main" id="{718AB1B6-08B1-42E1-84A9-1AB9492126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en-US" altLang="ko-KR" sz="1400" b="1" dirty="0">
                <a:highlight>
                  <a:srgbClr val="FFCD00"/>
                </a:highlight>
              </a:rPr>
              <a:t>Prophet :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추세예측</a:t>
            </a:r>
            <a:endParaRPr lang="en-US" altLang="ko-KR" sz="14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000" b="1" dirty="0"/>
              <a:t>기간 </a:t>
            </a:r>
            <a:r>
              <a:rPr lang="en-US" altLang="ko-KR" sz="1000" b="1" dirty="0"/>
              <a:t>: 2020.5.1.~</a:t>
            </a:r>
            <a:r>
              <a:rPr lang="ko-KR" altLang="en-US" sz="1000" b="1" dirty="0"/>
              <a:t>현재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코로나 이상치 제외 후 경기 회복기간 선정</a:t>
            </a:r>
            <a:r>
              <a:rPr lang="en-US" altLang="ko-KR" sz="1000" b="1" dirty="0"/>
              <a:t>)</a:t>
            </a:r>
            <a:endParaRPr lang="en-US" altLang="ko-KR" sz="800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9FB19F-C341-40BD-9450-ADE49E4F4577}"/>
              </a:ext>
            </a:extLst>
          </p:cNvPr>
          <p:cNvGrpSpPr/>
          <p:nvPr/>
        </p:nvGrpSpPr>
        <p:grpSpPr>
          <a:xfrm>
            <a:off x="763208" y="2211483"/>
            <a:ext cx="3732592" cy="2932017"/>
            <a:chOff x="763208" y="2211483"/>
            <a:chExt cx="3732592" cy="293201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E0CEB0-0E65-41E1-A53A-B0D651E0A8B5}"/>
                </a:ext>
              </a:extLst>
            </p:cNvPr>
            <p:cNvSpPr txBox="1"/>
            <p:nvPr/>
          </p:nvSpPr>
          <p:spPr>
            <a:xfrm>
              <a:off x="2139919" y="2211483"/>
              <a:ext cx="97917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dirty="0" err="1"/>
                <a:t>이월드</a:t>
              </a:r>
              <a:endParaRPr lang="ko-KR" altLang="en-US" sz="1000" dirty="0"/>
            </a:p>
          </p:txBody>
        </p:sp>
        <p:pic>
          <p:nvPicPr>
            <p:cNvPr id="28" name="picture 28">
              <a:extLst>
                <a:ext uri="{FF2B5EF4-FFF2-40B4-BE49-F238E27FC236}">
                  <a16:creationId xmlns:a16="http://schemas.microsoft.com/office/drawing/2014/main" id="{CCC66678-B634-4BA0-B414-FFDC925C0DAE}"/>
                </a:ext>
              </a:extLst>
            </p:cNvPr>
            <p:cNvPicPr/>
            <p:nvPr/>
          </p:nvPicPr>
          <p:blipFill>
            <a:blip r:embed="rId3" cstate="print">
              <a:lum/>
            </a:blip>
            <a:srcRect/>
            <a:stretch>
              <a:fillRect/>
            </a:stretch>
          </p:blipFill>
          <p:spPr>
            <a:xfrm>
              <a:off x="763208" y="2457704"/>
              <a:ext cx="3732592" cy="2685796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84C6720-C2D3-4BC4-A780-AC0290637DD1}"/>
              </a:ext>
            </a:extLst>
          </p:cNvPr>
          <p:cNvGrpSpPr/>
          <p:nvPr/>
        </p:nvGrpSpPr>
        <p:grpSpPr>
          <a:xfrm>
            <a:off x="4746188" y="2211483"/>
            <a:ext cx="4062804" cy="2932018"/>
            <a:chOff x="4746188" y="2211483"/>
            <a:chExt cx="4062804" cy="29320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9A4C1D-466F-4BB5-BD26-1C3D9F45F7B4}"/>
                </a:ext>
              </a:extLst>
            </p:cNvPr>
            <p:cNvSpPr txBox="1"/>
            <p:nvPr/>
          </p:nvSpPr>
          <p:spPr>
            <a:xfrm>
              <a:off x="6288005" y="2211483"/>
              <a:ext cx="97917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dirty="0" err="1"/>
                <a:t>하이트진로</a:t>
              </a:r>
              <a:endParaRPr lang="ko-KR" altLang="en-US" sz="1000" dirty="0"/>
            </a:p>
          </p:txBody>
        </p:sp>
        <p:pic>
          <p:nvPicPr>
            <p:cNvPr id="29" name="picture 29">
              <a:extLst>
                <a:ext uri="{FF2B5EF4-FFF2-40B4-BE49-F238E27FC236}">
                  <a16:creationId xmlns:a16="http://schemas.microsoft.com/office/drawing/2014/main" id="{A16DECFD-E1CB-40D8-B582-7401675010F1}"/>
                </a:ext>
              </a:extLst>
            </p:cNvPr>
            <p:cNvPicPr/>
            <p:nvPr/>
          </p:nvPicPr>
          <p:blipFill>
            <a:blip r:embed="rId4" cstate="print">
              <a:lum/>
            </a:blip>
            <a:srcRect/>
            <a:stretch>
              <a:fillRect/>
            </a:stretch>
          </p:blipFill>
          <p:spPr>
            <a:xfrm>
              <a:off x="4746188" y="2457705"/>
              <a:ext cx="4062804" cy="2685796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2CDB8A9-2832-4B3C-AF37-B769FB1D4D73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0714454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4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Forecasting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723900"/>
            <a:chOff x="545843" y="3551853"/>
            <a:chExt cx="5896291" cy="256768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15930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8" y="3551853"/>
              <a:ext cx="1472689" cy="1593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89" cy="15930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5" y="3551853"/>
              <a:ext cx="1472689" cy="256768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20" name="Google Shape;131;p17">
            <a:extLst>
              <a:ext uri="{FF2B5EF4-FFF2-40B4-BE49-F238E27FC236}">
                <a16:creationId xmlns:a16="http://schemas.microsoft.com/office/drawing/2014/main" id="{B6614A5F-A6C6-4259-B0D3-D402CAEAF7D4}"/>
              </a:ext>
            </a:extLst>
          </p:cNvPr>
          <p:cNvSpPr txBox="1">
            <a:spLocks/>
          </p:cNvSpPr>
          <p:nvPr/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59</a:t>
            </a:fld>
            <a:endParaRPr lang="en"/>
          </a:p>
        </p:txBody>
      </p:sp>
      <p:sp>
        <p:nvSpPr>
          <p:cNvPr id="21" name="Google Shape;125;p17">
            <a:extLst>
              <a:ext uri="{FF2B5EF4-FFF2-40B4-BE49-F238E27FC236}">
                <a16:creationId xmlns:a16="http://schemas.microsoft.com/office/drawing/2014/main" id="{718AB1B6-08B1-42E1-84A9-1AB9492126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en-US" altLang="ko-KR" sz="1400" b="1" dirty="0">
                <a:highlight>
                  <a:srgbClr val="FFCD00"/>
                </a:highlight>
              </a:rPr>
              <a:t>Prophet :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추세예측</a:t>
            </a:r>
            <a:endParaRPr lang="en-US" altLang="ko-KR" sz="14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000" b="1" dirty="0"/>
              <a:t>기간 </a:t>
            </a:r>
            <a:r>
              <a:rPr lang="en-US" altLang="ko-KR" sz="1000" b="1" dirty="0"/>
              <a:t>: 2020.5.1.~</a:t>
            </a:r>
            <a:r>
              <a:rPr lang="ko-KR" altLang="en-US" sz="1000" b="1" dirty="0"/>
              <a:t>현재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코로나 이상치 제외 후 경기 회복기간 선정</a:t>
            </a:r>
            <a:r>
              <a:rPr lang="en-US" altLang="ko-KR" sz="1000" b="1" dirty="0"/>
              <a:t>)</a:t>
            </a:r>
            <a:endParaRPr lang="en-US" altLang="ko-KR" sz="8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0B7894F-3284-44F7-A463-14DE8F61E66A}"/>
              </a:ext>
            </a:extLst>
          </p:cNvPr>
          <p:cNvGrpSpPr/>
          <p:nvPr/>
        </p:nvGrpSpPr>
        <p:grpSpPr>
          <a:xfrm>
            <a:off x="792719" y="2211483"/>
            <a:ext cx="3673570" cy="2931968"/>
            <a:chOff x="792719" y="2211483"/>
            <a:chExt cx="3673570" cy="293196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9D6CB8-BEDF-4CC5-BF60-6361A9D6E0A4}"/>
                </a:ext>
              </a:extLst>
            </p:cNvPr>
            <p:cNvSpPr txBox="1"/>
            <p:nvPr/>
          </p:nvSpPr>
          <p:spPr>
            <a:xfrm>
              <a:off x="2073848" y="2211483"/>
              <a:ext cx="11113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dirty="0" err="1"/>
                <a:t>한일익스프레스</a:t>
              </a:r>
              <a:endParaRPr lang="ko-KR" altLang="en-US" sz="1000" dirty="0"/>
            </a:p>
          </p:txBody>
        </p:sp>
        <p:pic>
          <p:nvPicPr>
            <p:cNvPr id="33" name="picture 30">
              <a:extLst>
                <a:ext uri="{FF2B5EF4-FFF2-40B4-BE49-F238E27FC236}">
                  <a16:creationId xmlns:a16="http://schemas.microsoft.com/office/drawing/2014/main" id="{9FB0020A-AFD0-4BB8-A974-D2487BFEB428}"/>
                </a:ext>
              </a:extLst>
            </p:cNvPr>
            <p:cNvPicPr/>
            <p:nvPr/>
          </p:nvPicPr>
          <p:blipFill>
            <a:blip r:embed="rId3" cstate="print">
              <a:lum/>
            </a:blip>
            <a:srcRect/>
            <a:stretch>
              <a:fillRect/>
            </a:stretch>
          </p:blipFill>
          <p:spPr>
            <a:xfrm>
              <a:off x="792719" y="2435324"/>
              <a:ext cx="3673570" cy="2708127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4EA6EF-0F85-4CE5-8616-40BE8CD999E1}"/>
              </a:ext>
            </a:extLst>
          </p:cNvPr>
          <p:cNvGrpSpPr/>
          <p:nvPr/>
        </p:nvGrpSpPr>
        <p:grpSpPr>
          <a:xfrm>
            <a:off x="4677712" y="2211483"/>
            <a:ext cx="4108420" cy="2931968"/>
            <a:chOff x="4677712" y="2211483"/>
            <a:chExt cx="4108420" cy="293196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F70399-1D15-43B9-92D6-AFB8FFC03CDB}"/>
                </a:ext>
              </a:extLst>
            </p:cNvPr>
            <p:cNvSpPr txBox="1"/>
            <p:nvPr/>
          </p:nvSpPr>
          <p:spPr>
            <a:xfrm>
              <a:off x="6242337" y="2211483"/>
              <a:ext cx="97917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dirty="0"/>
                <a:t>삼일제약</a:t>
              </a:r>
            </a:p>
          </p:txBody>
        </p:sp>
        <p:pic>
          <p:nvPicPr>
            <p:cNvPr id="34" name="picture 31">
              <a:extLst>
                <a:ext uri="{FF2B5EF4-FFF2-40B4-BE49-F238E27FC236}">
                  <a16:creationId xmlns:a16="http://schemas.microsoft.com/office/drawing/2014/main" id="{449A516C-5B2A-4512-9E17-B30F53A78662}"/>
                </a:ext>
              </a:extLst>
            </p:cNvPr>
            <p:cNvPicPr/>
            <p:nvPr/>
          </p:nvPicPr>
          <p:blipFill>
            <a:blip r:embed="rId4" cstate="print">
              <a:lum/>
            </a:blip>
            <a:srcRect/>
            <a:stretch>
              <a:fillRect/>
            </a:stretch>
          </p:blipFill>
          <p:spPr>
            <a:xfrm>
              <a:off x="4677712" y="2435324"/>
              <a:ext cx="4108420" cy="2708127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302D5-7576-44C1-9B94-FDFA7B721CE5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18252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111BAFE9-761D-453A-9BBF-DE8301A458E3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337363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>
                <a:latin typeface="Quattrocento Sans" panose="020B0600000101010101" charset="0"/>
                <a:ea typeface="휴먼둥근헤드라인" panose="02030504000101010101" pitchFamily="18" charset="-127"/>
              </a:rPr>
              <a:t>1. </a:t>
            </a:r>
            <a:r>
              <a:rPr lang="ko-KR" altLang="en-US" sz="2000" dirty="0">
                <a:latin typeface="Quattrocento Sans" panose="020B0600000101010101" charset="0"/>
                <a:ea typeface="휴먼둥근헤드라인" panose="02030504000101010101" pitchFamily="18" charset="-127"/>
              </a:rPr>
              <a:t>상대적 부실기업 정의</a:t>
            </a:r>
            <a:endParaRPr lang="en-US" altLang="ko-KR" sz="800" dirty="0">
              <a:latin typeface="Quattrocento Sans" panose="020B0600000101010101" charset="0"/>
              <a:ea typeface="휴먼둥근헤드라인" panose="02030504000101010101" pitchFamily="18" charset="-127"/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121717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highlight>
                  <a:schemeClr val="accent1"/>
                </a:highlight>
              </a:rPr>
              <a:t>연구배경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563" lvl="0" indent="-10636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1996</a:t>
            </a:r>
            <a:r>
              <a:rPr lang="ko-KR" altLang="en-US" sz="15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년 </a:t>
            </a:r>
            <a:r>
              <a:rPr lang="en-US" altLang="ko-KR" sz="15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Altman </a:t>
            </a:r>
            <a:r>
              <a:rPr lang="ko-KR" altLang="en-US" sz="15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한국기업대상 제시한 도산예측모형에서 근거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endParaRPr lang="ko-KR" altLang="en-US" sz="10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endParaRPr lang="ko-KR" altLang="en-US" sz="10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endParaRPr lang="ko-KR" altLang="en-US" sz="10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10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10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1000" dirty="0"/>
          </a:p>
          <a:p>
            <a:pPr marL="358775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1000" dirty="0"/>
          </a:p>
          <a:p>
            <a:pPr marL="182563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1100" dirty="0">
              <a:latin typeface="+mj-ea"/>
              <a:ea typeface="+mj-ea"/>
            </a:endParaRPr>
          </a:p>
          <a:p>
            <a:pPr marL="182563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2009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  <a:ea typeface="+mj-ea"/>
              </a:rPr>
              <a:t>년부터 </a:t>
            </a:r>
            <a:r>
              <a:rPr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2019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  <a:ea typeface="+mj-ea"/>
              </a:rPr>
              <a:t>년까지 한국상장협의회 공시자료에 따르면 </a:t>
            </a:r>
            <a:r>
              <a:rPr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78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  <a:ea typeface="+mj-ea"/>
              </a:rPr>
              <a:t>개 기업이 상장폐지</a:t>
            </a:r>
          </a:p>
          <a:p>
            <a:pPr marL="182563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  <a:ea typeface="+mj-ea"/>
              </a:rPr>
              <a:t>근거 </a:t>
            </a:r>
            <a:r>
              <a:rPr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  <a:ea typeface="+mj-ea"/>
              </a:rPr>
              <a:t>한국상장협의회</a:t>
            </a:r>
            <a:r>
              <a:rPr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(TS2000, 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  <a:ea typeface="+mj-ea"/>
              </a:rPr>
              <a:t>공시자료 기간 </a:t>
            </a:r>
            <a:r>
              <a:rPr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2009.1.1.~ 2019.12.31)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360612A-4250-4F01-B244-C7D0B41E2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269226"/>
              </p:ext>
            </p:extLst>
          </p:nvPr>
        </p:nvGraphicFramePr>
        <p:xfrm>
          <a:off x="2598420" y="2333628"/>
          <a:ext cx="3387035" cy="1296512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1716225">
                  <a:extLst>
                    <a:ext uri="{9D8B030D-6E8A-4147-A177-3AD203B41FA5}">
                      <a16:colId xmlns:a16="http://schemas.microsoft.com/office/drawing/2014/main" val="2903263634"/>
                    </a:ext>
                  </a:extLst>
                </a:gridCol>
                <a:gridCol w="1670810">
                  <a:extLst>
                    <a:ext uri="{9D8B030D-6E8A-4147-A177-3AD203B41FA5}">
                      <a16:colId xmlns:a16="http://schemas.microsoft.com/office/drawing/2014/main" val="1593996985"/>
                    </a:ext>
                  </a:extLst>
                </a:gridCol>
              </a:tblGrid>
              <a:tr h="32412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200" b="1" kern="100" dirty="0">
                          <a:effectLst/>
                        </a:rPr>
                        <a:t>K2 </a:t>
                      </a:r>
                      <a:r>
                        <a:rPr lang="ko-KR" sz="1200" b="1" kern="100" dirty="0">
                          <a:effectLst/>
                        </a:rPr>
                        <a:t>범위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200" kern="100" dirty="0">
                          <a:effectLst/>
                        </a:rPr>
                        <a:t>판단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183867583"/>
                  </a:ext>
                </a:extLst>
              </a:tr>
              <a:tr h="32412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200" b="1" kern="100" dirty="0">
                          <a:effectLst/>
                        </a:rPr>
                        <a:t>K2&lt;-2.30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200" kern="100" dirty="0">
                          <a:solidFill>
                            <a:srgbClr val="FF0000"/>
                          </a:solidFill>
                          <a:effectLst/>
                        </a:rPr>
                        <a:t>상대적 부실기업</a:t>
                      </a:r>
                      <a:endParaRPr lang="ko-KR" sz="1200" kern="100" dirty="0">
                        <a:solidFill>
                          <a:srgbClr val="FF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38178417"/>
                  </a:ext>
                </a:extLst>
              </a:tr>
              <a:tr h="32412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200" b="1" kern="100" dirty="0">
                          <a:effectLst/>
                        </a:rPr>
                        <a:t>-2.30≤ K2 ≤0.75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200" kern="100" dirty="0">
                          <a:effectLst/>
                        </a:rPr>
                        <a:t>유보기업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683473335"/>
                  </a:ext>
                </a:extLst>
              </a:tr>
              <a:tr h="32412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200" b="1" kern="100" dirty="0">
                          <a:effectLst/>
                        </a:rPr>
                        <a:t>K2&gt;0.75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200" kern="100" dirty="0">
                          <a:effectLst/>
                        </a:rPr>
                        <a:t>건전기업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1865865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29B35AD-B346-485C-B841-2F60C86B98EC}"/>
              </a:ext>
            </a:extLst>
          </p:cNvPr>
          <p:cNvSpPr txBox="1"/>
          <p:nvPr/>
        </p:nvSpPr>
        <p:spPr>
          <a:xfrm>
            <a:off x="861352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1238777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4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Forecasting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723900"/>
            <a:chOff x="545843" y="3551853"/>
            <a:chExt cx="5896291" cy="256768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15930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8" y="3551853"/>
              <a:ext cx="1472689" cy="1593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89" cy="15930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5" y="3551853"/>
              <a:ext cx="1472689" cy="256768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20" name="Google Shape;131;p17">
            <a:extLst>
              <a:ext uri="{FF2B5EF4-FFF2-40B4-BE49-F238E27FC236}">
                <a16:creationId xmlns:a16="http://schemas.microsoft.com/office/drawing/2014/main" id="{B6614A5F-A6C6-4259-B0D3-D402CAEAF7D4}"/>
              </a:ext>
            </a:extLst>
          </p:cNvPr>
          <p:cNvSpPr txBox="1">
            <a:spLocks/>
          </p:cNvSpPr>
          <p:nvPr/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60</a:t>
            </a:fld>
            <a:endParaRPr lang="en"/>
          </a:p>
        </p:txBody>
      </p:sp>
      <p:sp>
        <p:nvSpPr>
          <p:cNvPr id="21" name="Google Shape;125;p17">
            <a:extLst>
              <a:ext uri="{FF2B5EF4-FFF2-40B4-BE49-F238E27FC236}">
                <a16:creationId xmlns:a16="http://schemas.microsoft.com/office/drawing/2014/main" id="{718AB1B6-08B1-42E1-84A9-1AB9492126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en-US" altLang="ko-KR" sz="1400" b="1" dirty="0">
                <a:highlight>
                  <a:srgbClr val="FFCD00"/>
                </a:highlight>
              </a:rPr>
              <a:t>Prophet :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추세예측</a:t>
            </a:r>
            <a:endParaRPr lang="en-US" altLang="ko-KR" sz="14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000" b="1" dirty="0"/>
              <a:t>기간 </a:t>
            </a:r>
            <a:r>
              <a:rPr lang="en-US" altLang="ko-KR" sz="1000" b="1" dirty="0"/>
              <a:t>: 2020.5.1.~</a:t>
            </a:r>
            <a:r>
              <a:rPr lang="ko-KR" altLang="en-US" sz="1000" b="1" dirty="0"/>
              <a:t>현재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코로나 이상치 제외 후 경기 회복기간 선정</a:t>
            </a:r>
            <a:r>
              <a:rPr lang="en-US" altLang="ko-KR" sz="1000" b="1" dirty="0"/>
              <a:t>)</a:t>
            </a:r>
            <a:endParaRPr lang="en-US" altLang="ko-KR" sz="800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5B900C3-DDE9-41BC-922A-24DDD3A1DA63}"/>
              </a:ext>
            </a:extLst>
          </p:cNvPr>
          <p:cNvGrpSpPr/>
          <p:nvPr/>
        </p:nvGrpSpPr>
        <p:grpSpPr>
          <a:xfrm>
            <a:off x="763208" y="2211483"/>
            <a:ext cx="3732592" cy="2931968"/>
            <a:chOff x="763208" y="2211483"/>
            <a:chExt cx="3732592" cy="293196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9842E9-2F72-444E-8BCD-61C15EC8A0D1}"/>
                </a:ext>
              </a:extLst>
            </p:cNvPr>
            <p:cNvSpPr txBox="1"/>
            <p:nvPr/>
          </p:nvSpPr>
          <p:spPr>
            <a:xfrm>
              <a:off x="2139919" y="2211483"/>
              <a:ext cx="97917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dirty="0"/>
                <a:t>영화금속</a:t>
              </a:r>
            </a:p>
          </p:txBody>
        </p:sp>
        <p:pic>
          <p:nvPicPr>
            <p:cNvPr id="30" name="picture 32">
              <a:extLst>
                <a:ext uri="{FF2B5EF4-FFF2-40B4-BE49-F238E27FC236}">
                  <a16:creationId xmlns:a16="http://schemas.microsoft.com/office/drawing/2014/main" id="{07C972B7-4852-41A5-8B26-9600CD38E5F0}"/>
                </a:ext>
              </a:extLst>
            </p:cNvPr>
            <p:cNvPicPr/>
            <p:nvPr/>
          </p:nvPicPr>
          <p:blipFill>
            <a:blip r:embed="rId3" cstate="print">
              <a:lum/>
            </a:blip>
            <a:srcRect/>
            <a:stretch>
              <a:fillRect/>
            </a:stretch>
          </p:blipFill>
          <p:spPr>
            <a:xfrm>
              <a:off x="763208" y="2431756"/>
              <a:ext cx="3732592" cy="2711695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4D485E0-3681-457B-A563-29BB1C1E5187}"/>
              </a:ext>
            </a:extLst>
          </p:cNvPr>
          <p:cNvGrpSpPr/>
          <p:nvPr/>
        </p:nvGrpSpPr>
        <p:grpSpPr>
          <a:xfrm>
            <a:off x="4654852" y="2211483"/>
            <a:ext cx="4154140" cy="2932017"/>
            <a:chOff x="4654852" y="2211483"/>
            <a:chExt cx="4154140" cy="29320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96219B-3DC2-455C-B414-B470CEA457BE}"/>
                </a:ext>
              </a:extLst>
            </p:cNvPr>
            <p:cNvSpPr txBox="1"/>
            <p:nvPr/>
          </p:nvSpPr>
          <p:spPr>
            <a:xfrm>
              <a:off x="6242337" y="2211483"/>
              <a:ext cx="97917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dirty="0" err="1"/>
                <a:t>코오롱글로벌</a:t>
              </a:r>
              <a:endParaRPr lang="ko-KR" altLang="en-US" sz="1000" dirty="0"/>
            </a:p>
          </p:txBody>
        </p:sp>
        <p:pic>
          <p:nvPicPr>
            <p:cNvPr id="32" name="picture 33">
              <a:extLst>
                <a:ext uri="{FF2B5EF4-FFF2-40B4-BE49-F238E27FC236}">
                  <a16:creationId xmlns:a16="http://schemas.microsoft.com/office/drawing/2014/main" id="{65C53334-0C81-4A5D-85A2-75A5082AEE10}"/>
                </a:ext>
              </a:extLst>
            </p:cNvPr>
            <p:cNvPicPr/>
            <p:nvPr/>
          </p:nvPicPr>
          <p:blipFill>
            <a:blip r:embed="rId4" cstate="print">
              <a:lum/>
            </a:blip>
            <a:srcRect/>
            <a:stretch>
              <a:fillRect/>
            </a:stretch>
          </p:blipFill>
          <p:spPr>
            <a:xfrm>
              <a:off x="4654852" y="2431756"/>
              <a:ext cx="4154140" cy="2711744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C99B826-1845-408C-8794-D9D78472C823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3923013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4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Forecasting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723900"/>
            <a:chOff x="545843" y="3551853"/>
            <a:chExt cx="5896291" cy="256768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15930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8" y="3551853"/>
              <a:ext cx="1472689" cy="1593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89" cy="15930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5" y="3551853"/>
              <a:ext cx="1472689" cy="256768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4622" y="1357777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ko-KR" altLang="en-US" sz="1400" b="1" dirty="0" err="1">
                <a:highlight>
                  <a:srgbClr val="FFCD00"/>
                </a:highlight>
              </a:rPr>
              <a:t>볼린저밴드</a:t>
            </a:r>
            <a:r>
              <a:rPr lang="ko-KR" altLang="en-US" sz="1400" b="1" dirty="0">
                <a:highlight>
                  <a:srgbClr val="FFCD00"/>
                </a:highlight>
              </a:rPr>
              <a:t> </a:t>
            </a:r>
            <a:r>
              <a:rPr lang="en-US" altLang="ko-KR" sz="1400" b="1" dirty="0">
                <a:highlight>
                  <a:srgbClr val="FFCD00"/>
                </a:highlight>
              </a:rPr>
              <a:t>(Bollinger Bands)</a:t>
            </a:r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000" b="1" dirty="0"/>
              <a:t>기간 </a:t>
            </a:r>
            <a:r>
              <a:rPr lang="en-US" altLang="ko-KR" sz="1000" b="1" dirty="0"/>
              <a:t>: 2020.5.1.~</a:t>
            </a:r>
            <a:r>
              <a:rPr lang="ko-KR" altLang="en-US" sz="1000" b="1" dirty="0"/>
              <a:t>현재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코로나 이상치 제외 후 경기 회복기간 선정</a:t>
            </a:r>
            <a:r>
              <a:rPr lang="en-US" altLang="ko-KR" sz="1000" b="1" dirty="0"/>
              <a:t>)</a:t>
            </a:r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400" b="1" dirty="0"/>
              <a:t>바이 앤 홀드 </a:t>
            </a:r>
            <a:r>
              <a:rPr lang="ko-KR" altLang="en-US" sz="1400" b="1" dirty="0" err="1"/>
              <a:t>백테스팅</a:t>
            </a:r>
            <a:endParaRPr lang="ko-KR" altLang="en-US" sz="1400" b="1" dirty="0"/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1" dirty="0"/>
              <a:t>Prophet</a:t>
            </a:r>
            <a:r>
              <a:rPr lang="ko-KR" altLang="en-US" sz="1000" b="1" dirty="0"/>
              <a:t>는 </a:t>
            </a:r>
            <a:r>
              <a:rPr lang="ko-KR" altLang="en-US" sz="1000" b="1" dirty="0" err="1"/>
              <a:t>하이트진로</a:t>
            </a:r>
            <a:r>
              <a:rPr lang="ko-KR" altLang="en-US" sz="1000" b="1" dirty="0"/>
              <a:t> 제외하고는 하향 예측이므로 투자 주의 요망</a:t>
            </a: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1" dirty="0"/>
              <a:t>6</a:t>
            </a:r>
            <a:r>
              <a:rPr lang="ko-KR" altLang="en-US" sz="1000" b="1" dirty="0"/>
              <a:t>개 기업에 </a:t>
            </a:r>
            <a:r>
              <a:rPr lang="en-US" altLang="ko-KR" sz="1000" b="1" dirty="0"/>
              <a:t>1</a:t>
            </a:r>
            <a:r>
              <a:rPr lang="ko-KR" altLang="en-US" sz="1000" b="1" dirty="0" err="1"/>
              <a:t>천만원씩</a:t>
            </a:r>
            <a:r>
              <a:rPr lang="ko-KR" altLang="en-US" sz="1000" b="1" dirty="0"/>
              <a:t> 동기간 투자 </a:t>
            </a:r>
            <a:endParaRPr lang="en-US" altLang="ko-KR" sz="1000" b="1" dirty="0"/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b="1" dirty="0"/>
              <a:t>총 수익률 </a:t>
            </a:r>
            <a:r>
              <a:rPr lang="en-US" altLang="ko-KR" sz="1000" b="1" dirty="0"/>
              <a:t>49.5%(</a:t>
            </a:r>
            <a:r>
              <a:rPr lang="ko-KR" altLang="en-US" sz="1000" b="1" dirty="0"/>
              <a:t>불확실성 대비 분산투자</a:t>
            </a:r>
            <a:r>
              <a:rPr lang="en-US" altLang="ko-KR" sz="1000" b="1" dirty="0"/>
              <a:t>)</a:t>
            </a: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b="1" dirty="0"/>
              <a:t>분산투자 </a:t>
            </a:r>
            <a:r>
              <a:rPr lang="ko-KR" altLang="en-US" sz="1000" b="1" dirty="0" err="1"/>
              <a:t>효과로약</a:t>
            </a:r>
            <a:r>
              <a:rPr lang="ko-KR" altLang="en-US" sz="1000" b="1" dirty="0"/>
              <a:t>  </a:t>
            </a:r>
            <a:r>
              <a:rPr lang="en-US" altLang="ko-KR" sz="1000" b="1" dirty="0"/>
              <a:t>50%</a:t>
            </a:r>
            <a:r>
              <a:rPr lang="ko-KR" altLang="en-US" sz="1000" b="1" dirty="0"/>
              <a:t>의 총 수익률</a:t>
            </a: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b="1" dirty="0"/>
              <a:t>수수료 때문에 약간 낮을 것</a:t>
            </a:r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8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566D7F-A6A5-4D29-855A-1DAF3462687D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C827AA-CB15-4DF7-8077-64A1B3EFD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586" y="2759371"/>
            <a:ext cx="6288342" cy="238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508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highlight>
                  <a:schemeClr val="accent1"/>
                </a:highlight>
              </a:rPr>
              <a:t>STEP 4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Forecasting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BC744-5D22-4931-9F81-CB8476887C5F}"/>
              </a:ext>
            </a:extLst>
          </p:cNvPr>
          <p:cNvGrpSpPr/>
          <p:nvPr/>
        </p:nvGrpSpPr>
        <p:grpSpPr>
          <a:xfrm>
            <a:off x="7502903" y="0"/>
            <a:ext cx="1641097" cy="723900"/>
            <a:chOff x="545843" y="3551853"/>
            <a:chExt cx="5896291" cy="256768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D19F39-C382-4C72-9654-73AC43D69B7C}"/>
                </a:ext>
              </a:extLst>
            </p:cNvPr>
            <p:cNvSpPr/>
            <p:nvPr/>
          </p:nvSpPr>
          <p:spPr>
            <a:xfrm>
              <a:off x="545843" y="3551853"/>
              <a:ext cx="1472689" cy="15930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26389C-5708-47FD-BD98-81B5AC5F80B8}"/>
                </a:ext>
              </a:extLst>
            </p:cNvPr>
            <p:cNvSpPr/>
            <p:nvPr/>
          </p:nvSpPr>
          <p:spPr>
            <a:xfrm>
              <a:off x="1997208" y="3551853"/>
              <a:ext cx="1472689" cy="1593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45235-E12E-4889-B7B4-2D78C6C17B0D}"/>
                </a:ext>
              </a:extLst>
            </p:cNvPr>
            <p:cNvSpPr/>
            <p:nvPr/>
          </p:nvSpPr>
          <p:spPr>
            <a:xfrm>
              <a:off x="3469896" y="3551853"/>
              <a:ext cx="1472689" cy="15930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2B1B95-DC5C-4536-A409-03088D9EEFF1}"/>
                </a:ext>
              </a:extLst>
            </p:cNvPr>
            <p:cNvSpPr/>
            <p:nvPr/>
          </p:nvSpPr>
          <p:spPr>
            <a:xfrm>
              <a:off x="4969445" y="3551853"/>
              <a:ext cx="1472689" cy="256768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dirty="0"/>
            </a:p>
          </p:txBody>
        </p:sp>
      </p:grp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4622" y="1357777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ko-KR" altLang="en-US" sz="1400" b="1" dirty="0" err="1">
                <a:highlight>
                  <a:srgbClr val="FFCD00"/>
                </a:highlight>
              </a:rPr>
              <a:t>볼린저밴드</a:t>
            </a:r>
            <a:r>
              <a:rPr lang="ko-KR" altLang="en-US" sz="1400" b="1" dirty="0">
                <a:highlight>
                  <a:srgbClr val="FFCD00"/>
                </a:highlight>
              </a:rPr>
              <a:t> </a:t>
            </a:r>
            <a:r>
              <a:rPr lang="en-US" altLang="ko-KR" sz="1400" b="1" dirty="0">
                <a:highlight>
                  <a:srgbClr val="FFCD00"/>
                </a:highlight>
              </a:rPr>
              <a:t>(Bollinger Bands)</a:t>
            </a:r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r>
              <a:rPr lang="ko-KR" altLang="en-US" sz="1400" b="1" dirty="0" err="1"/>
              <a:t>볼린저밴드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백테스팅</a:t>
            </a:r>
            <a:endParaRPr lang="ko-KR" altLang="en-US" sz="1400" b="1" dirty="0"/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1" dirty="0"/>
              <a:t>6</a:t>
            </a:r>
            <a:r>
              <a:rPr lang="ko-KR" altLang="en-US" sz="1000" b="1" dirty="0"/>
              <a:t>개 기업에 </a:t>
            </a:r>
            <a:r>
              <a:rPr lang="en-US" altLang="ko-KR" sz="1000" b="1" dirty="0"/>
              <a:t>1</a:t>
            </a:r>
            <a:r>
              <a:rPr lang="ko-KR" altLang="en-US" sz="1000" b="1" dirty="0" err="1"/>
              <a:t>천만원씩</a:t>
            </a:r>
            <a:r>
              <a:rPr lang="ko-KR" altLang="en-US" sz="1000" b="1" dirty="0"/>
              <a:t> 동기간 투자 시 총 수익률 </a:t>
            </a:r>
            <a:r>
              <a:rPr lang="en-US" altLang="ko-KR" sz="1000" b="1" dirty="0"/>
              <a:t>47%(</a:t>
            </a:r>
            <a:r>
              <a:rPr lang="ko-KR" altLang="en-US" sz="1000" b="1" dirty="0"/>
              <a:t>불확실성 대비 분산투자</a:t>
            </a:r>
            <a:r>
              <a:rPr lang="en-US" altLang="ko-KR" sz="1000" b="1" dirty="0"/>
              <a:t>)</a:t>
            </a:r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8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566D7F-A6A5-4D29-855A-1DAF3462687D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58F3FE-AA86-473A-ADEC-042CA3180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123" y="1356370"/>
            <a:ext cx="3944454" cy="11705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CEAE8F-BFEB-4426-99BE-3E92457FC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861" y="2616598"/>
            <a:ext cx="6717523" cy="252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106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Conlusion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10003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60481" y="1357777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endParaRPr lang="en-US" altLang="ko-KR" sz="2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2000" b="1" dirty="0"/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400" b="1" dirty="0"/>
              <a:t>가설설정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수익률의 상대성에 대해</a:t>
            </a:r>
            <a:endParaRPr lang="en-US" altLang="ko-KR" sz="1400" b="1" dirty="0"/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ko-KR" altLang="en-US" sz="1400" b="1" dirty="0"/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400" b="1" dirty="0" err="1"/>
              <a:t>귀무가설</a:t>
            </a:r>
            <a:r>
              <a:rPr lang="en-US" altLang="ko-KR" sz="1400" b="1" dirty="0"/>
              <a:t>(H0) : ‘</a:t>
            </a:r>
            <a:r>
              <a:rPr lang="ko-KR" altLang="en-US" sz="1400" b="1" dirty="0"/>
              <a:t>상대적 부실기업과 건전기업간의 수익률 차이가 </a:t>
            </a:r>
            <a:r>
              <a:rPr lang="ko-KR" altLang="en-US" sz="1400" b="1" dirty="0" err="1"/>
              <a:t>없다’가</a:t>
            </a:r>
            <a:r>
              <a:rPr lang="ko-KR" altLang="en-US" sz="1400" b="1" dirty="0"/>
              <a:t> 기각된 후</a:t>
            </a: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FF0000"/>
                </a:solidFill>
              </a:rPr>
              <a:t>대립가설</a:t>
            </a:r>
            <a:r>
              <a:rPr lang="en-US" altLang="ko-KR" sz="1400" b="1" dirty="0">
                <a:solidFill>
                  <a:srgbClr val="FF0000"/>
                </a:solidFill>
              </a:rPr>
              <a:t>(H1) : ‘</a:t>
            </a:r>
            <a:r>
              <a:rPr lang="ko-KR" altLang="en-US" sz="1400" b="1" dirty="0">
                <a:solidFill>
                  <a:srgbClr val="FF0000"/>
                </a:solidFill>
              </a:rPr>
              <a:t>상대적 부실기업과 건전기업간의 수익률 차이가 있다’가 채택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5973D9-EC9B-4C31-BCF0-9812E80E829A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920751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sz="2000" b="1" dirty="0">
                <a:highlight>
                  <a:srgbClr val="FFCD00"/>
                </a:highlight>
              </a:rPr>
              <a:t>Overall Project Summary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ko-KR" altLang="en-US" sz="1400" b="1" dirty="0"/>
              <a:t>본 프로젝트는  시장수익률보다 수익률이 높은 기업을 발굴하고자 본 과정을 수행함 </a:t>
            </a:r>
            <a:endParaRPr lang="en-US" altLang="ko-KR" sz="14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400" b="1" dirty="0">
              <a:highlight>
                <a:srgbClr val="FFCD00"/>
              </a:highlight>
            </a:endParaRPr>
          </a:p>
          <a:p>
            <a:pPr marL="76200" indent="0">
              <a:buClr>
                <a:schemeClr val="accent1"/>
              </a:buClr>
              <a:buNone/>
            </a:pPr>
            <a:r>
              <a:rPr lang="en-US" altLang="ko-KR" sz="1400" b="1" dirty="0">
                <a:highlight>
                  <a:srgbClr val="FFCD00"/>
                </a:highlight>
              </a:rPr>
              <a:t>Step 1 </a:t>
            </a: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b="1" dirty="0"/>
              <a:t>먼저 선구자들의 논문들을 통하여 기업 재무비율의 중요성을 인식</a:t>
            </a: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b="1" dirty="0"/>
              <a:t>투자 유니버스 코스피 </a:t>
            </a:r>
            <a:r>
              <a:rPr lang="en-US" altLang="ko-KR" sz="1000" b="1" dirty="0"/>
              <a:t>789</a:t>
            </a:r>
            <a:r>
              <a:rPr lang="ko-KR" altLang="en-US" sz="1000" b="1" dirty="0"/>
              <a:t>개 기업을 선정함</a:t>
            </a: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b="1" dirty="0"/>
              <a:t>데이터들을 한국상장기업협회로부터 총 </a:t>
            </a:r>
            <a:r>
              <a:rPr lang="en-US" altLang="ko-KR" sz="1000" b="1" dirty="0"/>
              <a:t>28</a:t>
            </a:r>
            <a:r>
              <a:rPr lang="ko-KR" altLang="en-US" sz="1000" b="1" dirty="0"/>
              <a:t>개의 재무자료 획득  </a:t>
            </a: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b="1" dirty="0"/>
              <a:t>재무자료를 통해 </a:t>
            </a:r>
            <a:r>
              <a:rPr lang="en-US" altLang="ko-KR" sz="1000" b="1" dirty="0"/>
              <a:t>K2</a:t>
            </a:r>
            <a:r>
              <a:rPr lang="ko-KR" altLang="en-US" sz="1000" b="1" dirty="0"/>
              <a:t>스코어 변수를 계산</a:t>
            </a: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b="1" dirty="0"/>
              <a:t>상대적부실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유보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건전기업을 분류</a:t>
            </a: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1" dirty="0"/>
              <a:t>t-</a:t>
            </a:r>
            <a:r>
              <a:rPr lang="ko-KR" altLang="en-US" sz="1000" b="1" dirty="0"/>
              <a:t>검정을 통해 통계자료의 유효성을 검증</a:t>
            </a: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b="1" dirty="0"/>
              <a:t>재무자료를 통해 </a:t>
            </a:r>
            <a:r>
              <a:rPr lang="en-US" altLang="ko-KR" sz="1000" b="1" dirty="0"/>
              <a:t>F</a:t>
            </a:r>
            <a:r>
              <a:rPr lang="ko-KR" altLang="en-US" sz="1000" b="1" dirty="0"/>
              <a:t>스코어변수 계산</a:t>
            </a:r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0CDF30-4040-4E51-A80D-87EEC47D7940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8999157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en-US" altLang="ko-KR" sz="1400" b="1" dirty="0">
                <a:highlight>
                  <a:srgbClr val="FFCD00"/>
                </a:highlight>
              </a:rPr>
              <a:t>Step 2 </a:t>
            </a:r>
            <a:r>
              <a:rPr lang="en-US" altLang="ko-KR" sz="1400" b="1" dirty="0"/>
              <a:t>Security Selection &amp; Quant</a:t>
            </a: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b="1" dirty="0"/>
              <a:t>상대적 부실 </a:t>
            </a:r>
            <a:r>
              <a:rPr lang="en-US" altLang="ko-KR" sz="1000" b="1" dirty="0"/>
              <a:t>+ </a:t>
            </a:r>
            <a:r>
              <a:rPr lang="ko-KR" altLang="en-US" sz="1000" b="1" dirty="0"/>
              <a:t>유보 기업 중 </a:t>
            </a:r>
            <a:r>
              <a:rPr lang="en-US" altLang="ko-KR" sz="1000" b="1" dirty="0"/>
              <a:t>6</a:t>
            </a:r>
            <a:r>
              <a:rPr lang="ko-KR" altLang="en-US" sz="1000" b="1" dirty="0"/>
              <a:t>점 이상 기업 </a:t>
            </a:r>
            <a:r>
              <a:rPr lang="en-US" altLang="ko-KR" sz="1000" b="1" dirty="0"/>
              <a:t>86</a:t>
            </a:r>
            <a:r>
              <a:rPr lang="ko-KR" altLang="en-US" sz="1000" b="1" dirty="0"/>
              <a:t>개를 선정</a:t>
            </a: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1" dirty="0"/>
              <a:t>2009.1.1.~2019.12.31.</a:t>
            </a:r>
            <a:r>
              <a:rPr lang="ko-KR" altLang="en-US" sz="1000" b="1" dirty="0"/>
              <a:t>기간 선정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코로나 이상치 이전 </a:t>
            </a:r>
            <a:r>
              <a:rPr lang="en-US" altLang="ko-KR" sz="1000" b="1" dirty="0"/>
              <a:t>10</a:t>
            </a:r>
            <a:r>
              <a:rPr lang="ko-KR" altLang="en-US" sz="1000" b="1" dirty="0"/>
              <a:t>년</a:t>
            </a:r>
            <a:r>
              <a:rPr lang="en-US" altLang="ko-KR" sz="1000" b="1" dirty="0"/>
              <a:t>)</a:t>
            </a: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b="1" dirty="0"/>
              <a:t>기간 내 </a:t>
            </a:r>
            <a:r>
              <a:rPr lang="en-US" altLang="ko-KR" sz="1000" b="1" dirty="0"/>
              <a:t>1,3,5,10</a:t>
            </a:r>
            <a:r>
              <a:rPr lang="ko-KR" altLang="en-US" sz="1000" b="1" dirty="0"/>
              <a:t>년 동안 </a:t>
            </a:r>
            <a:r>
              <a:rPr lang="ko-KR" altLang="en-US" sz="1000" b="1" dirty="0" err="1"/>
              <a:t>백테스팅</a:t>
            </a:r>
            <a:r>
              <a:rPr lang="ko-KR" altLang="en-US" sz="1000" b="1" dirty="0"/>
              <a:t> 진행</a:t>
            </a: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b="1" dirty="0"/>
              <a:t>바이 앤 홀드 </a:t>
            </a:r>
            <a:r>
              <a:rPr lang="en-US" altLang="ko-KR" sz="1000" b="1" dirty="0"/>
              <a:t>(Buy &amp; Hold) </a:t>
            </a:r>
            <a:r>
              <a:rPr lang="ko-KR" altLang="en-US" sz="1000" b="1" dirty="0"/>
              <a:t>전략</a:t>
            </a: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b="1" dirty="0" err="1"/>
              <a:t>볼린저</a:t>
            </a:r>
            <a:r>
              <a:rPr lang="ko-KR" altLang="en-US" sz="1000" b="1" dirty="0"/>
              <a:t> 밴드 </a:t>
            </a:r>
            <a:r>
              <a:rPr lang="en-US" altLang="ko-KR" sz="1000" b="1" dirty="0"/>
              <a:t>(Bollinger Band)</a:t>
            </a:r>
            <a:r>
              <a:rPr lang="ko-KR" altLang="en-US" sz="1000" b="1" dirty="0"/>
              <a:t> 전략</a:t>
            </a: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b="1" dirty="0"/>
              <a:t>최종 </a:t>
            </a:r>
            <a:r>
              <a:rPr lang="en-US" altLang="ko-KR" sz="1000" b="1" dirty="0"/>
              <a:t>6</a:t>
            </a:r>
            <a:r>
              <a:rPr lang="ko-KR" altLang="en-US" sz="1000" b="1" dirty="0"/>
              <a:t>개 기업을 선정</a:t>
            </a: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b="1" dirty="0"/>
              <a:t>만약 이 과정까지 </a:t>
            </a:r>
            <a:r>
              <a:rPr lang="ko-KR" altLang="en-US" sz="1000" b="1" dirty="0" err="1"/>
              <a:t>진행시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20%</a:t>
            </a:r>
            <a:r>
              <a:rPr lang="ko-KR" altLang="en-US" sz="1000" b="1" dirty="0"/>
              <a:t>이상의 고수익이 추출 안될 시 다시 처음으로 회귀 후</a:t>
            </a:r>
            <a:endParaRPr lang="en-US" altLang="ko-KR" sz="1000" b="1" dirty="0"/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b="1" dirty="0"/>
              <a:t>재무자료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변수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파생변수를 추가해 동일한 방식으로 </a:t>
            </a:r>
            <a:r>
              <a:rPr lang="ko-KR" altLang="en-US" sz="1000" b="1" dirty="0" err="1"/>
              <a:t>백테스팅까지</a:t>
            </a:r>
            <a:r>
              <a:rPr lang="ko-KR" altLang="en-US" sz="1000" b="1" dirty="0"/>
              <a:t> 진행할 계획</a:t>
            </a:r>
            <a:r>
              <a:rPr lang="en-US" altLang="ko-KR" sz="1000" b="1" dirty="0"/>
              <a:t>.</a:t>
            </a:r>
            <a:endParaRPr lang="ko-KR" altLang="en-US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ko-KR" altLang="en-US" sz="10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E5BEF2-7CAA-45CA-A444-208B02B79042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" name="Google Shape;124;p17">
            <a:extLst>
              <a:ext uri="{FF2B5EF4-FFF2-40B4-BE49-F238E27FC236}">
                <a16:creationId xmlns:a16="http://schemas.microsoft.com/office/drawing/2014/main" id="{AA420071-2E5D-46E1-AEE3-7C90ED67BE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sz="2000" b="1" dirty="0">
                <a:highlight>
                  <a:srgbClr val="FFCD00"/>
                </a:highlight>
              </a:rPr>
              <a:t>Overall Project Summary</a:t>
            </a:r>
            <a:endParaRPr lang="en-US" dirty="0">
              <a:highlight>
                <a:schemeClr val="accen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706645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en-US" altLang="ko-KR" sz="1400" b="1" dirty="0">
                <a:highlight>
                  <a:srgbClr val="FFCD00"/>
                </a:highlight>
              </a:rPr>
              <a:t>STEP3 </a:t>
            </a:r>
            <a:r>
              <a:rPr lang="en-US" altLang="ko-KR" sz="1400" b="1" dirty="0"/>
              <a:t>Prediction</a:t>
            </a:r>
            <a:endParaRPr lang="en-US" altLang="ko-KR" sz="1400" b="1" dirty="0">
              <a:highlight>
                <a:srgbClr val="FFCD00"/>
              </a:highlight>
            </a:endParaRP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b="1" dirty="0" err="1"/>
              <a:t>백테스팅과</a:t>
            </a:r>
            <a:r>
              <a:rPr lang="ko-KR" altLang="en-US" sz="1000" b="1" dirty="0"/>
              <a:t> 동일기간  </a:t>
            </a: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1" dirty="0"/>
              <a:t>LSTM, Prophet, </a:t>
            </a:r>
            <a:r>
              <a:rPr lang="ko-KR" altLang="en-US" sz="1000" b="1" dirty="0"/>
              <a:t>강화학습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볼린저밴드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4</a:t>
            </a:r>
            <a:r>
              <a:rPr lang="ko-KR" altLang="en-US" sz="1000" b="1" dirty="0"/>
              <a:t>가지 모델에 대한 검증</a:t>
            </a: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1" dirty="0"/>
              <a:t>LSTM</a:t>
            </a:r>
            <a:r>
              <a:rPr lang="ko-KR" altLang="en-US" sz="1000" b="1" dirty="0"/>
              <a:t>은 </a:t>
            </a:r>
            <a:r>
              <a:rPr lang="en-US" altLang="ko-KR" sz="1000" b="1" dirty="0"/>
              <a:t>Intra Data</a:t>
            </a:r>
            <a:r>
              <a:rPr lang="ko-KR" altLang="en-US" sz="1000" b="1" dirty="0"/>
              <a:t>를 사용했으나 예측이 잘 안됨 </a:t>
            </a:r>
            <a:r>
              <a:rPr lang="en-US" altLang="ko-KR" sz="1000" b="1" dirty="0"/>
              <a:t>- </a:t>
            </a:r>
            <a:r>
              <a:rPr lang="ko-KR" altLang="en-US" sz="1000" b="1" dirty="0"/>
              <a:t>변수에 대한 보완 필요 결론</a:t>
            </a: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b="1" dirty="0"/>
              <a:t>강화학습은 높은 수익률을 거두었으나 설명 되지 않는 부분이 있어 보완 필요 결론</a:t>
            </a: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1" dirty="0"/>
              <a:t>Prophet</a:t>
            </a:r>
            <a:r>
              <a:rPr lang="ko-KR" altLang="en-US" sz="1000" b="1" dirty="0"/>
              <a:t>을 추세예측도구로 결정</a:t>
            </a: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b="1" dirty="0" err="1"/>
              <a:t>볼린저밴드를</a:t>
            </a:r>
            <a:r>
              <a:rPr lang="ko-KR" altLang="en-US" sz="1000" b="1" dirty="0"/>
              <a:t> 모의투자도구로 결정</a:t>
            </a:r>
            <a:endParaRPr lang="en-US" altLang="ko-KR" sz="1000" b="1" dirty="0"/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sz="1000" b="1" dirty="0"/>
          </a:p>
          <a:p>
            <a:pPr marL="76200" indent="0">
              <a:buClr>
                <a:schemeClr val="accent1"/>
              </a:buClr>
              <a:buSzPct val="100000"/>
              <a:buNone/>
            </a:pPr>
            <a:r>
              <a:rPr lang="en-US" altLang="ko-KR" sz="1400" b="1" dirty="0">
                <a:highlight>
                  <a:srgbClr val="FFCD00"/>
                </a:highlight>
              </a:rPr>
              <a:t>STEP4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Forcasting</a:t>
            </a:r>
            <a:endParaRPr lang="en-US" altLang="ko-KR" sz="1400" b="1" dirty="0"/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b="1" dirty="0"/>
              <a:t>기간 </a:t>
            </a:r>
            <a:r>
              <a:rPr lang="en-US" altLang="ko-KR" sz="1000" b="1" dirty="0"/>
              <a:t>: 2020.5.1.~2021.12.24.(</a:t>
            </a:r>
            <a:r>
              <a:rPr lang="ko-KR" altLang="en-US" sz="1000" b="1" dirty="0"/>
              <a:t>코로나 이상치 이후 현재까지</a:t>
            </a:r>
            <a:r>
              <a:rPr lang="en-US" altLang="ko-KR" sz="1000" b="1" dirty="0"/>
              <a:t>) </a:t>
            </a: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1" dirty="0"/>
              <a:t>Prophet</a:t>
            </a:r>
            <a:r>
              <a:rPr lang="ko-KR" altLang="en-US" sz="1000" b="1" dirty="0"/>
              <a:t>으로 추세 예측</a:t>
            </a: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b="1" dirty="0" err="1"/>
              <a:t>볼린저밴드로</a:t>
            </a:r>
            <a:r>
              <a:rPr lang="ko-KR" altLang="en-US" sz="1000" b="1" dirty="0"/>
              <a:t> 최종 수익률을 계산</a:t>
            </a: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b="1" dirty="0" err="1"/>
              <a:t>귀무가설이</a:t>
            </a:r>
            <a:r>
              <a:rPr lang="ko-KR" altLang="en-US" sz="1000" b="1" dirty="0"/>
              <a:t> 기각되고 대립가설이 채택됨</a:t>
            </a:r>
            <a:r>
              <a:rPr lang="en-US" altLang="ko-KR" sz="1000" b="1" dirty="0"/>
              <a:t>!</a:t>
            </a:r>
          </a:p>
          <a:p>
            <a:pPr marL="76200" indent="0">
              <a:buClr>
                <a:schemeClr val="accent1"/>
              </a:buClr>
              <a:buSzPct val="100000"/>
              <a:buNone/>
            </a:pPr>
            <a:endParaRPr lang="en-US" altLang="ko-KR" sz="1400" b="1" dirty="0"/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D34FC9-4243-49B9-B52B-FA2FC3DAA37B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" name="Google Shape;124;p17">
            <a:extLst>
              <a:ext uri="{FF2B5EF4-FFF2-40B4-BE49-F238E27FC236}">
                <a16:creationId xmlns:a16="http://schemas.microsoft.com/office/drawing/2014/main" id="{F6F4B693-F3E3-44D8-B04A-B7091B4805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sz="2000" b="1" dirty="0">
                <a:highlight>
                  <a:srgbClr val="FFCD00"/>
                </a:highlight>
              </a:rPr>
              <a:t>Overall Project Summary</a:t>
            </a:r>
            <a:endParaRPr lang="en-US" dirty="0">
              <a:highlight>
                <a:schemeClr val="accen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888154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419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6700" indent="-1905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400" b="1" dirty="0"/>
              <a:t>스코어와 더불어 함께 사용할 수 있는 설명변수 및 파생변수의 추가</a:t>
            </a:r>
          </a:p>
          <a:p>
            <a:pPr marL="266700" indent="-1905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400" b="1" dirty="0"/>
              <a:t>LSTM, Prophet</a:t>
            </a:r>
            <a:r>
              <a:rPr lang="ko-KR" altLang="en-US" sz="1400" b="1" dirty="0"/>
              <a:t>에 대한 파라미터 변경 및 예측 정밀도 향상 연구</a:t>
            </a:r>
          </a:p>
          <a:p>
            <a:pPr marL="266700" indent="-1905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400" b="1" dirty="0" err="1"/>
              <a:t>볼린저</a:t>
            </a:r>
            <a:r>
              <a:rPr lang="ko-KR" altLang="en-US" sz="1400" b="1" dirty="0"/>
              <a:t> 밴드의 정밀한 사용 </a:t>
            </a:r>
            <a:r>
              <a:rPr lang="en-US" altLang="ko-KR" sz="1400" b="1" dirty="0"/>
              <a:t>-</a:t>
            </a:r>
            <a:r>
              <a:rPr lang="ko-KR" altLang="en-US" sz="1400" b="1" dirty="0" err="1"/>
              <a:t>이평선과</a:t>
            </a:r>
            <a:r>
              <a:rPr lang="ko-KR" altLang="en-US" sz="1400" b="1" dirty="0"/>
              <a:t> 표준편차 조정</a:t>
            </a:r>
          </a:p>
          <a:p>
            <a:pPr marL="266700" indent="-1905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400" b="1" u="sng" dirty="0"/>
              <a:t>Prophet, VIX(</a:t>
            </a:r>
            <a:r>
              <a:rPr lang="ko-KR" altLang="en-US" sz="1400" b="1" u="sng" dirty="0"/>
              <a:t>한국형</a:t>
            </a:r>
            <a:r>
              <a:rPr lang="en-US" altLang="ko-KR" sz="1400" b="1" u="sng" dirty="0"/>
              <a:t>, </a:t>
            </a:r>
            <a:r>
              <a:rPr lang="ko-KR" altLang="en-US" sz="1400" b="1" u="sng" dirty="0"/>
              <a:t>세계</a:t>
            </a:r>
            <a:r>
              <a:rPr lang="en-US" altLang="ko-KR" sz="1400" b="1" u="sng" dirty="0"/>
              <a:t>)</a:t>
            </a:r>
            <a:r>
              <a:rPr lang="ko-KR" altLang="en-US" sz="1400" b="1" u="sng" dirty="0"/>
              <a:t>지수</a:t>
            </a:r>
            <a:r>
              <a:rPr lang="en-US" altLang="ko-KR" sz="1400" b="1" u="sng" dirty="0"/>
              <a:t>, </a:t>
            </a:r>
            <a:r>
              <a:rPr lang="ko-KR" altLang="en-US" sz="1400" b="1" u="sng" dirty="0"/>
              <a:t>선행지수 연구 등으로 추세 판단</a:t>
            </a:r>
          </a:p>
          <a:p>
            <a:pPr marL="266700" indent="-1905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400" b="1" u="sng" dirty="0"/>
              <a:t>개별 기업에 대한 기간별 실적 조사</a:t>
            </a:r>
          </a:p>
          <a:p>
            <a:pPr marL="266700" indent="-1905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400" b="1" u="sng" dirty="0"/>
              <a:t>외국인 수급 판단</a:t>
            </a:r>
          </a:p>
          <a:p>
            <a:pPr marL="266700" indent="-1905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400" b="1" dirty="0"/>
              <a:t>기업분석에 대한 시장모형</a:t>
            </a:r>
            <a:r>
              <a:rPr lang="en-US" altLang="ko-KR" sz="1400" b="1" dirty="0"/>
              <a:t>, KMV </a:t>
            </a:r>
            <a:r>
              <a:rPr lang="ko-KR" altLang="en-US" sz="1400" b="1" dirty="0"/>
              <a:t>모델의 적용 연구</a:t>
            </a:r>
          </a:p>
          <a:p>
            <a:pPr marL="76200" indent="0">
              <a:buClr>
                <a:schemeClr val="accent1"/>
              </a:buClr>
              <a:buNone/>
            </a:pPr>
            <a:endParaRPr lang="en-US" altLang="ko-KR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BDC94E-BDBE-4A31-A293-8BE2FF1C0AD4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" name="Google Shape;124;p17">
            <a:extLst>
              <a:ext uri="{FF2B5EF4-FFF2-40B4-BE49-F238E27FC236}">
                <a16:creationId xmlns:a16="http://schemas.microsoft.com/office/drawing/2014/main" id="{14478975-C3A5-430A-8594-EC42BD0C95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2000" b="1" dirty="0">
                <a:highlight>
                  <a:srgbClr val="FFCD00"/>
                </a:highlight>
              </a:rPr>
              <a:t>지속과제</a:t>
            </a:r>
            <a:endParaRPr lang="en-US" dirty="0">
              <a:highlight>
                <a:schemeClr val="accen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893783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4" y="1693523"/>
            <a:ext cx="559139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Special</a:t>
            </a:r>
            <a:r>
              <a:rPr lang="ko-KR" altLang="en-US" dirty="0"/>
              <a:t> </a:t>
            </a:r>
            <a:r>
              <a:rPr lang="en-US" altLang="ko-KR" dirty="0"/>
              <a:t>Thanks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638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highlight>
                  <a:schemeClr val="accent1"/>
                </a:highlight>
              </a:rPr>
              <a:t>연구배경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563" lvl="0" indent="-10636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n-ea"/>
                <a:ea typeface="+mn-ea"/>
              </a:rPr>
              <a:t>1996</a:t>
            </a:r>
            <a:r>
              <a:rPr lang="ko-KR" altLang="en-US" sz="1200" b="1" dirty="0">
                <a:latin typeface="+mn-ea"/>
                <a:ea typeface="+mn-ea"/>
              </a:rPr>
              <a:t>년 </a:t>
            </a:r>
            <a:r>
              <a:rPr lang="en-US" altLang="ko-KR" sz="1200" b="1" dirty="0">
                <a:latin typeface="+mn-ea"/>
                <a:ea typeface="+mn-ea"/>
              </a:rPr>
              <a:t>Altman </a:t>
            </a:r>
            <a:r>
              <a:rPr lang="ko-KR" altLang="en-US" sz="1200" b="1" dirty="0">
                <a:latin typeface="+mn-ea"/>
                <a:ea typeface="+mn-ea"/>
              </a:rPr>
              <a:t>한국기업대상 도산예측모형제시</a:t>
            </a:r>
          </a:p>
          <a:p>
            <a:pPr marL="182563" lvl="0" indent="-10636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n-ea"/>
                <a:ea typeface="+mn-ea"/>
              </a:rPr>
              <a:t>1989~1992 34</a:t>
            </a:r>
            <a:r>
              <a:rPr lang="ko-KR" altLang="en-US" sz="1200" b="1" dirty="0">
                <a:latin typeface="+mn-ea"/>
                <a:ea typeface="+mn-ea"/>
              </a:rPr>
              <a:t>개 부실기업과 </a:t>
            </a:r>
            <a:r>
              <a:rPr lang="en-US" altLang="ko-KR" sz="1200" b="1" dirty="0">
                <a:latin typeface="+mn-ea"/>
                <a:ea typeface="+mn-ea"/>
              </a:rPr>
              <a:t>61</a:t>
            </a:r>
            <a:r>
              <a:rPr lang="ko-KR" altLang="en-US" sz="1200" b="1" dirty="0">
                <a:latin typeface="+mn-ea"/>
                <a:ea typeface="+mn-ea"/>
              </a:rPr>
              <a:t>개 건전기업 분석</a:t>
            </a:r>
          </a:p>
          <a:p>
            <a:pPr marL="182563" lvl="0" indent="-10636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n-ea"/>
                <a:ea typeface="+mn-ea"/>
              </a:rPr>
              <a:t>20</a:t>
            </a:r>
            <a:r>
              <a:rPr lang="ko-KR" altLang="en-US" sz="1200" b="1" dirty="0">
                <a:latin typeface="+mn-ea"/>
                <a:ea typeface="+mn-ea"/>
              </a:rPr>
              <a:t>개 변수 검토 후 최종적 기업규모</a:t>
            </a:r>
            <a:r>
              <a:rPr lang="en-US" altLang="ko-KR" sz="1200" b="1" dirty="0">
                <a:latin typeface="+mn-ea"/>
                <a:ea typeface="+mn-ea"/>
              </a:rPr>
              <a:t>, </a:t>
            </a:r>
            <a:r>
              <a:rPr lang="ko-KR" altLang="en-US" sz="1200" b="1" dirty="0">
                <a:latin typeface="+mn-ea"/>
                <a:ea typeface="+mn-ea"/>
              </a:rPr>
              <a:t>총자산회전율</a:t>
            </a:r>
            <a:r>
              <a:rPr lang="en-US" altLang="ko-KR" sz="1200" b="1" dirty="0">
                <a:latin typeface="+mn-ea"/>
                <a:ea typeface="+mn-ea"/>
              </a:rPr>
              <a:t>, </a:t>
            </a:r>
            <a:r>
              <a:rPr lang="ko-KR" altLang="en-US" sz="1200" b="1" dirty="0">
                <a:latin typeface="+mn-ea"/>
                <a:ea typeface="+mn-ea"/>
              </a:rPr>
              <a:t>누적수익성</a:t>
            </a:r>
            <a:r>
              <a:rPr lang="en-US" altLang="ko-KR" sz="1200" b="1" dirty="0">
                <a:latin typeface="+mn-ea"/>
                <a:ea typeface="+mn-ea"/>
              </a:rPr>
              <a:t>, </a:t>
            </a:r>
            <a:r>
              <a:rPr lang="ko-KR" altLang="en-US" sz="1200" b="1" dirty="0">
                <a:latin typeface="+mn-ea"/>
                <a:ea typeface="+mn-ea"/>
              </a:rPr>
              <a:t>재무구조의 </a:t>
            </a:r>
            <a:r>
              <a:rPr lang="en-US" altLang="ko-KR" sz="1200" b="1" dirty="0">
                <a:latin typeface="+mn-ea"/>
                <a:ea typeface="+mn-ea"/>
              </a:rPr>
              <a:t>4</a:t>
            </a:r>
            <a:r>
              <a:rPr lang="ko-KR" altLang="en-US" sz="1200" b="1" dirty="0">
                <a:latin typeface="+mn-ea"/>
                <a:ea typeface="+mn-ea"/>
              </a:rPr>
              <a:t>개 변수 선정 </a:t>
            </a:r>
            <a:endParaRPr lang="en-US" altLang="ko-KR" sz="1200" b="1" dirty="0">
              <a:latin typeface="+mn-ea"/>
              <a:ea typeface="+mn-ea"/>
            </a:endParaRPr>
          </a:p>
          <a:p>
            <a:pPr marL="182563" lvl="0" indent="-10636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altLang="ko-KR" sz="1200" b="1" dirty="0">
                <a:latin typeface="Lora" pitchFamily="2" charset="0"/>
                <a:ea typeface="휴먼둥근헤드라인" panose="02030504000101010101" pitchFamily="18" charset="-127"/>
              </a:rPr>
              <a:t>K1-Score</a:t>
            </a:r>
            <a:r>
              <a:rPr lang="en-US" altLang="ko-KR" sz="1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모형 </a:t>
            </a:r>
            <a:r>
              <a:rPr lang="en-US" altLang="ko-KR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: </a:t>
            </a:r>
            <a:r>
              <a:rPr lang="ko-KR" altLang="en-US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상장</a:t>
            </a:r>
            <a:r>
              <a:rPr lang="en-US" altLang="ko-KR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</a:t>
            </a:r>
            <a:r>
              <a:rPr lang="ko-KR" altLang="en-US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비상장 기업 적용 가능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altLang="ko-KR" sz="1200" b="1" u="sng" dirty="0">
                <a:latin typeface="Lora" pitchFamily="2" charset="0"/>
                <a:ea typeface="휴먼둥근헤드라인" panose="02030504000101010101" pitchFamily="18" charset="-127"/>
              </a:rPr>
              <a:t>K2-Score</a:t>
            </a:r>
            <a:r>
              <a:rPr lang="en-US" altLang="ko-KR" sz="1200" b="1" u="sng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1200" u="sng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모형 </a:t>
            </a:r>
            <a:r>
              <a:rPr lang="en-US" altLang="ko-KR" sz="1200" u="sng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: </a:t>
            </a:r>
            <a:r>
              <a:rPr lang="ko-KR" altLang="en-US" sz="1200" u="sng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상장 기업 적용 가능</a:t>
            </a:r>
            <a:endParaRPr lang="ko-KR" altLang="en-US" sz="1500" u="sng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76200" lvl="0" indent="0" algn="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12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76200" lvl="0" indent="0" algn="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altLang="ko-KR" sz="1200" b="1" dirty="0">
                <a:latin typeface="Lora" pitchFamily="2" charset="0"/>
              </a:rPr>
              <a:t>   </a:t>
            </a:r>
            <a:endParaRPr lang="ko-KR" altLang="en-US" sz="10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endParaRPr lang="ko-KR" altLang="en-US" sz="10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10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10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1000"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449DCD4-495D-441E-9665-4E9FCB250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435772"/>
              </p:ext>
            </p:extLst>
          </p:nvPr>
        </p:nvGraphicFramePr>
        <p:xfrm>
          <a:off x="1627156" y="3421003"/>
          <a:ext cx="2378710" cy="1055690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641193">
                  <a:extLst>
                    <a:ext uri="{9D8B030D-6E8A-4147-A177-3AD203B41FA5}">
                      <a16:colId xmlns:a16="http://schemas.microsoft.com/office/drawing/2014/main" val="2499982851"/>
                    </a:ext>
                  </a:extLst>
                </a:gridCol>
                <a:gridCol w="1737517">
                  <a:extLst>
                    <a:ext uri="{9D8B030D-6E8A-4147-A177-3AD203B41FA5}">
                      <a16:colId xmlns:a16="http://schemas.microsoft.com/office/drawing/2014/main" val="1837938418"/>
                    </a:ext>
                  </a:extLst>
                </a:gridCol>
              </a:tblGrid>
              <a:tr h="11616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200" b="1" kern="100" dirty="0">
                          <a:effectLst/>
                        </a:rPr>
                        <a:t>X1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1000" b="0" kern="100" dirty="0">
                          <a:effectLst/>
                          <a:latin typeface="+mn-ea"/>
                          <a:ea typeface="+mn-ea"/>
                        </a:rPr>
                        <a:t>log </a:t>
                      </a:r>
                      <a:r>
                        <a:rPr lang="ko-KR" sz="1000" b="0" kern="100" dirty="0">
                          <a:effectLst/>
                          <a:latin typeface="+mn-ea"/>
                          <a:ea typeface="+mn-ea"/>
                        </a:rPr>
                        <a:t>총자산</a:t>
                      </a:r>
                      <a:endParaRPr lang="ko-KR" sz="10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189678301"/>
                  </a:ext>
                </a:extLst>
              </a:tr>
              <a:tr h="11616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200" b="1" kern="100" dirty="0">
                          <a:effectLst/>
                        </a:rPr>
                        <a:t>X2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1000" b="0" kern="100" dirty="0">
                          <a:effectLst/>
                          <a:latin typeface="+mn-ea"/>
                          <a:ea typeface="+mn-ea"/>
                        </a:rPr>
                        <a:t>log (</a:t>
                      </a:r>
                      <a:r>
                        <a:rPr lang="ko-KR" sz="1000" b="0" kern="100" dirty="0">
                          <a:effectLst/>
                          <a:latin typeface="+mn-ea"/>
                          <a:ea typeface="+mn-ea"/>
                        </a:rPr>
                        <a:t>매출액</a:t>
                      </a:r>
                      <a:r>
                        <a:rPr lang="en-US" sz="1000" b="0" kern="1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sz="1000" b="0" kern="100" dirty="0">
                          <a:effectLst/>
                          <a:latin typeface="+mn-ea"/>
                          <a:ea typeface="+mn-ea"/>
                        </a:rPr>
                        <a:t>총자산</a:t>
                      </a:r>
                      <a:r>
                        <a:rPr lang="en-US" sz="1000" b="0" kern="1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sz="10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4133444733"/>
                  </a:ext>
                </a:extLst>
              </a:tr>
              <a:tr h="11616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200" b="1" kern="100" dirty="0">
                          <a:effectLst/>
                        </a:rPr>
                        <a:t>X3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ko-KR" sz="1000" b="0" kern="100" dirty="0">
                          <a:effectLst/>
                          <a:latin typeface="+mn-ea"/>
                          <a:ea typeface="+mn-ea"/>
                        </a:rPr>
                        <a:t>이익잉여금</a:t>
                      </a:r>
                      <a:r>
                        <a:rPr lang="en-US" sz="1000" b="0" kern="1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sz="1000" b="0" kern="100" dirty="0">
                          <a:effectLst/>
                          <a:latin typeface="+mn-ea"/>
                          <a:ea typeface="+mn-ea"/>
                        </a:rPr>
                        <a:t>총자산</a:t>
                      </a:r>
                      <a:endParaRPr lang="ko-KR" sz="10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63078902"/>
                  </a:ext>
                </a:extLst>
              </a:tr>
              <a:tr h="11616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200" b="1" kern="100" dirty="0">
                          <a:effectLst/>
                        </a:rPr>
                        <a:t>X4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ko-KR" sz="1000" b="0" kern="100" dirty="0">
                          <a:effectLst/>
                          <a:latin typeface="+mn-ea"/>
                          <a:ea typeface="+mn-ea"/>
                        </a:rPr>
                        <a:t>자기자본 장부가치</a:t>
                      </a:r>
                      <a:r>
                        <a:rPr lang="en-US" sz="1000" b="0" kern="1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sz="1000" b="0" kern="100" dirty="0" err="1">
                          <a:effectLst/>
                          <a:latin typeface="+mn-ea"/>
                          <a:ea typeface="+mn-ea"/>
                        </a:rPr>
                        <a:t>총부채</a:t>
                      </a:r>
                      <a:endParaRPr lang="ko-KR" sz="10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603532869"/>
                  </a:ext>
                </a:extLst>
              </a:tr>
              <a:tr h="11616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200" b="1" kern="100" dirty="0">
                          <a:effectLst/>
                        </a:rPr>
                        <a:t>X’4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ko-KR" sz="1000" b="0" kern="100" dirty="0">
                          <a:effectLst/>
                          <a:latin typeface="+mn-ea"/>
                          <a:ea typeface="+mn-ea"/>
                        </a:rPr>
                        <a:t>자기자본 시장가치</a:t>
                      </a:r>
                      <a:r>
                        <a:rPr lang="en-US" sz="1000" b="0" kern="1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sz="1000" b="0" kern="100" dirty="0" err="1">
                          <a:effectLst/>
                          <a:latin typeface="+mn-ea"/>
                          <a:ea typeface="+mn-ea"/>
                        </a:rPr>
                        <a:t>총부채</a:t>
                      </a:r>
                      <a:endParaRPr lang="ko-KR" sz="10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108384976"/>
                  </a:ext>
                </a:extLst>
              </a:tr>
            </a:tbl>
          </a:graphicData>
        </a:graphic>
      </p:graphicFrame>
      <p:sp>
        <p:nvSpPr>
          <p:cNvPr id="14" name="Google Shape;125;p17">
            <a:extLst>
              <a:ext uri="{FF2B5EF4-FFF2-40B4-BE49-F238E27FC236}">
                <a16:creationId xmlns:a16="http://schemas.microsoft.com/office/drawing/2014/main" id="{AB202583-AA3B-4997-BFF6-C8DAB86AEC86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46329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2. Altman K2-Score(1996) </a:t>
            </a:r>
            <a:r>
              <a:rPr lang="ko-KR" altLang="en-US" sz="2000" b="1" dirty="0"/>
              <a:t>선정배경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CBFCB-58B7-4396-84C8-6452A3CDC133}"/>
              </a:ext>
            </a:extLst>
          </p:cNvPr>
          <p:cNvSpPr txBox="1"/>
          <p:nvPr/>
        </p:nvSpPr>
        <p:spPr>
          <a:xfrm>
            <a:off x="4005866" y="3708779"/>
            <a:ext cx="508606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lvl="0" indent="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altLang="ko-KR" sz="1200" b="1" dirty="0">
                <a:latin typeface="Lora" pitchFamily="2" charset="0"/>
              </a:rPr>
              <a:t>K1-Score = -17.862 + 1.472X1 + 3.042X2 + 14.839X3 + 1.516X4 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altLang="ko-KR" sz="1200" b="1" dirty="0">
                <a:latin typeface="Lora" pitchFamily="2" charset="0"/>
              </a:rPr>
              <a:t>K2-Score = -18.696 + 1.501X1 + 2.706X2 + 19.760X3 + 1.146X'4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69659B-402F-4A6D-99A2-B696317B0424}"/>
              </a:ext>
            </a:extLst>
          </p:cNvPr>
          <p:cNvSpPr txBox="1"/>
          <p:nvPr/>
        </p:nvSpPr>
        <p:spPr>
          <a:xfrm>
            <a:off x="861352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8565274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highlight>
                  <a:schemeClr val="accent1"/>
                </a:highlight>
              </a:rPr>
              <a:t>참고문헌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endParaRPr lang="ko-KR" altLang="en-US" sz="2000" b="1" dirty="0"/>
          </a:p>
        </p:txBody>
      </p: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ko-KR" altLang="en-US" sz="1000" b="1" dirty="0">
                <a:highlight>
                  <a:srgbClr val="FFCD00"/>
                </a:highlight>
              </a:rPr>
              <a:t>참고 논문</a:t>
            </a:r>
            <a:r>
              <a:rPr lang="en-US" altLang="ko-KR" sz="1000" b="1" dirty="0">
                <a:highlight>
                  <a:srgbClr val="FFCD00"/>
                </a:highlight>
              </a:rPr>
              <a:t>/</a:t>
            </a:r>
            <a:r>
              <a:rPr lang="ko-KR" altLang="en-US" sz="1000" b="1" dirty="0">
                <a:highlight>
                  <a:srgbClr val="FFCD00"/>
                </a:highlight>
              </a:rPr>
              <a:t>문헌</a:t>
            </a:r>
            <a:r>
              <a:rPr lang="en-US" altLang="ko-KR" sz="1000" b="1" dirty="0">
                <a:highlight>
                  <a:srgbClr val="FFCD00"/>
                </a:highlight>
              </a:rPr>
              <a:t>:</a:t>
            </a:r>
          </a:p>
          <a:p>
            <a:pPr marL="179388" indent="-103188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800" b="1" dirty="0"/>
              <a:t>ALTMAN, E. "Financial Ratios, Discriminant Analysis and the Prediction of Corporate Bankruptcy." Journal of Finance (September 1968)</a:t>
            </a:r>
          </a:p>
          <a:p>
            <a:pPr marL="179388" indent="-103188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800" b="1" dirty="0"/>
              <a:t>Altman(1996) </a:t>
            </a:r>
            <a:r>
              <a:rPr lang="ko-KR" altLang="en-US" sz="800" b="1" dirty="0"/>
              <a:t>한국기업을 대상 연구 도산예측모형 제시</a:t>
            </a:r>
          </a:p>
          <a:p>
            <a:pPr marL="179388" indent="-103188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800" b="1" dirty="0"/>
              <a:t>Joseph </a:t>
            </a:r>
            <a:r>
              <a:rPr lang="en-US" altLang="ko-KR" sz="800" b="1" dirty="0" err="1"/>
              <a:t>Piotroski</a:t>
            </a:r>
            <a:r>
              <a:rPr lang="en-US" altLang="ko-KR" sz="800" b="1" dirty="0"/>
              <a:t>(2000) "Value Investing: The Use of Historical Financial Statement Information to Separate Winners from Losers"</a:t>
            </a:r>
          </a:p>
          <a:p>
            <a:pPr marL="179388" indent="-103188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800" b="1" dirty="0"/>
              <a:t>Treynor, J. L., &amp; </a:t>
            </a:r>
            <a:r>
              <a:rPr lang="en-US" altLang="ko-KR" sz="800" b="1" dirty="0" err="1"/>
              <a:t>Mazuy</a:t>
            </a:r>
            <a:r>
              <a:rPr lang="en-US" altLang="ko-KR" sz="800" b="1" dirty="0"/>
              <a:t>, K. (1966). Can Mutual Funds Outguess the Market? Harvard Business Review, 4, 131-136.</a:t>
            </a:r>
          </a:p>
          <a:p>
            <a:pPr marL="179388" indent="-103188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800" b="1" dirty="0"/>
              <a:t>On Market Timing and Investment Performance. II. Statistical Procedures for Evaluating Forecasting Skills Roy D. </a:t>
            </a:r>
            <a:r>
              <a:rPr lang="en-US" altLang="ko-KR" sz="800" b="1" dirty="0" err="1"/>
              <a:t>Henriksson</a:t>
            </a:r>
            <a:r>
              <a:rPr lang="en-US" altLang="ko-KR" sz="800" b="1" dirty="0"/>
              <a:t> and Robert C. Merton</a:t>
            </a:r>
          </a:p>
          <a:p>
            <a:pPr marL="179388" indent="-103188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800" b="1" dirty="0"/>
              <a:t>The Journal of Business Vol. 54, No. 4 (Oct., 1981), pp. 513-533 (21 pages) Published By: The University of Chicago Press</a:t>
            </a:r>
          </a:p>
          <a:p>
            <a:pPr marL="179388" indent="-103188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800" b="1" dirty="0"/>
              <a:t>A  Comparative  Study  on  Stock  Price  Forecasting  Models Using  LSTM  and  Bidirectional  Neural  Networks</a:t>
            </a:r>
          </a:p>
          <a:p>
            <a:pPr marL="179388" indent="-103188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800" b="1" dirty="0"/>
              <a:t>Lee,  Jong  </a:t>
            </a:r>
            <a:r>
              <a:rPr lang="en-US" altLang="ko-KR" sz="800" b="1" dirty="0" err="1"/>
              <a:t>Hyeok</a:t>
            </a:r>
            <a:r>
              <a:rPr lang="en-US" altLang="ko-KR" sz="800" b="1" dirty="0"/>
              <a:t> (Supervisor  Kook,  Kwang  Ho) Dept.  of  Software  Analysis  and  Design Graduate  School  of Seoul  National  University  of  Science  and  Technology</a:t>
            </a:r>
          </a:p>
          <a:p>
            <a:pPr marL="179388" indent="-103188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800" b="1" dirty="0" err="1"/>
              <a:t>Dtock</a:t>
            </a:r>
            <a:r>
              <a:rPr lang="en-US" altLang="ko-KR" sz="800" b="1" dirty="0"/>
              <a:t> Price Prediction Using </a:t>
            </a:r>
            <a:r>
              <a:rPr lang="en-US" altLang="ko-KR" sz="800" b="1" dirty="0" err="1"/>
              <a:t>Rainforcement</a:t>
            </a:r>
            <a:r>
              <a:rPr lang="en-US" altLang="ko-KR" sz="800" b="1" dirty="0"/>
              <a:t> Learning. LEE BOMI .Dept. of </a:t>
            </a:r>
            <a:r>
              <a:rPr lang="en-US" altLang="ko-KR" sz="800" b="1" dirty="0" err="1"/>
              <a:t>Bussiness</a:t>
            </a:r>
            <a:r>
              <a:rPr lang="en-US" altLang="ko-KR" sz="800" b="1" dirty="0"/>
              <a:t> Informatics Graduate School of </a:t>
            </a:r>
            <a:r>
              <a:rPr lang="en-US" altLang="ko-KR" sz="800" b="1" dirty="0" err="1"/>
              <a:t>Hanyang</a:t>
            </a:r>
            <a:r>
              <a:rPr lang="en-US" altLang="ko-KR" sz="800" b="1" dirty="0"/>
              <a:t> University</a:t>
            </a:r>
            <a:endParaRPr lang="ko-KR" altLang="en-US" sz="1000" b="1" dirty="0">
              <a:highlight>
                <a:srgbClr val="FFCD00"/>
              </a:highlight>
            </a:endParaRPr>
          </a:p>
          <a:p>
            <a:pPr marL="76200" indent="0">
              <a:buClr>
                <a:schemeClr val="accent1"/>
              </a:buClr>
              <a:buSzPct val="100000"/>
              <a:buNone/>
            </a:pPr>
            <a:r>
              <a:rPr lang="ko-KR" altLang="en-US" sz="1000" b="1" dirty="0">
                <a:highlight>
                  <a:srgbClr val="FFCD00"/>
                </a:highlight>
              </a:rPr>
              <a:t>참고 홈페이지</a:t>
            </a:r>
            <a:r>
              <a:rPr lang="en-US" altLang="ko-KR" sz="1000" b="1" dirty="0">
                <a:highlight>
                  <a:srgbClr val="FFCD00"/>
                </a:highlight>
              </a:rPr>
              <a:t>: </a:t>
            </a: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800" b="1" dirty="0"/>
              <a:t>https://steemit.com/kr/@alphaj/f-score</a:t>
            </a: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800" b="1" dirty="0"/>
              <a:t>https://github.com/ranaroussi/quantstats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5CF8FE-A616-416D-A7A0-BCBF14E594B1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305574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highlight>
                  <a:schemeClr val="accent1"/>
                </a:highlight>
              </a:rPr>
              <a:t>감사드리고 싶은 분들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7985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endParaRPr lang="ko-KR" altLang="en-US" sz="2000" b="1" dirty="0"/>
          </a:p>
        </p:txBody>
      </p:sp>
      <p:sp>
        <p:nvSpPr>
          <p:cNvPr id="19" name="Google Shape;125;p17">
            <a:extLst>
              <a:ext uri="{FF2B5EF4-FFF2-40B4-BE49-F238E27FC236}">
                <a16:creationId xmlns:a16="http://schemas.microsoft.com/office/drawing/2014/main" id="{79040F70-B217-4F9C-940C-63E5DBD1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ko-KR" altLang="en-US" sz="1100" b="1" dirty="0"/>
              <a:t>최지호  백선영  이동현</a:t>
            </a:r>
            <a:endParaRPr lang="en-US" altLang="ko-KR" sz="1100" b="1" dirty="0"/>
          </a:p>
          <a:p>
            <a:pPr marL="76200" indent="0">
              <a:buClr>
                <a:schemeClr val="accent1"/>
              </a:buClr>
              <a:buNone/>
            </a:pPr>
            <a:endParaRPr lang="en-US" altLang="ko-KR" sz="500" b="1" dirty="0"/>
          </a:p>
          <a:p>
            <a:pPr marL="76200" indent="0">
              <a:buClr>
                <a:schemeClr val="accent1"/>
              </a:buClr>
              <a:buSzPct val="100000"/>
              <a:buNone/>
            </a:pPr>
            <a:r>
              <a:rPr lang="ko-KR" altLang="en-US" sz="1200" b="1" dirty="0"/>
              <a:t>김태경 교수님   김진숙 교수님   윤종호 교수님</a:t>
            </a:r>
          </a:p>
          <a:p>
            <a:pPr marL="76200" indent="0">
              <a:buClr>
                <a:schemeClr val="accent1"/>
              </a:buClr>
              <a:buSzPct val="100000"/>
              <a:buNone/>
            </a:pPr>
            <a:r>
              <a:rPr lang="ko-KR" altLang="en-US" sz="1200" b="1" dirty="0" err="1"/>
              <a:t>문병선</a:t>
            </a:r>
            <a:r>
              <a:rPr lang="ko-KR" altLang="en-US" sz="1200" b="1" dirty="0"/>
              <a:t> 교수님   </a:t>
            </a:r>
            <a:r>
              <a:rPr lang="ko-KR" altLang="en-US" sz="1200" b="1" dirty="0" err="1"/>
              <a:t>하동경</a:t>
            </a:r>
            <a:r>
              <a:rPr lang="ko-KR" altLang="en-US" sz="1200" b="1" dirty="0"/>
              <a:t> 대표님   장승현 이사님</a:t>
            </a:r>
          </a:p>
          <a:p>
            <a:pPr marL="76200" indent="0">
              <a:buClr>
                <a:schemeClr val="accent1"/>
              </a:buClr>
              <a:buSzPct val="100000"/>
              <a:buNone/>
            </a:pPr>
            <a:r>
              <a:rPr lang="ko-KR" altLang="en-US" sz="1200" b="1" dirty="0" err="1"/>
              <a:t>김화랑</a:t>
            </a:r>
            <a:r>
              <a:rPr lang="ko-KR" altLang="en-US" sz="1200" b="1" dirty="0"/>
              <a:t> 대표님   임병철 이사님   </a:t>
            </a:r>
            <a:r>
              <a:rPr lang="ko-KR" altLang="en-US" sz="1200" b="1" dirty="0" err="1"/>
              <a:t>최다혜</a:t>
            </a:r>
            <a:r>
              <a:rPr lang="ko-KR" altLang="en-US" sz="1200" b="1" dirty="0"/>
              <a:t> 매니저님</a:t>
            </a:r>
            <a:endParaRPr lang="en-US" altLang="ko-KR" sz="1200" b="1" dirty="0"/>
          </a:p>
          <a:p>
            <a:pPr marL="76200" indent="0" algn="ctr">
              <a:buClr>
                <a:schemeClr val="accent1"/>
              </a:buClr>
              <a:buSzPct val="100000"/>
              <a:buNone/>
            </a:pPr>
            <a:endParaRPr lang="en-US" altLang="ko-KR" sz="1500" b="1" dirty="0"/>
          </a:p>
          <a:p>
            <a:pPr marL="76200" indent="0" algn="ctr">
              <a:buClr>
                <a:schemeClr val="accent1"/>
              </a:buClr>
              <a:buSzPct val="100000"/>
              <a:buNone/>
            </a:pPr>
            <a:r>
              <a:rPr lang="ko-KR" altLang="en-US" sz="1500" b="1" dirty="0"/>
              <a:t>그리고</a:t>
            </a:r>
            <a:r>
              <a:rPr lang="en-US" altLang="ko-KR" sz="1500" b="1" dirty="0"/>
              <a:t>…</a:t>
            </a:r>
          </a:p>
          <a:p>
            <a:pPr marL="76200" indent="0" algn="ctr">
              <a:buClr>
                <a:schemeClr val="accent1"/>
              </a:buClr>
              <a:buSzPct val="100000"/>
              <a:buNone/>
            </a:pPr>
            <a:endParaRPr lang="en-US" altLang="ko-KR" sz="1500" b="1" dirty="0"/>
          </a:p>
          <a:p>
            <a:pPr marL="76200" indent="0" algn="ctr">
              <a:buClr>
                <a:schemeClr val="accent1"/>
              </a:buClr>
              <a:buSzPct val="100000"/>
              <a:buNone/>
            </a:pPr>
            <a:r>
              <a:rPr lang="ko-KR" altLang="ko-KR" sz="3600" b="1" kern="100" dirty="0" err="1">
                <a:solidFill>
                  <a:srgbClr val="000000"/>
                </a:solidFill>
                <a:effectLst/>
                <a:latin typeface="함초롬바탕"/>
                <a:cs typeface="함초롬바탕"/>
              </a:rPr>
              <a:t>전윤범</a:t>
            </a:r>
            <a:r>
              <a:rPr lang="ko-KR" altLang="ko-KR" sz="1600" b="1" kern="100" dirty="0">
                <a:solidFill>
                  <a:srgbClr val="000000"/>
                </a:solidFill>
                <a:effectLst/>
                <a:latin typeface="함초롬바탕"/>
                <a:cs typeface="함초롬바탕"/>
              </a:rPr>
              <a:t> 교수님</a:t>
            </a:r>
            <a:endParaRPr lang="en-US" altLang="ko-KR" sz="1600" b="1" kern="100" dirty="0">
              <a:solidFill>
                <a:srgbClr val="000000"/>
              </a:solidFill>
              <a:effectLst/>
              <a:latin typeface="함초롬바탕"/>
              <a:cs typeface="함초롬바탕"/>
            </a:endParaRPr>
          </a:p>
          <a:p>
            <a:pPr marL="76200" indent="0" algn="ctr">
              <a:buClr>
                <a:schemeClr val="accent1"/>
              </a:buClr>
              <a:buSzPct val="100000"/>
              <a:buNone/>
            </a:pPr>
            <a:endParaRPr lang="en-US" altLang="ko-KR" sz="1500" b="1" dirty="0"/>
          </a:p>
          <a:p>
            <a:pPr marL="76200" indent="0" algn="ctr">
              <a:buClr>
                <a:schemeClr val="accent1"/>
              </a:buClr>
              <a:buSzPct val="100000"/>
              <a:buNone/>
            </a:pPr>
            <a:endParaRPr lang="ko-KR" altLang="en-US" sz="1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711438-0FBB-4A02-978C-3D637B2B804E}"/>
              </a:ext>
            </a:extLst>
          </p:cNvPr>
          <p:cNvSpPr txBox="1"/>
          <p:nvPr/>
        </p:nvSpPr>
        <p:spPr>
          <a:xfrm>
            <a:off x="874687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9107563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293420" y="1508760"/>
            <a:ext cx="8557160" cy="13851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ko-KR" altLang="en-US" sz="1800" dirty="0">
                <a:highlight>
                  <a:schemeClr val="accent1"/>
                </a:highlight>
              </a:rPr>
            </a:br>
            <a:r>
              <a:rPr lang="ko-KR" altLang="en-US" sz="3000" dirty="0">
                <a:highlight>
                  <a:schemeClr val="accent1"/>
                </a:highligh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알고 가는 것이 아니라</a:t>
            </a:r>
            <a:r>
              <a:rPr lang="en-US" altLang="ko-KR" sz="3000" dirty="0">
                <a:highlight>
                  <a:schemeClr val="accent1"/>
                </a:highligh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</a:t>
            </a:r>
            <a:r>
              <a:rPr lang="ko-KR" altLang="en-US" sz="3000" dirty="0">
                <a:highlight>
                  <a:schemeClr val="accent1"/>
                </a:highligh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가다 보니 알게 되었다</a:t>
            </a:r>
            <a:r>
              <a:rPr lang="en-US" altLang="ko-KR" sz="3000" dirty="0">
                <a:highlight>
                  <a:schemeClr val="accent1"/>
                </a:highligh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  <a:br>
              <a:rPr lang="en-US" altLang="ko-KR" sz="3000" dirty="0">
                <a:highlight>
                  <a:schemeClr val="accent1"/>
                </a:highligh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</a:br>
            <a:r>
              <a:rPr lang="en-US" altLang="ko-KR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 </a:t>
            </a:r>
            <a:r>
              <a:rPr lang="ko-KR" altLang="en-US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수필가 조정자</a:t>
            </a:r>
            <a:r>
              <a:rPr lang="en-US" altLang="ko-KR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‘</a:t>
            </a:r>
            <a:r>
              <a:rPr lang="ko-KR" altLang="en-US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사유와 기적의 길 산티아고를 걸으며‘ 중에서 </a:t>
            </a:r>
            <a:r>
              <a:rPr lang="en-US" altLang="ko-KR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</a:t>
            </a:r>
          </a:p>
        </p:txBody>
      </p:sp>
      <p:sp>
        <p:nvSpPr>
          <p:cNvPr id="200" name="Google Shape;200;p22"/>
          <p:cNvSpPr/>
          <p:nvPr/>
        </p:nvSpPr>
        <p:spPr>
          <a:xfrm>
            <a:off x="4465375" y="4440675"/>
            <a:ext cx="213248" cy="191461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99;p22">
            <a:extLst>
              <a:ext uri="{FF2B5EF4-FFF2-40B4-BE49-F238E27FC236}">
                <a16:creationId xmlns:a16="http://schemas.microsoft.com/office/drawing/2014/main" id="{0D6C6B20-98F6-4A0E-A5F4-D3765AFEDE5B}"/>
              </a:ext>
            </a:extLst>
          </p:cNvPr>
          <p:cNvSpPr txBox="1">
            <a:spLocks/>
          </p:cNvSpPr>
          <p:nvPr/>
        </p:nvSpPr>
        <p:spPr>
          <a:xfrm>
            <a:off x="1524100" y="3163272"/>
            <a:ext cx="668264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US" altLang="ko-KR" sz="1800" dirty="0">
                <a:highlight>
                  <a:schemeClr val="accent1"/>
                </a:highlight>
                <a:latin typeface="Lora" pitchFamily="2" charset="0"/>
              </a:rPr>
              <a:t>THANK YOU FOR WATCHING!!!</a:t>
            </a:r>
          </a:p>
        </p:txBody>
      </p:sp>
    </p:spTree>
    <p:extLst>
      <p:ext uri="{BB962C8B-B14F-4D97-AF65-F5344CB8AC3E}">
        <p14:creationId xmlns:p14="http://schemas.microsoft.com/office/powerpoint/2010/main" val="12141178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51"/>
          <p:cNvSpPr txBox="1"/>
          <p:nvPr/>
        </p:nvSpPr>
        <p:spPr>
          <a:xfrm>
            <a:off x="1290320" y="1396700"/>
            <a:ext cx="6563360" cy="919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>
                <a:solidFill>
                  <a:schemeClr val="tx1"/>
                </a:solidFill>
                <a:highlight>
                  <a:srgbClr val="FFCD00"/>
                </a:highlight>
                <a:latin typeface="Lora" pitchFamily="2" charset="0"/>
                <a:ea typeface="Montserrat"/>
                <a:cs typeface="Montserrat"/>
                <a:sym typeface="Montserrat"/>
              </a:rPr>
              <a:t>Q</a:t>
            </a:r>
            <a:r>
              <a:rPr lang="en" sz="5000" b="1" dirty="0">
                <a:solidFill>
                  <a:schemeClr val="tx1"/>
                </a:solidFill>
                <a:highlight>
                  <a:srgbClr val="FFCD00"/>
                </a:highlight>
                <a:latin typeface="Lora" pitchFamily="2" charset="0"/>
                <a:ea typeface="Montserrat"/>
                <a:cs typeface="Montserrat"/>
                <a:sym typeface="Montserrat"/>
              </a:rPr>
              <a:t>&amp;</a:t>
            </a:r>
            <a:r>
              <a:rPr lang="en" sz="8000" b="1" dirty="0">
                <a:solidFill>
                  <a:schemeClr val="tx1"/>
                </a:solidFill>
                <a:highlight>
                  <a:srgbClr val="FFCD00"/>
                </a:highlight>
                <a:latin typeface="Lora" pitchFamily="2" charset="0"/>
                <a:ea typeface="Montserrat"/>
                <a:cs typeface="Montserrat"/>
                <a:sym typeface="Montserrat"/>
              </a:rPr>
              <a:t>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>
                <a:solidFill>
                  <a:schemeClr val="tx1"/>
                </a:solidFill>
                <a:highlight>
                  <a:srgbClr val="FFCD00"/>
                </a:highlight>
                <a:latin typeface="Lora" pitchFamily="2" charset="0"/>
                <a:ea typeface="Montserrat"/>
                <a:cs typeface="Montserrat"/>
                <a:sym typeface="Montserrat"/>
              </a:rPr>
              <a:t>TIME</a:t>
            </a:r>
            <a:endParaRPr sz="8000" b="1" dirty="0">
              <a:solidFill>
                <a:schemeClr val="tx1"/>
              </a:solidFill>
              <a:highlight>
                <a:srgbClr val="FFCD00"/>
              </a:highlight>
              <a:latin typeface="Lora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703" name="Google Shape;1703;p5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994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highlight>
                  <a:schemeClr val="accent1"/>
                </a:highlight>
              </a:rPr>
              <a:t>연구배경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2731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563" lvl="0" indent="-10636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Altman(1996)</a:t>
            </a:r>
            <a:r>
              <a:rPr lang="ko-KR" altLang="en-US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의 검증표본 사용 후 분석결과</a:t>
            </a:r>
            <a:endParaRPr lang="en-US" altLang="ko-KR" sz="12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26670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6670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6670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6670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1200" dirty="0">
              <a:highlight>
                <a:srgbClr val="FFCD00"/>
              </a:highligh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1200" dirty="0">
              <a:highlight>
                <a:srgbClr val="FFCD00"/>
              </a:highligh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1200" dirty="0">
              <a:highlight>
                <a:srgbClr val="FFCD00"/>
              </a:highligh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ko-KR" altLang="en-US" sz="1200" dirty="0">
                <a:highlight>
                  <a:srgbClr val="FFCD00"/>
                </a:highligh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본 연구에는 상장기업 대상으로 </a:t>
            </a:r>
            <a:r>
              <a:rPr lang="en-US" altLang="ko-KR" sz="1200" dirty="0">
                <a:highlight>
                  <a:srgbClr val="FFCD00"/>
                </a:highligh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K2</a:t>
            </a:r>
            <a:r>
              <a:rPr lang="ko-KR" altLang="en-US" sz="1200" dirty="0">
                <a:highlight>
                  <a:srgbClr val="FFCD00"/>
                </a:highligh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모형 선택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ko-KR" altLang="en-US" sz="1000" dirty="0">
                <a:latin typeface="+mn-ea"/>
                <a:ea typeface="+mn-ea"/>
              </a:rPr>
              <a:t>높은 도산예측 정확도로 검증된 모델로서 본 연구에 적용함</a:t>
            </a:r>
          </a:p>
          <a:p>
            <a:pPr marL="26670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endParaRPr lang="en-US" altLang="ko-KR" sz="1000" dirty="0">
              <a:latin typeface="+mn-ea"/>
              <a:ea typeface="+mn-ea"/>
            </a:endParaRPr>
          </a:p>
          <a:p>
            <a:pPr marL="26670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endParaRPr lang="en-US" altLang="ko-KR" sz="1000" b="1" dirty="0">
              <a:latin typeface="+mn-ea"/>
              <a:ea typeface="+mn-ea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800"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3E64D6-681D-4D27-8873-7B712DCF4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99291"/>
              </p:ext>
            </p:extLst>
          </p:nvPr>
        </p:nvGraphicFramePr>
        <p:xfrm>
          <a:off x="1614486" y="2051526"/>
          <a:ext cx="5563553" cy="1377474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1290782">
                  <a:extLst>
                    <a:ext uri="{9D8B030D-6E8A-4147-A177-3AD203B41FA5}">
                      <a16:colId xmlns:a16="http://schemas.microsoft.com/office/drawing/2014/main" val="764758470"/>
                    </a:ext>
                  </a:extLst>
                </a:gridCol>
                <a:gridCol w="1424257">
                  <a:extLst>
                    <a:ext uri="{9D8B030D-6E8A-4147-A177-3AD203B41FA5}">
                      <a16:colId xmlns:a16="http://schemas.microsoft.com/office/drawing/2014/main" val="1553357362"/>
                    </a:ext>
                  </a:extLst>
                </a:gridCol>
                <a:gridCol w="1424257">
                  <a:extLst>
                    <a:ext uri="{9D8B030D-6E8A-4147-A177-3AD203B41FA5}">
                      <a16:colId xmlns:a16="http://schemas.microsoft.com/office/drawing/2014/main" val="819646625"/>
                    </a:ext>
                  </a:extLst>
                </a:gridCol>
                <a:gridCol w="1424257">
                  <a:extLst>
                    <a:ext uri="{9D8B030D-6E8A-4147-A177-3AD203B41FA5}">
                      <a16:colId xmlns:a16="http://schemas.microsoft.com/office/drawing/2014/main" val="3839638803"/>
                    </a:ext>
                  </a:extLst>
                </a:gridCol>
              </a:tblGrid>
              <a:tr h="45915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000" kern="100" dirty="0" err="1">
                          <a:effectLst/>
                        </a:rPr>
                        <a:t>도산예측정확도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도산</a:t>
                      </a:r>
                      <a:r>
                        <a:rPr lang="en-US" sz="1000" kern="100" dirty="0">
                          <a:effectLst/>
                        </a:rPr>
                        <a:t> 1</a:t>
                      </a:r>
                      <a:r>
                        <a:rPr lang="ko-KR" sz="1000" kern="100" dirty="0" err="1">
                          <a:effectLst/>
                        </a:rPr>
                        <a:t>년전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도산</a:t>
                      </a:r>
                      <a:r>
                        <a:rPr lang="en-US" sz="1000" kern="100" dirty="0">
                          <a:effectLst/>
                        </a:rPr>
                        <a:t> 2</a:t>
                      </a:r>
                      <a:r>
                        <a:rPr lang="ko-KR" sz="1000" kern="100" dirty="0" err="1">
                          <a:effectLst/>
                        </a:rPr>
                        <a:t>년전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000" kern="100">
                          <a:effectLst/>
                        </a:rPr>
                        <a:t>도산</a:t>
                      </a:r>
                      <a:r>
                        <a:rPr lang="en-US" sz="1000" kern="100">
                          <a:effectLst/>
                        </a:rPr>
                        <a:t> 5</a:t>
                      </a:r>
                      <a:r>
                        <a:rPr lang="ko-KR" sz="1000" kern="100">
                          <a:effectLst/>
                        </a:rPr>
                        <a:t>년전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759480232"/>
                  </a:ext>
                </a:extLst>
              </a:tr>
              <a:tr h="45915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K1-Score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97.1%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88.2%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68.8%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653552935"/>
                  </a:ext>
                </a:extLst>
              </a:tr>
              <a:tr h="45915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K2-Score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96.6%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85.2%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75.0%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66941755"/>
                  </a:ext>
                </a:extLst>
              </a:tr>
            </a:tbl>
          </a:graphicData>
        </a:graphic>
      </p:graphicFrame>
      <p:sp>
        <p:nvSpPr>
          <p:cNvPr id="12" name="Google Shape;125;p17">
            <a:extLst>
              <a:ext uri="{FF2B5EF4-FFF2-40B4-BE49-F238E27FC236}">
                <a16:creationId xmlns:a16="http://schemas.microsoft.com/office/drawing/2014/main" id="{D3AE863E-8197-41A9-8FC1-703FF9BAA960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34137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2. Altman K2-Score(1996) </a:t>
            </a:r>
            <a:r>
              <a:rPr lang="ko-KR" altLang="en-US" sz="2000" b="1" dirty="0"/>
              <a:t>선정배경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5CCDD6-7602-4955-ABAB-C3ED6BC8E4F5}"/>
              </a:ext>
            </a:extLst>
          </p:cNvPr>
          <p:cNvSpPr txBox="1"/>
          <p:nvPr/>
        </p:nvSpPr>
        <p:spPr>
          <a:xfrm>
            <a:off x="861352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951349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highlight>
                  <a:schemeClr val="accent1"/>
                </a:highlight>
              </a:rPr>
              <a:t>연구배경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330305"/>
            <a:ext cx="6809700" cy="3711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200" dirty="0"/>
              <a:t>재무제표에서 수익성</a:t>
            </a:r>
            <a:r>
              <a:rPr lang="en-US" altLang="ko-KR" sz="1200" dirty="0"/>
              <a:t>, </a:t>
            </a:r>
            <a:r>
              <a:rPr lang="ko-KR" altLang="en-US" sz="1200" dirty="0"/>
              <a:t>성장성</a:t>
            </a:r>
            <a:r>
              <a:rPr lang="en-US" altLang="ko-KR" sz="1200" dirty="0"/>
              <a:t>, </a:t>
            </a:r>
            <a:r>
              <a:rPr lang="ko-KR" altLang="en-US" sz="1200" dirty="0"/>
              <a:t>안정성</a:t>
            </a:r>
            <a:r>
              <a:rPr lang="en-US" altLang="ko-KR" sz="1200" dirty="0"/>
              <a:t>, </a:t>
            </a:r>
            <a:r>
              <a:rPr lang="ko-KR" altLang="en-US" sz="1200" dirty="0"/>
              <a:t>활동성을 </a:t>
            </a:r>
            <a:r>
              <a:rPr lang="en-US" altLang="ko-KR" sz="1200" dirty="0"/>
              <a:t>9</a:t>
            </a:r>
            <a:r>
              <a:rPr lang="ko-KR" altLang="en-US" sz="1200" dirty="0"/>
              <a:t>가지 내용으로 재 분류 </a:t>
            </a: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200" dirty="0"/>
              <a:t>충족 시 </a:t>
            </a:r>
            <a:r>
              <a:rPr lang="en-US" altLang="ko-KR" sz="1200" dirty="0"/>
              <a:t>+1</a:t>
            </a:r>
            <a:r>
              <a:rPr lang="ko-KR" altLang="en-US" sz="1200" dirty="0"/>
              <a:t>점</a:t>
            </a:r>
            <a:r>
              <a:rPr lang="en-US" altLang="ko-KR" sz="1200" dirty="0"/>
              <a:t>, </a:t>
            </a:r>
            <a:r>
              <a:rPr lang="ko-KR" altLang="en-US" sz="1200" dirty="0"/>
              <a:t>충족하지 않을 시 </a:t>
            </a:r>
            <a:r>
              <a:rPr lang="en-US" altLang="ko-KR" sz="1200" dirty="0"/>
              <a:t>0</a:t>
            </a:r>
            <a:r>
              <a:rPr lang="ko-KR" altLang="en-US" sz="1200" dirty="0"/>
              <a:t>점</a:t>
            </a:r>
            <a:r>
              <a:rPr lang="en-US" altLang="ko-KR" sz="1200" dirty="0"/>
              <a:t>, </a:t>
            </a:r>
            <a:r>
              <a:rPr lang="ko-KR" altLang="en-US" sz="1200" dirty="0"/>
              <a:t>총 </a:t>
            </a:r>
            <a:r>
              <a:rPr lang="en-US" altLang="ko-KR" sz="1200" dirty="0"/>
              <a:t>9</a:t>
            </a:r>
            <a:r>
              <a:rPr lang="ko-KR" altLang="en-US" sz="1200" dirty="0"/>
              <a:t>점 만점으로 평가</a:t>
            </a: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200" u="sng" dirty="0"/>
              <a:t>가장 대표적인 재무정보들을 이용하여 점수화</a:t>
            </a:r>
            <a:endParaRPr lang="en-US" altLang="ko-KR" sz="1200" u="sng" dirty="0"/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200" dirty="0"/>
              <a:t>점수화가 쉬워 이므로 투명성 높음</a:t>
            </a:r>
          </a:p>
          <a:p>
            <a:pPr marL="182563" indent="-106363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ko-KR" altLang="en-US" sz="1200" u="sng" dirty="0"/>
          </a:p>
          <a:p>
            <a:pPr marL="26670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endParaRPr lang="en-US" altLang="ko-KR" sz="1000" b="1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8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8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8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8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8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8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8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8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8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8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12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ko-KR" sz="800"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33E3A739-8C50-4944-9DF9-511FC99D9379}"/>
              </a:ext>
            </a:extLst>
          </p:cNvPr>
          <p:cNvSpPr txBox="1">
            <a:spLocks/>
          </p:cNvSpPr>
          <p:nvPr/>
        </p:nvSpPr>
        <p:spPr>
          <a:xfrm>
            <a:off x="2409950" y="795117"/>
            <a:ext cx="4120390" cy="53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Font typeface="Quattrocento Sans"/>
              <a:buNone/>
            </a:pPr>
            <a:r>
              <a:rPr lang="en-US" altLang="ko-KR" sz="2000" b="1" dirty="0"/>
              <a:t>3. F-Score </a:t>
            </a:r>
            <a:r>
              <a:rPr lang="ko-KR" altLang="en-US" sz="2000" b="1" dirty="0"/>
              <a:t>선정배경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A1F2C4-3811-4EEC-8335-389015731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000328"/>
              </p:ext>
            </p:extLst>
          </p:nvPr>
        </p:nvGraphicFramePr>
        <p:xfrm>
          <a:off x="1621294" y="2656536"/>
          <a:ext cx="5697702" cy="2147189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2046605">
                  <a:extLst>
                    <a:ext uri="{9D8B030D-6E8A-4147-A177-3AD203B41FA5}">
                      <a16:colId xmlns:a16="http://schemas.microsoft.com/office/drawing/2014/main" val="2069243916"/>
                    </a:ext>
                  </a:extLst>
                </a:gridCol>
                <a:gridCol w="3116580">
                  <a:extLst>
                    <a:ext uri="{9D8B030D-6E8A-4147-A177-3AD203B41FA5}">
                      <a16:colId xmlns:a16="http://schemas.microsoft.com/office/drawing/2014/main" val="3372513492"/>
                    </a:ext>
                  </a:extLst>
                </a:gridCol>
                <a:gridCol w="534517">
                  <a:extLst>
                    <a:ext uri="{9D8B030D-6E8A-4147-A177-3AD203B41FA5}">
                      <a16:colId xmlns:a16="http://schemas.microsoft.com/office/drawing/2014/main" val="285515757"/>
                    </a:ext>
                  </a:extLst>
                </a:gridCol>
              </a:tblGrid>
              <a:tr h="234315">
                <a:tc rowSpan="4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500" b="1" kern="100" dirty="0">
                          <a:effectLst/>
                        </a:rPr>
                        <a:t>수익성지표</a:t>
                      </a:r>
                      <a:endParaRPr lang="ko-KR" sz="15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ko-KR" sz="1000" b="1" kern="100" dirty="0">
                          <a:effectLst/>
                        </a:rPr>
                        <a:t>전년 당기순이익이</a:t>
                      </a:r>
                      <a:r>
                        <a:rPr lang="en-US" sz="1000" b="1" kern="100" dirty="0">
                          <a:effectLst/>
                        </a:rPr>
                        <a:t> 0 </a:t>
                      </a:r>
                      <a:r>
                        <a:rPr lang="ko-KR" sz="1000" b="1" kern="100" dirty="0">
                          <a:effectLst/>
                        </a:rPr>
                        <a:t>이상</a:t>
                      </a:r>
                      <a:r>
                        <a:rPr lang="en-US" sz="1000" b="1" kern="100" dirty="0">
                          <a:effectLst/>
                        </a:rPr>
                        <a:t>?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  <a:highlight>
                            <a:srgbClr val="FFCD00"/>
                          </a:highlight>
                        </a:rPr>
                        <a:t>+1/0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highlight>
                          <a:srgbClr val="FFCD00"/>
                        </a:highlight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693490959"/>
                  </a:ext>
                </a:extLst>
              </a:tr>
              <a:tr h="2343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ko-KR" sz="1000" b="1" kern="100" dirty="0">
                          <a:effectLst/>
                        </a:rPr>
                        <a:t>전년 영업현금흐름</a:t>
                      </a:r>
                      <a:r>
                        <a:rPr lang="en-US" sz="1000" b="1" kern="100" dirty="0">
                          <a:effectLst/>
                        </a:rPr>
                        <a:t> 0 </a:t>
                      </a:r>
                      <a:r>
                        <a:rPr lang="ko-KR" sz="1000" b="1" kern="100" dirty="0">
                          <a:effectLst/>
                        </a:rPr>
                        <a:t>이상</a:t>
                      </a:r>
                      <a:r>
                        <a:rPr lang="en-US" sz="1000" b="1" kern="100" dirty="0">
                          <a:effectLst/>
                        </a:rPr>
                        <a:t>?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  <a:highlight>
                            <a:srgbClr val="FFCD00"/>
                          </a:highlight>
                        </a:rPr>
                        <a:t>+1/0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highlight>
                          <a:srgbClr val="FFCD00"/>
                        </a:highlight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108797508"/>
                  </a:ext>
                </a:extLst>
              </a:tr>
              <a:tr h="2343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1000" b="1" kern="100">
                          <a:effectLst/>
                        </a:rPr>
                        <a:t>ROA(</a:t>
                      </a:r>
                      <a:r>
                        <a:rPr lang="ko-KR" sz="1000" b="1" kern="100">
                          <a:effectLst/>
                        </a:rPr>
                        <a:t>당기 순이익</a:t>
                      </a:r>
                      <a:r>
                        <a:rPr lang="en-US" sz="1000" b="1" kern="100">
                          <a:effectLst/>
                        </a:rPr>
                        <a:t>/</a:t>
                      </a:r>
                      <a:r>
                        <a:rPr lang="ko-KR" sz="1000" b="1" kern="100">
                          <a:effectLst/>
                        </a:rPr>
                        <a:t>총자산</a:t>
                      </a:r>
                      <a:r>
                        <a:rPr lang="en-US" sz="1000" b="1" kern="100">
                          <a:effectLst/>
                        </a:rPr>
                        <a:t>)</a:t>
                      </a:r>
                      <a:r>
                        <a:rPr lang="ko-KR" sz="1000" b="1" kern="100">
                          <a:effectLst/>
                        </a:rPr>
                        <a:t>가 전년대비 증가</a:t>
                      </a:r>
                      <a:r>
                        <a:rPr lang="en-US" sz="1000" b="1" kern="100">
                          <a:effectLst/>
                        </a:rPr>
                        <a:t>?</a:t>
                      </a:r>
                      <a:endParaRPr lang="ko-KR" sz="1000" b="1" kern="10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1000" kern="100">
                          <a:effectLst/>
                          <a:highlight>
                            <a:srgbClr val="FFCD00"/>
                          </a:highlight>
                        </a:rPr>
                        <a:t>+1/0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highlight>
                          <a:srgbClr val="FFCD00"/>
                        </a:highlight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570292989"/>
                  </a:ext>
                </a:extLst>
              </a:tr>
              <a:tr h="2343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ko-KR" sz="1000" b="1" kern="100" dirty="0">
                          <a:effectLst/>
                        </a:rPr>
                        <a:t>영업현금흐름이 순이익보다 높음</a:t>
                      </a:r>
                      <a:r>
                        <a:rPr lang="en-US" sz="1000" b="1" kern="100" dirty="0">
                          <a:effectLst/>
                        </a:rPr>
                        <a:t>?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  <a:highlight>
                            <a:srgbClr val="FFCD00"/>
                          </a:highlight>
                        </a:rPr>
                        <a:t>+1/0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highlight>
                          <a:srgbClr val="FFCD00"/>
                        </a:highlight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187934708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500" b="1" kern="100" dirty="0">
                          <a:effectLst/>
                        </a:rPr>
                        <a:t>성장성지표</a:t>
                      </a:r>
                      <a:endParaRPr lang="ko-KR" sz="15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ko-KR" sz="1000" b="1" kern="100" dirty="0">
                          <a:effectLst/>
                        </a:rPr>
                        <a:t>매출총이익이 전년대비 증가</a:t>
                      </a:r>
                      <a:r>
                        <a:rPr lang="en-US" sz="1000" b="1" kern="100" dirty="0">
                          <a:effectLst/>
                        </a:rPr>
                        <a:t>?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  <a:highlight>
                            <a:srgbClr val="FFCD00"/>
                          </a:highlight>
                        </a:rPr>
                        <a:t>+1/0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highlight>
                          <a:srgbClr val="FFCD00"/>
                        </a:highlight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71836059"/>
                  </a:ext>
                </a:extLst>
              </a:tr>
              <a:tr h="234315"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500" b="1" kern="100" dirty="0">
                          <a:effectLst/>
                        </a:rPr>
                        <a:t>안정성지표</a:t>
                      </a:r>
                      <a:endParaRPr lang="ko-KR" sz="15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ko-KR" sz="1000" b="1" kern="100">
                          <a:effectLst/>
                        </a:rPr>
                        <a:t>부채비율</a:t>
                      </a:r>
                      <a:r>
                        <a:rPr lang="en-US" sz="1000" b="1" kern="100">
                          <a:effectLst/>
                        </a:rPr>
                        <a:t>(</a:t>
                      </a:r>
                      <a:r>
                        <a:rPr lang="ko-KR" sz="1000" b="1" kern="100">
                          <a:effectLst/>
                        </a:rPr>
                        <a:t>부채</a:t>
                      </a:r>
                      <a:r>
                        <a:rPr lang="en-US" sz="1000" b="1" kern="100">
                          <a:effectLst/>
                        </a:rPr>
                        <a:t>/</a:t>
                      </a:r>
                      <a:r>
                        <a:rPr lang="ko-KR" sz="1000" b="1" kern="100">
                          <a:effectLst/>
                        </a:rPr>
                        <a:t>자본</a:t>
                      </a:r>
                      <a:r>
                        <a:rPr lang="en-US" sz="1000" b="1" kern="100">
                          <a:effectLst/>
                        </a:rPr>
                        <a:t>)</a:t>
                      </a:r>
                      <a:r>
                        <a:rPr lang="ko-KR" sz="1000" b="1" kern="100">
                          <a:effectLst/>
                        </a:rPr>
                        <a:t>이 전년보다 감소</a:t>
                      </a:r>
                      <a:r>
                        <a:rPr lang="en-US" sz="1000" b="1" kern="100">
                          <a:effectLst/>
                        </a:rPr>
                        <a:t>?</a:t>
                      </a:r>
                      <a:endParaRPr lang="ko-KR" sz="1000" b="1" kern="10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  <a:highlight>
                            <a:srgbClr val="FFCD00"/>
                          </a:highlight>
                        </a:rPr>
                        <a:t>+1/0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highlight>
                          <a:srgbClr val="FFCD00"/>
                        </a:highlight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702412919"/>
                  </a:ext>
                </a:extLst>
              </a:tr>
              <a:tr h="2343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 </a:t>
                      </a:r>
                      <a:r>
                        <a:rPr lang="ko-KR" sz="1000" b="1" kern="100" dirty="0">
                          <a:effectLst/>
                        </a:rPr>
                        <a:t>유동비율</a:t>
                      </a:r>
                      <a:r>
                        <a:rPr lang="en-US" sz="1000" b="1" kern="100" dirty="0">
                          <a:effectLst/>
                        </a:rPr>
                        <a:t>(</a:t>
                      </a:r>
                      <a:r>
                        <a:rPr lang="ko-KR" sz="1000" b="1" kern="100" dirty="0">
                          <a:effectLst/>
                        </a:rPr>
                        <a:t>유동자산</a:t>
                      </a:r>
                      <a:r>
                        <a:rPr lang="en-US" sz="1000" b="1" kern="100" dirty="0">
                          <a:effectLst/>
                        </a:rPr>
                        <a:t>/</a:t>
                      </a:r>
                      <a:r>
                        <a:rPr lang="ko-KR" sz="1000" b="1" kern="100" dirty="0">
                          <a:effectLst/>
                        </a:rPr>
                        <a:t>유동부채</a:t>
                      </a:r>
                      <a:r>
                        <a:rPr lang="en-US" sz="1000" b="1" kern="100" dirty="0">
                          <a:effectLst/>
                        </a:rPr>
                        <a:t>)</a:t>
                      </a:r>
                      <a:r>
                        <a:rPr lang="ko-KR" sz="1000" b="1" kern="100" dirty="0">
                          <a:effectLst/>
                        </a:rPr>
                        <a:t>이 전년보다 증가</a:t>
                      </a:r>
                      <a:r>
                        <a:rPr lang="en-US" sz="1000" b="1" kern="100" dirty="0">
                          <a:effectLst/>
                        </a:rPr>
                        <a:t> ?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  <a:highlight>
                            <a:srgbClr val="FFCD00"/>
                          </a:highlight>
                        </a:rPr>
                        <a:t>+1/0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highlight>
                          <a:srgbClr val="FFCD00"/>
                        </a:highlight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885592223"/>
                  </a:ext>
                </a:extLst>
              </a:tr>
              <a:tr h="2343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ko-KR" sz="1000" b="1" kern="100" dirty="0">
                          <a:effectLst/>
                        </a:rPr>
                        <a:t>당해 신규주식 발행이 없는가</a:t>
                      </a:r>
                      <a:r>
                        <a:rPr lang="en-US" sz="1000" b="1" kern="100" dirty="0">
                          <a:effectLst/>
                        </a:rPr>
                        <a:t>?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  <a:highlight>
                            <a:srgbClr val="FFCD00"/>
                          </a:highlight>
                        </a:rPr>
                        <a:t>+1/0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highlight>
                          <a:srgbClr val="FFCD00"/>
                        </a:highlight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90273365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500" b="1" kern="100" dirty="0">
                          <a:effectLst/>
                        </a:rPr>
                        <a:t>활동성지표</a:t>
                      </a:r>
                      <a:endParaRPr lang="ko-KR" sz="15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ko-KR" sz="1000" b="1" kern="100" dirty="0">
                          <a:effectLst/>
                        </a:rPr>
                        <a:t>자산회전율이 전년대비 증가</a:t>
                      </a:r>
                      <a:r>
                        <a:rPr lang="en-US" sz="1000" b="1" kern="100" dirty="0">
                          <a:effectLst/>
                        </a:rPr>
                        <a:t>?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  <a:highlight>
                            <a:srgbClr val="FFCD00"/>
                          </a:highlight>
                        </a:rPr>
                        <a:t>+1/0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highlight>
                          <a:srgbClr val="FFCD00"/>
                        </a:highlight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96692374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0C094F2-D649-4B4D-BF80-73B467D518D2}"/>
              </a:ext>
            </a:extLst>
          </p:cNvPr>
          <p:cNvSpPr txBox="1"/>
          <p:nvPr/>
        </p:nvSpPr>
        <p:spPr>
          <a:xfrm>
            <a:off x="861352" y="896112"/>
            <a:ext cx="299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lang="en" altLang="ko-KR"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236663004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5242</Words>
  <Application>Microsoft Office PowerPoint</Application>
  <PresentationFormat>화면 슬라이드 쇼(16:9)</PresentationFormat>
  <Paragraphs>1958</Paragraphs>
  <Slides>73</Slides>
  <Notes>73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83" baseType="lpstr">
      <vt:lpstr>Lora</vt:lpstr>
      <vt:lpstr>Arial</vt:lpstr>
      <vt:lpstr>휴먼둥근헤드라인</vt:lpstr>
      <vt:lpstr>돋움</vt:lpstr>
      <vt:lpstr>함초롬바탕</vt:lpstr>
      <vt:lpstr>Arial Unicode MS</vt:lpstr>
      <vt:lpstr>Quattrocento Sans</vt:lpstr>
      <vt:lpstr>Montserrat</vt:lpstr>
      <vt:lpstr>맑은 고딕</vt:lpstr>
      <vt:lpstr>Viola template</vt:lpstr>
      <vt:lpstr>Security Selection &amp; Market Prediction</vt:lpstr>
      <vt:lpstr>OUR TEAM</vt:lpstr>
      <vt:lpstr>TABLE OF CONTENTS</vt:lpstr>
      <vt:lpstr>About the Project </vt:lpstr>
      <vt:lpstr>프로젝트 요약</vt:lpstr>
      <vt:lpstr>연구배경</vt:lpstr>
      <vt:lpstr>연구배경</vt:lpstr>
      <vt:lpstr>연구배경</vt:lpstr>
      <vt:lpstr>연구배경</vt:lpstr>
      <vt:lpstr>연구배경</vt:lpstr>
      <vt:lpstr>연구배경</vt:lpstr>
      <vt:lpstr>선행연구</vt:lpstr>
      <vt:lpstr>Project Progression</vt:lpstr>
      <vt:lpstr>STEPS PROGRESSING</vt:lpstr>
      <vt:lpstr>STEP 1</vt:lpstr>
      <vt:lpstr>STEP 1</vt:lpstr>
      <vt:lpstr>STEP 1</vt:lpstr>
      <vt:lpstr>STEP 1</vt:lpstr>
      <vt:lpstr>STEP 1</vt:lpstr>
      <vt:lpstr>STEP 1</vt:lpstr>
      <vt:lpstr>STEP 1</vt:lpstr>
      <vt:lpstr>STEP 1</vt:lpstr>
      <vt:lpstr>STEP 1</vt:lpstr>
      <vt:lpstr>STEP 1</vt:lpstr>
      <vt:lpstr>STEP 2</vt:lpstr>
      <vt:lpstr>STEP 2</vt:lpstr>
      <vt:lpstr>STEP 2</vt:lpstr>
      <vt:lpstr>STEP 2</vt:lpstr>
      <vt:lpstr>STEP 2</vt:lpstr>
      <vt:lpstr>STEP 2</vt:lpstr>
      <vt:lpstr>STEP 2</vt:lpstr>
      <vt:lpstr>STEP 2</vt:lpstr>
      <vt:lpstr>STEP 2</vt:lpstr>
      <vt:lpstr>STEP 2</vt:lpstr>
      <vt:lpstr>STEP 2</vt:lpstr>
      <vt:lpstr>STEP 2</vt:lpstr>
      <vt:lpstr>STEP 2</vt:lpstr>
      <vt:lpstr>STEP 2</vt:lpstr>
      <vt:lpstr>STEP 2</vt:lpstr>
      <vt:lpstr>STEP 2</vt:lpstr>
      <vt:lpstr>STEP 2</vt:lpstr>
      <vt:lpstr>STEP 3</vt:lpstr>
      <vt:lpstr>STEP 3</vt:lpstr>
      <vt:lpstr>STEP 3</vt:lpstr>
      <vt:lpstr>STEP 3</vt:lpstr>
      <vt:lpstr>STEP 3</vt:lpstr>
      <vt:lpstr>STEP 3</vt:lpstr>
      <vt:lpstr>STEP 3</vt:lpstr>
      <vt:lpstr>STEP 3</vt:lpstr>
      <vt:lpstr>STEP 3</vt:lpstr>
      <vt:lpstr>STEP 3</vt:lpstr>
      <vt:lpstr>STEP 3</vt:lpstr>
      <vt:lpstr>STEP 3</vt:lpstr>
      <vt:lpstr>STEP 3</vt:lpstr>
      <vt:lpstr>STEP 3</vt:lpstr>
      <vt:lpstr>STEP 3</vt:lpstr>
      <vt:lpstr>STEP 3</vt:lpstr>
      <vt:lpstr>STEP 4</vt:lpstr>
      <vt:lpstr>STEP 4</vt:lpstr>
      <vt:lpstr>STEP 4</vt:lpstr>
      <vt:lpstr>STEP 4</vt:lpstr>
      <vt:lpstr>STEP 4</vt:lpstr>
      <vt:lpstr>Conlusion</vt:lpstr>
      <vt:lpstr>PowerPoint 프레젠테이션</vt:lpstr>
      <vt:lpstr>Overall Project Summary</vt:lpstr>
      <vt:lpstr>Overall Project Summary</vt:lpstr>
      <vt:lpstr>Overall Project Summary</vt:lpstr>
      <vt:lpstr>지속과제</vt:lpstr>
      <vt:lpstr>References &amp; Special Thanks</vt:lpstr>
      <vt:lpstr>참고문헌</vt:lpstr>
      <vt:lpstr>감사드리고 싶은 분들</vt:lpstr>
      <vt:lpstr> 알고 가는 것이 아니라, 가다 보니 알게 되었다. - 수필가 조정자, ‘사유와 기적의 길 산티아고를 걸으며‘ 중에서 -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LEE DH</cp:lastModifiedBy>
  <cp:revision>51</cp:revision>
  <dcterms:modified xsi:type="dcterms:W3CDTF">2021-12-22T05:20:51Z</dcterms:modified>
</cp:coreProperties>
</file>