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
  </p:notesMasterIdLst>
  <p:sldIdLst>
    <p:sldId id="264" r:id="rId2"/>
    <p:sldId id="266" r:id="rId3"/>
    <p:sldId id="263" r:id="rId4"/>
    <p:sldId id="258" r:id="rId5"/>
  </p:sldIdLst>
  <p:sldSz cx="7559675" cy="10691813"/>
  <p:notesSz cx="10234613" cy="71040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7092"/>
    <a:srgbClr val="E5E4E4"/>
    <a:srgbClr val="600000"/>
    <a:srgbClr val="3C4766"/>
    <a:srgbClr val="845E38"/>
    <a:srgbClr val="583F26"/>
    <a:srgbClr val="C29970"/>
    <a:srgbClr val="EADCCE"/>
    <a:srgbClr val="192032"/>
    <a:srgbClr val="0008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24" autoAdjust="0"/>
    <p:restoredTop sz="94687" autoAdjust="0"/>
  </p:normalViewPr>
  <p:slideViewPr>
    <p:cSldViewPr snapToGrid="0">
      <p:cViewPr>
        <p:scale>
          <a:sx n="47" d="100"/>
          <a:sy n="47" d="100"/>
        </p:scale>
        <p:origin x="2774"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4434999" cy="356437"/>
          </a:xfrm>
          <a:prstGeom prst="rect">
            <a:avLst/>
          </a:prstGeom>
        </p:spPr>
        <p:txBody>
          <a:bodyPr vert="horz" lIns="99075" tIns="49538" rIns="99075" bIns="49538" rtlCol="0"/>
          <a:lstStyle>
            <a:lvl1pPr algn="l">
              <a:defRPr sz="1300"/>
            </a:lvl1pPr>
          </a:lstStyle>
          <a:p>
            <a:endParaRPr lang="en-GB"/>
          </a:p>
        </p:txBody>
      </p:sp>
      <p:sp>
        <p:nvSpPr>
          <p:cNvPr id="3" name="Espace réservé de la date 2"/>
          <p:cNvSpPr>
            <a:spLocks noGrp="1"/>
          </p:cNvSpPr>
          <p:nvPr>
            <p:ph type="dt" idx="1"/>
          </p:nvPr>
        </p:nvSpPr>
        <p:spPr>
          <a:xfrm>
            <a:off x="5797246" y="0"/>
            <a:ext cx="4434999" cy="356437"/>
          </a:xfrm>
          <a:prstGeom prst="rect">
            <a:avLst/>
          </a:prstGeom>
        </p:spPr>
        <p:txBody>
          <a:bodyPr vert="horz" lIns="99075" tIns="49538" rIns="99075" bIns="49538" rtlCol="0"/>
          <a:lstStyle>
            <a:lvl1pPr algn="r">
              <a:defRPr sz="1300"/>
            </a:lvl1pPr>
          </a:lstStyle>
          <a:p>
            <a:fld id="{66216A50-FCB5-40AE-A6C4-BB0A4CBECDBA}" type="datetimeFigureOut">
              <a:rPr lang="en-GB" smtClean="0"/>
              <a:t>31/03/2025</a:t>
            </a:fld>
            <a:endParaRPr lang="en-GB"/>
          </a:p>
        </p:txBody>
      </p:sp>
      <p:sp>
        <p:nvSpPr>
          <p:cNvPr id="4" name="Espace réservé de l'image des diapositives 3"/>
          <p:cNvSpPr>
            <a:spLocks noGrp="1" noRot="1" noChangeAspect="1"/>
          </p:cNvSpPr>
          <p:nvPr>
            <p:ph type="sldImg" idx="2"/>
          </p:nvPr>
        </p:nvSpPr>
        <p:spPr>
          <a:xfrm>
            <a:off x="4270375" y="887413"/>
            <a:ext cx="1693863" cy="2398712"/>
          </a:xfrm>
          <a:prstGeom prst="rect">
            <a:avLst/>
          </a:prstGeom>
          <a:noFill/>
          <a:ln w="12700">
            <a:solidFill>
              <a:prstClr val="black"/>
            </a:solidFill>
          </a:ln>
        </p:spPr>
        <p:txBody>
          <a:bodyPr vert="horz" lIns="99075" tIns="49538" rIns="99075" bIns="49538" rtlCol="0" anchor="ctr"/>
          <a:lstStyle/>
          <a:p>
            <a:endParaRPr lang="en-GB"/>
          </a:p>
        </p:txBody>
      </p:sp>
      <p:sp>
        <p:nvSpPr>
          <p:cNvPr id="5" name="Espace réservé des notes 4"/>
          <p:cNvSpPr>
            <a:spLocks noGrp="1"/>
          </p:cNvSpPr>
          <p:nvPr>
            <p:ph type="body" sz="quarter" idx="3"/>
          </p:nvPr>
        </p:nvSpPr>
        <p:spPr>
          <a:xfrm>
            <a:off x="1023462" y="3418830"/>
            <a:ext cx="8187690" cy="2797225"/>
          </a:xfrm>
          <a:prstGeom prst="rect">
            <a:avLst/>
          </a:prstGeom>
        </p:spPr>
        <p:txBody>
          <a:bodyPr vert="horz" lIns="99075" tIns="49538" rIns="99075" bIns="49538"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6747627"/>
            <a:ext cx="4434999" cy="356436"/>
          </a:xfrm>
          <a:prstGeom prst="rect">
            <a:avLst/>
          </a:prstGeom>
        </p:spPr>
        <p:txBody>
          <a:bodyPr vert="horz" lIns="99075" tIns="49538" rIns="99075" bIns="49538" rtlCol="0" anchor="b"/>
          <a:lstStyle>
            <a:lvl1pPr algn="l">
              <a:defRPr sz="1300"/>
            </a:lvl1pPr>
          </a:lstStyle>
          <a:p>
            <a:endParaRPr lang="en-GB"/>
          </a:p>
        </p:txBody>
      </p:sp>
      <p:sp>
        <p:nvSpPr>
          <p:cNvPr id="7" name="Espace réservé du numéro de diapositive 6"/>
          <p:cNvSpPr>
            <a:spLocks noGrp="1"/>
          </p:cNvSpPr>
          <p:nvPr>
            <p:ph type="sldNum" sz="quarter" idx="5"/>
          </p:nvPr>
        </p:nvSpPr>
        <p:spPr>
          <a:xfrm>
            <a:off x="5797246" y="6747627"/>
            <a:ext cx="4434999" cy="356436"/>
          </a:xfrm>
          <a:prstGeom prst="rect">
            <a:avLst/>
          </a:prstGeom>
        </p:spPr>
        <p:txBody>
          <a:bodyPr vert="horz" lIns="99075" tIns="49538" rIns="99075" bIns="49538" rtlCol="0" anchor="b"/>
          <a:lstStyle>
            <a:lvl1pPr algn="r">
              <a:defRPr sz="1300"/>
            </a:lvl1pPr>
          </a:lstStyle>
          <a:p>
            <a:fld id="{E48F56D6-E8EA-4D7C-8D87-1B79E7764116}" type="slidenum">
              <a:rPr lang="en-GB" smtClean="0"/>
              <a:t>‹N°›</a:t>
            </a:fld>
            <a:endParaRPr lang="en-GB"/>
          </a:p>
        </p:txBody>
      </p:sp>
    </p:spTree>
    <p:extLst>
      <p:ext uri="{BB962C8B-B14F-4D97-AF65-F5344CB8AC3E}">
        <p14:creationId xmlns:p14="http://schemas.microsoft.com/office/powerpoint/2010/main" val="3111070024"/>
      </p:ext>
    </p:extLst>
  </p:cSld>
  <p:clrMap bg1="lt1" tx1="dk1" bg2="lt2" tx2="dk2" accent1="accent1" accent2="accent2" accent3="accent3" accent4="accent4" accent5="accent5" accent6="accent6" hlink="hlink" folHlink="folHlink"/>
  <p:notesStyle>
    <a:lvl1pPr marL="0" algn="l" defTabSz="995507" rtl="0" eaLnBrk="1" latinLnBrk="0" hangingPunct="1">
      <a:defRPr sz="1306" kern="1200">
        <a:solidFill>
          <a:schemeClr val="tx1"/>
        </a:solidFill>
        <a:latin typeface="+mn-lt"/>
        <a:ea typeface="+mn-ea"/>
        <a:cs typeface="+mn-cs"/>
      </a:defRPr>
    </a:lvl1pPr>
    <a:lvl2pPr marL="497754" algn="l" defTabSz="995507" rtl="0" eaLnBrk="1" latinLnBrk="0" hangingPunct="1">
      <a:defRPr sz="1306" kern="1200">
        <a:solidFill>
          <a:schemeClr val="tx1"/>
        </a:solidFill>
        <a:latin typeface="+mn-lt"/>
        <a:ea typeface="+mn-ea"/>
        <a:cs typeface="+mn-cs"/>
      </a:defRPr>
    </a:lvl2pPr>
    <a:lvl3pPr marL="995507" algn="l" defTabSz="995507" rtl="0" eaLnBrk="1" latinLnBrk="0" hangingPunct="1">
      <a:defRPr sz="1306" kern="1200">
        <a:solidFill>
          <a:schemeClr val="tx1"/>
        </a:solidFill>
        <a:latin typeface="+mn-lt"/>
        <a:ea typeface="+mn-ea"/>
        <a:cs typeface="+mn-cs"/>
      </a:defRPr>
    </a:lvl3pPr>
    <a:lvl4pPr marL="1493261" algn="l" defTabSz="995507" rtl="0" eaLnBrk="1" latinLnBrk="0" hangingPunct="1">
      <a:defRPr sz="1306" kern="1200">
        <a:solidFill>
          <a:schemeClr val="tx1"/>
        </a:solidFill>
        <a:latin typeface="+mn-lt"/>
        <a:ea typeface="+mn-ea"/>
        <a:cs typeface="+mn-cs"/>
      </a:defRPr>
    </a:lvl4pPr>
    <a:lvl5pPr marL="1991015" algn="l" defTabSz="995507" rtl="0" eaLnBrk="1" latinLnBrk="0" hangingPunct="1">
      <a:defRPr sz="1306" kern="1200">
        <a:solidFill>
          <a:schemeClr val="tx1"/>
        </a:solidFill>
        <a:latin typeface="+mn-lt"/>
        <a:ea typeface="+mn-ea"/>
        <a:cs typeface="+mn-cs"/>
      </a:defRPr>
    </a:lvl5pPr>
    <a:lvl6pPr marL="2488768" algn="l" defTabSz="995507" rtl="0" eaLnBrk="1" latinLnBrk="0" hangingPunct="1">
      <a:defRPr sz="1306" kern="1200">
        <a:solidFill>
          <a:schemeClr val="tx1"/>
        </a:solidFill>
        <a:latin typeface="+mn-lt"/>
        <a:ea typeface="+mn-ea"/>
        <a:cs typeface="+mn-cs"/>
      </a:defRPr>
    </a:lvl6pPr>
    <a:lvl7pPr marL="2986522" algn="l" defTabSz="995507" rtl="0" eaLnBrk="1" latinLnBrk="0" hangingPunct="1">
      <a:defRPr sz="1306" kern="1200">
        <a:solidFill>
          <a:schemeClr val="tx1"/>
        </a:solidFill>
        <a:latin typeface="+mn-lt"/>
        <a:ea typeface="+mn-ea"/>
        <a:cs typeface="+mn-cs"/>
      </a:defRPr>
    </a:lvl7pPr>
    <a:lvl8pPr marL="3484275" algn="l" defTabSz="995507" rtl="0" eaLnBrk="1" latinLnBrk="0" hangingPunct="1">
      <a:defRPr sz="1306" kern="1200">
        <a:solidFill>
          <a:schemeClr val="tx1"/>
        </a:solidFill>
        <a:latin typeface="+mn-lt"/>
        <a:ea typeface="+mn-ea"/>
        <a:cs typeface="+mn-cs"/>
      </a:defRPr>
    </a:lvl8pPr>
    <a:lvl9pPr marL="3982029" algn="l" defTabSz="995507" rtl="0" eaLnBrk="1" latinLnBrk="0" hangingPunct="1">
      <a:defRPr sz="130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fr-FR"/>
              <a:t>Modifiez le style du titre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F0BF4A56-750E-4A96-8917-91F5B9E2541C}" type="datetimeFigureOut">
              <a:rPr lang="en-GB" smtClean="0"/>
              <a:t>31/03/2025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FBEAE0-79C5-4A61-8D30-22DE51173E7E}" type="slidenum">
              <a:rPr lang="en-GB" smtClean="0"/>
              <a:t>‹N°›</a:t>
            </a:fld>
            <a:endParaRPr lang="en-GB"/>
          </a:p>
        </p:txBody>
      </p:sp>
    </p:spTree>
    <p:extLst>
      <p:ext uri="{BB962C8B-B14F-4D97-AF65-F5344CB8AC3E}">
        <p14:creationId xmlns:p14="http://schemas.microsoft.com/office/powerpoint/2010/main" val="4253275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0BF4A56-750E-4A96-8917-91F5B9E2541C}" type="datetimeFigureOut">
              <a:rPr lang="en-GB" smtClean="0"/>
              <a:t>31/03/2025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FBEAE0-79C5-4A61-8D30-22DE51173E7E}" type="slidenum">
              <a:rPr lang="en-GB" smtClean="0"/>
              <a:t>‹N°›</a:t>
            </a:fld>
            <a:endParaRPr lang="en-GB"/>
          </a:p>
        </p:txBody>
      </p:sp>
    </p:spTree>
    <p:extLst>
      <p:ext uri="{BB962C8B-B14F-4D97-AF65-F5344CB8AC3E}">
        <p14:creationId xmlns:p14="http://schemas.microsoft.com/office/powerpoint/2010/main" val="737130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0BF4A56-750E-4A96-8917-91F5B9E2541C}" type="datetimeFigureOut">
              <a:rPr lang="en-GB" smtClean="0"/>
              <a:t>31/03/2025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FBEAE0-79C5-4A61-8D30-22DE51173E7E}" type="slidenum">
              <a:rPr lang="en-GB" smtClean="0"/>
              <a:t>‹N°›</a:t>
            </a:fld>
            <a:endParaRPr lang="en-GB"/>
          </a:p>
        </p:txBody>
      </p:sp>
    </p:spTree>
    <p:extLst>
      <p:ext uri="{BB962C8B-B14F-4D97-AF65-F5344CB8AC3E}">
        <p14:creationId xmlns:p14="http://schemas.microsoft.com/office/powerpoint/2010/main" val="3339707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0BF4A56-750E-4A96-8917-91F5B9E2541C}" type="datetimeFigureOut">
              <a:rPr lang="en-GB" smtClean="0"/>
              <a:t>31/03/2025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FBEAE0-79C5-4A61-8D30-22DE51173E7E}" type="slidenum">
              <a:rPr lang="en-GB" smtClean="0"/>
              <a:t>‹N°›</a:t>
            </a:fld>
            <a:endParaRPr lang="en-GB"/>
          </a:p>
        </p:txBody>
      </p:sp>
    </p:spTree>
    <p:extLst>
      <p:ext uri="{BB962C8B-B14F-4D97-AF65-F5344CB8AC3E}">
        <p14:creationId xmlns:p14="http://schemas.microsoft.com/office/powerpoint/2010/main" val="2605674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fr-FR"/>
              <a:t>Modifiez le style du titre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tint val="82000"/>
                  </a:schemeClr>
                </a:solidFill>
              </a:defRPr>
            </a:lvl1pPr>
            <a:lvl2pPr marL="377967" indent="0">
              <a:buNone/>
              <a:defRPr sz="1653">
                <a:solidFill>
                  <a:schemeClr val="tx1">
                    <a:tint val="82000"/>
                  </a:schemeClr>
                </a:solidFill>
              </a:defRPr>
            </a:lvl2pPr>
            <a:lvl3pPr marL="755934" indent="0">
              <a:buNone/>
              <a:defRPr sz="1488">
                <a:solidFill>
                  <a:schemeClr val="tx1">
                    <a:tint val="82000"/>
                  </a:schemeClr>
                </a:solidFill>
              </a:defRPr>
            </a:lvl3pPr>
            <a:lvl4pPr marL="1133902" indent="0">
              <a:buNone/>
              <a:defRPr sz="1323">
                <a:solidFill>
                  <a:schemeClr val="tx1">
                    <a:tint val="82000"/>
                  </a:schemeClr>
                </a:solidFill>
              </a:defRPr>
            </a:lvl4pPr>
            <a:lvl5pPr marL="1511869" indent="0">
              <a:buNone/>
              <a:defRPr sz="1323">
                <a:solidFill>
                  <a:schemeClr val="tx1">
                    <a:tint val="82000"/>
                  </a:schemeClr>
                </a:solidFill>
              </a:defRPr>
            </a:lvl5pPr>
            <a:lvl6pPr marL="1889836" indent="0">
              <a:buNone/>
              <a:defRPr sz="1323">
                <a:solidFill>
                  <a:schemeClr val="tx1">
                    <a:tint val="82000"/>
                  </a:schemeClr>
                </a:solidFill>
              </a:defRPr>
            </a:lvl6pPr>
            <a:lvl7pPr marL="2267803" indent="0">
              <a:buNone/>
              <a:defRPr sz="1323">
                <a:solidFill>
                  <a:schemeClr val="tx1">
                    <a:tint val="82000"/>
                  </a:schemeClr>
                </a:solidFill>
              </a:defRPr>
            </a:lvl7pPr>
            <a:lvl8pPr marL="2645771" indent="0">
              <a:buNone/>
              <a:defRPr sz="1323">
                <a:solidFill>
                  <a:schemeClr val="tx1">
                    <a:tint val="82000"/>
                  </a:schemeClr>
                </a:solidFill>
              </a:defRPr>
            </a:lvl8pPr>
            <a:lvl9pPr marL="3023738" indent="0">
              <a:buNone/>
              <a:defRPr sz="1323">
                <a:solidFill>
                  <a:schemeClr val="tx1">
                    <a:tint val="82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0BF4A56-750E-4A96-8917-91F5B9E2541C}" type="datetimeFigureOut">
              <a:rPr lang="en-GB" smtClean="0"/>
              <a:t>31/03/2025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FBEAE0-79C5-4A61-8D30-22DE51173E7E}" type="slidenum">
              <a:rPr lang="en-GB" smtClean="0"/>
              <a:t>‹N°›</a:t>
            </a:fld>
            <a:endParaRPr lang="en-GB"/>
          </a:p>
        </p:txBody>
      </p:sp>
    </p:spTree>
    <p:extLst>
      <p:ext uri="{BB962C8B-B14F-4D97-AF65-F5344CB8AC3E}">
        <p14:creationId xmlns:p14="http://schemas.microsoft.com/office/powerpoint/2010/main" val="197719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F0BF4A56-750E-4A96-8917-91F5B9E2541C}" type="datetimeFigureOut">
              <a:rPr lang="en-GB" smtClean="0"/>
              <a:t>31/03/2025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FBEAE0-79C5-4A61-8D30-22DE51173E7E}" type="slidenum">
              <a:rPr lang="en-GB" smtClean="0"/>
              <a:t>‹N°›</a:t>
            </a:fld>
            <a:endParaRPr lang="en-GB"/>
          </a:p>
        </p:txBody>
      </p:sp>
    </p:spTree>
    <p:extLst>
      <p:ext uri="{BB962C8B-B14F-4D97-AF65-F5344CB8AC3E}">
        <p14:creationId xmlns:p14="http://schemas.microsoft.com/office/powerpoint/2010/main" val="3040665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fr-FR"/>
              <a:t>Modifiez le style du titre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a:t>Cliquez pour modifier les styles du texte du masque</a:t>
            </a:r>
          </a:p>
        </p:txBody>
      </p:sp>
      <p:sp>
        <p:nvSpPr>
          <p:cNvPr id="4" name="Content Placeholder 3"/>
          <p:cNvSpPr>
            <a:spLocks noGrp="1"/>
          </p:cNvSpPr>
          <p:nvPr>
            <p:ph sz="half" idx="2"/>
          </p:nvPr>
        </p:nvSpPr>
        <p:spPr>
          <a:xfrm>
            <a:off x="520713" y="3905482"/>
            <a:ext cx="3198096" cy="57443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a:t>Cliquez pour modifier les styles du texte du masque</a:t>
            </a:r>
          </a:p>
        </p:txBody>
      </p:sp>
      <p:sp>
        <p:nvSpPr>
          <p:cNvPr id="6" name="Content Placeholder 5"/>
          <p:cNvSpPr>
            <a:spLocks noGrp="1"/>
          </p:cNvSpPr>
          <p:nvPr>
            <p:ph sz="quarter" idx="4"/>
          </p:nvPr>
        </p:nvSpPr>
        <p:spPr>
          <a:xfrm>
            <a:off x="3827086" y="3905482"/>
            <a:ext cx="3213847" cy="574437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0BF4A56-750E-4A96-8917-91F5B9E2541C}" type="datetimeFigureOut">
              <a:rPr lang="en-GB" smtClean="0"/>
              <a:t>31/03/2025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4FBEAE0-79C5-4A61-8D30-22DE51173E7E}" type="slidenum">
              <a:rPr lang="en-GB" smtClean="0"/>
              <a:t>‹N°›</a:t>
            </a:fld>
            <a:endParaRPr lang="en-GB"/>
          </a:p>
        </p:txBody>
      </p:sp>
    </p:spTree>
    <p:extLst>
      <p:ext uri="{BB962C8B-B14F-4D97-AF65-F5344CB8AC3E}">
        <p14:creationId xmlns:p14="http://schemas.microsoft.com/office/powerpoint/2010/main" val="1632832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0BF4A56-750E-4A96-8917-91F5B9E2541C}" type="datetimeFigureOut">
              <a:rPr lang="en-GB" smtClean="0"/>
              <a:t>31/03/2025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4FBEAE0-79C5-4A61-8D30-22DE51173E7E}" type="slidenum">
              <a:rPr lang="en-GB" smtClean="0"/>
              <a:t>‹N°›</a:t>
            </a:fld>
            <a:endParaRPr lang="en-GB"/>
          </a:p>
        </p:txBody>
      </p:sp>
    </p:spTree>
    <p:extLst>
      <p:ext uri="{BB962C8B-B14F-4D97-AF65-F5344CB8AC3E}">
        <p14:creationId xmlns:p14="http://schemas.microsoft.com/office/powerpoint/2010/main" val="1753250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BF4A56-750E-4A96-8917-91F5B9E2541C}" type="datetimeFigureOut">
              <a:rPr lang="en-GB" smtClean="0"/>
              <a:t>31/03/2025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4FBEAE0-79C5-4A61-8D30-22DE51173E7E}" type="slidenum">
              <a:rPr lang="en-GB" smtClean="0"/>
              <a:t>‹N°›</a:t>
            </a:fld>
            <a:endParaRPr lang="en-GB"/>
          </a:p>
        </p:txBody>
      </p:sp>
    </p:spTree>
    <p:extLst>
      <p:ext uri="{BB962C8B-B14F-4D97-AF65-F5344CB8AC3E}">
        <p14:creationId xmlns:p14="http://schemas.microsoft.com/office/powerpoint/2010/main" val="1140275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a:t>Modifiez le style du titre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0BF4A56-750E-4A96-8917-91F5B9E2541C}" type="datetimeFigureOut">
              <a:rPr lang="en-GB" smtClean="0"/>
              <a:t>31/03/2025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FBEAE0-79C5-4A61-8D30-22DE51173E7E}" type="slidenum">
              <a:rPr lang="en-GB" smtClean="0"/>
              <a:t>‹N°›</a:t>
            </a:fld>
            <a:endParaRPr lang="en-GB"/>
          </a:p>
        </p:txBody>
      </p:sp>
    </p:spTree>
    <p:extLst>
      <p:ext uri="{BB962C8B-B14F-4D97-AF65-F5344CB8AC3E}">
        <p14:creationId xmlns:p14="http://schemas.microsoft.com/office/powerpoint/2010/main" val="1303248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a:t>Modifiez le style du titre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fr-FR"/>
              <a:t>Cliquez sur l'icône pour ajouter une image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0BF4A56-750E-4A96-8917-91F5B9E2541C}" type="datetimeFigureOut">
              <a:rPr lang="en-GB" smtClean="0"/>
              <a:t>31/03/2025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FBEAE0-79C5-4A61-8D30-22DE51173E7E}" type="slidenum">
              <a:rPr lang="en-GB" smtClean="0"/>
              <a:t>‹N°›</a:t>
            </a:fld>
            <a:endParaRPr lang="en-GB"/>
          </a:p>
        </p:txBody>
      </p:sp>
    </p:spTree>
    <p:extLst>
      <p:ext uri="{BB962C8B-B14F-4D97-AF65-F5344CB8AC3E}">
        <p14:creationId xmlns:p14="http://schemas.microsoft.com/office/powerpoint/2010/main" val="2348260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82000"/>
                  </a:schemeClr>
                </a:solidFill>
              </a:defRPr>
            </a:lvl1pPr>
          </a:lstStyle>
          <a:p>
            <a:fld id="{F0BF4A56-750E-4A96-8917-91F5B9E2541C}" type="datetimeFigureOut">
              <a:rPr lang="en-GB" smtClean="0"/>
              <a:t>31/03/2025</a:t>
            </a:fld>
            <a:endParaRPr lang="en-GB"/>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82000"/>
                  </a:schemeClr>
                </a:solidFill>
              </a:defRPr>
            </a:lvl1pPr>
          </a:lstStyle>
          <a:p>
            <a:fld id="{24FBEAE0-79C5-4A61-8D30-22DE51173E7E}" type="slidenum">
              <a:rPr lang="en-GB" smtClean="0"/>
              <a:t>‹N°›</a:t>
            </a:fld>
            <a:endParaRPr lang="en-GB"/>
          </a:p>
        </p:txBody>
      </p:sp>
    </p:spTree>
    <p:extLst>
      <p:ext uri="{BB962C8B-B14F-4D97-AF65-F5344CB8AC3E}">
        <p14:creationId xmlns:p14="http://schemas.microsoft.com/office/powerpoint/2010/main" val="6197670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69CF24-E3F6-7782-8EDC-3626C98DFEEF}"/>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E9C05DA-078D-25A5-69A9-C7A0CF773F67}"/>
              </a:ext>
            </a:extLst>
          </p:cNvPr>
          <p:cNvSpPr/>
          <p:nvPr/>
        </p:nvSpPr>
        <p:spPr>
          <a:xfrm>
            <a:off x="0" y="-1"/>
            <a:ext cx="7554113" cy="10691813"/>
          </a:xfrm>
          <a:prstGeom prst="rect">
            <a:avLst/>
          </a:prstGeom>
          <a:gradFill>
            <a:gsLst>
              <a:gs pos="0">
                <a:srgbClr val="EADCCE"/>
              </a:gs>
              <a:gs pos="100000">
                <a:schemeClr val="bg1"/>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2115"/>
          </a:p>
        </p:txBody>
      </p:sp>
      <p:pic>
        <p:nvPicPr>
          <p:cNvPr id="38" name="Image 37">
            <a:extLst>
              <a:ext uri="{FF2B5EF4-FFF2-40B4-BE49-F238E27FC236}">
                <a16:creationId xmlns:a16="http://schemas.microsoft.com/office/drawing/2014/main" id="{8F2D5A96-7717-ECB1-FD54-750BBC1D82B8}"/>
              </a:ext>
            </a:extLst>
          </p:cNvPr>
          <p:cNvPicPr>
            <a:picLocks noChangeAspect="1"/>
          </p:cNvPicPr>
          <p:nvPr/>
        </p:nvPicPr>
        <p:blipFill>
          <a:blip r:embed="rId2"/>
          <a:stretch>
            <a:fillRect/>
          </a:stretch>
        </p:blipFill>
        <p:spPr>
          <a:xfrm>
            <a:off x="1869762" y="3402476"/>
            <a:ext cx="3820150" cy="755736"/>
          </a:xfrm>
          <a:prstGeom prst="rect">
            <a:avLst/>
          </a:prstGeom>
        </p:spPr>
      </p:pic>
      <p:grpSp>
        <p:nvGrpSpPr>
          <p:cNvPr id="63" name="Groupe 62">
            <a:extLst>
              <a:ext uri="{FF2B5EF4-FFF2-40B4-BE49-F238E27FC236}">
                <a16:creationId xmlns:a16="http://schemas.microsoft.com/office/drawing/2014/main" id="{AFA317D5-C405-19F7-E452-18DD420330A7}"/>
              </a:ext>
            </a:extLst>
          </p:cNvPr>
          <p:cNvGrpSpPr/>
          <p:nvPr/>
        </p:nvGrpSpPr>
        <p:grpSpPr>
          <a:xfrm>
            <a:off x="224476" y="4716752"/>
            <a:ext cx="7013978" cy="5142213"/>
            <a:chOff x="363077" y="5200398"/>
            <a:chExt cx="5992883" cy="4764277"/>
          </a:xfrm>
        </p:grpSpPr>
        <p:sp>
          <p:nvSpPr>
            <p:cNvPr id="40" name="ZoneTexte 39">
              <a:extLst>
                <a:ext uri="{FF2B5EF4-FFF2-40B4-BE49-F238E27FC236}">
                  <a16:creationId xmlns:a16="http://schemas.microsoft.com/office/drawing/2014/main" id="{FAD88B49-70A3-CDE6-D45E-75AC44AAAC25}"/>
                </a:ext>
              </a:extLst>
            </p:cNvPr>
            <p:cNvSpPr txBox="1"/>
            <p:nvPr/>
          </p:nvSpPr>
          <p:spPr>
            <a:xfrm>
              <a:off x="369525" y="5200398"/>
              <a:ext cx="936761" cy="387100"/>
            </a:xfrm>
            <a:prstGeom prst="rect">
              <a:avLst/>
            </a:prstGeom>
            <a:noFill/>
          </p:spPr>
          <p:txBody>
            <a:bodyPr wrap="square" rtlCol="0">
              <a:spAutoFit/>
            </a:bodyPr>
            <a:lstStyle/>
            <a:p>
              <a:r>
                <a:rPr lang="fr-FR" sz="2115" b="1" dirty="0">
                  <a:solidFill>
                    <a:srgbClr val="B18F63"/>
                  </a:solidFill>
                  <a:latin typeface="Arial" panose="020B0604020202020204" pitchFamily="34" charset="0"/>
                  <a:cs typeface="Arial" panose="020B0604020202020204" pitchFamily="34" charset="0"/>
                </a:rPr>
                <a:t>/</a:t>
              </a:r>
              <a:r>
                <a:rPr lang="fr-FR" sz="1133" b="1" dirty="0">
                  <a:solidFill>
                    <a:srgbClr val="B18F63"/>
                  </a:solidFill>
                  <a:latin typeface="Arial" panose="020B0604020202020204" pitchFamily="34" charset="0"/>
                  <a:cs typeface="Arial" panose="020B0604020202020204" pitchFamily="34" charset="0"/>
                </a:rPr>
                <a:t> </a:t>
              </a:r>
              <a:r>
                <a:rPr lang="fr-FR" sz="2115" dirty="0">
                  <a:solidFill>
                    <a:srgbClr val="303646"/>
                  </a:solidFill>
                  <a:latin typeface="Franklin Gothic Heavy" panose="020B0903020102020204" pitchFamily="34" charset="0"/>
                </a:rPr>
                <a:t>OÙ ?</a:t>
              </a:r>
              <a:endParaRPr lang="en-GB" sz="2115" dirty="0">
                <a:solidFill>
                  <a:srgbClr val="303646"/>
                </a:solidFill>
                <a:latin typeface="Franklin Gothic Heavy" panose="020B0903020102020204" pitchFamily="34" charset="0"/>
              </a:endParaRPr>
            </a:p>
          </p:txBody>
        </p:sp>
        <p:sp>
          <p:nvSpPr>
            <p:cNvPr id="42" name="ZoneTexte 41">
              <a:extLst>
                <a:ext uri="{FF2B5EF4-FFF2-40B4-BE49-F238E27FC236}">
                  <a16:creationId xmlns:a16="http://schemas.microsoft.com/office/drawing/2014/main" id="{8096DEB4-1340-FE65-E74D-0F37D791143B}"/>
                </a:ext>
              </a:extLst>
            </p:cNvPr>
            <p:cNvSpPr txBox="1"/>
            <p:nvPr/>
          </p:nvSpPr>
          <p:spPr>
            <a:xfrm>
              <a:off x="1585212" y="5200398"/>
              <a:ext cx="4717448" cy="387100"/>
            </a:xfrm>
            <a:prstGeom prst="rect">
              <a:avLst/>
            </a:prstGeom>
            <a:noFill/>
          </p:spPr>
          <p:txBody>
            <a:bodyPr wrap="square">
              <a:spAutoFit/>
            </a:bodyPr>
            <a:lstStyle/>
            <a:p>
              <a:r>
                <a:rPr lang="fr-FR" sz="2115" dirty="0">
                  <a:latin typeface="Cambria" panose="02040503050406030204" pitchFamily="18" charset="0"/>
                  <a:ea typeface="Cambria" panose="02040503050406030204" pitchFamily="18" charset="0"/>
                </a:rPr>
                <a:t>Sur un poste RNE tapez </a:t>
              </a:r>
              <a:r>
                <a:rPr lang="fr-FR" sz="2115" b="1" i="1" u="sng" dirty="0" err="1">
                  <a:solidFill>
                    <a:srgbClr val="C00000"/>
                  </a:solidFill>
                  <a:latin typeface="Cambria" panose="02040503050406030204" pitchFamily="18" charset="0"/>
                  <a:ea typeface="Cambria" panose="02040503050406030204" pitchFamily="18" charset="0"/>
                </a:rPr>
                <a:t>osix.rin</a:t>
              </a:r>
              <a:r>
                <a:rPr lang="fr-FR" sz="2115" b="1" i="1" u="sng" dirty="0">
                  <a:solidFill>
                    <a:srgbClr val="C00000"/>
                  </a:solidFill>
                  <a:latin typeface="Cambria" panose="02040503050406030204" pitchFamily="18" charset="0"/>
                  <a:ea typeface="Cambria" panose="02040503050406030204" pitchFamily="18" charset="0"/>
                </a:rPr>
                <a:t>/</a:t>
              </a:r>
              <a:r>
                <a:rPr lang="fr-FR" sz="2115" dirty="0">
                  <a:latin typeface="Cambria" panose="02040503050406030204" pitchFamily="18" charset="0"/>
                  <a:ea typeface="Cambria" panose="02040503050406030204" pitchFamily="18" charset="0"/>
                </a:rPr>
                <a:t> dans Mozilla</a:t>
              </a:r>
            </a:p>
          </p:txBody>
        </p:sp>
        <p:sp>
          <p:nvSpPr>
            <p:cNvPr id="44" name="ZoneTexte 43">
              <a:extLst>
                <a:ext uri="{FF2B5EF4-FFF2-40B4-BE49-F238E27FC236}">
                  <a16:creationId xmlns:a16="http://schemas.microsoft.com/office/drawing/2014/main" id="{7DD91845-1CF1-FC5D-E2AB-C7D0D2122C9F}"/>
                </a:ext>
              </a:extLst>
            </p:cNvPr>
            <p:cNvSpPr txBox="1"/>
            <p:nvPr/>
          </p:nvSpPr>
          <p:spPr>
            <a:xfrm>
              <a:off x="363077" y="5718593"/>
              <a:ext cx="1030338" cy="387100"/>
            </a:xfrm>
            <a:prstGeom prst="rect">
              <a:avLst/>
            </a:prstGeom>
            <a:noFill/>
          </p:spPr>
          <p:txBody>
            <a:bodyPr wrap="square">
              <a:spAutoFit/>
            </a:bodyPr>
            <a:lstStyle/>
            <a:p>
              <a:r>
                <a:rPr lang="fr-FR" sz="2115" b="1" dirty="0">
                  <a:solidFill>
                    <a:srgbClr val="B18F63"/>
                  </a:solidFill>
                  <a:latin typeface="Arial" panose="020B0604020202020204" pitchFamily="34" charset="0"/>
                  <a:cs typeface="Arial" panose="020B0604020202020204" pitchFamily="34" charset="0"/>
                </a:rPr>
                <a:t>/</a:t>
              </a:r>
              <a:r>
                <a:rPr lang="fr-FR" sz="1133" b="1" dirty="0">
                  <a:solidFill>
                    <a:srgbClr val="B18F63"/>
                  </a:solidFill>
                  <a:latin typeface="Arial" panose="020B0604020202020204" pitchFamily="34" charset="0"/>
                  <a:cs typeface="Arial" panose="020B0604020202020204" pitchFamily="34" charset="0"/>
                </a:rPr>
                <a:t> </a:t>
              </a:r>
              <a:r>
                <a:rPr lang="fr-FR" sz="2115" dirty="0">
                  <a:solidFill>
                    <a:srgbClr val="303646"/>
                  </a:solidFill>
                  <a:latin typeface="Franklin Gothic Heavy" panose="020B0903020102020204" pitchFamily="34" charset="0"/>
                </a:rPr>
                <a:t>QUI ?</a:t>
              </a:r>
              <a:endParaRPr lang="en-GB" sz="2115" dirty="0">
                <a:solidFill>
                  <a:srgbClr val="303646"/>
                </a:solidFill>
                <a:latin typeface="Franklin Gothic Heavy" panose="020B0903020102020204" pitchFamily="34" charset="0"/>
              </a:endParaRPr>
            </a:p>
          </p:txBody>
        </p:sp>
        <p:sp>
          <p:nvSpPr>
            <p:cNvPr id="46" name="ZoneTexte 45">
              <a:extLst>
                <a:ext uri="{FF2B5EF4-FFF2-40B4-BE49-F238E27FC236}">
                  <a16:creationId xmlns:a16="http://schemas.microsoft.com/office/drawing/2014/main" id="{E99ED8F8-D953-CD94-DA9E-C1925884D9A4}"/>
                </a:ext>
              </a:extLst>
            </p:cNvPr>
            <p:cNvSpPr txBox="1"/>
            <p:nvPr/>
          </p:nvSpPr>
          <p:spPr>
            <a:xfrm>
              <a:off x="1339538" y="5727013"/>
              <a:ext cx="5016422" cy="688651"/>
            </a:xfrm>
            <a:prstGeom prst="rect">
              <a:avLst/>
            </a:prstGeom>
            <a:noFill/>
          </p:spPr>
          <p:txBody>
            <a:bodyPr wrap="square">
              <a:spAutoFit/>
            </a:bodyPr>
            <a:lstStyle/>
            <a:p>
              <a:r>
                <a:rPr lang="fr-FR" sz="2115" dirty="0">
                  <a:latin typeface="Cambria" panose="02040503050406030204" pitchFamily="18" charset="0"/>
                  <a:ea typeface="Cambria" panose="02040503050406030204" pitchFamily="18" charset="0"/>
                </a:rPr>
                <a:t>Les analystes ou opérateurs ayant accès au SIRIN</a:t>
              </a:r>
            </a:p>
          </p:txBody>
        </p:sp>
        <p:sp>
          <p:nvSpPr>
            <p:cNvPr id="47" name="ZoneTexte 46">
              <a:extLst>
                <a:ext uri="{FF2B5EF4-FFF2-40B4-BE49-F238E27FC236}">
                  <a16:creationId xmlns:a16="http://schemas.microsoft.com/office/drawing/2014/main" id="{C4C0868B-7B27-935B-6EC7-5F8CBE0CD067}"/>
                </a:ext>
              </a:extLst>
            </p:cNvPr>
            <p:cNvSpPr txBox="1"/>
            <p:nvPr/>
          </p:nvSpPr>
          <p:spPr>
            <a:xfrm>
              <a:off x="1995977" y="6306370"/>
              <a:ext cx="4315845" cy="1291757"/>
            </a:xfrm>
            <a:prstGeom prst="rect">
              <a:avLst/>
            </a:prstGeom>
            <a:noFill/>
          </p:spPr>
          <p:txBody>
            <a:bodyPr wrap="square">
              <a:spAutoFit/>
            </a:bodyPr>
            <a:lstStyle/>
            <a:p>
              <a:pPr algn="just"/>
              <a:r>
                <a:rPr lang="fr-FR" sz="2115" dirty="0">
                  <a:latin typeface="Cambria" panose="02040503050406030204" pitchFamily="18" charset="0"/>
                  <a:ea typeface="Cambria" panose="02040503050406030204" pitchFamily="18" charset="0"/>
                </a:rPr>
                <a:t>Pour organiser, capitaliser et partager son</a:t>
              </a:r>
              <a:r>
                <a:rPr lang="fr-FR" sz="1727" dirty="0">
                  <a:latin typeface="Cambria" panose="02040503050406030204" pitchFamily="18" charset="0"/>
                  <a:ea typeface="Cambria" panose="02040503050406030204" pitchFamily="18" charset="0"/>
                </a:rPr>
                <a:t>    </a:t>
              </a:r>
            </a:p>
            <a:p>
              <a:pPr algn="just"/>
              <a:r>
                <a:rPr lang="fr-FR" sz="1295" dirty="0">
                  <a:latin typeface="Cambria" panose="02040503050406030204" pitchFamily="18" charset="0"/>
                  <a:ea typeface="Cambria" panose="02040503050406030204" pitchFamily="18" charset="0"/>
                </a:rPr>
                <a:t>  </a:t>
              </a:r>
              <a:r>
                <a:rPr lang="fr-FR" sz="2115" dirty="0">
                  <a:latin typeface="Cambria" panose="02040503050406030204" pitchFamily="18" charset="0"/>
                  <a:ea typeface="Cambria" panose="02040503050406030204" pitchFamily="18" charset="0"/>
                </a:rPr>
                <a:t>travail  de  recherche  en  source  ouverte.</a:t>
              </a:r>
            </a:p>
          </p:txBody>
        </p:sp>
        <p:sp>
          <p:nvSpPr>
            <p:cNvPr id="49" name="ZoneTexte 48">
              <a:extLst>
                <a:ext uri="{FF2B5EF4-FFF2-40B4-BE49-F238E27FC236}">
                  <a16:creationId xmlns:a16="http://schemas.microsoft.com/office/drawing/2014/main" id="{F9D176AB-2260-EE1A-FE0E-AA52214BA5B4}"/>
                </a:ext>
              </a:extLst>
            </p:cNvPr>
            <p:cNvSpPr txBox="1"/>
            <p:nvPr/>
          </p:nvSpPr>
          <p:spPr>
            <a:xfrm>
              <a:off x="369525" y="6301491"/>
              <a:ext cx="1734378" cy="387100"/>
            </a:xfrm>
            <a:prstGeom prst="rect">
              <a:avLst/>
            </a:prstGeom>
            <a:noFill/>
          </p:spPr>
          <p:txBody>
            <a:bodyPr wrap="square">
              <a:spAutoFit/>
            </a:bodyPr>
            <a:lstStyle/>
            <a:p>
              <a:r>
                <a:rPr lang="fr-FR" sz="2115" b="1" dirty="0">
                  <a:solidFill>
                    <a:srgbClr val="B18F63"/>
                  </a:solidFill>
                  <a:latin typeface="Arial" panose="020B0604020202020204" pitchFamily="34" charset="0"/>
                  <a:cs typeface="Arial" panose="020B0604020202020204" pitchFamily="34" charset="0"/>
                </a:rPr>
                <a:t>/</a:t>
              </a:r>
              <a:r>
                <a:rPr lang="fr-FR" sz="1133" b="1" dirty="0">
                  <a:solidFill>
                    <a:srgbClr val="B18F63"/>
                  </a:solidFill>
                  <a:latin typeface="Arial" panose="020B0604020202020204" pitchFamily="34" charset="0"/>
                  <a:cs typeface="Arial" panose="020B0604020202020204" pitchFamily="34" charset="0"/>
                </a:rPr>
                <a:t> </a:t>
              </a:r>
              <a:r>
                <a:rPr lang="fr-FR" sz="2115" dirty="0">
                  <a:solidFill>
                    <a:srgbClr val="303646"/>
                  </a:solidFill>
                  <a:latin typeface="Franklin Gothic Heavy" panose="020B0903020102020204" pitchFamily="34" charset="0"/>
                </a:rPr>
                <a:t>POURQUOI ?</a:t>
              </a:r>
              <a:endParaRPr lang="en-GB" sz="2115" dirty="0">
                <a:solidFill>
                  <a:srgbClr val="303646"/>
                </a:solidFill>
                <a:latin typeface="Franklin Gothic Heavy" panose="020B0903020102020204" pitchFamily="34" charset="0"/>
              </a:endParaRPr>
            </a:p>
          </p:txBody>
        </p:sp>
        <p:sp>
          <p:nvSpPr>
            <p:cNvPr id="50" name="ZoneTexte 49">
              <a:extLst>
                <a:ext uri="{FF2B5EF4-FFF2-40B4-BE49-F238E27FC236}">
                  <a16:creationId xmlns:a16="http://schemas.microsoft.com/office/drawing/2014/main" id="{33791894-0426-0D95-4424-B888A7D7FBE7}"/>
                </a:ext>
              </a:extLst>
            </p:cNvPr>
            <p:cNvSpPr txBox="1"/>
            <p:nvPr/>
          </p:nvSpPr>
          <p:spPr>
            <a:xfrm>
              <a:off x="369525" y="7040829"/>
              <a:ext cx="1734378" cy="387100"/>
            </a:xfrm>
            <a:prstGeom prst="rect">
              <a:avLst/>
            </a:prstGeom>
            <a:noFill/>
          </p:spPr>
          <p:txBody>
            <a:bodyPr wrap="square">
              <a:spAutoFit/>
            </a:bodyPr>
            <a:lstStyle/>
            <a:p>
              <a:r>
                <a:rPr lang="fr-FR" sz="2115" b="1" dirty="0">
                  <a:solidFill>
                    <a:srgbClr val="B18F63"/>
                  </a:solidFill>
                  <a:latin typeface="Arial" panose="020B0604020202020204" pitchFamily="34" charset="0"/>
                  <a:cs typeface="Arial" panose="020B0604020202020204" pitchFamily="34" charset="0"/>
                </a:rPr>
                <a:t>/</a:t>
              </a:r>
              <a:r>
                <a:rPr lang="fr-FR" sz="1133" b="1" dirty="0">
                  <a:solidFill>
                    <a:srgbClr val="B18F63"/>
                  </a:solidFill>
                  <a:latin typeface="Arial" panose="020B0604020202020204" pitchFamily="34" charset="0"/>
                  <a:cs typeface="Arial" panose="020B0604020202020204" pitchFamily="34" charset="0"/>
                </a:rPr>
                <a:t> </a:t>
              </a:r>
              <a:r>
                <a:rPr lang="fr-FR" sz="2115" dirty="0">
                  <a:solidFill>
                    <a:srgbClr val="303646"/>
                  </a:solidFill>
                  <a:latin typeface="Franklin Gothic Heavy" panose="020B0903020102020204" pitchFamily="34" charset="0"/>
                </a:rPr>
                <a:t>COMMENT ?</a:t>
              </a:r>
              <a:endParaRPr lang="en-GB" sz="2115" dirty="0">
                <a:solidFill>
                  <a:srgbClr val="303646"/>
                </a:solidFill>
                <a:latin typeface="Franklin Gothic Heavy" panose="020B0903020102020204" pitchFamily="34" charset="0"/>
              </a:endParaRPr>
            </a:p>
          </p:txBody>
        </p:sp>
        <p:sp>
          <p:nvSpPr>
            <p:cNvPr id="55" name="ZoneTexte 54">
              <a:extLst>
                <a:ext uri="{FF2B5EF4-FFF2-40B4-BE49-F238E27FC236}">
                  <a16:creationId xmlns:a16="http://schemas.microsoft.com/office/drawing/2014/main" id="{28C54C11-56C7-F799-6A48-BE7E36D1BE6C}"/>
                </a:ext>
              </a:extLst>
            </p:cNvPr>
            <p:cNvSpPr txBox="1"/>
            <p:nvPr/>
          </p:nvSpPr>
          <p:spPr>
            <a:xfrm>
              <a:off x="829743" y="8232101"/>
              <a:ext cx="5436586" cy="688651"/>
            </a:xfrm>
            <a:prstGeom prst="rect">
              <a:avLst/>
            </a:prstGeom>
            <a:noFill/>
          </p:spPr>
          <p:txBody>
            <a:bodyPr wrap="square">
              <a:spAutoFit/>
            </a:bodyPr>
            <a:lstStyle/>
            <a:p>
              <a:pPr marL="370092" indent="-370092" algn="just">
                <a:buFont typeface="+mj-lt"/>
                <a:buAutoNum type="arabicPeriod" startAt="2"/>
              </a:pPr>
              <a:r>
                <a:rPr lang="fr-FR" sz="2115" dirty="0"/>
                <a:t>J’importe tout ce que je peux dans la plateforme : outils, sources, noms de tags</a:t>
              </a:r>
            </a:p>
          </p:txBody>
        </p:sp>
        <p:sp>
          <p:nvSpPr>
            <p:cNvPr id="58" name="ZoneTexte 57">
              <a:extLst>
                <a:ext uri="{FF2B5EF4-FFF2-40B4-BE49-F238E27FC236}">
                  <a16:creationId xmlns:a16="http://schemas.microsoft.com/office/drawing/2014/main" id="{9F9B5FA5-EEEE-A74C-B1C0-7C5BECAC3AA6}"/>
                </a:ext>
              </a:extLst>
            </p:cNvPr>
            <p:cNvSpPr txBox="1"/>
            <p:nvPr/>
          </p:nvSpPr>
          <p:spPr>
            <a:xfrm>
              <a:off x="829741" y="7488956"/>
              <a:ext cx="5436587" cy="688651"/>
            </a:xfrm>
            <a:prstGeom prst="rect">
              <a:avLst/>
            </a:prstGeom>
            <a:noFill/>
          </p:spPr>
          <p:txBody>
            <a:bodyPr wrap="square">
              <a:spAutoFit/>
            </a:bodyPr>
            <a:lstStyle/>
            <a:p>
              <a:pPr marL="370092" indent="-370092" algn="just">
                <a:buFont typeface="+mj-lt"/>
                <a:buAutoNum type="arabicPeriod"/>
              </a:pPr>
              <a:r>
                <a:rPr lang="fr-FR" sz="2115" dirty="0">
                  <a:latin typeface="Cambria" panose="02040503050406030204" pitchFamily="18" charset="0"/>
                  <a:ea typeface="Cambria" panose="02040503050406030204" pitchFamily="18" charset="0"/>
                </a:rPr>
                <a:t>Je crée mon compte, j’intègre les groupes dans lesquels je travaille puis je suis le tutoriel </a:t>
              </a:r>
            </a:p>
          </p:txBody>
        </p:sp>
        <p:sp>
          <p:nvSpPr>
            <p:cNvPr id="59" name="ZoneTexte 58">
              <a:extLst>
                <a:ext uri="{FF2B5EF4-FFF2-40B4-BE49-F238E27FC236}">
                  <a16:creationId xmlns:a16="http://schemas.microsoft.com/office/drawing/2014/main" id="{A42F4245-1365-C639-A6AD-C0CD074D1311}"/>
                </a:ext>
              </a:extLst>
            </p:cNvPr>
            <p:cNvSpPr txBox="1"/>
            <p:nvPr/>
          </p:nvSpPr>
          <p:spPr>
            <a:xfrm>
              <a:off x="829744" y="8974471"/>
              <a:ext cx="5436582" cy="990204"/>
            </a:xfrm>
            <a:prstGeom prst="rect">
              <a:avLst/>
            </a:prstGeom>
            <a:noFill/>
          </p:spPr>
          <p:txBody>
            <a:bodyPr wrap="square">
              <a:spAutoFit/>
            </a:bodyPr>
            <a:lstStyle/>
            <a:p>
              <a:pPr marL="370092" indent="-370092" algn="just">
                <a:buFont typeface="+mj-lt"/>
                <a:buAutoNum type="arabicPeriod" startAt="3"/>
              </a:pPr>
              <a:r>
                <a:rPr lang="fr-FR" sz="2115" dirty="0"/>
                <a:t>J’en fais</a:t>
              </a:r>
              <a:r>
                <a:rPr lang="fr-FR" sz="1133" dirty="0"/>
                <a:t> </a:t>
              </a:r>
              <a:r>
                <a:rPr lang="fr-FR" sz="2115" dirty="0"/>
                <a:t>mon compagnon à</a:t>
              </a:r>
              <a:r>
                <a:rPr lang="fr-FR" sz="1187" dirty="0"/>
                <a:t> </a:t>
              </a:r>
              <a:r>
                <a:rPr lang="fr-FR" sz="2115" dirty="0"/>
                <a:t>chaque accès</a:t>
              </a:r>
              <a:r>
                <a:rPr lang="fr-FR" sz="1727" dirty="0"/>
                <a:t> </a:t>
              </a:r>
              <a:r>
                <a:rPr lang="fr-FR" sz="2115" dirty="0"/>
                <a:t>à mon poste</a:t>
              </a:r>
              <a:r>
                <a:rPr lang="fr-FR" sz="1295" dirty="0"/>
                <a:t> </a:t>
              </a:r>
              <a:r>
                <a:rPr lang="fr-FR" sz="2115" dirty="0"/>
                <a:t>SIRIN</a:t>
              </a:r>
              <a:r>
                <a:rPr lang="fr-FR" sz="1511" dirty="0"/>
                <a:t> </a:t>
              </a:r>
              <a:r>
                <a:rPr lang="fr-FR" sz="2115" dirty="0"/>
                <a:t>pour améliorer mes recherches ROSO</a:t>
              </a:r>
            </a:p>
          </p:txBody>
        </p:sp>
      </p:grpSp>
      <p:pic>
        <p:nvPicPr>
          <p:cNvPr id="5" name="Image 4">
            <a:extLst>
              <a:ext uri="{FF2B5EF4-FFF2-40B4-BE49-F238E27FC236}">
                <a16:creationId xmlns:a16="http://schemas.microsoft.com/office/drawing/2014/main" id="{8BF055E0-3452-D625-3BE5-A4704C92A3F2}"/>
              </a:ext>
            </a:extLst>
          </p:cNvPr>
          <p:cNvPicPr>
            <a:picLocks noChangeAspect="1"/>
          </p:cNvPicPr>
          <p:nvPr/>
        </p:nvPicPr>
        <p:blipFill>
          <a:blip r:embed="rId3">
            <a:duotone>
              <a:prstClr val="black"/>
              <a:srgbClr val="FF0000">
                <a:tint val="45000"/>
                <a:satMod val="400000"/>
              </a:srgbClr>
            </a:duotone>
            <a:extLst>
              <a:ext uri="{BEBA8EAE-BF5A-486C-A8C5-ECC9F3942E4B}">
                <a14:imgProps xmlns:a14="http://schemas.microsoft.com/office/drawing/2010/main">
                  <a14:imgLayer r:embed="rId4">
                    <a14:imgEffect>
                      <a14:saturation sat="400000"/>
                    </a14:imgEffect>
                    <a14:imgEffect>
                      <a14:brightnessContrast contrast="-20000"/>
                    </a14:imgEffect>
                  </a14:imgLayer>
                </a14:imgProps>
              </a:ext>
            </a:extLst>
          </a:blip>
          <a:stretch>
            <a:fillRect/>
          </a:stretch>
        </p:blipFill>
        <p:spPr>
          <a:xfrm>
            <a:off x="3472444" y="187853"/>
            <a:ext cx="3860296" cy="646092"/>
          </a:xfrm>
          <a:prstGeom prst="rect">
            <a:avLst/>
          </a:prstGeom>
        </p:spPr>
      </p:pic>
      <p:sp>
        <p:nvSpPr>
          <p:cNvPr id="7" name="ZoneTexte 6">
            <a:extLst>
              <a:ext uri="{FF2B5EF4-FFF2-40B4-BE49-F238E27FC236}">
                <a16:creationId xmlns:a16="http://schemas.microsoft.com/office/drawing/2014/main" id="{C218CE6F-1975-5BFC-D65B-02BF208D2A69}"/>
              </a:ext>
            </a:extLst>
          </p:cNvPr>
          <p:cNvSpPr txBox="1"/>
          <p:nvPr/>
        </p:nvSpPr>
        <p:spPr>
          <a:xfrm>
            <a:off x="397335" y="9858965"/>
            <a:ext cx="6765001" cy="623889"/>
          </a:xfrm>
          <a:prstGeom prst="rect">
            <a:avLst/>
          </a:prstGeom>
          <a:noFill/>
        </p:spPr>
        <p:txBody>
          <a:bodyPr wrap="square">
            <a:spAutoFit/>
          </a:bodyPr>
          <a:lstStyle/>
          <a:p>
            <a:pPr algn="ctr"/>
            <a:r>
              <a:rPr lang="fr-FR" sz="1727" i="1" dirty="0"/>
              <a:t>Pour plus de détails, consultez le </a:t>
            </a:r>
            <a:r>
              <a:rPr lang="fr-FR" sz="1727" b="1" i="1" dirty="0"/>
              <a:t>guide utilisateur </a:t>
            </a:r>
            <a:r>
              <a:rPr lang="fr-FR" sz="1727" i="1" dirty="0"/>
              <a:t>disponible   depuis le bouton </a:t>
            </a:r>
            <a:r>
              <a:rPr lang="fr-FR" sz="1295" b="1" dirty="0">
                <a:solidFill>
                  <a:srgbClr val="C00000"/>
                </a:solidFill>
              </a:rPr>
              <a:t>DOCUMENTATION</a:t>
            </a:r>
            <a:r>
              <a:rPr lang="fr-FR" sz="1511" i="1" dirty="0"/>
              <a:t> en bas de la page d’accueil</a:t>
            </a:r>
            <a:endParaRPr lang="fr-FR" sz="1727" i="1" dirty="0"/>
          </a:p>
        </p:txBody>
      </p:sp>
      <p:pic>
        <p:nvPicPr>
          <p:cNvPr id="29" name="Image 28">
            <a:extLst>
              <a:ext uri="{FF2B5EF4-FFF2-40B4-BE49-F238E27FC236}">
                <a16:creationId xmlns:a16="http://schemas.microsoft.com/office/drawing/2014/main" id="{905E17D3-A58E-993A-FEBE-1D0152C92745}"/>
              </a:ext>
            </a:extLst>
          </p:cNvPr>
          <p:cNvPicPr>
            <a:picLocks noChangeAspect="1"/>
          </p:cNvPicPr>
          <p:nvPr/>
        </p:nvPicPr>
        <p:blipFill>
          <a:blip r:embed="rId5"/>
          <a:stretch>
            <a:fillRect/>
          </a:stretch>
        </p:blipFill>
        <p:spPr>
          <a:xfrm>
            <a:off x="646488" y="1020521"/>
            <a:ext cx="6261135" cy="2255716"/>
          </a:xfrm>
          <a:prstGeom prst="rect">
            <a:avLst/>
          </a:prstGeom>
        </p:spPr>
      </p:pic>
    </p:spTree>
    <p:extLst>
      <p:ext uri="{BB962C8B-B14F-4D97-AF65-F5344CB8AC3E}">
        <p14:creationId xmlns:p14="http://schemas.microsoft.com/office/powerpoint/2010/main" val="274150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A39533-BAF7-5F7F-6694-E869227F8F73}"/>
            </a:ext>
          </a:extLst>
        </p:cNvPr>
        <p:cNvGrpSpPr/>
        <p:nvPr/>
      </p:nvGrpSpPr>
      <p:grpSpPr>
        <a:xfrm>
          <a:off x="0" y="0"/>
          <a:ext cx="0" cy="0"/>
          <a:chOff x="0" y="0"/>
          <a:chExt cx="0" cy="0"/>
        </a:xfrm>
      </p:grpSpPr>
      <p:pic>
        <p:nvPicPr>
          <p:cNvPr id="32" name="Image 31">
            <a:extLst>
              <a:ext uri="{FF2B5EF4-FFF2-40B4-BE49-F238E27FC236}">
                <a16:creationId xmlns:a16="http://schemas.microsoft.com/office/drawing/2014/main" id="{BFE6C3DB-2919-54FB-D235-28F59643D681}"/>
              </a:ext>
            </a:extLst>
          </p:cNvPr>
          <p:cNvPicPr>
            <a:picLocks noChangeAspect="1"/>
          </p:cNvPicPr>
          <p:nvPr/>
        </p:nvPicPr>
        <p:blipFill>
          <a:blip r:embed="rId2">
            <a:extLst>
              <a:ext uri="{28A0092B-C50C-407E-A947-70E740481C1C}">
                <a14:useLocalDpi xmlns:a14="http://schemas.microsoft.com/office/drawing/2010/main" val="0"/>
              </a:ext>
            </a:extLst>
          </a:blip>
          <a:srcRect l="10965" t="17239" r="10677" b="17461"/>
          <a:stretch/>
        </p:blipFill>
        <p:spPr>
          <a:xfrm>
            <a:off x="4974030" y="137425"/>
            <a:ext cx="2506819" cy="1181995"/>
          </a:xfrm>
          <a:prstGeom prst="rect">
            <a:avLst/>
          </a:prstGeom>
        </p:spPr>
      </p:pic>
      <p:sp>
        <p:nvSpPr>
          <p:cNvPr id="34" name="Rectangle 33">
            <a:extLst>
              <a:ext uri="{FF2B5EF4-FFF2-40B4-BE49-F238E27FC236}">
                <a16:creationId xmlns:a16="http://schemas.microsoft.com/office/drawing/2014/main" id="{64C319DC-2CF5-CBF8-366A-61ACC72FB23D}"/>
              </a:ext>
            </a:extLst>
          </p:cNvPr>
          <p:cNvSpPr/>
          <p:nvPr/>
        </p:nvSpPr>
        <p:spPr>
          <a:xfrm>
            <a:off x="0" y="-1"/>
            <a:ext cx="7559675" cy="10810089"/>
          </a:xfrm>
          <a:prstGeom prst="rect">
            <a:avLst/>
          </a:prstGeom>
          <a:gradFill flip="none" rotWithShape="1">
            <a:gsLst>
              <a:gs pos="0">
                <a:srgbClr val="EADCCE"/>
              </a:gs>
              <a:gs pos="100000">
                <a:schemeClr val="bg1"/>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2115" dirty="0"/>
          </a:p>
        </p:txBody>
      </p:sp>
      <p:pic>
        <p:nvPicPr>
          <p:cNvPr id="48" name="Image 47" descr="Une image contenant Graphique, graphisme, logo, dessin humoristique&#10;&#10;Le contenu généré par l’IA peut être incorrect.">
            <a:extLst>
              <a:ext uri="{FF2B5EF4-FFF2-40B4-BE49-F238E27FC236}">
                <a16:creationId xmlns:a16="http://schemas.microsoft.com/office/drawing/2014/main" id="{92E667BC-F2B8-A863-CF1C-3414F705D9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477" y="236022"/>
            <a:ext cx="1800009" cy="636954"/>
          </a:xfrm>
          <a:prstGeom prst="rect">
            <a:avLst/>
          </a:prstGeom>
        </p:spPr>
      </p:pic>
      <p:sp>
        <p:nvSpPr>
          <p:cNvPr id="67" name="ZoneTexte 66">
            <a:extLst>
              <a:ext uri="{FF2B5EF4-FFF2-40B4-BE49-F238E27FC236}">
                <a16:creationId xmlns:a16="http://schemas.microsoft.com/office/drawing/2014/main" id="{A34D5D70-AE61-2657-D454-E615A9C2F282}"/>
              </a:ext>
            </a:extLst>
          </p:cNvPr>
          <p:cNvSpPr txBox="1"/>
          <p:nvPr/>
        </p:nvSpPr>
        <p:spPr>
          <a:xfrm>
            <a:off x="621101" y="3772389"/>
            <a:ext cx="6474644" cy="1046440"/>
          </a:xfrm>
          <a:prstGeom prst="rect">
            <a:avLst/>
          </a:prstGeom>
          <a:noFill/>
        </p:spPr>
        <p:txBody>
          <a:bodyPr wrap="square" rtlCol="0">
            <a:spAutoFit/>
          </a:bodyPr>
          <a:lstStyle/>
          <a:p>
            <a:pPr algn="just"/>
            <a:r>
              <a:rPr lang="fr-FR" sz="2400" b="1" dirty="0">
                <a:solidFill>
                  <a:srgbClr val="B18F63"/>
                </a:solidFill>
                <a:latin typeface="Arial" panose="020B0604020202020204" pitchFamily="34" charset="0"/>
                <a:ea typeface="Cambria" panose="02040503050406030204" pitchFamily="18" charset="0"/>
                <a:cs typeface="Arial" panose="020B0604020202020204" pitchFamily="34" charset="0"/>
              </a:rPr>
              <a:t>/</a:t>
            </a:r>
            <a:r>
              <a:rPr lang="fr-FR" sz="1600" b="1" dirty="0">
                <a:solidFill>
                  <a:srgbClr val="B18F63"/>
                </a:solidFill>
                <a:latin typeface="Cambria" panose="02040503050406030204" pitchFamily="18" charset="0"/>
                <a:ea typeface="Cambria" panose="02040503050406030204" pitchFamily="18" charset="0"/>
                <a:cs typeface="Arial" panose="020B0604020202020204" pitchFamily="34" charset="0"/>
              </a:rPr>
              <a:t> </a:t>
            </a:r>
            <a:r>
              <a:rPr lang="fr-FR" sz="1900" dirty="0">
                <a:latin typeface="Cambria" panose="02040503050406030204" pitchFamily="18" charset="0"/>
                <a:ea typeface="Cambria" panose="02040503050406030204" pitchFamily="18" charset="0"/>
              </a:rPr>
              <a:t>Ajoutez tout nouvel outil découvert. Les admins pourront    compléter et le proposer à tous. Signalez tout changement     (message au groupe |ADMIN) pour la maintenir à jour.</a:t>
            </a:r>
          </a:p>
        </p:txBody>
      </p:sp>
      <p:sp>
        <p:nvSpPr>
          <p:cNvPr id="69" name="ZoneTexte 68">
            <a:extLst>
              <a:ext uri="{FF2B5EF4-FFF2-40B4-BE49-F238E27FC236}">
                <a16:creationId xmlns:a16="http://schemas.microsoft.com/office/drawing/2014/main" id="{85715DCD-05A9-F6E5-B801-1F3640CDC8A1}"/>
              </a:ext>
            </a:extLst>
          </p:cNvPr>
          <p:cNvSpPr txBox="1"/>
          <p:nvPr/>
        </p:nvSpPr>
        <p:spPr>
          <a:xfrm>
            <a:off x="646623" y="4816876"/>
            <a:ext cx="6449122" cy="692497"/>
          </a:xfrm>
          <a:prstGeom prst="rect">
            <a:avLst/>
          </a:prstGeom>
          <a:noFill/>
        </p:spPr>
        <p:txBody>
          <a:bodyPr wrap="square" rtlCol="0">
            <a:spAutoFit/>
          </a:bodyPr>
          <a:lstStyle/>
          <a:p>
            <a:pPr algn="just"/>
            <a:r>
              <a:rPr lang="fr-FR" sz="2000" b="1" dirty="0">
                <a:solidFill>
                  <a:srgbClr val="B18F63"/>
                </a:solidFill>
                <a:latin typeface="Arial" panose="020B0604020202020204" pitchFamily="34" charset="0"/>
                <a:ea typeface="Cambria" panose="02040503050406030204" pitchFamily="18" charset="0"/>
                <a:cs typeface="Arial" panose="020B0604020202020204" pitchFamily="34" charset="0"/>
              </a:rPr>
              <a:t>/</a:t>
            </a:r>
            <a:r>
              <a:rPr lang="fr-FR" b="1" dirty="0">
                <a:solidFill>
                  <a:srgbClr val="B18F63"/>
                </a:solidFill>
                <a:latin typeface="Cambria" panose="02040503050406030204" pitchFamily="18" charset="0"/>
                <a:ea typeface="Cambria" panose="02040503050406030204" pitchFamily="18" charset="0"/>
                <a:cs typeface="Arial" panose="020B0604020202020204" pitchFamily="34" charset="0"/>
              </a:rPr>
              <a:t> </a:t>
            </a:r>
            <a:r>
              <a:rPr lang="fr-FR" sz="1900" dirty="0">
                <a:latin typeface="Cambria" panose="02040503050406030204" pitchFamily="18" charset="0"/>
                <a:ea typeface="Cambria" panose="02040503050406030204" pitchFamily="18" charset="0"/>
              </a:rPr>
              <a:t>Si vous ne trouvez pas d’outil adapté, faites une    suggestion. Les opérateurs chercheront une solution.</a:t>
            </a:r>
          </a:p>
        </p:txBody>
      </p:sp>
      <p:sp>
        <p:nvSpPr>
          <p:cNvPr id="70" name="ZoneTexte 69">
            <a:extLst>
              <a:ext uri="{FF2B5EF4-FFF2-40B4-BE49-F238E27FC236}">
                <a16:creationId xmlns:a16="http://schemas.microsoft.com/office/drawing/2014/main" id="{C90340C3-D0FB-B605-A8EF-14DF6ADB1382}"/>
              </a:ext>
            </a:extLst>
          </p:cNvPr>
          <p:cNvSpPr txBox="1"/>
          <p:nvPr/>
        </p:nvSpPr>
        <p:spPr>
          <a:xfrm>
            <a:off x="646623" y="1976788"/>
            <a:ext cx="2048490" cy="417807"/>
          </a:xfrm>
          <a:prstGeom prst="rect">
            <a:avLst/>
          </a:prstGeom>
          <a:noFill/>
        </p:spPr>
        <p:txBody>
          <a:bodyPr wrap="square" rtlCol="0">
            <a:spAutoFit/>
          </a:bodyPr>
          <a:lstStyle/>
          <a:p>
            <a:r>
              <a:rPr lang="fr-FR" sz="2115" b="1" dirty="0">
                <a:solidFill>
                  <a:srgbClr val="B18F63"/>
                </a:solidFill>
                <a:latin typeface="Arial" panose="020B0604020202020204" pitchFamily="34" charset="0"/>
                <a:cs typeface="Arial" panose="020B0604020202020204" pitchFamily="34" charset="0"/>
              </a:rPr>
              <a:t>/ </a:t>
            </a:r>
            <a:r>
              <a:rPr lang="fr-FR" sz="1133" b="1" dirty="0">
                <a:solidFill>
                  <a:srgbClr val="B18F63"/>
                </a:solidFill>
                <a:latin typeface="Arial" panose="020B0604020202020204" pitchFamily="34" charset="0"/>
                <a:cs typeface="Arial" panose="020B0604020202020204" pitchFamily="34" charset="0"/>
              </a:rPr>
              <a:t> </a:t>
            </a:r>
            <a:r>
              <a:rPr lang="fr-FR" sz="2115" dirty="0">
                <a:solidFill>
                  <a:srgbClr val="303646"/>
                </a:solidFill>
                <a:latin typeface="Franklin Gothic Heavy" panose="020B0903020102020204" pitchFamily="34" charset="0"/>
              </a:rPr>
              <a:t>UTILISATION :</a:t>
            </a:r>
            <a:endParaRPr lang="en-GB" sz="2115" dirty="0">
              <a:solidFill>
                <a:srgbClr val="303646"/>
              </a:solidFill>
              <a:latin typeface="Franklin Gothic Heavy" panose="020B0903020102020204" pitchFamily="34" charset="0"/>
            </a:endParaRPr>
          </a:p>
        </p:txBody>
      </p:sp>
      <p:sp>
        <p:nvSpPr>
          <p:cNvPr id="71" name="ZoneTexte 70">
            <a:extLst>
              <a:ext uri="{FF2B5EF4-FFF2-40B4-BE49-F238E27FC236}">
                <a16:creationId xmlns:a16="http://schemas.microsoft.com/office/drawing/2014/main" id="{452D4205-36E4-DF51-0F58-1F3FB09753F4}"/>
              </a:ext>
            </a:extLst>
          </p:cNvPr>
          <p:cNvSpPr txBox="1"/>
          <p:nvPr/>
        </p:nvSpPr>
        <p:spPr>
          <a:xfrm>
            <a:off x="915623" y="2400939"/>
            <a:ext cx="6180122" cy="1384995"/>
          </a:xfrm>
          <a:prstGeom prst="rect">
            <a:avLst/>
          </a:prstGeom>
          <a:noFill/>
        </p:spPr>
        <p:txBody>
          <a:bodyPr wrap="square">
            <a:spAutoFit/>
          </a:bodyPr>
          <a:lstStyle/>
          <a:p>
            <a:pPr algn="just"/>
            <a:r>
              <a:rPr lang="fr-FR" sz="2100" dirty="0">
                <a:latin typeface="Cambria" panose="02040503050406030204" pitchFamily="18" charset="0"/>
                <a:ea typeface="Cambria" panose="02040503050406030204" pitchFamily="18" charset="0"/>
              </a:rPr>
              <a:t>Pour poursuivre vos recherches en toutes circonstances, trouvez un outil dans l’arborescence ou le tableau du gestionnaire (accessible via le bouton en tête) en quelques clics.</a:t>
            </a:r>
            <a:endParaRPr lang="en-GB" sz="2100" dirty="0">
              <a:latin typeface="Cambria" panose="02040503050406030204" pitchFamily="18" charset="0"/>
              <a:ea typeface="Cambria" panose="02040503050406030204" pitchFamily="18" charset="0"/>
            </a:endParaRPr>
          </a:p>
        </p:txBody>
      </p:sp>
      <p:sp>
        <p:nvSpPr>
          <p:cNvPr id="73" name="ZoneTexte 72">
            <a:extLst>
              <a:ext uri="{FF2B5EF4-FFF2-40B4-BE49-F238E27FC236}">
                <a16:creationId xmlns:a16="http://schemas.microsoft.com/office/drawing/2014/main" id="{4191ED64-7F9A-7CF2-64CF-F7513182B6E6}"/>
              </a:ext>
            </a:extLst>
          </p:cNvPr>
          <p:cNvSpPr txBox="1"/>
          <p:nvPr/>
        </p:nvSpPr>
        <p:spPr>
          <a:xfrm>
            <a:off x="626509" y="9099322"/>
            <a:ext cx="6469235" cy="646331"/>
          </a:xfrm>
          <a:prstGeom prst="rect">
            <a:avLst/>
          </a:prstGeom>
          <a:noFill/>
        </p:spPr>
        <p:txBody>
          <a:bodyPr wrap="square" rtlCol="0">
            <a:spAutoFit/>
          </a:bodyPr>
          <a:lstStyle/>
          <a:p>
            <a:pPr algn="just"/>
            <a:r>
              <a:rPr lang="fr-FR" b="1" dirty="0">
                <a:solidFill>
                  <a:srgbClr val="B18F63"/>
                </a:solidFill>
                <a:latin typeface="Arial" panose="020B0604020202020204" pitchFamily="34" charset="0"/>
                <a:ea typeface="Cambria" panose="02040503050406030204" pitchFamily="18" charset="0"/>
                <a:cs typeface="Arial" panose="020B0604020202020204" pitchFamily="34" charset="0"/>
              </a:rPr>
              <a:t>/</a:t>
            </a:r>
            <a:r>
              <a:rPr lang="fr-FR" sz="200" b="1" dirty="0">
                <a:solidFill>
                  <a:srgbClr val="B18F63"/>
                </a:solidFill>
                <a:latin typeface="Cambria" panose="02040503050406030204" pitchFamily="18" charset="0"/>
                <a:ea typeface="Cambria" panose="02040503050406030204" pitchFamily="18" charset="0"/>
                <a:cs typeface="Arial" panose="020B0604020202020204" pitchFamily="34" charset="0"/>
              </a:rPr>
              <a:t>  </a:t>
            </a:r>
            <a:r>
              <a:rPr lang="fr-FR" b="1" dirty="0">
                <a:solidFill>
                  <a:srgbClr val="B18F63"/>
                </a:solidFill>
                <a:latin typeface="Cambria" panose="02040503050406030204" pitchFamily="18" charset="0"/>
                <a:ea typeface="Cambria" panose="02040503050406030204" pitchFamily="18" charset="0"/>
                <a:cs typeface="Arial" panose="020B0604020202020204" pitchFamily="34" charset="0"/>
              </a:rPr>
              <a:t> </a:t>
            </a:r>
            <a:r>
              <a:rPr lang="fr-FR" sz="1200" b="1" dirty="0">
                <a:solidFill>
                  <a:srgbClr val="B18F63"/>
                </a:solidFill>
                <a:latin typeface="Cambria" panose="02040503050406030204" pitchFamily="18" charset="0"/>
                <a:ea typeface="Cambria" panose="02040503050406030204" pitchFamily="18" charset="0"/>
                <a:cs typeface="Arial" panose="020B0604020202020204" pitchFamily="34" charset="0"/>
              </a:rPr>
              <a:t> </a:t>
            </a:r>
            <a:r>
              <a:rPr lang="fr-FR" dirty="0">
                <a:latin typeface="Cambria" panose="02040503050406030204" pitchFamily="18" charset="0"/>
                <a:ea typeface="Cambria" panose="02040503050406030204" pitchFamily="18" charset="0"/>
              </a:rPr>
              <a:t>Chaque nouveau lien lié à une source actualise son   activité. Ouvrez le graphique pour voir le détail</a:t>
            </a:r>
          </a:p>
        </p:txBody>
      </p:sp>
      <p:sp>
        <p:nvSpPr>
          <p:cNvPr id="75" name="ZoneTexte 74">
            <a:extLst>
              <a:ext uri="{FF2B5EF4-FFF2-40B4-BE49-F238E27FC236}">
                <a16:creationId xmlns:a16="http://schemas.microsoft.com/office/drawing/2014/main" id="{26B13C13-03B2-F34E-79D9-9CA0F86B6602}"/>
              </a:ext>
            </a:extLst>
          </p:cNvPr>
          <p:cNvSpPr txBox="1"/>
          <p:nvPr/>
        </p:nvSpPr>
        <p:spPr>
          <a:xfrm>
            <a:off x="652030" y="6625034"/>
            <a:ext cx="2048490" cy="417807"/>
          </a:xfrm>
          <a:prstGeom prst="rect">
            <a:avLst/>
          </a:prstGeom>
          <a:noFill/>
        </p:spPr>
        <p:txBody>
          <a:bodyPr wrap="square" rtlCol="0">
            <a:spAutoFit/>
          </a:bodyPr>
          <a:lstStyle/>
          <a:p>
            <a:r>
              <a:rPr lang="fr-FR" sz="2115" b="1" dirty="0">
                <a:solidFill>
                  <a:srgbClr val="B18F63"/>
                </a:solidFill>
                <a:latin typeface="Arial" panose="020B0604020202020204" pitchFamily="34" charset="0"/>
                <a:cs typeface="Arial" panose="020B0604020202020204" pitchFamily="34" charset="0"/>
              </a:rPr>
              <a:t>/ </a:t>
            </a:r>
            <a:r>
              <a:rPr lang="fr-FR" sz="1133" b="1" dirty="0">
                <a:solidFill>
                  <a:srgbClr val="B18F63"/>
                </a:solidFill>
                <a:latin typeface="Arial" panose="020B0604020202020204" pitchFamily="34" charset="0"/>
                <a:cs typeface="Arial" panose="020B0604020202020204" pitchFamily="34" charset="0"/>
              </a:rPr>
              <a:t> </a:t>
            </a:r>
            <a:r>
              <a:rPr lang="fr-FR" sz="2115" dirty="0">
                <a:solidFill>
                  <a:srgbClr val="303646"/>
                </a:solidFill>
                <a:latin typeface="Franklin Gothic Heavy" panose="020B0903020102020204" pitchFamily="34" charset="0"/>
              </a:rPr>
              <a:t>UTILISATION :</a:t>
            </a:r>
            <a:endParaRPr lang="en-GB" sz="2115" dirty="0">
              <a:solidFill>
                <a:srgbClr val="303646"/>
              </a:solidFill>
              <a:latin typeface="Franklin Gothic Heavy" panose="020B0903020102020204" pitchFamily="34" charset="0"/>
            </a:endParaRPr>
          </a:p>
        </p:txBody>
      </p:sp>
      <p:sp>
        <p:nvSpPr>
          <p:cNvPr id="76" name="ZoneTexte 75">
            <a:extLst>
              <a:ext uri="{FF2B5EF4-FFF2-40B4-BE49-F238E27FC236}">
                <a16:creationId xmlns:a16="http://schemas.microsoft.com/office/drawing/2014/main" id="{A55AD0D5-03B6-878A-543D-157857546D99}"/>
              </a:ext>
            </a:extLst>
          </p:cNvPr>
          <p:cNvSpPr txBox="1"/>
          <p:nvPr/>
        </p:nvSpPr>
        <p:spPr>
          <a:xfrm>
            <a:off x="921031" y="7085283"/>
            <a:ext cx="6174714" cy="1938992"/>
          </a:xfrm>
          <a:prstGeom prst="rect">
            <a:avLst/>
          </a:prstGeom>
          <a:noFill/>
        </p:spPr>
        <p:txBody>
          <a:bodyPr wrap="square">
            <a:spAutoFit/>
          </a:bodyPr>
          <a:lstStyle/>
          <a:p>
            <a:pPr algn="just"/>
            <a:r>
              <a:rPr lang="fr-FR" sz="2000" dirty="0">
                <a:latin typeface="Cambria" panose="02040503050406030204" pitchFamily="18" charset="0"/>
                <a:ea typeface="Cambria" panose="02040503050406030204" pitchFamily="18" charset="0"/>
              </a:rPr>
              <a:t>Suivez vos sources en les liant aux pages que vous consultez. Ainsi, vous aurez un visu d’ensemble sur vos sources et ne perdrez plus les liens à conserver.</a:t>
            </a:r>
          </a:p>
          <a:p>
            <a:pPr algn="just"/>
            <a:r>
              <a:rPr lang="fr-FR" sz="2000" dirty="0">
                <a:latin typeface="Cambria" panose="02040503050406030204" pitchFamily="18" charset="0"/>
                <a:ea typeface="Cambria" panose="02040503050406030204" pitchFamily="18" charset="0"/>
              </a:rPr>
              <a:t>Pour démarrer une étude, rendez-vous dans l’onglet de gestion GLORIX “Démarrer une recherche” pour voir les liens pertinents pour se lancer sur le sujet.</a:t>
            </a:r>
          </a:p>
        </p:txBody>
      </p:sp>
      <p:sp>
        <p:nvSpPr>
          <p:cNvPr id="77" name="ZoneTexte 76">
            <a:extLst>
              <a:ext uri="{FF2B5EF4-FFF2-40B4-BE49-F238E27FC236}">
                <a16:creationId xmlns:a16="http://schemas.microsoft.com/office/drawing/2014/main" id="{E3AC7334-BB45-AC63-7863-688FAE55484F}"/>
              </a:ext>
            </a:extLst>
          </p:cNvPr>
          <p:cNvSpPr txBox="1"/>
          <p:nvPr/>
        </p:nvSpPr>
        <p:spPr>
          <a:xfrm>
            <a:off x="626510" y="9803105"/>
            <a:ext cx="6469234" cy="668324"/>
          </a:xfrm>
          <a:prstGeom prst="rect">
            <a:avLst/>
          </a:prstGeom>
          <a:noFill/>
        </p:spPr>
        <p:txBody>
          <a:bodyPr wrap="square">
            <a:spAutoFit/>
          </a:bodyPr>
          <a:lstStyle/>
          <a:p>
            <a:pPr algn="just"/>
            <a:r>
              <a:rPr lang="fr-FR" sz="1943" b="1" dirty="0">
                <a:solidFill>
                  <a:srgbClr val="B18F63"/>
                </a:solidFill>
                <a:latin typeface="Arial" panose="020B0604020202020204" pitchFamily="34" charset="0"/>
                <a:ea typeface="Cambria" panose="02040503050406030204" pitchFamily="18" charset="0"/>
                <a:cs typeface="Arial" panose="020B0604020202020204" pitchFamily="34" charset="0"/>
              </a:rPr>
              <a:t>/</a:t>
            </a:r>
            <a:r>
              <a:rPr lang="fr-FR" sz="1943" b="1" dirty="0">
                <a:solidFill>
                  <a:srgbClr val="B18F63"/>
                </a:solidFill>
                <a:latin typeface="Cambria" panose="02040503050406030204" pitchFamily="18" charset="0"/>
                <a:ea typeface="Cambria" panose="02040503050406030204" pitchFamily="18" charset="0"/>
                <a:cs typeface="Arial" panose="020B0604020202020204" pitchFamily="34" charset="0"/>
              </a:rPr>
              <a:t> </a:t>
            </a:r>
            <a:r>
              <a:rPr lang="fr-FR" dirty="0">
                <a:latin typeface="Cambria" panose="02040503050406030204" pitchFamily="18" charset="0"/>
                <a:ea typeface="Cambria" panose="02040503050406030204" pitchFamily="18" charset="0"/>
              </a:rPr>
              <a:t>Besoin d’une évaluation sur une source ? Faîtes  une     demande au groupe |ADMIN depuis la page d’accueil.</a:t>
            </a:r>
          </a:p>
        </p:txBody>
      </p:sp>
      <p:sp>
        <p:nvSpPr>
          <p:cNvPr id="83" name="ZoneTexte 82">
            <a:extLst>
              <a:ext uri="{FF2B5EF4-FFF2-40B4-BE49-F238E27FC236}">
                <a16:creationId xmlns:a16="http://schemas.microsoft.com/office/drawing/2014/main" id="{86855676-1303-A62F-920D-5D74D1803F5B}"/>
              </a:ext>
            </a:extLst>
          </p:cNvPr>
          <p:cNvSpPr txBox="1"/>
          <p:nvPr/>
        </p:nvSpPr>
        <p:spPr>
          <a:xfrm>
            <a:off x="261462" y="5928326"/>
            <a:ext cx="5827010" cy="557397"/>
          </a:xfrm>
          <a:prstGeom prst="rect">
            <a:avLst/>
          </a:prstGeom>
          <a:noFill/>
          <a:effectLst>
            <a:outerShdw blurRad="50800" dist="38100" dir="13500000" algn="br" rotWithShape="0">
              <a:srgbClr val="845E38">
                <a:alpha val="40000"/>
              </a:srgbClr>
            </a:outerShdw>
          </a:effectLst>
        </p:spPr>
        <p:txBody>
          <a:bodyPr wrap="square" rtlCol="0">
            <a:spAutoFit/>
          </a:bodyPr>
          <a:lstStyle/>
          <a:p>
            <a:pPr algn="ctr"/>
            <a:r>
              <a:rPr lang="fr-FR" sz="3022" dirty="0">
                <a:solidFill>
                  <a:srgbClr val="C29970"/>
                </a:solidFill>
                <a:latin typeface="Franklin Gothic Heavy" panose="020B0903020102020204" pitchFamily="34" charset="0"/>
              </a:rPr>
              <a:t>GLORIX</a:t>
            </a:r>
            <a:r>
              <a:rPr lang="fr-FR" sz="2590" dirty="0">
                <a:solidFill>
                  <a:srgbClr val="C29970"/>
                </a:solidFill>
                <a:latin typeface="Franklin Gothic Heavy" panose="020B0903020102020204" pitchFamily="34" charset="0"/>
              </a:rPr>
              <a:t> : </a:t>
            </a:r>
            <a:r>
              <a:rPr lang="fr-FR" sz="2115" dirty="0">
                <a:solidFill>
                  <a:srgbClr val="C29970"/>
                </a:solidFill>
                <a:latin typeface="Franklin Gothic Heavy" panose="020B0903020102020204" pitchFamily="34" charset="0"/>
              </a:rPr>
              <a:t>LA MÉMOIRE VIVE QUI DURE</a:t>
            </a:r>
            <a:endParaRPr lang="en-GB" sz="2590" dirty="0">
              <a:solidFill>
                <a:srgbClr val="C29970"/>
              </a:solidFill>
              <a:latin typeface="Franklin Gothic Heavy" panose="020B0903020102020204" pitchFamily="34" charset="0"/>
            </a:endParaRPr>
          </a:p>
        </p:txBody>
      </p:sp>
      <p:cxnSp>
        <p:nvCxnSpPr>
          <p:cNvPr id="84" name="Connecteur : en angle 83">
            <a:extLst>
              <a:ext uri="{FF2B5EF4-FFF2-40B4-BE49-F238E27FC236}">
                <a16:creationId xmlns:a16="http://schemas.microsoft.com/office/drawing/2014/main" id="{AFA156D9-959B-350E-F473-070A63D32A29}"/>
              </a:ext>
            </a:extLst>
          </p:cNvPr>
          <p:cNvCxnSpPr>
            <a:cxnSpLocks/>
          </p:cNvCxnSpPr>
          <p:nvPr/>
        </p:nvCxnSpPr>
        <p:spPr>
          <a:xfrm flipV="1">
            <a:off x="424953" y="5789783"/>
            <a:ext cx="582837" cy="582837"/>
          </a:xfrm>
          <a:prstGeom prst="bentConnector3">
            <a:avLst>
              <a:gd name="adj1" fmla="val 231"/>
            </a:avLst>
          </a:prstGeom>
          <a:ln w="28575">
            <a:solidFill>
              <a:srgbClr val="C29970"/>
            </a:solidFill>
          </a:ln>
          <a:effectLst>
            <a:outerShdw blurRad="50800" dist="38100" dir="13500000" algn="br" rotWithShape="0">
              <a:srgbClr val="845E38">
                <a:alpha val="40000"/>
              </a:srgbClr>
            </a:outerShdw>
          </a:effectLst>
        </p:spPr>
        <p:style>
          <a:lnRef idx="2">
            <a:schemeClr val="accent1"/>
          </a:lnRef>
          <a:fillRef idx="0">
            <a:schemeClr val="accent1"/>
          </a:fillRef>
          <a:effectRef idx="1">
            <a:schemeClr val="accent1"/>
          </a:effectRef>
          <a:fontRef idx="minor">
            <a:schemeClr val="tx1"/>
          </a:fontRef>
        </p:style>
      </p:cxnSp>
      <p:sp>
        <p:nvSpPr>
          <p:cNvPr id="11" name="ZoneTexte 10">
            <a:extLst>
              <a:ext uri="{FF2B5EF4-FFF2-40B4-BE49-F238E27FC236}">
                <a16:creationId xmlns:a16="http://schemas.microsoft.com/office/drawing/2014/main" id="{DFB32452-5F26-FB17-65D4-1C08C3D74472}"/>
              </a:ext>
            </a:extLst>
          </p:cNvPr>
          <p:cNvSpPr txBox="1"/>
          <p:nvPr/>
        </p:nvSpPr>
        <p:spPr>
          <a:xfrm>
            <a:off x="254028" y="1402553"/>
            <a:ext cx="4849392" cy="557397"/>
          </a:xfrm>
          <a:prstGeom prst="rect">
            <a:avLst/>
          </a:prstGeom>
          <a:noFill/>
          <a:effectLst>
            <a:outerShdw blurRad="50800" dist="38100" dir="13500000" algn="br" rotWithShape="0">
              <a:prstClr val="black">
                <a:alpha val="40000"/>
              </a:prstClr>
            </a:outerShdw>
          </a:effectLst>
        </p:spPr>
        <p:txBody>
          <a:bodyPr wrap="square" rtlCol="0">
            <a:spAutoFit/>
          </a:bodyPr>
          <a:lstStyle/>
          <a:p>
            <a:pPr algn="ctr"/>
            <a:r>
              <a:rPr lang="fr-FR" sz="3022" dirty="0">
                <a:solidFill>
                  <a:srgbClr val="3C4766"/>
                </a:solidFill>
                <a:latin typeface="Franklin Gothic Heavy" panose="020B0903020102020204" pitchFamily="34" charset="0"/>
              </a:rPr>
              <a:t>BOX</a:t>
            </a:r>
            <a:r>
              <a:rPr lang="fr-FR" sz="2590" dirty="0">
                <a:solidFill>
                  <a:srgbClr val="3C4766"/>
                </a:solidFill>
                <a:latin typeface="Franklin Gothic Heavy" panose="020B0903020102020204" pitchFamily="34" charset="0"/>
              </a:rPr>
              <a:t> : </a:t>
            </a:r>
            <a:r>
              <a:rPr lang="fr-FR" sz="2115" dirty="0">
                <a:solidFill>
                  <a:srgbClr val="3C4766"/>
                </a:solidFill>
                <a:latin typeface="Franklin Gothic Heavy" panose="020B0903020102020204" pitchFamily="34" charset="0"/>
              </a:rPr>
              <a:t>LA BOÎTE À OUTILS AGILE</a:t>
            </a:r>
            <a:endParaRPr lang="en-GB" sz="2590" dirty="0">
              <a:solidFill>
                <a:srgbClr val="3C4766"/>
              </a:solidFill>
              <a:latin typeface="Franklin Gothic Heavy" panose="020B0903020102020204" pitchFamily="34" charset="0"/>
            </a:endParaRPr>
          </a:p>
        </p:txBody>
      </p:sp>
      <p:cxnSp>
        <p:nvCxnSpPr>
          <p:cNvPr id="14" name="Connecteur : en angle 13">
            <a:extLst>
              <a:ext uri="{FF2B5EF4-FFF2-40B4-BE49-F238E27FC236}">
                <a16:creationId xmlns:a16="http://schemas.microsoft.com/office/drawing/2014/main" id="{5A631828-37B2-9DF8-0ECC-724086511BDF}"/>
              </a:ext>
            </a:extLst>
          </p:cNvPr>
          <p:cNvCxnSpPr>
            <a:cxnSpLocks/>
          </p:cNvCxnSpPr>
          <p:nvPr/>
        </p:nvCxnSpPr>
        <p:spPr>
          <a:xfrm flipV="1">
            <a:off x="426041" y="1264258"/>
            <a:ext cx="582837" cy="582837"/>
          </a:xfrm>
          <a:prstGeom prst="bentConnector3">
            <a:avLst>
              <a:gd name="adj1" fmla="val 231"/>
            </a:avLst>
          </a:prstGeom>
          <a:ln w="28575">
            <a:solidFill>
              <a:srgbClr val="3C4766"/>
            </a:solidFill>
          </a:ln>
          <a:effectLst>
            <a:outerShdw blurRad="50800" dist="38100" dir="13500000" algn="br" rotWithShape="0">
              <a:srgbClr val="845E38">
                <a:alpha val="40000"/>
              </a:srgb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936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BC8271-162C-891D-D908-E6AE56A17439}"/>
            </a:ext>
          </a:extLst>
        </p:cNvPr>
        <p:cNvGrpSpPr/>
        <p:nvPr/>
      </p:nvGrpSpPr>
      <p:grpSpPr>
        <a:xfrm>
          <a:off x="0" y="0"/>
          <a:ext cx="0" cy="0"/>
          <a:chOff x="0" y="0"/>
          <a:chExt cx="0" cy="0"/>
        </a:xfrm>
      </p:grpSpPr>
      <p:sp>
        <p:nvSpPr>
          <p:cNvPr id="20" name="Rectangle 19">
            <a:extLst>
              <a:ext uri="{FF2B5EF4-FFF2-40B4-BE49-F238E27FC236}">
                <a16:creationId xmlns:a16="http://schemas.microsoft.com/office/drawing/2014/main" id="{A0DC02B5-8A94-4597-04C4-9BDC3557A2C5}"/>
              </a:ext>
            </a:extLst>
          </p:cNvPr>
          <p:cNvSpPr/>
          <p:nvPr/>
        </p:nvSpPr>
        <p:spPr>
          <a:xfrm>
            <a:off x="-8620" y="-1"/>
            <a:ext cx="7568295" cy="10810089"/>
          </a:xfrm>
          <a:prstGeom prst="rect">
            <a:avLst/>
          </a:prstGeom>
          <a:gradFill flip="none" rotWithShape="1">
            <a:gsLst>
              <a:gs pos="0">
                <a:srgbClr val="EADCCE"/>
              </a:gs>
              <a:gs pos="100000">
                <a:schemeClr val="bg1"/>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2115" dirty="0"/>
          </a:p>
        </p:txBody>
      </p:sp>
      <p:pic>
        <p:nvPicPr>
          <p:cNvPr id="3" name="Image 2">
            <a:extLst>
              <a:ext uri="{FF2B5EF4-FFF2-40B4-BE49-F238E27FC236}">
                <a16:creationId xmlns:a16="http://schemas.microsoft.com/office/drawing/2014/main" id="{B46B3072-01A7-802B-DF38-4B5B8B386A38}"/>
              </a:ext>
            </a:extLst>
          </p:cNvPr>
          <p:cNvPicPr>
            <a:picLocks noChangeAspect="1"/>
          </p:cNvPicPr>
          <p:nvPr/>
        </p:nvPicPr>
        <p:blipFill>
          <a:blip r:embed="rId2">
            <a:duotone>
              <a:prstClr val="black"/>
              <a:srgbClr val="FF0000">
                <a:tint val="45000"/>
                <a:satMod val="400000"/>
              </a:srgbClr>
            </a:duotone>
            <a:extLst>
              <a:ext uri="{BEBA8EAE-BF5A-486C-A8C5-ECC9F3942E4B}">
                <a14:imgProps xmlns:a14="http://schemas.microsoft.com/office/drawing/2010/main">
                  <a14:imgLayer r:embed="rId3">
                    <a14:imgEffect>
                      <a14:saturation sat="400000"/>
                    </a14:imgEffect>
                    <a14:imgEffect>
                      <a14:brightnessContrast contrast="-20000"/>
                    </a14:imgEffect>
                  </a14:imgLayer>
                </a14:imgProps>
              </a:ext>
            </a:extLst>
          </a:blip>
          <a:stretch>
            <a:fillRect/>
          </a:stretch>
        </p:blipFill>
        <p:spPr>
          <a:xfrm>
            <a:off x="3472476" y="280541"/>
            <a:ext cx="3860296" cy="646092"/>
          </a:xfrm>
          <a:prstGeom prst="rect">
            <a:avLst/>
          </a:prstGeom>
        </p:spPr>
      </p:pic>
      <p:sp>
        <p:nvSpPr>
          <p:cNvPr id="30" name="ZoneTexte 29">
            <a:extLst>
              <a:ext uri="{FF2B5EF4-FFF2-40B4-BE49-F238E27FC236}">
                <a16:creationId xmlns:a16="http://schemas.microsoft.com/office/drawing/2014/main" id="{927F5315-2F8B-D163-FAA1-B0D1A2A8D607}"/>
              </a:ext>
            </a:extLst>
          </p:cNvPr>
          <p:cNvSpPr txBox="1"/>
          <p:nvPr/>
        </p:nvSpPr>
        <p:spPr>
          <a:xfrm>
            <a:off x="626510" y="7103100"/>
            <a:ext cx="6346196" cy="725583"/>
          </a:xfrm>
          <a:prstGeom prst="rect">
            <a:avLst/>
          </a:prstGeom>
          <a:noFill/>
        </p:spPr>
        <p:txBody>
          <a:bodyPr wrap="square" rtlCol="0">
            <a:spAutoFit/>
          </a:bodyPr>
          <a:lstStyle/>
          <a:p>
            <a:pPr algn="just"/>
            <a:r>
              <a:rPr lang="fr-FR" sz="2115" b="1" dirty="0">
                <a:solidFill>
                  <a:srgbClr val="B18F63"/>
                </a:solidFill>
                <a:latin typeface="Arial" panose="020B0604020202020204" pitchFamily="34" charset="0"/>
                <a:cs typeface="Arial" panose="020B0604020202020204" pitchFamily="34" charset="0"/>
              </a:rPr>
              <a:t>/</a:t>
            </a:r>
            <a:r>
              <a:rPr lang="fr-FR" sz="432" b="1" dirty="0">
                <a:solidFill>
                  <a:srgbClr val="B18F63"/>
                </a:solidFill>
                <a:latin typeface="Arial" panose="020B0604020202020204" pitchFamily="34" charset="0"/>
                <a:cs typeface="Arial" panose="020B0604020202020204" pitchFamily="34" charset="0"/>
              </a:rPr>
              <a:t>  </a:t>
            </a:r>
            <a:r>
              <a:rPr lang="fr-FR" sz="2115" b="1" dirty="0">
                <a:solidFill>
                  <a:srgbClr val="B18F63"/>
                </a:solidFill>
                <a:latin typeface="Arial" panose="020B0604020202020204" pitchFamily="34" charset="0"/>
                <a:cs typeface="Arial" panose="020B0604020202020204" pitchFamily="34" charset="0"/>
              </a:rPr>
              <a:t> </a:t>
            </a:r>
            <a:r>
              <a:rPr lang="fr-FR" sz="1511" b="1" dirty="0">
                <a:solidFill>
                  <a:srgbClr val="B18F63"/>
                </a:solidFill>
                <a:latin typeface="Arial" panose="020B0604020202020204" pitchFamily="34" charset="0"/>
                <a:cs typeface="Arial" panose="020B0604020202020204" pitchFamily="34" charset="0"/>
              </a:rPr>
              <a:t> </a:t>
            </a:r>
            <a:r>
              <a:rPr lang="fr-FR" sz="2000" dirty="0">
                <a:latin typeface="Cambria" panose="02040503050406030204" pitchFamily="18" charset="0"/>
                <a:ea typeface="Cambria" panose="02040503050406030204" pitchFamily="18" charset="0"/>
              </a:rPr>
              <a:t>Chaque nouveau lien lié à une source actualise son     activité et fait apparaître la source sur le graphe</a:t>
            </a:r>
            <a:endParaRPr lang="fr-FR" sz="2115" dirty="0">
              <a:latin typeface="Cambria" panose="02040503050406030204" pitchFamily="18" charset="0"/>
              <a:ea typeface="Cambria" panose="02040503050406030204" pitchFamily="18" charset="0"/>
            </a:endParaRPr>
          </a:p>
        </p:txBody>
      </p:sp>
      <p:sp>
        <p:nvSpPr>
          <p:cNvPr id="34" name="ZoneTexte 33">
            <a:extLst>
              <a:ext uri="{FF2B5EF4-FFF2-40B4-BE49-F238E27FC236}">
                <a16:creationId xmlns:a16="http://schemas.microsoft.com/office/drawing/2014/main" id="{B2ED3E2F-2648-86C2-6261-84F0EFA38461}"/>
              </a:ext>
            </a:extLst>
          </p:cNvPr>
          <p:cNvSpPr txBox="1"/>
          <p:nvPr/>
        </p:nvSpPr>
        <p:spPr>
          <a:xfrm>
            <a:off x="652030" y="4901114"/>
            <a:ext cx="2048490" cy="417807"/>
          </a:xfrm>
          <a:prstGeom prst="rect">
            <a:avLst/>
          </a:prstGeom>
          <a:noFill/>
        </p:spPr>
        <p:txBody>
          <a:bodyPr wrap="square" rtlCol="0">
            <a:spAutoFit/>
          </a:bodyPr>
          <a:lstStyle/>
          <a:p>
            <a:r>
              <a:rPr lang="fr-FR" sz="2115" b="1" dirty="0">
                <a:solidFill>
                  <a:srgbClr val="B18F63"/>
                </a:solidFill>
                <a:latin typeface="Arial" panose="020B0604020202020204" pitchFamily="34" charset="0"/>
                <a:cs typeface="Arial" panose="020B0604020202020204" pitchFamily="34" charset="0"/>
              </a:rPr>
              <a:t>/ </a:t>
            </a:r>
            <a:r>
              <a:rPr lang="fr-FR" sz="1133" b="1" dirty="0">
                <a:solidFill>
                  <a:srgbClr val="B18F63"/>
                </a:solidFill>
                <a:latin typeface="Arial" panose="020B0604020202020204" pitchFamily="34" charset="0"/>
                <a:cs typeface="Arial" panose="020B0604020202020204" pitchFamily="34" charset="0"/>
              </a:rPr>
              <a:t> </a:t>
            </a:r>
            <a:r>
              <a:rPr lang="fr-FR" sz="2115" dirty="0">
                <a:solidFill>
                  <a:srgbClr val="303646"/>
                </a:solidFill>
                <a:latin typeface="Franklin Gothic Heavy" panose="020B0903020102020204" pitchFamily="34" charset="0"/>
              </a:rPr>
              <a:t>UTILISATION :</a:t>
            </a:r>
            <a:endParaRPr lang="en-GB" sz="2115" dirty="0">
              <a:solidFill>
                <a:srgbClr val="303646"/>
              </a:solidFill>
              <a:latin typeface="Franklin Gothic Heavy" panose="020B0903020102020204" pitchFamily="34" charset="0"/>
            </a:endParaRPr>
          </a:p>
        </p:txBody>
      </p:sp>
      <p:sp>
        <p:nvSpPr>
          <p:cNvPr id="36" name="ZoneTexte 35">
            <a:extLst>
              <a:ext uri="{FF2B5EF4-FFF2-40B4-BE49-F238E27FC236}">
                <a16:creationId xmlns:a16="http://schemas.microsoft.com/office/drawing/2014/main" id="{7EB1518A-3838-CD77-173A-F9560666588C}"/>
              </a:ext>
            </a:extLst>
          </p:cNvPr>
          <p:cNvSpPr txBox="1"/>
          <p:nvPr/>
        </p:nvSpPr>
        <p:spPr>
          <a:xfrm>
            <a:off x="921031" y="5417271"/>
            <a:ext cx="6051675" cy="1631216"/>
          </a:xfrm>
          <a:prstGeom prst="rect">
            <a:avLst/>
          </a:prstGeom>
          <a:noFill/>
        </p:spPr>
        <p:txBody>
          <a:bodyPr wrap="square">
            <a:spAutoFit/>
          </a:bodyPr>
          <a:lstStyle/>
          <a:p>
            <a:pPr algn="just"/>
            <a:r>
              <a:rPr lang="fr-FR" sz="2000" dirty="0">
                <a:latin typeface="Cambria" panose="02040503050406030204" pitchFamily="18" charset="0"/>
                <a:ea typeface="Cambria" panose="02040503050406030204" pitchFamily="18" charset="0"/>
              </a:rPr>
              <a:t>Ne perdez rien de vos recherches en suivant simultanément la démarche de réflexion, les relations entre les informations et leur sources.</a:t>
            </a:r>
          </a:p>
          <a:p>
            <a:pPr algn="just"/>
            <a:r>
              <a:rPr lang="fr-FR" sz="2000" dirty="0">
                <a:latin typeface="Cambria" panose="02040503050406030204" pitchFamily="18" charset="0"/>
                <a:ea typeface="Cambria" panose="02040503050406030204" pitchFamily="18" charset="0"/>
              </a:rPr>
              <a:t> Partagez ensuite votre projet en entier pour ne rien perdre de ce qui a produit votre (primo-)analyse.</a:t>
            </a:r>
            <a:endParaRPr lang="en-GB" sz="2000" dirty="0">
              <a:latin typeface="Cambria" panose="02040503050406030204" pitchFamily="18" charset="0"/>
              <a:ea typeface="Cambria" panose="02040503050406030204" pitchFamily="18" charset="0"/>
            </a:endParaRPr>
          </a:p>
        </p:txBody>
      </p:sp>
      <p:sp>
        <p:nvSpPr>
          <p:cNvPr id="37" name="ZoneTexte 36">
            <a:extLst>
              <a:ext uri="{FF2B5EF4-FFF2-40B4-BE49-F238E27FC236}">
                <a16:creationId xmlns:a16="http://schemas.microsoft.com/office/drawing/2014/main" id="{6421CE4B-C035-AFAC-10D3-FE19C9320FAD}"/>
              </a:ext>
            </a:extLst>
          </p:cNvPr>
          <p:cNvSpPr txBox="1"/>
          <p:nvPr/>
        </p:nvSpPr>
        <p:spPr>
          <a:xfrm>
            <a:off x="626511" y="7874630"/>
            <a:ext cx="6346195" cy="707886"/>
          </a:xfrm>
          <a:prstGeom prst="rect">
            <a:avLst/>
          </a:prstGeom>
          <a:noFill/>
        </p:spPr>
        <p:txBody>
          <a:bodyPr wrap="square">
            <a:spAutoFit/>
          </a:bodyPr>
          <a:lstStyle/>
          <a:p>
            <a:pPr algn="just"/>
            <a:r>
              <a:rPr lang="fr-FR" sz="1943" b="1" dirty="0">
                <a:solidFill>
                  <a:srgbClr val="B18F63"/>
                </a:solidFill>
                <a:latin typeface="Arial" panose="020B0604020202020204" pitchFamily="34" charset="0"/>
                <a:cs typeface="Arial" panose="020B0604020202020204" pitchFamily="34" charset="0"/>
              </a:rPr>
              <a:t>/  </a:t>
            </a:r>
            <a:r>
              <a:rPr lang="fr-FR" sz="2000" dirty="0">
                <a:latin typeface="Cambria" panose="02040503050406030204" pitchFamily="18" charset="0"/>
                <a:ea typeface="Cambria" panose="02040503050406030204" pitchFamily="18" charset="0"/>
              </a:rPr>
              <a:t>Besoin de commencer une nouvelle recherche : chercher avant tout si un projet couvrant le sujet existe !</a:t>
            </a:r>
            <a:endParaRPr lang="fr-FR" sz="2115" dirty="0">
              <a:latin typeface="Cambria" panose="02040503050406030204" pitchFamily="18" charset="0"/>
              <a:ea typeface="Cambria" panose="02040503050406030204" pitchFamily="18" charset="0"/>
            </a:endParaRPr>
          </a:p>
        </p:txBody>
      </p:sp>
      <p:sp>
        <p:nvSpPr>
          <p:cNvPr id="38" name="ZoneTexte 37">
            <a:extLst>
              <a:ext uri="{FF2B5EF4-FFF2-40B4-BE49-F238E27FC236}">
                <a16:creationId xmlns:a16="http://schemas.microsoft.com/office/drawing/2014/main" id="{FFE69220-3CD4-515E-D896-D861B20AE69B}"/>
              </a:ext>
            </a:extLst>
          </p:cNvPr>
          <p:cNvSpPr txBox="1"/>
          <p:nvPr/>
        </p:nvSpPr>
        <p:spPr>
          <a:xfrm>
            <a:off x="218230" y="4149577"/>
            <a:ext cx="5022163" cy="557397"/>
          </a:xfrm>
          <a:prstGeom prst="rect">
            <a:avLst/>
          </a:prstGeom>
          <a:noFill/>
          <a:effectLst>
            <a:outerShdw blurRad="50800" dist="38100" dir="13500000" algn="br" rotWithShape="0">
              <a:prstClr val="black">
                <a:alpha val="40000"/>
              </a:prstClr>
            </a:outerShdw>
          </a:effectLst>
        </p:spPr>
        <p:txBody>
          <a:bodyPr wrap="square" rtlCol="0">
            <a:spAutoFit/>
          </a:bodyPr>
          <a:lstStyle/>
          <a:p>
            <a:pPr algn="ctr"/>
            <a:r>
              <a:rPr lang="fr-FR" sz="3022" dirty="0">
                <a:solidFill>
                  <a:srgbClr val="C00000"/>
                </a:solidFill>
                <a:latin typeface="Franklin Gothic Heavy" panose="020B0903020102020204" pitchFamily="34" charset="0"/>
              </a:rPr>
              <a:t>EPIX</a:t>
            </a:r>
            <a:r>
              <a:rPr lang="fr-FR" sz="2590" dirty="0">
                <a:solidFill>
                  <a:srgbClr val="C00000"/>
                </a:solidFill>
                <a:latin typeface="Franklin Gothic Heavy" panose="020B0903020102020204" pitchFamily="34" charset="0"/>
              </a:rPr>
              <a:t> : </a:t>
            </a:r>
            <a:r>
              <a:rPr lang="fr-FR" sz="2115" dirty="0">
                <a:solidFill>
                  <a:srgbClr val="C00000"/>
                </a:solidFill>
                <a:latin typeface="Franklin Gothic Heavy" panose="020B0903020102020204" pitchFamily="34" charset="0"/>
              </a:rPr>
              <a:t>LA RECHERCHE DEVOILÉE</a:t>
            </a:r>
            <a:endParaRPr lang="en-GB" sz="2590" dirty="0">
              <a:solidFill>
                <a:srgbClr val="C00000"/>
              </a:solidFill>
              <a:latin typeface="Franklin Gothic Heavy" panose="020B0903020102020204" pitchFamily="34" charset="0"/>
            </a:endParaRPr>
          </a:p>
        </p:txBody>
      </p:sp>
      <p:sp>
        <p:nvSpPr>
          <p:cNvPr id="74" name="ZoneTexte 73">
            <a:extLst>
              <a:ext uri="{FF2B5EF4-FFF2-40B4-BE49-F238E27FC236}">
                <a16:creationId xmlns:a16="http://schemas.microsoft.com/office/drawing/2014/main" id="{3E7AD494-A7CA-D613-50C2-47D3ED9F7BD3}"/>
              </a:ext>
            </a:extLst>
          </p:cNvPr>
          <p:cNvSpPr txBox="1"/>
          <p:nvPr/>
        </p:nvSpPr>
        <p:spPr>
          <a:xfrm>
            <a:off x="652030" y="1230039"/>
            <a:ext cx="6320677" cy="964880"/>
          </a:xfrm>
          <a:prstGeom prst="rect">
            <a:avLst/>
          </a:prstGeom>
          <a:noFill/>
        </p:spPr>
        <p:txBody>
          <a:bodyPr wrap="square" rtlCol="0">
            <a:spAutoFit/>
          </a:bodyPr>
          <a:lstStyle/>
          <a:p>
            <a:pPr algn="just"/>
            <a:r>
              <a:rPr lang="fr-FR" sz="1889" b="1" dirty="0">
                <a:solidFill>
                  <a:srgbClr val="B18F63"/>
                </a:solidFill>
                <a:latin typeface="Arial" panose="020B0604020202020204" pitchFamily="34" charset="0"/>
                <a:cs typeface="Arial" panose="020B0604020202020204" pitchFamily="34" charset="0"/>
              </a:rPr>
              <a:t>/  </a:t>
            </a:r>
            <a:r>
              <a:rPr lang="fr-FR" sz="1890" dirty="0">
                <a:latin typeface="Calisto MT" panose="02040603050505030304" pitchFamily="18" charset="0"/>
                <a:ea typeface="Calibri" panose="020F0502020204030204" pitchFamily="34" charset="0"/>
                <a:cs typeface="Calibri" panose="020F0502020204030204" pitchFamily="34" charset="0"/>
              </a:rPr>
              <a:t>Afin de faciliter le partage et l’archivage des sources, </a:t>
            </a:r>
            <a:r>
              <a:rPr lang="fr-FR" sz="1890" b="1" dirty="0">
                <a:latin typeface="Calisto MT" panose="02040603050505030304" pitchFamily="18" charset="0"/>
                <a:ea typeface="Calibri" panose="020F0502020204030204" pitchFamily="34" charset="0"/>
                <a:cs typeface="Calibri" panose="020F0502020204030204" pitchFamily="34" charset="0"/>
              </a:rPr>
              <a:t>soyez précis </a:t>
            </a:r>
            <a:r>
              <a:rPr lang="fr-FR" sz="1890" dirty="0">
                <a:latin typeface="Calisto MT" panose="02040603050505030304" pitchFamily="18" charset="0"/>
                <a:ea typeface="Calibri" panose="020F0502020204030204" pitchFamily="34" charset="0"/>
                <a:cs typeface="Calibri" panose="020F0502020204030204" pitchFamily="34" charset="0"/>
              </a:rPr>
              <a:t>dans ses caractéristiques, évitez les doublons inutiles et respectez les indications des zones de texte.</a:t>
            </a:r>
          </a:p>
        </p:txBody>
      </p:sp>
      <p:sp>
        <p:nvSpPr>
          <p:cNvPr id="43" name="ZoneTexte 42">
            <a:extLst>
              <a:ext uri="{FF2B5EF4-FFF2-40B4-BE49-F238E27FC236}">
                <a16:creationId xmlns:a16="http://schemas.microsoft.com/office/drawing/2014/main" id="{A691CBD1-841B-B701-AAE1-22CEA29184A7}"/>
              </a:ext>
            </a:extLst>
          </p:cNvPr>
          <p:cNvSpPr txBox="1"/>
          <p:nvPr/>
        </p:nvSpPr>
        <p:spPr>
          <a:xfrm>
            <a:off x="652029" y="2321866"/>
            <a:ext cx="6320677" cy="1255728"/>
          </a:xfrm>
          <a:prstGeom prst="rect">
            <a:avLst/>
          </a:prstGeom>
          <a:noFill/>
        </p:spPr>
        <p:txBody>
          <a:bodyPr wrap="square" rtlCol="0">
            <a:spAutoFit/>
          </a:bodyPr>
          <a:lstStyle/>
          <a:p>
            <a:pPr algn="just"/>
            <a:r>
              <a:rPr lang="fr-FR" sz="1890" b="1" dirty="0">
                <a:solidFill>
                  <a:srgbClr val="B18F63"/>
                </a:solidFill>
                <a:latin typeface="Arial" panose="020B0604020202020204" pitchFamily="34" charset="0"/>
                <a:cs typeface="Arial" panose="020B0604020202020204" pitchFamily="34" charset="0"/>
              </a:rPr>
              <a:t>/  </a:t>
            </a:r>
            <a:r>
              <a:rPr lang="fr-FR" sz="1890" dirty="0">
                <a:latin typeface="Cambria" panose="02040503050406030204" pitchFamily="18" charset="0"/>
                <a:ea typeface="Cambria" panose="02040503050406030204" pitchFamily="18" charset="0"/>
              </a:rPr>
              <a:t>Pour une vue d’ensemble des sources, générer la représentation graphique de de mes sources à l’aide du bouton "</a:t>
            </a:r>
            <a:r>
              <a:rPr lang="fr-FR" sz="1890" b="1" dirty="0">
                <a:latin typeface="Cambria" panose="02040503050406030204" pitchFamily="18" charset="0"/>
                <a:ea typeface="Cambria" panose="02040503050406030204" pitchFamily="18" charset="0"/>
              </a:rPr>
              <a:t>Voir mon réseau</a:t>
            </a:r>
            <a:r>
              <a:rPr lang="fr-FR" sz="1890" dirty="0">
                <a:latin typeface="Cambria" panose="02040503050406030204" pitchFamily="18" charset="0"/>
                <a:ea typeface="Cambria" panose="02040503050406030204" pitchFamily="18" charset="0"/>
              </a:rPr>
              <a:t>" . Ce graphe peut être enregistré et modifié ce graphe comme tout autre projet EPIX.</a:t>
            </a:r>
          </a:p>
        </p:txBody>
      </p:sp>
      <p:cxnSp>
        <p:nvCxnSpPr>
          <p:cNvPr id="52" name="Connecteur : en angle 51">
            <a:extLst>
              <a:ext uri="{FF2B5EF4-FFF2-40B4-BE49-F238E27FC236}">
                <a16:creationId xmlns:a16="http://schemas.microsoft.com/office/drawing/2014/main" id="{22DFE9DF-A742-EB29-C4A3-FED4E822B55D}"/>
              </a:ext>
            </a:extLst>
          </p:cNvPr>
          <p:cNvCxnSpPr>
            <a:cxnSpLocks/>
          </p:cNvCxnSpPr>
          <p:nvPr/>
        </p:nvCxnSpPr>
        <p:spPr>
          <a:xfrm flipV="1">
            <a:off x="381881" y="4006859"/>
            <a:ext cx="582837" cy="582837"/>
          </a:xfrm>
          <a:prstGeom prst="bentConnector3">
            <a:avLst>
              <a:gd name="adj1" fmla="val 231"/>
            </a:avLst>
          </a:prstGeom>
          <a:ln w="28575">
            <a:solidFill>
              <a:srgbClr val="C00000"/>
            </a:solidFill>
          </a:ln>
          <a:effectLst>
            <a:outerShdw blurRad="50800" dist="38100" dir="13500000" algn="br" rotWithShape="0">
              <a:srgbClr val="845E38">
                <a:alpha val="40000"/>
              </a:srgb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04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AF2AAB-152F-3F57-8089-169113916422}"/>
            </a:ext>
          </a:extLst>
        </p:cNvPr>
        <p:cNvGrpSpPr/>
        <p:nvPr/>
      </p:nvGrpSpPr>
      <p:grpSpPr>
        <a:xfrm>
          <a:off x="0" y="0"/>
          <a:ext cx="0" cy="0"/>
          <a:chOff x="0" y="0"/>
          <a:chExt cx="0" cy="0"/>
        </a:xfrm>
      </p:grpSpPr>
      <p:pic>
        <p:nvPicPr>
          <p:cNvPr id="15" name="Image 14">
            <a:extLst>
              <a:ext uri="{FF2B5EF4-FFF2-40B4-BE49-F238E27FC236}">
                <a16:creationId xmlns:a16="http://schemas.microsoft.com/office/drawing/2014/main" id="{AA24ACD6-0A44-330F-884C-7746ADA221C3}"/>
              </a:ext>
            </a:extLst>
          </p:cNvPr>
          <p:cNvPicPr>
            <a:picLocks noChangeAspect="1"/>
          </p:cNvPicPr>
          <p:nvPr/>
        </p:nvPicPr>
        <p:blipFill>
          <a:blip r:embed="rId2">
            <a:extLst>
              <a:ext uri="{28A0092B-C50C-407E-A947-70E740481C1C}">
                <a14:useLocalDpi xmlns:a14="http://schemas.microsoft.com/office/drawing/2010/main" val="0"/>
              </a:ext>
            </a:extLst>
          </a:blip>
          <a:srcRect l="10965" t="17239" r="10677" b="17461"/>
          <a:stretch/>
        </p:blipFill>
        <p:spPr>
          <a:xfrm>
            <a:off x="4974030" y="137425"/>
            <a:ext cx="2506819" cy="1181995"/>
          </a:xfrm>
          <a:prstGeom prst="rect">
            <a:avLst/>
          </a:prstGeom>
        </p:spPr>
      </p:pic>
      <p:sp>
        <p:nvSpPr>
          <p:cNvPr id="16" name="Rectangle 15">
            <a:extLst>
              <a:ext uri="{FF2B5EF4-FFF2-40B4-BE49-F238E27FC236}">
                <a16:creationId xmlns:a16="http://schemas.microsoft.com/office/drawing/2014/main" id="{2CBFBC10-1839-23BD-ACBE-795BCF9FA205}"/>
              </a:ext>
            </a:extLst>
          </p:cNvPr>
          <p:cNvSpPr/>
          <p:nvPr/>
        </p:nvSpPr>
        <p:spPr>
          <a:xfrm>
            <a:off x="0" y="-1"/>
            <a:ext cx="7559675" cy="10810089"/>
          </a:xfrm>
          <a:prstGeom prst="rect">
            <a:avLst/>
          </a:prstGeom>
          <a:gradFill flip="none" rotWithShape="1">
            <a:gsLst>
              <a:gs pos="0">
                <a:srgbClr val="EADCCE"/>
              </a:gs>
              <a:gs pos="100000">
                <a:schemeClr val="bg1"/>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2115" dirty="0"/>
          </a:p>
        </p:txBody>
      </p:sp>
      <p:sp>
        <p:nvSpPr>
          <p:cNvPr id="23" name="ZoneTexte 22">
            <a:extLst>
              <a:ext uri="{FF2B5EF4-FFF2-40B4-BE49-F238E27FC236}">
                <a16:creationId xmlns:a16="http://schemas.microsoft.com/office/drawing/2014/main" id="{7D6FDB2D-862F-68B3-263B-59B20BB201FA}"/>
              </a:ext>
            </a:extLst>
          </p:cNvPr>
          <p:cNvSpPr txBox="1"/>
          <p:nvPr/>
        </p:nvSpPr>
        <p:spPr>
          <a:xfrm>
            <a:off x="551463" y="1759909"/>
            <a:ext cx="6404994" cy="6301533"/>
          </a:xfrm>
          <a:prstGeom prst="rect">
            <a:avLst/>
          </a:prstGeom>
          <a:noFill/>
        </p:spPr>
        <p:txBody>
          <a:bodyPr wrap="square" rtlCol="0">
            <a:spAutoFit/>
          </a:bodyPr>
          <a:lstStyle/>
          <a:p>
            <a:pPr algn="just"/>
            <a:r>
              <a:rPr lang="fr-FR" sz="2115" b="1" dirty="0">
                <a:solidFill>
                  <a:srgbClr val="B18F63"/>
                </a:solidFill>
                <a:latin typeface="Arial" panose="020B0604020202020204" pitchFamily="34" charset="0"/>
                <a:cs typeface="Arial" panose="020B0604020202020204" pitchFamily="34" charset="0"/>
              </a:rPr>
              <a:t>/</a:t>
            </a:r>
            <a:r>
              <a:rPr lang="fr-FR" sz="1133" b="1" dirty="0">
                <a:solidFill>
                  <a:srgbClr val="B18F63"/>
                </a:solidFill>
                <a:latin typeface="Arial" panose="020B0604020202020204" pitchFamily="34" charset="0"/>
                <a:cs typeface="Arial" panose="020B0604020202020204" pitchFamily="34" charset="0"/>
              </a:rPr>
              <a:t> </a:t>
            </a:r>
            <a:r>
              <a:rPr lang="fr-FR" sz="2115" dirty="0">
                <a:solidFill>
                  <a:srgbClr val="303646"/>
                </a:solidFill>
                <a:latin typeface="Franklin Gothic Heavy" panose="020B0903020102020204" pitchFamily="34" charset="0"/>
              </a:rPr>
              <a:t>INTERLOCUTEUR :</a:t>
            </a:r>
          </a:p>
          <a:p>
            <a:pPr algn="just"/>
            <a:endParaRPr lang="fr-FR" sz="2115" dirty="0">
              <a:solidFill>
                <a:srgbClr val="303646"/>
              </a:solidFill>
              <a:latin typeface="Franklin Gothic Heavy" panose="020B0903020102020204" pitchFamily="34" charset="0"/>
            </a:endParaRPr>
          </a:p>
          <a:p>
            <a:pPr algn="just"/>
            <a:endParaRPr lang="fr-FR" sz="1727" dirty="0"/>
          </a:p>
          <a:p>
            <a:pPr algn="just"/>
            <a:r>
              <a:rPr lang="fr-FR" sz="1943" b="1" dirty="0">
                <a:solidFill>
                  <a:srgbClr val="B18F63"/>
                </a:solidFill>
                <a:latin typeface="Arial" panose="020B0604020202020204" pitchFamily="34" charset="0"/>
                <a:cs typeface="Arial" panose="020B0604020202020204" pitchFamily="34" charset="0"/>
              </a:rPr>
              <a:t>/ </a:t>
            </a:r>
            <a:r>
              <a:rPr lang="fr-FR" sz="1835" dirty="0">
                <a:solidFill>
                  <a:srgbClr val="303646"/>
                </a:solidFill>
                <a:latin typeface="Franklin Gothic Heavy" panose="020B0903020102020204" pitchFamily="34" charset="0"/>
              </a:rPr>
              <a:t>PROCÉDURE</a:t>
            </a:r>
            <a:r>
              <a:rPr lang="fr-FR" sz="1943" dirty="0">
                <a:solidFill>
                  <a:srgbClr val="303646"/>
                </a:solidFill>
                <a:latin typeface="Franklin Gothic Heavy" panose="020B0903020102020204" pitchFamily="34" charset="0"/>
              </a:rPr>
              <a:t> :</a:t>
            </a:r>
            <a:endParaRPr lang="en-GB" sz="2115" dirty="0"/>
          </a:p>
          <a:p>
            <a:pPr algn="just"/>
            <a:endParaRPr lang="fr-FR" sz="2115" dirty="0"/>
          </a:p>
          <a:p>
            <a:pPr algn="just"/>
            <a:endParaRPr lang="fr-FR" sz="2115" dirty="0"/>
          </a:p>
          <a:p>
            <a:pPr algn="just"/>
            <a:endParaRPr lang="fr-FR" sz="1295" dirty="0"/>
          </a:p>
          <a:p>
            <a:pPr algn="just"/>
            <a:endParaRPr lang="fr-FR" sz="2115" dirty="0"/>
          </a:p>
          <a:p>
            <a:pPr algn="just"/>
            <a:r>
              <a:rPr lang="fr-FR" sz="1943" b="1" dirty="0">
                <a:solidFill>
                  <a:srgbClr val="B18F63"/>
                </a:solidFill>
                <a:latin typeface="Arial" panose="020B0604020202020204" pitchFamily="34" charset="0"/>
                <a:cs typeface="Arial" panose="020B0604020202020204" pitchFamily="34" charset="0"/>
              </a:rPr>
              <a:t>/</a:t>
            </a:r>
            <a:r>
              <a:rPr lang="fr-FR" sz="2115" b="1" dirty="0">
                <a:solidFill>
                  <a:srgbClr val="303646"/>
                </a:solidFill>
              </a:rPr>
              <a:t> </a:t>
            </a:r>
            <a:r>
              <a:rPr lang="fr-FR" sz="2115" dirty="0">
                <a:solidFill>
                  <a:srgbClr val="647092"/>
                </a:solidFill>
                <a:latin typeface="Franklin Gothic Heavy" panose="020B0903020102020204" pitchFamily="34" charset="0"/>
              </a:rPr>
              <a:t>SENSIBILISATION</a:t>
            </a:r>
            <a:r>
              <a:rPr lang="fr-FR" sz="2115" b="1" dirty="0">
                <a:solidFill>
                  <a:srgbClr val="303646"/>
                </a:solidFill>
              </a:rPr>
              <a:t> : </a:t>
            </a:r>
          </a:p>
          <a:p>
            <a:pPr algn="just"/>
            <a:endParaRPr lang="fr-FR" sz="2115" dirty="0"/>
          </a:p>
          <a:p>
            <a:pPr algn="just"/>
            <a:endParaRPr lang="fr-FR" sz="2115" dirty="0"/>
          </a:p>
          <a:p>
            <a:pPr algn="just"/>
            <a:endParaRPr lang="fr-FR" sz="2115" dirty="0"/>
          </a:p>
          <a:p>
            <a:pPr algn="just"/>
            <a:endParaRPr lang="fr-FR" sz="2115" dirty="0"/>
          </a:p>
          <a:p>
            <a:pPr algn="just"/>
            <a:endParaRPr lang="fr-FR" sz="2115" dirty="0"/>
          </a:p>
          <a:p>
            <a:pPr algn="just"/>
            <a:endParaRPr lang="fr-FR" sz="2115" dirty="0"/>
          </a:p>
          <a:p>
            <a:pPr algn="just"/>
            <a:endParaRPr lang="fr-FR" sz="2115" dirty="0"/>
          </a:p>
          <a:p>
            <a:pPr algn="just"/>
            <a:endParaRPr lang="fr-FR" sz="1133" dirty="0"/>
          </a:p>
          <a:p>
            <a:pPr algn="just"/>
            <a:endParaRPr lang="fr-FR" sz="2590" dirty="0"/>
          </a:p>
          <a:p>
            <a:pPr algn="just"/>
            <a:endParaRPr lang="fr-FR" sz="756" dirty="0"/>
          </a:p>
          <a:p>
            <a:pPr algn="just"/>
            <a:r>
              <a:rPr lang="fr-FR" sz="1943" b="1" dirty="0">
                <a:solidFill>
                  <a:srgbClr val="B18F63"/>
                </a:solidFill>
                <a:latin typeface="Arial" panose="020B0604020202020204" pitchFamily="34" charset="0"/>
                <a:cs typeface="Arial" panose="020B0604020202020204" pitchFamily="34" charset="0"/>
              </a:rPr>
              <a:t>/</a:t>
            </a:r>
            <a:r>
              <a:rPr lang="fr-FR" sz="2115" dirty="0">
                <a:solidFill>
                  <a:srgbClr val="B18F63"/>
                </a:solidFill>
                <a:latin typeface="Aptos" panose="020B0004020202020204" pitchFamily="34" charset="0"/>
                <a:cs typeface="Arial" panose="020B0604020202020204" pitchFamily="34" charset="0"/>
              </a:rPr>
              <a:t> </a:t>
            </a:r>
            <a:r>
              <a:rPr lang="fr-FR" sz="2115" dirty="0">
                <a:solidFill>
                  <a:srgbClr val="C00000"/>
                </a:solidFill>
                <a:latin typeface="Franklin Gothic Heavy" panose="020B0903020102020204" pitchFamily="34" charset="0"/>
              </a:rPr>
              <a:t>AVERTISSEMENT :</a:t>
            </a:r>
            <a:endParaRPr lang="fr-FR" sz="2115" dirty="0"/>
          </a:p>
          <a:p>
            <a:pPr algn="just"/>
            <a:endParaRPr lang="fr-FR" sz="1295" dirty="0"/>
          </a:p>
        </p:txBody>
      </p:sp>
      <p:sp>
        <p:nvSpPr>
          <p:cNvPr id="26" name="ZoneTexte 25">
            <a:extLst>
              <a:ext uri="{FF2B5EF4-FFF2-40B4-BE49-F238E27FC236}">
                <a16:creationId xmlns:a16="http://schemas.microsoft.com/office/drawing/2014/main" id="{3D479800-1011-FF6B-6649-DA921606E4A8}"/>
              </a:ext>
            </a:extLst>
          </p:cNvPr>
          <p:cNvSpPr txBox="1"/>
          <p:nvPr/>
        </p:nvSpPr>
        <p:spPr>
          <a:xfrm>
            <a:off x="3232026" y="1773281"/>
            <a:ext cx="3776186" cy="750077"/>
          </a:xfrm>
          <a:prstGeom prst="rect">
            <a:avLst/>
          </a:prstGeom>
          <a:noFill/>
        </p:spPr>
        <p:txBody>
          <a:bodyPr wrap="square">
            <a:spAutoFit/>
          </a:bodyPr>
          <a:lstStyle/>
          <a:p>
            <a:pPr algn="just"/>
            <a:r>
              <a:rPr lang="fr-FR" sz="2159" b="1" dirty="0">
                <a:latin typeface="Cambria" panose="02040503050406030204" pitchFamily="18" charset="0"/>
                <a:ea typeface="Cambria" panose="02040503050406030204" pitchFamily="18" charset="0"/>
              </a:rPr>
              <a:t>ROC-RNI</a:t>
            </a:r>
            <a:r>
              <a:rPr lang="fr-FR" sz="2115" dirty="0">
                <a:latin typeface="Cambria" panose="02040503050406030204" pitchFamily="18" charset="0"/>
                <a:ea typeface="Cambria" panose="02040503050406030204" pitchFamily="18" charset="0"/>
              </a:rPr>
              <a:t> (Administrateurs de   </a:t>
            </a:r>
          </a:p>
          <a:p>
            <a:pPr algn="just"/>
            <a:r>
              <a:rPr lang="fr-FR" sz="2115" dirty="0">
                <a:latin typeface="Cambria" panose="02040503050406030204" pitchFamily="18" charset="0"/>
                <a:ea typeface="Cambria" panose="02040503050406030204" pitchFamily="18" charset="0"/>
              </a:rPr>
              <a:t> l’utilisation  de  la  plateforme</a:t>
            </a:r>
            <a:r>
              <a:rPr lang="fr-FR" sz="2115" dirty="0"/>
              <a:t>)</a:t>
            </a:r>
          </a:p>
        </p:txBody>
      </p:sp>
      <p:sp>
        <p:nvSpPr>
          <p:cNvPr id="31" name="ZoneTexte 30">
            <a:extLst>
              <a:ext uri="{FF2B5EF4-FFF2-40B4-BE49-F238E27FC236}">
                <a16:creationId xmlns:a16="http://schemas.microsoft.com/office/drawing/2014/main" id="{90A01E8A-10F3-B2D5-3B14-14BE208DB3DE}"/>
              </a:ext>
            </a:extLst>
          </p:cNvPr>
          <p:cNvSpPr txBox="1"/>
          <p:nvPr/>
        </p:nvSpPr>
        <p:spPr>
          <a:xfrm>
            <a:off x="2593239" y="2694234"/>
            <a:ext cx="4620660" cy="1394228"/>
          </a:xfrm>
          <a:prstGeom prst="rect">
            <a:avLst/>
          </a:prstGeom>
          <a:noFill/>
        </p:spPr>
        <p:txBody>
          <a:bodyPr wrap="square">
            <a:spAutoFit/>
          </a:bodyPr>
          <a:lstStyle/>
          <a:p>
            <a:pPr marL="308410" indent="-308410" algn="just">
              <a:buSzPct val="70000"/>
              <a:buFont typeface="Wingdings" panose="05000000000000000000" pitchFamily="2" charset="2"/>
              <a:buChar char="Ø"/>
            </a:pPr>
            <a:r>
              <a:rPr lang="fr-FR" sz="1900" dirty="0">
                <a:latin typeface="Cambria" panose="02040503050406030204" pitchFamily="18" charset="0"/>
                <a:ea typeface="Cambria" panose="02040503050406030204" pitchFamily="18" charset="0"/>
              </a:rPr>
              <a:t>LACHEZ VOTRE SOURIS !</a:t>
            </a:r>
          </a:p>
          <a:p>
            <a:pPr marL="308410" indent="-308410" algn="just">
              <a:buSzPct val="70000"/>
              <a:buFont typeface="Wingdings" panose="05000000000000000000" pitchFamily="2" charset="2"/>
              <a:buChar char="Ø"/>
            </a:pPr>
            <a:r>
              <a:rPr lang="fr-FR" sz="2115" dirty="0">
                <a:latin typeface="Cambria" panose="02040503050406030204" pitchFamily="18" charset="0"/>
                <a:ea typeface="Cambria" panose="02040503050406030204" pitchFamily="18" charset="0"/>
              </a:rPr>
              <a:t>Exprimer oralement votre problème en plus d’un message au groupe </a:t>
            </a:r>
            <a:r>
              <a:rPr lang="fr-FR" sz="2115" b="1" dirty="0">
                <a:latin typeface="Cambria" panose="02040503050406030204" pitchFamily="18" charset="0"/>
                <a:ea typeface="Cambria" panose="02040503050406030204" pitchFamily="18" charset="0"/>
              </a:rPr>
              <a:t>|ADMIN </a:t>
            </a:r>
            <a:r>
              <a:rPr lang="fr-FR" sz="2115" dirty="0">
                <a:latin typeface="Cambria" panose="02040503050406030204" pitchFamily="18" charset="0"/>
                <a:ea typeface="Cambria" panose="02040503050406030204" pitchFamily="18" charset="0"/>
              </a:rPr>
              <a:t>sur la plateforme.</a:t>
            </a:r>
            <a:endParaRPr lang="en-GB" sz="2115" dirty="0">
              <a:latin typeface="Cambria" panose="02040503050406030204" pitchFamily="18" charset="0"/>
              <a:ea typeface="Cambria" panose="02040503050406030204" pitchFamily="18" charset="0"/>
            </a:endParaRPr>
          </a:p>
        </p:txBody>
      </p:sp>
      <p:sp>
        <p:nvSpPr>
          <p:cNvPr id="33" name="ZoneTexte 32">
            <a:extLst>
              <a:ext uri="{FF2B5EF4-FFF2-40B4-BE49-F238E27FC236}">
                <a16:creationId xmlns:a16="http://schemas.microsoft.com/office/drawing/2014/main" id="{C06623A3-CE4A-ED3F-EECF-2D0FA22E0FDF}"/>
              </a:ext>
            </a:extLst>
          </p:cNvPr>
          <p:cNvSpPr txBox="1"/>
          <p:nvPr/>
        </p:nvSpPr>
        <p:spPr>
          <a:xfrm>
            <a:off x="828961" y="4599853"/>
            <a:ext cx="6111167" cy="2696123"/>
          </a:xfrm>
          <a:prstGeom prst="rect">
            <a:avLst/>
          </a:prstGeom>
          <a:noFill/>
        </p:spPr>
        <p:txBody>
          <a:bodyPr wrap="square">
            <a:spAutoFit/>
          </a:bodyPr>
          <a:lstStyle/>
          <a:p>
            <a:pPr algn="just"/>
            <a:r>
              <a:rPr lang="fr-FR" sz="2115" dirty="0">
                <a:latin typeface="Cambria" panose="02040503050406030204" pitchFamily="18" charset="0"/>
                <a:ea typeface="Cambria" panose="02040503050406030204" pitchFamily="18" charset="0"/>
              </a:rPr>
              <a:t>Malgré les précautions prises lors du développement de la plateforme, l’absence de soutien technique après son déploiement en fait un outil fragile. Cette plateforme n’est pas un produit industriel, agissez avec précaution.</a:t>
            </a:r>
          </a:p>
          <a:p>
            <a:pPr algn="just"/>
            <a:r>
              <a:rPr lang="fr-FR" sz="2115" dirty="0">
                <a:latin typeface="Cambria" panose="02040503050406030204" pitchFamily="18" charset="0"/>
                <a:ea typeface="Cambria" panose="02040503050406030204" pitchFamily="18" charset="0"/>
              </a:rPr>
              <a:t>Au moindre doute, plutôt que de risquer de compromettre l’outil, consultez la documentation et adressez-vous à ceux qui le maîtrise.</a:t>
            </a:r>
          </a:p>
        </p:txBody>
      </p:sp>
      <p:sp>
        <p:nvSpPr>
          <p:cNvPr id="35" name="ZoneTexte 34">
            <a:extLst>
              <a:ext uri="{FF2B5EF4-FFF2-40B4-BE49-F238E27FC236}">
                <a16:creationId xmlns:a16="http://schemas.microsoft.com/office/drawing/2014/main" id="{28342C7E-79C9-739B-9BB5-1B8776E49E0D}"/>
              </a:ext>
            </a:extLst>
          </p:cNvPr>
          <p:cNvSpPr txBox="1"/>
          <p:nvPr/>
        </p:nvSpPr>
        <p:spPr>
          <a:xfrm>
            <a:off x="828961" y="7825053"/>
            <a:ext cx="6107459" cy="1719702"/>
          </a:xfrm>
          <a:prstGeom prst="rect">
            <a:avLst/>
          </a:prstGeom>
          <a:noFill/>
        </p:spPr>
        <p:txBody>
          <a:bodyPr wrap="square">
            <a:spAutoFit/>
          </a:bodyPr>
          <a:lstStyle/>
          <a:p>
            <a:pPr algn="just"/>
            <a:r>
              <a:rPr lang="fr-FR" sz="2115" dirty="0">
                <a:latin typeface="Cambria" panose="02040503050406030204" pitchFamily="18" charset="0"/>
                <a:ea typeface="Cambria" panose="02040503050406030204" pitchFamily="18" charset="0"/>
              </a:rPr>
              <a:t>Lorsque la base de données est compromise il est nécessaire de la restaurer à sa dernière sauvegarde valide. Vous êtes donc susceptibles de perdre les données insérées depuis cette sauvegarde. Pour éviter cela, respectez les précautions d’emploi.</a:t>
            </a:r>
            <a:endParaRPr lang="en-GB" sz="2115" dirty="0">
              <a:latin typeface="Cambria" panose="02040503050406030204" pitchFamily="18" charset="0"/>
              <a:ea typeface="Cambria" panose="02040503050406030204" pitchFamily="18" charset="0"/>
            </a:endParaRPr>
          </a:p>
        </p:txBody>
      </p:sp>
      <p:pic>
        <p:nvPicPr>
          <p:cNvPr id="48" name="Image 47" descr="Une image contenant Graphique, graphisme, logo, dessin humoristique&#10;&#10;Le contenu généré par l’IA peut être incorrect.">
            <a:extLst>
              <a:ext uri="{FF2B5EF4-FFF2-40B4-BE49-F238E27FC236}">
                <a16:creationId xmlns:a16="http://schemas.microsoft.com/office/drawing/2014/main" id="{8F8482D9-FBE4-FDF1-B09E-E27330C6ED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3890" y="236020"/>
            <a:ext cx="1800009" cy="636954"/>
          </a:xfrm>
          <a:prstGeom prst="rect">
            <a:avLst/>
          </a:prstGeom>
        </p:spPr>
      </p:pic>
      <p:pic>
        <p:nvPicPr>
          <p:cNvPr id="72" name="Image 71">
            <a:extLst>
              <a:ext uri="{FF2B5EF4-FFF2-40B4-BE49-F238E27FC236}">
                <a16:creationId xmlns:a16="http://schemas.microsoft.com/office/drawing/2014/main" id="{6153763A-98F3-1C1C-C33D-598A8F90B132}"/>
              </a:ext>
            </a:extLst>
          </p:cNvPr>
          <p:cNvPicPr>
            <a:picLocks noChangeAspect="1"/>
          </p:cNvPicPr>
          <p:nvPr/>
        </p:nvPicPr>
        <p:blipFill>
          <a:blip r:embed="rId4"/>
          <a:stretch>
            <a:fillRect/>
          </a:stretch>
        </p:blipFill>
        <p:spPr>
          <a:xfrm>
            <a:off x="100734" y="820482"/>
            <a:ext cx="5859190" cy="842706"/>
          </a:xfrm>
          <a:prstGeom prst="rect">
            <a:avLst/>
          </a:prstGeom>
          <a:effectLst>
            <a:outerShdw blurRad="50800" dist="38100" dir="13500000" algn="br" rotWithShape="0">
              <a:prstClr val="black">
                <a:alpha val="40000"/>
              </a:prstClr>
            </a:outerShdw>
          </a:effectLst>
        </p:spPr>
      </p:pic>
      <p:sp>
        <p:nvSpPr>
          <p:cNvPr id="75" name="ZoneTexte 74">
            <a:extLst>
              <a:ext uri="{FF2B5EF4-FFF2-40B4-BE49-F238E27FC236}">
                <a16:creationId xmlns:a16="http://schemas.microsoft.com/office/drawing/2014/main" id="{E36C8114-3F9C-4BEC-20B3-6FFF8FD4CC01}"/>
              </a:ext>
            </a:extLst>
          </p:cNvPr>
          <p:cNvSpPr txBox="1"/>
          <p:nvPr/>
        </p:nvSpPr>
        <p:spPr>
          <a:xfrm>
            <a:off x="263668" y="9418701"/>
            <a:ext cx="7040938" cy="1288238"/>
          </a:xfrm>
          <a:prstGeom prst="rect">
            <a:avLst/>
          </a:prstGeom>
          <a:noFill/>
        </p:spPr>
        <p:txBody>
          <a:bodyPr wrap="square">
            <a:spAutoFit/>
          </a:bodyPr>
          <a:lstStyle/>
          <a:p>
            <a:pPr algn="ctr">
              <a:lnSpc>
                <a:spcPct val="200000"/>
              </a:lnSpc>
            </a:pPr>
            <a:r>
              <a:rPr lang="fr-FR" sz="3022" i="1" dirty="0">
                <a:solidFill>
                  <a:srgbClr val="647092"/>
                </a:solidFill>
                <a:latin typeface="Franklin Gothic Heavy" panose="020B0903020102020204" pitchFamily="34" charset="0"/>
              </a:rPr>
              <a:t>BONNES RECHERCHES ! </a:t>
            </a:r>
          </a:p>
          <a:p>
            <a:pPr algn="r"/>
            <a:r>
              <a:rPr lang="fr-FR" sz="1727" dirty="0"/>
              <a:t>Crédits : L’équipe OSIX (X24)</a:t>
            </a:r>
            <a:endParaRPr lang="en-GB" sz="1727" dirty="0"/>
          </a:p>
        </p:txBody>
      </p:sp>
    </p:spTree>
    <p:extLst>
      <p:ext uri="{BB962C8B-B14F-4D97-AF65-F5344CB8AC3E}">
        <p14:creationId xmlns:p14="http://schemas.microsoft.com/office/powerpoint/2010/main" val="79048536"/>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1467</TotalTime>
  <Words>630</Words>
  <Application>Microsoft Office PowerPoint</Application>
  <PresentationFormat>Personnalisé</PresentationFormat>
  <Paragraphs>60</Paragraphs>
  <Slides>4</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4</vt:i4>
      </vt:variant>
    </vt:vector>
  </HeadingPairs>
  <TitlesOfParts>
    <vt:vector size="12" baseType="lpstr">
      <vt:lpstr>Aptos</vt:lpstr>
      <vt:lpstr>Aptos Display</vt:lpstr>
      <vt:lpstr>Arial</vt:lpstr>
      <vt:lpstr>Calisto MT</vt:lpstr>
      <vt:lpstr>Cambria</vt:lpstr>
      <vt:lpstr>Franklin Gothic Heavy</vt:lpstr>
      <vt:lpstr>Wingdings</vt:lpstr>
      <vt:lpstr>Thème Office</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Andrea Signoretti</dc:creator>
  <cp:lastModifiedBy>Andrea Signoretti</cp:lastModifiedBy>
  <cp:revision>3</cp:revision>
  <cp:lastPrinted>2025-03-23T11:50:37Z</cp:lastPrinted>
  <dcterms:created xsi:type="dcterms:W3CDTF">2025-03-22T14:46:54Z</dcterms:created>
  <dcterms:modified xsi:type="dcterms:W3CDTF">2025-03-31T18:49:04Z</dcterms:modified>
</cp:coreProperties>
</file>