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1"/>
  </p:sldMasterIdLst>
  <p:notesMasterIdLst>
    <p:notesMasterId r:id="rId14"/>
  </p:notesMasterIdLst>
  <p:sldIdLst>
    <p:sldId id="256" r:id="rId2"/>
    <p:sldId id="258" r:id="rId3"/>
    <p:sldId id="259" r:id="rId4"/>
    <p:sldId id="260" r:id="rId5"/>
    <p:sldId id="261" r:id="rId6"/>
    <p:sldId id="262" r:id="rId7"/>
    <p:sldId id="263" r:id="rId8"/>
    <p:sldId id="264" r:id="rId9"/>
    <p:sldId id="265" r:id="rId10"/>
    <p:sldId id="266" r:id="rId11"/>
    <p:sldId id="267"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3"/>
    <p:restoredTop sz="64247"/>
  </p:normalViewPr>
  <p:slideViewPr>
    <p:cSldViewPr snapToGrid="0">
      <p:cViewPr varScale="1">
        <p:scale>
          <a:sx n="79" d="100"/>
          <a:sy n="79" d="100"/>
        </p:scale>
        <p:origin x="240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EA388-9760-F642-AB18-16F2F52EF7FA}" type="datetimeFigureOut">
              <a:rPr lang="en-US" smtClean="0"/>
              <a:t>7/26/24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55601B-8ECC-C44A-AFB0-A266DFAEED8C}" type="slidenum">
              <a:rPr lang="en-US" smtClean="0"/>
              <a:t>‹#›</a:t>
            </a:fld>
            <a:endParaRPr lang="en-US"/>
          </a:p>
        </p:txBody>
      </p:sp>
    </p:spTree>
    <p:extLst>
      <p:ext uri="{BB962C8B-B14F-4D97-AF65-F5344CB8AC3E}">
        <p14:creationId xmlns:p14="http://schemas.microsoft.com/office/powerpoint/2010/main" val="3874680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E0E0E"/>
                </a:solidFill>
                <a:effectLst/>
                <a:latin typeface=".SF NS"/>
              </a:rPr>
              <a:t>• Welcome, my name is Chanel Jones. Today, we explore if nuclear weapons impact a country’s economic health and stability. We’ll use economic and human development indicators for our analysis.</a:t>
            </a:r>
          </a:p>
          <a:p>
            <a:endParaRPr lang="en-US" dirty="0">
              <a:solidFill>
                <a:srgbClr val="0E0E0E"/>
              </a:solidFill>
              <a:effectLst/>
              <a:latin typeface=".SF NS"/>
            </a:endParaRPr>
          </a:p>
          <a:p>
            <a:r>
              <a:rPr lang="en-US" dirty="0">
                <a:solidFill>
                  <a:srgbClr val="0E0E0E"/>
                </a:solidFill>
                <a:effectLst/>
                <a:latin typeface=".SF NS"/>
              </a:rPr>
              <a:t>We will use some key terms, the first being: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 </a:t>
            </a:r>
            <a:r>
              <a:rPr lang="en-US" b="1" dirty="0">
                <a:solidFill>
                  <a:srgbClr val="0E0E0E"/>
                </a:solidFill>
                <a:effectLst/>
                <a:latin typeface=".SF NS"/>
              </a:rPr>
              <a:t>Human Development Index</a:t>
            </a:r>
            <a:r>
              <a:rPr lang="en-US" b="0" dirty="0">
                <a:solidFill>
                  <a:srgbClr val="0E0E0E"/>
                </a:solidFill>
                <a:effectLst/>
                <a:latin typeface=".SF NS"/>
              </a:rPr>
              <a:t> (</a:t>
            </a:r>
            <a:r>
              <a:rPr lang="en-US" b="1" dirty="0">
                <a:solidFill>
                  <a:srgbClr val="0E0E0E"/>
                </a:solidFill>
                <a:effectLst/>
                <a:latin typeface=".SF NS"/>
              </a:rPr>
              <a:t>HDI)</a:t>
            </a:r>
            <a:r>
              <a:rPr lang="en-US" dirty="0">
                <a:solidFill>
                  <a:srgbClr val="0E0E0E"/>
                </a:solidFill>
                <a:effectLst/>
                <a:latin typeface=".SF NS"/>
              </a:rPr>
              <a:t>: Measures health, education, and living standards.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 </a:t>
            </a:r>
            <a:r>
              <a:rPr lang="en-US" b="1" dirty="0">
                <a:solidFill>
                  <a:srgbClr val="0E0E0E"/>
                </a:solidFill>
                <a:effectLst/>
                <a:latin typeface=".SF NS"/>
              </a:rPr>
              <a:t>Gross Domestic Product</a:t>
            </a:r>
            <a:r>
              <a:rPr lang="en-US" b="0" dirty="0">
                <a:solidFill>
                  <a:srgbClr val="0E0E0E"/>
                </a:solidFill>
                <a:effectLst/>
                <a:latin typeface=".SF NS"/>
              </a:rPr>
              <a:t> (</a:t>
            </a:r>
            <a:r>
              <a:rPr lang="en-US" b="1" dirty="0">
                <a:solidFill>
                  <a:srgbClr val="0E0E0E"/>
                </a:solidFill>
                <a:effectLst/>
                <a:latin typeface=".SF NS"/>
              </a:rPr>
              <a:t>GDP)</a:t>
            </a:r>
            <a:r>
              <a:rPr lang="en-US" dirty="0">
                <a:solidFill>
                  <a:srgbClr val="0E0E0E"/>
                </a:solidFill>
                <a:effectLst/>
                <a:latin typeface=".SF NS"/>
              </a:rPr>
              <a:t>: Total market value of goods and services produced.</a:t>
            </a:r>
          </a:p>
          <a:p>
            <a:endParaRPr lang="en-US" dirty="0">
              <a:solidFill>
                <a:srgbClr val="0E0E0E"/>
              </a:solidFill>
              <a:effectLst/>
              <a:latin typeface=".SF NS"/>
            </a:endParaRPr>
          </a:p>
          <a:p>
            <a:pPr algn="l"/>
            <a:endParaRPr lang="en-US" b="0" i="0" u="none" strike="noStrike" dirty="0">
              <a:solidFill>
                <a:srgbClr val="D8D8D8"/>
              </a:solidFill>
              <a:effectLst/>
              <a:latin typeface="-apple-system"/>
            </a:endParaRPr>
          </a:p>
        </p:txBody>
      </p:sp>
      <p:sp>
        <p:nvSpPr>
          <p:cNvPr id="4" name="Slide Number Placeholder 3"/>
          <p:cNvSpPr>
            <a:spLocks noGrp="1"/>
          </p:cNvSpPr>
          <p:nvPr>
            <p:ph type="sldNum" sz="quarter" idx="5"/>
          </p:nvPr>
        </p:nvSpPr>
        <p:spPr/>
        <p:txBody>
          <a:bodyPr/>
          <a:lstStyle/>
          <a:p>
            <a:fld id="{DF55601B-8ECC-C44A-AFB0-A266DFAEED8C}" type="slidenum">
              <a:rPr lang="en-US" smtClean="0"/>
              <a:t>1</a:t>
            </a:fld>
            <a:endParaRPr lang="en-US"/>
          </a:p>
        </p:txBody>
      </p:sp>
    </p:spTree>
    <p:extLst>
      <p:ext uri="{BB962C8B-B14F-4D97-AF65-F5344CB8AC3E}">
        <p14:creationId xmlns:p14="http://schemas.microsoft.com/office/powerpoint/2010/main" val="2684569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E0E0E"/>
                </a:solidFill>
                <a:effectLst/>
                <a:latin typeface=".SF NS"/>
              </a:rPr>
              <a:t>This graph compares economic growth rates among countries with and without nuclear weapons. Economic growth varies widely and was influenced by factors like the COVID-19 pandemic. The presence of nuclear weapons does not appear to correlate with higher economic growth.</a:t>
            </a:r>
          </a:p>
          <a:p>
            <a:endParaRPr lang="en-US" dirty="0"/>
          </a:p>
        </p:txBody>
      </p:sp>
      <p:sp>
        <p:nvSpPr>
          <p:cNvPr id="4" name="Slide Number Placeholder 3"/>
          <p:cNvSpPr>
            <a:spLocks noGrp="1"/>
          </p:cNvSpPr>
          <p:nvPr>
            <p:ph type="sldNum" sz="quarter" idx="5"/>
          </p:nvPr>
        </p:nvSpPr>
        <p:spPr/>
        <p:txBody>
          <a:bodyPr/>
          <a:lstStyle/>
          <a:p>
            <a:fld id="{DF55601B-8ECC-C44A-AFB0-A266DFAEED8C}" type="slidenum">
              <a:rPr lang="en-US" smtClean="0"/>
              <a:t>10</a:t>
            </a:fld>
            <a:endParaRPr lang="en-US"/>
          </a:p>
        </p:txBody>
      </p:sp>
    </p:spTree>
    <p:extLst>
      <p:ext uri="{BB962C8B-B14F-4D97-AF65-F5344CB8AC3E}">
        <p14:creationId xmlns:p14="http://schemas.microsoft.com/office/powerpoint/2010/main" val="3497950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E0E0E"/>
                </a:solidFill>
                <a:effectLst/>
                <a:latin typeface=".SF NS"/>
              </a:rPr>
              <a:t>This graph examines the relationship between economic growth and the presence of nuclear weapons. Each point represents a country’s economic growth rate and whether it has nuclear weapons. We observe if countries with nuclear weapons tend to have higher or lower economic growth rates. The analysis shows that having nuclear weapons does not necessarily correlate with higher economic growth. This suggests that other factors may play a more significant role in influencing economic growth.</a:t>
            </a:r>
          </a:p>
          <a:p>
            <a:endParaRPr lang="en-US" dirty="0"/>
          </a:p>
        </p:txBody>
      </p:sp>
      <p:sp>
        <p:nvSpPr>
          <p:cNvPr id="4" name="Slide Number Placeholder 3"/>
          <p:cNvSpPr>
            <a:spLocks noGrp="1"/>
          </p:cNvSpPr>
          <p:nvPr>
            <p:ph type="sldNum" sz="quarter" idx="5"/>
          </p:nvPr>
        </p:nvSpPr>
        <p:spPr/>
        <p:txBody>
          <a:bodyPr/>
          <a:lstStyle/>
          <a:p>
            <a:fld id="{DF55601B-8ECC-C44A-AFB0-A266DFAEED8C}" type="slidenum">
              <a:rPr lang="en-US" smtClean="0"/>
              <a:t>11</a:t>
            </a:fld>
            <a:endParaRPr lang="en-US"/>
          </a:p>
        </p:txBody>
      </p:sp>
    </p:spTree>
    <p:extLst>
      <p:ext uri="{BB962C8B-B14F-4D97-AF65-F5344CB8AC3E}">
        <p14:creationId xmlns:p14="http://schemas.microsoft.com/office/powerpoint/2010/main" val="3369248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E0E0E"/>
                </a:solidFill>
                <a:effectLst/>
                <a:latin typeface=".SF NS"/>
              </a:rPr>
              <a:t>This concludes my presentation. Are there any questions?</a:t>
            </a:r>
            <a:endParaRPr lang="en-US" b="0" i="0" u="none" strike="noStrike" dirty="0">
              <a:solidFill>
                <a:srgbClr val="D8D8D8"/>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DF55601B-8ECC-C44A-AFB0-A266DFAEED8C}" type="slidenum">
              <a:rPr lang="en-US" smtClean="0"/>
              <a:t>12</a:t>
            </a:fld>
            <a:endParaRPr lang="en-US"/>
          </a:p>
        </p:txBody>
      </p:sp>
    </p:spTree>
    <p:extLst>
      <p:ext uri="{BB962C8B-B14F-4D97-AF65-F5344CB8AC3E}">
        <p14:creationId xmlns:p14="http://schemas.microsoft.com/office/powerpoint/2010/main" val="1520480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E0E0E"/>
                </a:solidFill>
                <a:effectLst/>
                <a:latin typeface=".SF NS"/>
              </a:rPr>
              <a:t>This slide provides an overview of the estimated nuclear inventory of different countries. The graph highlights the number of nuclear warheads each country possesses as of the latest available data. Understanding the distribution of nuclear weapons is crucial for analyzing their potential impact on economic health and stability.</a:t>
            </a:r>
          </a:p>
        </p:txBody>
      </p:sp>
      <p:sp>
        <p:nvSpPr>
          <p:cNvPr id="4" name="Slide Number Placeholder 3"/>
          <p:cNvSpPr>
            <a:spLocks noGrp="1"/>
          </p:cNvSpPr>
          <p:nvPr>
            <p:ph type="sldNum" sz="quarter" idx="5"/>
          </p:nvPr>
        </p:nvSpPr>
        <p:spPr/>
        <p:txBody>
          <a:bodyPr/>
          <a:lstStyle/>
          <a:p>
            <a:fld id="{DF55601B-8ECC-C44A-AFB0-A266DFAEED8C}" type="slidenum">
              <a:rPr lang="en-US" smtClean="0"/>
              <a:t>2</a:t>
            </a:fld>
            <a:endParaRPr lang="en-US"/>
          </a:p>
        </p:txBody>
      </p:sp>
    </p:spTree>
    <p:extLst>
      <p:ext uri="{BB962C8B-B14F-4D97-AF65-F5344CB8AC3E}">
        <p14:creationId xmlns:p14="http://schemas.microsoft.com/office/powerpoint/2010/main" val="234961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highlight>
                  <a:srgbClr val="1F1F1F"/>
                </a:highlight>
                <a:latin typeface="Menlo" panose="020B0609030804020204" pitchFamily="49" charset="0"/>
              </a:rPr>
              <a:t>The graphs compare economic indicators for countries with nuclear warheads in 2022. </a:t>
            </a:r>
          </a:p>
          <a:p>
            <a:endParaRPr lang="en-US" b="0" dirty="0">
              <a:solidFill>
                <a:srgbClr val="CCCCCC"/>
              </a:solidFill>
              <a:effectLst/>
              <a:highlight>
                <a:srgbClr val="1F1F1F"/>
              </a:highlight>
              <a:latin typeface="Menlo" panose="020B0609030804020204" pitchFamily="49" charset="0"/>
            </a:endParaRPr>
          </a:p>
          <a:p>
            <a:r>
              <a:rPr lang="en-US" b="0" dirty="0">
                <a:solidFill>
                  <a:srgbClr val="CCCCCC"/>
                </a:solidFill>
                <a:effectLst/>
                <a:highlight>
                  <a:srgbClr val="1F1F1F"/>
                </a:highlight>
                <a:latin typeface="Menlo" panose="020B0609030804020204" pitchFamily="49" charset="0"/>
              </a:rPr>
              <a:t>1. </a:t>
            </a:r>
            <a:r>
              <a:rPr lang="en-US" b="0" dirty="0">
                <a:solidFill>
                  <a:srgbClr val="0E0E0E"/>
                </a:solidFill>
                <a:effectLst/>
                <a:latin typeface=".SF NS"/>
              </a:rPr>
              <a:t>GDP per Capita is the h</a:t>
            </a:r>
            <a:r>
              <a:rPr lang="en-US" dirty="0">
                <a:solidFill>
                  <a:srgbClr val="0E0E0E"/>
                </a:solidFill>
                <a:effectLst/>
                <a:latin typeface=".SF NS"/>
              </a:rPr>
              <a:t>ighest in the USA, UK, France, Israel; lower in China, Russia, India, Pakistan, North Korea.</a:t>
            </a:r>
          </a:p>
          <a:p>
            <a:r>
              <a:rPr lang="en-US" b="0" dirty="0">
                <a:solidFill>
                  <a:srgbClr val="CCCCCC"/>
                </a:solidFill>
                <a:effectLst/>
                <a:highlight>
                  <a:srgbClr val="1F1F1F"/>
                </a:highlight>
                <a:latin typeface="Menlo" panose="020B0609030804020204" pitchFamily="49" charset="0"/>
              </a:rPr>
              <a:t>2. Economic Growth Rate vary widely among the countries, with some experiencing positive growth and others negative, likely influenced by the global impact of the COVID-19 pandemic.</a:t>
            </a:r>
          </a:p>
          <a:p>
            <a:r>
              <a:rPr lang="en-US" b="1" dirty="0">
                <a:solidFill>
                  <a:srgbClr val="0E0E0E"/>
                </a:solidFill>
                <a:effectLst/>
                <a:latin typeface=".SF NS"/>
              </a:rPr>
              <a:t>3. </a:t>
            </a:r>
            <a:r>
              <a:rPr lang="en-US" b="0" dirty="0">
                <a:solidFill>
                  <a:srgbClr val="0E0E0E"/>
                </a:solidFill>
                <a:effectLst/>
                <a:latin typeface=".SF NS"/>
              </a:rPr>
              <a:t>HDI Scores are </a:t>
            </a:r>
            <a:r>
              <a:rPr lang="en-US" dirty="0">
                <a:solidFill>
                  <a:srgbClr val="0E0E0E"/>
                </a:solidFill>
                <a:effectLst/>
                <a:latin typeface=".SF NS"/>
              </a:rPr>
              <a:t>High in the USA, UK, France, Israel; lower in others.</a:t>
            </a:r>
          </a:p>
          <a:p>
            <a:r>
              <a:rPr lang="en-US" b="0" dirty="0">
                <a:solidFill>
                  <a:srgbClr val="CCCCCC"/>
                </a:solidFill>
                <a:effectLst/>
                <a:highlight>
                  <a:srgbClr val="1F1F1F"/>
                </a:highlight>
                <a:latin typeface="Menlo" panose="020B0609030804020204" pitchFamily="49" charset="0"/>
              </a:rPr>
              <a:t>4. The UK and the USA have higher levels of government debt relative to their GDP, while other countries have varying, often lower, levels of debt.</a:t>
            </a:r>
          </a:p>
          <a:p>
            <a:r>
              <a:rPr lang="en-US" b="0" dirty="0">
                <a:solidFill>
                  <a:srgbClr val="CCCCCC"/>
                </a:solidFill>
                <a:effectLst/>
                <a:highlight>
                  <a:srgbClr val="1F1F1F"/>
                </a:highlight>
                <a:latin typeface="Menlo" panose="020B0609030804020204" pitchFamily="49" charset="0"/>
              </a:rPr>
              <a:t>5. Israel and the UK show higher trade openness, meaning a larger share of their GDP comes from trade. The other countries display varying levels of trade openness.</a:t>
            </a:r>
          </a:p>
          <a:p>
            <a:br>
              <a:rPr lang="en-US" b="0" dirty="0">
                <a:solidFill>
                  <a:srgbClr val="CCCCCC"/>
                </a:solidFill>
                <a:effectLst/>
                <a:highlight>
                  <a:srgbClr val="1F1F1F"/>
                </a:highlight>
                <a:latin typeface="Menlo" panose="020B0609030804020204" pitchFamily="49" charset="0"/>
              </a:rPr>
            </a:br>
            <a:endParaRPr lang="en-US" dirty="0"/>
          </a:p>
        </p:txBody>
      </p:sp>
      <p:sp>
        <p:nvSpPr>
          <p:cNvPr id="4" name="Slide Number Placeholder 3"/>
          <p:cNvSpPr>
            <a:spLocks noGrp="1"/>
          </p:cNvSpPr>
          <p:nvPr>
            <p:ph type="sldNum" sz="quarter" idx="5"/>
          </p:nvPr>
        </p:nvSpPr>
        <p:spPr/>
        <p:txBody>
          <a:bodyPr/>
          <a:lstStyle/>
          <a:p>
            <a:fld id="{DF55601B-8ECC-C44A-AFB0-A266DFAEED8C}" type="slidenum">
              <a:rPr lang="en-US" smtClean="0"/>
              <a:t>3</a:t>
            </a:fld>
            <a:endParaRPr lang="en-US"/>
          </a:p>
        </p:txBody>
      </p:sp>
    </p:spTree>
    <p:extLst>
      <p:ext uri="{BB962C8B-B14F-4D97-AF65-F5344CB8AC3E}">
        <p14:creationId xmlns:p14="http://schemas.microsoft.com/office/powerpoint/2010/main" val="3680372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highlight>
                  <a:srgbClr val="1F1F1F"/>
                </a:highlight>
                <a:latin typeface="Menlo" panose="020B0609030804020204" pitchFamily="49" charset="0"/>
              </a:rPr>
              <a:t>The bar chart shows the HDI for the countries with nuclear warheads in 2022. </a:t>
            </a:r>
          </a:p>
          <a:p>
            <a:br>
              <a:rPr lang="en-US" b="0" dirty="0">
                <a:solidFill>
                  <a:srgbClr val="CCCCCC"/>
                </a:solidFill>
                <a:effectLst/>
                <a:highlight>
                  <a:srgbClr val="1F1F1F"/>
                </a:highlight>
                <a:latin typeface="Menlo" panose="020B0609030804020204" pitchFamily="49" charset="0"/>
              </a:rPr>
            </a:br>
            <a:r>
              <a:rPr lang="en-US" b="0" dirty="0">
                <a:solidFill>
                  <a:srgbClr val="CCCCCC"/>
                </a:solidFill>
                <a:effectLst/>
                <a:highlight>
                  <a:srgbClr val="1F1F1F"/>
                </a:highlight>
                <a:latin typeface="Menlo" panose="020B0609030804020204" pitchFamily="49" charset="0"/>
              </a:rPr>
              <a:t>• USA, UK, France, Israel have high HDI values close to 1, reflecting very high levels of human development.</a:t>
            </a:r>
          </a:p>
          <a:p>
            <a:r>
              <a:rPr lang="en-US" b="0" dirty="0">
                <a:solidFill>
                  <a:srgbClr val="CCCCCC"/>
                </a:solidFill>
                <a:effectLst/>
                <a:highlight>
                  <a:srgbClr val="1F1F1F"/>
                </a:highlight>
                <a:latin typeface="Menlo" panose="020B0609030804020204" pitchFamily="49" charset="0"/>
              </a:rPr>
              <a:t>• China Has a high HDI, showing significant development and improved living standards.</a:t>
            </a:r>
          </a:p>
          <a:p>
            <a:r>
              <a:rPr lang="en-US" b="0" dirty="0">
                <a:solidFill>
                  <a:srgbClr val="CCCCCC"/>
                </a:solidFill>
                <a:effectLst/>
                <a:highlight>
                  <a:srgbClr val="1F1F1F"/>
                </a:highlight>
                <a:latin typeface="Menlo" panose="020B0609030804020204" pitchFamily="49" charset="0"/>
              </a:rPr>
              <a:t>• Russia Shows a relatively high HDI, indicating good human development.</a:t>
            </a:r>
          </a:p>
          <a:p>
            <a:r>
              <a:rPr lang="en-US" b="0" dirty="0">
                <a:solidFill>
                  <a:srgbClr val="CCCCCC"/>
                </a:solidFill>
                <a:effectLst/>
                <a:highlight>
                  <a:srgbClr val="1F1F1F"/>
                </a:highlight>
                <a:latin typeface="Menlo" panose="020B0609030804020204" pitchFamily="49" charset="0"/>
              </a:rPr>
              <a:t>• India and Pakistan Have moderate HDI values, indicating ongoing development but still room for improvement.</a:t>
            </a:r>
          </a:p>
          <a:p>
            <a:br>
              <a:rPr lang="en-US" b="0" dirty="0">
                <a:solidFill>
                  <a:srgbClr val="CCCCCC"/>
                </a:solidFill>
                <a:effectLst/>
                <a:highlight>
                  <a:srgbClr val="1F1F1F"/>
                </a:highlight>
                <a:latin typeface="Menlo" panose="020B0609030804020204" pitchFamily="49" charset="0"/>
              </a:rPr>
            </a:br>
            <a:r>
              <a:rPr lang="en-US" b="0" dirty="0">
                <a:solidFill>
                  <a:srgbClr val="CCCCCC"/>
                </a:solidFill>
                <a:effectLst/>
                <a:highlight>
                  <a:srgbClr val="1F1F1F"/>
                </a:highlight>
                <a:latin typeface="Menlo" panose="020B0609030804020204" pitchFamily="49" charset="0"/>
              </a:rPr>
              <a:t>This comparison highlights the disparities and levels of human development among the countries.</a:t>
            </a:r>
            <a:endParaRPr lang="en-US" dirty="0"/>
          </a:p>
        </p:txBody>
      </p:sp>
      <p:sp>
        <p:nvSpPr>
          <p:cNvPr id="4" name="Slide Number Placeholder 3"/>
          <p:cNvSpPr>
            <a:spLocks noGrp="1"/>
          </p:cNvSpPr>
          <p:nvPr>
            <p:ph type="sldNum" sz="quarter" idx="5"/>
          </p:nvPr>
        </p:nvSpPr>
        <p:spPr/>
        <p:txBody>
          <a:bodyPr/>
          <a:lstStyle/>
          <a:p>
            <a:fld id="{DF55601B-8ECC-C44A-AFB0-A266DFAEED8C}" type="slidenum">
              <a:rPr lang="en-US" smtClean="0"/>
              <a:t>4</a:t>
            </a:fld>
            <a:endParaRPr lang="en-US"/>
          </a:p>
        </p:txBody>
      </p:sp>
    </p:spTree>
    <p:extLst>
      <p:ext uri="{BB962C8B-B14F-4D97-AF65-F5344CB8AC3E}">
        <p14:creationId xmlns:p14="http://schemas.microsoft.com/office/powerpoint/2010/main" val="3182369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highlight>
                  <a:srgbClr val="1F1F1F"/>
                </a:highlight>
                <a:latin typeface="Menlo" panose="020B0609030804020204" pitchFamily="49" charset="0"/>
              </a:rPr>
              <a:t>This graph displays how military spending as a percentage of GDP has changed over time for countries with nuclear warheads.</a:t>
            </a:r>
          </a:p>
          <a:p>
            <a:endParaRPr lang="en-US" b="0" dirty="0">
              <a:solidFill>
                <a:srgbClr val="CCCCCC"/>
              </a:solidFill>
              <a:effectLst/>
              <a:highlight>
                <a:srgbClr val="1F1F1F"/>
              </a:highlight>
              <a:latin typeface="Menlo" panose="020B0609030804020204" pitchFamily="49" charset="0"/>
            </a:endParaRPr>
          </a:p>
          <a:p>
            <a:r>
              <a:rPr lang="en-US" b="0" dirty="0">
                <a:solidFill>
                  <a:srgbClr val="CCCCCC"/>
                </a:solidFill>
                <a:effectLst/>
                <a:highlight>
                  <a:srgbClr val="1F1F1F"/>
                </a:highlight>
                <a:latin typeface="Menlo" panose="020B0609030804020204" pitchFamily="49" charset="0"/>
              </a:rPr>
              <a:t>Spikes or drops in military spending may correlate with historical events, such as conflicts, economic crises, or changes in government policy.</a:t>
            </a:r>
          </a:p>
          <a:p>
            <a:endParaRPr lang="en-US" dirty="0"/>
          </a:p>
          <a:p>
            <a:r>
              <a:rPr lang="en-US" dirty="0"/>
              <a:t>For example, the spike we see in the Israel in the 70s was due to the Cold War</a:t>
            </a:r>
          </a:p>
        </p:txBody>
      </p:sp>
      <p:sp>
        <p:nvSpPr>
          <p:cNvPr id="4" name="Slide Number Placeholder 3"/>
          <p:cNvSpPr>
            <a:spLocks noGrp="1"/>
          </p:cNvSpPr>
          <p:nvPr>
            <p:ph type="sldNum" sz="quarter" idx="5"/>
          </p:nvPr>
        </p:nvSpPr>
        <p:spPr/>
        <p:txBody>
          <a:bodyPr/>
          <a:lstStyle/>
          <a:p>
            <a:fld id="{DF55601B-8ECC-C44A-AFB0-A266DFAEED8C}" type="slidenum">
              <a:rPr lang="en-US" smtClean="0"/>
              <a:t>5</a:t>
            </a:fld>
            <a:endParaRPr lang="en-US"/>
          </a:p>
        </p:txBody>
      </p:sp>
    </p:spTree>
    <p:extLst>
      <p:ext uri="{BB962C8B-B14F-4D97-AF65-F5344CB8AC3E}">
        <p14:creationId xmlns:p14="http://schemas.microsoft.com/office/powerpoint/2010/main" val="257122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highlight>
                  <a:srgbClr val="1F1F1F"/>
                </a:highlight>
                <a:latin typeface="Menlo" panose="020B0609030804020204" pitchFamily="49" charset="0"/>
              </a:rPr>
              <a:t>The graph allows us to see if there’s a correlation between higher military spending and human development, indicating whether countries that allocate more of their GDP to military expenses tend to have higher or lower levels of human development. Outliers can highlight countries with high military spending but lower human development, or vice versa.</a:t>
            </a:r>
          </a:p>
          <a:p>
            <a:endParaRPr lang="en-US" dirty="0"/>
          </a:p>
        </p:txBody>
      </p:sp>
      <p:sp>
        <p:nvSpPr>
          <p:cNvPr id="4" name="Slide Number Placeholder 3"/>
          <p:cNvSpPr>
            <a:spLocks noGrp="1"/>
          </p:cNvSpPr>
          <p:nvPr>
            <p:ph type="sldNum" sz="quarter" idx="5"/>
          </p:nvPr>
        </p:nvSpPr>
        <p:spPr/>
        <p:txBody>
          <a:bodyPr/>
          <a:lstStyle/>
          <a:p>
            <a:fld id="{DF55601B-8ECC-C44A-AFB0-A266DFAEED8C}" type="slidenum">
              <a:rPr lang="en-US" smtClean="0"/>
              <a:t>6</a:t>
            </a:fld>
            <a:endParaRPr lang="en-US"/>
          </a:p>
        </p:txBody>
      </p:sp>
    </p:spTree>
    <p:extLst>
      <p:ext uri="{BB962C8B-B14F-4D97-AF65-F5344CB8AC3E}">
        <p14:creationId xmlns:p14="http://schemas.microsoft.com/office/powerpoint/2010/main" val="4103949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highlight>
                  <a:srgbClr val="1F1F1F"/>
                </a:highlight>
                <a:latin typeface="Menlo" panose="020B0609030804020204" pitchFamily="49" charset="0"/>
              </a:rPr>
              <a:t>The graph allows us to see if there’s a correlation between higher military spending and economic prosperity, revealing whether countries that spend more on their military tend to have higher or lower GDP per capita. Outliers in the plot indicate countries with unique economic and defense spending priorities.</a:t>
            </a:r>
          </a:p>
          <a:p>
            <a:endParaRPr lang="en-US" dirty="0"/>
          </a:p>
        </p:txBody>
      </p:sp>
      <p:sp>
        <p:nvSpPr>
          <p:cNvPr id="4" name="Slide Number Placeholder 3"/>
          <p:cNvSpPr>
            <a:spLocks noGrp="1"/>
          </p:cNvSpPr>
          <p:nvPr>
            <p:ph type="sldNum" sz="quarter" idx="5"/>
          </p:nvPr>
        </p:nvSpPr>
        <p:spPr/>
        <p:txBody>
          <a:bodyPr/>
          <a:lstStyle/>
          <a:p>
            <a:fld id="{DF55601B-8ECC-C44A-AFB0-A266DFAEED8C}" type="slidenum">
              <a:rPr lang="en-US" smtClean="0"/>
              <a:t>7</a:t>
            </a:fld>
            <a:endParaRPr lang="en-US"/>
          </a:p>
        </p:txBody>
      </p:sp>
    </p:spTree>
    <p:extLst>
      <p:ext uri="{BB962C8B-B14F-4D97-AF65-F5344CB8AC3E}">
        <p14:creationId xmlns:p14="http://schemas.microsoft.com/office/powerpoint/2010/main" val="330858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E0E0E"/>
                </a:solidFill>
                <a:effectLst/>
                <a:latin typeface=".SF NS"/>
              </a:rPr>
              <a:t>The histogram shows a comparison of the HDI between countries with and without nuclear weapons. The analysis indicates that countries with nuclear weapons tend to have a slightly higher HDI on average. However, this difference is not statistically significant, as there is considerable overlap between the HDI values of the two groups. Specifically, the HDI values for both groups converge around 0.75, indicating that countries with and without nuclear weapons have similar HDI scores in this range. This overlap suggests that while there might be a slight tendency for nuclear-armed countries to have higher HDI values, it is not enough to conclude that nuclear status alone significantly impacts HDI.</a:t>
            </a:r>
          </a:p>
          <a:p>
            <a:endParaRPr lang="en-US" dirty="0"/>
          </a:p>
        </p:txBody>
      </p:sp>
      <p:sp>
        <p:nvSpPr>
          <p:cNvPr id="4" name="Slide Number Placeholder 3"/>
          <p:cNvSpPr>
            <a:spLocks noGrp="1"/>
          </p:cNvSpPr>
          <p:nvPr>
            <p:ph type="sldNum" sz="quarter" idx="5"/>
          </p:nvPr>
        </p:nvSpPr>
        <p:spPr/>
        <p:txBody>
          <a:bodyPr/>
          <a:lstStyle/>
          <a:p>
            <a:fld id="{DF55601B-8ECC-C44A-AFB0-A266DFAEED8C}" type="slidenum">
              <a:rPr lang="en-US" smtClean="0"/>
              <a:t>8</a:t>
            </a:fld>
            <a:endParaRPr lang="en-US"/>
          </a:p>
        </p:txBody>
      </p:sp>
    </p:spTree>
    <p:extLst>
      <p:ext uri="{BB962C8B-B14F-4D97-AF65-F5344CB8AC3E}">
        <p14:creationId xmlns:p14="http://schemas.microsoft.com/office/powerpoint/2010/main" val="1644484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highlight>
                  <a:srgbClr val="1F1F1F"/>
                </a:highlight>
                <a:latin typeface="Menlo" panose="020B0609030804020204" pitchFamily="49" charset="0"/>
              </a:rPr>
              <a:t>This graph determines relationship between a country having nuclear weapons and its HDI. The blue dots represent actual HDI values for countries, with the x-axis showing whether a country has nuclear weapons (1 means it has nukes, 0 means it doesn’t). The red line shows the general trend. This graph indicates that countries with nuclear weapons tend to have a higher HDI. </a:t>
            </a:r>
            <a:endParaRPr lang="en-US" dirty="0"/>
          </a:p>
        </p:txBody>
      </p:sp>
      <p:sp>
        <p:nvSpPr>
          <p:cNvPr id="4" name="Slide Number Placeholder 3"/>
          <p:cNvSpPr>
            <a:spLocks noGrp="1"/>
          </p:cNvSpPr>
          <p:nvPr>
            <p:ph type="sldNum" sz="quarter" idx="5"/>
          </p:nvPr>
        </p:nvSpPr>
        <p:spPr/>
        <p:txBody>
          <a:bodyPr/>
          <a:lstStyle/>
          <a:p>
            <a:fld id="{DF55601B-8ECC-C44A-AFB0-A266DFAEED8C}" type="slidenum">
              <a:rPr lang="en-US" smtClean="0"/>
              <a:t>9</a:t>
            </a:fld>
            <a:endParaRPr lang="en-US"/>
          </a:p>
        </p:txBody>
      </p:sp>
    </p:spTree>
    <p:extLst>
      <p:ext uri="{BB962C8B-B14F-4D97-AF65-F5344CB8AC3E}">
        <p14:creationId xmlns:p14="http://schemas.microsoft.com/office/powerpoint/2010/main" val="4108130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D41BCC-AD73-4203-A5A6-E62EB28B0FE6}" type="datetimeFigureOut">
              <a:rPr lang="en-US" smtClean="0"/>
              <a:t>7/26/24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15236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41BCC-AD73-4203-A5A6-E62EB28B0FE6}" type="datetimeFigureOut">
              <a:rPr lang="en-US" smtClean="0"/>
              <a:t>7/26/24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418968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41BCC-AD73-4203-A5A6-E62EB28B0FE6}" type="datetimeFigureOut">
              <a:rPr lang="en-US" smtClean="0"/>
              <a:t>7/26/24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883810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41BCC-AD73-4203-A5A6-E62EB28B0FE6}" type="datetimeFigureOut">
              <a:rPr lang="en-US" smtClean="0"/>
              <a:t>7/26/24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48065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D41BCC-AD73-4203-A5A6-E62EB28B0FE6}" type="datetimeFigureOut">
              <a:rPr lang="en-US" smtClean="0"/>
              <a:t>7/26/24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36225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D41BCC-AD73-4203-A5A6-E62EB28B0FE6}" type="datetimeFigureOut">
              <a:rPr lang="en-US" smtClean="0"/>
              <a:t>7/26/24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356445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D41BCC-AD73-4203-A5A6-E62EB28B0FE6}" type="datetimeFigureOut">
              <a:rPr lang="en-US" smtClean="0"/>
              <a:pPr/>
              <a:t>7/26/24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637F8FC-4B86-4690-8888-22AB2F781BEF}" type="slidenum">
              <a:rPr lang="en-US" smtClean="0"/>
              <a:pPr/>
              <a:t>‹#›</a:t>
            </a:fld>
            <a:endParaRPr lang="en-US"/>
          </a:p>
        </p:txBody>
      </p:sp>
    </p:spTree>
    <p:extLst>
      <p:ext uri="{BB962C8B-B14F-4D97-AF65-F5344CB8AC3E}">
        <p14:creationId xmlns:p14="http://schemas.microsoft.com/office/powerpoint/2010/main" val="1793603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D41BCC-AD73-4203-A5A6-E62EB28B0FE6}" type="datetimeFigureOut">
              <a:rPr lang="en-US" smtClean="0"/>
              <a:t>7/26/24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060335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D41BCC-AD73-4203-A5A6-E62EB28B0FE6}" type="datetimeFigureOut">
              <a:rPr lang="en-US" smtClean="0"/>
              <a:t>7/26/24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092357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D41BCC-AD73-4203-A5A6-E62EB28B0FE6}" type="datetimeFigureOut">
              <a:rPr lang="en-US" smtClean="0"/>
              <a:t>7/26/24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787067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D41BCC-AD73-4203-A5A6-E62EB28B0FE6}" type="datetimeFigureOut">
              <a:rPr lang="en-US" smtClean="0"/>
              <a:t>7/26/24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939062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B6D41BCC-AD73-4203-A5A6-E62EB28B0FE6}" type="datetimeFigureOut">
              <a:rPr lang="en-US" smtClean="0"/>
              <a:pPr/>
              <a:t>7/26/24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D637F8FC-4B86-4690-8888-22AB2F781BEF}" type="slidenum">
              <a:rPr lang="en-US" smtClean="0"/>
              <a:pPr/>
              <a:t>‹#›</a:t>
            </a:fld>
            <a:endParaRPr lang="en-US"/>
          </a:p>
        </p:txBody>
      </p:sp>
    </p:spTree>
    <p:extLst>
      <p:ext uri="{BB962C8B-B14F-4D97-AF65-F5344CB8AC3E}">
        <p14:creationId xmlns:p14="http://schemas.microsoft.com/office/powerpoint/2010/main" val="3643700224"/>
      </p:ext>
    </p:extLst>
  </p:cSld>
  <p:clrMap bg1="dk1" tx1="lt1" bg2="dk2" tx2="lt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 id="2147484090" r:id="rId8"/>
    <p:sldLayoutId id="2147484091" r:id="rId9"/>
    <p:sldLayoutId id="2147484092" r:id="rId10"/>
    <p:sldLayoutId id="21474840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028" name="Picture 4" descr="Nuclear War Could End the World, but What if It's All in Our Heads? - The  New York Times">
            <a:extLst>
              <a:ext uri="{FF2B5EF4-FFF2-40B4-BE49-F238E27FC236}">
                <a16:creationId xmlns:a16="http://schemas.microsoft.com/office/drawing/2014/main" id="{63D37B65-87C9-AF8B-EFB1-20C74D4857B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6000" y="804334"/>
            <a:ext cx="5249332" cy="524933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A8E9F27-11D8-F7C4-A5CF-129C56302AC8}"/>
              </a:ext>
            </a:extLst>
          </p:cNvPr>
          <p:cNvSpPr txBox="1"/>
          <p:nvPr/>
        </p:nvSpPr>
        <p:spPr>
          <a:xfrm>
            <a:off x="490846" y="1720840"/>
            <a:ext cx="5605154" cy="3416320"/>
          </a:xfrm>
          <a:prstGeom prst="rect">
            <a:avLst/>
          </a:prstGeom>
          <a:noFill/>
        </p:spPr>
        <p:txBody>
          <a:bodyPr wrap="square" rtlCol="0">
            <a:spAutoFit/>
          </a:bodyPr>
          <a:lstStyle/>
          <a:p>
            <a:pPr algn="ctr"/>
            <a:r>
              <a:rPr lang="en-US" sz="3600" b="0" i="0" u="none" strike="noStrike" dirty="0">
                <a:solidFill>
                  <a:srgbClr val="D8D8D8"/>
                </a:solidFill>
                <a:effectLst/>
                <a:latin typeface="-apple-system"/>
              </a:rPr>
              <a:t>Is the possession of nuclear weapons linked to a country's economic health                                                                                                                                                                                                                                                                                                                                                                                                                                                                                                                                                                                                                                                                                                                                                                                                                                                                                                                                                                                                                                                                                                                                                                                                                                                                                                                                                                                                                                                                                                                                                                                                                                                                                                                                                                                                                                                                                                                                                                                                                                                                                                                                                                                                                                                                                                                                                                                                                                                                                                                                                                                                                                                                                                                                                                                                                                                                                                                                                                                                                                                                                                                       and overall stability?</a:t>
            </a:r>
          </a:p>
          <a:p>
            <a:pPr algn="ctr"/>
            <a:endParaRPr lang="en-US" sz="3600" dirty="0">
              <a:solidFill>
                <a:srgbClr val="D8D8D8"/>
              </a:solidFill>
              <a:latin typeface="-apple-system"/>
            </a:endParaRPr>
          </a:p>
          <a:p>
            <a:pPr algn="ctr"/>
            <a:r>
              <a:rPr lang="en-US" sz="3600" b="0" i="0" u="none" strike="noStrike" dirty="0">
                <a:solidFill>
                  <a:srgbClr val="D8D8D8"/>
                </a:solidFill>
                <a:effectLst/>
                <a:latin typeface="-apple-system"/>
              </a:rPr>
              <a:t>By: Chanel</a:t>
            </a:r>
            <a:r>
              <a:rPr lang="en-US" sz="3600" dirty="0">
                <a:solidFill>
                  <a:srgbClr val="D8D8D8"/>
                </a:solidFill>
                <a:latin typeface="-apple-system"/>
              </a:rPr>
              <a:t> </a:t>
            </a:r>
            <a:r>
              <a:rPr lang="en-US" sz="3600" b="0" i="0" u="none" strike="noStrike" dirty="0">
                <a:solidFill>
                  <a:srgbClr val="D8D8D8"/>
                </a:solidFill>
                <a:effectLst/>
                <a:latin typeface="-apple-system"/>
              </a:rPr>
              <a:t>Jones</a:t>
            </a:r>
          </a:p>
        </p:txBody>
      </p:sp>
    </p:spTree>
    <p:extLst>
      <p:ext uri="{BB962C8B-B14F-4D97-AF65-F5344CB8AC3E}">
        <p14:creationId xmlns:p14="http://schemas.microsoft.com/office/powerpoint/2010/main" val="2478351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a graph&#10;&#10;Description automatically generated">
            <a:extLst>
              <a:ext uri="{FF2B5EF4-FFF2-40B4-BE49-F238E27FC236}">
                <a16:creationId xmlns:a16="http://schemas.microsoft.com/office/drawing/2014/main" id="{ECDAF1C1-E87C-B585-0A99-A69C4477611D}"/>
              </a:ext>
            </a:extLst>
          </p:cNvPr>
          <p:cNvPicPr>
            <a:picLocks noGrp="1" noChangeAspect="1"/>
          </p:cNvPicPr>
          <p:nvPr>
            <p:ph idx="1"/>
          </p:nvPr>
        </p:nvPicPr>
        <p:blipFill>
          <a:blip r:embed="rId3"/>
          <a:stretch>
            <a:fillRect/>
          </a:stretch>
        </p:blipFill>
        <p:spPr>
          <a:xfrm>
            <a:off x="539578" y="1322173"/>
            <a:ext cx="4576119" cy="3806095"/>
          </a:xfrm>
        </p:spPr>
      </p:pic>
      <p:pic>
        <p:nvPicPr>
          <p:cNvPr id="7" name="Picture 6" descr="A graph of a graph showing the value of a number of nukes&#10;&#10;Description automatically generated">
            <a:extLst>
              <a:ext uri="{FF2B5EF4-FFF2-40B4-BE49-F238E27FC236}">
                <a16:creationId xmlns:a16="http://schemas.microsoft.com/office/drawing/2014/main" id="{B654356A-A75D-5608-8F52-DC3BCAAD0092}"/>
              </a:ext>
            </a:extLst>
          </p:cNvPr>
          <p:cNvPicPr>
            <a:picLocks noChangeAspect="1"/>
          </p:cNvPicPr>
          <p:nvPr/>
        </p:nvPicPr>
        <p:blipFill>
          <a:blip r:embed="rId4"/>
          <a:stretch>
            <a:fillRect/>
          </a:stretch>
        </p:blipFill>
        <p:spPr>
          <a:xfrm>
            <a:off x="5399903" y="308918"/>
            <a:ext cx="6252519" cy="6030097"/>
          </a:xfrm>
          <a:prstGeom prst="rect">
            <a:avLst/>
          </a:prstGeom>
        </p:spPr>
      </p:pic>
    </p:spTree>
    <p:extLst>
      <p:ext uri="{BB962C8B-B14F-4D97-AF65-F5344CB8AC3E}">
        <p14:creationId xmlns:p14="http://schemas.microsoft.com/office/powerpoint/2010/main" val="3668272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836BE150-8A47-69EE-7811-A1F2AC1D6286}"/>
              </a:ext>
            </a:extLst>
          </p:cNvPr>
          <p:cNvPicPr>
            <a:picLocks noGrp="1" noChangeAspect="1"/>
          </p:cNvPicPr>
          <p:nvPr>
            <p:ph idx="1"/>
          </p:nvPr>
        </p:nvPicPr>
        <p:blipFill>
          <a:blip r:embed="rId3"/>
          <a:stretch>
            <a:fillRect/>
          </a:stretch>
        </p:blipFill>
        <p:spPr>
          <a:xfrm>
            <a:off x="604158" y="832757"/>
            <a:ext cx="11054442" cy="5372100"/>
          </a:xfrm>
        </p:spPr>
      </p:pic>
    </p:spTree>
    <p:extLst>
      <p:ext uri="{BB962C8B-B14F-4D97-AF65-F5344CB8AC3E}">
        <p14:creationId xmlns:p14="http://schemas.microsoft.com/office/powerpoint/2010/main" val="2544273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Nuclear War Could End the World, but What if It's All in Our Heads? - The  New York Times">
            <a:extLst>
              <a:ext uri="{FF2B5EF4-FFF2-40B4-BE49-F238E27FC236}">
                <a16:creationId xmlns:a16="http://schemas.microsoft.com/office/drawing/2014/main" id="{63D37B65-87C9-AF8B-EFB1-20C74D4857B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03768" y="771677"/>
            <a:ext cx="4639732" cy="484535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A8E9F27-11D8-F7C4-A5CF-129C56302AC8}"/>
              </a:ext>
            </a:extLst>
          </p:cNvPr>
          <p:cNvSpPr txBox="1"/>
          <p:nvPr/>
        </p:nvSpPr>
        <p:spPr>
          <a:xfrm>
            <a:off x="5056415" y="748577"/>
            <a:ext cx="7135585" cy="830997"/>
          </a:xfrm>
          <a:prstGeom prst="rect">
            <a:avLst/>
          </a:prstGeom>
          <a:noFill/>
        </p:spPr>
        <p:txBody>
          <a:bodyPr wrap="square" rtlCol="0">
            <a:spAutoFit/>
          </a:bodyPr>
          <a:lstStyle/>
          <a:p>
            <a:pPr algn="ctr"/>
            <a:r>
              <a:rPr lang="en-US" sz="2400" b="0" i="0" u="none" strike="noStrike" dirty="0">
                <a:solidFill>
                  <a:srgbClr val="D8D8D8"/>
                </a:solidFill>
                <a:effectLst/>
                <a:latin typeface="-apple-system"/>
              </a:rPr>
              <a:t>Git Hub Link: https://</a:t>
            </a:r>
            <a:r>
              <a:rPr lang="en-US" sz="2400" b="0" i="0" u="none" strike="noStrike" dirty="0" err="1">
                <a:solidFill>
                  <a:srgbClr val="D8D8D8"/>
                </a:solidFill>
                <a:effectLst/>
                <a:latin typeface="-apple-system"/>
              </a:rPr>
              <a:t>github.com</a:t>
            </a:r>
            <a:r>
              <a:rPr lang="en-US" sz="2400" b="0" i="0" u="none" strike="noStrike" dirty="0">
                <a:solidFill>
                  <a:srgbClr val="D8D8D8"/>
                </a:solidFill>
                <a:effectLst/>
                <a:latin typeface="-apple-system"/>
              </a:rPr>
              <a:t>/</a:t>
            </a:r>
            <a:r>
              <a:rPr lang="en-US" sz="2400" b="0" i="0" u="none" strike="noStrike" dirty="0" err="1">
                <a:solidFill>
                  <a:srgbClr val="D8D8D8"/>
                </a:solidFill>
                <a:effectLst/>
                <a:latin typeface="-apple-system"/>
              </a:rPr>
              <a:t>Blackbullbjj</a:t>
            </a:r>
            <a:r>
              <a:rPr lang="en-US" sz="2400" b="0" i="0" u="none" strike="noStrike" dirty="0">
                <a:solidFill>
                  <a:srgbClr val="D8D8D8"/>
                </a:solidFill>
                <a:effectLst/>
                <a:latin typeface="-apple-system"/>
              </a:rPr>
              <a:t>/</a:t>
            </a:r>
            <a:r>
              <a:rPr lang="en-US" sz="2400" b="0" i="0" u="none" strike="noStrike" dirty="0" err="1">
                <a:solidFill>
                  <a:srgbClr val="D8D8D8"/>
                </a:solidFill>
                <a:effectLst/>
                <a:latin typeface="-apple-system"/>
              </a:rPr>
              <a:t>eco_v_nukes</a:t>
            </a:r>
            <a:endParaRPr lang="en-US" sz="2400" b="0" i="0" u="none" strike="noStrike" dirty="0">
              <a:solidFill>
                <a:srgbClr val="D8D8D8"/>
              </a:solidFill>
              <a:effectLst/>
              <a:latin typeface="-apple-system"/>
            </a:endParaRPr>
          </a:p>
        </p:txBody>
      </p:sp>
      <p:sp>
        <p:nvSpPr>
          <p:cNvPr id="3" name="TextBox 2">
            <a:extLst>
              <a:ext uri="{FF2B5EF4-FFF2-40B4-BE49-F238E27FC236}">
                <a16:creationId xmlns:a16="http://schemas.microsoft.com/office/drawing/2014/main" id="{A4BE766B-C637-0A30-4101-D10CA4D87E71}"/>
              </a:ext>
            </a:extLst>
          </p:cNvPr>
          <p:cNvSpPr txBox="1"/>
          <p:nvPr/>
        </p:nvSpPr>
        <p:spPr>
          <a:xfrm>
            <a:off x="1983241" y="5936413"/>
            <a:ext cx="8225518" cy="954107"/>
          </a:xfrm>
          <a:prstGeom prst="rect">
            <a:avLst/>
          </a:prstGeom>
          <a:noFill/>
        </p:spPr>
        <p:txBody>
          <a:bodyPr wrap="square" rtlCol="0">
            <a:spAutoFit/>
          </a:bodyPr>
          <a:lstStyle/>
          <a:p>
            <a:pPr algn="ctr"/>
            <a:r>
              <a:rPr lang="en-US" sz="2800" dirty="0"/>
              <a:t>Data Analysis Completed By:  Chanel Jones</a:t>
            </a:r>
          </a:p>
          <a:p>
            <a:pPr algn="ctr"/>
            <a:r>
              <a:rPr lang="en-US" sz="2800" dirty="0"/>
              <a:t>chanel.jones.3@us.af.mil</a:t>
            </a:r>
          </a:p>
        </p:txBody>
      </p:sp>
      <p:sp>
        <p:nvSpPr>
          <p:cNvPr id="4" name="TextBox 3">
            <a:extLst>
              <a:ext uri="{FF2B5EF4-FFF2-40B4-BE49-F238E27FC236}">
                <a16:creationId xmlns:a16="http://schemas.microsoft.com/office/drawing/2014/main" id="{5240AE14-0F0F-6E0B-DB72-A62198F6FE8C}"/>
              </a:ext>
            </a:extLst>
          </p:cNvPr>
          <p:cNvSpPr txBox="1"/>
          <p:nvPr/>
        </p:nvSpPr>
        <p:spPr>
          <a:xfrm>
            <a:off x="6125935" y="1622114"/>
            <a:ext cx="4996543" cy="2585323"/>
          </a:xfrm>
          <a:prstGeom prst="rect">
            <a:avLst/>
          </a:prstGeom>
          <a:noFill/>
        </p:spPr>
        <p:txBody>
          <a:bodyPr wrap="square" rtlCol="0">
            <a:spAutoFit/>
          </a:bodyPr>
          <a:lstStyle/>
          <a:p>
            <a:pPr algn="ctr"/>
            <a:r>
              <a:rPr lang="en-US" sz="2400" u="sng" dirty="0">
                <a:solidFill>
                  <a:srgbClr val="D8D8D8"/>
                </a:solidFill>
                <a:latin typeface="-apple-system"/>
              </a:rPr>
              <a:t>Tools Used: </a:t>
            </a:r>
          </a:p>
          <a:p>
            <a:pPr algn="ctr"/>
            <a:r>
              <a:rPr lang="en-US" sz="2000" dirty="0"/>
              <a:t>1. Pandas</a:t>
            </a:r>
          </a:p>
          <a:p>
            <a:pPr algn="ctr"/>
            <a:r>
              <a:rPr lang="en-US" sz="2000" dirty="0"/>
              <a:t>2. NumPy</a:t>
            </a:r>
          </a:p>
          <a:p>
            <a:pPr algn="ctr"/>
            <a:r>
              <a:rPr lang="en-US" sz="2000" dirty="0"/>
              <a:t>3. Matplotlib</a:t>
            </a:r>
          </a:p>
          <a:p>
            <a:pPr algn="ctr"/>
            <a:r>
              <a:rPr lang="en-US" sz="2000" dirty="0"/>
              <a:t>4. </a:t>
            </a:r>
            <a:r>
              <a:rPr lang="en-US" sz="2000" dirty="0" err="1"/>
              <a:t>Scipy</a:t>
            </a:r>
            <a:endParaRPr lang="en-US" sz="2000" dirty="0"/>
          </a:p>
          <a:p>
            <a:pPr algn="ctr"/>
            <a:r>
              <a:rPr lang="en-US" sz="2000" dirty="0"/>
              <a:t>5. Scikit-Learn</a:t>
            </a:r>
          </a:p>
          <a:p>
            <a:pPr algn="ctr"/>
            <a:r>
              <a:rPr lang="en-US" sz="2000" dirty="0"/>
              <a:t>6. </a:t>
            </a:r>
            <a:r>
              <a:rPr lang="en-US" sz="2000" dirty="0" err="1"/>
              <a:t>Plotly</a:t>
            </a:r>
            <a:endParaRPr lang="en-US" sz="2000" dirty="0"/>
          </a:p>
          <a:p>
            <a:pPr algn="ctr"/>
            <a:endParaRPr lang="en-US" dirty="0"/>
          </a:p>
        </p:txBody>
      </p:sp>
      <p:sp>
        <p:nvSpPr>
          <p:cNvPr id="7" name="TextBox 6">
            <a:extLst>
              <a:ext uri="{FF2B5EF4-FFF2-40B4-BE49-F238E27FC236}">
                <a16:creationId xmlns:a16="http://schemas.microsoft.com/office/drawing/2014/main" id="{70D41F90-86A0-419A-75C9-5A986D176DD6}"/>
              </a:ext>
            </a:extLst>
          </p:cNvPr>
          <p:cNvSpPr txBox="1"/>
          <p:nvPr/>
        </p:nvSpPr>
        <p:spPr>
          <a:xfrm>
            <a:off x="6169478" y="3837729"/>
            <a:ext cx="4996543" cy="1938992"/>
          </a:xfrm>
          <a:prstGeom prst="rect">
            <a:avLst/>
          </a:prstGeom>
          <a:noFill/>
        </p:spPr>
        <p:txBody>
          <a:bodyPr wrap="square" rtlCol="0">
            <a:spAutoFit/>
          </a:bodyPr>
          <a:lstStyle/>
          <a:p>
            <a:pPr algn="ctr"/>
            <a:r>
              <a:rPr lang="en-US" sz="2400" b="0" i="0" u="sng" strike="noStrike" dirty="0">
                <a:solidFill>
                  <a:srgbClr val="D8D8D8"/>
                </a:solidFill>
                <a:effectLst/>
                <a:latin typeface="-apple-system"/>
              </a:rPr>
              <a:t>Resources</a:t>
            </a:r>
            <a:endParaRPr lang="en-US" sz="2400" b="0" i="0" u="none" strike="noStrike" dirty="0">
              <a:solidFill>
                <a:srgbClr val="D8D8D8"/>
              </a:solidFill>
              <a:effectLst/>
              <a:latin typeface="-apple-system"/>
            </a:endParaRPr>
          </a:p>
          <a:p>
            <a:pPr algn="ctr">
              <a:buFont typeface="+mj-lt"/>
              <a:buAutoNum type="arabicPeriod"/>
            </a:pPr>
            <a:r>
              <a:rPr lang="en-US" sz="2400" b="0" i="0" u="none" strike="noStrike" dirty="0">
                <a:solidFill>
                  <a:srgbClr val="D8D8D8"/>
                </a:solidFill>
                <a:effectLst/>
                <a:latin typeface="-apple-system"/>
              </a:rPr>
              <a:t>Global </a:t>
            </a:r>
            <a:r>
              <a:rPr lang="en-US" sz="2000" b="0" i="0" u="none" strike="noStrike" dirty="0">
                <a:solidFill>
                  <a:srgbClr val="D8D8D8"/>
                </a:solidFill>
                <a:effectLst/>
                <a:latin typeface="-apple-system"/>
              </a:rPr>
              <a:t>Economy</a:t>
            </a:r>
            <a:endParaRPr lang="en-US" sz="2400" b="0" i="0" u="none" strike="noStrike" dirty="0">
              <a:solidFill>
                <a:srgbClr val="D8D8D8"/>
              </a:solidFill>
              <a:effectLst/>
              <a:latin typeface="-apple-system"/>
            </a:endParaRPr>
          </a:p>
          <a:p>
            <a:pPr algn="ctr">
              <a:buFont typeface="+mj-lt"/>
              <a:buAutoNum type="arabicPeriod"/>
            </a:pPr>
            <a:r>
              <a:rPr lang="en-US" sz="2400" b="0" i="0" u="none" strike="noStrike" dirty="0">
                <a:solidFill>
                  <a:srgbClr val="D8D8D8"/>
                </a:solidFill>
                <a:effectLst/>
                <a:latin typeface="-apple-system"/>
              </a:rPr>
              <a:t>SIPRI (Stockholm International Peace Research Institute)</a:t>
            </a:r>
          </a:p>
          <a:p>
            <a:pPr algn="ctr">
              <a:buFont typeface="+mj-lt"/>
              <a:buAutoNum type="arabicPeriod"/>
            </a:pPr>
            <a:r>
              <a:rPr lang="en-US" sz="2400" b="0" i="0" u="none" strike="noStrike" dirty="0">
                <a:solidFill>
                  <a:srgbClr val="D8D8D8"/>
                </a:solidFill>
                <a:effectLst/>
                <a:latin typeface="-apple-system"/>
              </a:rPr>
              <a:t>Nuclear Threat Initiative.</a:t>
            </a:r>
          </a:p>
        </p:txBody>
      </p:sp>
    </p:spTree>
    <p:extLst>
      <p:ext uri="{BB962C8B-B14F-4D97-AF65-F5344CB8AC3E}">
        <p14:creationId xmlns:p14="http://schemas.microsoft.com/office/powerpoint/2010/main" val="4171902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 name="Content Placeholder 19" descr="A graph with numbers and text&#10;&#10;Description automatically generated with medium confidence">
            <a:extLst>
              <a:ext uri="{FF2B5EF4-FFF2-40B4-BE49-F238E27FC236}">
                <a16:creationId xmlns:a16="http://schemas.microsoft.com/office/drawing/2014/main" id="{85019D36-31C9-7911-44AB-840B3B2C4ADC}"/>
              </a:ext>
            </a:extLst>
          </p:cNvPr>
          <p:cNvPicPr>
            <a:picLocks noGrp="1" noChangeAspect="1"/>
          </p:cNvPicPr>
          <p:nvPr>
            <p:ph idx="1"/>
          </p:nvPr>
        </p:nvPicPr>
        <p:blipFill>
          <a:blip r:embed="rId3"/>
          <a:stretch>
            <a:fillRect/>
          </a:stretch>
        </p:blipFill>
        <p:spPr>
          <a:xfrm>
            <a:off x="1519881" y="1186248"/>
            <a:ext cx="9304638" cy="4485503"/>
          </a:xfrm>
        </p:spPr>
      </p:pic>
    </p:spTree>
    <p:extLst>
      <p:ext uri="{BB962C8B-B14F-4D97-AF65-F5344CB8AC3E}">
        <p14:creationId xmlns:p14="http://schemas.microsoft.com/office/powerpoint/2010/main" val="2126611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different sizes and colors&#10;&#10;Description automatically generated with medium confidence">
            <a:extLst>
              <a:ext uri="{FF2B5EF4-FFF2-40B4-BE49-F238E27FC236}">
                <a16:creationId xmlns:a16="http://schemas.microsoft.com/office/drawing/2014/main" id="{84FDAC51-B724-D58D-80D5-98A45ECEEA20}"/>
              </a:ext>
            </a:extLst>
          </p:cNvPr>
          <p:cNvPicPr>
            <a:picLocks noGrp="1" noChangeAspect="1"/>
          </p:cNvPicPr>
          <p:nvPr>
            <p:ph idx="1"/>
          </p:nvPr>
        </p:nvPicPr>
        <p:blipFill>
          <a:blip r:embed="rId3"/>
          <a:stretch>
            <a:fillRect/>
          </a:stretch>
        </p:blipFill>
        <p:spPr>
          <a:xfrm>
            <a:off x="642551" y="432486"/>
            <a:ext cx="10799805" cy="5955957"/>
          </a:xfrm>
        </p:spPr>
      </p:pic>
    </p:spTree>
    <p:extLst>
      <p:ext uri="{BB962C8B-B14F-4D97-AF65-F5344CB8AC3E}">
        <p14:creationId xmlns:p14="http://schemas.microsoft.com/office/powerpoint/2010/main" val="1246688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different colored lines&#10;&#10;Description automatically generated">
            <a:extLst>
              <a:ext uri="{FF2B5EF4-FFF2-40B4-BE49-F238E27FC236}">
                <a16:creationId xmlns:a16="http://schemas.microsoft.com/office/drawing/2014/main" id="{9B63E3E6-13B3-0445-244D-5D4088E05FA0}"/>
              </a:ext>
            </a:extLst>
          </p:cNvPr>
          <p:cNvPicPr>
            <a:picLocks noGrp="1" noChangeAspect="1"/>
          </p:cNvPicPr>
          <p:nvPr>
            <p:ph idx="1"/>
          </p:nvPr>
        </p:nvPicPr>
        <p:blipFill>
          <a:blip r:embed="rId3"/>
          <a:stretch>
            <a:fillRect/>
          </a:stretch>
        </p:blipFill>
        <p:spPr>
          <a:xfrm>
            <a:off x="584462" y="970961"/>
            <a:ext cx="10953946" cy="5043340"/>
          </a:xfrm>
        </p:spPr>
      </p:pic>
    </p:spTree>
    <p:extLst>
      <p:ext uri="{BB962C8B-B14F-4D97-AF65-F5344CB8AC3E}">
        <p14:creationId xmlns:p14="http://schemas.microsoft.com/office/powerpoint/2010/main" val="172318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graph of a number of people&#10;&#10;Description automatically generated">
            <a:extLst>
              <a:ext uri="{FF2B5EF4-FFF2-40B4-BE49-F238E27FC236}">
                <a16:creationId xmlns:a16="http://schemas.microsoft.com/office/drawing/2014/main" id="{6626E2D4-B78A-BF38-2CB7-DABA8EA85A79}"/>
              </a:ext>
            </a:extLst>
          </p:cNvPr>
          <p:cNvPicPr>
            <a:picLocks noGrp="1" noChangeAspect="1"/>
          </p:cNvPicPr>
          <p:nvPr>
            <p:ph idx="1"/>
          </p:nvPr>
        </p:nvPicPr>
        <p:blipFill>
          <a:blip r:embed="rId3"/>
          <a:stretch>
            <a:fillRect/>
          </a:stretch>
        </p:blipFill>
        <p:spPr>
          <a:xfrm>
            <a:off x="471341" y="754144"/>
            <a:ext cx="11189616" cy="5580667"/>
          </a:xfrm>
        </p:spPr>
      </p:pic>
    </p:spTree>
    <p:extLst>
      <p:ext uri="{BB962C8B-B14F-4D97-AF65-F5344CB8AC3E}">
        <p14:creationId xmlns:p14="http://schemas.microsoft.com/office/powerpoint/2010/main" val="3477511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with numbers and symbols&#10;&#10;Description automatically generated">
            <a:extLst>
              <a:ext uri="{FF2B5EF4-FFF2-40B4-BE49-F238E27FC236}">
                <a16:creationId xmlns:a16="http://schemas.microsoft.com/office/drawing/2014/main" id="{69A44057-1725-7960-F887-EE1220D23ADD}"/>
              </a:ext>
            </a:extLst>
          </p:cNvPr>
          <p:cNvPicPr>
            <a:picLocks noGrp="1" noChangeAspect="1"/>
          </p:cNvPicPr>
          <p:nvPr>
            <p:ph idx="1"/>
          </p:nvPr>
        </p:nvPicPr>
        <p:blipFill>
          <a:blip r:embed="rId3"/>
          <a:stretch>
            <a:fillRect/>
          </a:stretch>
        </p:blipFill>
        <p:spPr>
          <a:xfrm>
            <a:off x="653143" y="641268"/>
            <a:ext cx="10759044" cy="5723905"/>
          </a:xfrm>
        </p:spPr>
      </p:pic>
    </p:spTree>
    <p:extLst>
      <p:ext uri="{BB962C8B-B14F-4D97-AF65-F5344CB8AC3E}">
        <p14:creationId xmlns:p14="http://schemas.microsoft.com/office/powerpoint/2010/main" val="1997220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with numbers and symbols&#10;&#10;Description automatically generated">
            <a:extLst>
              <a:ext uri="{FF2B5EF4-FFF2-40B4-BE49-F238E27FC236}">
                <a16:creationId xmlns:a16="http://schemas.microsoft.com/office/drawing/2014/main" id="{6AFBB880-826E-C52C-9AFB-9424B571F581}"/>
              </a:ext>
            </a:extLst>
          </p:cNvPr>
          <p:cNvPicPr>
            <a:picLocks noGrp="1" noChangeAspect="1"/>
          </p:cNvPicPr>
          <p:nvPr>
            <p:ph idx="1"/>
          </p:nvPr>
        </p:nvPicPr>
        <p:blipFill>
          <a:blip r:embed="rId3"/>
          <a:stretch>
            <a:fillRect/>
          </a:stretch>
        </p:blipFill>
        <p:spPr>
          <a:xfrm>
            <a:off x="475013" y="712519"/>
            <a:ext cx="11281557" cy="5569528"/>
          </a:xfrm>
        </p:spPr>
      </p:pic>
    </p:spTree>
    <p:extLst>
      <p:ext uri="{BB962C8B-B14F-4D97-AF65-F5344CB8AC3E}">
        <p14:creationId xmlns:p14="http://schemas.microsoft.com/office/powerpoint/2010/main" val="1213269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a graph&#10;&#10;Description automatically generated">
            <a:extLst>
              <a:ext uri="{FF2B5EF4-FFF2-40B4-BE49-F238E27FC236}">
                <a16:creationId xmlns:a16="http://schemas.microsoft.com/office/drawing/2014/main" id="{DA037875-89D7-8E2D-7D36-CB0546FD3EDC}"/>
              </a:ext>
            </a:extLst>
          </p:cNvPr>
          <p:cNvPicPr>
            <a:picLocks noGrp="1" noChangeAspect="1"/>
          </p:cNvPicPr>
          <p:nvPr>
            <p:ph idx="1"/>
          </p:nvPr>
        </p:nvPicPr>
        <p:blipFill>
          <a:blip r:embed="rId3"/>
          <a:stretch>
            <a:fillRect/>
          </a:stretch>
        </p:blipFill>
        <p:spPr>
          <a:xfrm>
            <a:off x="294331" y="1436914"/>
            <a:ext cx="4405121" cy="4263242"/>
          </a:xfrm>
        </p:spPr>
      </p:pic>
      <p:pic>
        <p:nvPicPr>
          <p:cNvPr id="7" name="Picture 6" descr="A graph of a number of nukes&#10;&#10;Description automatically generated">
            <a:extLst>
              <a:ext uri="{FF2B5EF4-FFF2-40B4-BE49-F238E27FC236}">
                <a16:creationId xmlns:a16="http://schemas.microsoft.com/office/drawing/2014/main" id="{403BB568-DD19-00E5-C5AB-E4153F41BF0B}"/>
              </a:ext>
            </a:extLst>
          </p:cNvPr>
          <p:cNvPicPr>
            <a:picLocks noChangeAspect="1"/>
          </p:cNvPicPr>
          <p:nvPr/>
        </p:nvPicPr>
        <p:blipFill>
          <a:blip r:embed="rId4"/>
          <a:stretch>
            <a:fillRect/>
          </a:stretch>
        </p:blipFill>
        <p:spPr>
          <a:xfrm>
            <a:off x="5128054" y="451263"/>
            <a:ext cx="6769615" cy="5842658"/>
          </a:xfrm>
          <a:prstGeom prst="rect">
            <a:avLst/>
          </a:prstGeom>
        </p:spPr>
      </p:pic>
    </p:spTree>
    <p:extLst>
      <p:ext uri="{BB962C8B-B14F-4D97-AF65-F5344CB8AC3E}">
        <p14:creationId xmlns:p14="http://schemas.microsoft.com/office/powerpoint/2010/main" val="3307453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with a line&#10;&#10;Description automatically generated">
            <a:extLst>
              <a:ext uri="{FF2B5EF4-FFF2-40B4-BE49-F238E27FC236}">
                <a16:creationId xmlns:a16="http://schemas.microsoft.com/office/drawing/2014/main" id="{2364F463-CC16-23CC-8749-FF9AD31AF697}"/>
              </a:ext>
            </a:extLst>
          </p:cNvPr>
          <p:cNvPicPr>
            <a:picLocks noGrp="1" noChangeAspect="1"/>
          </p:cNvPicPr>
          <p:nvPr>
            <p:ph idx="1"/>
          </p:nvPr>
        </p:nvPicPr>
        <p:blipFill>
          <a:blip r:embed="rId3"/>
          <a:stretch>
            <a:fillRect/>
          </a:stretch>
        </p:blipFill>
        <p:spPr>
          <a:xfrm>
            <a:off x="358346" y="1161536"/>
            <a:ext cx="11380573" cy="5041556"/>
          </a:xfrm>
        </p:spPr>
      </p:pic>
    </p:spTree>
    <p:extLst>
      <p:ext uri="{BB962C8B-B14F-4D97-AF65-F5344CB8AC3E}">
        <p14:creationId xmlns:p14="http://schemas.microsoft.com/office/powerpoint/2010/main" val="5373717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2575</TotalTime>
  <Words>986</Words>
  <Application>Microsoft Macintosh PowerPoint</Application>
  <PresentationFormat>Widescreen</PresentationFormat>
  <Paragraphs>61</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-apple-system</vt:lpstr>
      <vt:lpstr>.SF NS</vt:lpstr>
      <vt:lpstr>Aptos</vt:lpstr>
      <vt:lpstr>Aptos Display</vt:lpstr>
      <vt:lpstr>Arial</vt:lpstr>
      <vt:lpstr>Menlo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CJ Jones</dc:creator>
  <cp:lastModifiedBy>CJ Jones</cp:lastModifiedBy>
  <cp:revision>9</cp:revision>
  <cp:lastPrinted>2024-07-26T13:39:55Z</cp:lastPrinted>
  <dcterms:created xsi:type="dcterms:W3CDTF">2024-07-24T21:07:43Z</dcterms:created>
  <dcterms:modified xsi:type="dcterms:W3CDTF">2024-07-26T20:00:30Z</dcterms:modified>
</cp:coreProperties>
</file>