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63" r:id="rId3"/>
    <p:sldId id="257" r:id="rId4"/>
    <p:sldId id="258"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254"/>
  </p:normalViewPr>
  <p:slideViewPr>
    <p:cSldViewPr snapToGrid="0">
      <p:cViewPr>
        <p:scale>
          <a:sx n="120" d="100"/>
          <a:sy n="120" d="100"/>
        </p:scale>
        <p:origin x="16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F9FF5-40FB-AB46-B5C1-A74AA902C2CE}" type="datetimeFigureOut">
              <a:rPr lang="en-US" smtClean="0"/>
              <a:t>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E99C2-368C-C044-9416-C043FEAC97D1}" type="slidenum">
              <a:rPr lang="en-US" smtClean="0"/>
              <a:t>‹#›</a:t>
            </a:fld>
            <a:endParaRPr lang="en-US"/>
          </a:p>
        </p:txBody>
      </p:sp>
    </p:spTree>
    <p:extLst>
      <p:ext uri="{BB962C8B-B14F-4D97-AF65-F5344CB8AC3E}">
        <p14:creationId xmlns:p14="http://schemas.microsoft.com/office/powerpoint/2010/main" val="406126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spike that we see in the 2000s is due to </a:t>
            </a:r>
            <a:r>
              <a:rPr lang="en-US" b="0" i="0" u="none" strike="noStrike" dirty="0">
                <a:solidFill>
                  <a:srgbClr val="000000"/>
                </a:solidFill>
                <a:effectLst/>
                <a:latin typeface="-webkit-standard"/>
              </a:rPr>
              <a:t>fertility rate fluctuations. This view is world wide and some countries experienced a decrease in birth rates.</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2</a:t>
            </a:fld>
            <a:endParaRPr lang="en-US"/>
          </a:p>
        </p:txBody>
      </p:sp>
    </p:spTree>
    <p:extLst>
      <p:ext uri="{BB962C8B-B14F-4D97-AF65-F5344CB8AC3E}">
        <p14:creationId xmlns:p14="http://schemas.microsoft.com/office/powerpoint/2010/main" val="248377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grand scheme women are about 50% of the population and consistently adding to the labor force across the glob. 10 percent of women are unemployed and about 1.5% are in the Armed Forces.</a:t>
            </a:r>
          </a:p>
        </p:txBody>
      </p:sp>
      <p:sp>
        <p:nvSpPr>
          <p:cNvPr id="4" name="Slide Number Placeholder 3"/>
          <p:cNvSpPr>
            <a:spLocks noGrp="1"/>
          </p:cNvSpPr>
          <p:nvPr>
            <p:ph type="sldNum" sz="quarter" idx="5"/>
          </p:nvPr>
        </p:nvSpPr>
        <p:spPr/>
        <p:txBody>
          <a:bodyPr/>
          <a:lstStyle/>
          <a:p>
            <a:fld id="{D51E99C2-368C-C044-9416-C043FEAC97D1}" type="slidenum">
              <a:rPr lang="en-US" smtClean="0"/>
              <a:t>11</a:t>
            </a:fld>
            <a:endParaRPr lang="en-US"/>
          </a:p>
        </p:txBody>
      </p:sp>
    </p:spTree>
    <p:extLst>
      <p:ext uri="{BB962C8B-B14F-4D97-AF65-F5344CB8AC3E}">
        <p14:creationId xmlns:p14="http://schemas.microsoft.com/office/powerpoint/2010/main" val="266237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By the 1980s, female literacy rates were on the rise worldwide. This progress likely stemmed from a global push for education and initiatives specifically aimed at girls' schooling. Despite this improvement, a significant gap between male and female literacy rates still existed on a global scale.</a:t>
            </a:r>
          </a:p>
          <a:p>
            <a:endParaRPr lang="en-US" b="0" i="0" u="none" strike="noStrike" dirty="0">
              <a:solidFill>
                <a:srgbClr val="000000"/>
              </a:solidFill>
              <a:effectLst/>
            </a:endParaRPr>
          </a:p>
          <a:p>
            <a:r>
              <a:rPr lang="en-US" b="0" i="0" u="none" strike="noStrike" dirty="0">
                <a:solidFill>
                  <a:srgbClr val="000000"/>
                </a:solidFill>
                <a:effectLst/>
              </a:rPr>
              <a:t>Though uncommon today, in the late 1990s, females were generally less literate than males globally. Social norms often prioritized boys' education, and girls might lack access to schools or be pulled out early for marriage or childcare. Poverty and cultural attitudes also played a role in this historical gap.</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3</a:t>
            </a:fld>
            <a:endParaRPr lang="en-US"/>
          </a:p>
        </p:txBody>
      </p:sp>
    </p:spTree>
    <p:extLst>
      <p:ext uri="{BB962C8B-B14F-4D97-AF65-F5344CB8AC3E}">
        <p14:creationId xmlns:p14="http://schemas.microsoft.com/office/powerpoint/2010/main" val="68862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incline of female pupils in elementary or primary schools since 1975.</a:t>
            </a:r>
          </a:p>
        </p:txBody>
      </p:sp>
      <p:sp>
        <p:nvSpPr>
          <p:cNvPr id="4" name="Slide Number Placeholder 3"/>
          <p:cNvSpPr>
            <a:spLocks noGrp="1"/>
          </p:cNvSpPr>
          <p:nvPr>
            <p:ph type="sldNum" sz="quarter" idx="5"/>
          </p:nvPr>
        </p:nvSpPr>
        <p:spPr/>
        <p:txBody>
          <a:bodyPr/>
          <a:lstStyle/>
          <a:p>
            <a:fld id="{D51E99C2-368C-C044-9416-C043FEAC97D1}" type="slidenum">
              <a:rPr lang="en-US" smtClean="0"/>
              <a:t>4</a:t>
            </a:fld>
            <a:endParaRPr lang="en-US"/>
          </a:p>
        </p:txBody>
      </p:sp>
    </p:spTree>
    <p:extLst>
      <p:ext uri="{BB962C8B-B14F-4D97-AF65-F5344CB8AC3E}">
        <p14:creationId xmlns:p14="http://schemas.microsoft.com/office/powerpoint/2010/main" val="45679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late 1990s likely continued a trend of rising female enrollment in secondary school, not necessarily a sudden spike. This resulted from a global focus on education, including girls' education, along with changing social norms and economic factors that made education more valuable for girls.</a:t>
            </a:r>
            <a:endParaRPr lang="en-US" dirty="0"/>
          </a:p>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5</a:t>
            </a:fld>
            <a:endParaRPr lang="en-US"/>
          </a:p>
        </p:txBody>
      </p:sp>
    </p:spTree>
    <p:extLst>
      <p:ext uri="{BB962C8B-B14F-4D97-AF65-F5344CB8AC3E}">
        <p14:creationId xmlns:p14="http://schemas.microsoft.com/office/powerpoint/2010/main" val="143924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Huge incline of female pupils in elementary or primary schools since 1975.</a:t>
            </a:r>
          </a:p>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6</a:t>
            </a:fld>
            <a:endParaRPr lang="en-US"/>
          </a:p>
        </p:txBody>
      </p:sp>
    </p:spTree>
    <p:extLst>
      <p:ext uri="{BB962C8B-B14F-4D97-AF65-F5344CB8AC3E}">
        <p14:creationId xmlns:p14="http://schemas.microsoft.com/office/powerpoint/2010/main" val="266449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7</a:t>
            </a:fld>
            <a:endParaRPr lang="en-US"/>
          </a:p>
        </p:txBody>
      </p:sp>
    </p:spTree>
    <p:extLst>
      <p:ext uri="{BB962C8B-B14F-4D97-AF65-F5344CB8AC3E}">
        <p14:creationId xmlns:p14="http://schemas.microsoft.com/office/powerpoint/2010/main" val="197652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The COVID-19 pandemic caused a decline in female labor force participation in 2020. School closures, job losses in female-dominated industries, and increased caregiving needs pushed many women out of the workforce or into reduced hours.</a:t>
            </a:r>
          </a:p>
          <a:p>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D51E99C2-368C-C044-9416-C043FEAC97D1}" type="slidenum">
              <a:rPr lang="en-US" smtClean="0"/>
              <a:t>8</a:t>
            </a:fld>
            <a:endParaRPr lang="en-US"/>
          </a:p>
        </p:txBody>
      </p:sp>
    </p:spTree>
    <p:extLst>
      <p:ext uri="{BB962C8B-B14F-4D97-AF65-F5344CB8AC3E}">
        <p14:creationId xmlns:p14="http://schemas.microsoft.com/office/powerpoint/2010/main" val="2541202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Decreases in unemployment</a:t>
            </a:r>
          </a:p>
          <a:p>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The Great Recession, which began in late 2007, significantly impacted the job market and led to rising unemployment rates across the board.</a:t>
            </a:r>
            <a:r>
              <a:rPr lang="en-US" dirty="0"/>
              <a:t> In 2008, women begun acquiring jobs.  </a:t>
            </a:r>
          </a:p>
          <a:p>
            <a:endParaRPr lang="en-US" dirty="0"/>
          </a:p>
          <a:p>
            <a:r>
              <a:rPr lang="en-US" b="0" i="0" u="none" strike="noStrike" dirty="0">
                <a:solidFill>
                  <a:srgbClr val="000000"/>
                </a:solidFill>
                <a:effectLst/>
              </a:rPr>
              <a:t>The strong job market in 2018 led to a decrease in the female unemployment rate. This resulted from a combination of factors including a tight labor market, growth in female-dominated industries, and more women re-entering the workforce.</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9</a:t>
            </a:fld>
            <a:endParaRPr lang="en-US"/>
          </a:p>
        </p:txBody>
      </p:sp>
    </p:spTree>
    <p:extLst>
      <p:ext uri="{BB962C8B-B14F-4D97-AF65-F5344CB8AC3E}">
        <p14:creationId xmlns:p14="http://schemas.microsoft.com/office/powerpoint/2010/main" val="270027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The late 1990s did see a rise in female enlistment. This can be attributed to policy changes allowing women to fly combat missions, serve on warships, and hold positions closer to combat zones. These advancements, along with broader social changes, made the military a more viable career path for women.</a:t>
            </a:r>
          </a:p>
          <a:p>
            <a:endParaRPr lang="en-US" b="0" i="0" u="none" strike="noStrike" dirty="0">
              <a:solidFill>
                <a:srgbClr val="000000"/>
              </a:solidFill>
              <a:effectLst/>
            </a:endParaRPr>
          </a:p>
          <a:p>
            <a:r>
              <a:rPr lang="en-US" b="0" i="0" u="none" strike="noStrike" dirty="0">
                <a:solidFill>
                  <a:srgbClr val="000000"/>
                </a:solidFill>
                <a:effectLst/>
              </a:rPr>
              <a:t>What other countries followed suit? </a:t>
            </a:r>
            <a:r>
              <a:rPr lang="en-US" dirty="0"/>
              <a:t>United States Canada Australia Israel</a:t>
            </a:r>
          </a:p>
        </p:txBody>
      </p:sp>
      <p:sp>
        <p:nvSpPr>
          <p:cNvPr id="4" name="Slide Number Placeholder 3"/>
          <p:cNvSpPr>
            <a:spLocks noGrp="1"/>
          </p:cNvSpPr>
          <p:nvPr>
            <p:ph type="sldNum" sz="quarter" idx="5"/>
          </p:nvPr>
        </p:nvSpPr>
        <p:spPr/>
        <p:txBody>
          <a:bodyPr/>
          <a:lstStyle/>
          <a:p>
            <a:fld id="{D51E99C2-368C-C044-9416-C043FEAC97D1}" type="slidenum">
              <a:rPr lang="en-US" smtClean="0"/>
              <a:t>10</a:t>
            </a:fld>
            <a:endParaRPr lang="en-US"/>
          </a:p>
        </p:txBody>
      </p:sp>
    </p:spTree>
    <p:extLst>
      <p:ext uri="{BB962C8B-B14F-4D97-AF65-F5344CB8AC3E}">
        <p14:creationId xmlns:p14="http://schemas.microsoft.com/office/powerpoint/2010/main" val="29055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23216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5666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2128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8580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7744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8667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8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3206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8820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1124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973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6415043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CA191-BE6F-0375-1326-CC17A1D0482C}"/>
              </a:ext>
            </a:extLst>
          </p:cNvPr>
          <p:cNvSpPr>
            <a:spLocks noGrp="1"/>
          </p:cNvSpPr>
          <p:nvPr>
            <p:ph type="ctrTitle"/>
          </p:nvPr>
        </p:nvSpPr>
        <p:spPr>
          <a:xfrm>
            <a:off x="964784" y="1544715"/>
            <a:ext cx="4327602" cy="2710983"/>
          </a:xfrm>
          <a:noFill/>
        </p:spPr>
        <p:txBody>
          <a:bodyPr anchor="ctr">
            <a:normAutofit/>
          </a:bodyPr>
          <a:lstStyle/>
          <a:p>
            <a:pPr>
              <a:lnSpc>
                <a:spcPct val="110000"/>
              </a:lnSpc>
            </a:pPr>
            <a:r>
              <a:rPr lang="en-US" sz="2700" b="0" i="0" u="none" strike="noStrike">
                <a:effectLst/>
                <a:latin typeface="-webkit-standard"/>
              </a:rPr>
              <a:t>Empowering Women: Education and Labor Participation DATA</a:t>
            </a:r>
            <a:endParaRPr lang="en-US" sz="2700"/>
          </a:p>
        </p:txBody>
      </p:sp>
      <p:sp>
        <p:nvSpPr>
          <p:cNvPr id="3" name="Subtitle 2">
            <a:extLst>
              <a:ext uri="{FF2B5EF4-FFF2-40B4-BE49-F238E27FC236}">
                <a16:creationId xmlns:a16="http://schemas.microsoft.com/office/drawing/2014/main" id="{2C317073-28F8-FF5F-F38E-F1F7739E9C8B}"/>
              </a:ext>
            </a:extLst>
          </p:cNvPr>
          <p:cNvSpPr>
            <a:spLocks noGrp="1"/>
          </p:cNvSpPr>
          <p:nvPr>
            <p:ph type="subTitle" idx="1"/>
          </p:nvPr>
        </p:nvSpPr>
        <p:spPr>
          <a:xfrm>
            <a:off x="964784" y="4646762"/>
            <a:ext cx="3956466" cy="1017438"/>
          </a:xfrm>
          <a:noFill/>
        </p:spPr>
        <p:txBody>
          <a:bodyPr anchor="t">
            <a:normAutofit/>
          </a:bodyPr>
          <a:lstStyle/>
          <a:p>
            <a:pPr>
              <a:spcBef>
                <a:spcPct val="0"/>
              </a:spcBef>
              <a:spcAft>
                <a:spcPts val="600"/>
              </a:spcAft>
            </a:pPr>
            <a:r>
              <a:rPr lang="en-US" cap="all" spc="530">
                <a:latin typeface="-webkit-standard"/>
                <a:ea typeface="+mj-ea"/>
                <a:cs typeface="+mj-cs"/>
              </a:rPr>
              <a:t>CJ</a:t>
            </a:r>
          </a:p>
        </p:txBody>
      </p:sp>
      <p:sp>
        <p:nvSpPr>
          <p:cNvPr id="1042" name="Rectangle 1041">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53965"/>
            <a:ext cx="4477128"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 Women Friends: Over 47,782 Royalty-Free Licensable Stock  Illustrations &amp; Drawings | Shutterstock">
            <a:extLst>
              <a:ext uri="{FF2B5EF4-FFF2-40B4-BE49-F238E27FC236}">
                <a16:creationId xmlns:a16="http://schemas.microsoft.com/office/drawing/2014/main" id="{71B87B4A-7538-3B97-2AD1-A058034E09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1"/>
          <a:stretch/>
        </p:blipFill>
        <p:spPr bwMode="auto">
          <a:xfrm>
            <a:off x="6889073" y="2205442"/>
            <a:ext cx="4350428" cy="244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7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8DEC-6ED0-E566-3DC9-73263BFE6905}"/>
              </a:ext>
            </a:extLst>
          </p:cNvPr>
          <p:cNvSpPr>
            <a:spLocks noGrp="1"/>
          </p:cNvSpPr>
          <p:nvPr>
            <p:ph type="title"/>
          </p:nvPr>
        </p:nvSpPr>
        <p:spPr>
          <a:xfrm>
            <a:off x="4185851" y="333632"/>
            <a:ext cx="3820297" cy="1309687"/>
          </a:xfrm>
        </p:spPr>
        <p:txBody>
          <a:bodyPr/>
          <a:lstStyle/>
          <a:p>
            <a:r>
              <a:rPr lang="en-US" dirty="0"/>
              <a:t>ARMED FORCES</a:t>
            </a:r>
          </a:p>
        </p:txBody>
      </p:sp>
      <p:pic>
        <p:nvPicPr>
          <p:cNvPr id="13" name="Content Placeholder 12" descr="A graph showing the number of forces&#10;&#10;Description automatically generated">
            <a:extLst>
              <a:ext uri="{FF2B5EF4-FFF2-40B4-BE49-F238E27FC236}">
                <a16:creationId xmlns:a16="http://schemas.microsoft.com/office/drawing/2014/main" id="{D3DB404E-22C2-55E3-6903-B28E43733729}"/>
              </a:ext>
            </a:extLst>
          </p:cNvPr>
          <p:cNvPicPr>
            <a:picLocks noGrp="1" noChangeAspect="1"/>
          </p:cNvPicPr>
          <p:nvPr>
            <p:ph idx="1"/>
          </p:nvPr>
        </p:nvPicPr>
        <p:blipFill rotWithShape="1">
          <a:blip r:embed="rId3"/>
          <a:srcRect t="5836"/>
          <a:stretch/>
        </p:blipFill>
        <p:spPr>
          <a:xfrm>
            <a:off x="510363" y="1382234"/>
            <a:ext cx="11025963" cy="4130360"/>
          </a:xfrm>
        </p:spPr>
      </p:pic>
    </p:spTree>
    <p:extLst>
      <p:ext uri="{BB962C8B-B14F-4D97-AF65-F5344CB8AC3E}">
        <p14:creationId xmlns:p14="http://schemas.microsoft.com/office/powerpoint/2010/main" val="179744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961C-BF76-59AC-97AD-502F9E803B7A}"/>
              </a:ext>
            </a:extLst>
          </p:cNvPr>
          <p:cNvSpPr>
            <a:spLocks noGrp="1"/>
          </p:cNvSpPr>
          <p:nvPr>
            <p:ph type="title"/>
          </p:nvPr>
        </p:nvSpPr>
        <p:spPr>
          <a:xfrm>
            <a:off x="3561835" y="158915"/>
            <a:ext cx="5068330" cy="1393610"/>
          </a:xfrm>
        </p:spPr>
        <p:txBody>
          <a:bodyPr/>
          <a:lstStyle/>
          <a:p>
            <a:r>
              <a:rPr lang="en-US" dirty="0"/>
              <a:t>THE RESULTS ARE IN!</a:t>
            </a:r>
          </a:p>
        </p:txBody>
      </p:sp>
      <p:pic>
        <p:nvPicPr>
          <p:cNvPr id="9" name="Content Placeholder 8" descr="A graph with different colored lines&#10;&#10;Description automatically generated">
            <a:extLst>
              <a:ext uri="{FF2B5EF4-FFF2-40B4-BE49-F238E27FC236}">
                <a16:creationId xmlns:a16="http://schemas.microsoft.com/office/drawing/2014/main" id="{98790CA2-71EF-8D28-7C3A-58762F534F6C}"/>
              </a:ext>
            </a:extLst>
          </p:cNvPr>
          <p:cNvPicPr>
            <a:picLocks noGrp="1" noChangeAspect="1"/>
          </p:cNvPicPr>
          <p:nvPr>
            <p:ph idx="1"/>
          </p:nvPr>
        </p:nvPicPr>
        <p:blipFill rotWithShape="1">
          <a:blip r:embed="rId3"/>
          <a:srcRect t="5608"/>
          <a:stretch/>
        </p:blipFill>
        <p:spPr>
          <a:xfrm>
            <a:off x="425302" y="1275907"/>
            <a:ext cx="11079126" cy="4253023"/>
          </a:xfrm>
        </p:spPr>
      </p:pic>
    </p:spTree>
    <p:extLst>
      <p:ext uri="{BB962C8B-B14F-4D97-AF65-F5344CB8AC3E}">
        <p14:creationId xmlns:p14="http://schemas.microsoft.com/office/powerpoint/2010/main" val="9259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BC4C-D191-EB96-4EA0-73671B68B1E3}"/>
              </a:ext>
            </a:extLst>
          </p:cNvPr>
          <p:cNvSpPr>
            <a:spLocks noGrp="1"/>
          </p:cNvSpPr>
          <p:nvPr>
            <p:ph type="title"/>
          </p:nvPr>
        </p:nvSpPr>
        <p:spPr>
          <a:xfrm>
            <a:off x="2590869" y="113914"/>
            <a:ext cx="7074149" cy="928077"/>
          </a:xfrm>
        </p:spPr>
        <p:txBody>
          <a:bodyPr/>
          <a:lstStyle/>
          <a:p>
            <a:pPr algn="ctr"/>
            <a:r>
              <a:rPr lang="en-US" dirty="0"/>
              <a:t>Female population</a:t>
            </a:r>
          </a:p>
        </p:txBody>
      </p:sp>
      <p:pic>
        <p:nvPicPr>
          <p:cNvPr id="9" name="Content Placeholder 8" descr="A graph showing the growth of a person&#10;&#10;Description automatically generated">
            <a:extLst>
              <a:ext uri="{FF2B5EF4-FFF2-40B4-BE49-F238E27FC236}">
                <a16:creationId xmlns:a16="http://schemas.microsoft.com/office/drawing/2014/main" id="{E0F7F820-25AC-8B4F-78C6-998D4CCF7FE2}"/>
              </a:ext>
            </a:extLst>
          </p:cNvPr>
          <p:cNvPicPr>
            <a:picLocks noGrp="1" noChangeAspect="1"/>
          </p:cNvPicPr>
          <p:nvPr>
            <p:ph idx="1"/>
          </p:nvPr>
        </p:nvPicPr>
        <p:blipFill rotWithShape="1">
          <a:blip r:embed="rId3"/>
          <a:srcRect t="4785"/>
          <a:stretch/>
        </p:blipFill>
        <p:spPr>
          <a:xfrm>
            <a:off x="730195" y="1041991"/>
            <a:ext cx="10795495" cy="4572000"/>
          </a:xfrm>
        </p:spPr>
      </p:pic>
    </p:spTree>
    <p:extLst>
      <p:ext uri="{BB962C8B-B14F-4D97-AF65-F5344CB8AC3E}">
        <p14:creationId xmlns:p14="http://schemas.microsoft.com/office/powerpoint/2010/main" val="41213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8398-E9D8-5AB2-8EC3-3276391BCD2B}"/>
              </a:ext>
            </a:extLst>
          </p:cNvPr>
          <p:cNvSpPr>
            <a:spLocks noGrp="1"/>
          </p:cNvSpPr>
          <p:nvPr>
            <p:ph type="title"/>
          </p:nvPr>
        </p:nvSpPr>
        <p:spPr>
          <a:xfrm>
            <a:off x="691116" y="297713"/>
            <a:ext cx="10738884" cy="1158947"/>
          </a:xfrm>
        </p:spPr>
        <p:txBody>
          <a:bodyPr anchor="t">
            <a:normAutofit/>
          </a:bodyPr>
          <a:lstStyle/>
          <a:p>
            <a:pPr algn="ctr"/>
            <a:r>
              <a:rPr lang="en-US" dirty="0"/>
              <a:t>Worldwide view of female literacy from 1974 - 2024</a:t>
            </a:r>
          </a:p>
        </p:txBody>
      </p:sp>
      <p:pic>
        <p:nvPicPr>
          <p:cNvPr id="15" name="Content Placeholder 14" descr="A graph showing the growth of women's rights&#10;&#10;Description automatically generated">
            <a:extLst>
              <a:ext uri="{FF2B5EF4-FFF2-40B4-BE49-F238E27FC236}">
                <a16:creationId xmlns:a16="http://schemas.microsoft.com/office/drawing/2014/main" id="{E622686B-4AF9-3388-CCFE-D62ACB33A9F9}"/>
              </a:ext>
            </a:extLst>
          </p:cNvPr>
          <p:cNvPicPr>
            <a:picLocks noGrp="1" noChangeAspect="1"/>
          </p:cNvPicPr>
          <p:nvPr>
            <p:ph idx="1"/>
          </p:nvPr>
        </p:nvPicPr>
        <p:blipFill rotWithShape="1">
          <a:blip r:embed="rId3"/>
          <a:srcRect t="6292"/>
          <a:stretch/>
        </p:blipFill>
        <p:spPr>
          <a:xfrm>
            <a:off x="276447" y="1456659"/>
            <a:ext cx="11642651" cy="4306187"/>
          </a:xfrm>
        </p:spPr>
      </p:pic>
    </p:spTree>
    <p:extLst>
      <p:ext uri="{BB962C8B-B14F-4D97-AF65-F5344CB8AC3E}">
        <p14:creationId xmlns:p14="http://schemas.microsoft.com/office/powerpoint/2010/main" val="295043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81A-3990-1C36-DB96-6C935DC8A9AB}"/>
              </a:ext>
            </a:extLst>
          </p:cNvPr>
          <p:cNvSpPr>
            <a:spLocks noGrp="1"/>
          </p:cNvSpPr>
          <p:nvPr>
            <p:ph type="title"/>
          </p:nvPr>
        </p:nvSpPr>
        <p:spPr>
          <a:xfrm>
            <a:off x="1295399" y="365935"/>
            <a:ext cx="9601200" cy="634963"/>
          </a:xfrm>
        </p:spPr>
        <p:txBody>
          <a:bodyPr anchor="t">
            <a:normAutofit/>
          </a:bodyPr>
          <a:lstStyle/>
          <a:p>
            <a:pPr algn="ctr"/>
            <a:r>
              <a:rPr lang="en-US" dirty="0"/>
              <a:t>FEMALES IN PRIMARY SCHOOL</a:t>
            </a:r>
          </a:p>
        </p:txBody>
      </p:sp>
      <p:pic>
        <p:nvPicPr>
          <p:cNvPr id="18" name="Content Placeholder 17" descr="A graph showing the growth of women&#10;&#10;Description automatically generated">
            <a:extLst>
              <a:ext uri="{FF2B5EF4-FFF2-40B4-BE49-F238E27FC236}">
                <a16:creationId xmlns:a16="http://schemas.microsoft.com/office/drawing/2014/main" id="{289499D7-8263-02CB-015D-F3351162B09B}"/>
              </a:ext>
            </a:extLst>
          </p:cNvPr>
          <p:cNvPicPr>
            <a:picLocks noGrp="1" noChangeAspect="1"/>
          </p:cNvPicPr>
          <p:nvPr>
            <p:ph idx="1"/>
          </p:nvPr>
        </p:nvPicPr>
        <p:blipFill rotWithShape="1">
          <a:blip r:embed="rId3"/>
          <a:srcRect t="7038"/>
          <a:stretch/>
        </p:blipFill>
        <p:spPr>
          <a:xfrm>
            <a:off x="710978" y="1095153"/>
            <a:ext cx="10770043" cy="4699591"/>
          </a:xfrm>
        </p:spPr>
      </p:pic>
    </p:spTree>
    <p:extLst>
      <p:ext uri="{BB962C8B-B14F-4D97-AF65-F5344CB8AC3E}">
        <p14:creationId xmlns:p14="http://schemas.microsoft.com/office/powerpoint/2010/main" val="287668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81A-3990-1C36-DB96-6C935DC8A9AB}"/>
              </a:ext>
            </a:extLst>
          </p:cNvPr>
          <p:cNvSpPr>
            <a:spLocks noGrp="1"/>
          </p:cNvSpPr>
          <p:nvPr>
            <p:ph type="title"/>
          </p:nvPr>
        </p:nvSpPr>
        <p:spPr>
          <a:xfrm>
            <a:off x="1236551" y="396395"/>
            <a:ext cx="9601200" cy="1309687"/>
          </a:xfrm>
        </p:spPr>
        <p:txBody>
          <a:bodyPr anchor="t">
            <a:normAutofit/>
          </a:bodyPr>
          <a:lstStyle/>
          <a:p>
            <a:pPr algn="ctr"/>
            <a:r>
              <a:rPr lang="en-US" dirty="0"/>
              <a:t>PUPILS IN SECONDARY SCHOOL</a:t>
            </a:r>
          </a:p>
        </p:txBody>
      </p:sp>
      <p:pic>
        <p:nvPicPr>
          <p:cNvPr id="15" name="Picture 14" descr="A graph showing the growth of students&#10;&#10;Description automatically generated">
            <a:extLst>
              <a:ext uri="{FF2B5EF4-FFF2-40B4-BE49-F238E27FC236}">
                <a16:creationId xmlns:a16="http://schemas.microsoft.com/office/drawing/2014/main" id="{60020AB6-FEF3-9D8E-5790-211200582748}"/>
              </a:ext>
            </a:extLst>
          </p:cNvPr>
          <p:cNvPicPr>
            <a:picLocks noChangeAspect="1"/>
          </p:cNvPicPr>
          <p:nvPr/>
        </p:nvPicPr>
        <p:blipFill rotWithShape="1">
          <a:blip r:embed="rId3"/>
          <a:srcRect t="5847"/>
          <a:stretch/>
        </p:blipFill>
        <p:spPr>
          <a:xfrm>
            <a:off x="637953" y="1148317"/>
            <a:ext cx="10798397" cy="4593264"/>
          </a:xfrm>
          <a:prstGeom prst="rect">
            <a:avLst/>
          </a:prstGeom>
        </p:spPr>
      </p:pic>
    </p:spTree>
    <p:extLst>
      <p:ext uri="{BB962C8B-B14F-4D97-AF65-F5344CB8AC3E}">
        <p14:creationId xmlns:p14="http://schemas.microsoft.com/office/powerpoint/2010/main" val="15230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6044-DBC4-2AE3-2011-4FC7B4666155}"/>
              </a:ext>
            </a:extLst>
          </p:cNvPr>
          <p:cNvSpPr>
            <a:spLocks noGrp="1"/>
          </p:cNvSpPr>
          <p:nvPr>
            <p:ph type="title"/>
          </p:nvPr>
        </p:nvSpPr>
        <p:spPr>
          <a:xfrm>
            <a:off x="1295400" y="630195"/>
            <a:ext cx="9601200" cy="879511"/>
          </a:xfrm>
        </p:spPr>
        <p:txBody>
          <a:bodyPr/>
          <a:lstStyle/>
          <a:p>
            <a:r>
              <a:rPr lang="en-US" dirty="0"/>
              <a:t>PUPILS IN TERTIARY LEVEL EDUCATION</a:t>
            </a:r>
          </a:p>
        </p:txBody>
      </p:sp>
      <p:pic>
        <p:nvPicPr>
          <p:cNvPr id="9" name="Content Placeholder 8" descr="A graph showing the growth of students&#10;&#10;Description automatically generated">
            <a:extLst>
              <a:ext uri="{FF2B5EF4-FFF2-40B4-BE49-F238E27FC236}">
                <a16:creationId xmlns:a16="http://schemas.microsoft.com/office/drawing/2014/main" id="{403C4498-1BCB-078E-9D5F-4A35368A632C}"/>
              </a:ext>
            </a:extLst>
          </p:cNvPr>
          <p:cNvPicPr>
            <a:picLocks noGrp="1" noChangeAspect="1"/>
          </p:cNvPicPr>
          <p:nvPr>
            <p:ph idx="1"/>
          </p:nvPr>
        </p:nvPicPr>
        <p:blipFill rotWithShape="1">
          <a:blip r:embed="rId3"/>
          <a:srcRect t="6060"/>
          <a:stretch/>
        </p:blipFill>
        <p:spPr>
          <a:xfrm>
            <a:off x="467833" y="1432404"/>
            <a:ext cx="10813312" cy="4330443"/>
          </a:xfrm>
        </p:spPr>
      </p:pic>
    </p:spTree>
    <p:extLst>
      <p:ext uri="{BB962C8B-B14F-4D97-AF65-F5344CB8AC3E}">
        <p14:creationId xmlns:p14="http://schemas.microsoft.com/office/powerpoint/2010/main" val="173393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B4F3-2BF4-B363-DAED-56FE157C9216}"/>
              </a:ext>
            </a:extLst>
          </p:cNvPr>
          <p:cNvSpPr>
            <a:spLocks noGrp="1"/>
          </p:cNvSpPr>
          <p:nvPr>
            <p:ph type="title"/>
          </p:nvPr>
        </p:nvSpPr>
        <p:spPr>
          <a:xfrm>
            <a:off x="488265" y="534044"/>
            <a:ext cx="10948085" cy="1309687"/>
          </a:xfrm>
        </p:spPr>
        <p:txBody>
          <a:bodyPr/>
          <a:lstStyle/>
          <a:p>
            <a:r>
              <a:rPr lang="en-US" dirty="0"/>
              <a:t>Ratio of female to male pupils in school</a:t>
            </a:r>
          </a:p>
        </p:txBody>
      </p:sp>
      <p:pic>
        <p:nvPicPr>
          <p:cNvPr id="5" name="Content Placeholder 4" descr="A graph with a line and numbers&#10;&#10;Description automatically generated with medium confidence">
            <a:extLst>
              <a:ext uri="{FF2B5EF4-FFF2-40B4-BE49-F238E27FC236}">
                <a16:creationId xmlns:a16="http://schemas.microsoft.com/office/drawing/2014/main" id="{794BD471-6AD5-2C82-65EC-B320BED19ED9}"/>
              </a:ext>
            </a:extLst>
          </p:cNvPr>
          <p:cNvPicPr>
            <a:picLocks noGrp="1" noChangeAspect="1"/>
          </p:cNvPicPr>
          <p:nvPr>
            <p:ph idx="1"/>
          </p:nvPr>
        </p:nvPicPr>
        <p:blipFill rotWithShape="1">
          <a:blip r:embed="rId3"/>
          <a:srcRect l="2957" t="6110"/>
          <a:stretch/>
        </p:blipFill>
        <p:spPr>
          <a:xfrm>
            <a:off x="488265" y="1520457"/>
            <a:ext cx="10798397" cy="4348716"/>
          </a:xfrm>
        </p:spPr>
      </p:pic>
    </p:spTree>
    <p:extLst>
      <p:ext uri="{BB962C8B-B14F-4D97-AF65-F5344CB8AC3E}">
        <p14:creationId xmlns:p14="http://schemas.microsoft.com/office/powerpoint/2010/main" val="86228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55E3-448C-B35A-D6C2-F20C8689526B}"/>
              </a:ext>
            </a:extLst>
          </p:cNvPr>
          <p:cNvSpPr>
            <a:spLocks noGrp="1"/>
          </p:cNvSpPr>
          <p:nvPr>
            <p:ph type="title"/>
          </p:nvPr>
        </p:nvSpPr>
        <p:spPr>
          <a:xfrm>
            <a:off x="2606246" y="435190"/>
            <a:ext cx="6995984" cy="1309687"/>
          </a:xfrm>
        </p:spPr>
        <p:txBody>
          <a:bodyPr/>
          <a:lstStyle/>
          <a:p>
            <a:r>
              <a:rPr lang="en-US" dirty="0"/>
              <a:t>LABOR FORCE PARTICIPATION</a:t>
            </a:r>
          </a:p>
        </p:txBody>
      </p:sp>
      <p:pic>
        <p:nvPicPr>
          <p:cNvPr id="9" name="Content Placeholder 8" descr="A graph showing the growth of labor force&#10;&#10;Description automatically generated">
            <a:extLst>
              <a:ext uri="{FF2B5EF4-FFF2-40B4-BE49-F238E27FC236}">
                <a16:creationId xmlns:a16="http://schemas.microsoft.com/office/drawing/2014/main" id="{9CA3FFEC-A54C-A26B-317E-50761EB50668}"/>
              </a:ext>
            </a:extLst>
          </p:cNvPr>
          <p:cNvPicPr>
            <a:picLocks noGrp="1" noChangeAspect="1"/>
          </p:cNvPicPr>
          <p:nvPr>
            <p:ph idx="1"/>
          </p:nvPr>
        </p:nvPicPr>
        <p:blipFill rotWithShape="1">
          <a:blip r:embed="rId3"/>
          <a:srcRect t="6004"/>
          <a:stretch/>
        </p:blipFill>
        <p:spPr>
          <a:xfrm>
            <a:off x="308344" y="1467293"/>
            <a:ext cx="11206716" cy="4955518"/>
          </a:xfrm>
        </p:spPr>
      </p:pic>
    </p:spTree>
    <p:extLst>
      <p:ext uri="{BB962C8B-B14F-4D97-AF65-F5344CB8AC3E}">
        <p14:creationId xmlns:p14="http://schemas.microsoft.com/office/powerpoint/2010/main" val="391161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D40D-6E73-653B-5F8B-3FD93BA60F30}"/>
              </a:ext>
            </a:extLst>
          </p:cNvPr>
          <p:cNvSpPr>
            <a:spLocks noGrp="1"/>
          </p:cNvSpPr>
          <p:nvPr>
            <p:ph type="title"/>
          </p:nvPr>
        </p:nvSpPr>
        <p:spPr>
          <a:xfrm>
            <a:off x="3302343" y="259492"/>
            <a:ext cx="5587314" cy="941988"/>
          </a:xfrm>
        </p:spPr>
        <p:txBody>
          <a:bodyPr/>
          <a:lstStyle/>
          <a:p>
            <a:r>
              <a:rPr lang="en-US" dirty="0"/>
              <a:t>UNEMPLOYMENT RATE</a:t>
            </a:r>
          </a:p>
        </p:txBody>
      </p:sp>
      <p:pic>
        <p:nvPicPr>
          <p:cNvPr id="9" name="Content Placeholder 8" descr="A graph with purple line&#10;&#10;Description automatically generated">
            <a:extLst>
              <a:ext uri="{FF2B5EF4-FFF2-40B4-BE49-F238E27FC236}">
                <a16:creationId xmlns:a16="http://schemas.microsoft.com/office/drawing/2014/main" id="{6F6BE203-EB17-08D2-4778-89B491FADD13}"/>
              </a:ext>
            </a:extLst>
          </p:cNvPr>
          <p:cNvPicPr>
            <a:picLocks noGrp="1" noChangeAspect="1"/>
          </p:cNvPicPr>
          <p:nvPr>
            <p:ph idx="1"/>
          </p:nvPr>
        </p:nvPicPr>
        <p:blipFill rotWithShape="1">
          <a:blip r:embed="rId3"/>
          <a:srcRect t="6805"/>
          <a:stretch/>
        </p:blipFill>
        <p:spPr>
          <a:xfrm>
            <a:off x="520995" y="1201479"/>
            <a:ext cx="11142921" cy="4465673"/>
          </a:xfrm>
        </p:spPr>
      </p:pic>
    </p:spTree>
    <p:extLst>
      <p:ext uri="{BB962C8B-B14F-4D97-AF65-F5344CB8AC3E}">
        <p14:creationId xmlns:p14="http://schemas.microsoft.com/office/powerpoint/2010/main" val="1903731763"/>
      </p:ext>
    </p:extLst>
  </p:cSld>
  <p:clrMapOvr>
    <a:masterClrMapping/>
  </p:clrMapOvr>
</p:sld>
</file>

<file path=ppt/theme/theme1.xml><?xml version="1.0" encoding="utf-8"?>
<a:theme xmlns:a="http://schemas.openxmlformats.org/drawingml/2006/main" name="Pois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5456</TotalTime>
  <Words>501</Words>
  <Application>Microsoft Macintosh PowerPoint</Application>
  <PresentationFormat>Widescreen</PresentationFormat>
  <Paragraphs>39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-webkit-standard</vt:lpstr>
      <vt:lpstr>Aptos</vt:lpstr>
      <vt:lpstr>Arial</vt:lpstr>
      <vt:lpstr>Goudy Old Style</vt:lpstr>
      <vt:lpstr>Univers Light</vt:lpstr>
      <vt:lpstr>PoiseVTI</vt:lpstr>
      <vt:lpstr>Empowering Women: Education and Labor Participation DATA</vt:lpstr>
      <vt:lpstr>Female population</vt:lpstr>
      <vt:lpstr>Worldwide view of female literacy from 1974 - 2024</vt:lpstr>
      <vt:lpstr>FEMALES IN PRIMARY SCHOOL</vt:lpstr>
      <vt:lpstr>PUPILS IN SECONDARY SCHOOL</vt:lpstr>
      <vt:lpstr>PUPILS IN TERTIARY LEVEL EDUCATION</vt:lpstr>
      <vt:lpstr>Ratio of female to male pupils in school</vt:lpstr>
      <vt:lpstr>LABOR FORCE PARTICIPATION</vt:lpstr>
      <vt:lpstr>UNEMPLOYMENT RATE</vt:lpstr>
      <vt:lpstr>ARMED FORCES</vt:lpstr>
      <vt:lpstr>THE RESULTS ARE 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Jones</dc:creator>
  <cp:lastModifiedBy>CJ Jones</cp:lastModifiedBy>
  <cp:revision>4</cp:revision>
  <dcterms:created xsi:type="dcterms:W3CDTF">2024-06-20T20:57:17Z</dcterms:created>
  <dcterms:modified xsi:type="dcterms:W3CDTF">2024-06-24T15:53:46Z</dcterms:modified>
</cp:coreProperties>
</file>