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4" r:id="rId3"/>
    <p:sldId id="295" r:id="rId4"/>
    <p:sldId id="296" r:id="rId5"/>
    <p:sldId id="271" r:id="rId6"/>
    <p:sldId id="297" r:id="rId7"/>
    <p:sldId id="298" r:id="rId8"/>
    <p:sldId id="299" r:id="rId9"/>
    <p:sldId id="300" r:id="rId10"/>
    <p:sldId id="301" r:id="rId11"/>
    <p:sldId id="303" r:id="rId12"/>
    <p:sldId id="316" r:id="rId13"/>
    <p:sldId id="317" r:id="rId14"/>
    <p:sldId id="315" r:id="rId15"/>
    <p:sldId id="302" r:id="rId16"/>
    <p:sldId id="318" r:id="rId17"/>
    <p:sldId id="319" r:id="rId18"/>
    <p:sldId id="320" r:id="rId19"/>
    <p:sldId id="304" r:id="rId20"/>
    <p:sldId id="305" r:id="rId21"/>
    <p:sldId id="308" r:id="rId22"/>
    <p:sldId id="306" r:id="rId23"/>
    <p:sldId id="307" r:id="rId24"/>
    <p:sldId id="26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54"/>
    <p:restoredTop sz="72979"/>
  </p:normalViewPr>
  <p:slideViewPr>
    <p:cSldViewPr>
      <p:cViewPr varScale="1">
        <p:scale>
          <a:sx n="45" d="100"/>
          <a:sy n="45" d="100"/>
        </p:scale>
        <p:origin x="90" y="312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82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00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61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58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4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942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4584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37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12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0336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1406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5164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819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5973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6264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1828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6390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smtClean="0"/>
              <a:pPr lvl="0">
                <a:defRPr/>
              </a:pPr>
              <a:t>2024-05-14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 smtClean="0"/>
              <a:t>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9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3000" y="8420100"/>
            <a:ext cx="6318079" cy="10058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 kern="0" spc="100">
                <a:solidFill>
                  <a:srgbClr val="00074E"/>
                </a:solidFill>
                <a:latin typeface="Pretendard Medium"/>
                <a:cs typeface="Pretendard Medium"/>
              </a:rPr>
              <a:t>2024.05. </a:t>
            </a:r>
          </a:p>
          <a:p>
            <a:pPr lvl="0">
              <a:defRPr/>
            </a:pPr>
            <a:r>
              <a:rPr lang="ko-KR" altLang="en-US" sz="3000" b="1" kern="0" spc="100">
                <a:solidFill>
                  <a:srgbClr val="00074E"/>
                </a:solidFill>
                <a:latin typeface="Pretendard Medium"/>
                <a:cs typeface="Pretendard Medium"/>
              </a:rPr>
              <a:t>부매랑팀</a:t>
            </a:r>
            <a:r>
              <a:rPr lang="en-US" altLang="ko-KR" sz="3000" b="1" kern="0" spc="100">
                <a:solidFill>
                  <a:srgbClr val="00074E"/>
                </a:solidFill>
                <a:latin typeface="Pretendard Medium"/>
                <a:cs typeface="Pretendard Medium"/>
              </a:rPr>
              <a:t>(</a:t>
            </a:r>
            <a:r>
              <a:rPr lang="ko-KR" altLang="en-US" sz="3000" b="1" kern="0" spc="100">
                <a:solidFill>
                  <a:srgbClr val="00074E"/>
                </a:solidFill>
                <a:latin typeface="Pretendard Medium"/>
                <a:cs typeface="Pretendard Medium"/>
              </a:rPr>
              <a:t>부</a:t>
            </a:r>
            <a:r>
              <a:rPr lang="ko-KR" altLang="en-US" sz="3000" kern="0" spc="100">
                <a:solidFill>
                  <a:srgbClr val="00074E"/>
                </a:solidFill>
                <a:latin typeface="Pretendard Medium"/>
                <a:cs typeface="Pretendard Medium"/>
              </a:rPr>
              <a:t>동산 </a:t>
            </a:r>
            <a:r>
              <a:rPr lang="ko-KR" altLang="en-US" sz="3000" b="1" kern="0" spc="100">
                <a:solidFill>
                  <a:srgbClr val="00074E"/>
                </a:solidFill>
                <a:latin typeface="Pretendard Medium"/>
                <a:cs typeface="Pretendard Medium"/>
              </a:rPr>
              <a:t>매</a:t>
            </a:r>
            <a:r>
              <a:rPr lang="ko-KR" altLang="en-US" sz="3000" kern="0" spc="100">
                <a:solidFill>
                  <a:srgbClr val="00074E"/>
                </a:solidFill>
                <a:latin typeface="Pretendard Medium"/>
                <a:cs typeface="Pretendard Medium"/>
              </a:rPr>
              <a:t>매 사</a:t>
            </a:r>
            <a:r>
              <a:rPr lang="ko-KR" altLang="en-US" sz="3000" b="1" kern="0" spc="100">
                <a:solidFill>
                  <a:srgbClr val="00074E"/>
                </a:solidFill>
                <a:latin typeface="Pretendard Medium"/>
                <a:cs typeface="Pretendard Medium"/>
              </a:rPr>
              <a:t>랑</a:t>
            </a:r>
            <a:r>
              <a:rPr lang="en-US" altLang="ko-KR" sz="3000" kern="0" spc="100">
                <a:solidFill>
                  <a:srgbClr val="00074E"/>
                </a:solidFill>
                <a:latin typeface="Pretendard Medium"/>
                <a:cs typeface="Pretendard Medium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4152900"/>
            <a:ext cx="15866554" cy="14585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9000">
                <a:solidFill>
                  <a:srgbClr val="2C2C2C"/>
                </a:solidFill>
                <a:latin typeface="나눔고딕 ExtraBold"/>
                <a:ea typeface="나눔고딕 ExtraBold"/>
                <a:cs typeface="Pretendard SemiBold"/>
              </a:rPr>
              <a:t>부동산 챗봇</a:t>
            </a:r>
            <a:r>
              <a:rPr lang="en-US" altLang="ko-KR" sz="9000">
                <a:solidFill>
                  <a:srgbClr val="2C2C2C"/>
                </a:solidFill>
                <a:latin typeface="나눔고딕 ExtraBold"/>
                <a:ea typeface="나눔고딕 ExtraBold"/>
                <a:cs typeface="Pretendard SemiBold"/>
              </a:rPr>
              <a:t> </a:t>
            </a:r>
            <a:r>
              <a:rPr lang="en-US" altLang="ko-KR" sz="9000">
                <a:solidFill>
                  <a:schemeClr val="accent1"/>
                </a:solidFill>
                <a:latin typeface="나눔고딕 ExtraBold"/>
                <a:ea typeface="나눔고딕 ExtraBold"/>
                <a:cs typeface="Pretendard SemiBold"/>
              </a:rPr>
              <a:t>APT.</a:t>
            </a:r>
            <a:r>
              <a:rPr lang="ko-KR" altLang="en-US" sz="9000">
                <a:solidFill>
                  <a:schemeClr val="accent1"/>
                </a:solidFill>
                <a:latin typeface="나눔고딕 ExtraBold"/>
                <a:ea typeface="나눔고딕 ExtraBold"/>
                <a:cs typeface="Pretendard SemiBold"/>
              </a:rPr>
              <a:t>집</a:t>
            </a:r>
            <a:r>
              <a:rPr lang="en-US" altLang="ko-KR" sz="9000">
                <a:solidFill>
                  <a:schemeClr val="accent1"/>
                </a:solidFill>
                <a:latin typeface="나눔고딕 ExtraBold"/>
                <a:ea typeface="나눔고딕 ExtraBold"/>
                <a:cs typeface="Pretendard SemiBold"/>
              </a:rPr>
              <a:t>PT</a:t>
            </a:r>
            <a:endParaRPr lang="en-US" altLang="ko-KR" sz="9000">
              <a:solidFill>
                <a:srgbClr val="2C2C2C"/>
              </a:solidFill>
              <a:latin typeface="나눔고딕 ExtraBold"/>
              <a:ea typeface="나눔고딕 Extra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전체 구성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(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플로우차트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)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 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24" name="Object 11"/>
          <p:cNvSpPr txBox="1"/>
          <p:nvPr/>
        </p:nvSpPr>
        <p:spPr>
          <a:xfrm>
            <a:off x="774224" y="758833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 dirty="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스토리보드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98" y="1357002"/>
            <a:ext cx="16880308" cy="8177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24" name="Object 11"/>
          <p:cNvSpPr txBox="1"/>
          <p:nvPr/>
        </p:nvSpPr>
        <p:spPr>
          <a:xfrm>
            <a:off x="774224" y="758833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 dirty="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스토리보드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3" y="1345942"/>
            <a:ext cx="16887683" cy="82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24" name="Object 11"/>
          <p:cNvSpPr txBox="1"/>
          <p:nvPr/>
        </p:nvSpPr>
        <p:spPr>
          <a:xfrm>
            <a:off x="774224" y="758833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 dirty="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스토리보드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4" y="1328735"/>
            <a:ext cx="16887682" cy="82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24" name="Object 11"/>
          <p:cNvSpPr txBox="1"/>
          <p:nvPr/>
        </p:nvSpPr>
        <p:spPr>
          <a:xfrm>
            <a:off x="774224" y="758833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 dirty="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스토리보드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4" y="1357003"/>
            <a:ext cx="16887681" cy="84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시나리오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16306800" cy="51706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부동산 구 검색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시나리오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pro.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부매랑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페이지에 들어와서 서울 부동산 매매 정보를 얻어간다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0. http://????????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으로 들어온다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1.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로그인을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하기 전까지는 아무것도 할 수 없기 때문에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로그인을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한다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카카오로 로그인 후 다시 메인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패이지로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넘어온다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3.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매인 기능인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버튼을 클릭한다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4.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챗봇의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웰컴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블럭이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실행된다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5.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기본적인 인사와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챗봇의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기능을 알려준다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구별 정보 조회와 아파트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정보중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하나를 선택한다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3000" dirty="0">
              <a:solidFill>
                <a:schemeClr val="dk1"/>
              </a:solidFill>
              <a:effectLst/>
              <a:latin typeface="나눔고딕 ExtraBold"/>
              <a:ea typeface="나눔고딕 ExtraBold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14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시나리오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16306800" cy="51706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구별 정보를 선택했다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6 - 1 - 1.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면적당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매매가와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연평균 증가율과 매물 거래량 랭킹과 인구분포도중에 하나를 선택하라고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말풍선을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띄운다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필요한 정보를 입력한다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6 - 1 - 3.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사용자가 입력한 정보를 사용자에게 보여준다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6 - 1 - 3 - 1.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다른 매물을 알고 싶은지 물어본다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6 - 1 - 3 - 2.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yes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로 대답한다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6 - 1 - 3 - 3.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번 시나리오로 돌려보낸다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3000" dirty="0">
              <a:solidFill>
                <a:schemeClr val="dk1"/>
              </a:solidFill>
              <a:effectLst/>
              <a:latin typeface="나눔고딕 ExtraBold"/>
              <a:ea typeface="나눔고딕 ExtraBold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15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  <p:extLst>
      <p:ext uri="{BB962C8B-B14F-4D97-AF65-F5344CB8AC3E}">
        <p14:creationId xmlns:p14="http://schemas.microsoft.com/office/powerpoint/2010/main" val="724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시나리오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16306800" cy="510909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아파트 정보를 선택했다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6 - 2 - 1.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챗봇은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"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정보가 필요한 구와 아파트를 입력해주세요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"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라고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말풍선을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띄운다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정보가 필요한 구와 아파트를 입력한다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6 - 2 - 2 - 1.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소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중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대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형중에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하나를 선택한다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6 - 2 - 3. </a:t>
            </a:r>
            <a:r>
              <a:rPr lang="ko-KR" altLang="en-US" sz="30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챗봇이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그 아파트에 대한 정보를 조회한다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6 - 2 - 3 - 1.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그 아파트가 그 구에 없다면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"%%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아파트는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&amp;&amp;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구에 없습니다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"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그리고 다시 </a:t>
            </a:r>
            <a:r>
              <a:rPr lang="en-US" altLang="ko-KR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6 - 2. </a:t>
            </a:r>
            <a:r>
              <a:rPr lang="ko-KR" altLang="en-US" sz="30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번 시나리오로 돌려 보낸다</a:t>
            </a:r>
            <a:r>
              <a:rPr lang="en-US" altLang="ko-KR" sz="3000" dirty="0" smtClean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  <a:endParaRPr lang="en-US" altLang="ko-KR" sz="30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16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  <p:extLst>
      <p:ext uri="{BB962C8B-B14F-4D97-AF65-F5344CB8AC3E}">
        <p14:creationId xmlns:p14="http://schemas.microsoft.com/office/powerpoint/2010/main" val="317994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시나리오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16306800" cy="654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해당 매물에 대한 위치를 지도로 확인하고 </a:t>
            </a:r>
            <a:r>
              <a:rPr lang="ko-KR" altLang="en-US" sz="24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싶은지와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그 아파트가 있는 구 정보를 조회하고 싶은지 물어본다</a:t>
            </a:r>
            <a:r>
              <a:rPr lang="en-US" altLang="ko-KR" sz="2400" dirty="0" smtClean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6 - 2 - 5 - 1.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위치 지도 조회 를 선택했다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6 - 2 - 5 - 1 - 1.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해당 매물을 지도에서 조회해서 출력해준다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6 - 2 - 5 - 1 - 2.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다른 매물을 조회하고 싶은지 물어본다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ko-KR" altLang="en-US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6 - 2 - 5 - 3 - 1.  NO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라고 답하면 </a:t>
            </a:r>
            <a:r>
              <a:rPr lang="ko-KR" altLang="en-US" sz="2400" dirty="0" err="1">
                <a:solidFill>
                  <a:schemeClr val="dk1"/>
                </a:solidFill>
                <a:latin typeface="나눔고딕 ExtraBold"/>
                <a:ea typeface="나눔고딕 ExtraBold"/>
              </a:rPr>
              <a:t>챗봇을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 종료한다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6 - 2 - 5 - 4. YES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라고 답하면 다른 매물을 찾을 수 있도록 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번 시나리오로 돌려보낸다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6 - 2 - 5 - 2.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사용자가 그 아파트의 구 정보를 조회 를 선택했다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endParaRPr lang="en-US" altLang="ko-KR" sz="2400" dirty="0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6 - 2 - 5 - 2 - 1. 6 - 1 - 3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번 시나리오로 구 정보와 함께 보내준다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 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이후는 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6 - 1 - 3</a:t>
            </a:r>
            <a:r>
              <a:rPr lang="ko-KR" altLang="en-US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번 시나리오부터 다시 반복하면 된다</a:t>
            </a:r>
            <a:r>
              <a:rPr lang="en-US" altLang="ko-KR" sz="2400" dirty="0">
                <a:solidFill>
                  <a:schemeClr val="dk1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17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  <p:extLst>
      <p:ext uri="{BB962C8B-B14F-4D97-AF65-F5344CB8AC3E}">
        <p14:creationId xmlns:p14="http://schemas.microsoft.com/office/powerpoint/2010/main" val="1162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요구사항 정의서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  <p:pic>
        <p:nvPicPr>
          <p:cNvPr id="1052" name="그림 10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73264" y="2895600"/>
            <a:ext cx="15481337" cy="560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4" y="5114263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56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3" name="그룹 1003"/>
          <p:cNvGrpSpPr/>
          <p:nvPr/>
        </p:nvGrpSpPr>
        <p:grpSpPr>
          <a:xfrm>
            <a:off x="13581768" y="421102"/>
            <a:ext cx="2826656" cy="1503992"/>
            <a:chOff x="13594422" y="421102"/>
            <a:chExt cx="2826656" cy="1503992"/>
          </a:xfrm>
        </p:grpSpPr>
        <p:pic>
          <p:nvPicPr>
            <p:cNvPr id="1044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3534784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목차</a:t>
            </a:r>
          </a:p>
        </p:txBody>
      </p:sp>
      <p:sp>
        <p:nvSpPr>
          <p:cNvPr id="10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1047" name="Object 11"/>
          <p:cNvSpPr txBox="1"/>
          <p:nvPr/>
        </p:nvSpPr>
        <p:spPr>
          <a:xfrm>
            <a:off x="2057400" y="2480310"/>
            <a:ext cx="5562600" cy="18554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1.</a:t>
            </a:r>
            <a:r>
              <a:rPr lang="ko-KR" altLang="en-US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 프로젝트 소개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	</a:t>
            </a: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팀 구성 및 역할 분담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프로젝트 개요</a:t>
            </a:r>
          </a:p>
        </p:txBody>
      </p:sp>
      <p:sp>
        <p:nvSpPr>
          <p:cNvPr id="1048" name="Object 11"/>
          <p:cNvSpPr txBox="1"/>
          <p:nvPr/>
        </p:nvSpPr>
        <p:spPr>
          <a:xfrm>
            <a:off x="1981200" y="6743700"/>
            <a:ext cx="5562600" cy="18592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2.</a:t>
            </a:r>
            <a:r>
              <a:rPr lang="ko-KR" altLang="en-US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 배경 및 필요성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	</a:t>
            </a: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추진배경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유사 서비스 분석</a:t>
            </a:r>
          </a:p>
        </p:txBody>
      </p:sp>
      <p:sp>
        <p:nvSpPr>
          <p:cNvPr id="1049" name="Object 11"/>
          <p:cNvSpPr txBox="1"/>
          <p:nvPr/>
        </p:nvSpPr>
        <p:spPr>
          <a:xfrm>
            <a:off x="9525000" y="2476500"/>
            <a:ext cx="6172200" cy="44481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3.</a:t>
            </a:r>
            <a:r>
              <a:rPr lang="ko-KR" altLang="en-US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 서비스 기획 및 설계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	</a:t>
            </a: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주요 기능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전체 구성</a:t>
            </a:r>
            <a:r>
              <a:rPr lang="en-US" altLang="ko-KR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(</a:t>
            </a: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플로우차트</a:t>
            </a:r>
            <a:r>
              <a:rPr lang="en-US" altLang="ko-KR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)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스토리보드</a:t>
            </a:r>
          </a:p>
          <a:p>
            <a:pPr>
              <a:defRPr/>
            </a:pPr>
            <a:r>
              <a:rPr lang="en-US" altLang="ko-KR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</a:t>
            </a: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시나리오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요구사항 정의서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엔티티 정의서</a:t>
            </a:r>
          </a:p>
          <a:p>
            <a:pPr>
              <a:defRPr/>
            </a:pPr>
            <a:r>
              <a:rPr lang="ko-KR" altLang="en-US" sz="3400" b="1" kern="0" spc="100">
                <a:solidFill>
                  <a:srgbClr val="808080"/>
                </a:solidFill>
                <a:effectLst/>
                <a:latin typeface="한컴 윤체 B"/>
                <a:ea typeface="한컴 윤체 B"/>
                <a:cs typeface="Pretendard Medium"/>
              </a:rPr>
              <a:t>	개발환경</a:t>
            </a:r>
          </a:p>
        </p:txBody>
      </p:sp>
      <p:sp>
        <p:nvSpPr>
          <p:cNvPr id="1050" name="Object 11"/>
          <p:cNvSpPr txBox="1"/>
          <p:nvPr/>
        </p:nvSpPr>
        <p:spPr>
          <a:xfrm>
            <a:off x="9525000" y="7755254"/>
            <a:ext cx="5562600" cy="8172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4.</a:t>
            </a:r>
            <a:r>
              <a:rPr lang="ko-KR" altLang="en-US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 추진일정</a:t>
            </a:r>
            <a:r>
              <a:rPr lang="en-US" altLang="ko-KR" sz="4800" b="1" kern="0" spc="100">
                <a:solidFill>
                  <a:srgbClr val="1B1760"/>
                </a:solidFill>
                <a:effectLst/>
                <a:latin typeface="한컴 윤체 B"/>
                <a:ea typeface="한컴 윤체 B"/>
                <a:cs typeface="Pretendard Medium"/>
              </a:rPr>
              <a:t>(WBS)</a:t>
            </a:r>
            <a:endParaRPr lang="ko-KR" altLang="en-US" sz="3400" b="1" kern="0" spc="100">
              <a:solidFill>
                <a:srgbClr val="808080"/>
              </a:solidFill>
              <a:effectLst/>
              <a:latin typeface="한컴 윤체 B"/>
              <a:ea typeface="한컴 윤체 B"/>
              <a:cs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엔티티 정의서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  <p:pic>
        <p:nvPicPr>
          <p:cNvPr id="1052" name="그림 10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80822" y="2534435"/>
            <a:ext cx="15794254" cy="646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엔티티 정의서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  <p:pic>
        <p:nvPicPr>
          <p:cNvPr id="1053" name="그림 105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70486" y="2465071"/>
            <a:ext cx="13312139" cy="664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개발 환경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21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447800" y="571500"/>
            <a:ext cx="38100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4.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추진 일정</a:t>
            </a: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(WBS)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9" name="타원 1048"/>
          <p:cNvSpPr/>
          <p:nvPr/>
        </p:nvSpPr>
        <p:spPr>
          <a:xfrm>
            <a:off x="15468600" y="266700"/>
            <a:ext cx="2133600" cy="2286000"/>
          </a:xfrm>
          <a:prstGeom prst="ellipse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>
                <a:latin typeface="나눔고딕 ExtraBold"/>
                <a:ea typeface="나눔고딕 ExtraBold"/>
              </a:rPr>
              <a:t>모두</a:t>
            </a:r>
          </a:p>
        </p:txBody>
      </p:sp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05922" y="2811780"/>
            <a:ext cx="16363078" cy="747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6497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>
                <a:solidFill>
                  <a:srgbClr val="2C2C2C"/>
                </a:solidFill>
                <a:latin typeface="나눔고딕 ExtraBold"/>
                <a:ea typeface="나눔고딕 ExtraBold"/>
                <a:cs typeface="Pretendard SemiBold"/>
              </a:rPr>
              <a:t>감사합니다</a:t>
            </a:r>
            <a:endParaRPr lang="en-US" altLang="ko-KR" sz="8400">
              <a:solidFill>
                <a:srgbClr val="2C2C2C"/>
              </a:solidFill>
              <a:latin typeface="나눔고딕 ExtraBold"/>
              <a:ea typeface="나눔고딕 Extra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1.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프로젝트 소개</a:t>
            </a:r>
          </a:p>
        </p:txBody>
      </p:sp>
      <p:graphicFrame>
        <p:nvGraphicFramePr>
          <p:cNvPr id="1044" name="표 1043"/>
          <p:cNvGraphicFramePr>
            <a:graphicFrameLocks noGrp="1"/>
          </p:cNvGraphicFramePr>
          <p:nvPr/>
        </p:nvGraphicFramePr>
        <p:xfrm>
          <a:off x="1265396" y="2781300"/>
          <a:ext cx="15760065" cy="6553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7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나눔고딕 ExtraBold"/>
                          <a:ea typeface="나눔고딕 ExtraBold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나눔고딕 ExtraBold"/>
                          <a:ea typeface="나눔고딕 ExtraBold"/>
                        </a:rPr>
                        <a:t>역할	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나눔고딕 ExtraBold"/>
                          <a:ea typeface="나눔고딕 ExtraBold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27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7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4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4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4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34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50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>
                        <a:latin typeface="나눔고딕 ExtraBold"/>
                        <a:ea typeface="나눔고딕 Extra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>
                          <a:latin typeface="나눔고딕 ExtraBold"/>
                          <a:ea typeface="나눔고딕 ExtraBold"/>
                        </a:rPr>
                        <a:t>ㄴㄴ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5" name="Object 11"/>
          <p:cNvSpPr txBox="1"/>
          <p:nvPr/>
        </p:nvSpPr>
        <p:spPr>
          <a:xfrm>
            <a:off x="1143000" y="1866900"/>
            <a:ext cx="55626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팀 구성 및 역할 분담</a:t>
            </a: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8" name="타원 1047"/>
          <p:cNvSpPr/>
          <p:nvPr/>
        </p:nvSpPr>
        <p:spPr>
          <a:xfrm>
            <a:off x="15468600" y="266700"/>
            <a:ext cx="2133600" cy="2286000"/>
          </a:xfrm>
          <a:prstGeom prst="ellipse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>
                <a:latin typeface="나눔고딕 ExtraBold"/>
                <a:ea typeface="나눔고딕 ExtraBold"/>
              </a:rPr>
              <a:t>모두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1.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프로젝트 소개</a:t>
            </a:r>
          </a:p>
        </p:txBody>
      </p:sp>
      <p:sp>
        <p:nvSpPr>
          <p:cNvPr id="1045" name="Object 11"/>
          <p:cNvSpPr txBox="1"/>
          <p:nvPr/>
        </p:nvSpPr>
        <p:spPr>
          <a:xfrm>
            <a:off x="1143000" y="1866900"/>
            <a:ext cx="55626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프로젝트 개요</a:t>
            </a: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추진배경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1219200" y="2802254"/>
            <a:ext cx="7696200" cy="5886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rgbClr val="000000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grpSp>
        <p:nvGrpSpPr>
          <p:cNvPr id="1045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6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600200" y="571500"/>
            <a:ext cx="35814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4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유사 서비스 분석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  <a:endParaRPr lang="ko-KR" altLang="en-US" sz="3000">
              <a:solidFill>
                <a:schemeClr val="dk1"/>
              </a:solidFill>
              <a:effectLst/>
              <a:latin typeface="나눔고딕 ExtraBold"/>
              <a:ea typeface="나눔고딕 ExtraBold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유사 서비스 분석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  <a:endParaRPr lang="ko-KR" altLang="en-US" sz="3000">
              <a:solidFill>
                <a:schemeClr val="dk1"/>
              </a:solidFill>
              <a:effectLst/>
              <a:latin typeface="나눔고딕 ExtraBold"/>
              <a:ea typeface="나눔고딕 ExtraBold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6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유사 서비스 분석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  <a:endParaRPr lang="ko-KR" altLang="en-US" sz="3000">
              <a:solidFill>
                <a:schemeClr val="dk1"/>
              </a:solidFill>
              <a:effectLst/>
              <a:latin typeface="나눔고딕 ExtraBold"/>
              <a:ea typeface="나눔고딕 ExtraBold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나눔고딕 ExtraBold"/>
                <a:ea typeface="나눔고딕 ExtraBold"/>
                <a:cs typeface="Pretendard Medium"/>
              </a:rPr>
              <a:t>주요 기능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1143000" y="2802255"/>
            <a:ext cx="7696200" cy="5962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5"/>
              </a:buBlip>
              <a:defRPr/>
            </a:pPr>
            <a:r>
              <a:rPr lang="en-US" altLang="ko-KR" sz="3000">
                <a:solidFill>
                  <a:schemeClr val="dk1"/>
                </a:solidFill>
                <a:effectLst/>
                <a:latin typeface="나눔고딕 ExtraBold"/>
                <a:ea typeface="나눔고딕 ExtraBold"/>
              </a:rPr>
              <a:t>0</a:t>
            </a: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143000" y="571500"/>
            <a:ext cx="441960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3.</a:t>
            </a:r>
            <a:r>
              <a:rPr lang="ko-KR" altLang="en-US" sz="3200" b="1" kern="0" spc="100">
                <a:solidFill>
                  <a:srgbClr val="FFFFFF"/>
                </a:solidFill>
                <a:latin typeface="나눔고딕 ExtraBold"/>
                <a:ea typeface="나눔고딕 ExtraBold"/>
                <a:cs typeface="Pretendard Medium"/>
              </a:rPr>
              <a:t> 서비스 기획 및 설계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668</Words>
  <Application>Microsoft Office PowerPoint</Application>
  <PresentationFormat>사용자 지정</PresentationFormat>
  <Paragraphs>166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Pretendard Medium</vt:lpstr>
      <vt:lpstr>Pretendard SemiBold</vt:lpstr>
      <vt:lpstr>나눔고딕 ExtraBold</vt:lpstr>
      <vt:lpstr>맑은 고딕</vt:lpstr>
      <vt:lpstr>한컴 윤체 B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277</cp:revision>
  <dcterms:created xsi:type="dcterms:W3CDTF">2024-03-13T21:39:25Z</dcterms:created>
  <dcterms:modified xsi:type="dcterms:W3CDTF">2024-05-14T11:36:08Z</dcterms:modified>
  <cp:version/>
</cp:coreProperties>
</file>