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7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6" r:id="rId3"/>
    <p:sldId id="299" r:id="rId4"/>
    <p:sldId id="297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8" r:id="rId13"/>
    <p:sldId id="309" r:id="rId14"/>
    <p:sldId id="310" r:id="rId15"/>
    <p:sldId id="311" r:id="rId16"/>
    <p:sldId id="313" r:id="rId17"/>
    <p:sldId id="312" r:id="rId18"/>
    <p:sldId id="314" r:id="rId19"/>
    <p:sldId id="260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758">
          <p15:clr>
            <a:srgbClr val="A4A3A4"/>
          </p15:clr>
        </p15:guide>
        <p15:guide id="2" pos="3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5FF"/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7826" autoAdjust="0"/>
  </p:normalViewPr>
  <p:slideViewPr>
    <p:cSldViewPr>
      <p:cViewPr>
        <p:scale>
          <a:sx n="50" d="100"/>
          <a:sy n="50" d="100"/>
        </p:scale>
        <p:origin x="246" y="504"/>
      </p:cViewPr>
      <p:guideLst>
        <p:guide orient="horz" pos="3239"/>
        <p:guide pos="5758"/>
      </p:guideLst>
    </p:cSldViewPr>
  </p:slideViewPr>
  <p:notesTextViewPr>
    <p:cViewPr>
      <p:scale>
        <a:sx n="85" d="100"/>
        <a:sy n="85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5758"/>
        <p:guide pos="32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776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962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098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948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002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51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112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542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54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51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65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23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49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725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04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31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44800" y="9410700"/>
            <a:ext cx="2438400" cy="533399"/>
          </a:xfrm>
        </p:spPr>
        <p:txBody>
          <a:bodyPr/>
          <a:lstStyle>
            <a:lvl1pPr>
              <a:defRPr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 userDrawn="1"/>
        </p:nvSpPr>
        <p:spPr>
          <a:xfrm>
            <a:off x="15773400" y="94869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lvl="0" algn="r" defTabSz="914400">
              <a:buClr>
                <a:schemeClr val="lt1"/>
              </a:buClr>
              <a:buNone/>
              <a:defRPr/>
            </a:pPr>
            <a:fld id="{B1393E5F-521B-4CAD-9D3A-AE923D912DCE}" type="slidenum">
              <a:rPr lang="en-US"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pPr lvl="0" algn="r" defTabSz="914400">
                <a:buClr>
                  <a:schemeClr val="lt1"/>
                </a:buClr>
                <a:buNone/>
                <a:defRPr/>
              </a:pPr>
              <a:t>‹#›</a:t>
            </a:fld>
            <a:endParaRPr lang="en-US" sz="3000" b="1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002000" y="9731375"/>
            <a:ext cx="2133600" cy="365125"/>
          </a:xfrm>
        </p:spPr>
        <p:txBody>
          <a:bodyPr/>
          <a:lstStyle>
            <a:lvl1pPr>
              <a:defRPr sz="3000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en-US" altLang="ko-KR"/>
              <a:pPr lvl="0">
                <a:defRPr/>
              </a:pPr>
              <a:t>6/26/2024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568441"/>
            <a:ext cx="17039028" cy="9148833"/>
            <a:chOff x="623343" y="568441"/>
            <a:chExt cx="17039028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343" y="568441"/>
              <a:ext cx="17039028" cy="91488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94422" y="421102"/>
            <a:ext cx="2826656" cy="1503992"/>
            <a:chOff x="13594422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547439" y="723900"/>
            <a:ext cx="2987960" cy="5695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200" b="1" kern="0" spc="100">
                <a:solidFill>
                  <a:schemeClr val="lt1"/>
                </a:solidFill>
                <a:latin typeface="한컴 윤체 B"/>
                <a:ea typeface="한컴 윤체 B"/>
                <a:cs typeface="Pretendard Medium"/>
              </a:rPr>
              <a:t>기획발표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28678" y="8115300"/>
            <a:ext cx="15392400" cy="12268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AI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데이터플랫폼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(WITH Python, JAVA, Spring)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을 활용한 빅데이터 분석 전문가 과정 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(8</a:t>
            </a: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회차</a:t>
            </a:r>
            <a:r>
              <a:rPr lang="en-US" altLang="ko-KR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)</a:t>
            </a:r>
          </a:p>
          <a:p>
            <a:pPr lvl="0">
              <a:defRPr/>
            </a:pP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빅데이터분석 프로젝트</a:t>
            </a:r>
          </a:p>
          <a:p>
            <a:pPr lvl="0">
              <a:defRPr/>
            </a:pPr>
            <a:r>
              <a:rPr lang="ko-KR" altLang="en-US" sz="2500" b="1" kern="0" spc="100">
                <a:solidFill>
                  <a:srgbClr val="595959"/>
                </a:solidFill>
                <a:latin typeface="돋움"/>
                <a:ea typeface="돋움"/>
                <a:cs typeface="Pretendard Medium"/>
              </a:rPr>
              <a:t>먼지가되어팀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10723" y="3954780"/>
            <a:ext cx="15866554" cy="23774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미</a:t>
            </a:r>
            <a:r>
              <a:rPr lang="ko-KR" altLang="en-US" sz="9000" b="1">
                <a:solidFill>
                  <a:srgbClr val="7A7CC4"/>
                </a:solidFill>
                <a:latin typeface="휴먼둥근헤드라인"/>
                <a:ea typeface="휴먼둥근헤드라인"/>
                <a:cs typeface="Pretendard SemiBold"/>
              </a:rPr>
              <a:t>세먼지</a:t>
            </a: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안</a:t>
            </a:r>
            <a:r>
              <a:rPr lang="ko-KR" altLang="en-US" sz="9000" b="1">
                <a:solidFill>
                  <a:srgbClr val="7A7CC4"/>
                </a:solidFill>
                <a:latin typeface="휴먼둥근헤드라인"/>
                <a:ea typeface="휴먼둥근헤드라인"/>
                <a:cs typeface="Pretendard SemiBold"/>
              </a:rPr>
              <a:t>심여</a:t>
            </a:r>
            <a:r>
              <a:rPr lang="ko-KR" altLang="en-US" sz="15000" b="1">
                <a:solidFill>
                  <a:srgbClr val="3A3C84"/>
                </a:solidFill>
                <a:latin typeface="휴먼둥근헤드라인"/>
                <a:ea typeface="휴먼둥근헤드라인"/>
                <a:cs typeface="Pretendard SemiBold"/>
              </a:rPr>
              <a:t>행</a:t>
            </a:r>
            <a:endParaRPr lang="en-US" altLang="ko-KR" sz="15000" b="1">
              <a:solidFill>
                <a:srgbClr val="3A3C84"/>
              </a:solidFill>
              <a:latin typeface="휴먼둥근헤드라인"/>
              <a:ea typeface="휴먼둥근헤드라인"/>
              <a:cs typeface="Pretendard SemiBold"/>
            </a:endParaRPr>
          </a:p>
        </p:txBody>
      </p:sp>
      <p:sp>
        <p:nvSpPr>
          <p:cNvPr id="1004" name="Object 18"/>
          <p:cNvSpPr txBox="1"/>
          <p:nvPr/>
        </p:nvSpPr>
        <p:spPr>
          <a:xfrm>
            <a:off x="1143000" y="3040380"/>
            <a:ext cx="15866556" cy="70104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미세먼지야</a:t>
            </a:r>
            <a:r>
              <a:rPr lang="en-US" altLang="ko-KR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..</a:t>
            </a:r>
            <a:r>
              <a:rPr lang="ko-KR" altLang="en-US" sz="4000" b="1">
                <a:solidFill>
                  <a:srgbClr val="808080"/>
                </a:solidFill>
                <a:latin typeface="휴먼둥근헤드라인"/>
                <a:ea typeface="휴먼둥근헤드라인"/>
                <a:cs typeface="Pretendard SemiBold"/>
              </a:rPr>
              <a:t> 이제 헤어지자</a:t>
            </a:r>
          </a:p>
        </p:txBody>
      </p:sp>
      <p:pic>
        <p:nvPicPr>
          <p:cNvPr id="1005" name="그림 100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649200" y="2593359"/>
            <a:ext cx="2219325" cy="1513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9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14401" y="497302"/>
            <a:ext cx="4953000" cy="988598"/>
            <a:chOff x="914401" y="497302"/>
            <a:chExt cx="4953000" cy="988598"/>
          </a:xfrm>
        </p:grpSpPr>
        <p:grpSp>
          <p:nvGrpSpPr>
            <p:cNvPr id="1016" name="그룹 1003"/>
            <p:cNvGrpSpPr/>
            <p:nvPr/>
          </p:nvGrpSpPr>
          <p:grpSpPr>
            <a:xfrm>
              <a:off x="914401" y="497302"/>
              <a:ext cx="4953000" cy="988598"/>
              <a:chOff x="13594422" y="421102"/>
              <a:chExt cx="2826656" cy="1503992"/>
            </a:xfrm>
          </p:grpSpPr>
          <p:pic>
            <p:nvPicPr>
              <p:cNvPr id="1017" name="Object 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3594422" y="421102"/>
                <a:ext cx="2826656" cy="1503992"/>
              </a:xfrm>
              <a:prstGeom prst="rect">
                <a:avLst/>
              </a:prstGeom>
            </p:spPr>
          </p:pic>
        </p:grpSp>
        <p:sp>
          <p:nvSpPr>
            <p:cNvPr id="1018" name="Object 11"/>
            <p:cNvSpPr txBox="1"/>
            <p:nvPr/>
          </p:nvSpPr>
          <p:spPr>
            <a:xfrm>
              <a:off x="1066800" y="571500"/>
              <a:ext cx="4648200" cy="86177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sz="3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데이터 분석</a:t>
              </a:r>
            </a:p>
            <a:p>
              <a:pPr algn="ctr">
                <a:defRPr/>
              </a:pP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다중</a:t>
              </a: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 </a:t>
              </a:r>
              <a:r>
                <a:rPr lang="ko-KR" altLang="en-US" sz="2000" b="1" kern="0" spc="100" dirty="0" err="1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선형회귀</a:t>
              </a: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 분석</a:t>
              </a:r>
              <a:endPara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51" y="1714500"/>
            <a:ext cx="16411533" cy="5201293"/>
          </a:xfrm>
          <a:prstGeom prst="rect">
            <a:avLst/>
          </a:prstGeom>
        </p:spPr>
      </p:pic>
      <p:sp>
        <p:nvSpPr>
          <p:cNvPr id="15" name="모서리가 둥근 사각형 설명선 14"/>
          <p:cNvSpPr/>
          <p:nvPr/>
        </p:nvSpPr>
        <p:spPr>
          <a:xfrm>
            <a:off x="6172200" y="7032998"/>
            <a:ext cx="9448800" cy="2590800"/>
          </a:xfrm>
          <a:prstGeom prst="wedgeRoundRectCallout">
            <a:avLst>
              <a:gd name="adj1" fmla="val -55841"/>
              <a:gd name="adj2" fmla="val -492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활용된 데이터에서 </a:t>
            </a:r>
            <a:r>
              <a:rPr lang="en-US" altLang="ko-KR" dirty="0" smtClean="0"/>
              <a:t>PM25</a:t>
            </a:r>
            <a:r>
              <a:rPr lang="ko-KR" altLang="en-US" dirty="0" smtClean="0"/>
              <a:t>를 종속변수로 한 다중 선형 회귀 분석 </a:t>
            </a:r>
            <a:r>
              <a:rPr lang="ko-KR" altLang="en-US" dirty="0" err="1" smtClean="0"/>
              <a:t>보델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694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10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14401" y="497302"/>
            <a:ext cx="4953000" cy="988598"/>
            <a:chOff x="914401" y="497302"/>
            <a:chExt cx="4953000" cy="988598"/>
          </a:xfrm>
        </p:grpSpPr>
        <p:grpSp>
          <p:nvGrpSpPr>
            <p:cNvPr id="1016" name="그룹 1003"/>
            <p:cNvGrpSpPr/>
            <p:nvPr/>
          </p:nvGrpSpPr>
          <p:grpSpPr>
            <a:xfrm>
              <a:off x="914401" y="497302"/>
              <a:ext cx="4953000" cy="988598"/>
              <a:chOff x="13594422" y="421102"/>
              <a:chExt cx="2826656" cy="1503992"/>
            </a:xfrm>
          </p:grpSpPr>
          <p:pic>
            <p:nvPicPr>
              <p:cNvPr id="1017" name="Object 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3594422" y="421102"/>
                <a:ext cx="2826656" cy="1503992"/>
              </a:xfrm>
              <a:prstGeom prst="rect">
                <a:avLst/>
              </a:prstGeom>
            </p:spPr>
          </p:pic>
        </p:grpSp>
        <p:sp>
          <p:nvSpPr>
            <p:cNvPr id="1018" name="Object 11"/>
            <p:cNvSpPr txBox="1"/>
            <p:nvPr/>
          </p:nvSpPr>
          <p:spPr>
            <a:xfrm>
              <a:off x="1066800" y="571500"/>
              <a:ext cx="4648200" cy="86177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sz="3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데이터 분석</a:t>
              </a:r>
            </a:p>
            <a:p>
              <a:pPr algn="ctr">
                <a:defRPr/>
              </a:pP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다중</a:t>
              </a: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 </a:t>
              </a:r>
              <a:r>
                <a:rPr lang="ko-KR" altLang="en-US" sz="2000" b="1" kern="0" spc="100" dirty="0" err="1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선형회귀</a:t>
              </a: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 분석</a:t>
              </a:r>
              <a:endPara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9798" y="627419"/>
            <a:ext cx="8782050" cy="9030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31" y="1843236"/>
            <a:ext cx="6547770" cy="23915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33" y="4720154"/>
            <a:ext cx="7592308" cy="245711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14401" y="7246635"/>
            <a:ext cx="7238999" cy="228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모델의 설명도 </a:t>
            </a:r>
            <a:r>
              <a:rPr lang="en-US" altLang="ko-KR" dirty="0" smtClean="0"/>
              <a:t>: 0.41</a:t>
            </a:r>
          </a:p>
          <a:p>
            <a:pPr algn="ctr"/>
            <a:r>
              <a:rPr lang="ko-KR" altLang="en-US" dirty="0" smtClean="0"/>
              <a:t>해당 모델의 오차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8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11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14401" y="497302"/>
            <a:ext cx="4953000" cy="988598"/>
            <a:chOff x="914401" y="497302"/>
            <a:chExt cx="4953000" cy="988598"/>
          </a:xfrm>
        </p:grpSpPr>
        <p:grpSp>
          <p:nvGrpSpPr>
            <p:cNvPr id="1016" name="그룹 1003"/>
            <p:cNvGrpSpPr/>
            <p:nvPr/>
          </p:nvGrpSpPr>
          <p:grpSpPr>
            <a:xfrm>
              <a:off x="914401" y="497302"/>
              <a:ext cx="4953000" cy="988598"/>
              <a:chOff x="13594422" y="421102"/>
              <a:chExt cx="2826656" cy="1503992"/>
            </a:xfrm>
          </p:grpSpPr>
          <p:pic>
            <p:nvPicPr>
              <p:cNvPr id="1017" name="Object 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3594422" y="421102"/>
                <a:ext cx="2826656" cy="1503992"/>
              </a:xfrm>
              <a:prstGeom prst="rect">
                <a:avLst/>
              </a:prstGeom>
            </p:spPr>
          </p:pic>
        </p:grpSp>
        <p:sp>
          <p:nvSpPr>
            <p:cNvPr id="1018" name="Object 11"/>
            <p:cNvSpPr txBox="1"/>
            <p:nvPr/>
          </p:nvSpPr>
          <p:spPr>
            <a:xfrm>
              <a:off x="1066800" y="571500"/>
              <a:ext cx="4648200" cy="86177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sz="3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데이터 분석</a:t>
              </a:r>
            </a:p>
            <a:p>
              <a:pPr algn="ctr">
                <a:defRPr/>
              </a:pP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다중</a:t>
              </a: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 </a:t>
              </a:r>
              <a:r>
                <a:rPr lang="ko-KR" altLang="en-US" sz="2000" b="1" kern="0" spc="100" dirty="0" err="1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선형회귀</a:t>
              </a: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 분석</a:t>
              </a:r>
              <a:endPara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2150264"/>
            <a:ext cx="8915400" cy="4910258"/>
          </a:xfrm>
          <a:prstGeom prst="rect">
            <a:avLst/>
          </a:prstGeom>
        </p:spPr>
      </p:pic>
      <p:pic>
        <p:nvPicPr>
          <p:cNvPr id="16" name="그림 15"/>
          <p:cNvPicPr/>
          <p:nvPr/>
        </p:nvPicPr>
        <p:blipFill>
          <a:blip r:embed="rId7"/>
          <a:stretch>
            <a:fillRect/>
          </a:stretch>
        </p:blipFill>
        <p:spPr>
          <a:xfrm>
            <a:off x="1257300" y="7933099"/>
            <a:ext cx="14962327" cy="157638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805694" y="1665457"/>
            <a:ext cx="3818611" cy="79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일의 </a:t>
            </a:r>
            <a:r>
              <a:rPr lang="en-US" altLang="ko-KR" dirty="0" smtClean="0"/>
              <a:t>PM25 </a:t>
            </a:r>
            <a:r>
              <a:rPr lang="ko-KR" altLang="en-US" dirty="0" smtClean="0"/>
              <a:t>예측 수치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85850" y="7501982"/>
            <a:ext cx="3818611" cy="79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일의 </a:t>
            </a:r>
            <a:r>
              <a:rPr lang="en-US" altLang="ko-KR" dirty="0" smtClean="0"/>
              <a:t>PM25 </a:t>
            </a:r>
            <a:r>
              <a:rPr lang="ko-KR" altLang="en-US" dirty="0" smtClean="0"/>
              <a:t>실제 수치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14082" y="6058736"/>
            <a:ext cx="2291612" cy="5325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19600" y="8470029"/>
            <a:ext cx="1981200" cy="6973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13106400" y="6058736"/>
            <a:ext cx="3390900" cy="1451518"/>
          </a:xfrm>
          <a:prstGeom prst="wedgeRoundRectCallout">
            <a:avLst>
              <a:gd name="adj1" fmla="val -42920"/>
              <a:gd name="adj2" fmla="val 76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실시간 </a:t>
            </a:r>
            <a:r>
              <a:rPr lang="ko-KR" altLang="en-US" dirty="0" err="1" smtClean="0"/>
              <a:t>대기질</a:t>
            </a:r>
            <a:r>
              <a:rPr lang="ko-KR" altLang="en-US" dirty="0" smtClean="0"/>
              <a:t> 데이터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0583553" y="2150264"/>
            <a:ext cx="6504297" cy="228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실패 원인 </a:t>
            </a:r>
            <a:r>
              <a:rPr lang="en-US" altLang="ko-KR" dirty="0" smtClean="0"/>
              <a:t>:</a:t>
            </a:r>
          </a:p>
          <a:p>
            <a:pPr algn="ctr"/>
            <a:r>
              <a:rPr lang="ko-KR" altLang="en-US" dirty="0"/>
              <a:t>풍향같은 경우 목적형 데이터 이므로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목적형 데이터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범주형 데이터의 구분이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83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</a:p>
          <a:p>
            <a:pPr algn="ctr">
              <a:defRPr/>
            </a:pPr>
            <a:r>
              <a: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KNN </a:t>
            </a:r>
            <a:r>
              <a:rPr lang="ko-KR" altLang="en-US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모델</a:t>
            </a:r>
            <a:endParaRPr lang="en-US" altLang="ko-KR" sz="2000" b="1" kern="0" spc="100" dirty="0" smtClean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12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349492" y="1508177"/>
            <a:ext cx="2952749" cy="795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4566224" y="1720866"/>
            <a:ext cx="2519284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555265"/>
            <a:ext cx="13239907" cy="787489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4625716" y="6605529"/>
            <a:ext cx="2400300" cy="902244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결측치</a:t>
            </a:r>
            <a:r>
              <a:rPr lang="ko-KR" altLang="en-US" dirty="0" smtClean="0">
                <a:solidFill>
                  <a:schemeClr val="tx1"/>
                </a:solidFill>
              </a:rPr>
              <a:t> 데이터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625716" y="5511593"/>
            <a:ext cx="2400300" cy="902244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2014</a:t>
            </a:r>
            <a:r>
              <a:rPr lang="ko-KR" altLang="en-US" dirty="0" smtClean="0">
                <a:solidFill>
                  <a:schemeClr val="tx1"/>
                </a:solidFill>
              </a:rPr>
              <a:t>년 </a:t>
            </a:r>
            <a:r>
              <a:rPr lang="en-US" altLang="ko-KR" dirty="0" smtClean="0">
                <a:solidFill>
                  <a:schemeClr val="tx1"/>
                </a:solidFill>
              </a:rPr>
              <a:t>~ 2023</a:t>
            </a:r>
            <a:r>
              <a:rPr lang="ko-KR" altLang="en-US" dirty="0" smtClean="0">
                <a:solidFill>
                  <a:schemeClr val="tx1"/>
                </a:solidFill>
              </a:rPr>
              <a:t>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양천구 데이터 활용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625716" y="3379065"/>
            <a:ext cx="2400300" cy="902244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기상청 기상 자료 </a:t>
            </a:r>
            <a:r>
              <a:rPr lang="ko-KR" altLang="en-US" dirty="0" err="1" smtClean="0">
                <a:solidFill>
                  <a:schemeClr val="tx1"/>
                </a:solidFill>
              </a:rPr>
              <a:t>개방포털</a:t>
            </a:r>
            <a:r>
              <a:rPr lang="ko-KR" altLang="en-US" dirty="0" smtClean="0">
                <a:solidFill>
                  <a:schemeClr val="tx1"/>
                </a:solidFill>
              </a:rPr>
              <a:t> 데이터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5716" y="4448455"/>
            <a:ext cx="2400300" cy="902244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서울 </a:t>
            </a:r>
            <a:r>
              <a:rPr lang="ko-KR" altLang="en-US" dirty="0" smtClean="0">
                <a:solidFill>
                  <a:schemeClr val="tx1"/>
                </a:solidFill>
              </a:rPr>
              <a:t>특별시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대기환경 정보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5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</a:p>
          <a:p>
            <a:pPr algn="ctr">
              <a:defRPr/>
            </a:pPr>
            <a:r>
              <a: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KNN </a:t>
            </a:r>
            <a:r>
              <a:rPr lang="ko-KR" altLang="en-US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모델</a:t>
            </a:r>
            <a:endParaRPr lang="en-US" altLang="ko-KR" sz="2000" b="1" kern="0" spc="100" dirty="0" smtClean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13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98" y="5829070"/>
            <a:ext cx="15768702" cy="37785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1583175"/>
            <a:ext cx="8036637" cy="41344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4551" y="1559362"/>
            <a:ext cx="8163659" cy="41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2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</a:p>
          <a:p>
            <a:pPr algn="ctr">
              <a:defRPr/>
            </a:pPr>
            <a:r>
              <a: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KNN </a:t>
            </a:r>
            <a:r>
              <a:rPr lang="ko-KR" altLang="en-US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모델</a:t>
            </a:r>
            <a:endParaRPr lang="en-US" altLang="ko-KR" sz="2000" b="1" kern="0" spc="100" dirty="0" smtClean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14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399" y="825481"/>
            <a:ext cx="10858501" cy="868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</a:p>
          <a:p>
            <a:pPr algn="ctr">
              <a:defRPr/>
            </a:pPr>
            <a:r>
              <a: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KNN </a:t>
            </a:r>
            <a:r>
              <a:rPr lang="ko-KR" altLang="en-US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모델</a:t>
            </a:r>
            <a:endParaRPr lang="en-US" altLang="ko-KR" sz="2000" b="1" kern="0" spc="100" dirty="0" smtClean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15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0" y="1559146"/>
            <a:ext cx="11283179" cy="808370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217366" y="4459344"/>
            <a:ext cx="3517434" cy="228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Max-Min Scaling </a:t>
            </a:r>
            <a:r>
              <a:rPr lang="ko-KR" altLang="en-US" dirty="0" smtClean="0"/>
              <a:t>활용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4753" y="8014439"/>
            <a:ext cx="5252829" cy="1538212"/>
          </a:xfrm>
          <a:prstGeom prst="rect">
            <a:avLst/>
          </a:prstGeom>
        </p:spPr>
      </p:pic>
      <p:sp>
        <p:nvSpPr>
          <p:cNvPr id="17" name="모서리가 둥근 사각형 설명선 16"/>
          <p:cNvSpPr/>
          <p:nvPr/>
        </p:nvSpPr>
        <p:spPr>
          <a:xfrm>
            <a:off x="13511270" y="6016891"/>
            <a:ext cx="3390900" cy="1451518"/>
          </a:xfrm>
          <a:prstGeom prst="wedgeRoundRectCallout">
            <a:avLst>
              <a:gd name="adj1" fmla="val -42920"/>
              <a:gd name="adj2" fmla="val 76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모델의 정확도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94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</a:p>
          <a:p>
            <a:pPr algn="ctr">
              <a:defRPr/>
            </a:pPr>
            <a:r>
              <a: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KNN </a:t>
            </a:r>
            <a:r>
              <a:rPr lang="ko-KR" altLang="en-US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모델</a:t>
            </a:r>
            <a:endParaRPr lang="en-US" altLang="ko-KR" sz="2000" b="1" kern="0" spc="100" dirty="0" smtClean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16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1" y="1714500"/>
            <a:ext cx="8000999" cy="77591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5990" y="3149055"/>
            <a:ext cx="8413189" cy="6324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5099" y="1145176"/>
            <a:ext cx="7914701" cy="1991552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1277600" y="3206093"/>
            <a:ext cx="762000" cy="685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592249" y="2343149"/>
            <a:ext cx="1380551" cy="3705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0" idx="1"/>
          </p:cNvCxnSpPr>
          <p:nvPr/>
        </p:nvCxnSpPr>
        <p:spPr>
          <a:xfrm>
            <a:off x="10972800" y="2713654"/>
            <a:ext cx="416392" cy="5928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8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</a:p>
          <a:p>
            <a:pPr algn="ctr">
              <a:defRPr/>
            </a:pPr>
            <a:r>
              <a: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KNN </a:t>
            </a:r>
            <a:r>
              <a:rPr lang="ko-KR" altLang="en-US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모델</a:t>
            </a:r>
            <a:endParaRPr lang="en-US" altLang="ko-KR" sz="2000" b="1" kern="0" spc="100" dirty="0" smtClean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17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1795141"/>
            <a:ext cx="15621000" cy="63641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8955" y="6327938"/>
            <a:ext cx="8948845" cy="302168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716000" y="8158711"/>
            <a:ext cx="1447800" cy="11856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7300" y="1820498"/>
            <a:ext cx="7696200" cy="361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2057143"/>
            <a:ext cx="17039028" cy="6171429"/>
            <a:chOff x="623343" y="2057143"/>
            <a:chExt cx="17039028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343" y="2057143"/>
              <a:ext cx="17039028" cy="6171429"/>
            </a:xfrm>
            <a:prstGeom prst="rect">
              <a:avLst/>
            </a:prstGeom>
          </p:spPr>
        </p:pic>
      </p:grpSp>
      <p:sp>
        <p:nvSpPr>
          <p:cNvPr id="1022" name="Object 18"/>
          <p:cNvSpPr txBox="1"/>
          <p:nvPr/>
        </p:nvSpPr>
        <p:spPr>
          <a:xfrm>
            <a:off x="5638800" y="4461010"/>
            <a:ext cx="7010400" cy="13849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ctr">
              <a:defRPr/>
            </a:pPr>
            <a:r>
              <a:rPr lang="ko-KR" altLang="en-US" sz="8400" dirty="0">
                <a:solidFill>
                  <a:srgbClr val="2C2C2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Pretendard SemiBold"/>
              </a:rPr>
              <a:t>감사합니다</a:t>
            </a:r>
            <a:endParaRPr lang="en-US" altLang="ko-KR" sz="8400" dirty="0">
              <a:solidFill>
                <a:srgbClr val="2C2C2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실시간 뷰</a:t>
            </a:r>
            <a:r>
              <a:rPr lang="en-US" altLang="ko-KR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(</a:t>
            </a: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화면</a:t>
            </a:r>
            <a:r>
              <a:rPr lang="en-US" altLang="ko-KR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)</a:t>
            </a:r>
            <a:endParaRPr lang="ko-KR" altLang="en-US" sz="3000" b="1" kern="0" spc="100" dirty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51" y="1769978"/>
            <a:ext cx="10839449" cy="7650378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5943600" y="1359273"/>
            <a:ext cx="8792852" cy="5460627"/>
            <a:chOff x="5905501" y="1365875"/>
            <a:chExt cx="8792852" cy="5460627"/>
          </a:xfrm>
        </p:grpSpPr>
        <p:sp>
          <p:nvSpPr>
            <p:cNvPr id="9" name="타원 8"/>
            <p:cNvSpPr/>
            <p:nvPr/>
          </p:nvSpPr>
          <p:spPr>
            <a:xfrm>
              <a:off x="5905501" y="4020214"/>
              <a:ext cx="1066800" cy="6096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54728" y="1378202"/>
              <a:ext cx="6143625" cy="5448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2" name="직선 연결선 11"/>
            <p:cNvCxnSpPr>
              <a:stCxn id="9" idx="0"/>
            </p:cNvCxnSpPr>
            <p:nvPr/>
          </p:nvCxnSpPr>
          <p:spPr>
            <a:xfrm flipV="1">
              <a:off x="6438901" y="1365875"/>
              <a:ext cx="2115827" cy="26543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9" idx="4"/>
            </p:cNvCxnSpPr>
            <p:nvPr/>
          </p:nvCxnSpPr>
          <p:spPr>
            <a:xfrm>
              <a:off x="6438901" y="4629814"/>
              <a:ext cx="2115827" cy="21966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1968241" y="6990561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</a:t>
            </a:r>
            <a:r>
              <a:rPr lang="en-US" altLang="ko-KR" dirty="0" smtClean="0"/>
              <a:t>API 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구글 지도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실시간 </a:t>
            </a:r>
            <a:r>
              <a:rPr lang="ko-KR" altLang="en-US" dirty="0" err="1" smtClean="0"/>
              <a:t>대기질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CCTV : </a:t>
            </a:r>
            <a:r>
              <a:rPr lang="ko-KR" altLang="en-US" dirty="0" smtClean="0"/>
              <a:t>도시교통 정보센터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실시간 뷰</a:t>
            </a:r>
            <a:r>
              <a:rPr lang="en-US" altLang="ko-KR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(</a:t>
            </a: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코드</a:t>
            </a:r>
            <a:r>
              <a:rPr lang="en-US" altLang="ko-KR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)</a:t>
            </a:r>
            <a:endParaRPr lang="ko-KR" altLang="en-US" sz="3000" b="1" kern="0" spc="100" dirty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2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96049" y="3019178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 창 띄우기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524000" y="2560787"/>
            <a:ext cx="838200" cy="77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90900" y="3994447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버튼 클릭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925588" y="3994447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버튼의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값과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입력값</a:t>
            </a:r>
            <a:r>
              <a:rPr lang="ko-KR" altLang="en-US" dirty="0"/>
              <a:t> </a:t>
            </a:r>
            <a:r>
              <a:rPr lang="ko-KR" altLang="en-US" dirty="0" err="1" smtClean="0"/>
              <a:t>읽어오기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460276" y="3979354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Ajax</a:t>
            </a:r>
            <a:r>
              <a:rPr lang="ko-KR" altLang="en-US" dirty="0"/>
              <a:t> </a:t>
            </a:r>
            <a:r>
              <a:rPr lang="ko-KR" altLang="en-US" dirty="0" smtClean="0"/>
              <a:t>통신을 통한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정보 받아오기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994964" y="3979354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</a:t>
            </a:r>
            <a:r>
              <a:rPr lang="ko-KR" altLang="en-US" dirty="0" smtClean="0"/>
              <a:t>정보를 통해서 </a:t>
            </a:r>
            <a:r>
              <a:rPr lang="ko-KR" altLang="en-US" dirty="0" err="1" smtClean="0"/>
              <a:t>정보창</a:t>
            </a:r>
            <a:r>
              <a:rPr lang="ko-KR" altLang="en-US" dirty="0" smtClean="0"/>
              <a:t> 함수 호출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896049" y="5919091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 결과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524000" y="5460700"/>
            <a:ext cx="838200" cy="77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390900" y="6894360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정보창</a:t>
            </a:r>
            <a:r>
              <a:rPr lang="ko-KR" altLang="en-US" dirty="0" smtClean="0"/>
              <a:t> 호출 함수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925588" y="6894360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매개변수를 통한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API </a:t>
            </a:r>
            <a:r>
              <a:rPr lang="ko-KR" altLang="en-US" dirty="0" smtClean="0"/>
              <a:t>정보 받아오기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460276" y="6879267"/>
            <a:ext cx="2209800" cy="7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Iframe</a:t>
            </a:r>
            <a:r>
              <a:rPr lang="ko-KR" altLang="en-US" dirty="0" smtClean="0"/>
              <a:t>을 통한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화면 띄우기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21" idx="3"/>
            <a:endCxn id="23" idx="1"/>
          </p:cNvCxnSpPr>
          <p:nvPr/>
        </p:nvCxnSpPr>
        <p:spPr>
          <a:xfrm>
            <a:off x="5600700" y="4370721"/>
            <a:ext cx="132488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9135388" y="4370721"/>
            <a:ext cx="132488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2670076" y="4370721"/>
            <a:ext cx="132488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600700" y="7277100"/>
            <a:ext cx="132488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9135388" y="7277100"/>
            <a:ext cx="132488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" idx="2"/>
            <a:endCxn id="21" idx="1"/>
          </p:cNvCxnSpPr>
          <p:nvPr/>
        </p:nvCxnSpPr>
        <p:spPr>
          <a:xfrm rot="16200000" flipH="1">
            <a:off x="2896426" y="3876247"/>
            <a:ext cx="598996" cy="389951"/>
          </a:xfrm>
          <a:prstGeom prst="bentConnector2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 rot="16200000" flipH="1">
            <a:off x="2896425" y="6782627"/>
            <a:ext cx="598996" cy="389951"/>
          </a:xfrm>
          <a:prstGeom prst="bentConnector2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실시간 뷰</a:t>
            </a:r>
            <a:r>
              <a:rPr lang="en-US" altLang="ko-KR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(</a:t>
            </a: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코드</a:t>
            </a:r>
            <a:r>
              <a:rPr lang="en-US" altLang="ko-KR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)</a:t>
            </a:r>
            <a:endParaRPr lang="ko-KR" altLang="en-US" sz="3000" b="1" kern="0" spc="100" dirty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3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316" y="1783619"/>
            <a:ext cx="6343649" cy="44772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4277" y="7696249"/>
            <a:ext cx="8277845" cy="112879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40592" y="3257750"/>
            <a:ext cx="788233" cy="22464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1698626"/>
            <a:ext cx="10943508" cy="570903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7755689" y="4497307"/>
            <a:ext cx="9664819" cy="4264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4" idx="3"/>
            <a:endCxn id="16" idx="2"/>
          </p:cNvCxnSpPr>
          <p:nvPr/>
        </p:nvCxnSpPr>
        <p:spPr>
          <a:xfrm flipV="1">
            <a:off x="10692122" y="7407657"/>
            <a:ext cx="1256632" cy="8529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9" idx="1"/>
          </p:cNvCxnSpPr>
          <p:nvPr/>
        </p:nvCxnSpPr>
        <p:spPr>
          <a:xfrm flipH="1" flipV="1">
            <a:off x="6324600" y="4686300"/>
            <a:ext cx="1431089" cy="242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7" idx="2"/>
            <a:endCxn id="4" idx="1"/>
          </p:cNvCxnSpPr>
          <p:nvPr/>
        </p:nvCxnSpPr>
        <p:spPr>
          <a:xfrm rot="16200000" flipH="1">
            <a:off x="646256" y="6492626"/>
            <a:ext cx="2756475" cy="77956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실시간 뷰</a:t>
            </a:r>
            <a:r>
              <a:rPr lang="en-US" altLang="ko-KR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(</a:t>
            </a: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코드</a:t>
            </a:r>
            <a:r>
              <a:rPr lang="en-US" altLang="ko-KR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)</a:t>
            </a:r>
            <a:endParaRPr lang="ko-KR" altLang="en-US" sz="3000" b="1" kern="0" spc="100" dirty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4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50" y="2095500"/>
            <a:ext cx="6762750" cy="47730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6508" y="4831962"/>
            <a:ext cx="12679550" cy="484898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562350" y="3543300"/>
            <a:ext cx="1314450" cy="3208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81800" y="8236966"/>
            <a:ext cx="10624258" cy="6403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25" idx="0"/>
            <a:endCxn id="23" idx="3"/>
          </p:cNvCxnSpPr>
          <p:nvPr/>
        </p:nvCxnSpPr>
        <p:spPr>
          <a:xfrm rot="16200000" flipV="1">
            <a:off x="6218757" y="2361793"/>
            <a:ext cx="4533217" cy="721712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805416" y="9044710"/>
            <a:ext cx="1857768" cy="3894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30" idx="1"/>
          </p:cNvCxnSpPr>
          <p:nvPr/>
        </p:nvCxnSpPr>
        <p:spPr>
          <a:xfrm rot="10800000">
            <a:off x="3562350" y="5600701"/>
            <a:ext cx="3243066" cy="363874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0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  <a:endParaRPr lang="ko-KR" altLang="en-US" sz="3000" b="1" kern="0" spc="100" dirty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5</a:t>
            </a:fld>
            <a:endParaRPr lang="en-US">
              <a:latin typeface="나눔고딕 ExtraBold"/>
              <a:ea typeface="나눔고딕 Extra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76500" y="1943100"/>
            <a:ext cx="6477000" cy="693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43300" y="2247900"/>
            <a:ext cx="4114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활용 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14700" y="3883141"/>
            <a:ext cx="4953000" cy="1031759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단일 회귀 분석 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81300" y="3314700"/>
            <a:ext cx="11430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14700" y="5693777"/>
            <a:ext cx="4953000" cy="1031759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다중 회귀 분석 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81300" y="5125336"/>
            <a:ext cx="11430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14700" y="7466315"/>
            <a:ext cx="4953000" cy="1031759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KNN </a:t>
            </a:r>
            <a:r>
              <a:rPr lang="ko-KR" altLang="en-US" dirty="0" smtClean="0">
                <a:solidFill>
                  <a:schemeClr val="tx1"/>
                </a:solidFill>
              </a:rPr>
              <a:t>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781300" y="6897874"/>
            <a:ext cx="11430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53600" y="1943100"/>
            <a:ext cx="6477000" cy="693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820400" y="2247900"/>
            <a:ext cx="4114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활용 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591800" y="3883141"/>
            <a:ext cx="4953000" cy="1031759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기상청 기상 자료 </a:t>
            </a:r>
            <a:r>
              <a:rPr lang="ko-KR" altLang="en-US" dirty="0" err="1" smtClean="0">
                <a:solidFill>
                  <a:schemeClr val="tx1"/>
                </a:solidFill>
              </a:rPr>
              <a:t>개방포털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기온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강수량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바람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습도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0058400" y="3314700"/>
            <a:ext cx="11430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591800" y="5693777"/>
            <a:ext cx="4953000" cy="1031759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</a:t>
            </a:r>
            <a:r>
              <a:rPr lang="ko-KR" altLang="en-US" dirty="0" err="1" smtClean="0">
                <a:solidFill>
                  <a:schemeClr val="tx1"/>
                </a:solidFill>
              </a:rPr>
              <a:t>대기질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서울시 미세먼지 농도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058400" y="5125336"/>
            <a:ext cx="11430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591800" y="7466315"/>
            <a:ext cx="4953000" cy="1031759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 특별시 대기환경 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양천구 미세먼지 데이터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058400" y="6897874"/>
            <a:ext cx="11430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914401" y="497302"/>
            <a:ext cx="4953000" cy="988598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1066800" y="571500"/>
            <a:ext cx="4648200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</a:p>
          <a:p>
            <a:pPr algn="ctr">
              <a:defRPr/>
            </a:pPr>
            <a:r>
              <a:rPr lang="ko-KR" altLang="en-US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가공</a:t>
            </a:r>
            <a:endParaRPr lang="en-US" altLang="ko-KR" sz="2000" b="1" kern="0" spc="100" dirty="0" smtClean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6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51" y="1790700"/>
            <a:ext cx="13182600" cy="766987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4349492" y="1790700"/>
            <a:ext cx="2952749" cy="766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4566224" y="2086598"/>
            <a:ext cx="2519284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625716" y="6605529"/>
            <a:ext cx="2400300" cy="902244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결측치</a:t>
            </a:r>
            <a:r>
              <a:rPr lang="ko-KR" altLang="en-US" dirty="0" smtClean="0">
                <a:solidFill>
                  <a:schemeClr val="tx1"/>
                </a:solidFill>
              </a:rPr>
              <a:t> 데이터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625716" y="5511593"/>
            <a:ext cx="2400300" cy="902244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2014</a:t>
            </a:r>
            <a:r>
              <a:rPr lang="ko-KR" altLang="en-US" dirty="0" smtClean="0">
                <a:solidFill>
                  <a:schemeClr val="tx1"/>
                </a:solidFill>
              </a:rPr>
              <a:t>년 </a:t>
            </a:r>
            <a:r>
              <a:rPr lang="en-US" altLang="ko-KR" dirty="0" smtClean="0">
                <a:solidFill>
                  <a:schemeClr val="tx1"/>
                </a:solidFill>
              </a:rPr>
              <a:t>~ 2024</a:t>
            </a:r>
            <a:r>
              <a:rPr lang="ko-KR" altLang="en-US" dirty="0" smtClean="0">
                <a:solidFill>
                  <a:schemeClr val="tx1"/>
                </a:solidFill>
              </a:rPr>
              <a:t>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활용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625716" y="3379065"/>
            <a:ext cx="2400300" cy="902244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기상청 기상 자료 </a:t>
            </a:r>
            <a:r>
              <a:rPr lang="ko-KR" altLang="en-US" dirty="0" err="1" smtClean="0">
                <a:solidFill>
                  <a:schemeClr val="tx1"/>
                </a:solidFill>
              </a:rPr>
              <a:t>개방포털</a:t>
            </a:r>
            <a:r>
              <a:rPr lang="ko-KR" altLang="en-US" dirty="0" smtClean="0">
                <a:solidFill>
                  <a:schemeClr val="tx1"/>
                </a:solidFill>
              </a:rPr>
              <a:t> 데이터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625716" y="4448455"/>
            <a:ext cx="2400300" cy="902244"/>
          </a:xfrm>
          <a:prstGeom prst="rect">
            <a:avLst/>
          </a:prstGeom>
          <a:solidFill>
            <a:srgbClr val="C3D6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</a:t>
            </a:r>
            <a:r>
              <a:rPr lang="ko-KR" altLang="en-US" dirty="0" err="1" smtClean="0">
                <a:solidFill>
                  <a:schemeClr val="tx1"/>
                </a:solidFill>
              </a:rPr>
              <a:t>대기질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7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792" y="967871"/>
            <a:ext cx="13473191" cy="873212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914401" y="497302"/>
            <a:ext cx="4953000" cy="988598"/>
            <a:chOff x="914401" y="497302"/>
            <a:chExt cx="4953000" cy="988598"/>
          </a:xfrm>
        </p:grpSpPr>
        <p:grpSp>
          <p:nvGrpSpPr>
            <p:cNvPr id="1016" name="그룹 1003"/>
            <p:cNvGrpSpPr/>
            <p:nvPr/>
          </p:nvGrpSpPr>
          <p:grpSpPr>
            <a:xfrm>
              <a:off x="914401" y="497302"/>
              <a:ext cx="4953000" cy="988598"/>
              <a:chOff x="13594422" y="421102"/>
              <a:chExt cx="2826656" cy="1503992"/>
            </a:xfrm>
          </p:grpSpPr>
          <p:pic>
            <p:nvPicPr>
              <p:cNvPr id="1017" name="Object 8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13594422" y="421102"/>
                <a:ext cx="2826656" cy="1503992"/>
              </a:xfrm>
              <a:prstGeom prst="rect">
                <a:avLst/>
              </a:prstGeom>
            </p:spPr>
          </p:pic>
        </p:grpSp>
        <p:sp>
          <p:nvSpPr>
            <p:cNvPr id="1018" name="Object 11"/>
            <p:cNvSpPr txBox="1"/>
            <p:nvPr/>
          </p:nvSpPr>
          <p:spPr>
            <a:xfrm>
              <a:off x="1066800" y="571500"/>
              <a:ext cx="4648200" cy="86177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sz="3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데이터 분석</a:t>
              </a:r>
            </a:p>
            <a:p>
              <a:pPr algn="ctr">
                <a:defRPr/>
              </a:pP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데이터 관계 해석</a:t>
              </a:r>
              <a:endPara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6934201" y="1714500"/>
            <a:ext cx="1295399" cy="6172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6" cy="9152381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8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14401" y="497302"/>
            <a:ext cx="4953000" cy="988598"/>
            <a:chOff x="914401" y="497302"/>
            <a:chExt cx="4953000" cy="988598"/>
          </a:xfrm>
        </p:grpSpPr>
        <p:grpSp>
          <p:nvGrpSpPr>
            <p:cNvPr id="1016" name="그룹 1003"/>
            <p:cNvGrpSpPr/>
            <p:nvPr/>
          </p:nvGrpSpPr>
          <p:grpSpPr>
            <a:xfrm>
              <a:off x="914401" y="497302"/>
              <a:ext cx="4953000" cy="988598"/>
              <a:chOff x="13594422" y="421102"/>
              <a:chExt cx="2826656" cy="1503992"/>
            </a:xfrm>
          </p:grpSpPr>
          <p:pic>
            <p:nvPicPr>
              <p:cNvPr id="1017" name="Object 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3594422" y="421102"/>
                <a:ext cx="2826656" cy="1503992"/>
              </a:xfrm>
              <a:prstGeom prst="rect">
                <a:avLst/>
              </a:prstGeom>
            </p:spPr>
          </p:pic>
        </p:grpSp>
        <p:sp>
          <p:nvSpPr>
            <p:cNvPr id="1018" name="Object 11"/>
            <p:cNvSpPr txBox="1"/>
            <p:nvPr/>
          </p:nvSpPr>
          <p:spPr>
            <a:xfrm>
              <a:off x="1066800" y="571500"/>
              <a:ext cx="4648200" cy="86177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sz="3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데이터 분석</a:t>
              </a:r>
            </a:p>
            <a:p>
              <a:pPr algn="ctr">
                <a:defRPr/>
              </a:pP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단일 </a:t>
              </a:r>
              <a:r>
                <a:rPr lang="ko-KR" altLang="en-US" sz="2000" b="1" kern="0" spc="100" dirty="0" err="1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선형회귀</a:t>
              </a:r>
              <a:r>
                <a:rPr lang="ko-KR" altLang="en-US" sz="2000" b="1" kern="0" spc="100" dirty="0" smtClean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 분석</a:t>
              </a:r>
              <a:endParaRPr lang="en-US" altLang="ko-KR" sz="2000" b="1" kern="0" spc="100" dirty="0" smtClean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056" y="723900"/>
            <a:ext cx="12088767" cy="8788382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7162800" y="4229100"/>
            <a:ext cx="8229600" cy="4572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342897" y="3314057"/>
            <a:ext cx="4267200" cy="2590800"/>
          </a:xfrm>
          <a:prstGeom prst="wedgeRoundRectCallout">
            <a:avLst>
              <a:gd name="adj1" fmla="val 70685"/>
              <a:gd name="adj2" fmla="val 345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PM25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PM10</a:t>
            </a:r>
            <a:r>
              <a:rPr lang="ko-KR" altLang="en-US" dirty="0" smtClean="0"/>
              <a:t>대가 비슷한 데이터 활용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해당 그래프는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기온 </a:t>
            </a:r>
            <a:r>
              <a:rPr lang="en-US" altLang="ko-KR" dirty="0" smtClean="0"/>
              <a:t>– pm25]</a:t>
            </a:r>
            <a:r>
              <a:rPr lang="ko-KR" altLang="en-US" dirty="0" smtClean="0"/>
              <a:t>의 관계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그래프가 유추되지 않기에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단일 </a:t>
            </a:r>
            <a:r>
              <a:rPr lang="ko-KR" altLang="en-US" dirty="0" err="1" smtClean="0"/>
              <a:t>선형회귀</a:t>
            </a:r>
            <a:r>
              <a:rPr lang="ko-KR" altLang="en-US" dirty="0" smtClean="0"/>
              <a:t> 모델은 맞지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702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360</Words>
  <Application>Microsoft Office PowerPoint</Application>
  <PresentationFormat>사용자 지정</PresentationFormat>
  <Paragraphs>139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?? ??</vt:lpstr>
      <vt:lpstr>Pretendard Medium</vt:lpstr>
      <vt:lpstr>Pretendard SemiBold</vt:lpstr>
      <vt:lpstr>나눔고딕 ExtraBold</vt:lpstr>
      <vt:lpstr>돋움</vt:lpstr>
      <vt:lpstr>맑은 고딕</vt:lpstr>
      <vt:lpstr>한컴 윤체 B</vt:lpstr>
      <vt:lpstr>휴먼둥근헤드라인</vt:lpstr>
      <vt:lpstr>휴먼엑스포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human</cp:lastModifiedBy>
  <cp:revision>725</cp:revision>
  <dcterms:created xsi:type="dcterms:W3CDTF">2024-03-13T21:39:25Z</dcterms:created>
  <dcterms:modified xsi:type="dcterms:W3CDTF">2024-06-26T08:50:17Z</dcterms:modified>
  <cp:version/>
</cp:coreProperties>
</file>