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44" r:id="rId1"/>
    <p:sldMasterId id="2147483745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74" r:id="rId23"/>
    <p:sldId id="281" r:id="rId24"/>
    <p:sldId id="276" r:id="rId25"/>
  </p:sldIdLst>
  <p:sldSz cx="18275300" cy="10279063"/>
  <p:notesSz cx="6858000" cy="9144000"/>
  <p:defaultTextStyle>
    <a:defPPr algn="l" rtl="0" eaLnBrk="0" latinLnBrk="0" hangingPunct="0">
      <a:defRPr kumimoji="1" lang="en-US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56" d="100"/>
          <a:sy n="56" d="100"/>
        </p:scale>
        <p:origin x="114" y="39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709" y="685800"/>
            <a:ext cx="60965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0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5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90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989543" y="972486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0951E20-E7E1-4A7F-8DE6-59AE491CFB70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532453" y="9404192"/>
            <a:ext cx="2437941" cy="53333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DCEDAA7-2A5E-4EC6-BFB8-4648C95A54BF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56" y="411628"/>
            <a:ext cx="16447639" cy="17131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56" y="2398386"/>
            <a:ext cx="16447639" cy="678353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532453" y="9404192"/>
            <a:ext cx="2437941" cy="533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2DDEC1C-0244-4398-A3B0-A9BDCD9E382C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2672" y="411096"/>
            <a:ext cx="16448251" cy="17125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?? ??"/>
                <a:sym typeface="?? ??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286751" y="5971079"/>
            <a:ext cx="8072553" cy="3291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D3B6C87-C4C0-41B4-B6D8-B3F63970BC21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4101" name="그림 410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2" name="Group 2"/>
          <p:cNvGrpSpPr/>
          <p:nvPr/>
        </p:nvGrpSpPr>
        <p:grpSpPr>
          <a:xfrm>
            <a:off x="620579" y="566659"/>
            <a:ext cx="17029200" cy="9143915"/>
            <a:chOff x="620579" y="566659"/>
            <a:chExt cx="17029200" cy="9143915"/>
          </a:xfrm>
        </p:grpSpPr>
        <p:pic>
          <p:nvPicPr>
            <p:cNvPr id="4103" name="그림 410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6659"/>
              <a:ext cx="17029200" cy="91439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4" name="Group 3"/>
          <p:cNvGrpSpPr/>
          <p:nvPr/>
        </p:nvGrpSpPr>
        <p:grpSpPr>
          <a:xfrm>
            <a:off x="13584924" y="419022"/>
            <a:ext cx="2823640" cy="1503110"/>
            <a:chOff x="13584924" y="419022"/>
            <a:chExt cx="2823640" cy="1503110"/>
          </a:xfrm>
        </p:grpSpPr>
        <p:pic>
          <p:nvPicPr>
            <p:cNvPr id="4105" name="그림 410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8492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6" name="TextBox 4105"/>
          <p:cNvSpPr txBox="1"/>
          <p:nvPr/>
        </p:nvSpPr>
        <p:spPr>
          <a:xfrm>
            <a:off x="13537311" y="720604"/>
            <a:ext cx="2985567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맑은 고딕"/>
              </a:rPr>
              <a:t>기획발표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1025312" y="8109058"/>
            <a:ext cx="15383253" cy="12301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AI데이터플랫폼(WITH Python, JAVA, Spring)을 활용한 빅데이터 분석 전문가 과정(8회차)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빅데이터분석 프로젝트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먼지가되어팀</a:t>
            </a:r>
            <a:endParaRPr kumimoji="0" lang="ko-KR" altLang="en-US" sz="2500" b="1" i="0">
              <a:solidFill>
                <a:srgbClr val="595959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903127" y="3996590"/>
            <a:ext cx="15856251" cy="2376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미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세먼지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안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심여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행</a:t>
            </a:r>
            <a:endParaRPr kumimoji="0" lang="ko-KR" altLang="en-US" sz="15000" b="1" i="0">
              <a:solidFill>
                <a:srgbClr val="3A3C84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9" name="TextBox 4108"/>
          <p:cNvSpPr txBox="1"/>
          <p:nvPr/>
        </p:nvSpPr>
        <p:spPr>
          <a:xfrm>
            <a:off x="834862" y="3082355"/>
            <a:ext cx="15857814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808080">
                    <a:alpha val="100000"/>
                  </a:srgbClr>
                </a:solidFill>
                <a:latin typeface="D2Coding"/>
              </a:rPr>
              <a:t>미세먼지야.. 이제 헤어지자</a:t>
            </a:r>
            <a:endParaRPr kumimoji="0" lang="ko-KR" altLang="en-US" sz="4000" b="1" i="0">
              <a:solidFill>
                <a:srgbClr val="80808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4110" name="그림 410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334220" y="2636373"/>
            <a:ext cx="2218914" cy="1512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11" name="TextBox 4110"/>
          <p:cNvSpPr txBox="1"/>
          <p:nvPr/>
        </p:nvSpPr>
        <p:spPr>
          <a:xfrm>
            <a:off x="2346746" y="2280814"/>
            <a:ext cx="14176132" cy="5026702"/>
          </a:xfrm>
          <a:prstGeom prst="rect">
            <a:avLst/>
          </a:prstGeom>
          <a:solidFill>
            <a:srgbClr val="FFF7CC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페이지 숫자 추가</a:t>
            </a:r>
            <a:r>
              <a:rPr lang="ko-KR" altLang="en-US" sz="3000" b="1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완료</a:t>
            </a:r>
            <a:endParaRPr lang="en-US" altLang="ko-KR" sz="3000" b="1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스토리보드 수정 후 이미지로 추가 완료</a:t>
            </a:r>
            <a:endParaRPr lang="en-US" altLang="ko-KR" sz="3000" b="1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3000" b="1" dirty="0" err="1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Cctv</a:t>
            </a:r>
            <a:r>
              <a:rPr lang="en-US" altLang="ko-KR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수정 완료</a:t>
            </a:r>
            <a:endParaRPr lang="en-US" altLang="ko-KR" sz="3000" b="1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요구사항 정의서 표가 조금 벗어나 있어서 수정했습니다</a:t>
            </a:r>
            <a:r>
              <a:rPr lang="en-US" altLang="ko-KR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.</a:t>
            </a: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16page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핵심 기능 오타 정정 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: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CORE_BES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T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_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WORLD</a:t>
            </a: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24page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개발 일정 추가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!!</a:t>
            </a: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320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「선생님 왈 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: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전 세계는 범위가 너무 넓다 하심</a:t>
            </a:r>
            <a:endParaRPr kumimoji="1" lang="en-US" altLang="ko-KR" sz="3200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457200" indent="-457200" algn="ctr" defTabSz="393752" latinLnBrk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이유 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: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확인은 날짜로만 보기는 너무 좁음</a:t>
            </a:r>
            <a:endParaRPr kumimoji="1" lang="en-US" altLang="ko-KR" sz="3200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-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풍향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,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날씨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(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기후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),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공장 개수 등등 고려해야 신뢰도가 </a:t>
            </a:r>
            <a:r>
              <a:rPr kumimoji="1" lang="ko-KR" altLang="en-US" sz="320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있기 때문」</a:t>
            </a:r>
            <a:endParaRPr kumimoji="1" lang="en-US" altLang="ko-KR" sz="3200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3317" name="그림 1331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3318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3319" name="그림 1331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0" name="TextBox 13319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분석(4/6)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332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3322" name="그림 1332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3" name="TextBox 13322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4" name="TextBox 133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10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5" name="TextBox 13324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에어맵코리아(KT)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6" name="TextBox 13325"/>
          <p:cNvSpPr txBox="1"/>
          <p:nvPr/>
        </p:nvSpPr>
        <p:spPr>
          <a:xfrm>
            <a:off x="9775601" y="2091929"/>
            <a:ext cx="7617027" cy="1228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에어맵코리아는 국가 측정소와 KT 측정소 미세먼지 데이터를 수집하여 나의 현 위치와 가까운 미세먼지 실시간 데이터를 제공하는 앱 서비스!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27" name="그림 1332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82463" y="3223629"/>
            <a:ext cx="8236043" cy="5952045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3328" name="그림 1332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085223" y="4926677"/>
            <a:ext cx="5102893" cy="4441009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2" name="TextBox 13331"/>
          <p:cNvSpPr txBox="1"/>
          <p:nvPr/>
        </p:nvSpPr>
        <p:spPr>
          <a:xfrm>
            <a:off x="9794690" y="3568023"/>
            <a:ext cx="7456718" cy="8475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현 위치 뿐만 아니라 관심지역을 등록하면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관심지역의 정보도 제공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33" name="그림 1333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3377004" y="6552028"/>
            <a:ext cx="3855316" cy="279824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4" name="TextBox 13333"/>
          <p:cNvSpPr txBox="1"/>
          <p:nvPr/>
        </p:nvSpPr>
        <p:spPr>
          <a:xfrm>
            <a:off x="13380185" y="5363170"/>
            <a:ext cx="4045765" cy="8602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미세먼지 등급에 따른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행동요령도 제안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4341" name="그림 1434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4342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4" name="TextBox 14343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분석(5/6)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434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4346" name="그림 1434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7" name="TextBox 14346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8" name="TextBox 1434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9" name="TextBox 14348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에어코리아(정부24)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50" name="TextBox 14349"/>
          <p:cNvSpPr txBox="1"/>
          <p:nvPr/>
        </p:nvSpPr>
        <p:spPr>
          <a:xfrm>
            <a:off x="6775800" y="2320501"/>
            <a:ext cx="4036276" cy="19903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앞선 기능들 모두 제공 중!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오늘/내일/모레까지 시간별 </a:t>
            </a:r>
            <a:b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</a:b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미세먼지 예측 정보 제공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4351" name="그림 1435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158546"/>
            <a:ext cx="5375841" cy="6321836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4352" name="그림 1435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042526" y="4734665"/>
            <a:ext cx="3642651" cy="4744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1035850" y="1934802"/>
            <a:ext cx="6282206" cy="743450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4357" name="오른쪽 화살표 14356"/>
          <p:cNvSpPr/>
          <p:nvPr/>
        </p:nvSpPr>
        <p:spPr>
          <a:xfrm>
            <a:off x="10435923" y="3602965"/>
            <a:ext cx="528536" cy="2285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5365" name="그림 1536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536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5367" name="그림 1536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68" name="TextBox 1536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분석(6/6)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536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5370" name="그림 1536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71" name="TextBox 1537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2" name="TextBox 1537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3" name="TextBox 15372"/>
          <p:cNvSpPr txBox="1"/>
          <p:nvPr/>
        </p:nvSpPr>
        <p:spPr>
          <a:xfrm>
            <a:off x="1182494" y="2379222"/>
            <a:ext cx="17364050" cy="550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6761" lvl="0" indent="-366761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유사 서비스 비교표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5374" name="표 15373"/>
          <p:cNvGraphicFramePr/>
          <p:nvPr/>
        </p:nvGraphicFramePr>
        <p:xfrm>
          <a:off x="1368199" y="3158546"/>
          <a:ext cx="15699573" cy="6185305"/>
        </p:xfrm>
        <a:graphic>
          <a:graphicData uri="http://schemas.openxmlformats.org/drawingml/2006/table">
            <a:tbl>
              <a:tblPr firstRow="1" bandRow="1"/>
              <a:tblGrid>
                <a:gridCol w="18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2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66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681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486"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제공자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14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행동강령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제안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안심지역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22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지도(시각화)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검색(지역)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검색(시간)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현위치인식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 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실시간데이터</a:t>
                      </a:r>
                      <a:b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미세미세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라이프오버플로우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 8단계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대기환경정보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네이버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2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에어맵코리아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KT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WHO,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(3일까지만)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미안행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먼지가</a:t>
                      </a:r>
                    </a:p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되어</a:t>
                      </a: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(365일)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4" name="Group 1"/>
          <p:cNvGrpSpPr/>
          <p:nvPr/>
        </p:nvGrpSpPr>
        <p:grpSpPr>
          <a:xfrm>
            <a:off x="-12614" y="563477"/>
            <a:ext cx="18286156" cy="9743842"/>
            <a:chOff x="-12615" y="563478"/>
            <a:chExt cx="18286156" cy="9743842"/>
          </a:xfrm>
        </p:grpSpPr>
        <p:grpSp>
          <p:nvGrpSpPr>
            <p:cNvPr id="16645" name="Group 1"/>
            <p:cNvGrpSpPr/>
            <p:nvPr/>
          </p:nvGrpSpPr>
          <p:grpSpPr>
            <a:xfrm>
              <a:off x="-12615" y="5137779"/>
              <a:ext cx="18286156" cy="5169540"/>
              <a:chOff x="-12614" y="5137779"/>
              <a:chExt cx="18286156" cy="5169540"/>
            </a:xfrm>
          </p:grpSpPr>
          <p:pic>
            <p:nvPicPr>
              <p:cNvPr id="16902" name="그림 16901"/>
              <p:cNvPicPr>
                <a:picLocks noChangeAspect="1"/>
              </p:cNvPicPr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-12614" y="5137779"/>
                <a:ext cx="18286156" cy="51695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6647" name="Group 1"/>
            <p:cNvGrpSpPr/>
            <p:nvPr/>
          </p:nvGrpSpPr>
          <p:grpSpPr>
            <a:xfrm>
              <a:off x="620579" y="563478"/>
              <a:ext cx="17029200" cy="9148660"/>
              <a:chOff x="620579" y="563477"/>
              <a:chExt cx="17029200" cy="9148660"/>
            </a:xfrm>
          </p:grpSpPr>
          <p:pic>
            <p:nvPicPr>
              <p:cNvPr id="16904" name="그림 16903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620579" y="563477"/>
                <a:ext cx="17029200" cy="91486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6905" name="TextBox 16904"/>
          <p:cNvSpPr txBox="1"/>
          <p:nvPr/>
        </p:nvSpPr>
        <p:spPr>
          <a:xfrm>
            <a:off x="923780" y="1787221"/>
            <a:ext cx="1332777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미세먼지안심여행(미안행)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의 주요 목적 및 기능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6650" name="Group 2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6907" name="그림 1690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908" name="TextBox 16907"/>
          <p:cNvSpPr txBox="1"/>
          <p:nvPr/>
        </p:nvSpPr>
        <p:spPr>
          <a:xfrm>
            <a:off x="987244" y="517428"/>
            <a:ext cx="4721939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09" name="TextBox 1690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0" name="TextBox 16909"/>
          <p:cNvSpPr txBox="1"/>
          <p:nvPr/>
        </p:nvSpPr>
        <p:spPr>
          <a:xfrm>
            <a:off x="1282462" y="4141046"/>
            <a:ext cx="7626545" cy="693588"/>
          </a:xfrm>
          <a:prstGeom prst="rect">
            <a:avLst/>
          </a:prstGeom>
          <a:solidFill>
            <a:srgbClr val="6182D6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핵심 기능</a:t>
            </a:r>
            <a:endParaRPr kumimoji="0" lang="ko-KR" altLang="en-US" sz="3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1" name="TextBox 16910"/>
          <p:cNvSpPr txBox="1"/>
          <p:nvPr/>
        </p:nvSpPr>
        <p:spPr>
          <a:xfrm>
            <a:off x="9158284" y="4141046"/>
            <a:ext cx="7643276" cy="69358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서브 기능</a:t>
            </a:r>
            <a:endParaRPr kumimoji="0" lang="ko-KR" altLang="en-US" sz="35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2" name="타원 16911"/>
          <p:cNvSpPr/>
          <p:nvPr/>
        </p:nvSpPr>
        <p:spPr>
          <a:xfrm>
            <a:off x="1276100" y="4967982"/>
            <a:ext cx="533336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6" name="TextBox 16915"/>
          <p:cNvSpPr txBox="1"/>
          <p:nvPr/>
        </p:nvSpPr>
        <p:spPr>
          <a:xfrm>
            <a:off x="1944347" y="4937785"/>
            <a:ext cx="6736115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실시간 미세먼지 시각화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7" name="TextBox 16916"/>
          <p:cNvSpPr txBox="1"/>
          <p:nvPr/>
        </p:nvSpPr>
        <p:spPr>
          <a:xfrm>
            <a:off x="1530043" y="5646235"/>
            <a:ext cx="7301210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유명 여행지의 실시간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미세먼지 정보를 지역별로</a:t>
            </a:r>
            <a:b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시각화하여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8" name="타원 16917"/>
          <p:cNvSpPr/>
          <p:nvPr/>
        </p:nvSpPr>
        <p:spPr>
          <a:xfrm>
            <a:off x="9467712" y="501397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9" name="TextBox 16918"/>
          <p:cNvSpPr txBox="1"/>
          <p:nvPr/>
        </p:nvSpPr>
        <p:spPr>
          <a:xfrm>
            <a:off x="10101018" y="4963182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CCTV 실시간 영상정보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0" name="TextBox 16919"/>
          <p:cNvSpPr txBox="1"/>
          <p:nvPr/>
        </p:nvSpPr>
        <p:spPr>
          <a:xfrm>
            <a:off x="9740716" y="5658389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하늘의 미세먼지를 파악하고, 교통상황 등을 알 수 있는 CCTV 실시간 영상정보 제공</a:t>
            </a:r>
            <a:endParaRPr kumimoji="1" lang="ko-KR" altLang="en-US" sz="2200" b="0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1" name="TextBox 16920"/>
          <p:cNvSpPr txBox="1"/>
          <p:nvPr/>
        </p:nvSpPr>
        <p:spPr>
          <a:xfrm>
            <a:off x="1580346" y="7224628"/>
            <a:ext cx="7328662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err="1">
                <a:solidFill>
                  <a:srgbClr val="404040">
                    <a:alpha val="100000"/>
                  </a:srgbClr>
                </a:solidFill>
                <a:latin typeface="D2Coding"/>
              </a:rPr>
              <a:t>과거데이터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 : 365일 원하는 날짜에 예측 정보 제공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0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실시간데이터 : 중국 연계 미세먼지 예측 정보 제공</a:t>
            </a:r>
            <a:endParaRPr kumimoji="0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2" name="타원 16921"/>
          <p:cNvSpPr/>
          <p:nvPr/>
        </p:nvSpPr>
        <p:spPr>
          <a:xfrm>
            <a:off x="1282463" y="663452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3" name="TextBox 16922"/>
          <p:cNvSpPr txBox="1"/>
          <p:nvPr/>
        </p:nvSpPr>
        <p:spPr>
          <a:xfrm>
            <a:off x="1974489" y="6607566"/>
            <a:ext cx="6245645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예측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4" name="TextBox 16923"/>
          <p:cNvSpPr txBox="1"/>
          <p:nvPr/>
        </p:nvSpPr>
        <p:spPr>
          <a:xfrm>
            <a:off x="990426" y="2647480"/>
            <a:ext cx="15868921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“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걱정없이</a:t>
            </a:r>
            <a:r>
              <a:rPr kumimoji="0" lang="ko-KR" altLang="en-US" sz="4000" b="1" i="0" u="sng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여행할 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수 있도록 돕는다</a:t>
            </a: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”</a:t>
            </a:r>
            <a:endParaRPr kumimoji="0" lang="ko-KR" altLang="en-US" sz="40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5" name="TextBox 16924"/>
          <p:cNvSpPr txBox="1"/>
          <p:nvPr/>
        </p:nvSpPr>
        <p:spPr>
          <a:xfrm>
            <a:off x="1044401" y="3458509"/>
            <a:ext cx="15868921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baseline="0">
                <a:solidFill>
                  <a:srgbClr val="A6A6A6">
                    <a:alpha val="100000"/>
                  </a:srgbClr>
                </a:solidFill>
                <a:latin typeface="D2Coding"/>
              </a:rPr>
              <a:t>(주요 서비스 타겟층 : 어린이, 폐질환자, 어르신 등 미세먼지 걱정없이 여행하고 싶은 사람이면 누구나) </a:t>
            </a:r>
            <a:endParaRPr kumimoji="0" lang="ko-KR" altLang="en-US" sz="2400" b="1" i="0">
              <a:solidFill>
                <a:srgbClr val="A6A6A6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6" name="타원 16925"/>
          <p:cNvSpPr/>
          <p:nvPr/>
        </p:nvSpPr>
        <p:spPr>
          <a:xfrm>
            <a:off x="9467712" y="6748841"/>
            <a:ext cx="533280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7" name="TextBox 16926"/>
          <p:cNvSpPr txBox="1"/>
          <p:nvPr/>
        </p:nvSpPr>
        <p:spPr>
          <a:xfrm>
            <a:off x="10101018" y="6696428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관련 뉴스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8" name="TextBox 16927"/>
          <p:cNvSpPr txBox="1"/>
          <p:nvPr/>
        </p:nvSpPr>
        <p:spPr>
          <a:xfrm>
            <a:off x="9740716" y="7391635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선정 등에 참고할 수 있도록 미세먼지와 관련 있는 뉴스 기사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2" name="TextBox 16931"/>
          <p:cNvSpPr txBox="1"/>
          <p:nvPr/>
        </p:nvSpPr>
        <p:spPr>
          <a:xfrm>
            <a:off x="1585608" y="9013748"/>
            <a:ext cx="6317092" cy="458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원하는 날짜에 </a:t>
            </a: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안심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추천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3" name="타원 16932"/>
          <p:cNvSpPr/>
          <p:nvPr/>
        </p:nvSpPr>
        <p:spPr>
          <a:xfrm>
            <a:off x="1282463" y="8351920"/>
            <a:ext cx="533280" cy="533280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4" name="TextBox 16933"/>
          <p:cNvSpPr txBox="1"/>
          <p:nvPr/>
        </p:nvSpPr>
        <p:spPr>
          <a:xfrm>
            <a:off x="1974489" y="8324904"/>
            <a:ext cx="624564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미세먼지안심지역 추천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7925" name="그림 179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767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7927" name="그림 179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7928" name="TextBox 17927"/>
          <p:cNvSpPr txBox="1"/>
          <p:nvPr/>
        </p:nvSpPr>
        <p:spPr>
          <a:xfrm>
            <a:off x="1139626" y="1633687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정의서(1/3)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7929" name="TextBox 1792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767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7931" name="그림 1793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7676" name="표 17675"/>
          <p:cNvGraphicFramePr/>
          <p:nvPr>
            <p:extLst>
              <p:ext uri="{D42A27DB-BD31-4B8C-83A1-F6EECF244321}">
                <p14:modId xmlns:p14="http://schemas.microsoft.com/office/powerpoint/2010/main" val="404706020"/>
              </p:ext>
            </p:extLst>
          </p:nvPr>
        </p:nvGraphicFramePr>
        <p:xfrm>
          <a:off x="1261810" y="2471731"/>
          <a:ext cx="15954826" cy="7076689"/>
        </p:xfrm>
        <a:graphic>
          <a:graphicData uri="http://schemas.openxmlformats.org/drawingml/2006/table">
            <a:tbl>
              <a:tblPr firstRow="1" bandRow="1"/>
              <a:tblGrid>
                <a:gridCol w="155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6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3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235">
                <a:tc rowSpan="4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9859" lvl="1" indent="-21426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MAIN_LOGIN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로그인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등록된 계정으로 아이디와 비밀번호를 입력하여 로그인하는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성공시 사용자 정보가 세션에 저장되고, 실패시 ‘가입된 회원정보가 없습니다’라는 메시지창이 출력됨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126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LOGOUT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로그아웃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로그인된 사용자가 로그아웃할 수 있는 기능</a:t>
                      </a:r>
                    </a:p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로그아웃 버튼을 클릭하여 로그아웃 할 수 있으며, 로그아웃시 메인화면으로 리다이렉트됨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922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MAIN_JOIN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회원가입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신규 사용자가 계정을 생성할 수 있는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아이디, 비밀번호, 이름, 성별, 거주지 등을 입력하여 회원가입할 수 있으며, 회원가입 성공시 사용자 정보가 데이터베이스에 저장되고 로그인 페이지로 리다이렉트됨  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235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MAIN_RANK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지역랭킹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지역별 미세먼지 랭킹을 확인할 수 있는 기능으로,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입장시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확인 가능</a:t>
                      </a:r>
                    </a:p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랭킹 안에 있는 지역을 클릭하면 실시간 미세먼지 정보를 제공하는 ‘실시간 미세먼지 정보 제공’ 페이지로 이동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37" name="TextBox 1803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8949" name="그림 189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869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8951" name="그림 189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8952" name="TextBox 18951"/>
          <p:cNvSpPr txBox="1"/>
          <p:nvPr/>
        </p:nvSpPr>
        <p:spPr>
          <a:xfrm>
            <a:off x="1139626" y="148125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정의서(2/3)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8953" name="TextBox 18952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8698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8955" name="그림 1895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8700" name="표 18699"/>
          <p:cNvGraphicFramePr/>
          <p:nvPr>
            <p:extLst>
              <p:ext uri="{D42A27DB-BD31-4B8C-83A1-F6EECF244321}">
                <p14:modId xmlns:p14="http://schemas.microsoft.com/office/powerpoint/2010/main" val="2304032433"/>
              </p:ext>
            </p:extLst>
          </p:nvPr>
        </p:nvGraphicFramePr>
        <p:xfrm>
          <a:off x="1211323" y="2167185"/>
          <a:ext cx="16218950" cy="7426008"/>
        </p:xfrm>
        <a:graphic>
          <a:graphicData uri="http://schemas.openxmlformats.org/drawingml/2006/table">
            <a:tbl>
              <a:tblPr firstRow="1" bandRow="1"/>
              <a:tblGrid>
                <a:gridCol w="159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9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191">
                <a:tc rowSpan="5">
                  <a:txBody>
                    <a:bodyPr/>
                    <a:lstStyle/>
                    <a:p>
                      <a:pPr marL="47631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3815" lvl="1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CORE_REAL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43588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국내 미세먼지 농도를 환경부 기준(4단계)으로 시각화하여 정보 제공</a:t>
                      </a:r>
                    </a:p>
                    <a:p>
                      <a:pPr marL="22227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 조회를 원하는 시군구를 입력하면 해당 지역 정보 조회 가능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6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CORE_REAL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_WORLD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실시간 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</a:t>
                      </a:r>
                      <a:r>
                        <a:rPr kumimoji="1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 농도를 환경부 기준(4단계)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으로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시각화하여 정보 제공</a:t>
                      </a:r>
                    </a:p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제공되는 </a:t>
                      </a:r>
                      <a:r>
                        <a:rPr kumimoji="0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국가 리스트에서 하나의 국가를 선택하면 해당 지역에서의 정보 조회 가능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FUTURE_K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시간, 지역을 입력하면 입력 조건에 맞는 미세먼지 농도 예측 정보 제공 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460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REAL_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(실시간데이터)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FUTURE_W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)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수일 이후의 미세먼지 농도를 예측한 정보 제공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77" name="TextBox 1907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9973" name="그림 199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971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9975" name="그림 199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9976" name="TextBox 19975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정의서(3/3)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9977" name="TextBox 1997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972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9979" name="그림 1997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9724" name="표 19723"/>
          <p:cNvGraphicFramePr/>
          <p:nvPr>
            <p:extLst>
              <p:ext uri="{D42A27DB-BD31-4B8C-83A1-F6EECF244321}">
                <p14:modId xmlns:p14="http://schemas.microsoft.com/office/powerpoint/2010/main" val="282982378"/>
              </p:ext>
            </p:extLst>
          </p:nvPr>
        </p:nvGraphicFramePr>
        <p:xfrm>
          <a:off x="1212635" y="2701456"/>
          <a:ext cx="16003629" cy="6021799"/>
        </p:xfrm>
        <a:graphic>
          <a:graphicData uri="http://schemas.openxmlformats.org/drawingml/2006/table">
            <a:tbl>
              <a:tblPr firstRow="1" bandRow="1"/>
              <a:tblGrid>
                <a:gridCol w="157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87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580"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안심여행지 추천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여행지를 고르지 못한 이용자가 여행을 원하는 일시를 입력하면 해당 일시에 미세먼지 안심지역을 추천 </a:t>
                      </a:r>
                    </a:p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안심지역을 클릭하면 해당 지역 내 주요 관광지를 추천</a:t>
                      </a:r>
                      <a:endParaRPr kumimoji="0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580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en-US" altLang="ko-KR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WORLD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여행지를 고르지 못한 이용자가 여행을 원하는 날짜를 입력하면 해당 날짜에 미세먼지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 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0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클릭하면 해당 지역 내 주요 관광지를 추천</a:t>
                      </a:r>
                      <a:endParaRPr kumimoji="0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734">
                <a:tc rowSpan="2">
                  <a:txBody>
                    <a:bodyPr/>
                    <a:lstStyle/>
                    <a:p>
                      <a:pPr marL="117490" lvl="1" indent="-95262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서브기능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ko-KR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SUB_VIEW</a:t>
                      </a:r>
                      <a:endParaRPr kumimoji="1" lang="ko-KR" altLang="ko-KR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CCTV영상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미세먼지 수치가 적힌 지역을 선택하면, 해당 지역의 CCTV 영상을 볼 수 있는 모달창이 출력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34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SUB_NEWS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뉴스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미세먼지와 관련된 뉴스기사를 제공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91" name="TextBox 20090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0997" name="그림 209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074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0999" name="그림 209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0" name="TextBox 20999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수집 데이터 속성 명세서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1001" name="TextBox 2100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074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1003" name="그림 2100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4" name="TextBox 21003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20749" name="표 20748"/>
          <p:cNvGraphicFramePr/>
          <p:nvPr>
            <p:extLst>
              <p:ext uri="{D42A27DB-BD31-4B8C-83A1-F6EECF244321}">
                <p14:modId xmlns:p14="http://schemas.microsoft.com/office/powerpoint/2010/main" val="1402492087"/>
              </p:ext>
            </p:extLst>
          </p:nvPr>
        </p:nvGraphicFramePr>
        <p:xfrm>
          <a:off x="1269792" y="2706200"/>
          <a:ext cx="15935566" cy="6544095"/>
        </p:xfrm>
        <a:graphic>
          <a:graphicData uri="http://schemas.openxmlformats.org/drawingml/2006/table">
            <a:tbl>
              <a:tblPr firstRow="1" bandRow="1"/>
              <a:tblGrid>
                <a:gridCol w="337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데이터명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기관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속성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비  고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 지도 API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세계 지도 / 국내 지도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국내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CCTV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도시교통정보센터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지역별 실시간 시각정보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99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대기질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https://</a:t>
                      </a: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aqicn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.org/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대기질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실시간 정보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세부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측정정보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(환경부)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2017년~2024년 국내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시군구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및 </a:t>
                      </a:r>
                      <a:b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시간별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미세먼지/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초미세먼지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농도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 dirty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50916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미안해 메인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베너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    선택 메뉴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실시간 정보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예측하기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2.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미세먼지 순위 </a:t>
                      </a: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미세먼지 순위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3.  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4.  </a:t>
                      </a:r>
                      <a:r>
                        <a:rPr lang="ko-KR" altLang="en-US" sz="2000" dirty="0" err="1" smtClean="0">
                          <a:latin typeface="맑은 고딕" charset="0"/>
                          <a:ea typeface="맑은 고딕" charset="0"/>
                        </a:rPr>
                        <a:t>로그인창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5.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미세먼지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관련 기사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72166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김유진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김한민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46" y="2291757"/>
            <a:ext cx="8823539" cy="711575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7" name="왼쪽 중괄호 6"/>
          <p:cNvSpPr/>
          <p:nvPr/>
        </p:nvSpPr>
        <p:spPr>
          <a:xfrm>
            <a:off x="2583246" y="2430333"/>
            <a:ext cx="228642" cy="1066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2583246" y="3622167"/>
            <a:ext cx="228642" cy="4565923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42599" y="5567197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36" name="타원 35"/>
          <p:cNvSpPr/>
          <p:nvPr/>
        </p:nvSpPr>
        <p:spPr>
          <a:xfrm>
            <a:off x="1642599" y="841321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7" name="왼쪽 중괄호 36"/>
          <p:cNvSpPr/>
          <p:nvPr/>
        </p:nvSpPr>
        <p:spPr>
          <a:xfrm rot="10800000">
            <a:off x="11195427" y="3622166"/>
            <a:ext cx="211356" cy="143804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중괄호 37"/>
          <p:cNvSpPr/>
          <p:nvPr/>
        </p:nvSpPr>
        <p:spPr>
          <a:xfrm rot="10800000">
            <a:off x="11195427" y="5341262"/>
            <a:ext cx="211356" cy="284682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509078" y="4005994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4</a:t>
            </a:r>
            <a:endParaRPr lang="ko-KR" altLang="en-US" sz="3600" dirty="0"/>
          </a:p>
        </p:txBody>
      </p:sp>
      <p:sp>
        <p:nvSpPr>
          <p:cNvPr id="40" name="타원 39"/>
          <p:cNvSpPr/>
          <p:nvPr/>
        </p:nvSpPr>
        <p:spPr>
          <a:xfrm>
            <a:off x="11509078" y="641890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</a:t>
            </a:r>
            <a:endParaRPr lang="ko-KR" altLang="en-US" sz="3600" dirty="0"/>
          </a:p>
        </p:txBody>
      </p:sp>
      <p:sp>
        <p:nvSpPr>
          <p:cNvPr id="41" name="왼쪽 중괄호 40"/>
          <p:cNvSpPr/>
          <p:nvPr/>
        </p:nvSpPr>
        <p:spPr>
          <a:xfrm>
            <a:off x="2583246" y="8346883"/>
            <a:ext cx="228642" cy="86284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01492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뷰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3. </a:t>
                      </a:r>
                      <a:r>
                        <a:rPr lang="en-US" altLang="ko-KR" sz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해당 지역의 미세먼지 정보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74930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미세먼지 수치 확인 지도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전민경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err="1" smtClean="0"/>
                        <a:t>허광혁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 smtClean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44" y="2584275"/>
            <a:ext cx="10284941" cy="6783046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595048" y="816032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856715" y="826304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4296453" y="2689558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82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1"/>
          <p:cNvGrpSpPr/>
          <p:nvPr/>
        </p:nvGrpSpPr>
        <p:grpSpPr>
          <a:xfrm>
            <a:off x="-9488" y="5109257"/>
            <a:ext cx="18284648" cy="5169540"/>
            <a:chOff x="-9488" y="5109257"/>
            <a:chExt cx="18284648" cy="5169540"/>
          </a:xfrm>
        </p:grpSpPr>
        <p:pic>
          <p:nvPicPr>
            <p:cNvPr id="5125" name="그림 51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9488" y="5109257"/>
              <a:ext cx="18284648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6" name="Group 2"/>
          <p:cNvGrpSpPr/>
          <p:nvPr/>
        </p:nvGrpSpPr>
        <p:grpSpPr>
          <a:xfrm>
            <a:off x="607908" y="563477"/>
            <a:ext cx="17029146" cy="9148660"/>
            <a:chOff x="607908" y="563477"/>
            <a:chExt cx="17029146" cy="9148660"/>
          </a:xfrm>
        </p:grpSpPr>
        <p:pic>
          <p:nvPicPr>
            <p:cNvPr id="5127" name="그림 51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07908" y="563477"/>
              <a:ext cx="17029146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8" name="Group 3"/>
          <p:cNvGrpSpPr/>
          <p:nvPr/>
        </p:nvGrpSpPr>
        <p:grpSpPr>
          <a:xfrm>
            <a:off x="13572254" y="419022"/>
            <a:ext cx="2823640" cy="1503110"/>
            <a:chOff x="13572254" y="419022"/>
            <a:chExt cx="2823640" cy="1503110"/>
          </a:xfrm>
        </p:grpSpPr>
        <p:pic>
          <p:nvPicPr>
            <p:cNvPr id="5129" name="그림 512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7225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30" name="TextBox 5129"/>
          <p:cNvSpPr txBox="1"/>
          <p:nvPr/>
        </p:nvSpPr>
        <p:spPr>
          <a:xfrm>
            <a:off x="13524642" y="720604"/>
            <a:ext cx="2985511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Pretendard SemiBold"/>
              </a:rPr>
              <a:t>목차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Pretendard SemiBold"/>
            </a:endParaRPr>
          </a:p>
        </p:txBody>
      </p:sp>
      <p:sp>
        <p:nvSpPr>
          <p:cNvPr id="5131" name="TextBox 513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132" name="TextBox 5131"/>
          <p:cNvSpPr txBox="1"/>
          <p:nvPr/>
        </p:nvSpPr>
        <p:spPr>
          <a:xfrm>
            <a:off x="1114229" y="1282463"/>
            <a:ext cx="5559983" cy="1609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바탕"/>
              </a:rPr>
              <a:t>1.</a:t>
            </a: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 프로젝트 소개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프로젝트 개요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팀 구성 및 역할 분담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3" name="TextBox 5132"/>
          <p:cNvSpPr txBox="1"/>
          <p:nvPr/>
        </p:nvSpPr>
        <p:spPr>
          <a:xfrm>
            <a:off x="3628362" y="3655322"/>
            <a:ext cx="5559983" cy="16046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2. 배경 및 필요성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추진배경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유사 서비스 분석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4" name="TextBox 5133"/>
          <p:cNvSpPr txBox="1"/>
          <p:nvPr/>
        </p:nvSpPr>
        <p:spPr>
          <a:xfrm>
            <a:off x="7601174" y="5672678"/>
            <a:ext cx="6993209" cy="2553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3. 서비스 기획 및 설계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주요 목적 및 기능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요구사항 정의서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수집 데이터 속성 명세서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스토리보드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5" name="TextBox 5134"/>
          <p:cNvSpPr txBox="1"/>
          <p:nvPr/>
        </p:nvSpPr>
        <p:spPr>
          <a:xfrm>
            <a:off x="12562793" y="8480468"/>
            <a:ext cx="5559983" cy="6952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4. 추진일정(WBS)</a:t>
            </a:r>
            <a:endParaRPr kumimoji="0" lang="ko-KR" altLang="en-US" sz="4000" b="1" i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6140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view</a:t>
                      </a: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CCTV view</a:t>
                      </a: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49892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지도 </a:t>
                      </a:r>
                      <a:r>
                        <a:rPr lang="en-US" altLang="ko-KR" sz="2000" dirty="0" smtClean="0"/>
                        <a:t>CCTV </a:t>
                      </a:r>
                      <a:r>
                        <a:rPr lang="ko-KR" altLang="en-US" sz="2000" dirty="0" smtClean="0"/>
                        <a:t>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6" descr="C:/Users/User/AppData/Roaming/PolarisOffice/ETemp/5252_23656376/fImage219563504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0"/>
          <a:stretch>
            <a:fillRect/>
          </a:stretch>
        </p:blipFill>
        <p:spPr>
          <a:xfrm>
            <a:off x="2278390" y="2584974"/>
            <a:ext cx="9571526" cy="6761083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856654" y="233566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194860" y="395364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156086" y="879780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6526041" y="873300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50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개발 환경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22796" name="표 22795"/>
          <p:cNvGraphicFramePr/>
          <p:nvPr/>
        </p:nvGraphicFramePr>
        <p:xfrm>
          <a:off x="2587142" y="7880485"/>
          <a:ext cx="12632621" cy="1442770"/>
        </p:xfrm>
        <a:graphic>
          <a:graphicData uri="http://schemas.openxmlformats.org/drawingml/2006/table">
            <a:tbl>
              <a:tblPr firstRow="1" bandRow="1"/>
              <a:tblGrid>
                <a:gridCol w="1263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868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휴먼둥근헤드라인"/>
                        </a:rPr>
                        <a:t>형상관리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휴먼둥근헤드라인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902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휴먼엑스포"/>
                        </a:rPr>
                        <a:t>GITHUB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09" name="표 22808"/>
          <p:cNvGraphicFramePr/>
          <p:nvPr>
            <p:extLst>
              <p:ext uri="{D42A27DB-BD31-4B8C-83A1-F6EECF244321}">
                <p14:modId xmlns:p14="http://schemas.microsoft.com/office/powerpoint/2010/main" val="1200987217"/>
              </p:ext>
            </p:extLst>
          </p:nvPr>
        </p:nvGraphicFramePr>
        <p:xfrm>
          <a:off x="258714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FRONT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HTML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W3.CSS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JavaScript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jQuery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22" name="표 22821"/>
          <p:cNvGraphicFramePr/>
          <p:nvPr/>
        </p:nvGraphicFramePr>
        <p:xfrm>
          <a:off x="691389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BACK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JAVA, SPRING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PYTHON</a:t>
                      </a:r>
                      <a:endParaRPr kumimoji="1" lang="ko-KR" altLang="en-US" sz="2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32" name="표 22831"/>
          <p:cNvGraphicFramePr/>
          <p:nvPr>
            <p:extLst>
              <p:ext uri="{D42A27DB-BD31-4B8C-83A1-F6EECF244321}">
                <p14:modId xmlns:p14="http://schemas.microsoft.com/office/powerpoint/2010/main" val="2091110056"/>
              </p:ext>
            </p:extLst>
          </p:nvPr>
        </p:nvGraphicFramePr>
        <p:xfrm>
          <a:off x="11202521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39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DATA ANALYSIS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830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SQLAlchemy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OracleDB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TenseorFlow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/>
                      </a:r>
                      <a:b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Pandas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Plotly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Open CV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atplotlib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01" name="TextBox 23100"/>
          <p:cNvSpPr txBox="1"/>
          <p:nvPr/>
        </p:nvSpPr>
        <p:spPr>
          <a:xfrm>
            <a:off x="1063435" y="517428"/>
            <a:ext cx="4569557" cy="544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3. 서비스 기획 및 설계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222" y="5138888"/>
            <a:ext cx="18286533" cy="5168745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034" y="566230"/>
            <a:ext cx="17024949" cy="9145319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latin typeface="나눔고딕 ExtraBold"/>
                <a:ea typeface="나눔고딕 ExtraBold"/>
              </a:rPr>
              <a:t>24</a:t>
            </a:r>
          </a:p>
        </p:txBody>
      </p:sp>
      <p:grpSp>
        <p:nvGrpSpPr>
          <p:cNvPr id="15" name="그룹 1002"/>
          <p:cNvGrpSpPr/>
          <p:nvPr/>
        </p:nvGrpSpPr>
        <p:grpSpPr>
          <a:xfrm>
            <a:off x="624112" y="566301"/>
            <a:ext cx="17025489" cy="9144875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oup 4"/>
          <p:cNvGrpSpPr/>
          <p:nvPr/>
        </p:nvGrpSpPr>
        <p:grpSpPr>
          <a:xfrm>
            <a:off x="614314" y="562642"/>
            <a:ext cx="4950511" cy="988807"/>
            <a:chOff x="911053" y="493650"/>
            <a:chExt cx="4950511" cy="98880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766696" y="586420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4. 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추진일정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graphicFrame>
        <p:nvGraphicFramePr>
          <p:cNvPr id="18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92620"/>
              </p:ext>
            </p:extLst>
          </p:nvPr>
        </p:nvGraphicFramePr>
        <p:xfrm>
          <a:off x="633147" y="1225480"/>
          <a:ext cx="17025556" cy="8486891"/>
        </p:xfrm>
        <a:graphic>
          <a:graphicData uri="http://schemas.openxmlformats.org/drawingml/2006/table">
            <a:tbl>
              <a:tblPr firstRow="1" bandRow="1"/>
              <a:tblGrid>
                <a:gridCol w="85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44477433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2090249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14648951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9408573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9463212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3068346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07504732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97424214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021245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78400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14512485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55474697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8708659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639626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98945985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4130115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21254187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5317748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70786155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00696357"/>
                    </a:ext>
                  </a:extLst>
                </a:gridCol>
              </a:tblGrid>
              <a:tr h="31748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착수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52648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주제 선정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역할분담</a:t>
                      </a:r>
                      <a:endParaRPr lang="en-US" altLang="ko-KR" sz="2000" b="0" i="0" u="none" strike="noStrike" dirty="0" smtClean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프로젝트 일정계획 수립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수행계획서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작성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(+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다이어그램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기획안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 dirty="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정보구조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 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화면구조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설계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백엔드</a:t>
                      </a: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개발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0678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수집 밑 가공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9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세계지도 구현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(Open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API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활용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708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10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머신러닝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딥러닝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6633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11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예측 관련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2379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프론트 개발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53958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12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기능  구현  및  적용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92186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13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  디자인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5034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테스트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59215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14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중간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3632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15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986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16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보고서  작성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0723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17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5605" name="그림 2560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5094" name="Group 2"/>
          <p:cNvGrpSpPr/>
          <p:nvPr/>
        </p:nvGrpSpPr>
        <p:grpSpPr>
          <a:xfrm>
            <a:off x="620579" y="2053861"/>
            <a:ext cx="17029200" cy="6167891"/>
            <a:chOff x="620579" y="2053861"/>
            <a:chExt cx="17029200" cy="6167891"/>
          </a:xfrm>
        </p:grpSpPr>
        <p:pic>
          <p:nvPicPr>
            <p:cNvPr id="25607" name="그림 2560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2053861"/>
              <a:ext cx="17029200" cy="61678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5608" name="TextBox 25607"/>
          <p:cNvSpPr txBox="1"/>
          <p:nvPr/>
        </p:nvSpPr>
        <p:spPr>
          <a:xfrm>
            <a:off x="5632993" y="4456861"/>
            <a:ext cx="7005937" cy="13610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400" b="1" i="0" baseline="0">
                <a:solidFill>
                  <a:srgbClr val="2C2C2C">
                    <a:alpha val="100000"/>
                  </a:srgbClr>
                </a:solidFill>
                <a:latin typeface="휴먼둥근헤드라인"/>
              </a:rPr>
              <a:t>감사합니다</a:t>
            </a:r>
            <a:endParaRPr kumimoji="1" lang="ko-KR" altLang="en-US" sz="8400" b="1" i="0">
              <a:solidFill>
                <a:srgbClr val="2C2C2C">
                  <a:alpha val="100000"/>
                </a:srgbClr>
              </a:solidFill>
              <a:latin typeface="휴먼둥근헤드라인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25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"/>
          <p:cNvGrpSpPr/>
          <p:nvPr/>
        </p:nvGrpSpPr>
        <p:grpSpPr>
          <a:xfrm>
            <a:off x="-12615" y="5137779"/>
            <a:ext cx="18286156" cy="5169540"/>
            <a:chOff x="-12614" y="5137779"/>
            <a:chExt cx="18286156" cy="5169540"/>
          </a:xfrm>
        </p:grpSpPr>
        <p:pic>
          <p:nvPicPr>
            <p:cNvPr id="6149" name="그림 61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6151" name="그림 61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6153" name="그림 615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6154" name="TextBox 6153"/>
          <p:cNvSpPr txBox="1"/>
          <p:nvPr/>
        </p:nvSpPr>
        <p:spPr>
          <a:xfrm>
            <a:off x="1063434" y="568222"/>
            <a:ext cx="4645748" cy="54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5" name="TextBox 6154"/>
          <p:cNvSpPr txBox="1"/>
          <p:nvPr/>
        </p:nvSpPr>
        <p:spPr>
          <a:xfrm>
            <a:off x="1139626" y="1933239"/>
            <a:ext cx="5559984" cy="6175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1B1760">
                    <a:alpha val="100000"/>
                  </a:srgbClr>
                </a:solidFill>
                <a:latin typeface="돋움"/>
                <a:ea typeface="돋움"/>
              </a:rPr>
              <a:t>프로젝트 개요</a:t>
            </a:r>
            <a:endParaRPr kumimoji="0" lang="ko-KR" altLang="en-US" sz="3500" b="1" i="0">
              <a:solidFill>
                <a:srgbClr val="1B176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6" name="TextBox 615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6157" name="그림 615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715120" y="4758444"/>
            <a:ext cx="4950511" cy="49505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1215816" y="3183943"/>
            <a:ext cx="15535580" cy="3024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프로젝트명</a:t>
            </a:r>
            <a:r>
              <a:rPr kumimoji="1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미세먼지 빅데이터분석 ‘미세먼지안심여행’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 기간 : 2024. 6. 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11(</a:t>
            </a:r>
            <a:r>
              <a:rPr lang="ko-KR" altLang="en-US" sz="35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~ 7. </a:t>
            </a:r>
            <a:r>
              <a:rPr lang="en-US" altLang="ko-KR" sz="350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23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일(화)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6주간 진행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팀명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먼지가되어팀(휴먼교육센터 교육생 5인)</a:t>
            </a:r>
            <a:endParaRPr kumimoji="0" lang="ko-KR" altLang="en-US" sz="3500" b="0" i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7175" name="그림 71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7177" name="그림 717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7178" name="TextBox 7177"/>
          <p:cNvSpPr txBox="1"/>
          <p:nvPr/>
        </p:nvSpPr>
        <p:spPr>
          <a:xfrm>
            <a:off x="1063435" y="568222"/>
            <a:ext cx="4645748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7179" name="표 7178"/>
          <p:cNvGraphicFramePr/>
          <p:nvPr>
            <p:extLst>
              <p:ext uri="{D42A27DB-BD31-4B8C-83A1-F6EECF244321}">
                <p14:modId xmlns:p14="http://schemas.microsoft.com/office/powerpoint/2010/main" val="3196523547"/>
              </p:ext>
            </p:extLst>
          </p:nvPr>
        </p:nvGraphicFramePr>
        <p:xfrm>
          <a:off x="1261810" y="2701456"/>
          <a:ext cx="15748242" cy="6617111"/>
        </p:xfrm>
        <a:graphic>
          <a:graphicData uri="http://schemas.openxmlformats.org/drawingml/2006/table">
            <a:tbl>
              <a:tblPr firstRow="1" bandRow="1"/>
              <a:tblGrid>
                <a:gridCol w="193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456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담당자</a:t>
                      </a:r>
                      <a:endParaRPr kumimoji="0" lang="ko-KR" altLang="en-US" sz="25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역할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전민경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팀장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총괄)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6120" lvl="1" indent="-329975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발표,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구현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국내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김광섭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PM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관리)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SPRING 서버 설계 및 배포,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김유진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디자인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이미지 디자인, 메인화면 구현, 로그인/회원가입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김한민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깃허브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관리,  UI 설계,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구현, CCTV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서비스(국내)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관련 기사 제공 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허광혁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 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 서버 설계 및 배포,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58" name="TextBox 7257"/>
          <p:cNvSpPr txBox="1"/>
          <p:nvPr/>
        </p:nvSpPr>
        <p:spPr>
          <a:xfrm>
            <a:off x="1139626" y="1863412"/>
            <a:ext cx="555998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팀 구성 및 역할 분담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7259" name="TextBox 725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8197" name="그림 81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819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8199" name="그림 81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0" name="TextBox 8199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추진배경(1/2)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820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8202" name="그림 820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3" name="TextBox 8202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4" name="TextBox 820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5" name="그림 820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92008" y="2853782"/>
            <a:ext cx="6155166" cy="5940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206" name="TextBox 8205"/>
          <p:cNvSpPr txBox="1"/>
          <p:nvPr/>
        </p:nvSpPr>
        <p:spPr>
          <a:xfrm>
            <a:off x="7994799" y="6426606"/>
            <a:ext cx="9213742" cy="30172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미세먼지란 지름이 10㎍(마이크로미터) 미만의 크기 입자로, 2.5㎍ 미만의 초미세먼지의 경우 코점막을 통해 걸러지지 않아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발암물질로 규정(WHO)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되었으며,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암 외에도 심혈관 질환, 폐질환 등 여러 질병을 유발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한다는 많은 연구 결과가 발표</a:t>
            </a: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2500" b="0" i="0" baseline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2500" b="1" i="0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어린이, 노인, 호흡기 질환자 등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민감군은</a:t>
            </a:r>
            <a:r>
              <a:rPr kumimoji="0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일반인보다 더욱 각별한 주의가 필요!</a:t>
            </a:r>
            <a:endParaRPr kumimoji="0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7" name="TextBox 8206"/>
          <p:cNvSpPr txBox="1"/>
          <p:nvPr/>
        </p:nvSpPr>
        <p:spPr>
          <a:xfrm>
            <a:off x="1139626" y="8947102"/>
            <a:ext cx="6626600" cy="395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*사진: 미세먼지 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나쁨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 수준을 보인 서울 종로 일대(2023)</a:t>
            </a:r>
            <a:endParaRPr kumimoji="0" lang="ko-KR" altLang="en-US" sz="2000" b="1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8" name="그림 820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994799" y="2853782"/>
            <a:ext cx="8832788" cy="3337943"/>
          </a:xfrm>
          <a:prstGeom prst="rect">
            <a:avLst/>
          </a:prstGeom>
          <a:noFill/>
          <a:ln w="38346" cap="flat" cmpd="sng" algn="ctr">
            <a:solidFill>
              <a:srgbClr val="DFE6F7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9221" name="그림 922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922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9223" name="그림 922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4" name="TextBox 9223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추진배경(2/2)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922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9226" name="그림 922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7" name="TextBox 9226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9228" name="TextBox 922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9229" name="그림 9228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35988" y="5353681"/>
            <a:ext cx="7843980" cy="33648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9230" name="그림 9229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63435" y="3560097"/>
            <a:ext cx="7940823" cy="5158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31" name="TextBox 9230"/>
          <p:cNvSpPr txBox="1"/>
          <p:nvPr/>
        </p:nvSpPr>
        <p:spPr>
          <a:xfrm>
            <a:off x="9294678" y="3539500"/>
            <a:ext cx="7894830" cy="1342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7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각 나라별 미세먼지 기준이 다르며, 한국 환경부의 경우 미세먼지를 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‘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좋음-보통-나쁨-매우나쁨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’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b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4단계로 분류하고, 기준별 각 대안방안을 마련</a:t>
            </a:r>
            <a:endParaRPr kumimoji="1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0245" name="그림 102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024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0247" name="그림 102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48" name="TextBox 1024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분석(1/6)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024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0250" name="그림 1024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51" name="TextBox 1025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3" name="TextBox 10252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타 미세먼지 분석 프로젝트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0254" name="표 10253"/>
          <p:cNvGraphicFramePr/>
          <p:nvPr>
            <p:extLst>
              <p:ext uri="{D42A27DB-BD31-4B8C-83A1-F6EECF244321}">
                <p14:modId xmlns:p14="http://schemas.microsoft.com/office/powerpoint/2010/main" val="3237904847"/>
              </p:ext>
            </p:extLst>
          </p:nvPr>
        </p:nvGraphicFramePr>
        <p:xfrm>
          <a:off x="1360217" y="3187125"/>
          <a:ext cx="15532453" cy="5841368"/>
        </p:xfrm>
        <a:graphic>
          <a:graphicData uri="http://schemas.openxmlformats.org/drawingml/2006/table">
            <a:tbl>
              <a:tblPr firstRow="1" bandRow="1"/>
              <a:tblGrid>
                <a:gridCol w="342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48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프로젝트명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890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 기반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데이터 분석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서울대공원을 기준으로 한 미세먼지 수치와 관광객 수의 상관관계 조사(머신러닝 사용X)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미세먼지 수치가 높을 때 관광객 수 감소,  미세먼지 수치가 낮을 때 관광객 수 증가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82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현황 확인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대한민국 미세먼지 현황 분석, 서울시 교통량과 미세먼지 농도의 상관 관계 분석, 풍향과 서울시 미세먼지 농도의 상관 관계 분석, 중국 미세먼지와 서울시 미세먼지 농도의 상관관계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대한민국의 미세먼지 농도는 중국의 미세먼지 영향을 받음, 서울시 교통량과 서울시의 미세먼지 농도는 상관관계가 있음, 서풍이 많이 불수록 미세먼지 농도가 높아짐, 중국 도시의 미세먼지와 서울 미세먼지의 상관관계가 </a:t>
                      </a:r>
                      <a:r>
                        <a:rPr kumimoji="0" lang="ko-KR" altLang="en-US" sz="22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있음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기후와 경제를 이용한 미세먼지 예측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예측 및 미세먼지에 양향을 주는 변수 파악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독립변수로 기후 / 코스피 / 석유 소비량 / 경유 소비량 데이터 활용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계절별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농도 분석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월(계절) / 측정소 / 저년도 대비 미세먼지의 수치 파악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여름이 가장 미세먼지 농도가 낮고 겨울이 가장 높음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01" name="오른쪽 화살표 10300"/>
          <p:cNvSpPr/>
          <p:nvPr/>
        </p:nvSpPr>
        <p:spPr>
          <a:xfrm>
            <a:off x="6142495" y="9007441"/>
            <a:ext cx="1142807" cy="412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sp>
        <p:nvSpPr>
          <p:cNvPr id="10302" name="TextBox 10301"/>
          <p:cNvSpPr txBox="1"/>
          <p:nvPr/>
        </p:nvSpPr>
        <p:spPr>
          <a:xfrm>
            <a:off x="7309081" y="8982044"/>
            <a:ext cx="9899461" cy="4761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실시간 데이터가 아닌 과거 데이터를 분석, 에측치 정보 제공은 미흡</a:t>
            </a:r>
            <a:endParaRPr kumimoji="0" lang="ko-KR" altLang="en-US" sz="2500" b="1" i="1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1269" name="그림 1126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1270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1271" name="그림 1127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2" name="TextBox 11271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분석(2/6)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1273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1274" name="그림 112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5" name="TextBox 11274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6" name="TextBox 1127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7" name="TextBox 11276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미세미세(미세먼지, 초미세먼지 지도)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8" name="TextBox 11277"/>
          <p:cNvSpPr txBox="1"/>
          <p:nvPr/>
        </p:nvSpPr>
        <p:spPr>
          <a:xfrm>
            <a:off x="12580209" y="3277604"/>
            <a:ext cx="4341040" cy="3899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국내 전국의 읍/면/동을 입력하면 실시간 미세먼지 등급을 한 눈에 조회 가능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BUT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WHO 논문에서 임시목표로 삼으라고 몇 가지 농도를 제시한 것을 참고하여 개발자 마음대로 미세먼지 기준을 8단계로 구분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1279" name="그림 1127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31555"/>
            <a:ext cx="10923154" cy="5715547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1280" name="그림 1127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823299" y="7488478"/>
            <a:ext cx="8461433" cy="1885571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2293" name="그림 1229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2294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2295" name="그림 1229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6" name="TextBox 12295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분석(3/6)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2297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2298" name="그림 1229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9" name="TextBox 12298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0" name="TextBox 12299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9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1" name="TextBox 12300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대기환경정보(네이버)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2" name="TextBox 12301"/>
          <p:cNvSpPr txBox="1"/>
          <p:nvPr/>
        </p:nvSpPr>
        <p:spPr>
          <a:xfrm>
            <a:off x="9061360" y="7994799"/>
            <a:ext cx="7617027" cy="8491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1시간 단위로 전국 시/군/구의 실시간 미세먼지 등급을 환경부 4단계로 한 눈에 조회 가능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77604"/>
            <a:ext cx="7159881" cy="6050452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2304" name="그림 1230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9061360" y="3296638"/>
            <a:ext cx="7617027" cy="4026732"/>
          </a:xfrm>
          <a:prstGeom prst="rect">
            <a:avLst/>
          </a:prstGeom>
          <a:noFill/>
          <a:ln w="9544" cap="flat" cmpd="sng" algn="ctr">
            <a:solidFill>
              <a:srgbClr val="FF0000"/>
            </a:solidFill>
            <a:prstDash val="sysDot"/>
            <a:round/>
            <a:headEnd w="med" len="med"/>
            <a:tailEnd type="triangle" w="med" len="med"/>
          </a:ln>
        </p:spPr>
      </p:pic>
      <p:sp>
        <p:nvSpPr>
          <p:cNvPr id="12308" name="타원 12307"/>
          <p:cNvSpPr/>
          <p:nvPr/>
        </p:nvSpPr>
        <p:spPr>
          <a:xfrm>
            <a:off x="2282434" y="5447287"/>
            <a:ext cx="533280" cy="500013"/>
          </a:xfrm>
          <a:prstGeom prst="ellipse">
            <a:avLst/>
          </a:prstGeom>
          <a:noFill/>
          <a:ln w="25508" cap="flat" cmpd="sng" algn="ctr">
            <a:solidFill>
              <a:srgbClr val="FF0000"/>
            </a:solidFill>
            <a:prstDash val="sysDot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pic>
        <p:nvPicPr>
          <p:cNvPr id="12309" name="그림 12308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2536348" y="5271127"/>
            <a:ext cx="6525012" cy="176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1766</Words>
  <Application>Microsoft Office PowerPoint</Application>
  <PresentationFormat>사용자 지정</PresentationFormat>
  <Paragraphs>510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8" baseType="lpstr">
      <vt:lpstr>?? ??</vt:lpstr>
      <vt:lpstr>D2Coding</vt:lpstr>
      <vt:lpstr>Pretendard SemiBold</vt:lpstr>
      <vt:lpstr>나눔고딕 ExtraBold</vt:lpstr>
      <vt:lpstr>돋움</vt:lpstr>
      <vt:lpstr>맑은 고딕</vt:lpstr>
      <vt:lpstr>바탕</vt:lpstr>
      <vt:lpstr>한컴 윤체 B</vt:lpstr>
      <vt:lpstr>함초롬돋움</vt:lpstr>
      <vt:lpstr>휴먼둥근헤드라인</vt:lpstr>
      <vt:lpstr>휴먼엑스포</vt:lpstr>
      <vt:lpstr>Arial</vt:lpstr>
      <vt:lpstr>Calibri</vt:lpstr>
      <vt:lpstr>한컴오피스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30</cp:revision>
  <dcterms:created xsi:type="dcterms:W3CDTF">2024-03-13T21:39:25Z</dcterms:created>
  <dcterms:modified xsi:type="dcterms:W3CDTF">2024-06-13T09:04:02Z</dcterms:modified>
  <cp:version>1100.0100.01</cp:version>
</cp:coreProperties>
</file>