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744" r:id="rId1"/>
    <p:sldMasterId id="2147483745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82" r:id="rId21"/>
    <p:sldId id="283" r:id="rId22"/>
    <p:sldId id="274" r:id="rId23"/>
    <p:sldId id="281" r:id="rId24"/>
    <p:sldId id="276" r:id="rId25"/>
  </p:sldIdLst>
  <p:sldSz cx="18275300" cy="10279063"/>
  <p:notesSz cx="6858000" cy="9144000"/>
  <p:defaultTextStyle>
    <a:defPPr algn="l" rtl="0" eaLnBrk="0" latinLnBrk="0" hangingPunct="0">
      <a:defRPr kumimoji="1" lang="en-US" altLang="en-US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2579"/>
    <p:restoredTop sz="90000"/>
  </p:normalViewPr>
  <p:slideViewPr>
    <p:cSldViewPr>
      <p:cViewPr varScale="1">
        <p:scale>
          <a:sx n="56" d="100"/>
          <a:sy n="56" d="100"/>
        </p:scale>
        <p:origin x="114" y="390"/>
      </p:cViewPr>
      <p:guideLst>
        <p:guide orient="horz" pos="2157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14" cy="7621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0709" y="685800"/>
            <a:ext cx="6096581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605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155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31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4908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2024-06-13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2024-06-13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3756" y="2398386"/>
            <a:ext cx="8071526" cy="32913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289870" y="2398386"/>
            <a:ext cx="8071526" cy="32913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911415" y="5971564"/>
            <a:ext cx="8071526" cy="32913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9287529" y="5971564"/>
            <a:ext cx="8071526" cy="32913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3963" y="6350415"/>
            <a:ext cx="2133178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en-US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</a:defRPr>
            </a:lvl1pPr>
          </a:lstStyle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1" lang="en-US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  <a:ea typeface="+mn-ea"/>
                <a:cs typeface="+mn-cs"/>
              </a:rPr>
              <a:pPr marL="0" lvl="0" indent="0" algn="l" defTabSz="393752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6/13/2024</a:t>
            </a:fld>
            <a:endParaRPr kumimoji="1" lang="en-US" altLang="en-US" sz="1200" b="0" i="0" baseline="0">
              <a:solidFill>
                <a:srgbClr val="8C8C8C">
                  <a:alpha val="100000"/>
                </a:srgb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0478" y="6350415"/>
            <a:ext cx="2893468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en-US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</a:defRPr>
            </a:lvl1pPr>
          </a:lstStyle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5989543" y="9724864"/>
            <a:ext cx="2133234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Calibri"/>
              </a:defRPr>
            </a:lvl1pPr>
          </a:lstStyle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30951E20-E7E1-4A7F-8DE6-59AE491CFB70}" type="slidenum"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Calibri"/>
              </a:rPr>
              <a:pPr marL="0" lvl="0" indent="0" algn="r" defTabSz="393752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en-US" altLang="en-US" sz="3000" b="1" i="0">
              <a:solidFill>
                <a:srgbClr val="FFFFFF">
                  <a:alpha val="100000"/>
                </a:srgbClr>
              </a:solidFill>
              <a:latin typeface="Calibri"/>
            </a:endParaRP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2024-06-13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3756" y="2398386"/>
            <a:ext cx="8071526" cy="32913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289870" y="2398386"/>
            <a:ext cx="8071526" cy="32913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911415" y="5971564"/>
            <a:ext cx="8071526" cy="32913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9287529" y="5971564"/>
            <a:ext cx="8071526" cy="32913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3963" y="6350415"/>
            <a:ext cx="2133178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en-US" altLang="en-US" sz="1200" b="0" i="0" baseline="0">
                <a:solidFill>
                  <a:srgbClr val="8C8C8C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1" lang="en-US" altLang="en-US" sz="1200" b="0" i="0" baseline="0">
                <a:solidFill>
                  <a:srgbClr val="8C8C8C">
                    <a:alpha val="100000"/>
                  </a:srgbClr>
                </a:solidFill>
                <a:latin typeface="Arial"/>
                <a:ea typeface="+mn-ea"/>
                <a:cs typeface="+mn-cs"/>
              </a:rPr>
              <a:pPr marL="0" lvl="0" indent="0" algn="l" defTabSz="393752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6/13/2024</a:t>
            </a:fld>
            <a:endParaRPr kumimoji="1" lang="en-US" altLang="en-US" sz="1200" b="0" i="0" baseline="0">
              <a:solidFill>
                <a:srgbClr val="8C8C8C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0478" y="6350415"/>
            <a:ext cx="2893468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en-US" altLang="en-US" sz="1200" b="0" i="0" baseline="0">
                <a:solidFill>
                  <a:srgbClr val="8C8C8C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5532453" y="9404192"/>
            <a:ext cx="2437941" cy="53333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9DCEDAA7-2A5E-4EC6-BFB8-4648C95A54BF}" type="slidenum"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Arial"/>
              </a:rPr>
              <a:pPr marL="0" lvl="0" indent="0" algn="r" defTabSz="393752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en-US" altLang="en-US" sz="3000" b="1" i="0">
              <a:solidFill>
                <a:srgbClr val="FFFFFF">
                  <a:alpha val="100000"/>
                </a:srgbClr>
              </a:solidFill>
              <a:latin typeface="Arial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2024-06-13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3756" y="411628"/>
            <a:ext cx="16447639" cy="171313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3756" y="2398386"/>
            <a:ext cx="16447639" cy="6783531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3963" y="6350415"/>
            <a:ext cx="213317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en-US" altLang="en-US" sz="1200" b="0" i="0" baseline="0">
                <a:solidFill>
                  <a:srgbClr val="8C8C8C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kumimoji="1" lang="en-US" altLang="en-US" sz="1200" b="0" i="0" baseline="0">
                <a:solidFill>
                  <a:srgbClr val="8C8C8C">
                    <a:alpha val="100000"/>
                  </a:srgbClr>
                </a:solidFill>
                <a:latin typeface="Arial"/>
                <a:ea typeface="+mn-ea"/>
                <a:cs typeface="+mn-cs"/>
              </a:rPr>
              <a:pPr marL="0" lvl="0" indent="0" algn="l" defTabSz="393752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6/13/2024</a:t>
            </a:fld>
            <a:endParaRPr kumimoji="1" lang="en-US" altLang="en-US" sz="1200" b="0" i="0" baseline="0">
              <a:solidFill>
                <a:srgbClr val="8C8C8C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0478" y="6350415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en-US" altLang="en-US" sz="1200" b="0" i="0" baseline="0">
                <a:solidFill>
                  <a:srgbClr val="8C8C8C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5532453" y="9404192"/>
            <a:ext cx="2437941" cy="5333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32DDEC1C-0244-4398-A3B0-A9BDCD9E382C}" type="slidenum"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Arial"/>
                <a:ea typeface="+mn-ea"/>
                <a:cs typeface="+mn-cs"/>
              </a:rPr>
              <a:pPr marL="0" lvl="0" indent="0" algn="r" defTabSz="393752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en-US" altLang="en-US" sz="3000" b="1" i="0">
              <a:solidFill>
                <a:srgbClr val="FFFFFF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2672" y="411096"/>
            <a:ext cx="16448251" cy="171259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lvl="0" indent="0" algn="ctr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400" b="0" i="0" baseline="0">
                <a:solidFill>
                  <a:schemeClr val="tx2"/>
                </a:solidFill>
                <a:latin typeface="?? ??"/>
                <a:sym typeface="?? ??"/>
              </a:rPr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286751" y="5971079"/>
            <a:ext cx="8072553" cy="32918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?? ??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?? ??"/>
                <a:sym typeface="?? ??"/>
              </a:rPr>
              <a:t>마스터 텍스트 스타일을 편집합니다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?? ??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?? ??"/>
                <a:sym typeface="?? ??"/>
              </a:rPr>
              <a:t>둘째 수준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?? ??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?? ??"/>
                <a:sym typeface="?? ??"/>
              </a:rPr>
              <a:t>셋째 수준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?? ??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?? ??"/>
                <a:sym typeface="?? ??"/>
              </a:rPr>
              <a:t>넷째 수준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?? ??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?? ??"/>
                <a:sym typeface="?? ??"/>
              </a:rPr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3963" y="6350415"/>
            <a:ext cx="213317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en-US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</a:defRPr>
            </a:lvl1pPr>
          </a:lstStyle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kumimoji="1" lang="en-US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  <a:ea typeface="+mn-ea"/>
                <a:cs typeface="+mn-cs"/>
              </a:rPr>
              <a:pPr marL="0" lvl="0" indent="0" algn="l" defTabSz="393752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6/13/2024</a:t>
            </a:fld>
            <a:endParaRPr kumimoji="1" lang="en-US" altLang="en-US" sz="1200" b="0" i="0" baseline="0">
              <a:solidFill>
                <a:srgbClr val="8C8C8C">
                  <a:alpha val="100000"/>
                </a:srgb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0478" y="6350415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en-US" altLang="en-US" sz="1200" b="0" i="0" baseline="0">
                <a:solidFill>
                  <a:srgbClr val="8C8C8C">
                    <a:alpha val="100000"/>
                  </a:srgbClr>
                </a:solidFill>
                <a:latin typeface="Calibri"/>
              </a:defRPr>
            </a:lvl1pPr>
          </a:lstStyle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Calibri"/>
              </a:defRPr>
            </a:lvl1pPr>
          </a:lstStyle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BD3B6C87-C4C0-41B4-B6D8-B3F63970BC21}" type="slidenum"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Calibri"/>
                <a:ea typeface="+mn-ea"/>
                <a:cs typeface="+mn-cs"/>
              </a:rPr>
              <a:pPr marL="0" lvl="0" indent="0" algn="r" defTabSz="393752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en-US" altLang="en-US" sz="3000" b="1" i="0">
              <a:solidFill>
                <a:srgbClr val="FFFFFF">
                  <a:alpha val="100000"/>
                </a:srgbClr>
              </a:solidFill>
              <a:latin typeface="Calibri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1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4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5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0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4101" name="그림 4100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4102" name="Group 2"/>
          <p:cNvGrpSpPr/>
          <p:nvPr/>
        </p:nvGrpSpPr>
        <p:grpSpPr>
          <a:xfrm>
            <a:off x="620579" y="566659"/>
            <a:ext cx="17029200" cy="9143915"/>
            <a:chOff x="620579" y="566659"/>
            <a:chExt cx="17029200" cy="9143915"/>
          </a:xfrm>
        </p:grpSpPr>
        <p:pic>
          <p:nvPicPr>
            <p:cNvPr id="4103" name="그림 4102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6659"/>
              <a:ext cx="17029200" cy="914391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4104" name="Group 3"/>
          <p:cNvGrpSpPr/>
          <p:nvPr/>
        </p:nvGrpSpPr>
        <p:grpSpPr>
          <a:xfrm>
            <a:off x="13584924" y="419022"/>
            <a:ext cx="2823640" cy="1503110"/>
            <a:chOff x="13584924" y="419022"/>
            <a:chExt cx="2823640" cy="1503110"/>
          </a:xfrm>
        </p:grpSpPr>
        <p:pic>
          <p:nvPicPr>
            <p:cNvPr id="4105" name="그림 4104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13584924" y="419022"/>
              <a:ext cx="2823640" cy="150311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4106" name="TextBox 4105"/>
          <p:cNvSpPr txBox="1"/>
          <p:nvPr/>
        </p:nvSpPr>
        <p:spPr>
          <a:xfrm>
            <a:off x="13537311" y="720604"/>
            <a:ext cx="2985567" cy="57140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 baseline="0">
                <a:solidFill>
                  <a:srgbClr val="FFFFFF">
                    <a:alpha val="100000"/>
                  </a:srgbClr>
                </a:solidFill>
                <a:latin typeface="맑은 고딕"/>
              </a:rPr>
              <a:t>기획발표</a:t>
            </a:r>
            <a:endParaRPr kumimoji="0" lang="ko-KR" altLang="en-US" sz="32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4107" name="TextBox 4106"/>
          <p:cNvSpPr txBox="1"/>
          <p:nvPr/>
        </p:nvSpPr>
        <p:spPr>
          <a:xfrm>
            <a:off x="1025312" y="8109058"/>
            <a:ext cx="15383253" cy="123010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0" baseline="0">
                <a:solidFill>
                  <a:srgbClr val="595959">
                    <a:alpha val="100000"/>
                  </a:srgbClr>
                </a:solidFill>
                <a:latin typeface="D2Coding"/>
              </a:rPr>
              <a:t>AI데이터플랫폼(WITH Python, JAVA, Spring)을 활용한 빅데이터 분석 전문가 과정(8회차)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0" baseline="0">
                <a:solidFill>
                  <a:srgbClr val="595959">
                    <a:alpha val="100000"/>
                  </a:srgbClr>
                </a:solidFill>
                <a:latin typeface="D2Coding"/>
              </a:rPr>
              <a:t>빅데이터분석 프로젝트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0" baseline="0">
                <a:solidFill>
                  <a:srgbClr val="595959">
                    <a:alpha val="100000"/>
                  </a:srgbClr>
                </a:solidFill>
                <a:latin typeface="D2Coding"/>
              </a:rPr>
              <a:t>먼지가되어팀</a:t>
            </a:r>
            <a:endParaRPr kumimoji="0" lang="ko-KR" altLang="en-US" sz="2500" b="1" i="0">
              <a:solidFill>
                <a:srgbClr val="595959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4108" name="TextBox 4107"/>
          <p:cNvSpPr txBox="1"/>
          <p:nvPr/>
        </p:nvSpPr>
        <p:spPr>
          <a:xfrm>
            <a:off x="903127" y="3996590"/>
            <a:ext cx="15856251" cy="2376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5000" b="1" i="0" baseline="0">
                <a:solidFill>
                  <a:srgbClr val="3A3C84">
                    <a:alpha val="100000"/>
                  </a:srgbClr>
                </a:solidFill>
                <a:latin typeface="D2Coding"/>
              </a:rPr>
              <a:t>미</a:t>
            </a:r>
            <a:r>
              <a:rPr kumimoji="0" lang="ko-KR" altLang="en-US" sz="9000" b="1" i="0" baseline="0">
                <a:solidFill>
                  <a:srgbClr val="7A7CC4">
                    <a:alpha val="100000"/>
                  </a:srgbClr>
                </a:solidFill>
                <a:latin typeface="D2Coding"/>
              </a:rPr>
              <a:t>세먼지</a:t>
            </a:r>
            <a:r>
              <a:rPr kumimoji="0" lang="ko-KR" altLang="en-US" sz="15000" b="1" i="0" baseline="0">
                <a:solidFill>
                  <a:srgbClr val="3A3C84">
                    <a:alpha val="100000"/>
                  </a:srgbClr>
                </a:solidFill>
                <a:latin typeface="D2Coding"/>
              </a:rPr>
              <a:t>안</a:t>
            </a:r>
            <a:r>
              <a:rPr kumimoji="0" lang="ko-KR" altLang="en-US" sz="9000" b="1" i="0" baseline="0">
                <a:solidFill>
                  <a:srgbClr val="7A7CC4">
                    <a:alpha val="100000"/>
                  </a:srgbClr>
                </a:solidFill>
                <a:latin typeface="D2Coding"/>
              </a:rPr>
              <a:t>심여</a:t>
            </a:r>
            <a:r>
              <a:rPr kumimoji="0" lang="ko-KR" altLang="en-US" sz="15000" b="1" i="0" baseline="0">
                <a:solidFill>
                  <a:srgbClr val="3A3C84">
                    <a:alpha val="100000"/>
                  </a:srgbClr>
                </a:solidFill>
                <a:latin typeface="D2Coding"/>
              </a:rPr>
              <a:t>행</a:t>
            </a:r>
            <a:endParaRPr kumimoji="0" lang="ko-KR" altLang="en-US" sz="15000" b="1" i="0">
              <a:solidFill>
                <a:srgbClr val="3A3C84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4109" name="TextBox 4108"/>
          <p:cNvSpPr txBox="1"/>
          <p:nvPr/>
        </p:nvSpPr>
        <p:spPr>
          <a:xfrm>
            <a:off x="834862" y="3082355"/>
            <a:ext cx="15857814" cy="7015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000" b="1" i="0" baseline="0">
                <a:solidFill>
                  <a:srgbClr val="808080">
                    <a:alpha val="100000"/>
                  </a:srgbClr>
                </a:solidFill>
                <a:latin typeface="D2Coding"/>
              </a:rPr>
              <a:t>미세먼지야.. 이제 헤어지자</a:t>
            </a:r>
            <a:endParaRPr kumimoji="0" lang="ko-KR" altLang="en-US" sz="4000" b="1" i="0">
              <a:solidFill>
                <a:srgbClr val="808080">
                  <a:alpha val="100000"/>
                </a:srgbClr>
              </a:solidFill>
              <a:latin typeface="D2Coding"/>
            </a:endParaRPr>
          </a:p>
        </p:txBody>
      </p:sp>
      <p:pic>
        <p:nvPicPr>
          <p:cNvPr id="4110" name="그림 4109"/>
          <p:cNvPicPr>
            <a:picLocks noChangeAspect="1"/>
          </p:cNvPicPr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12334220" y="2636373"/>
            <a:ext cx="2218914" cy="15125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4111" name="TextBox 4110"/>
          <p:cNvSpPr txBox="1"/>
          <p:nvPr/>
        </p:nvSpPr>
        <p:spPr>
          <a:xfrm>
            <a:off x="2042398" y="2704105"/>
            <a:ext cx="14176132" cy="5026702"/>
          </a:xfrm>
          <a:prstGeom prst="rect">
            <a:avLst/>
          </a:prstGeom>
          <a:solidFill>
            <a:srgbClr val="FFF7CC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000" b="1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페이지 숫자 추가</a:t>
            </a:r>
            <a:r>
              <a:rPr lang="ko-KR" altLang="en-US" sz="3000" b="1" dirty="0">
                <a:solidFill>
                  <a:srgbClr val="000000">
                    <a:alpha val="100000"/>
                  </a:srgbClr>
                </a:solidFill>
                <a:latin typeface="D2Coding"/>
              </a:rPr>
              <a:t> </a:t>
            </a:r>
            <a:r>
              <a:rPr lang="ko-KR" altLang="en-US" sz="3000" b="1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완료</a:t>
            </a:r>
            <a:endParaRPr lang="en-US" altLang="ko-KR" sz="3000" b="1" dirty="0" smtClean="0">
              <a:solidFill>
                <a:srgbClr val="000000">
                  <a:alpha val="100000"/>
                </a:srgbClr>
              </a:solidFill>
              <a:latin typeface="D2Coding"/>
            </a:endParaRPr>
          </a:p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000" b="1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스토리보드 수정 후 이미지로 추가 완료</a:t>
            </a:r>
            <a:endParaRPr lang="en-US" altLang="ko-KR" sz="3000" b="1" dirty="0" smtClean="0">
              <a:solidFill>
                <a:srgbClr val="000000">
                  <a:alpha val="100000"/>
                </a:srgbClr>
              </a:solidFill>
              <a:latin typeface="D2Coding"/>
            </a:endParaRPr>
          </a:p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sz="3000" b="1" dirty="0" err="1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Cctv</a:t>
            </a:r>
            <a:r>
              <a:rPr lang="en-US" altLang="ko-KR" sz="3000" b="1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 </a:t>
            </a:r>
            <a:r>
              <a:rPr lang="ko-KR" altLang="en-US" sz="3000" b="1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수정 완료</a:t>
            </a:r>
            <a:endParaRPr lang="en-US" altLang="ko-KR" sz="3000" b="1" dirty="0" smtClean="0">
              <a:solidFill>
                <a:srgbClr val="000000">
                  <a:alpha val="100000"/>
                </a:srgbClr>
              </a:solidFill>
              <a:latin typeface="D2Coding"/>
            </a:endParaRPr>
          </a:p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000" b="1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요구사항 정의서 표가 조금 벗어나 있어서 수정했습니다</a:t>
            </a:r>
            <a:r>
              <a:rPr lang="en-US" altLang="ko-KR" sz="3000" b="1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.</a:t>
            </a:r>
          </a:p>
          <a:p>
            <a:pPr algn="ctr" defTabSz="393752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3200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16page </a:t>
            </a:r>
            <a:r>
              <a:rPr kumimoji="1" lang="ko-KR" altLang="en-US" sz="3200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핵심 기능 오타 정정 </a:t>
            </a:r>
            <a:r>
              <a:rPr kumimoji="1" lang="en-US" altLang="ko-KR" sz="3200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: </a:t>
            </a:r>
            <a:r>
              <a:rPr kumimoji="1" lang="ko-KR" altLang="en-US" sz="3200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CORE_BES</a:t>
            </a:r>
            <a:r>
              <a:rPr kumimoji="1" lang="en-US" altLang="ko-KR" sz="3200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T</a:t>
            </a:r>
            <a:r>
              <a:rPr kumimoji="1" lang="ko-KR" altLang="en-US" sz="3200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_</a:t>
            </a:r>
            <a:r>
              <a:rPr kumimoji="1" lang="en-US" altLang="ko-KR" sz="3200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WORLD</a:t>
            </a:r>
          </a:p>
          <a:p>
            <a:pPr algn="ctr" defTabSz="393752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3200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24page </a:t>
            </a:r>
            <a:r>
              <a:rPr kumimoji="1" lang="ko-KR" altLang="en-US" sz="3200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개발 일정 추가</a:t>
            </a:r>
            <a:r>
              <a:rPr kumimoji="1" lang="en-US" altLang="ko-KR" sz="3200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!!</a:t>
            </a:r>
          </a:p>
          <a:p>
            <a:pPr algn="ctr" defTabSz="393752" latinLnBrk="0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3200" dirty="0">
              <a:solidFill>
                <a:srgbClr val="000000">
                  <a:alpha val="100000"/>
                </a:srgbClr>
              </a:solidFill>
              <a:latin typeface="D2Coding"/>
            </a:endParaRPr>
          </a:p>
          <a:p>
            <a:pPr algn="ctr" defTabSz="393752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3200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「선생님 왈 </a:t>
            </a:r>
            <a:r>
              <a:rPr kumimoji="1" lang="en-US" altLang="ko-KR" sz="3200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: </a:t>
            </a:r>
            <a:r>
              <a:rPr kumimoji="1" lang="ko-KR" altLang="en-US" sz="3200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전 세계는 범위가 너무 넓다 하심</a:t>
            </a:r>
            <a:endParaRPr kumimoji="1" lang="en-US" altLang="ko-KR" sz="3200" dirty="0" smtClean="0">
              <a:solidFill>
                <a:srgbClr val="000000">
                  <a:alpha val="100000"/>
                </a:srgbClr>
              </a:solidFill>
              <a:latin typeface="D2Coding"/>
            </a:endParaRPr>
          </a:p>
          <a:p>
            <a:pPr marL="457200" indent="-457200" algn="ctr" defTabSz="393752" latinLnBrk="0"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kumimoji="1" lang="ko-KR" altLang="en-US" sz="3200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이유 </a:t>
            </a:r>
            <a:r>
              <a:rPr kumimoji="1" lang="en-US" altLang="ko-KR" sz="3200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: </a:t>
            </a:r>
            <a:r>
              <a:rPr kumimoji="1" lang="ko-KR" altLang="en-US" sz="3200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미세먼지 확인은 날짜로만 보기는 너무 좁음</a:t>
            </a:r>
            <a:endParaRPr kumimoji="1" lang="en-US" altLang="ko-KR" sz="3200" dirty="0" smtClean="0">
              <a:solidFill>
                <a:srgbClr val="000000">
                  <a:alpha val="100000"/>
                </a:srgbClr>
              </a:solidFill>
              <a:latin typeface="D2Coding"/>
            </a:endParaRPr>
          </a:p>
          <a:p>
            <a:pPr algn="ctr" defTabSz="393752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3200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- </a:t>
            </a:r>
            <a:r>
              <a:rPr kumimoji="1" lang="ko-KR" altLang="en-US" sz="3200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풍향</a:t>
            </a:r>
            <a:r>
              <a:rPr kumimoji="1" lang="en-US" altLang="ko-KR" sz="3200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, </a:t>
            </a:r>
            <a:r>
              <a:rPr kumimoji="1" lang="ko-KR" altLang="en-US" sz="3200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날씨</a:t>
            </a:r>
            <a:r>
              <a:rPr kumimoji="1" lang="en-US" altLang="ko-KR" sz="3200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(</a:t>
            </a:r>
            <a:r>
              <a:rPr kumimoji="1" lang="ko-KR" altLang="en-US" sz="3200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기후</a:t>
            </a:r>
            <a:r>
              <a:rPr kumimoji="1" lang="en-US" altLang="ko-KR" sz="3200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), </a:t>
            </a:r>
            <a:r>
              <a:rPr kumimoji="1" lang="ko-KR" altLang="en-US" sz="3200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공장 개수 등등 고려해야 신뢰도가 </a:t>
            </a:r>
            <a:r>
              <a:rPr kumimoji="1" lang="ko-KR" altLang="en-US" sz="3200" dirty="0">
                <a:solidFill>
                  <a:srgbClr val="000000">
                    <a:alpha val="100000"/>
                  </a:srgbClr>
                </a:solidFill>
                <a:latin typeface="D2Coding"/>
              </a:rPr>
              <a:t>있기 때문」</a:t>
            </a:r>
            <a:endParaRPr kumimoji="1" lang="en-US" altLang="ko-KR" sz="3200" dirty="0" smtClean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3000" b="1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1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6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13317" name="그림 13316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13318" name="Group 2"/>
          <p:cNvGrpSpPr/>
          <p:nvPr/>
        </p:nvGrpSpPr>
        <p:grpSpPr>
          <a:xfrm>
            <a:off x="622197" y="560296"/>
            <a:ext cx="17027582" cy="9148660"/>
            <a:chOff x="622197" y="560296"/>
            <a:chExt cx="17027582" cy="9148660"/>
          </a:xfrm>
        </p:grpSpPr>
        <p:pic>
          <p:nvPicPr>
            <p:cNvPr id="13319" name="그림 13318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2197" y="560296"/>
              <a:ext cx="17027582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3320" name="TextBox 13319"/>
          <p:cNvSpPr txBox="1"/>
          <p:nvPr/>
        </p:nvSpPr>
        <p:spPr>
          <a:xfrm>
            <a:off x="1139626" y="1634839"/>
            <a:ext cx="5407602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유사 서비스 분석(4/6)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13321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13322" name="그림 13321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3323" name="TextBox 13322"/>
          <p:cNvSpPr txBox="1"/>
          <p:nvPr/>
        </p:nvSpPr>
        <p:spPr>
          <a:xfrm>
            <a:off x="1520525" y="568222"/>
            <a:ext cx="3807759" cy="542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2. 배경 및 필요성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3324" name="TextBox 13323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D2Coding"/>
              </a:rPr>
              <a:t>10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3325" name="TextBox 13324"/>
          <p:cNvSpPr txBox="1"/>
          <p:nvPr/>
        </p:nvSpPr>
        <p:spPr>
          <a:xfrm>
            <a:off x="1139626" y="2396692"/>
            <a:ext cx="15154680" cy="5904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5"/>
              </a:buBlip>
              <a:defRPr/>
            </a:pPr>
            <a:r>
              <a:rPr kumimoji="1" lang="ko-KR" altLang="en-US" sz="30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에어맵코리아(KT)</a:t>
            </a:r>
            <a:endParaRPr kumimoji="1" lang="ko-KR" altLang="en-US" sz="3000" b="0" i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3326" name="TextBox 13325"/>
          <p:cNvSpPr txBox="1"/>
          <p:nvPr/>
        </p:nvSpPr>
        <p:spPr>
          <a:xfrm>
            <a:off x="9775601" y="2091929"/>
            <a:ext cx="7617027" cy="12284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1" baseline="0">
                <a:solidFill>
                  <a:srgbClr val="6182D6">
                    <a:alpha val="100000"/>
                  </a:srgbClr>
                </a:solidFill>
                <a:latin typeface="D2Coding"/>
              </a:rPr>
              <a:t>에어맵코리아는 국가 측정소와 KT 측정소 미세먼지 데이터를 수집하여 나의 현 위치와 가까운 미세먼지 실시간 데이터를 제공하는 앱 서비스!</a:t>
            </a:r>
            <a:endParaRPr kumimoji="0" lang="ko-KR" altLang="en-US" sz="2500" b="1" i="1">
              <a:solidFill>
                <a:srgbClr val="6182D6">
                  <a:alpha val="100000"/>
                </a:srgbClr>
              </a:solidFill>
              <a:latin typeface="D2Coding"/>
            </a:endParaRPr>
          </a:p>
        </p:txBody>
      </p:sp>
      <p:pic>
        <p:nvPicPr>
          <p:cNvPr id="13327" name="그림 13326"/>
          <p:cNvPicPr>
            <a:picLocks noChangeAspect="1"/>
          </p:cNvPicPr>
          <p:nvPr/>
        </p:nvPicPr>
        <p:blipFill rotWithShape="1">
          <a:blip r:embed="rId6">
            <a:lum/>
          </a:blip>
          <a:stretch>
            <a:fillRect/>
          </a:stretch>
        </p:blipFill>
        <p:spPr>
          <a:xfrm>
            <a:off x="1282463" y="3223629"/>
            <a:ext cx="8236043" cy="5952045"/>
          </a:xfrm>
          <a:prstGeom prst="rect">
            <a:avLst/>
          </a:prstGeom>
          <a:noFill/>
          <a:ln w="9544" cap="flat" cmpd="sng" algn="ctr">
            <a:solidFill>
              <a:srgbClr val="DCE6F2"/>
            </a:solidFill>
            <a:prstDash val="solid"/>
            <a:round/>
            <a:headEnd w="med" len="med"/>
            <a:tailEnd w="med" len="med"/>
          </a:ln>
        </p:spPr>
      </p:pic>
      <p:pic>
        <p:nvPicPr>
          <p:cNvPr id="13328" name="그림 13327"/>
          <p:cNvPicPr>
            <a:picLocks noChangeAspect="1"/>
          </p:cNvPicPr>
          <p:nvPr/>
        </p:nvPicPr>
        <p:blipFill rotWithShape="1">
          <a:blip r:embed="rId7">
            <a:lum/>
          </a:blip>
          <a:stretch>
            <a:fillRect/>
          </a:stretch>
        </p:blipFill>
        <p:spPr>
          <a:xfrm>
            <a:off x="8085223" y="4926677"/>
            <a:ext cx="5102893" cy="4441009"/>
          </a:xfrm>
          <a:prstGeom prst="rect">
            <a:avLst/>
          </a:prstGeom>
          <a:noFill/>
          <a:ln w="9544" cap="flat" cmpd="sng" algn="ctr">
            <a:solidFill>
              <a:srgbClr val="DCE6F2"/>
            </a:solidFill>
            <a:prstDash val="solid"/>
            <a:round/>
            <a:headEnd w="med" len="med"/>
            <a:tailEnd w="med" len="med"/>
          </a:ln>
        </p:spPr>
      </p:pic>
      <p:sp>
        <p:nvSpPr>
          <p:cNvPr id="13332" name="TextBox 13331"/>
          <p:cNvSpPr txBox="1"/>
          <p:nvPr/>
        </p:nvSpPr>
        <p:spPr>
          <a:xfrm>
            <a:off x="9794690" y="3568023"/>
            <a:ext cx="7456718" cy="8475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1" baseline="0">
                <a:solidFill>
                  <a:srgbClr val="6182D6">
                    <a:alpha val="100000"/>
                  </a:srgbClr>
                </a:solidFill>
                <a:latin typeface="D2Coding"/>
              </a:rPr>
              <a:t>현 위치 뿐만 아니라 관심지역을 등록하면 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1" baseline="0">
                <a:solidFill>
                  <a:srgbClr val="6182D6">
                    <a:alpha val="100000"/>
                  </a:srgbClr>
                </a:solidFill>
                <a:latin typeface="D2Coding"/>
              </a:rPr>
              <a:t>관심지역의 정보도 제공</a:t>
            </a:r>
            <a:endParaRPr kumimoji="0" lang="ko-KR" altLang="en-US" sz="2500" b="1" i="1">
              <a:solidFill>
                <a:srgbClr val="6182D6">
                  <a:alpha val="100000"/>
                </a:srgbClr>
              </a:solidFill>
              <a:latin typeface="D2Coding"/>
            </a:endParaRPr>
          </a:p>
        </p:txBody>
      </p:sp>
      <p:pic>
        <p:nvPicPr>
          <p:cNvPr id="13333" name="그림 13332"/>
          <p:cNvPicPr>
            <a:picLocks noChangeAspect="1"/>
          </p:cNvPicPr>
          <p:nvPr/>
        </p:nvPicPr>
        <p:blipFill rotWithShape="1">
          <a:blip r:embed="rId8">
            <a:lum/>
          </a:blip>
          <a:stretch>
            <a:fillRect/>
          </a:stretch>
        </p:blipFill>
        <p:spPr>
          <a:xfrm>
            <a:off x="13377004" y="6552028"/>
            <a:ext cx="3855316" cy="2798243"/>
          </a:xfrm>
          <a:prstGeom prst="rect">
            <a:avLst/>
          </a:prstGeom>
          <a:noFill/>
          <a:ln w="9544" cap="flat" cmpd="sng" algn="ctr">
            <a:solidFill>
              <a:srgbClr val="DCE6F2"/>
            </a:solidFill>
            <a:prstDash val="solid"/>
            <a:round/>
            <a:headEnd w="med" len="med"/>
            <a:tailEnd w="med" len="med"/>
          </a:ln>
        </p:spPr>
      </p:pic>
      <p:sp>
        <p:nvSpPr>
          <p:cNvPr id="13334" name="TextBox 13333"/>
          <p:cNvSpPr txBox="1"/>
          <p:nvPr/>
        </p:nvSpPr>
        <p:spPr>
          <a:xfrm>
            <a:off x="13380185" y="5363170"/>
            <a:ext cx="4045765" cy="86025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1" baseline="0">
                <a:solidFill>
                  <a:srgbClr val="6182D6">
                    <a:alpha val="100000"/>
                  </a:srgbClr>
                </a:solidFill>
                <a:latin typeface="D2Coding"/>
              </a:rPr>
              <a:t>미세먼지 등급에 따른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1" baseline="0">
                <a:solidFill>
                  <a:srgbClr val="6182D6">
                    <a:alpha val="100000"/>
                  </a:srgbClr>
                </a:solidFill>
                <a:latin typeface="D2Coding"/>
              </a:rPr>
              <a:t>행동요령도 제안</a:t>
            </a:r>
            <a:endParaRPr kumimoji="0" lang="ko-KR" altLang="en-US" sz="2500" b="1" i="1">
              <a:solidFill>
                <a:srgbClr val="6182D6">
                  <a:alpha val="100000"/>
                </a:srgbClr>
              </a:solidFill>
              <a:latin typeface="D2Coding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40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14341" name="그림 14340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14342" name="Group 2"/>
          <p:cNvGrpSpPr/>
          <p:nvPr/>
        </p:nvGrpSpPr>
        <p:grpSpPr>
          <a:xfrm>
            <a:off x="622197" y="560296"/>
            <a:ext cx="17027582" cy="9148660"/>
            <a:chOff x="622197" y="560296"/>
            <a:chExt cx="17027582" cy="9148660"/>
          </a:xfrm>
        </p:grpSpPr>
        <p:pic>
          <p:nvPicPr>
            <p:cNvPr id="14343" name="그림 14342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2197" y="560296"/>
              <a:ext cx="17027582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4344" name="TextBox 14343"/>
          <p:cNvSpPr txBox="1"/>
          <p:nvPr/>
        </p:nvSpPr>
        <p:spPr>
          <a:xfrm>
            <a:off x="1139626" y="1634839"/>
            <a:ext cx="5407602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유사 서비스 분석(5/6)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14345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14346" name="그림 14345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4347" name="TextBox 14346"/>
          <p:cNvSpPr txBox="1"/>
          <p:nvPr/>
        </p:nvSpPr>
        <p:spPr>
          <a:xfrm>
            <a:off x="1520525" y="568222"/>
            <a:ext cx="3807759" cy="542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2. 배경 및 필요성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4348" name="TextBox 14347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D2Coding"/>
              </a:rPr>
              <a:t>11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4349" name="TextBox 14348"/>
          <p:cNvSpPr txBox="1"/>
          <p:nvPr/>
        </p:nvSpPr>
        <p:spPr>
          <a:xfrm>
            <a:off x="1139626" y="2396692"/>
            <a:ext cx="15154680" cy="5904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5"/>
              </a:buBlip>
              <a:defRPr/>
            </a:pPr>
            <a:r>
              <a:rPr kumimoji="1" lang="ko-KR" altLang="en-US" sz="30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에어코리아(정부24)</a:t>
            </a:r>
            <a:endParaRPr kumimoji="1" lang="ko-KR" altLang="en-US" sz="3000" b="0" i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4350" name="TextBox 14349"/>
          <p:cNvSpPr txBox="1"/>
          <p:nvPr/>
        </p:nvSpPr>
        <p:spPr>
          <a:xfrm>
            <a:off x="6775800" y="2320501"/>
            <a:ext cx="4036276" cy="19903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1" baseline="0">
                <a:solidFill>
                  <a:srgbClr val="6182D6">
                    <a:alpha val="100000"/>
                  </a:srgbClr>
                </a:solidFill>
                <a:latin typeface="D2Coding"/>
              </a:rPr>
              <a:t>앞선 기능들 모두 제공 중!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2500" b="1" i="1" baseline="0">
              <a:solidFill>
                <a:srgbClr val="6182D6">
                  <a:alpha val="100000"/>
                </a:srgbClr>
              </a:solidFill>
              <a:latin typeface="D2Coding"/>
            </a:endParaRP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1" baseline="0">
                <a:solidFill>
                  <a:srgbClr val="E46C0A">
                    <a:alpha val="100000"/>
                  </a:srgbClr>
                </a:solidFill>
                <a:latin typeface="D2Coding"/>
              </a:rPr>
              <a:t>오늘/내일/모레까지 시간별 </a:t>
            </a:r>
            <a:br>
              <a:rPr kumimoji="0" lang="ko-KR" altLang="en-US" sz="2500" b="1" i="1" baseline="0">
                <a:solidFill>
                  <a:srgbClr val="E46C0A">
                    <a:alpha val="100000"/>
                  </a:srgbClr>
                </a:solidFill>
                <a:latin typeface="D2Coding"/>
              </a:rPr>
            </a:br>
            <a:r>
              <a:rPr kumimoji="0" lang="ko-KR" altLang="en-US" sz="2500" b="1" i="1" baseline="0">
                <a:solidFill>
                  <a:srgbClr val="E46C0A">
                    <a:alpha val="100000"/>
                  </a:srgbClr>
                </a:solidFill>
                <a:latin typeface="D2Coding"/>
              </a:rPr>
              <a:t>미세먼지 예측 정보 제공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2500" b="1" i="1">
              <a:solidFill>
                <a:srgbClr val="E46C0A">
                  <a:alpha val="100000"/>
                </a:srgbClr>
              </a:solidFill>
              <a:latin typeface="D2Coding"/>
            </a:endParaRPr>
          </a:p>
        </p:txBody>
      </p:sp>
      <p:pic>
        <p:nvPicPr>
          <p:cNvPr id="14351" name="그림 14350"/>
          <p:cNvPicPr>
            <a:picLocks noChangeAspect="1"/>
          </p:cNvPicPr>
          <p:nvPr/>
        </p:nvPicPr>
        <p:blipFill rotWithShape="1">
          <a:blip r:embed="rId6">
            <a:lum/>
          </a:blip>
          <a:stretch>
            <a:fillRect/>
          </a:stretch>
        </p:blipFill>
        <p:spPr>
          <a:xfrm>
            <a:off x="1292008" y="3158546"/>
            <a:ext cx="5375841" cy="6321836"/>
          </a:xfrm>
          <a:prstGeom prst="rect">
            <a:avLst/>
          </a:prstGeom>
          <a:noFill/>
          <a:ln w="9544" cap="flat" cmpd="sng" algn="ctr">
            <a:solidFill>
              <a:srgbClr val="DCE6F2"/>
            </a:solidFill>
            <a:prstDash val="solid"/>
            <a:round/>
            <a:headEnd w="med" len="med"/>
            <a:tailEnd w="med" len="med"/>
          </a:ln>
        </p:spPr>
      </p:pic>
      <p:pic>
        <p:nvPicPr>
          <p:cNvPr id="14352" name="그림 14351"/>
          <p:cNvPicPr>
            <a:picLocks noChangeAspect="1"/>
          </p:cNvPicPr>
          <p:nvPr/>
        </p:nvPicPr>
        <p:blipFill rotWithShape="1">
          <a:blip r:embed="rId7">
            <a:lum/>
          </a:blip>
          <a:stretch>
            <a:fillRect/>
          </a:stretch>
        </p:blipFill>
        <p:spPr>
          <a:xfrm>
            <a:off x="6042526" y="4734665"/>
            <a:ext cx="3642651" cy="47441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14356" name="그림 14355"/>
          <p:cNvPicPr>
            <a:picLocks noChangeAspect="1"/>
          </p:cNvPicPr>
          <p:nvPr/>
        </p:nvPicPr>
        <p:blipFill rotWithShape="1">
          <a:blip r:embed="rId8">
            <a:lum/>
          </a:blip>
          <a:stretch>
            <a:fillRect/>
          </a:stretch>
        </p:blipFill>
        <p:spPr>
          <a:xfrm>
            <a:off x="11035850" y="1934802"/>
            <a:ext cx="6282206" cy="7434503"/>
          </a:xfrm>
          <a:prstGeom prst="rect">
            <a:avLst/>
          </a:prstGeom>
          <a:noFill/>
          <a:ln w="9544" cap="flat" cmpd="sng" algn="ctr">
            <a:solidFill>
              <a:srgbClr val="DCE6F2"/>
            </a:solidFill>
            <a:prstDash val="solid"/>
            <a:round/>
            <a:headEnd w="med" len="med"/>
            <a:tailEnd w="med" len="med"/>
          </a:ln>
        </p:spPr>
      </p:pic>
      <p:sp>
        <p:nvSpPr>
          <p:cNvPr id="14357" name="오른쪽 화살표 14356"/>
          <p:cNvSpPr/>
          <p:nvPr/>
        </p:nvSpPr>
        <p:spPr>
          <a:xfrm>
            <a:off x="10435923" y="3602965"/>
            <a:ext cx="528536" cy="22857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en-US" altLang="en-US" sz="1200" b="0" i="0" baseline="0">
              <a:solidFill>
                <a:schemeClr val="tx1"/>
              </a:solidFill>
              <a:latin typeface="?? ??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4" name="Group 1"/>
          <p:cNvGrpSpPr/>
          <p:nvPr/>
        </p:nvGrpSpPr>
        <p:grpSpPr>
          <a:xfrm>
            <a:off x="-11051" y="5137779"/>
            <a:ext cx="18284592" cy="5169540"/>
            <a:chOff x="-11051" y="5137779"/>
            <a:chExt cx="18284592" cy="5169540"/>
          </a:xfrm>
        </p:grpSpPr>
        <p:pic>
          <p:nvPicPr>
            <p:cNvPr id="15365" name="그림 15364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1051" y="5137779"/>
              <a:ext cx="18284592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15366" name="Group 2"/>
          <p:cNvGrpSpPr/>
          <p:nvPr/>
        </p:nvGrpSpPr>
        <p:grpSpPr>
          <a:xfrm>
            <a:off x="612653" y="576148"/>
            <a:ext cx="17029200" cy="9148715"/>
            <a:chOff x="612653" y="576148"/>
            <a:chExt cx="17029200" cy="9148715"/>
          </a:xfrm>
        </p:grpSpPr>
        <p:pic>
          <p:nvPicPr>
            <p:cNvPr id="15367" name="그림 15366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12653" y="576148"/>
              <a:ext cx="17029200" cy="914871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5368" name="TextBox 15367"/>
          <p:cNvSpPr txBox="1"/>
          <p:nvPr/>
        </p:nvSpPr>
        <p:spPr>
          <a:xfrm>
            <a:off x="1182494" y="1657054"/>
            <a:ext cx="5728217" cy="59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유사 서비스 분석(6/6)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15369" name="Group 3"/>
          <p:cNvGrpSpPr/>
          <p:nvPr/>
        </p:nvGrpSpPr>
        <p:grpSpPr>
          <a:xfrm>
            <a:off x="911053" y="493650"/>
            <a:ext cx="4950511" cy="988807"/>
            <a:chOff x="911053" y="493650"/>
            <a:chExt cx="4950511" cy="988807"/>
          </a:xfrm>
        </p:grpSpPr>
        <p:pic>
          <p:nvPicPr>
            <p:cNvPr id="15370" name="그림 15369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3650"/>
              <a:ext cx="4950511" cy="9888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5371" name="TextBox 15370"/>
          <p:cNvSpPr txBox="1"/>
          <p:nvPr/>
        </p:nvSpPr>
        <p:spPr>
          <a:xfrm>
            <a:off x="1520525" y="568222"/>
            <a:ext cx="3807759" cy="57140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2. 배경 및 필요성</a:t>
            </a:r>
            <a:endParaRPr kumimoji="0" lang="ko-KR" altLang="en-US" sz="32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5372" name="TextBox 15371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D2Coding"/>
              </a:rPr>
              <a:t>12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5373" name="TextBox 15372"/>
          <p:cNvSpPr txBox="1"/>
          <p:nvPr/>
        </p:nvSpPr>
        <p:spPr>
          <a:xfrm>
            <a:off x="1182494" y="2379222"/>
            <a:ext cx="17364050" cy="5507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66761" lvl="0" indent="-366761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5"/>
              </a:buBlip>
              <a:defRPr/>
            </a:pPr>
            <a:r>
              <a:rPr kumimoji="1" lang="ko-KR" altLang="en-US" sz="28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유사 서비스 비교표</a:t>
            </a:r>
            <a:endParaRPr kumimoji="1" lang="ko-KR" altLang="en-US" sz="2800" b="0" i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graphicFrame>
        <p:nvGraphicFramePr>
          <p:cNvPr id="15374" name="표 15373"/>
          <p:cNvGraphicFramePr/>
          <p:nvPr/>
        </p:nvGraphicFramePr>
        <p:xfrm>
          <a:off x="1368199" y="3158546"/>
          <a:ext cx="15699573" cy="6185305"/>
        </p:xfrm>
        <a:graphic>
          <a:graphicData uri="http://schemas.openxmlformats.org/drawingml/2006/table">
            <a:tbl>
              <a:tblPr firstRow="1" bandRow="1"/>
              <a:tblGrid>
                <a:gridCol w="182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1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35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9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9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8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69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126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4412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366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3681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82486">
                <a:tc rowSpan="3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서비스명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서비스</a:t>
                      </a:r>
                      <a:b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제공자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미세먼지</a:t>
                      </a:r>
                      <a:b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기준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기능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>
                      <a:noFill/>
                    </a:lnL>
                    <a:lnR>
                      <a:noFill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>
                      <a:noFill/>
                    </a:lnL>
                    <a:lnR>
                      <a:noFill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>
                      <a:noFill/>
                    </a:lnL>
                    <a:lnR>
                      <a:noFill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>
                      <a:noFill/>
                    </a:lnL>
                    <a:lnR>
                      <a:noFill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>
                      <a:noFill/>
                    </a:lnL>
                    <a:lnR>
                      <a:noFill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>
                      <a:noFill/>
                    </a:lnL>
                    <a:lnR>
                      <a:noFill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114">
                <a:tc v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실시간 정보 제공</a:t>
                      </a:r>
                      <a:endParaRPr kumimoji="0" lang="ko-KR" altLang="en-US" sz="2200" b="1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CE6F2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>
                      <a:noFill/>
                    </a:lnL>
                    <a:lnR>
                      <a:noFill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>
                      <a:noFill/>
                    </a:lnL>
                    <a:lnR>
                      <a:noFill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>
                      <a:noFill/>
                    </a:lnL>
                    <a:lnR>
                      <a:noFill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예측 정보 제공</a:t>
                      </a:r>
                      <a:endParaRPr kumimoji="0" lang="ko-KR" altLang="en-US" sz="2200" b="1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CE6F2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>
                      <a:noFill/>
                    </a:lnL>
                    <a:lnR>
                      <a:noFill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행동강령</a:t>
                      </a:r>
                      <a:br>
                        <a:rPr kumimoji="0" lang="ko-KR" altLang="en-US" sz="22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0" lang="ko-KR" altLang="en-US" sz="22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제안</a:t>
                      </a:r>
                      <a:endParaRPr kumimoji="0" lang="ko-KR" altLang="en-US" sz="2200" b="1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CE6F2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안심지역</a:t>
                      </a:r>
                      <a:br>
                        <a:rPr kumimoji="0" lang="ko-KR" altLang="en-US" sz="22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0" lang="ko-KR" altLang="en-US" sz="22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추천</a:t>
                      </a:r>
                      <a:endParaRPr kumimoji="0" lang="ko-KR" altLang="en-US" sz="2200" b="1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CE6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422">
                <a:tc v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지도(시각화)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CE6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검색(지역)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CE6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검색(시간)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CE6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현위치인식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CE6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과거데이터 분석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CE6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실시간데이터</a:t>
                      </a:r>
                      <a:b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분석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CE6F2">
                        <a:alpha val="10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755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미세미세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kumimoji="1" lang="ko-KR" altLang="en-US" sz="2000" spc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라이프오버플로우</a:t>
                      </a: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WHO 8단계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3755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대기환경정보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네이버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한국 환경부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33263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에어맵코리아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KT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WHO,</a:t>
                      </a:r>
                    </a:p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한국 환경부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3755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에어코리아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환경부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한국 환경부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</a:p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(3일까지만)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3755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미안행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kumimoji="1" lang="ko-KR" altLang="en-US" sz="2000" b="0" i="0" u="none" strike="noStrike" kern="1200" cap="none" normalizeH="0">
                          <a:ln/>
                          <a:solidFill>
                            <a:srgbClr val="000000"/>
                          </a:solidFill>
                          <a:latin typeface="D2Coding"/>
                          <a:ea typeface="+mn-ea"/>
                          <a:cs typeface="+mn-cs"/>
                        </a:rPr>
                        <a:t>먼지가</a:t>
                      </a:r>
                    </a:p>
                    <a:p>
                      <a:pPr lvl="0" algn="ctr" latinLnBrk="0"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kumimoji="1" lang="ko-KR" altLang="en-US" sz="2000" b="0" i="0" u="none" strike="noStrike" kern="1200" cap="none" normalizeH="0">
                          <a:ln/>
                          <a:solidFill>
                            <a:srgbClr val="000000"/>
                          </a:solidFill>
                          <a:latin typeface="D2Coding"/>
                          <a:ea typeface="+mn-ea"/>
                          <a:cs typeface="+mn-cs"/>
                        </a:rPr>
                        <a:t>되어</a:t>
                      </a: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한국 환경부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</a:p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(365일)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marL="7715" marR="7715" marT="7715" marB="0"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B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44" name="Group 1"/>
          <p:cNvGrpSpPr/>
          <p:nvPr/>
        </p:nvGrpSpPr>
        <p:grpSpPr>
          <a:xfrm>
            <a:off x="-12614" y="563477"/>
            <a:ext cx="18286156" cy="9743842"/>
            <a:chOff x="-12615" y="563478"/>
            <a:chExt cx="18286156" cy="9743842"/>
          </a:xfrm>
        </p:grpSpPr>
        <p:grpSp>
          <p:nvGrpSpPr>
            <p:cNvPr id="16645" name="Group 1"/>
            <p:cNvGrpSpPr/>
            <p:nvPr/>
          </p:nvGrpSpPr>
          <p:grpSpPr>
            <a:xfrm>
              <a:off x="-12615" y="5137779"/>
              <a:ext cx="18286156" cy="5169540"/>
              <a:chOff x="-12614" y="5137779"/>
              <a:chExt cx="18286156" cy="5169540"/>
            </a:xfrm>
          </p:grpSpPr>
          <p:pic>
            <p:nvPicPr>
              <p:cNvPr id="16902" name="그림 16901"/>
              <p:cNvPicPr>
                <a:picLocks noChangeAspect="1"/>
              </p:cNvPicPr>
              <p:nvPr/>
            </p:nvPicPr>
            <p:blipFill rotWithShape="1">
              <a:blip r:embed="rId2">
                <a:lum/>
              </a:blip>
              <a:stretch>
                <a:fillRect/>
              </a:stretch>
            </p:blipFill>
            <p:spPr>
              <a:xfrm>
                <a:off x="-12614" y="5137779"/>
                <a:ext cx="18286156" cy="516954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</p:pic>
        </p:grpSp>
        <p:grpSp>
          <p:nvGrpSpPr>
            <p:cNvPr id="16647" name="Group 1"/>
            <p:cNvGrpSpPr/>
            <p:nvPr/>
          </p:nvGrpSpPr>
          <p:grpSpPr>
            <a:xfrm>
              <a:off x="620579" y="563478"/>
              <a:ext cx="17029200" cy="9148660"/>
              <a:chOff x="620579" y="563477"/>
              <a:chExt cx="17029200" cy="9148660"/>
            </a:xfrm>
          </p:grpSpPr>
          <p:pic>
            <p:nvPicPr>
              <p:cNvPr id="16904" name="그림 16903"/>
              <p:cNvPicPr>
                <a:picLocks noChangeAspect="1"/>
              </p:cNvPicPr>
              <p:nvPr/>
            </p:nvPicPr>
            <p:blipFill rotWithShape="1">
              <a:blip r:embed="rId3">
                <a:lum/>
              </a:blip>
              <a:stretch>
                <a:fillRect/>
              </a:stretch>
            </p:blipFill>
            <p:spPr>
              <a:xfrm>
                <a:off x="620579" y="563477"/>
                <a:ext cx="17029200" cy="914866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</p:pic>
        </p:grpSp>
      </p:grpSp>
      <p:sp>
        <p:nvSpPr>
          <p:cNvPr id="16905" name="TextBox 16904"/>
          <p:cNvSpPr txBox="1"/>
          <p:nvPr/>
        </p:nvSpPr>
        <p:spPr>
          <a:xfrm>
            <a:off x="923780" y="1787221"/>
            <a:ext cx="13327773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Arial"/>
              </a:rPr>
              <a:t>‘</a:t>
            </a: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미세먼지안심여행(미안행)</a:t>
            </a: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Arial"/>
              </a:rPr>
              <a:t>’</a:t>
            </a: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의 주요 목적 및 기능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16650" name="Group 2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16907" name="그림 16906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6908" name="TextBox 16907"/>
          <p:cNvSpPr txBox="1"/>
          <p:nvPr/>
        </p:nvSpPr>
        <p:spPr>
          <a:xfrm>
            <a:off x="987244" y="517428"/>
            <a:ext cx="4721939" cy="5460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3. 서비스 기획 및 설계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09" name="TextBox 16908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D2Coding"/>
              </a:rPr>
              <a:t>13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10" name="TextBox 16909"/>
          <p:cNvSpPr txBox="1"/>
          <p:nvPr/>
        </p:nvSpPr>
        <p:spPr>
          <a:xfrm>
            <a:off x="1282462" y="4141046"/>
            <a:ext cx="7626545" cy="693588"/>
          </a:xfrm>
          <a:prstGeom prst="rect">
            <a:avLst/>
          </a:prstGeom>
          <a:solidFill>
            <a:srgbClr val="6182D6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5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핵심 기능</a:t>
            </a:r>
            <a:endParaRPr kumimoji="0" lang="ko-KR" altLang="en-US" sz="35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11" name="TextBox 16910"/>
          <p:cNvSpPr txBox="1"/>
          <p:nvPr/>
        </p:nvSpPr>
        <p:spPr>
          <a:xfrm>
            <a:off x="9158284" y="4141046"/>
            <a:ext cx="7643276" cy="693588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500" b="1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서브 기능</a:t>
            </a:r>
            <a:endParaRPr kumimoji="0" lang="ko-KR" altLang="en-US" sz="3500" b="1" i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12" name="타원 16911"/>
          <p:cNvSpPr/>
          <p:nvPr/>
        </p:nvSpPr>
        <p:spPr>
          <a:xfrm>
            <a:off x="1276100" y="4967982"/>
            <a:ext cx="533336" cy="531717"/>
          </a:xfrm>
          <a:prstGeom prst="ellipse">
            <a:avLst/>
          </a:prstGeom>
          <a:solidFill>
            <a:srgbClr val="3A3C84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1</a:t>
            </a:r>
            <a:endParaRPr kumimoji="0" lang="ko-KR" altLang="en-US" sz="25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16" name="TextBox 16915"/>
          <p:cNvSpPr txBox="1"/>
          <p:nvPr/>
        </p:nvSpPr>
        <p:spPr>
          <a:xfrm>
            <a:off x="1944347" y="4937785"/>
            <a:ext cx="6736115" cy="5847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 baseline="0" dirty="0">
                <a:solidFill>
                  <a:srgbClr val="000000">
                    <a:alpha val="100000"/>
                  </a:srgbClr>
                </a:solidFill>
                <a:latin typeface="D2Coding"/>
              </a:rPr>
              <a:t>실시간 미세먼지 시각화 정보 제공</a:t>
            </a:r>
            <a:endParaRPr kumimoji="0" lang="ko-KR" altLang="en-US" sz="3200" b="1" i="0" dirty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17" name="TextBox 16916"/>
          <p:cNvSpPr txBox="1"/>
          <p:nvPr/>
        </p:nvSpPr>
        <p:spPr>
          <a:xfrm>
            <a:off x="1530043" y="5646235"/>
            <a:ext cx="7301210" cy="83715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5"/>
              </a:buBlip>
              <a:defRPr/>
            </a:pPr>
            <a:r>
              <a:rPr kumimoji="1" lang="ko-KR" altLang="en-US" sz="2200" b="0" i="0" baseline="0" dirty="0" smtClean="0">
                <a:solidFill>
                  <a:srgbClr val="404040">
                    <a:alpha val="100000"/>
                  </a:srgbClr>
                </a:solidFill>
                <a:latin typeface="D2Coding"/>
              </a:rPr>
              <a:t>유명 여행지의 실시간 </a:t>
            </a:r>
            <a:r>
              <a:rPr kumimoji="1" lang="ko-KR" altLang="en-US" sz="2200" b="0" i="0" baseline="0" dirty="0">
                <a:solidFill>
                  <a:srgbClr val="404040">
                    <a:alpha val="100000"/>
                  </a:srgbClr>
                </a:solidFill>
                <a:latin typeface="D2Coding"/>
              </a:rPr>
              <a:t>미세먼지 정보를 지역별로</a:t>
            </a:r>
            <a:br>
              <a:rPr kumimoji="1" lang="ko-KR" altLang="en-US" sz="2200" b="0" i="0" baseline="0" dirty="0">
                <a:solidFill>
                  <a:srgbClr val="404040">
                    <a:alpha val="100000"/>
                  </a:srgbClr>
                </a:solidFill>
                <a:latin typeface="D2Coding"/>
              </a:rPr>
            </a:br>
            <a:r>
              <a:rPr kumimoji="1" lang="ko-KR" altLang="en-US" sz="2200" b="0" i="0" baseline="0" dirty="0">
                <a:solidFill>
                  <a:srgbClr val="404040">
                    <a:alpha val="100000"/>
                  </a:srgbClr>
                </a:solidFill>
                <a:latin typeface="D2Coding"/>
              </a:rPr>
              <a:t>시각화하여 제공</a:t>
            </a:r>
            <a:endParaRPr kumimoji="1" lang="ko-KR" altLang="en-US" sz="2200" b="0" i="0" dirty="0">
              <a:solidFill>
                <a:srgbClr val="40404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18" name="타원 16917"/>
          <p:cNvSpPr/>
          <p:nvPr/>
        </p:nvSpPr>
        <p:spPr>
          <a:xfrm>
            <a:off x="9467712" y="5013976"/>
            <a:ext cx="533280" cy="533336"/>
          </a:xfrm>
          <a:prstGeom prst="ellipse">
            <a:avLst/>
          </a:prstGeom>
          <a:solidFill>
            <a:srgbClr val="3A3C84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4</a:t>
            </a:r>
            <a:endParaRPr kumimoji="0" lang="ko-KR" altLang="en-US" sz="25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19" name="TextBox 16918"/>
          <p:cNvSpPr txBox="1"/>
          <p:nvPr/>
        </p:nvSpPr>
        <p:spPr>
          <a:xfrm>
            <a:off x="10101018" y="4963182"/>
            <a:ext cx="5634555" cy="584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CCTV 실시간 영상정보 제공</a:t>
            </a:r>
            <a:endParaRPr kumimoji="0" lang="ko-KR" altLang="en-US" sz="3200" b="1" i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20" name="TextBox 16919"/>
          <p:cNvSpPr txBox="1"/>
          <p:nvPr/>
        </p:nvSpPr>
        <p:spPr>
          <a:xfrm>
            <a:off x="9740716" y="5658389"/>
            <a:ext cx="6325018" cy="8237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5"/>
              </a:buBlip>
              <a:defRPr/>
            </a:pPr>
            <a:r>
              <a:rPr kumimoji="1" lang="ko-KR" altLang="en-US" sz="2200" b="0" i="0" baseline="0">
                <a:solidFill>
                  <a:srgbClr val="404040">
                    <a:alpha val="100000"/>
                  </a:srgbClr>
                </a:solidFill>
                <a:latin typeface="D2Coding"/>
              </a:rPr>
              <a:t>하늘의 미세먼지를 파악하고, 교통상황 등을 알 수 있는 CCTV 실시간 영상정보 제공</a:t>
            </a:r>
            <a:endParaRPr kumimoji="1" lang="ko-KR" altLang="en-US" sz="2200" b="0" i="0">
              <a:solidFill>
                <a:srgbClr val="40404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21" name="TextBox 16920"/>
          <p:cNvSpPr txBox="1"/>
          <p:nvPr/>
        </p:nvSpPr>
        <p:spPr>
          <a:xfrm>
            <a:off x="1580346" y="7224628"/>
            <a:ext cx="7328662" cy="83715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5"/>
              </a:buBlip>
              <a:defRPr/>
            </a:pPr>
            <a:r>
              <a:rPr kumimoji="1" lang="ko-KR" altLang="en-US" sz="2200" b="0" i="0" baseline="0" dirty="0" err="1">
                <a:solidFill>
                  <a:srgbClr val="404040">
                    <a:alpha val="100000"/>
                  </a:srgbClr>
                </a:solidFill>
                <a:latin typeface="D2Coding"/>
              </a:rPr>
              <a:t>과거데이터</a:t>
            </a:r>
            <a:r>
              <a:rPr kumimoji="1" lang="ko-KR" altLang="en-US" sz="2200" b="0" i="0" baseline="0" dirty="0">
                <a:solidFill>
                  <a:srgbClr val="404040">
                    <a:alpha val="100000"/>
                  </a:srgbClr>
                </a:solidFill>
                <a:latin typeface="D2Coding"/>
              </a:rPr>
              <a:t> : 365일 원하는 날짜에 예측 정보 제공</a:t>
            </a:r>
          </a:p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5"/>
              </a:buBlip>
              <a:defRPr/>
            </a:pPr>
            <a:r>
              <a:rPr kumimoji="0" lang="ko-KR" altLang="en-US" sz="2200" b="0" i="0" baseline="0" dirty="0">
                <a:solidFill>
                  <a:srgbClr val="404040">
                    <a:alpha val="100000"/>
                  </a:srgbClr>
                </a:solidFill>
                <a:latin typeface="D2Coding"/>
              </a:rPr>
              <a:t>실시간데이터 : 중국 연계 미세먼지 예측 정보 제공</a:t>
            </a:r>
            <a:endParaRPr kumimoji="0" lang="ko-KR" altLang="en-US" sz="2200" b="0" i="0" dirty="0">
              <a:solidFill>
                <a:srgbClr val="40404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22" name="타원 16921"/>
          <p:cNvSpPr/>
          <p:nvPr/>
        </p:nvSpPr>
        <p:spPr>
          <a:xfrm>
            <a:off x="1282463" y="6634526"/>
            <a:ext cx="533280" cy="533336"/>
          </a:xfrm>
          <a:prstGeom prst="ellipse">
            <a:avLst/>
          </a:prstGeom>
          <a:solidFill>
            <a:srgbClr val="3A3C84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2</a:t>
            </a:r>
            <a:endParaRPr kumimoji="0" lang="ko-KR" altLang="en-US" sz="25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23" name="TextBox 16922"/>
          <p:cNvSpPr txBox="1"/>
          <p:nvPr/>
        </p:nvSpPr>
        <p:spPr>
          <a:xfrm>
            <a:off x="1974489" y="6607566"/>
            <a:ext cx="6245645" cy="56978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 baseline="0" dirty="0">
                <a:solidFill>
                  <a:srgbClr val="000000">
                    <a:alpha val="100000"/>
                  </a:srgbClr>
                </a:solidFill>
                <a:latin typeface="D2Coding"/>
              </a:rPr>
              <a:t>미세먼지 예측 정보 제공</a:t>
            </a:r>
            <a:endParaRPr kumimoji="0" lang="ko-KR" altLang="en-US" sz="3200" b="1" i="0" dirty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24" name="TextBox 16923"/>
          <p:cNvSpPr txBox="1"/>
          <p:nvPr/>
        </p:nvSpPr>
        <p:spPr>
          <a:xfrm>
            <a:off x="990426" y="2647480"/>
            <a:ext cx="15868921" cy="7078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000" b="1" i="0" baseline="0" dirty="0">
                <a:solidFill>
                  <a:srgbClr val="000000">
                    <a:alpha val="100000"/>
                  </a:srgbClr>
                </a:solidFill>
                <a:latin typeface="Arial"/>
              </a:rPr>
              <a:t>“</a:t>
            </a:r>
            <a:r>
              <a:rPr kumimoji="0" lang="ko-KR" altLang="en-US" sz="4000" b="1" i="0" u="sng" baseline="0" dirty="0">
                <a:solidFill>
                  <a:srgbClr val="000000">
                    <a:alpha val="100000"/>
                  </a:srgbClr>
                </a:solidFill>
                <a:latin typeface="D2Coding"/>
              </a:rPr>
              <a:t>미세먼지 </a:t>
            </a:r>
            <a:r>
              <a:rPr kumimoji="0" lang="ko-KR" altLang="en-US" sz="4000" b="1" i="0" u="sng" baseline="0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걱정없이</a:t>
            </a:r>
            <a:r>
              <a:rPr kumimoji="0" lang="ko-KR" altLang="en-US" sz="4000" b="1" i="0" u="sng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 </a:t>
            </a:r>
            <a:r>
              <a:rPr kumimoji="0" lang="ko-KR" altLang="en-US" sz="4000" b="1" i="0" u="sng" baseline="0" dirty="0" smtClean="0">
                <a:solidFill>
                  <a:srgbClr val="000000">
                    <a:alpha val="100000"/>
                  </a:srgbClr>
                </a:solidFill>
                <a:latin typeface="D2Coding"/>
              </a:rPr>
              <a:t>여행할 </a:t>
            </a:r>
            <a:r>
              <a:rPr kumimoji="0" lang="ko-KR" altLang="en-US" sz="4000" b="1" i="0" u="sng" baseline="0" dirty="0">
                <a:solidFill>
                  <a:srgbClr val="000000">
                    <a:alpha val="100000"/>
                  </a:srgbClr>
                </a:solidFill>
                <a:latin typeface="D2Coding"/>
              </a:rPr>
              <a:t>수 있도록 돕는다</a:t>
            </a:r>
            <a:r>
              <a:rPr kumimoji="0" lang="ko-KR" altLang="en-US" sz="4000" b="1" i="0" baseline="0" dirty="0">
                <a:solidFill>
                  <a:srgbClr val="000000">
                    <a:alpha val="100000"/>
                  </a:srgbClr>
                </a:solidFill>
                <a:latin typeface="Arial"/>
              </a:rPr>
              <a:t>”</a:t>
            </a:r>
            <a:endParaRPr kumimoji="0" lang="ko-KR" altLang="en-US" sz="4000" b="1" i="0" dirty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25" name="TextBox 16924"/>
          <p:cNvSpPr txBox="1"/>
          <p:nvPr/>
        </p:nvSpPr>
        <p:spPr>
          <a:xfrm>
            <a:off x="1044401" y="3458509"/>
            <a:ext cx="15868921" cy="4618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400" b="1" i="0" baseline="0">
                <a:solidFill>
                  <a:srgbClr val="A6A6A6">
                    <a:alpha val="100000"/>
                  </a:srgbClr>
                </a:solidFill>
                <a:latin typeface="D2Coding"/>
              </a:rPr>
              <a:t>(주요 서비스 타겟층 : 어린이, 폐질환자, 어르신 등 미세먼지 걱정없이 여행하고 싶은 사람이면 누구나) </a:t>
            </a:r>
            <a:endParaRPr kumimoji="0" lang="ko-KR" altLang="en-US" sz="2400" b="1" i="0">
              <a:solidFill>
                <a:srgbClr val="A6A6A6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26" name="타원 16925"/>
          <p:cNvSpPr/>
          <p:nvPr/>
        </p:nvSpPr>
        <p:spPr>
          <a:xfrm>
            <a:off x="9467712" y="6748841"/>
            <a:ext cx="533280" cy="531717"/>
          </a:xfrm>
          <a:prstGeom prst="ellipse">
            <a:avLst/>
          </a:prstGeom>
          <a:solidFill>
            <a:srgbClr val="3A3C84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5</a:t>
            </a:r>
            <a:endParaRPr kumimoji="0" lang="ko-KR" altLang="en-US" sz="25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27" name="TextBox 16926"/>
          <p:cNvSpPr txBox="1"/>
          <p:nvPr/>
        </p:nvSpPr>
        <p:spPr>
          <a:xfrm>
            <a:off x="10101018" y="6696428"/>
            <a:ext cx="5634555" cy="584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미세먼지 관련 뉴스 제공</a:t>
            </a:r>
            <a:endParaRPr kumimoji="0" lang="ko-KR" altLang="en-US" sz="3200" b="1" i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28" name="TextBox 16927"/>
          <p:cNvSpPr txBox="1"/>
          <p:nvPr/>
        </p:nvSpPr>
        <p:spPr>
          <a:xfrm>
            <a:off x="9740716" y="7391635"/>
            <a:ext cx="6325018" cy="8237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5"/>
              </a:buBlip>
              <a:defRPr/>
            </a:pPr>
            <a:r>
              <a:rPr kumimoji="1" lang="ko-KR" altLang="en-US" sz="2200" b="0" i="0" baseline="0" dirty="0">
                <a:solidFill>
                  <a:srgbClr val="404040">
                    <a:alpha val="100000"/>
                  </a:srgbClr>
                </a:solidFill>
                <a:latin typeface="D2Coding"/>
              </a:rPr>
              <a:t>여행지 선정 등에 참고할 수 있도록 미세먼지와 관련 있는 뉴스 기사 제공</a:t>
            </a:r>
            <a:endParaRPr kumimoji="1" lang="ko-KR" altLang="en-US" sz="2200" b="0" i="0" dirty="0">
              <a:solidFill>
                <a:srgbClr val="40404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32" name="TextBox 16931"/>
          <p:cNvSpPr txBox="1"/>
          <p:nvPr/>
        </p:nvSpPr>
        <p:spPr>
          <a:xfrm>
            <a:off x="1585608" y="9013748"/>
            <a:ext cx="6317092" cy="45870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5"/>
              </a:buBlip>
              <a:defRPr/>
            </a:pPr>
            <a:r>
              <a:rPr kumimoji="1" lang="ko-KR" altLang="en-US" sz="2200" b="0" i="0" baseline="0" dirty="0">
                <a:solidFill>
                  <a:srgbClr val="404040">
                    <a:alpha val="100000"/>
                  </a:srgbClr>
                </a:solidFill>
                <a:latin typeface="D2Coding"/>
              </a:rPr>
              <a:t>원하는 날짜에 </a:t>
            </a:r>
            <a:r>
              <a:rPr kumimoji="1" lang="ko-KR" altLang="en-US" sz="2200" b="0" i="0" baseline="0" dirty="0" smtClean="0">
                <a:solidFill>
                  <a:srgbClr val="404040">
                    <a:alpha val="100000"/>
                  </a:srgbClr>
                </a:solidFill>
                <a:latin typeface="D2Coding"/>
              </a:rPr>
              <a:t>안심 </a:t>
            </a:r>
            <a:r>
              <a:rPr kumimoji="1" lang="ko-KR" altLang="en-US" sz="2200" b="0" i="0" baseline="0" dirty="0">
                <a:solidFill>
                  <a:srgbClr val="404040">
                    <a:alpha val="100000"/>
                  </a:srgbClr>
                </a:solidFill>
                <a:latin typeface="D2Coding"/>
              </a:rPr>
              <a:t>여행지 추천</a:t>
            </a:r>
            <a:endParaRPr kumimoji="1" lang="ko-KR" altLang="en-US" sz="2200" b="0" i="0" dirty="0">
              <a:solidFill>
                <a:srgbClr val="40404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33" name="타원 16932"/>
          <p:cNvSpPr/>
          <p:nvPr/>
        </p:nvSpPr>
        <p:spPr>
          <a:xfrm>
            <a:off x="1282463" y="8351920"/>
            <a:ext cx="533280" cy="533280"/>
          </a:xfrm>
          <a:prstGeom prst="ellipse">
            <a:avLst/>
          </a:prstGeom>
          <a:solidFill>
            <a:srgbClr val="3A3C84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3</a:t>
            </a:r>
            <a:endParaRPr kumimoji="0" lang="ko-KR" altLang="en-US" sz="25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6934" name="TextBox 16933"/>
          <p:cNvSpPr txBox="1"/>
          <p:nvPr/>
        </p:nvSpPr>
        <p:spPr>
          <a:xfrm>
            <a:off x="1974489" y="8324904"/>
            <a:ext cx="6245645" cy="584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 baseline="0" dirty="0">
                <a:solidFill>
                  <a:srgbClr val="000000">
                    <a:alpha val="100000"/>
                  </a:srgbClr>
                </a:solidFill>
                <a:latin typeface="D2Coding"/>
              </a:rPr>
              <a:t>미세먼지안심지역 추천</a:t>
            </a:r>
            <a:endParaRPr kumimoji="0" lang="ko-KR" altLang="en-US" sz="3200" b="1" i="0" dirty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68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17925" name="그림 17924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17670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17927" name="그림 17926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7928" name="TextBox 17927"/>
          <p:cNvSpPr txBox="1"/>
          <p:nvPr/>
        </p:nvSpPr>
        <p:spPr>
          <a:xfrm>
            <a:off x="1139626" y="1633687"/>
            <a:ext cx="8302688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요구사항 정의서(1/3)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7929" name="TextBox 17928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D2Coding"/>
              </a:rPr>
              <a:t>14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17674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17931" name="그림 17930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aphicFrame>
        <p:nvGraphicFramePr>
          <p:cNvPr id="17676" name="표 17675"/>
          <p:cNvGraphicFramePr/>
          <p:nvPr>
            <p:extLst>
              <p:ext uri="{D42A27DB-BD31-4B8C-83A1-F6EECF244321}">
                <p14:modId xmlns:p14="http://schemas.microsoft.com/office/powerpoint/2010/main" val="404706020"/>
              </p:ext>
            </p:extLst>
          </p:nvPr>
        </p:nvGraphicFramePr>
        <p:xfrm>
          <a:off x="1261810" y="2471731"/>
          <a:ext cx="15954826" cy="7119742"/>
        </p:xfrm>
        <a:graphic>
          <a:graphicData uri="http://schemas.openxmlformats.org/drawingml/2006/table">
            <a:tbl>
              <a:tblPr firstRow="1" bandRow="1"/>
              <a:tblGrid>
                <a:gridCol w="1553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9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5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37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67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98363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요구사항ID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요구사항명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기능ID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기능명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우선순위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기능 설명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6235">
                <a:tc rowSpan="4">
                  <a:txBody>
                    <a:bodyPr/>
                    <a:lstStyle/>
                    <a:p>
                      <a:pPr marL="22227" lvl="1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MAIN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69859" lvl="1" indent="-21426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메인화면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8937" lvl="1" indent="-166709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MAIN_LOGIN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로그인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하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60" lvl="1" indent="-38740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사용자가 등록된 계정으로 아이디와 비밀번호를 입력하여 로그인하는 기능</a:t>
                      </a:r>
                    </a:p>
                    <a:p>
                      <a:pPr marL="457260" lvl="1" indent="-38740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로그인 성공시 사용자 정보가 세션에 저장되고, 실패시 ‘가입된 회원정보가 없습니다’라는 메시지창이 출력됨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4126">
                <a:tc vMerge="1">
                  <a:txBody>
                    <a:bodyPr/>
                    <a:lstStyle/>
                    <a:p>
                      <a:pPr marL="165121" lvl="0" indent="-16512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사용자가 지역별 미세먼지 랭킹을 확인할 수 있는 기능으로, 메인화면 입장시 확인 가능</a:t>
                      </a:r>
                    </a:p>
                    <a:p>
                      <a:pPr marL="165121" lvl="0" indent="-16512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랭킹 안에 있는 지역을 클릭하면 실시간 미세먼지 정보를 제공하는 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‘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실시간 미세먼지 정보 제공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’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페이지로 이동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165121" lvl="0" indent="-16512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사용자가 지역별 미세먼지 랭킹을 확인할 수 있는 기능으로, 메인화면 입장시 확인 가능</a:t>
                      </a:r>
                    </a:p>
                    <a:p>
                      <a:pPr marL="165121" lvl="0" indent="-16512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랭킹 안에 있는 지역을 클릭하면 실시간 미세먼지 정보를 제공하는 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‘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실시간 미세먼지 정보 제공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’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페이지로 이동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8937" lvl="1" indent="-166709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MAIN_</a:t>
                      </a:r>
                      <a:b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LOGOUT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로그아웃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하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59" lvl="1" indent="-457259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로그인된 사용자가 로그아웃할 수 있는 기능</a:t>
                      </a:r>
                    </a:p>
                    <a:p>
                      <a:pPr marL="457259" lvl="1" indent="-457259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사용자는 로그아웃 버튼을 클릭하여 로그아웃 할 수 있으며, 로그아웃시 메인화면으로 리다이렉트됨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2922">
                <a:tc vMerge="1">
                  <a:txBody>
                    <a:bodyPr/>
                    <a:lstStyle/>
                    <a:p>
                      <a:pPr marL="165121" lvl="0" indent="-16512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사용자가 지역별 미세먼지 랭킹을 확인할 수 있는 기능으로, 메인화면 입장시 확인 가능</a:t>
                      </a:r>
                    </a:p>
                    <a:p>
                      <a:pPr marL="165121" lvl="0" indent="-16512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랭킹 안에 있는 지역을 클릭하면 실시간 미세먼지 정보를 제공하는 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‘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실시간 미세먼지 정보 제공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’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페이지로 이동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165121" lvl="0" indent="-16512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사용자가 지역별 미세먼지 랭킹을 확인할 수 있는 기능으로, 메인화면 입장시 확인 가능</a:t>
                      </a:r>
                    </a:p>
                    <a:p>
                      <a:pPr marL="165121" lvl="0" indent="-16512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랭킹 안에 있는 지역을 클릭하면 실시간 미세먼지 정보를 제공하는 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‘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실시간 미세먼지 정보 제공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’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페이지로 이동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8937" lvl="1" indent="-166709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MAIN_JOIN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회원가입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하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60" lvl="1" indent="-38740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신규 사용자가 계정을 생성할 수 있는 기능</a:t>
                      </a:r>
                    </a:p>
                    <a:p>
                      <a:pPr marL="457260" lvl="1" indent="-38740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사용자는 아이디, 비밀번호, 이름, 성별, 거주지 등을 입력하여 회원가입할 수 있으며, 회원가입 성공시 사용자 정보가 데이터베이스에 저장되고 로그인 페이지로 리다이렉트됨  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6235">
                <a:tc vMerge="1">
                  <a:txBody>
                    <a:bodyPr/>
                    <a:lstStyle/>
                    <a:p>
                      <a:pPr marL="165121" lvl="0" indent="-16512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사용자가 지역별 미세먼지 랭킹을 확인할 수 있는 기능으로, 메인화면 입장시 확인 가능</a:t>
                      </a:r>
                    </a:p>
                    <a:p>
                      <a:pPr marL="165121" lvl="0" indent="-16512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랭킹 안에 있는 지역을 클릭하면 실시간 미세먼지 정보를 제공하는 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‘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실시간 미세먼지 정보 제공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’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페이지로 이동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165121" lvl="0" indent="-16512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사용자가 지역별 미세먼지 랭킹을 확인할 수 있는 기능으로, 메인화면 입장시 확인 가능</a:t>
                      </a:r>
                    </a:p>
                    <a:p>
                      <a:pPr marL="165121" lvl="0" indent="-165121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랭킹 안에 있는 지역을 클릭하면 실시간 미세먼지 정보를 제공하는 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‘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실시간 미세먼지 정보 제공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’</a:t>
                      </a: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페이지로 이동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8937" lvl="1" indent="-166709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MAIN_RANK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미세먼지</a:t>
                      </a:r>
                      <a:br>
                        <a:rPr kumimoji="1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1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지역랭킹</a:t>
                      </a:r>
                      <a:endParaRPr kumimoji="1" lang="ko-KR" altLang="en-US" sz="21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중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55170" lvl="0" indent="-35517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사용자가 지역별 미세먼지 랭킹을 확인할 수 있는 기능으로, </a:t>
                      </a:r>
                      <a:r>
                        <a:rPr kumimoji="1" lang="ko-KR" altLang="en-US" sz="21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메인화면</a:t>
                      </a:r>
                      <a:r>
                        <a:rPr kumimoji="1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 </a:t>
                      </a:r>
                      <a:r>
                        <a:rPr kumimoji="1" lang="ko-KR" altLang="en-US" sz="21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입장시</a:t>
                      </a:r>
                      <a:r>
                        <a:rPr kumimoji="1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 확인 가능</a:t>
                      </a:r>
                    </a:p>
                    <a:p>
                      <a:pPr marL="355170" lvl="0" indent="-35517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랭킹 안에 있는 지역을 클릭하면 실시간 미세먼지 정보를 제공하는 ‘실시간 미세먼지 정보 제공’ 페이지로 이동</a:t>
                      </a:r>
                      <a:endParaRPr kumimoji="0" lang="ko-KR" altLang="en-US" sz="21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037" name="TextBox 18036"/>
          <p:cNvSpPr txBox="1"/>
          <p:nvPr/>
        </p:nvSpPr>
        <p:spPr>
          <a:xfrm>
            <a:off x="1063435" y="517428"/>
            <a:ext cx="4569557" cy="5460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3. 서비스 기획 및 설계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92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18949" name="그림 18948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18694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18951" name="그림 18950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8952" name="TextBox 18951"/>
          <p:cNvSpPr txBox="1"/>
          <p:nvPr/>
        </p:nvSpPr>
        <p:spPr>
          <a:xfrm>
            <a:off x="1139626" y="1481259"/>
            <a:ext cx="8302688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 dirty="0">
                <a:solidFill>
                  <a:srgbClr val="1B1760">
                    <a:alpha val="100000"/>
                  </a:srgbClr>
                </a:solidFill>
                <a:latin typeface="D2Coding"/>
              </a:rPr>
              <a:t>요구사항 정의서(2/3)</a:t>
            </a:r>
            <a:endParaRPr kumimoji="0" lang="ko-KR" altLang="en-US" sz="3400" b="1" i="0" dirty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8953" name="TextBox 18952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D2Coding"/>
              </a:rPr>
              <a:t>15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18698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18955" name="그림 18954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aphicFrame>
        <p:nvGraphicFramePr>
          <p:cNvPr id="18700" name="표 18699"/>
          <p:cNvGraphicFramePr/>
          <p:nvPr>
            <p:extLst>
              <p:ext uri="{D42A27DB-BD31-4B8C-83A1-F6EECF244321}">
                <p14:modId xmlns:p14="http://schemas.microsoft.com/office/powerpoint/2010/main" val="2304032433"/>
              </p:ext>
            </p:extLst>
          </p:nvPr>
        </p:nvGraphicFramePr>
        <p:xfrm>
          <a:off x="1211323" y="2167185"/>
          <a:ext cx="16218950" cy="7471918"/>
        </p:xfrm>
        <a:graphic>
          <a:graphicData uri="http://schemas.openxmlformats.org/drawingml/2006/table">
            <a:tbl>
              <a:tblPr firstRow="1" bandRow="1"/>
              <a:tblGrid>
                <a:gridCol w="1599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9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2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88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790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9991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 dirty="0" err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요구사항ID</a:t>
                      </a:r>
                      <a:endParaRPr kumimoji="0" lang="ko-KR" altLang="en-US" sz="2200" b="1" i="0" dirty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요구사항명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기능ID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기능명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우선순위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기능 설명</a:t>
                      </a:r>
                      <a:endParaRPr kumimoji="0" lang="ko-KR" altLang="en-US" sz="2200" b="1" i="0" dirty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1191">
                <a:tc rowSpan="5">
                  <a:txBody>
                    <a:bodyPr/>
                    <a:lstStyle/>
                    <a:p>
                      <a:pPr marL="47631" lvl="1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CORE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23815" lvl="1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핵심기능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6144" lvl="1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CORE_REAL</a:t>
                      </a:r>
                      <a:b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_KOREA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국내 실시간 정보 제공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상</a:t>
                      </a:r>
                      <a:endParaRPr kumimoji="1" lang="ko-KR" altLang="en-US" sz="21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-435889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사용자에게 현재 일시를 기준으로 국내 미세먼지 농도를 환경부 기준(4단계)으로 시각화하여 정보 제공</a:t>
                      </a:r>
                    </a:p>
                    <a:p>
                      <a:pPr marL="22227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  조회를 원하는 시군구를 입력하면 해당 지역 정보 조회 가능</a:t>
                      </a: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9661">
                <a:tc vMerge="1">
                  <a:txBody>
                    <a:bodyPr/>
                    <a:lstStyle/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수일 이후의 미세먼지 농도를 예측한 정보 제공</a:t>
                      </a:r>
                    </a:p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중국과의 상관관계분석 결과를 토대로 중국 실시간 데이터를 이용하여 미래의 미세먼지 농도를 예측하고 정보 제공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수일 이후의 미세먼지 농도를 예측한 정보 제공</a:t>
                      </a:r>
                    </a:p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중국과의 상관관계분석 결과를 토대로 중국 실시간 데이터를 이용하여 미래의 미세먼지 농도를 예측하고 정보 제공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6144" lvl="1" indent="0" algn="ctr" defTabSz="393752" latinLnBrk="0">
                        <a:lnSpc>
                          <a:spcPct val="99000"/>
                        </a:lnSpc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CORE_REAL</a:t>
                      </a: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_WORLD</a:t>
                      </a: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주변국 실시간 </a:t>
                      </a:r>
                      <a:r>
                        <a:rPr kumimoji="1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정보 제공</a:t>
                      </a:r>
                      <a:endParaRPr kumimoji="1" lang="ko-KR" altLang="en-US" sz="21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상</a:t>
                      </a:r>
                      <a:endParaRPr kumimoji="1" lang="ko-KR" altLang="en-US" sz="21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59" lvl="1" indent="-473404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사용자에게 현재 일시를 기준으로 </a:t>
                      </a:r>
                      <a:r>
                        <a:rPr kumimoji="1" lang="ko-KR" altLang="en-US" sz="21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주변국 </a:t>
                      </a:r>
                      <a:r>
                        <a:rPr kumimoji="1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미세먼지 농도를 환경부 기준(4단계)</a:t>
                      </a:r>
                      <a:r>
                        <a:rPr kumimoji="1" lang="ko-KR" altLang="en-US" sz="21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으로</a:t>
                      </a:r>
                      <a:r>
                        <a:rPr kumimoji="1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 시각화하여 정보 제공</a:t>
                      </a:r>
                    </a:p>
                    <a:p>
                      <a:pPr marL="457259" lvl="1" indent="-473404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제공되는 </a:t>
                      </a:r>
                      <a:r>
                        <a:rPr kumimoji="0" lang="ko-KR" altLang="en-US" sz="21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주변국 </a:t>
                      </a:r>
                      <a:r>
                        <a:rPr kumimoji="0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국가 리스트에서 하나의 국가를 선택하면 해당 지역에서의 정보 조회 가능</a:t>
                      </a:r>
                      <a:endParaRPr kumimoji="0" lang="ko-KR" altLang="en-US" sz="21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1191">
                <a:tc vMerge="1">
                  <a:txBody>
                    <a:bodyPr/>
                    <a:lstStyle/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수일 이후의 미세먼지 농도를 예측한 정보 제공</a:t>
                      </a:r>
                    </a:p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중국과의 상관관계분석 결과를 토대로 중국 실시간 데이터를 이용하여 미래의 미세먼지 농도를 예측하고 정보 제공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수일 이후의 미세먼지 농도를 예측한 정보 제공</a:t>
                      </a:r>
                    </a:p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중국과의 상관관계분석 결과를 토대로 중국 실시간 데이터를 이용하여 미래의 미세먼지 농도를 예측하고 정보 제공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6144" lvl="1" indent="0" algn="ctr" defTabSz="393752" latinLnBrk="0">
                        <a:lnSpc>
                          <a:spcPct val="99000"/>
                        </a:lnSpc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CORE_</a:t>
                      </a: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PAST_</a:t>
                      </a: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FUTURE_K</a:t>
                      </a: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국내 예측 </a:t>
                      </a:r>
                      <a:b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정보 제공</a:t>
                      </a:r>
                      <a:b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(과거데이터)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상</a:t>
                      </a:r>
                      <a:endParaRPr kumimoji="1" lang="ko-KR" altLang="en-US" sz="21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59" lvl="1" indent="-37654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사용자가 원하는 날짜와 시간, 지역을 입력하면 입력 조건에 맞는 미세먼지 농도 예측 정보 제공 (과거데이터 사용)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88460">
                <a:tc vMerge="1">
                  <a:txBody>
                    <a:bodyPr/>
                    <a:lstStyle/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수일 이후의 미세먼지 농도를 예측한 정보 제공</a:t>
                      </a:r>
                    </a:p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중국과의 상관관계분석 결과를 토대로 중국 실시간 데이터를 이용하여 미래의 미세먼지 농도를 예측하고 정보 제공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수일 이후의 미세먼지 농도를 예측한 정보 제공</a:t>
                      </a:r>
                    </a:p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중국과의 상관관계분석 결과를 토대로 중국 실시간 데이터를 이용하여 미래의 미세먼지 농도를 예측하고 정보 제공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6144" lvl="1" indent="0" algn="ctr" defTabSz="393752" latinLnBrk="0">
                        <a:lnSpc>
                          <a:spcPct val="99000"/>
                        </a:lnSpc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CORE_</a:t>
                      </a: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REAL_</a:t>
                      </a: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FUTURE</a:t>
                      </a: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국내 예측 </a:t>
                      </a:r>
                      <a:b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정보 제공</a:t>
                      </a:r>
                      <a:b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(실시간데이터)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상</a:t>
                      </a:r>
                      <a:endParaRPr kumimoji="1" lang="ko-KR" altLang="en-US" sz="21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59" lvl="1" indent="-37654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사용자가 원하는 날짜와 지역을 입력하면 입력 조건에 맞는 미세먼지 농도 예측 정보 제공(과거데이터 사용)</a:t>
                      </a:r>
                      <a:endParaRPr kumimoji="1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21191">
                <a:tc vMerge="1">
                  <a:txBody>
                    <a:bodyPr/>
                    <a:lstStyle/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수일 이후의 미세먼지 농도를 예측한 정보 제공</a:t>
                      </a:r>
                    </a:p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중국과의 상관관계분석 결과를 토대로 중국 실시간 데이터를 이용하여 미래의 미세먼지 농도를 예측하고 정보 제공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수일 이후의 미세먼지 농도를 예측한 정보 제공</a:t>
                      </a:r>
                    </a:p>
                    <a:p>
                      <a:pPr marL="457260" lvl="1" indent="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중국과의 상관관계분석 결과를 토대로 중국 실시간 데이터를 이용하여 미래의 미세먼지 농도를 예측하고 정보 제공</a:t>
                      </a:r>
                      <a:endParaRPr kumimoji="0" lang="ko-KR" altLang="en-US" sz="2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6144" lvl="1" indent="0" algn="ctr" defTabSz="393752" latinLnBrk="0">
                        <a:lnSpc>
                          <a:spcPct val="99000"/>
                        </a:lnSpc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CORE_</a:t>
                      </a: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PAST_</a:t>
                      </a: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kumimoji="1" lang="ko-KR" altLang="en-US" sz="210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FUTURE_W</a:t>
                      </a: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주변국 </a:t>
                      </a:r>
                      <a:r>
                        <a:rPr kumimoji="1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예측</a:t>
                      </a:r>
                      <a:br>
                        <a:rPr kumimoji="1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정보 제공</a:t>
                      </a:r>
                      <a:br>
                        <a:rPr kumimoji="1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(</a:t>
                      </a:r>
                      <a:r>
                        <a:rPr kumimoji="1" lang="ko-KR" altLang="en-US" sz="21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과거데이터</a:t>
                      </a:r>
                      <a:r>
                        <a:rPr kumimoji="1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)</a:t>
                      </a:r>
                      <a:endParaRPr kumimoji="1" lang="ko-KR" altLang="en-US" sz="21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상</a:t>
                      </a:r>
                      <a:endParaRPr kumimoji="1" lang="ko-KR" altLang="en-US" sz="21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59" lvl="1" indent="-37654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수일 이후의 미세먼지 농도를 예측한 정보 제공</a:t>
                      </a:r>
                    </a:p>
                    <a:p>
                      <a:pPr marL="457259" lvl="1" indent="-37654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1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중국과의 상관관계분석 결과를 토대로 중국 실시간 데이터를 이용하여 미래의 미세먼지 농도를 예측하고 정보 제공</a:t>
                      </a:r>
                      <a:endParaRPr kumimoji="0" lang="ko-KR" altLang="en-US" sz="21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077" name="TextBox 19076"/>
          <p:cNvSpPr txBox="1"/>
          <p:nvPr/>
        </p:nvSpPr>
        <p:spPr>
          <a:xfrm>
            <a:off x="1063435" y="517428"/>
            <a:ext cx="4569557" cy="5460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3. 서비스 기획 및 설계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16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19973" name="그림 19972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19718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19975" name="그림 19974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9976" name="TextBox 19975"/>
          <p:cNvSpPr txBox="1"/>
          <p:nvPr/>
        </p:nvSpPr>
        <p:spPr>
          <a:xfrm>
            <a:off x="1139626" y="1863412"/>
            <a:ext cx="8302688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요구사항 정의서(3/3)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9977" name="TextBox 19976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D2Coding"/>
              </a:rPr>
              <a:t>16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19722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19979" name="그림 19978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aphicFrame>
        <p:nvGraphicFramePr>
          <p:cNvPr id="19724" name="표 19723"/>
          <p:cNvGraphicFramePr/>
          <p:nvPr>
            <p:extLst>
              <p:ext uri="{D42A27DB-BD31-4B8C-83A1-F6EECF244321}">
                <p14:modId xmlns:p14="http://schemas.microsoft.com/office/powerpoint/2010/main" val="282982378"/>
              </p:ext>
            </p:extLst>
          </p:nvPr>
        </p:nvGraphicFramePr>
        <p:xfrm>
          <a:off x="1212635" y="2701456"/>
          <a:ext cx="16003629" cy="6074892"/>
        </p:xfrm>
        <a:graphic>
          <a:graphicData uri="http://schemas.openxmlformats.org/drawingml/2006/table">
            <a:tbl>
              <a:tblPr firstRow="1" bandRow="1"/>
              <a:tblGrid>
                <a:gridCol w="1572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8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3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3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87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6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07877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 dirty="0" err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요구사항ID</a:t>
                      </a:r>
                      <a:endParaRPr kumimoji="0" lang="ko-KR" altLang="en-US" sz="2200" b="1" i="0" dirty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요구사항명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기능ID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기능명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우선순위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기능 설명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6580">
                <a:tc rowSpan="2">
                  <a:txBody>
                    <a:bodyPr/>
                    <a:lstStyle/>
                    <a:p>
                      <a:pPr marL="22227" lvl="1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CORE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2227" lvl="1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핵심기능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227" lvl="1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CORE_BEST</a:t>
                      </a:r>
                      <a:b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_KOREA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227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국내 안심여행지 추천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227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상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39025" lvl="1" indent="-269166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국내 여행지를 고르지 못한 이용자가 여행을 원하는 일시를 입력하면 해당 일시에 미세먼지 안심지역을 추천 </a:t>
                      </a:r>
                    </a:p>
                    <a:p>
                      <a:pPr marL="339025" lvl="1" indent="-269166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안심지역을 클릭하면 해당 지역 내 주요 관광지를 추천</a:t>
                      </a:r>
                      <a:endParaRPr kumimoji="0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6580">
                <a:tc vMerge="1"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미세먼지와 관련된 뉴스기사를 제공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미세먼지와 관련된 뉴스기사를 제공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2227" lvl="1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CORE_BEST</a:t>
                      </a:r>
                      <a:br>
                        <a:rPr kumimoji="1" lang="ko-KR" altLang="en-US" sz="20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0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_</a:t>
                      </a:r>
                      <a:r>
                        <a:rPr kumimoji="1" lang="en-US" altLang="ko-KR" sz="20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WORLD</a:t>
                      </a:r>
                      <a:endParaRPr kumimoji="1" lang="ko-KR" altLang="en-US" sz="20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227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주변국 </a:t>
                      </a:r>
                      <a:r>
                        <a:rPr kumimoji="1" lang="ko-KR" altLang="en-US" sz="20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안심여행지</a:t>
                      </a:r>
                      <a:r>
                        <a:rPr kumimoji="1" lang="ko-KR" altLang="en-US" sz="20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 추천</a:t>
                      </a:r>
                      <a:endParaRPr kumimoji="1" lang="ko-KR" altLang="en-US" sz="20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227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상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59" lvl="1" indent="-37654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0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주변국 </a:t>
                      </a:r>
                      <a:r>
                        <a:rPr kumimoji="1" lang="ko-KR" altLang="en-US" sz="20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여행지를 고르지 못한 이용자가 여행을 원하는 날짜를 입력하면 해당 날짜에 미세먼지 </a:t>
                      </a:r>
                      <a:r>
                        <a:rPr kumimoji="1" lang="ko-KR" altLang="en-US" sz="20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안심국가를</a:t>
                      </a:r>
                      <a:r>
                        <a:rPr kumimoji="1" lang="ko-KR" altLang="en-US" sz="20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 추천 </a:t>
                      </a:r>
                    </a:p>
                    <a:p>
                      <a:pPr marL="457259" lvl="1" indent="-37654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0" lang="ko-KR" altLang="en-US" sz="20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안심국가를</a:t>
                      </a:r>
                      <a:r>
                        <a:rPr kumimoji="0" lang="ko-KR" altLang="en-US" sz="20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 클릭하면 해당 지역 내 주요 관광지를 추천</a:t>
                      </a:r>
                      <a:endParaRPr kumimoji="0" lang="ko-KR" altLang="en-US" sz="20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0734">
                <a:tc rowSpan="2">
                  <a:txBody>
                    <a:bodyPr/>
                    <a:lstStyle/>
                    <a:p>
                      <a:pPr marL="117490" lvl="1" indent="-95262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SUB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2227" lvl="1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서브기능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227" lvl="1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ko-KR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SUB_VIEW</a:t>
                      </a:r>
                      <a:endParaRPr kumimoji="1" lang="ko-KR" altLang="ko-KR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227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CCTV영상</a:t>
                      </a:r>
                      <a:b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</a:b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정보 제공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227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상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59" lvl="1" indent="-376540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국내 미세먼지 수치가 적힌 지역을 선택하면, 해당 지역의 CCTV 영상을 볼 수 있는 모달창이 출력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0734">
                <a:tc vMerge="1"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미세먼지와 관련된 뉴스기사를 제공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미세먼지와 관련된 뉴스기사를 제공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2227" lvl="1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SUB_NEWS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227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미세먼지</a:t>
                      </a:r>
                      <a:b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</a:b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뉴스 제공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227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중</a:t>
                      </a:r>
                      <a:endParaRPr kumimoji="1" lang="ko-KR" altLang="en-US" sz="2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0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미세먼지와 관련된 뉴스기사를 제공</a:t>
                      </a:r>
                      <a:endParaRPr kumimoji="1" lang="ko-KR" altLang="en-US" sz="20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091" name="TextBox 20090"/>
          <p:cNvSpPr txBox="1"/>
          <p:nvPr/>
        </p:nvSpPr>
        <p:spPr>
          <a:xfrm>
            <a:off x="1063435" y="517428"/>
            <a:ext cx="4569557" cy="5460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3. 서비스 기획 및 설계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40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20997" name="그림 20996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20742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20999" name="그림 20998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1000" name="TextBox 20999"/>
          <p:cNvSpPr txBox="1"/>
          <p:nvPr/>
        </p:nvSpPr>
        <p:spPr>
          <a:xfrm>
            <a:off x="1139626" y="1863412"/>
            <a:ext cx="8302688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수집 데이터 속성 명세서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21001" name="TextBox 21000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D2Coding"/>
              </a:rPr>
              <a:t>17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20746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21003" name="그림 21002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1004" name="TextBox 21003"/>
          <p:cNvSpPr txBox="1"/>
          <p:nvPr/>
        </p:nvSpPr>
        <p:spPr>
          <a:xfrm>
            <a:off x="1063435" y="517428"/>
            <a:ext cx="4569557" cy="5460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3. 서비스 기획 및 설계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graphicFrame>
        <p:nvGraphicFramePr>
          <p:cNvPr id="20749" name="표 20748"/>
          <p:cNvGraphicFramePr/>
          <p:nvPr>
            <p:extLst>
              <p:ext uri="{D42A27DB-BD31-4B8C-83A1-F6EECF244321}">
                <p14:modId xmlns:p14="http://schemas.microsoft.com/office/powerpoint/2010/main" val="1402492087"/>
              </p:ext>
            </p:extLst>
          </p:nvPr>
        </p:nvGraphicFramePr>
        <p:xfrm>
          <a:off x="1269792" y="2706200"/>
          <a:ext cx="15935566" cy="6544095"/>
        </p:xfrm>
        <a:graphic>
          <a:graphicData uri="http://schemas.openxmlformats.org/drawingml/2006/table">
            <a:tbl>
              <a:tblPr firstRow="1" bandRow="1"/>
              <a:tblGrid>
                <a:gridCol w="3374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0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1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8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15828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 dirty="0" err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데이터명</a:t>
                      </a:r>
                      <a:endParaRPr kumimoji="0" lang="ko-KR" altLang="en-US" sz="2200" b="1" i="0" dirty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수집 기관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수집 속성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비  고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828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구글 지도 API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구글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세계 지도 / 국내 지도</a:t>
                      </a:r>
                      <a:endParaRPr kumimoji="1" lang="ko-KR" altLang="en-US" sz="22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5828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실시간 미세먼지 데이터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공공데이터포탈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실시간 국내 미세먼지 데이터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5828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CCTV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도시교통정보센터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지역별 실시간 시각정보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3299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전세계 </a:t>
                      </a:r>
                      <a:r>
                        <a:rPr kumimoji="1" lang="ko-KR" altLang="en-US" sz="22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대기질</a:t>
                      </a:r>
                      <a:endParaRPr kumimoji="1" lang="ko-KR" altLang="en-US" sz="22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https://</a:t>
                      </a:r>
                      <a:r>
                        <a:rPr kumimoji="0" lang="ko-KR" altLang="en-US" sz="22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aqicn</a:t>
                      </a: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.org/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전세계 </a:t>
                      </a:r>
                      <a:r>
                        <a:rPr kumimoji="1" lang="ko-KR" altLang="en-US" sz="22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대기질</a:t>
                      </a:r>
                      <a:r>
                        <a:rPr kumimoji="1" lang="ko-KR" altLang="en-US" sz="22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실시간 정보</a:t>
                      </a:r>
                      <a:endParaRPr kumimoji="1" lang="ko-KR" altLang="en-US" sz="22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5828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미세먼지 세부 </a:t>
                      </a:r>
                      <a:r>
                        <a:rPr kumimoji="1" lang="ko-KR" altLang="en-US" sz="22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측정정보</a:t>
                      </a:r>
                      <a:endParaRPr kumimoji="1" lang="ko-KR" altLang="en-US" sz="22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에어코리아</a:t>
                      </a:r>
                      <a:r>
                        <a:rPr kumimoji="1" lang="ko-KR" altLang="en-US" sz="22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(환경부)</a:t>
                      </a:r>
                      <a:endParaRPr kumimoji="1" lang="ko-KR" altLang="en-US" sz="22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2017년~2024년 국내 </a:t>
                      </a:r>
                      <a:r>
                        <a:rPr kumimoji="1" lang="ko-KR" altLang="en-US" sz="22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시군구</a:t>
                      </a:r>
                      <a:r>
                        <a:rPr kumimoji="1" lang="ko-KR" altLang="en-US" sz="22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및 </a:t>
                      </a:r>
                      <a:br>
                        <a:rPr kumimoji="1" lang="ko-KR" altLang="en-US" sz="22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2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시간별</a:t>
                      </a:r>
                      <a:r>
                        <a:rPr kumimoji="1" lang="ko-KR" altLang="en-US" sz="22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미세먼지/</a:t>
                      </a:r>
                      <a:r>
                        <a:rPr kumimoji="1" lang="ko-KR" altLang="en-US" sz="22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초미세먼지</a:t>
                      </a:r>
                      <a:r>
                        <a:rPr kumimoji="1" lang="ko-KR" altLang="en-US" sz="22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농도</a:t>
                      </a:r>
                      <a:endParaRPr kumimoji="1" lang="ko-KR" altLang="en-US" sz="22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272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15828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22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22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22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15828"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en-US" sz="1200" b="0" i="0" baseline="0" dirty="0">
                        <a:solidFill>
                          <a:schemeClr val="tx1"/>
                        </a:solidFill>
                        <a:latin typeface="?? ??"/>
                      </a:endParaRPr>
                    </a:p>
                  </a:txBody>
                  <a:tcPr>
                    <a:lnL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64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22021" name="그림 22020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21766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22023" name="그림 22022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2024" name="TextBox 22023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D2Coding"/>
              </a:rPr>
              <a:t>18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22027" name="TextBox 22026"/>
          <p:cNvSpPr txBox="1"/>
          <p:nvPr/>
        </p:nvSpPr>
        <p:spPr>
          <a:xfrm>
            <a:off x="1063435" y="517428"/>
            <a:ext cx="4569557" cy="5460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3. 서비스 기획 및 설계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22028" name="TextBox 22027"/>
          <p:cNvSpPr txBox="1"/>
          <p:nvPr/>
        </p:nvSpPr>
        <p:spPr>
          <a:xfrm>
            <a:off x="14320202" y="-36449"/>
            <a:ext cx="8302688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 dirty="0">
                <a:solidFill>
                  <a:srgbClr val="1B1760">
                    <a:alpha val="100000"/>
                  </a:srgbClr>
                </a:solidFill>
                <a:latin typeface="D2Coding"/>
              </a:rPr>
              <a:t>스토리보드(1/#)</a:t>
            </a:r>
            <a:endParaRPr kumimoji="0" lang="ko-KR" altLang="en-US" sz="3400" b="1" i="0" dirty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150916"/>
              </p:ext>
            </p:extLst>
          </p:nvPr>
        </p:nvGraphicFramePr>
        <p:xfrm>
          <a:off x="625698" y="2205290"/>
          <a:ext cx="17024081" cy="75410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66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7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952"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20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marL="129601" marR="129601" marT="64800" marB="648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 marL="129601" marR="129601" marT="64800" marB="648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193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2000" baseline="0" dirty="0" smtClean="0">
                          <a:latin typeface="맑은 고딕" charset="0"/>
                          <a:ea typeface="맑은 고딕" charset="0"/>
                        </a:rPr>
                        <a:t>미안해 메인 </a:t>
                      </a:r>
                      <a:r>
                        <a:rPr lang="ko-KR" altLang="en-US" sz="2000" baseline="0" dirty="0" err="1" smtClean="0">
                          <a:latin typeface="맑은 고딕" charset="0"/>
                          <a:ea typeface="맑은 고딕" charset="0"/>
                        </a:rPr>
                        <a:t>베너</a:t>
                      </a:r>
                      <a:r>
                        <a:rPr lang="ko-KR" altLang="en-US" sz="2000" baseline="0" dirty="0" smtClean="0"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2000" baseline="0" dirty="0" smtClean="0">
                          <a:latin typeface="맑은 고딕" charset="0"/>
                          <a:ea typeface="맑은 고딕" charset="0"/>
                        </a:rPr>
                        <a:t>/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smtClean="0">
                          <a:latin typeface="맑은 고딕" charset="0"/>
                          <a:ea typeface="맑은 고딕" charset="0"/>
                        </a:rPr>
                        <a:t>    선택 메뉴</a:t>
                      </a:r>
                      <a:endParaRPr lang="en-US" altLang="ko-KR" sz="200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맑은 고딕" charset="0"/>
                          <a:ea typeface="맑은 고딕" charset="0"/>
                        </a:rPr>
                        <a:t>        - </a:t>
                      </a:r>
                      <a:r>
                        <a:rPr lang="ko-KR" altLang="en-US" sz="2000" dirty="0" smtClean="0">
                          <a:latin typeface="맑은 고딕" charset="0"/>
                          <a:ea typeface="맑은 고딕" charset="0"/>
                        </a:rPr>
                        <a:t>국내 지도 보기</a:t>
                      </a:r>
                      <a:endParaRPr lang="en-US" altLang="ko-KR" sz="200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맑은 고딕" charset="0"/>
                          <a:ea typeface="맑은 고딕" charset="0"/>
                        </a:rPr>
                        <a:t>        - </a:t>
                      </a:r>
                      <a:r>
                        <a:rPr lang="ko-KR" altLang="en-US" sz="2000" dirty="0" smtClean="0">
                          <a:latin typeface="맑은 고딕" charset="0"/>
                          <a:ea typeface="맑은 고딕" charset="0"/>
                        </a:rPr>
                        <a:t>해외 지도 보기</a:t>
                      </a:r>
                      <a:endParaRPr lang="en-US" altLang="ko-KR" sz="200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맑은 고딕" charset="0"/>
                          <a:ea typeface="맑은 고딕" charset="0"/>
                        </a:rPr>
                        <a:t>        - </a:t>
                      </a:r>
                      <a:r>
                        <a:rPr lang="ko-KR" altLang="en-US" sz="2000" dirty="0" smtClean="0">
                          <a:latin typeface="맑은 고딕" charset="0"/>
                          <a:ea typeface="맑은 고딕" charset="0"/>
                        </a:rPr>
                        <a:t>실시간 정보 보기</a:t>
                      </a:r>
                      <a:endParaRPr lang="en-US" altLang="ko-KR" sz="200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맑은 고딕" charset="0"/>
                          <a:ea typeface="맑은 고딕" charset="0"/>
                        </a:rPr>
                        <a:t>        - </a:t>
                      </a:r>
                      <a:r>
                        <a:rPr lang="ko-KR" altLang="en-US" sz="2000" dirty="0" smtClean="0">
                          <a:latin typeface="맑은 고딕" charset="0"/>
                          <a:ea typeface="맑은 고딕" charset="0"/>
                        </a:rPr>
                        <a:t>예측하기</a:t>
                      </a:r>
                      <a:endParaRPr lang="en-US" altLang="ko-KR" sz="200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맑은 고딕" charset="0"/>
                          <a:ea typeface="맑은 고딕" charset="0"/>
                        </a:rPr>
                        <a:t>2.  </a:t>
                      </a:r>
                      <a:r>
                        <a:rPr lang="ko-KR" altLang="en-US" sz="2000" dirty="0" smtClean="0">
                          <a:latin typeface="맑은 고딕" charset="0"/>
                          <a:ea typeface="맑은 고딕" charset="0"/>
                        </a:rPr>
                        <a:t>국내 미세먼지 순위 </a:t>
                      </a:r>
                      <a:r>
                        <a:rPr lang="en-US" altLang="ko-KR" sz="2000" dirty="0" smtClean="0">
                          <a:latin typeface="맑은 고딕" charset="0"/>
                          <a:ea typeface="맑은 고딕" charset="0"/>
                        </a:rPr>
                        <a:t>/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맑은 고딕" charset="0"/>
                          <a:ea typeface="맑은 고딕" charset="0"/>
                        </a:rPr>
                        <a:t>    </a:t>
                      </a:r>
                      <a:r>
                        <a:rPr lang="ko-KR" altLang="en-US" sz="2000" dirty="0" smtClean="0">
                          <a:latin typeface="맑은 고딕" charset="0"/>
                          <a:ea typeface="맑은 고딕" charset="0"/>
                        </a:rPr>
                        <a:t>해외 미세먼지 순위</a:t>
                      </a:r>
                      <a:endParaRPr lang="en-US" altLang="ko-KR" sz="200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aseline="0" dirty="0" smtClean="0">
                          <a:latin typeface="맑은 고딕" charset="0"/>
                          <a:ea typeface="맑은 고딕" charset="0"/>
                        </a:rPr>
                        <a:t>3.  </a:t>
                      </a:r>
                      <a:r>
                        <a:rPr lang="ko-KR" altLang="en-US" sz="2000" baseline="0" dirty="0" smtClean="0">
                          <a:latin typeface="맑은 고딕" charset="0"/>
                          <a:ea typeface="맑은 고딕" charset="0"/>
                        </a:rPr>
                        <a:t>프로젝트 </a:t>
                      </a:r>
                      <a:r>
                        <a:rPr lang="ko-KR" altLang="en-US" sz="2000" baseline="0" dirty="0" err="1" smtClean="0">
                          <a:latin typeface="맑은 고딕" charset="0"/>
                          <a:ea typeface="맑은 고딕" charset="0"/>
                        </a:rPr>
                        <a:t>소개글</a:t>
                      </a:r>
                      <a:endParaRPr lang="en-US" altLang="ko-KR" sz="200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맑은 고딕" charset="0"/>
                          <a:ea typeface="맑은 고딕" charset="0"/>
                        </a:rPr>
                        <a:t>4.  </a:t>
                      </a:r>
                      <a:r>
                        <a:rPr lang="ko-KR" altLang="en-US" sz="2000" dirty="0" err="1" smtClean="0">
                          <a:latin typeface="맑은 고딕" charset="0"/>
                          <a:ea typeface="맑은 고딕" charset="0"/>
                        </a:rPr>
                        <a:t>로그인창</a:t>
                      </a:r>
                      <a:endParaRPr lang="en-US" altLang="ko-KR" sz="200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맑은 고딕" charset="0"/>
                          <a:ea typeface="맑은 고딕" charset="0"/>
                        </a:rPr>
                        <a:t>5.  </a:t>
                      </a:r>
                      <a:r>
                        <a:rPr lang="ko-KR" altLang="en-US" sz="2000" dirty="0" smtClean="0">
                          <a:latin typeface="맑은 고딕" charset="0"/>
                          <a:ea typeface="맑은 고딕" charset="0"/>
                        </a:rPr>
                        <a:t>미세먼지</a:t>
                      </a:r>
                      <a:r>
                        <a:rPr lang="ko-KR" altLang="en-US" sz="2000" baseline="0" dirty="0" smtClean="0">
                          <a:latin typeface="맑은 고딕" charset="0"/>
                          <a:ea typeface="맑은 고딕" charset="0"/>
                        </a:rPr>
                        <a:t> 관련 기사</a:t>
                      </a:r>
                      <a:endParaRPr lang="en-US" altLang="ko-KR" sz="2000" baseline="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 smtClean="0">
                        <a:latin typeface="맑은 고딕" charset="0"/>
                        <a:ea typeface="맑은 고딕" charset="0"/>
                      </a:endParaRPr>
                    </a:p>
                  </a:txBody>
                  <a:tcPr marL="129601" marR="129601" marT="64800" marB="64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95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 marL="129601" marR="129601" marT="64800" marB="648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027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marL="129601" marR="129601" marT="64800" marB="648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972166"/>
              </p:ext>
            </p:extLst>
          </p:nvPr>
        </p:nvGraphicFramePr>
        <p:xfrm>
          <a:off x="620579" y="576204"/>
          <a:ext cx="17029190" cy="16379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7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7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7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17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5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기 능 명</a:t>
                      </a:r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메인 뷰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담당자</a:t>
                      </a:r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김유진</a:t>
                      </a:r>
                      <a:r>
                        <a:rPr lang="en-US" altLang="ko-KR" sz="2000" dirty="0" smtClean="0"/>
                        <a:t>, </a:t>
                      </a:r>
                      <a:r>
                        <a:rPr lang="ko-KR" altLang="en-US" sz="2000" dirty="0" smtClean="0"/>
                        <a:t>김한민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작성일자</a:t>
                      </a:r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2024.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en-US" altLang="ko-KR" sz="2000" dirty="0" smtClean="0"/>
                        <a:t>06.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en-US" altLang="ko-KR" sz="2000" dirty="0" smtClean="0"/>
                        <a:t>12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Request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-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Controller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-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View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-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246" y="2291757"/>
            <a:ext cx="8823539" cy="7115758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1540306" y="2599503"/>
            <a:ext cx="838354" cy="73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1</a:t>
            </a:r>
            <a:endParaRPr lang="ko-KR" altLang="en-US" sz="3600" dirty="0"/>
          </a:p>
        </p:txBody>
      </p:sp>
      <p:sp>
        <p:nvSpPr>
          <p:cNvPr id="7" name="왼쪽 중괄호 6"/>
          <p:cNvSpPr/>
          <p:nvPr/>
        </p:nvSpPr>
        <p:spPr>
          <a:xfrm>
            <a:off x="2583246" y="2430333"/>
            <a:ext cx="228642" cy="1066996"/>
          </a:xfrm>
          <a:prstGeom prst="lef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왼쪽 중괄호 33"/>
          <p:cNvSpPr/>
          <p:nvPr/>
        </p:nvSpPr>
        <p:spPr>
          <a:xfrm>
            <a:off x="2583246" y="3622167"/>
            <a:ext cx="228642" cy="4565923"/>
          </a:xfrm>
          <a:prstGeom prst="lef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642599" y="5567197"/>
            <a:ext cx="838354" cy="73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2</a:t>
            </a:r>
            <a:endParaRPr lang="ko-KR" altLang="en-US" sz="3600" dirty="0"/>
          </a:p>
        </p:txBody>
      </p:sp>
      <p:sp>
        <p:nvSpPr>
          <p:cNvPr id="36" name="타원 35"/>
          <p:cNvSpPr/>
          <p:nvPr/>
        </p:nvSpPr>
        <p:spPr>
          <a:xfrm>
            <a:off x="1642599" y="8413219"/>
            <a:ext cx="838354" cy="73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3</a:t>
            </a:r>
            <a:endParaRPr lang="ko-KR" altLang="en-US" sz="3600" dirty="0"/>
          </a:p>
        </p:txBody>
      </p:sp>
      <p:sp>
        <p:nvSpPr>
          <p:cNvPr id="37" name="왼쪽 중괄호 36"/>
          <p:cNvSpPr/>
          <p:nvPr/>
        </p:nvSpPr>
        <p:spPr>
          <a:xfrm rot="10800000">
            <a:off x="11195427" y="3622166"/>
            <a:ext cx="211356" cy="1438042"/>
          </a:xfrm>
          <a:prstGeom prst="lef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왼쪽 중괄호 37"/>
          <p:cNvSpPr/>
          <p:nvPr/>
        </p:nvSpPr>
        <p:spPr>
          <a:xfrm rot="10800000">
            <a:off x="11195427" y="5341262"/>
            <a:ext cx="211356" cy="2846827"/>
          </a:xfrm>
          <a:prstGeom prst="lef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1509078" y="4005994"/>
            <a:ext cx="838354" cy="73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4</a:t>
            </a:r>
            <a:endParaRPr lang="ko-KR" altLang="en-US" sz="3600" dirty="0"/>
          </a:p>
        </p:txBody>
      </p:sp>
      <p:sp>
        <p:nvSpPr>
          <p:cNvPr id="40" name="타원 39"/>
          <p:cNvSpPr/>
          <p:nvPr/>
        </p:nvSpPr>
        <p:spPr>
          <a:xfrm>
            <a:off x="11509078" y="6418901"/>
            <a:ext cx="838354" cy="73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5</a:t>
            </a:r>
            <a:endParaRPr lang="ko-KR" altLang="en-US" sz="3600" dirty="0"/>
          </a:p>
        </p:txBody>
      </p:sp>
      <p:sp>
        <p:nvSpPr>
          <p:cNvPr id="41" name="왼쪽 중괄호 40"/>
          <p:cNvSpPr/>
          <p:nvPr/>
        </p:nvSpPr>
        <p:spPr>
          <a:xfrm>
            <a:off x="2583246" y="8346883"/>
            <a:ext cx="228642" cy="862847"/>
          </a:xfrm>
          <a:prstGeom prst="lef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64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22021" name="그림 22020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21766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22023" name="그림 22022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2024" name="TextBox 22023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D2Coding"/>
              </a:rPr>
              <a:t>19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22027" name="TextBox 22026"/>
          <p:cNvSpPr txBox="1"/>
          <p:nvPr/>
        </p:nvSpPr>
        <p:spPr>
          <a:xfrm>
            <a:off x="1063435" y="517428"/>
            <a:ext cx="4569557" cy="5460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3. 서비스 기획 및 설계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22028" name="TextBox 22027"/>
          <p:cNvSpPr txBox="1"/>
          <p:nvPr/>
        </p:nvSpPr>
        <p:spPr>
          <a:xfrm>
            <a:off x="14320202" y="-36449"/>
            <a:ext cx="8302688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 dirty="0">
                <a:solidFill>
                  <a:srgbClr val="1B1760">
                    <a:alpha val="100000"/>
                  </a:srgbClr>
                </a:solidFill>
                <a:latin typeface="D2Coding"/>
              </a:rPr>
              <a:t>스토리보드(1/#)</a:t>
            </a:r>
            <a:endParaRPr kumimoji="0" lang="ko-KR" altLang="en-US" sz="3400" b="1" i="0" dirty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901492"/>
              </p:ext>
            </p:extLst>
          </p:nvPr>
        </p:nvGraphicFramePr>
        <p:xfrm>
          <a:off x="625698" y="2205290"/>
          <a:ext cx="17024081" cy="75410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66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7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952"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20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marL="129601" marR="129601" marT="64800" marB="648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 marL="129601" marR="129601" marT="64800" marB="648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193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2000" baseline="0" dirty="0" smtClean="0">
                          <a:latin typeface="맑은 고딕" charset="0"/>
                          <a:ea typeface="맑은 고딕" charset="0"/>
                        </a:rPr>
                        <a:t>메인 지도 뷰</a:t>
                      </a:r>
                      <a:endParaRPr lang="en-US" altLang="ko-KR" sz="2000" baseline="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2000" dirty="0" smtClean="0">
                          <a:latin typeface="맑은 고딕" charset="0"/>
                          <a:ea typeface="맑은 고딕" charset="0"/>
                        </a:rPr>
                        <a:t>사용자가 선택한 지역</a:t>
                      </a:r>
                      <a:endParaRPr lang="en-US" altLang="ko-KR" sz="200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맑은 고딕" charset="0"/>
                          <a:ea typeface="맑은 고딕" charset="0"/>
                        </a:rPr>
                        <a:t>3. </a:t>
                      </a:r>
                      <a:r>
                        <a:rPr lang="en-US" altLang="ko-KR" sz="1200" dirty="0" smtClean="0"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2000" dirty="0" smtClean="0">
                          <a:latin typeface="맑은 고딕" charset="0"/>
                          <a:ea typeface="맑은 고딕" charset="0"/>
                        </a:rPr>
                        <a:t>해당 지역의 미세먼지 정보</a:t>
                      </a:r>
                    </a:p>
                  </a:txBody>
                  <a:tcPr marL="129601" marR="129601" marT="64800" marB="64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95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 marL="129601" marR="129601" marT="64800" marB="648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027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marL="129601" marR="129601" marT="64800" marB="648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574930"/>
              </p:ext>
            </p:extLst>
          </p:nvPr>
        </p:nvGraphicFramePr>
        <p:xfrm>
          <a:off x="620579" y="576204"/>
          <a:ext cx="17029190" cy="16379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7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7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7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17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5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기 능 명</a:t>
                      </a:r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미세먼지 수치 확인 지도 뷰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담당자</a:t>
                      </a:r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김광섭</a:t>
                      </a:r>
                      <a:r>
                        <a:rPr lang="en-US" altLang="ko-KR" sz="2000" dirty="0" smtClean="0"/>
                        <a:t>,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ko-KR" altLang="en-US" sz="2000" baseline="0" dirty="0" err="1" smtClean="0"/>
                        <a:t>전민경</a:t>
                      </a:r>
                      <a:r>
                        <a:rPr lang="en-US" altLang="ko-KR" sz="2000" baseline="0" dirty="0" smtClean="0"/>
                        <a:t>, </a:t>
                      </a:r>
                      <a:r>
                        <a:rPr lang="ko-KR" altLang="en-US" sz="2000" baseline="0" dirty="0" err="1" smtClean="0"/>
                        <a:t>허광혁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작성일자</a:t>
                      </a:r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2024.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en-US" altLang="ko-KR" sz="2000" dirty="0" smtClean="0"/>
                        <a:t>06.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en-US" altLang="ko-KR" sz="2000" dirty="0" smtClean="0"/>
                        <a:t>12</a:t>
                      </a:r>
                      <a:endParaRPr lang="ko-KR" altLang="en-US" sz="2000" dirty="0" smtClean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Request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-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Controller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-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View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-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544" y="2584275"/>
            <a:ext cx="10284941" cy="6783046"/>
          </a:xfrm>
          <a:prstGeom prst="rect">
            <a:avLst/>
          </a:prstGeom>
        </p:spPr>
      </p:pic>
      <p:sp>
        <p:nvSpPr>
          <p:cNvPr id="16" name="타원 15"/>
          <p:cNvSpPr/>
          <p:nvPr/>
        </p:nvSpPr>
        <p:spPr>
          <a:xfrm>
            <a:off x="1540306" y="2599503"/>
            <a:ext cx="838354" cy="73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1</a:t>
            </a:r>
            <a:endParaRPr lang="ko-KR" altLang="en-US" sz="3600" dirty="0"/>
          </a:p>
        </p:txBody>
      </p:sp>
      <p:sp>
        <p:nvSpPr>
          <p:cNvPr id="18" name="타원 17"/>
          <p:cNvSpPr/>
          <p:nvPr/>
        </p:nvSpPr>
        <p:spPr>
          <a:xfrm>
            <a:off x="7595048" y="8160323"/>
            <a:ext cx="838354" cy="73917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  <p:sp>
        <p:nvSpPr>
          <p:cNvPr id="17" name="타원 16"/>
          <p:cNvSpPr/>
          <p:nvPr/>
        </p:nvSpPr>
        <p:spPr>
          <a:xfrm>
            <a:off x="6856715" y="8263045"/>
            <a:ext cx="838354" cy="73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2</a:t>
            </a:r>
            <a:endParaRPr lang="ko-KR" altLang="en-US" sz="3600" dirty="0"/>
          </a:p>
        </p:txBody>
      </p:sp>
      <p:sp>
        <p:nvSpPr>
          <p:cNvPr id="19" name="타원 18"/>
          <p:cNvSpPr/>
          <p:nvPr/>
        </p:nvSpPr>
        <p:spPr>
          <a:xfrm>
            <a:off x="4296453" y="2689558"/>
            <a:ext cx="838354" cy="73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3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3824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4" name="Group 1"/>
          <p:cNvGrpSpPr/>
          <p:nvPr/>
        </p:nvGrpSpPr>
        <p:grpSpPr>
          <a:xfrm>
            <a:off x="-9488" y="5109257"/>
            <a:ext cx="18284648" cy="5169540"/>
            <a:chOff x="-9488" y="5109257"/>
            <a:chExt cx="18284648" cy="5169540"/>
          </a:xfrm>
        </p:grpSpPr>
        <p:pic>
          <p:nvPicPr>
            <p:cNvPr id="5125" name="그림 5124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9488" y="5109257"/>
              <a:ext cx="18284648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5126" name="Group 2"/>
          <p:cNvGrpSpPr/>
          <p:nvPr/>
        </p:nvGrpSpPr>
        <p:grpSpPr>
          <a:xfrm>
            <a:off x="607908" y="563477"/>
            <a:ext cx="17029146" cy="9148660"/>
            <a:chOff x="607908" y="563477"/>
            <a:chExt cx="17029146" cy="9148660"/>
          </a:xfrm>
        </p:grpSpPr>
        <p:pic>
          <p:nvPicPr>
            <p:cNvPr id="5127" name="그림 5126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07908" y="563477"/>
              <a:ext cx="17029146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5128" name="Group 3"/>
          <p:cNvGrpSpPr/>
          <p:nvPr/>
        </p:nvGrpSpPr>
        <p:grpSpPr>
          <a:xfrm>
            <a:off x="13572254" y="419022"/>
            <a:ext cx="2823640" cy="1503110"/>
            <a:chOff x="13572254" y="419022"/>
            <a:chExt cx="2823640" cy="1503110"/>
          </a:xfrm>
        </p:grpSpPr>
        <p:pic>
          <p:nvPicPr>
            <p:cNvPr id="5129" name="그림 5128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13572254" y="419022"/>
              <a:ext cx="2823640" cy="150311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5130" name="TextBox 5129"/>
          <p:cNvSpPr txBox="1"/>
          <p:nvPr/>
        </p:nvSpPr>
        <p:spPr>
          <a:xfrm>
            <a:off x="13524642" y="720604"/>
            <a:ext cx="2985511" cy="56978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 baseline="0">
                <a:solidFill>
                  <a:srgbClr val="FFFFFF">
                    <a:alpha val="100000"/>
                  </a:srgbClr>
                </a:solidFill>
                <a:latin typeface="Pretendard SemiBold"/>
              </a:rPr>
              <a:t>목차</a:t>
            </a:r>
            <a:endParaRPr kumimoji="0" lang="ko-KR" altLang="en-US" sz="3200" b="1" i="0">
              <a:solidFill>
                <a:srgbClr val="FFFFFF">
                  <a:alpha val="100000"/>
                </a:srgbClr>
              </a:solidFill>
              <a:latin typeface="Pretendard SemiBold"/>
            </a:endParaRPr>
          </a:p>
        </p:txBody>
      </p:sp>
      <p:sp>
        <p:nvSpPr>
          <p:cNvPr id="5131" name="TextBox 5130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3000" b="1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2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</p:txBody>
      </p:sp>
      <p:sp>
        <p:nvSpPr>
          <p:cNvPr id="5132" name="TextBox 5131"/>
          <p:cNvSpPr txBox="1"/>
          <p:nvPr/>
        </p:nvSpPr>
        <p:spPr>
          <a:xfrm>
            <a:off x="1114229" y="1282463"/>
            <a:ext cx="5559983" cy="16094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000" b="1" i="0" baseline="0">
                <a:solidFill>
                  <a:srgbClr val="1B1760">
                    <a:alpha val="100000"/>
                  </a:srgbClr>
                </a:solidFill>
                <a:latin typeface="바탕"/>
              </a:rPr>
              <a:t>1.</a:t>
            </a:r>
            <a:r>
              <a:rPr kumimoji="0" lang="ko-KR" altLang="en-US" sz="4000" b="1" i="0" baseline="0">
                <a:solidFill>
                  <a:srgbClr val="1B1760">
                    <a:alpha val="100000"/>
                  </a:srgbClr>
                </a:solidFill>
                <a:latin typeface="맑은 고딕"/>
                <a:ea typeface="맑은 고딕"/>
              </a:rPr>
              <a:t> 프로젝트 소개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</a:rPr>
              <a:t>	프로젝트 개요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</a:rPr>
              <a:t>	팀 구성 및 역할 분담</a:t>
            </a:r>
            <a:endParaRPr kumimoji="0" lang="ko-KR" altLang="en-US" sz="3000" b="1" i="0">
              <a:solidFill>
                <a:srgbClr val="80808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133" name="TextBox 5132"/>
          <p:cNvSpPr txBox="1"/>
          <p:nvPr/>
        </p:nvSpPr>
        <p:spPr>
          <a:xfrm>
            <a:off x="3628362" y="3655322"/>
            <a:ext cx="5559983" cy="160469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000" b="1" i="0" baseline="0">
                <a:solidFill>
                  <a:srgbClr val="1B1760">
                    <a:alpha val="100000"/>
                  </a:srgbClr>
                </a:solidFill>
                <a:latin typeface="맑은 고딕"/>
                <a:ea typeface="맑은 고딕"/>
              </a:rPr>
              <a:t>2. 배경 및 필요성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1B1760">
                    <a:alpha val="100000"/>
                  </a:srgbClr>
                </a:solidFill>
                <a:latin typeface="맑은 고딕"/>
                <a:ea typeface="맑은 고딕"/>
              </a:rPr>
              <a:t>	</a:t>
            </a:r>
            <a:r>
              <a:rPr kumimoji="0" lang="ko-KR" altLang="en-US" sz="3000" b="1" i="0" baseline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</a:rPr>
              <a:t>추진배경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</a:rPr>
              <a:t>	유사 서비스 분석</a:t>
            </a:r>
            <a:endParaRPr kumimoji="0" lang="ko-KR" altLang="en-US" sz="3000" b="1" i="0">
              <a:solidFill>
                <a:srgbClr val="80808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134" name="TextBox 5133"/>
          <p:cNvSpPr txBox="1"/>
          <p:nvPr/>
        </p:nvSpPr>
        <p:spPr>
          <a:xfrm>
            <a:off x="7601174" y="5672678"/>
            <a:ext cx="6993209" cy="25538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000" b="1" i="0" baseline="0">
                <a:solidFill>
                  <a:srgbClr val="1B1760">
                    <a:alpha val="100000"/>
                  </a:srgbClr>
                </a:solidFill>
                <a:latin typeface="맑은 고딕"/>
                <a:ea typeface="맑은 고딕"/>
              </a:rPr>
              <a:t>3. 서비스 기획 및 설계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1B1760">
                    <a:alpha val="100000"/>
                  </a:srgbClr>
                </a:solidFill>
                <a:latin typeface="맑은 고딕"/>
                <a:ea typeface="맑은 고딕"/>
              </a:rPr>
              <a:t>	</a:t>
            </a:r>
            <a:r>
              <a:rPr kumimoji="0" lang="ko-KR" altLang="en-US" sz="3000" b="1" i="0" baseline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</a:rPr>
              <a:t>주요 목적 및 기능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</a:rPr>
              <a:t>	요구사항 정의서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</a:rPr>
              <a:t>	수집 데이터 속성 명세서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</a:rPr>
              <a:t>	스토리보드</a:t>
            </a:r>
            <a:endParaRPr kumimoji="0" lang="ko-KR" altLang="en-US" sz="3000" b="1" i="0">
              <a:solidFill>
                <a:srgbClr val="80808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135" name="TextBox 5134"/>
          <p:cNvSpPr txBox="1"/>
          <p:nvPr/>
        </p:nvSpPr>
        <p:spPr>
          <a:xfrm>
            <a:off x="12562793" y="8480468"/>
            <a:ext cx="5559983" cy="6952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000" b="1" i="0" baseline="0">
                <a:solidFill>
                  <a:srgbClr val="1B1760">
                    <a:alpha val="100000"/>
                  </a:srgbClr>
                </a:solidFill>
                <a:latin typeface="맑은 고딕"/>
                <a:ea typeface="맑은 고딕"/>
              </a:rPr>
              <a:t>4. 추진일정(WBS)</a:t>
            </a:r>
            <a:endParaRPr kumimoji="0" lang="ko-KR" altLang="en-US" sz="4000" b="1" i="0">
              <a:solidFill>
                <a:srgbClr val="1B176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64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22021" name="그림 22020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21766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22023" name="그림 22022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2024" name="TextBox 22023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3000" b="1" dirty="0" smtClean="0">
                <a:solidFill>
                  <a:srgbClr val="FFFFFF">
                    <a:alpha val="100000"/>
                  </a:srgbClr>
                </a:solidFill>
                <a:latin typeface="D2Coding"/>
              </a:rPr>
              <a:t>20</a:t>
            </a:r>
          </a:p>
        </p:txBody>
      </p:sp>
      <p:sp>
        <p:nvSpPr>
          <p:cNvPr id="22027" name="TextBox 22026"/>
          <p:cNvSpPr txBox="1"/>
          <p:nvPr/>
        </p:nvSpPr>
        <p:spPr>
          <a:xfrm>
            <a:off x="1063435" y="517428"/>
            <a:ext cx="4569557" cy="5460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3. 서비스 기획 및 설계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22028" name="TextBox 22027"/>
          <p:cNvSpPr txBox="1"/>
          <p:nvPr/>
        </p:nvSpPr>
        <p:spPr>
          <a:xfrm>
            <a:off x="14320202" y="-36449"/>
            <a:ext cx="8302688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 dirty="0">
                <a:solidFill>
                  <a:srgbClr val="1B1760">
                    <a:alpha val="100000"/>
                  </a:srgbClr>
                </a:solidFill>
                <a:latin typeface="D2Coding"/>
              </a:rPr>
              <a:t>스토리보드(1/#)</a:t>
            </a:r>
            <a:endParaRPr kumimoji="0" lang="ko-KR" altLang="en-US" sz="3400" b="1" i="0" dirty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686140"/>
              </p:ext>
            </p:extLst>
          </p:nvPr>
        </p:nvGraphicFramePr>
        <p:xfrm>
          <a:off x="625698" y="2205290"/>
          <a:ext cx="17024081" cy="75410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66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7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952"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20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marL="129601" marR="129601" marT="64800" marB="648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 marL="129601" marR="129601" marT="64800" marB="648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193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indent="-4572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2000" baseline="0" dirty="0" smtClean="0">
                          <a:latin typeface="맑은 고딕" charset="0"/>
                          <a:ea typeface="맑은 고딕" charset="0"/>
                        </a:rPr>
                        <a:t>메인 지도 </a:t>
                      </a:r>
                      <a:r>
                        <a:rPr lang="en-US" altLang="ko-KR" sz="2000" baseline="0" dirty="0" smtClean="0">
                          <a:latin typeface="맑은 고딕" charset="0"/>
                          <a:ea typeface="맑은 고딕" charset="0"/>
                        </a:rPr>
                        <a:t>view</a:t>
                      </a:r>
                    </a:p>
                    <a:p>
                      <a:pPr marL="457200" marR="0" indent="-4572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2000" baseline="0" dirty="0" smtClean="0">
                          <a:latin typeface="맑은 고딕" charset="0"/>
                          <a:ea typeface="맑은 고딕" charset="0"/>
                        </a:rPr>
                        <a:t>사용자가 선택한 지역</a:t>
                      </a:r>
                      <a:endParaRPr lang="en-US" altLang="ko-KR" sz="2000" baseline="0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457200" marR="0" indent="-4572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2000" baseline="0" dirty="0" smtClean="0">
                          <a:latin typeface="맑은 고딕" charset="0"/>
                          <a:ea typeface="맑은 고딕" charset="0"/>
                        </a:rPr>
                        <a:t>CCTV view</a:t>
                      </a:r>
                      <a:endParaRPr lang="ko-KR" altLang="en-US" sz="2000" dirty="0" smtClean="0">
                        <a:latin typeface="맑은 고딕" charset="0"/>
                        <a:ea typeface="맑은 고딕" charset="0"/>
                      </a:endParaRPr>
                    </a:p>
                  </a:txBody>
                  <a:tcPr marL="129601" marR="129601" marT="64800" marB="64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95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 marL="129601" marR="129601" marT="64800" marB="648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027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marL="129601" marR="129601" marT="64800" marB="648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349892"/>
              </p:ext>
            </p:extLst>
          </p:nvPr>
        </p:nvGraphicFramePr>
        <p:xfrm>
          <a:off x="620579" y="576204"/>
          <a:ext cx="17029190" cy="16379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7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7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7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17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5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기 능 명</a:t>
                      </a:r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지도 </a:t>
                      </a:r>
                      <a:r>
                        <a:rPr lang="en-US" altLang="ko-KR" sz="2000" dirty="0" smtClean="0"/>
                        <a:t>CCTV </a:t>
                      </a:r>
                      <a:r>
                        <a:rPr lang="ko-KR" altLang="en-US" sz="2000" dirty="0" smtClean="0"/>
                        <a:t>뷰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담당자</a:t>
                      </a:r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김광섭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작성일자</a:t>
                      </a:r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2024.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en-US" altLang="ko-KR" sz="2000" dirty="0" smtClean="0"/>
                        <a:t>06.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en-US" altLang="ko-KR" sz="2000" dirty="0" smtClean="0"/>
                        <a:t>12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Request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-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Controller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-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View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-</a:t>
                      </a:r>
                      <a:endParaRPr lang="ko-KR" altLang="en-US" sz="2000" dirty="0"/>
                    </a:p>
                  </a:txBody>
                  <a:tcPr marL="129601" marR="129601" marT="64800" marB="64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3" name="그림 6" descr="C:/Users/User/AppData/Roaming/PolarisOffice/ETemp/5252_23656376/fImage2195635044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00"/>
          <a:stretch>
            <a:fillRect/>
          </a:stretch>
        </p:blipFill>
        <p:spPr>
          <a:xfrm>
            <a:off x="2278390" y="2584974"/>
            <a:ext cx="9571526" cy="6761083"/>
          </a:xfrm>
          <a:prstGeom prst="rect">
            <a:avLst/>
          </a:prstGeom>
          <a:noFill/>
        </p:spPr>
      </p:pic>
      <p:sp>
        <p:nvSpPr>
          <p:cNvPr id="16" name="타원 15"/>
          <p:cNvSpPr/>
          <p:nvPr/>
        </p:nvSpPr>
        <p:spPr>
          <a:xfrm>
            <a:off x="1856654" y="2335661"/>
            <a:ext cx="838354" cy="73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1</a:t>
            </a:r>
            <a:endParaRPr lang="ko-KR" altLang="en-US" sz="3600" dirty="0"/>
          </a:p>
        </p:txBody>
      </p:sp>
      <p:sp>
        <p:nvSpPr>
          <p:cNvPr id="17" name="타원 16"/>
          <p:cNvSpPr/>
          <p:nvPr/>
        </p:nvSpPr>
        <p:spPr>
          <a:xfrm>
            <a:off x="6194860" y="3953649"/>
            <a:ext cx="838354" cy="73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3</a:t>
            </a:r>
            <a:endParaRPr lang="ko-KR" altLang="en-US" sz="3600" dirty="0"/>
          </a:p>
        </p:txBody>
      </p:sp>
      <p:sp>
        <p:nvSpPr>
          <p:cNvPr id="18" name="타원 17"/>
          <p:cNvSpPr/>
          <p:nvPr/>
        </p:nvSpPr>
        <p:spPr>
          <a:xfrm>
            <a:off x="7156086" y="8797803"/>
            <a:ext cx="838354" cy="73917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  <p:sp>
        <p:nvSpPr>
          <p:cNvPr id="19" name="타원 18"/>
          <p:cNvSpPr/>
          <p:nvPr/>
        </p:nvSpPr>
        <p:spPr>
          <a:xfrm>
            <a:off x="6526041" y="8733005"/>
            <a:ext cx="838354" cy="73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2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6507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88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23045" name="그림 23044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22790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23047" name="그림 23046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3048" name="TextBox 23047"/>
          <p:cNvSpPr txBox="1"/>
          <p:nvPr/>
        </p:nvSpPr>
        <p:spPr>
          <a:xfrm>
            <a:off x="1169767" y="1882446"/>
            <a:ext cx="8301125" cy="6158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한컴 윤체 B"/>
              </a:rPr>
              <a:t>개발 환경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한컴 윤체 B"/>
            </a:endParaRPr>
          </a:p>
        </p:txBody>
      </p:sp>
      <p:sp>
        <p:nvSpPr>
          <p:cNvPr id="23049" name="TextBox 23048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함초롬돋움"/>
              </a:rPr>
              <a:t>21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22794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23051" name="그림 23050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aphicFrame>
        <p:nvGraphicFramePr>
          <p:cNvPr id="22796" name="표 22795"/>
          <p:cNvGraphicFramePr/>
          <p:nvPr/>
        </p:nvGraphicFramePr>
        <p:xfrm>
          <a:off x="2587142" y="7880485"/>
          <a:ext cx="12632621" cy="1442770"/>
        </p:xfrm>
        <a:graphic>
          <a:graphicData uri="http://schemas.openxmlformats.org/drawingml/2006/table">
            <a:tbl>
              <a:tblPr firstRow="1" bandRow="1"/>
              <a:tblGrid>
                <a:gridCol w="12632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4868">
                <a:tc>
                  <a:txBody>
                    <a:bodyPr/>
                    <a:lstStyle/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7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휴먼둥근헤드라인"/>
                        </a:rPr>
                        <a:t>형상관리</a:t>
                      </a:r>
                      <a:endParaRPr kumimoji="0" lang="ko-KR" altLang="en-US" sz="2700" b="1" i="0">
                        <a:solidFill>
                          <a:srgbClr val="FFFFFF">
                            <a:alpha val="100000"/>
                          </a:srgbClr>
                        </a:solidFill>
                        <a:latin typeface="휴먼둥근헤드라인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7902">
                <a:tc>
                  <a:txBody>
                    <a:bodyPr/>
                    <a:lstStyle/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7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휴먼엑스포"/>
                        </a:rPr>
                        <a:t>GITHUB</a:t>
                      </a:r>
                      <a:endParaRPr kumimoji="1" lang="ko-KR" altLang="en-US" sz="27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809" name="표 22808"/>
          <p:cNvGraphicFramePr/>
          <p:nvPr>
            <p:extLst>
              <p:ext uri="{D42A27DB-BD31-4B8C-83A1-F6EECF244321}">
                <p14:modId xmlns:p14="http://schemas.microsoft.com/office/powerpoint/2010/main" val="1200987217"/>
              </p:ext>
            </p:extLst>
          </p:nvPr>
        </p:nvGraphicFramePr>
        <p:xfrm>
          <a:off x="2587142" y="2882361"/>
          <a:ext cx="4025168" cy="4766369"/>
        </p:xfrm>
        <a:graphic>
          <a:graphicData uri="http://schemas.openxmlformats.org/drawingml/2006/table">
            <a:tbl>
              <a:tblPr firstRow="1" bandRow="1"/>
              <a:tblGrid>
                <a:gridCol w="402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2025">
                <a:tc>
                  <a:txBody>
                    <a:bodyPr/>
                    <a:lstStyle/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7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FRONT - END</a:t>
                      </a:r>
                      <a:endParaRPr kumimoji="0" lang="ko-KR" altLang="en-US" sz="27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4344">
                <a:tc>
                  <a:txBody>
                    <a:bodyPr/>
                    <a:lstStyle/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7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HTML</a:t>
                      </a:r>
                      <a:r>
                        <a:rPr kumimoji="1" lang="ko-KR" altLang="en-US" sz="27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, W3.CSS</a:t>
                      </a:r>
                    </a:p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27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7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JavaScript</a:t>
                      </a:r>
                      <a:endParaRPr kumimoji="1" lang="ko-KR" altLang="en-US" sz="27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27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7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jQuery</a:t>
                      </a:r>
                      <a:endParaRPr kumimoji="1" lang="ko-KR" altLang="en-US" sz="27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822" name="표 22821"/>
          <p:cNvGraphicFramePr/>
          <p:nvPr/>
        </p:nvGraphicFramePr>
        <p:xfrm>
          <a:off x="6913892" y="2882361"/>
          <a:ext cx="4025168" cy="4766369"/>
        </p:xfrm>
        <a:graphic>
          <a:graphicData uri="http://schemas.openxmlformats.org/drawingml/2006/table">
            <a:tbl>
              <a:tblPr firstRow="1" bandRow="1"/>
              <a:tblGrid>
                <a:gridCol w="402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2025">
                <a:tc>
                  <a:txBody>
                    <a:bodyPr/>
                    <a:lstStyle/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7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BACK - END</a:t>
                      </a:r>
                      <a:endParaRPr kumimoji="0" lang="ko-KR" altLang="en-US" sz="27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4344">
                <a:tc>
                  <a:txBody>
                    <a:bodyPr/>
                    <a:lstStyle/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ORACLE</a:t>
                      </a:r>
                    </a:p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27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Django</a:t>
                      </a:r>
                    </a:p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27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JAVA, SPRING</a:t>
                      </a:r>
                    </a:p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27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PYTHON</a:t>
                      </a:r>
                      <a:endParaRPr kumimoji="1" lang="ko-KR" altLang="en-US" sz="27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832" name="표 22831"/>
          <p:cNvGraphicFramePr/>
          <p:nvPr>
            <p:extLst>
              <p:ext uri="{D42A27DB-BD31-4B8C-83A1-F6EECF244321}">
                <p14:modId xmlns:p14="http://schemas.microsoft.com/office/powerpoint/2010/main" val="2091110056"/>
              </p:ext>
            </p:extLst>
          </p:nvPr>
        </p:nvGraphicFramePr>
        <p:xfrm>
          <a:off x="11202521" y="2882361"/>
          <a:ext cx="4025168" cy="4766369"/>
        </p:xfrm>
        <a:graphic>
          <a:graphicData uri="http://schemas.openxmlformats.org/drawingml/2006/table">
            <a:tbl>
              <a:tblPr firstRow="1" bandRow="1"/>
              <a:tblGrid>
                <a:gridCol w="402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2539">
                <a:tc>
                  <a:txBody>
                    <a:bodyPr/>
                    <a:lstStyle/>
                    <a:p>
                      <a:pPr marL="0" lvl="0" indent="0" algn="ctr" defTabSz="393752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700" b="1" i="0" baseline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DATA ANALYSIS</a:t>
                      </a:r>
                      <a:endParaRPr kumimoji="0" lang="ko-KR" altLang="en-US" sz="2700" b="1" i="0" dirty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3830">
                <a:tc>
                  <a:txBody>
                    <a:bodyPr/>
                    <a:lstStyle/>
                    <a:p>
                      <a:pPr marL="0" lvl="0" indent="0" algn="ctr" defTabSz="393752" rtl="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7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SQLAlchemy</a:t>
                      </a:r>
                      <a:r>
                        <a:rPr kumimoji="1" lang="ko-KR" altLang="en-US" sz="27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, </a:t>
                      </a:r>
                      <a:r>
                        <a:rPr kumimoji="1" lang="ko-KR" altLang="en-US" sz="2700" b="0" i="0" baseline="0" dirty="0" err="1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OracleDB</a:t>
                      </a:r>
                      <a:endParaRPr kumimoji="1" lang="ko-KR" altLang="en-US" sz="12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  <a:p>
                      <a:pPr marL="0" lvl="0" indent="0" algn="ctr" defTabSz="393752" rtl="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2700" b="0" i="0" baseline="0" dirty="0" err="1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TenseorFlow</a:t>
                      </a:r>
                      <a:r>
                        <a:rPr kumimoji="1" lang="ko-KR" altLang="en-US" sz="27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/>
                      </a:r>
                      <a:br>
                        <a:rPr kumimoji="1" lang="ko-KR" altLang="en-US" sz="27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700" b="0" i="0" baseline="0" dirty="0" err="1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Pandas</a:t>
                      </a:r>
                      <a:endParaRPr kumimoji="1" lang="ko-KR" altLang="en-US" sz="12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  <a:p>
                      <a:pPr marL="0" lvl="0" indent="0" algn="ctr" defTabSz="393752" rtl="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700" b="0" i="0" baseline="0" dirty="0" err="1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Plotly</a:t>
                      </a:r>
                      <a:endParaRPr kumimoji="1" lang="ko-KR" altLang="en-US" sz="27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  <a:p>
                      <a:pPr marL="0" lvl="0" indent="0" algn="ctr" defTabSz="393752" rtl="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27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Open CV</a:t>
                      </a:r>
                      <a:endParaRPr kumimoji="1" lang="ko-KR" altLang="en-US" sz="27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  <a:p>
                      <a:pPr marL="0" lvl="0" indent="0" algn="ctr" defTabSz="393752" rtl="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27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M</a:t>
                      </a:r>
                      <a:r>
                        <a:rPr kumimoji="1" lang="ko-KR" altLang="en-US" sz="2700" b="0" i="0" baseline="0" dirty="0" err="1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atplotlib</a:t>
                      </a:r>
                      <a:endParaRPr kumimoji="1" lang="ko-KR" altLang="en-US" sz="27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101" name="TextBox 23100"/>
          <p:cNvSpPr txBox="1"/>
          <p:nvPr/>
        </p:nvSpPr>
        <p:spPr>
          <a:xfrm>
            <a:off x="1063435" y="517428"/>
            <a:ext cx="4569557" cy="544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 dirty="0">
                <a:solidFill>
                  <a:srgbClr val="FFFFFF">
                    <a:alpha val="100000"/>
                  </a:srgbClr>
                </a:solidFill>
                <a:latin typeface="휴먼엑스포"/>
              </a:rPr>
              <a:t>3. 서비스 기획 및 설계</a:t>
            </a:r>
            <a:endParaRPr kumimoji="0" lang="ko-KR" altLang="en-US" sz="3000" b="1" i="0" dirty="0">
              <a:solidFill>
                <a:srgbClr val="FFFFFF">
                  <a:alpha val="100000"/>
                </a:srgbClr>
              </a:solidFill>
              <a:latin typeface="휴먼엑스포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222" y="5138888"/>
            <a:ext cx="18286533" cy="5168745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4034" y="566230"/>
            <a:ext cx="17024949" cy="9145319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sp>
        <p:nvSpPr>
          <p:cNvPr id="104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dirty="0" smtClean="0">
                <a:latin typeface="나눔고딕 ExtraBold"/>
                <a:ea typeface="나눔고딕 ExtraBold"/>
              </a:rPr>
              <a:t>22</a:t>
            </a:r>
            <a:endParaRPr lang="en-US" dirty="0" smtClean="0">
              <a:latin typeface="나눔고딕 ExtraBold"/>
              <a:ea typeface="나눔고딕 ExtraBold"/>
            </a:endParaRPr>
          </a:p>
        </p:txBody>
      </p:sp>
      <p:grpSp>
        <p:nvGrpSpPr>
          <p:cNvPr id="15" name="그룹 1002"/>
          <p:cNvGrpSpPr/>
          <p:nvPr/>
        </p:nvGrpSpPr>
        <p:grpSpPr>
          <a:xfrm>
            <a:off x="624112" y="566301"/>
            <a:ext cx="17025489" cy="9144875"/>
            <a:chOff x="623810" y="566667"/>
            <a:chExt cx="17038096" cy="9152381"/>
          </a:xfrm>
        </p:grpSpPr>
        <p:pic>
          <p:nvPicPr>
            <p:cNvPr id="16" name="Object 5"/>
            <p:cNvPicPr>
              <a:picLocks noChangeAspect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" name="Group 4"/>
          <p:cNvGrpSpPr/>
          <p:nvPr/>
        </p:nvGrpSpPr>
        <p:grpSpPr>
          <a:xfrm>
            <a:off x="614314" y="562642"/>
            <a:ext cx="4950511" cy="988807"/>
            <a:chOff x="911053" y="493650"/>
            <a:chExt cx="4950511" cy="988807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5">
              <a:lum/>
            </a:blip>
            <a:stretch>
              <a:fillRect/>
            </a:stretch>
          </p:blipFill>
          <p:spPr>
            <a:xfrm>
              <a:off x="911053" y="493650"/>
              <a:ext cx="4950511" cy="9888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2" name="TextBox 21"/>
          <p:cNvSpPr txBox="1"/>
          <p:nvPr/>
        </p:nvSpPr>
        <p:spPr>
          <a:xfrm>
            <a:off x="766696" y="586420"/>
            <a:ext cx="4569557" cy="5539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 dirty="0">
                <a:solidFill>
                  <a:srgbClr val="FFFFFF">
                    <a:alpha val="100000"/>
                  </a:srgbClr>
                </a:solidFill>
                <a:latin typeface="돋움"/>
                <a:ea typeface="돋움"/>
              </a:rPr>
              <a:t>4. </a:t>
            </a:r>
            <a:r>
              <a:rPr kumimoji="0" lang="ko-KR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돋움"/>
                <a:ea typeface="돋움"/>
              </a:rPr>
              <a:t>추진일정</a:t>
            </a:r>
            <a:endParaRPr kumimoji="0" lang="ko-KR" altLang="en-US" sz="3000" b="1" i="0" dirty="0">
              <a:solidFill>
                <a:srgbClr val="FFFFFF">
                  <a:alpha val="100000"/>
                </a:srgbClr>
              </a:solidFill>
              <a:latin typeface="돋움"/>
              <a:ea typeface="돋움"/>
            </a:endParaRPr>
          </a:p>
        </p:txBody>
      </p:sp>
      <p:graphicFrame>
        <p:nvGraphicFramePr>
          <p:cNvPr id="18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392620"/>
              </p:ext>
            </p:extLst>
          </p:nvPr>
        </p:nvGraphicFramePr>
        <p:xfrm>
          <a:off x="633147" y="1225480"/>
          <a:ext cx="17025556" cy="8486891"/>
        </p:xfrm>
        <a:graphic>
          <a:graphicData uri="http://schemas.openxmlformats.org/drawingml/2006/table">
            <a:tbl>
              <a:tblPr firstRow="1" bandRow="1"/>
              <a:tblGrid>
                <a:gridCol w="852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6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3444774330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1620902490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3146489517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3694085731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2946321274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1130683467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4075047325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1974242143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1021245505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17840074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4145124851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554746976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1187086592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2639626505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3989459857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3641301159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3212541873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1531774810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3707861554"/>
                    </a:ext>
                  </a:extLst>
                </a:gridCol>
                <a:gridCol w="399868">
                  <a:extLst>
                    <a:ext uri="{9D8B030D-6E8A-4147-A177-3AD203B41FA5}">
                      <a16:colId xmlns:a16="http://schemas.microsoft.com/office/drawing/2014/main" val="1600696357"/>
                    </a:ext>
                  </a:extLst>
                </a:gridCol>
              </a:tblGrid>
              <a:tr h="317482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b="1" i="0" u="none" strike="noStrike" dirty="0">
                          <a:solidFill>
                            <a:schemeClr val="lt1"/>
                          </a:solidFill>
                          <a:effectLst/>
                          <a:latin typeface="돋움"/>
                          <a:ea typeface="돋움"/>
                        </a:rPr>
                        <a:t>주차</a:t>
                      </a:r>
                      <a:endParaRPr lang="ko-KR" altLang="en-US" sz="20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1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</a:t>
                      </a:r>
                    </a:p>
                  </a:txBody>
                  <a:tcPr marL="7817" marR="7817" marT="7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2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2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2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823" marR="7823" marT="7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3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4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5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6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424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b="1" i="0" u="none" strike="noStrike" dirty="0">
                          <a:solidFill>
                            <a:schemeClr val="lt1"/>
                          </a:solidFill>
                          <a:effectLst/>
                          <a:latin typeface="돋움"/>
                          <a:ea typeface="돋움"/>
                        </a:rPr>
                        <a:t>일차</a:t>
                      </a:r>
                      <a:endParaRPr lang="ko-KR" altLang="en-US" sz="20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3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4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5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6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7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8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9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10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11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12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13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14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15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16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17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18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19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20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21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22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23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24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25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26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27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28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0" i="0" u="none" strike="noStrike" kern="1000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29</a:t>
                      </a:r>
                      <a:endParaRPr lang="en-US" altLang="ko-KR" sz="2000" b="0" i="0" u="none" strike="noStrike" kern="1000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23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400" b="1" i="0" u="none" strike="noStrike">
                          <a:solidFill>
                            <a:schemeClr val="lt1"/>
                          </a:solidFill>
                          <a:effectLst/>
                          <a:latin typeface="돋움"/>
                          <a:ea typeface="돋움"/>
                        </a:rPr>
                        <a:t>번호</a:t>
                      </a:r>
                      <a:endParaRPr lang="ko-KR" altLang="en-US" sz="2400" b="1" i="0" u="none" strike="noStrik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b="1" i="0" u="none" strike="noStrike" dirty="0" err="1">
                          <a:solidFill>
                            <a:schemeClr val="lt1"/>
                          </a:solidFill>
                          <a:effectLst/>
                          <a:latin typeface="돋움"/>
                          <a:ea typeface="돋움"/>
                        </a:rPr>
                        <a:t>작업항목</a:t>
                      </a:r>
                      <a:endParaRPr lang="ko-KR" altLang="en-US" sz="20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 gridSpan="29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000" b="1" i="0" u="none" strike="noStrik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b="1" i="0" u="none" strike="noStrike" dirty="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7823" marR="7823" marT="78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3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400" b="1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착수</a:t>
                      </a:r>
                      <a:endParaRPr lang="en-US" altLang="ko-KR" sz="2000" b="1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452648"/>
                  </a:ext>
                </a:extLst>
              </a:tr>
              <a:tr h="3733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1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주제 선정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800" dirty="0"/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800" dirty="0"/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3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2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역할분담</a:t>
                      </a:r>
                      <a:endParaRPr lang="en-US" altLang="ko-KR" sz="2000" b="0" i="0" u="none" strike="noStrike" dirty="0" smtClean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3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>
                          <a:latin typeface="돋움"/>
                          <a:ea typeface="돋움"/>
                        </a:rPr>
                        <a:t>3</a:t>
                      </a:r>
                      <a:endParaRPr lang="ko-KR" altLang="en-US" sz="24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프로젝트 일정계획 수립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3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dirty="0">
                          <a:latin typeface="돋움"/>
                          <a:ea typeface="돋움"/>
                        </a:rPr>
                        <a:t>4</a:t>
                      </a:r>
                      <a:endParaRPr lang="ko-KR" altLang="en-US" sz="24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baseline="0" dirty="0" err="1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수행계획서</a:t>
                      </a:r>
                      <a:r>
                        <a:rPr lang="ko-KR" altLang="en-US" sz="2000" b="0" i="0" u="none" strike="noStrike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 작성</a:t>
                      </a:r>
                      <a:r>
                        <a:rPr lang="en-US" altLang="ko-KR" sz="2000" b="0" i="0" u="none" strike="noStrike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(+</a:t>
                      </a:r>
                      <a:r>
                        <a:rPr lang="ko-KR" altLang="en-US" sz="2000" b="0" i="0" u="none" strike="noStrike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다이어그램</a:t>
                      </a:r>
                      <a:r>
                        <a:rPr lang="en-US" altLang="ko-KR" sz="2000" b="0" i="0" u="none" strike="noStrike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)</a:t>
                      </a:r>
                      <a:endParaRPr lang="ko-KR" altLang="en-US" sz="2000" b="0" i="0" u="none" strike="noStrike" baseline="0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3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dirty="0">
                          <a:latin typeface="돋움"/>
                          <a:ea typeface="돋움"/>
                        </a:rPr>
                        <a:t>5</a:t>
                      </a:r>
                      <a:endParaRPr lang="ko-KR" altLang="en-US" sz="24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err="1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기획안</a:t>
                      </a: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 발표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2000" dirty="0">
                          <a:latin typeface="돋움"/>
                          <a:ea typeface="돋움"/>
                        </a:rPr>
                        <a:t>  </a:t>
                      </a: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3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dirty="0">
                          <a:latin typeface="돋움"/>
                          <a:ea typeface="돋움"/>
                        </a:rPr>
                        <a:t>7</a:t>
                      </a:r>
                      <a:endParaRPr lang="ko-KR" altLang="en-US" sz="24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err="1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정보구조</a:t>
                      </a: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/ </a:t>
                      </a:r>
                      <a:r>
                        <a:rPr lang="ko-KR" altLang="en-US" sz="2000" b="0" i="0" u="none" strike="noStrike" dirty="0" err="1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화면구조</a:t>
                      </a: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 설계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　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3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400" b="1" i="0" u="none" strike="noStrike" dirty="0" err="1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백엔드</a:t>
                      </a:r>
                      <a:r>
                        <a:rPr lang="ko-KR" altLang="en-US" sz="2400" b="1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개발</a:t>
                      </a:r>
                      <a:endParaRPr lang="ko-KR" altLang="en-US" sz="2400" b="1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006781"/>
                  </a:ext>
                </a:extLst>
              </a:tr>
              <a:tr h="3733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dirty="0" smtClean="0">
                          <a:latin typeface="돋움"/>
                          <a:ea typeface="돋움"/>
                        </a:rPr>
                        <a:t>8</a:t>
                      </a:r>
                      <a:endParaRPr lang="ko-KR" altLang="en-US" sz="24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데이터 수집 밑 가공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3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dirty="0" smtClean="0">
                          <a:latin typeface="돋움"/>
                          <a:ea typeface="돋움"/>
                        </a:rPr>
                        <a:t>9</a:t>
                      </a:r>
                      <a:endParaRPr lang="ko-KR" altLang="en-US" sz="24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세계지도 구현</a:t>
                      </a: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(Open</a:t>
                      </a:r>
                      <a:r>
                        <a:rPr lang="en-US" altLang="ko-KR" sz="2000" b="0" i="0" u="none" strike="noStrike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API </a:t>
                      </a:r>
                      <a:r>
                        <a:rPr lang="ko-KR" altLang="en-US" sz="2000" b="0" i="0" u="none" strike="noStrike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활용</a:t>
                      </a:r>
                      <a:r>
                        <a:rPr lang="en-US" altLang="ko-KR" sz="2000" b="0" i="0" u="none" strike="noStrike" baseline="0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)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447081"/>
                  </a:ext>
                </a:extLst>
              </a:tr>
              <a:tr h="3733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dirty="0" smtClean="0">
                          <a:latin typeface="돋움"/>
                          <a:ea typeface="돋움"/>
                        </a:rPr>
                        <a:t>10</a:t>
                      </a:r>
                      <a:endParaRPr lang="ko-KR" altLang="en-US" sz="24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err="1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머신러닝</a:t>
                      </a: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/</a:t>
                      </a:r>
                      <a:r>
                        <a:rPr lang="ko-KR" altLang="en-US" sz="2000" b="0" i="0" u="none" strike="noStrike" dirty="0" err="1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딥러닝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2596633"/>
                  </a:ext>
                </a:extLst>
              </a:tr>
              <a:tr h="3733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dirty="0" smtClean="0">
                          <a:latin typeface="돋움"/>
                          <a:ea typeface="돋움"/>
                        </a:rPr>
                        <a:t>11</a:t>
                      </a:r>
                      <a:endParaRPr lang="ko-KR" altLang="en-US" sz="24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미세먼지 예측 관련 기능 구현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423792"/>
                  </a:ext>
                </a:extLst>
              </a:tr>
              <a:tr h="3733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400" b="1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프론트 개발</a:t>
                      </a:r>
                      <a:endParaRPr lang="ko-KR" altLang="en-US" sz="2400" b="1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953958"/>
                  </a:ext>
                </a:extLst>
              </a:tr>
              <a:tr h="3733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dirty="0" smtClean="0">
                          <a:latin typeface="돋움"/>
                          <a:ea typeface="돋움"/>
                        </a:rPr>
                        <a:t>12</a:t>
                      </a:r>
                      <a:endParaRPr lang="ko-KR" altLang="en-US" sz="24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기능  구현  및  적용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92186"/>
                  </a:ext>
                </a:extLst>
              </a:tr>
              <a:tr h="3733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dirty="0" smtClean="0">
                          <a:latin typeface="돋움"/>
                          <a:ea typeface="돋움"/>
                        </a:rPr>
                        <a:t>13</a:t>
                      </a:r>
                      <a:endParaRPr lang="ko-KR" altLang="en-US" sz="24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메인  디자인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385034"/>
                  </a:ext>
                </a:extLst>
              </a:tr>
              <a:tr h="3733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24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400" b="1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테스트</a:t>
                      </a:r>
                      <a:endParaRPr lang="ko-KR" altLang="en-US" sz="2400" b="1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659215"/>
                  </a:ext>
                </a:extLst>
              </a:tr>
              <a:tr h="3733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dirty="0" smtClean="0">
                          <a:latin typeface="돋움"/>
                          <a:ea typeface="돋움"/>
                        </a:rPr>
                        <a:t>14</a:t>
                      </a:r>
                      <a:endParaRPr lang="ko-KR" altLang="en-US" sz="24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중간  테스트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936322"/>
                  </a:ext>
                </a:extLst>
              </a:tr>
              <a:tr h="3733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dirty="0" smtClean="0">
                          <a:latin typeface="돋움"/>
                          <a:ea typeface="돋움"/>
                        </a:rPr>
                        <a:t>15</a:t>
                      </a:r>
                      <a:endParaRPr lang="ko-KR" altLang="en-US" sz="24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최종  테스트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39861"/>
                  </a:ext>
                </a:extLst>
              </a:tr>
              <a:tr h="3733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dirty="0" smtClean="0">
                          <a:latin typeface="돋움"/>
                          <a:ea typeface="돋움"/>
                        </a:rPr>
                        <a:t>16</a:t>
                      </a:r>
                      <a:endParaRPr lang="ko-KR" altLang="en-US" sz="24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err="1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최종발표</a:t>
                      </a: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 보고서  작성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007231"/>
                  </a:ext>
                </a:extLst>
              </a:tr>
              <a:tr h="3733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dirty="0" smtClean="0">
                          <a:latin typeface="돋움"/>
                          <a:ea typeface="돋움"/>
                        </a:rPr>
                        <a:t>17</a:t>
                      </a:r>
                      <a:endParaRPr lang="ko-KR" altLang="en-US" sz="24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2000" b="0" i="0" u="none" strike="noStrike" dirty="0" err="1" smtClean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최종발표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359722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2000" dirty="0">
                        <a:latin typeface="돋움"/>
                        <a:ea typeface="돋움"/>
                      </a:endParaRPr>
                    </a:p>
                  </a:txBody>
                  <a:tcPr marL="7817" marR="7817" marT="7818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593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895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92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25605" name="그림 25604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25094" name="Group 2"/>
          <p:cNvGrpSpPr/>
          <p:nvPr/>
        </p:nvGrpSpPr>
        <p:grpSpPr>
          <a:xfrm>
            <a:off x="620579" y="2053861"/>
            <a:ext cx="17029200" cy="6167891"/>
            <a:chOff x="620579" y="2053861"/>
            <a:chExt cx="17029200" cy="6167891"/>
          </a:xfrm>
        </p:grpSpPr>
        <p:pic>
          <p:nvPicPr>
            <p:cNvPr id="25607" name="그림 25606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2053861"/>
              <a:ext cx="17029200" cy="616789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25608" name="TextBox 25607"/>
          <p:cNvSpPr txBox="1"/>
          <p:nvPr/>
        </p:nvSpPr>
        <p:spPr>
          <a:xfrm>
            <a:off x="5632993" y="4456861"/>
            <a:ext cx="7005937" cy="13610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400" b="1" i="0" baseline="0">
                <a:solidFill>
                  <a:srgbClr val="2C2C2C">
                    <a:alpha val="100000"/>
                  </a:srgbClr>
                </a:solidFill>
                <a:latin typeface="휴먼둥근헤드라인"/>
              </a:rPr>
              <a:t>감사합니다</a:t>
            </a:r>
            <a:endParaRPr kumimoji="1" lang="ko-KR" altLang="en-US" sz="8400" b="1" i="0">
              <a:solidFill>
                <a:srgbClr val="2C2C2C">
                  <a:alpha val="100000"/>
                </a:srgbClr>
              </a:solidFill>
              <a:latin typeface="휴먼둥근헤드라인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3000" b="1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23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8" name="Group 1"/>
          <p:cNvGrpSpPr/>
          <p:nvPr/>
        </p:nvGrpSpPr>
        <p:grpSpPr>
          <a:xfrm>
            <a:off x="-12615" y="5137779"/>
            <a:ext cx="18286156" cy="5169540"/>
            <a:chOff x="-12614" y="5137779"/>
            <a:chExt cx="18286156" cy="5169540"/>
          </a:xfrm>
        </p:grpSpPr>
        <p:pic>
          <p:nvPicPr>
            <p:cNvPr id="6149" name="그림 6148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6150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6151" name="그림 6150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6152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6153" name="그림 6152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6154" name="TextBox 6153"/>
          <p:cNvSpPr txBox="1"/>
          <p:nvPr/>
        </p:nvSpPr>
        <p:spPr>
          <a:xfrm>
            <a:off x="1063434" y="568222"/>
            <a:ext cx="4645748" cy="5442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돋움"/>
                <a:ea typeface="돋움"/>
              </a:rPr>
              <a:t>1. 프로젝트 소개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돋움"/>
              <a:ea typeface="돋움"/>
            </a:endParaRPr>
          </a:p>
        </p:txBody>
      </p:sp>
      <p:sp>
        <p:nvSpPr>
          <p:cNvPr id="6155" name="TextBox 6154"/>
          <p:cNvSpPr txBox="1"/>
          <p:nvPr/>
        </p:nvSpPr>
        <p:spPr>
          <a:xfrm>
            <a:off x="1139626" y="1933239"/>
            <a:ext cx="5559984" cy="6175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500" b="1" i="0" baseline="0">
                <a:solidFill>
                  <a:srgbClr val="1B1760">
                    <a:alpha val="100000"/>
                  </a:srgbClr>
                </a:solidFill>
                <a:latin typeface="돋움"/>
                <a:ea typeface="돋움"/>
              </a:rPr>
              <a:t>프로젝트 개요</a:t>
            </a:r>
            <a:endParaRPr kumimoji="0" lang="ko-KR" altLang="en-US" sz="3500" b="1" i="0">
              <a:solidFill>
                <a:srgbClr val="1B1760">
                  <a:alpha val="100000"/>
                </a:srgbClr>
              </a:solidFill>
              <a:latin typeface="돋움"/>
              <a:ea typeface="돋움"/>
            </a:endParaRPr>
          </a:p>
        </p:txBody>
      </p:sp>
      <p:sp>
        <p:nvSpPr>
          <p:cNvPr id="6156" name="TextBox 6155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3000" b="1" dirty="0">
                <a:solidFill>
                  <a:srgbClr val="FFFFFF">
                    <a:alpha val="100000"/>
                  </a:srgbClr>
                </a:solidFill>
                <a:latin typeface="돋움"/>
                <a:ea typeface="돋움"/>
              </a:rPr>
              <a:t>3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돋움"/>
              <a:ea typeface="돋움"/>
            </a:endParaRPr>
          </a:p>
        </p:txBody>
      </p:sp>
      <p:pic>
        <p:nvPicPr>
          <p:cNvPr id="6157" name="그림 6156"/>
          <p:cNvPicPr>
            <a:picLocks noChangeAspect="1"/>
          </p:cNvPicPr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12715120" y="4758444"/>
            <a:ext cx="4950511" cy="495051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158" name="TextBox 6157"/>
          <p:cNvSpPr txBox="1"/>
          <p:nvPr/>
        </p:nvSpPr>
        <p:spPr>
          <a:xfrm>
            <a:off x="1215816" y="3183943"/>
            <a:ext cx="15535580" cy="30244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6"/>
              </a:buBlip>
              <a:defRPr/>
            </a:pPr>
            <a:r>
              <a:rPr kumimoji="1" lang="ko-KR" altLang="en-US" sz="3500" b="0" i="0" baseline="0" dirty="0" err="1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프로젝트명</a:t>
            </a:r>
            <a:r>
              <a:rPr kumimoji="1" lang="ko-KR" altLang="en-US" sz="3500" b="0" i="0" baseline="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 : 미세먼지 빅데이터분석 ‘미세먼지안심여행’</a:t>
            </a:r>
          </a:p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6"/>
              </a:buBlip>
              <a:defRPr/>
            </a:pPr>
            <a:endParaRPr kumimoji="0" lang="ko-KR" altLang="en-US" sz="3500" b="0" i="0" baseline="0" dirty="0">
              <a:solidFill>
                <a:srgbClr val="000000">
                  <a:alpha val="100000"/>
                </a:srgbClr>
              </a:solidFill>
              <a:latin typeface="돋움"/>
              <a:ea typeface="돋움"/>
            </a:endParaRPr>
          </a:p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6"/>
              </a:buBlip>
              <a:defRPr/>
            </a:pPr>
            <a:r>
              <a:rPr kumimoji="0" lang="ko-KR" altLang="en-US" sz="3500" b="0" i="0" baseline="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프로젝트 기간 : 2024. 6. </a:t>
            </a:r>
            <a:r>
              <a:rPr kumimoji="0" lang="ko-KR" altLang="en-US" sz="3500" b="0" i="0" baseline="0" dirty="0" smtClean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11(</a:t>
            </a:r>
            <a:r>
              <a:rPr lang="ko-KR" altLang="en-US" sz="35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화</a:t>
            </a:r>
            <a:r>
              <a:rPr kumimoji="0" lang="ko-KR" altLang="en-US" sz="3500" b="0" i="0" baseline="0" dirty="0" smtClean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) </a:t>
            </a:r>
            <a:r>
              <a:rPr kumimoji="0" lang="ko-KR" altLang="en-US" sz="3500" b="0" i="0" baseline="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~ 7. </a:t>
            </a:r>
            <a:r>
              <a:rPr lang="en-US" altLang="ko-KR" sz="3500" dirty="0" smtClean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23</a:t>
            </a:r>
            <a:r>
              <a:rPr kumimoji="0" lang="ko-KR" altLang="en-US" sz="3500" b="0" i="0" baseline="0" dirty="0" smtClean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일(화) </a:t>
            </a:r>
            <a:r>
              <a:rPr kumimoji="0" lang="ko-KR" altLang="en-US" sz="3500" b="0" i="0" baseline="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6주간 진행</a:t>
            </a:r>
          </a:p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6"/>
              </a:buBlip>
              <a:defRPr/>
            </a:pPr>
            <a:endParaRPr kumimoji="0" lang="ko-KR" altLang="en-US" sz="3500" b="0" i="0" baseline="0" dirty="0">
              <a:solidFill>
                <a:srgbClr val="000000">
                  <a:alpha val="100000"/>
                </a:srgbClr>
              </a:solidFill>
              <a:latin typeface="돋움"/>
              <a:ea typeface="돋움"/>
            </a:endParaRPr>
          </a:p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6"/>
              </a:buBlip>
              <a:defRPr/>
            </a:pPr>
            <a:r>
              <a:rPr kumimoji="0" lang="ko-KR" altLang="en-US" sz="3500" b="0" i="0" baseline="0" dirty="0" err="1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팀명</a:t>
            </a:r>
            <a:r>
              <a:rPr kumimoji="0" lang="ko-KR" altLang="en-US" sz="3500" b="0" i="0" baseline="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 : 먼지가되어팀(휴먼교육센터 교육생 5인)</a:t>
            </a:r>
            <a:endParaRPr kumimoji="0" lang="ko-KR" altLang="en-US" sz="3500" b="0" i="0" dirty="0">
              <a:solidFill>
                <a:srgbClr val="000000">
                  <a:alpha val="100000"/>
                </a:srgbClr>
              </a:solidFill>
              <a:latin typeface="돋움"/>
              <a:ea typeface="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7173" name="그림 7172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7174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7175" name="그림 7174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7176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7177" name="그림 7176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7178" name="TextBox 7177"/>
          <p:cNvSpPr txBox="1"/>
          <p:nvPr/>
        </p:nvSpPr>
        <p:spPr>
          <a:xfrm>
            <a:off x="1063435" y="568222"/>
            <a:ext cx="4645748" cy="542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1. 프로젝트 소개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graphicFrame>
        <p:nvGraphicFramePr>
          <p:cNvPr id="7179" name="표 7178"/>
          <p:cNvGraphicFramePr/>
          <p:nvPr>
            <p:extLst>
              <p:ext uri="{D42A27DB-BD31-4B8C-83A1-F6EECF244321}">
                <p14:modId xmlns:p14="http://schemas.microsoft.com/office/powerpoint/2010/main" val="3196523547"/>
              </p:ext>
            </p:extLst>
          </p:nvPr>
        </p:nvGraphicFramePr>
        <p:xfrm>
          <a:off x="1261810" y="2701456"/>
          <a:ext cx="15748242" cy="6617111"/>
        </p:xfrm>
        <a:graphic>
          <a:graphicData uri="http://schemas.openxmlformats.org/drawingml/2006/table">
            <a:tbl>
              <a:tblPr firstRow="1" bandRow="1"/>
              <a:tblGrid>
                <a:gridCol w="1934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72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6456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500" b="1" i="0" baseline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담당자</a:t>
                      </a:r>
                      <a:endParaRPr kumimoji="0" lang="ko-KR" altLang="en-US" sz="2500" b="1" i="0" dirty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5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역할</a:t>
                      </a:r>
                      <a:endParaRPr kumimoji="0" lang="ko-KR" altLang="en-US" sz="25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5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담당 업무</a:t>
                      </a:r>
                      <a:endParaRPr kumimoji="0" lang="ko-KR" altLang="en-US" sz="25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6131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전민경</a:t>
                      </a:r>
                      <a:endParaRPr kumimoji="1" lang="ko-KR" altLang="en-US" sz="25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팀장</a:t>
                      </a:r>
                      <a:b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(프로젝트 총괄)</a:t>
                      </a:r>
                      <a:endParaRPr kumimoji="1" lang="ko-KR" altLang="en-US" sz="25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6120" lvl="1" indent="-329975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발표, </a:t>
                      </a:r>
                      <a:r>
                        <a:rPr kumimoji="1" lang="ko-KR" altLang="en-US" sz="25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지도서비스 구현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, </a:t>
                      </a:r>
                      <a:r>
                        <a:rPr kumimoji="1" lang="ko-KR" altLang="en-US" sz="25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머신러닝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기반 예측 </a:t>
                      </a:r>
                      <a:r>
                        <a:rPr kumimoji="1" lang="ko-KR" altLang="en-US" sz="25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서비스 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구현, 국내 </a:t>
                      </a:r>
                      <a:r>
                        <a:rPr kumimoji="1" lang="ko-KR" altLang="en-US" sz="25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안심여행지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추천서비스 구현</a:t>
                      </a:r>
                      <a:endParaRPr kumimoji="1" lang="ko-KR" altLang="en-US" sz="25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6131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김광섭</a:t>
                      </a:r>
                      <a:endParaRPr kumimoji="1" lang="ko-KR" altLang="en-US" sz="25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PM</a:t>
                      </a:r>
                      <a:b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(프로젝트 관리)</a:t>
                      </a:r>
                      <a:endParaRPr kumimoji="1" lang="ko-KR" altLang="en-US" sz="25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SPRING 서버 설계 및 배포, </a:t>
                      </a:r>
                      <a:r>
                        <a:rPr kumimoji="1" lang="ko-KR" altLang="en-US" sz="25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지도서비스 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구현, </a:t>
                      </a:r>
                      <a:r>
                        <a:rPr kumimoji="1" lang="ko-KR" altLang="en-US" sz="25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머신러닝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기반 예측 </a:t>
                      </a:r>
                      <a:r>
                        <a:rPr kumimoji="1" lang="ko-KR" altLang="en-US" sz="25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서비스 구현, </a:t>
                      </a:r>
                      <a:r>
                        <a:rPr kumimoji="1" lang="ko-KR" altLang="en-US" sz="25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안심여행지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추천서비스 구현</a:t>
                      </a:r>
                      <a:endParaRPr kumimoji="1" lang="ko-KR" altLang="en-US" sz="25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6131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김유진</a:t>
                      </a:r>
                      <a:endParaRPr kumimoji="1" lang="ko-KR" altLang="en-US" sz="25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디자인</a:t>
                      </a:r>
                      <a:endParaRPr kumimoji="1" lang="ko-KR" altLang="en-US" sz="25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이미지 디자인, 메인화면 구현, 로그인/회원가입 구현</a:t>
                      </a:r>
                      <a:endParaRPr kumimoji="1" lang="ko-KR" altLang="en-US" sz="25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6131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김한민</a:t>
                      </a:r>
                      <a:endParaRPr kumimoji="1" lang="ko-KR" altLang="en-US" sz="25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UI 설계</a:t>
                      </a:r>
                      <a:b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및 기능 구현</a:t>
                      </a:r>
                      <a:endParaRPr kumimoji="1" lang="ko-KR" altLang="en-US" sz="25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5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깃허브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관리,  UI 설계, </a:t>
                      </a:r>
                      <a:r>
                        <a:rPr kumimoji="1" lang="ko-KR" altLang="en-US" sz="25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메인화면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구현, CCTV </a:t>
                      </a:r>
                      <a:r>
                        <a:rPr kumimoji="1" lang="ko-KR" altLang="en-US" sz="25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서비스(국내) 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구현, 관련 기사 제공 서비스 구현</a:t>
                      </a:r>
                      <a:endParaRPr kumimoji="1" lang="ko-KR" altLang="en-US" sz="25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6131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허광혁</a:t>
                      </a:r>
                      <a:endParaRPr kumimoji="1" lang="ko-KR" altLang="en-US" sz="25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UI 설계</a:t>
                      </a:r>
                      <a:b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5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및 기능 구현 </a:t>
                      </a:r>
                      <a:endParaRPr kumimoji="1" lang="ko-KR" altLang="en-US" sz="25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5"/>
                        </a:buBlip>
                        <a:defRPr/>
                      </a:pP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DJANGO 서버 설계 및 배포, </a:t>
                      </a:r>
                      <a:r>
                        <a:rPr kumimoji="1" lang="ko-KR" altLang="en-US" sz="25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머신러닝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기반 </a:t>
                      </a:r>
                      <a:r>
                        <a:rPr kumimoji="1" lang="ko-KR" altLang="en-US" sz="25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지도서비스 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구현, </a:t>
                      </a:r>
                      <a:r>
                        <a:rPr kumimoji="1" lang="ko-KR" altLang="en-US" sz="25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머신러닝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기반 예측 </a:t>
                      </a:r>
                      <a:r>
                        <a:rPr kumimoji="1" lang="ko-KR" altLang="en-US" sz="25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서비스 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구현</a:t>
                      </a:r>
                      <a:r>
                        <a:rPr kumimoji="1" lang="ko-KR" altLang="en-US" sz="25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, </a:t>
                      </a:r>
                      <a:r>
                        <a:rPr kumimoji="1" lang="ko-KR" altLang="en-US" sz="2500" b="0" i="0" baseline="0" dirty="0" err="1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안심여행지</a:t>
                      </a:r>
                      <a:r>
                        <a:rPr kumimoji="1" lang="ko-KR" altLang="en-US" sz="25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 </a:t>
                      </a:r>
                      <a:r>
                        <a:rPr kumimoji="1" lang="ko-KR" altLang="en-US" sz="25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추천서비스 구현</a:t>
                      </a:r>
                      <a:endParaRPr kumimoji="1" lang="ko-KR" altLang="en-US" sz="25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258" name="TextBox 7257"/>
          <p:cNvSpPr txBox="1"/>
          <p:nvPr/>
        </p:nvSpPr>
        <p:spPr>
          <a:xfrm>
            <a:off x="1139626" y="1863412"/>
            <a:ext cx="5559983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팀 구성 및 역할 분담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7259" name="TextBox 7258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3000" b="1" dirty="0">
                <a:solidFill>
                  <a:srgbClr val="FFFFFF">
                    <a:alpha val="100000"/>
                  </a:srgbClr>
                </a:solidFill>
                <a:latin typeface="D2Coding"/>
              </a:rPr>
              <a:t>4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6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8197" name="그림 8196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8198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8199" name="그림 8198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8200" name="TextBox 8199"/>
          <p:cNvSpPr txBox="1"/>
          <p:nvPr/>
        </p:nvSpPr>
        <p:spPr>
          <a:xfrm>
            <a:off x="1139626" y="1863412"/>
            <a:ext cx="3596602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추진배경(1/2)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8201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8202" name="그림 8201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8203" name="TextBox 8202"/>
          <p:cNvSpPr txBox="1"/>
          <p:nvPr/>
        </p:nvSpPr>
        <p:spPr>
          <a:xfrm>
            <a:off x="1626913" y="568222"/>
            <a:ext cx="3579131" cy="542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2. 배경 및 필요성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8204" name="TextBox 8203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D2Coding"/>
              </a:rPr>
              <a:t>5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pic>
        <p:nvPicPr>
          <p:cNvPr id="8205" name="그림 8204"/>
          <p:cNvPicPr>
            <a:picLocks noChangeAspect="1"/>
          </p:cNvPicPr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1292008" y="2853782"/>
            <a:ext cx="6155166" cy="59409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8206" name="TextBox 8205"/>
          <p:cNvSpPr txBox="1"/>
          <p:nvPr/>
        </p:nvSpPr>
        <p:spPr>
          <a:xfrm>
            <a:off x="7994799" y="6426606"/>
            <a:ext cx="9213742" cy="301727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6"/>
              </a:buBlip>
              <a:defRPr/>
            </a:pPr>
            <a:r>
              <a:rPr kumimoji="1" lang="ko-KR" altLang="en-US" sz="25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미세먼지란 지름이 10㎍(마이크로미터) 미만의 크기 입자로, 2.5㎍ 미만의 초미세먼지의 경우 코점막을 통해 걸러지지 않아 </a:t>
            </a:r>
            <a:r>
              <a:rPr kumimoji="0" lang="ko-KR" altLang="en-US" sz="2500" b="1" i="0" baseline="0">
                <a:solidFill>
                  <a:srgbClr val="4F81BD">
                    <a:alpha val="100000"/>
                  </a:srgbClr>
                </a:solidFill>
                <a:latin typeface="D2Coding"/>
              </a:rPr>
              <a:t>발암물질로 규정(WHO)</a:t>
            </a:r>
            <a:r>
              <a:rPr kumimoji="1" lang="ko-KR" altLang="en-US" sz="25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되었으며, </a:t>
            </a:r>
            <a:r>
              <a:rPr kumimoji="0" lang="ko-KR" altLang="en-US" sz="2500" b="1" i="0" baseline="0">
                <a:solidFill>
                  <a:srgbClr val="4F81BD">
                    <a:alpha val="100000"/>
                  </a:srgbClr>
                </a:solidFill>
                <a:latin typeface="D2Coding"/>
              </a:rPr>
              <a:t>암 외에도 심혈관 질환, 폐질환 등 여러 질병을 유발</a:t>
            </a:r>
            <a:r>
              <a:rPr kumimoji="1" lang="ko-KR" altLang="en-US" sz="25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한다는 많은 연구 결과가 발표</a:t>
            </a:r>
          </a:p>
          <a:p>
            <a:pPr marL="0" lvl="0" indent="0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6"/>
              </a:buBlip>
              <a:defRPr/>
            </a:pPr>
            <a:endParaRPr kumimoji="0" lang="ko-KR" altLang="en-US" sz="2500" b="0" i="0" baseline="0">
              <a:solidFill>
                <a:srgbClr val="000000">
                  <a:alpha val="100000"/>
                </a:srgbClr>
              </a:solidFill>
              <a:latin typeface="D2Coding"/>
            </a:endParaRPr>
          </a:p>
          <a:p>
            <a:pPr marL="0" lvl="0" indent="0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6"/>
              </a:buBlip>
              <a:defRPr/>
            </a:pPr>
            <a:r>
              <a:rPr kumimoji="0" lang="ko-KR" altLang="en-US" sz="2500" b="1" i="0" baseline="0">
                <a:solidFill>
                  <a:srgbClr val="6182D6">
                    <a:alpha val="100000"/>
                  </a:srgbClr>
                </a:solidFill>
                <a:latin typeface="D2Coding"/>
              </a:rPr>
              <a:t>어린이, 노인, 호흡기 질환자 등 </a:t>
            </a:r>
            <a:r>
              <a:rPr kumimoji="0" lang="ko-KR" altLang="en-US" sz="2500" b="1" i="0" baseline="0">
                <a:solidFill>
                  <a:srgbClr val="4F81BD">
                    <a:alpha val="100000"/>
                  </a:srgbClr>
                </a:solidFill>
                <a:latin typeface="D2Coding"/>
              </a:rPr>
              <a:t>민감군은</a:t>
            </a:r>
            <a:r>
              <a:rPr kumimoji="0" lang="ko-KR" altLang="en-US" sz="25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 일반인보다 더욱 각별한 주의가 필요!</a:t>
            </a:r>
            <a:endParaRPr kumimoji="0" lang="ko-KR" altLang="en-US" sz="2500" b="0" i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8207" name="TextBox 8206"/>
          <p:cNvSpPr txBox="1"/>
          <p:nvPr/>
        </p:nvSpPr>
        <p:spPr>
          <a:xfrm>
            <a:off x="1139626" y="8947102"/>
            <a:ext cx="6626600" cy="3952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000" b="1" i="0" baseline="0">
                <a:solidFill>
                  <a:srgbClr val="404040">
                    <a:alpha val="100000"/>
                  </a:srgbClr>
                </a:solidFill>
                <a:latin typeface="D2Coding"/>
              </a:rPr>
              <a:t>*사진: 미세먼지 </a:t>
            </a:r>
            <a:r>
              <a:rPr kumimoji="0" lang="ko-KR" altLang="en-US" sz="2000" b="1" i="0" baseline="0">
                <a:solidFill>
                  <a:srgbClr val="404040">
                    <a:alpha val="100000"/>
                  </a:srgbClr>
                </a:solidFill>
                <a:latin typeface="Arial"/>
              </a:rPr>
              <a:t>‘</a:t>
            </a:r>
            <a:r>
              <a:rPr kumimoji="0" lang="ko-KR" altLang="en-US" sz="2000" b="1" i="0" baseline="0">
                <a:solidFill>
                  <a:srgbClr val="404040">
                    <a:alpha val="100000"/>
                  </a:srgbClr>
                </a:solidFill>
                <a:latin typeface="D2Coding"/>
              </a:rPr>
              <a:t>나쁨</a:t>
            </a:r>
            <a:r>
              <a:rPr kumimoji="0" lang="ko-KR" altLang="en-US" sz="2000" b="1" i="0" baseline="0">
                <a:solidFill>
                  <a:srgbClr val="404040">
                    <a:alpha val="100000"/>
                  </a:srgbClr>
                </a:solidFill>
                <a:latin typeface="Arial"/>
              </a:rPr>
              <a:t>’</a:t>
            </a:r>
            <a:r>
              <a:rPr kumimoji="0" lang="ko-KR" altLang="en-US" sz="2000" b="1" i="0" baseline="0">
                <a:solidFill>
                  <a:srgbClr val="404040">
                    <a:alpha val="100000"/>
                  </a:srgbClr>
                </a:solidFill>
                <a:latin typeface="D2Coding"/>
              </a:rPr>
              <a:t> 수준을 보인 서울 종로 일대(2023)</a:t>
            </a:r>
            <a:endParaRPr kumimoji="0" lang="ko-KR" altLang="en-US" sz="2000" b="1" i="0">
              <a:solidFill>
                <a:srgbClr val="404040">
                  <a:alpha val="100000"/>
                </a:srgbClr>
              </a:solidFill>
              <a:latin typeface="D2Coding"/>
            </a:endParaRPr>
          </a:p>
        </p:txBody>
      </p:sp>
      <p:pic>
        <p:nvPicPr>
          <p:cNvPr id="8208" name="그림 8207"/>
          <p:cNvPicPr>
            <a:picLocks noChangeAspect="1"/>
          </p:cNvPicPr>
          <p:nvPr/>
        </p:nvPicPr>
        <p:blipFill rotWithShape="1">
          <a:blip r:embed="rId7">
            <a:lum/>
          </a:blip>
          <a:stretch>
            <a:fillRect/>
          </a:stretch>
        </p:blipFill>
        <p:spPr>
          <a:xfrm>
            <a:off x="7994799" y="2853782"/>
            <a:ext cx="8832788" cy="3337943"/>
          </a:xfrm>
          <a:prstGeom prst="rect">
            <a:avLst/>
          </a:prstGeom>
          <a:noFill/>
          <a:ln w="38346" cap="flat" cmpd="sng" algn="ctr">
            <a:solidFill>
              <a:srgbClr val="DFE6F7"/>
            </a:solidFill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0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9221" name="그림 9220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9222" name="Group 2"/>
          <p:cNvGrpSpPr/>
          <p:nvPr/>
        </p:nvGrpSpPr>
        <p:grpSpPr>
          <a:xfrm>
            <a:off x="620579" y="563477"/>
            <a:ext cx="17029200" cy="9148660"/>
            <a:chOff x="620579" y="563477"/>
            <a:chExt cx="17029200" cy="9148660"/>
          </a:xfrm>
        </p:grpSpPr>
        <p:pic>
          <p:nvPicPr>
            <p:cNvPr id="9223" name="그림 9222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579" y="563477"/>
              <a:ext cx="17029200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9224" name="TextBox 9223"/>
          <p:cNvSpPr txBox="1"/>
          <p:nvPr/>
        </p:nvSpPr>
        <p:spPr>
          <a:xfrm>
            <a:off x="1139626" y="1863412"/>
            <a:ext cx="3596602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추진배경(2/2)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9225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9226" name="그림 9225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9227" name="TextBox 9226"/>
          <p:cNvSpPr txBox="1"/>
          <p:nvPr/>
        </p:nvSpPr>
        <p:spPr>
          <a:xfrm>
            <a:off x="1626913" y="568222"/>
            <a:ext cx="3579131" cy="542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2. 배경 및 필요성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9228" name="TextBox 9227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3000" b="1" dirty="0">
                <a:solidFill>
                  <a:srgbClr val="FFFFFF">
                    <a:alpha val="100000"/>
                  </a:srgbClr>
                </a:solidFill>
                <a:latin typeface="D2Coding"/>
              </a:rPr>
              <a:t>6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pic>
        <p:nvPicPr>
          <p:cNvPr id="9229" name="그림 9228"/>
          <p:cNvPicPr>
            <a:picLocks noChangeAspect="1"/>
          </p:cNvPicPr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9135988" y="5353681"/>
            <a:ext cx="7843980" cy="336484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9230" name="그림 9229"/>
          <p:cNvPicPr>
            <a:picLocks noChangeAspect="1"/>
          </p:cNvPicPr>
          <p:nvPr/>
        </p:nvPicPr>
        <p:blipFill rotWithShape="1">
          <a:blip r:embed="rId6">
            <a:lum/>
          </a:blip>
          <a:stretch>
            <a:fillRect/>
          </a:stretch>
        </p:blipFill>
        <p:spPr>
          <a:xfrm>
            <a:off x="1063435" y="3560097"/>
            <a:ext cx="7940823" cy="51584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9231" name="TextBox 9230"/>
          <p:cNvSpPr txBox="1"/>
          <p:nvPr/>
        </p:nvSpPr>
        <p:spPr>
          <a:xfrm>
            <a:off x="9294678" y="3539500"/>
            <a:ext cx="7894830" cy="13427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7"/>
              </a:buBlip>
              <a:defRPr/>
            </a:pPr>
            <a:r>
              <a:rPr kumimoji="1" lang="ko-KR" altLang="en-US" sz="25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각 나라별 미세먼지 기준이 다르며, 한국 환경부의 경우 미세먼지를 </a:t>
            </a:r>
            <a:r>
              <a:rPr kumimoji="1" lang="ko-KR" altLang="en-US" sz="2500" b="0" i="0" baseline="0">
                <a:solidFill>
                  <a:srgbClr val="000000">
                    <a:alpha val="100000"/>
                  </a:srgbClr>
                </a:solidFill>
                <a:latin typeface="Arial"/>
              </a:rPr>
              <a:t>‘</a:t>
            </a:r>
            <a:r>
              <a:rPr kumimoji="1" lang="ko-KR" altLang="en-US" sz="25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좋음-보통-나쁨-매우나쁨</a:t>
            </a:r>
            <a:r>
              <a:rPr kumimoji="1" lang="ko-KR" altLang="en-US" sz="2500" b="0" i="0" baseline="0">
                <a:solidFill>
                  <a:srgbClr val="000000">
                    <a:alpha val="100000"/>
                  </a:srgbClr>
                </a:solidFill>
                <a:latin typeface="Arial"/>
              </a:rPr>
              <a:t>’</a:t>
            </a:r>
            <a:r>
              <a:rPr kumimoji="1" lang="ko-KR" altLang="en-US" sz="25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 </a:t>
            </a:r>
            <a:br>
              <a:rPr kumimoji="1" lang="ko-KR" altLang="en-US" sz="25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</a:br>
            <a:r>
              <a:rPr kumimoji="1" lang="ko-KR" altLang="en-US" sz="25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4단계로 분류하고, 기준별 각 대안방안을 마련</a:t>
            </a:r>
            <a:endParaRPr kumimoji="1" lang="ko-KR" altLang="en-US" sz="2500" b="0" i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4" name="Group 1"/>
          <p:cNvGrpSpPr/>
          <p:nvPr/>
        </p:nvGrpSpPr>
        <p:grpSpPr>
          <a:xfrm>
            <a:off x="-11051" y="5137779"/>
            <a:ext cx="18284592" cy="5169540"/>
            <a:chOff x="-11051" y="5137779"/>
            <a:chExt cx="18284592" cy="5169540"/>
          </a:xfrm>
        </p:grpSpPr>
        <p:pic>
          <p:nvPicPr>
            <p:cNvPr id="10245" name="그림 10244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1051" y="5137779"/>
              <a:ext cx="18284592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10246" name="Group 2"/>
          <p:cNvGrpSpPr/>
          <p:nvPr/>
        </p:nvGrpSpPr>
        <p:grpSpPr>
          <a:xfrm>
            <a:off x="612653" y="576148"/>
            <a:ext cx="17029200" cy="9148715"/>
            <a:chOff x="612653" y="576148"/>
            <a:chExt cx="17029200" cy="9148715"/>
          </a:xfrm>
        </p:grpSpPr>
        <p:pic>
          <p:nvPicPr>
            <p:cNvPr id="10247" name="그림 10246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12653" y="576148"/>
              <a:ext cx="17029200" cy="914871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0248" name="TextBox 10247"/>
          <p:cNvSpPr txBox="1"/>
          <p:nvPr/>
        </p:nvSpPr>
        <p:spPr>
          <a:xfrm>
            <a:off x="1182494" y="1657054"/>
            <a:ext cx="5728217" cy="59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유사 서비스 분석(1/6)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10249" name="Group 3"/>
          <p:cNvGrpSpPr/>
          <p:nvPr/>
        </p:nvGrpSpPr>
        <p:grpSpPr>
          <a:xfrm>
            <a:off x="911053" y="493650"/>
            <a:ext cx="4950511" cy="988807"/>
            <a:chOff x="911053" y="493650"/>
            <a:chExt cx="4950511" cy="988807"/>
          </a:xfrm>
        </p:grpSpPr>
        <p:pic>
          <p:nvPicPr>
            <p:cNvPr id="10250" name="그림 10249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3650"/>
              <a:ext cx="4950511" cy="9888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0251" name="TextBox 10250"/>
          <p:cNvSpPr txBox="1"/>
          <p:nvPr/>
        </p:nvSpPr>
        <p:spPr>
          <a:xfrm>
            <a:off x="1520525" y="568222"/>
            <a:ext cx="3807759" cy="57140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2. 배경 및 필요성</a:t>
            </a:r>
            <a:endParaRPr kumimoji="0" lang="ko-KR" altLang="en-US" sz="32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0252" name="TextBox 10251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D2Coding"/>
              </a:rPr>
              <a:t>7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0253" name="TextBox 10252"/>
          <p:cNvSpPr txBox="1"/>
          <p:nvPr/>
        </p:nvSpPr>
        <p:spPr>
          <a:xfrm>
            <a:off x="1139626" y="2396692"/>
            <a:ext cx="15154680" cy="5904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5"/>
              </a:buBlip>
              <a:defRPr/>
            </a:pPr>
            <a:r>
              <a:rPr kumimoji="1" lang="ko-KR" altLang="en-US" sz="30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타 미세먼지 분석 프로젝트</a:t>
            </a:r>
            <a:endParaRPr kumimoji="1" lang="ko-KR" altLang="en-US" sz="3000" b="0" i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graphicFrame>
        <p:nvGraphicFramePr>
          <p:cNvPr id="10254" name="표 10253"/>
          <p:cNvGraphicFramePr/>
          <p:nvPr>
            <p:extLst>
              <p:ext uri="{D42A27DB-BD31-4B8C-83A1-F6EECF244321}">
                <p14:modId xmlns:p14="http://schemas.microsoft.com/office/powerpoint/2010/main" val="3237904847"/>
              </p:ext>
            </p:extLst>
          </p:nvPr>
        </p:nvGraphicFramePr>
        <p:xfrm>
          <a:off x="1360217" y="3187125"/>
          <a:ext cx="15532453" cy="5841368"/>
        </p:xfrm>
        <a:graphic>
          <a:graphicData uri="http://schemas.openxmlformats.org/drawingml/2006/table">
            <a:tbl>
              <a:tblPr firstRow="1" bandRow="1"/>
              <a:tblGrid>
                <a:gridCol w="3428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04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6487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프로젝트명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2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D2Coding"/>
                        </a:rPr>
                        <a:t>담당 업무</a:t>
                      </a:r>
                      <a:endParaRPr kumimoji="0" lang="ko-KR" altLang="en-US" sz="2200" b="1" i="0">
                        <a:solidFill>
                          <a:srgbClr val="FFFFFF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3890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머신러닝 기반 미세먼지 </a:t>
                      </a:r>
                      <a:b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데이터 분석 프로젝트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6"/>
                        </a:buBlip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서울대공원을 기준으로 한 미세먼지 수치와 관광객 수의 상관관계 조사(머신러닝 사용X)</a:t>
                      </a:r>
                    </a:p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6"/>
                        </a:buBlip>
                        <a:defRPr/>
                      </a:pPr>
                      <a:r>
                        <a:rPr kumimoji="0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결과 : 미세먼지 수치가 높을 때 관광객 수 감소,  미세먼지 수치가 낮을 때 관광객 수 증가</a:t>
                      </a:r>
                      <a:endParaRPr kumimoji="0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0821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미세먼지 현황 확인 프로젝트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6"/>
                        </a:buBlip>
                        <a:defRPr/>
                      </a:pPr>
                      <a:r>
                        <a:rPr kumimoji="1" lang="ko-KR" altLang="en-US" sz="22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대한민국 미세먼지 현황 분석, 서울시 교통량과 미세먼지 농도의 상관 관계 분석, 풍향과 서울시 미세먼지 농도의 상관 관계 분석, 중국 미세먼지와 서울시 미세먼지 농도의 상관관계 분석</a:t>
                      </a:r>
                    </a:p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6"/>
                        </a:buBlip>
                        <a:defRPr/>
                      </a:pPr>
                      <a:r>
                        <a:rPr kumimoji="0" lang="ko-KR" altLang="en-US" sz="22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결과 : 대한민국의 미세먼지 농도는 중국의 미세먼지 영향을 받음, 서울시 교통량과 서울시의 미세먼지 농도는 상관관계가 있음, 서풍이 많이 불수록 미세먼지 농도가 높아짐, 중국 도시의 미세먼지와 서울 미세먼지의 상관관계가 </a:t>
                      </a:r>
                      <a:r>
                        <a:rPr kumimoji="0" lang="ko-KR" altLang="en-US" sz="22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있음</a:t>
                      </a:r>
                      <a:endParaRPr kumimoji="0" lang="ko-KR" altLang="en-US" sz="22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7385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기후와 경제를 이용한 미세먼지 예측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6"/>
                        </a:buBlip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미세먼지 예측 및 미세먼지에 양향을 주는 변수 파악</a:t>
                      </a:r>
                    </a:p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6"/>
                        </a:buBlip>
                        <a:defRPr/>
                      </a:pPr>
                      <a:r>
                        <a:rPr kumimoji="0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독립변수로 기후 / 코스피 / 석유 소비량 / 경유 소비량 데이터 활용</a:t>
                      </a:r>
                      <a:endParaRPr kumimoji="0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7385">
                <a:tc>
                  <a:txBody>
                    <a:bodyPr/>
                    <a:lstStyle/>
                    <a:p>
                      <a:pPr marL="0" lvl="0" indent="0" algn="ctr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계절별 미세먼지 </a:t>
                      </a:r>
                      <a:b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</a:br>
                      <a:r>
                        <a:rPr kumimoji="1" lang="ko-KR" altLang="en-US" sz="22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농도 분석</a:t>
                      </a:r>
                      <a:endParaRPr kumimoji="1" lang="ko-KR" altLang="en-US" sz="2200" b="0" i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6"/>
                        </a:buBlip>
                        <a:defRPr/>
                      </a:pPr>
                      <a:r>
                        <a:rPr kumimoji="1" lang="ko-KR" altLang="en-US" sz="22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월(계절) / 측정소 / 저년도 대비 미세먼지의 수치 파악 분석</a:t>
                      </a:r>
                    </a:p>
                    <a:p>
                      <a:pPr marL="368348" lvl="0" indent="-368348" algn="l" defTabSz="393752" rtl="0" eaLnBrk="1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/>
                        <a:buBlip>
                          <a:blip r:embed="rId6"/>
                        </a:buBlip>
                        <a:defRPr/>
                      </a:pPr>
                      <a:r>
                        <a:rPr kumimoji="0" lang="ko-KR" altLang="en-US" sz="22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D2Coding"/>
                        </a:rPr>
                        <a:t>결과 : 여름이 가장 미세먼지 농도가 낮고 겨울이 가장 높음</a:t>
                      </a:r>
                      <a:endParaRPr kumimoji="0" lang="ko-KR" altLang="en-US" sz="22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D2Coding"/>
                      </a:endParaRPr>
                    </a:p>
                  </a:txBody>
                  <a:tcPr anchor="ctr">
                    <a:lnL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14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301" name="오른쪽 화살표 10300"/>
          <p:cNvSpPr/>
          <p:nvPr/>
        </p:nvSpPr>
        <p:spPr>
          <a:xfrm>
            <a:off x="6142495" y="9007441"/>
            <a:ext cx="1142807" cy="41265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en-US" altLang="en-US" sz="1200" b="0" i="0" baseline="0">
              <a:solidFill>
                <a:schemeClr val="tx1"/>
              </a:solidFill>
              <a:latin typeface="?? ??"/>
            </a:endParaRPr>
          </a:p>
        </p:txBody>
      </p:sp>
      <p:sp>
        <p:nvSpPr>
          <p:cNvPr id="10302" name="TextBox 10301"/>
          <p:cNvSpPr txBox="1"/>
          <p:nvPr/>
        </p:nvSpPr>
        <p:spPr>
          <a:xfrm>
            <a:off x="7309081" y="8982044"/>
            <a:ext cx="9899461" cy="47612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1" baseline="0">
                <a:solidFill>
                  <a:srgbClr val="E46C0A">
                    <a:alpha val="100000"/>
                  </a:srgbClr>
                </a:solidFill>
                <a:latin typeface="D2Coding"/>
              </a:rPr>
              <a:t>실시간 데이터가 아닌 과거 데이터를 분석, 에측치 정보 제공은 미흡</a:t>
            </a:r>
            <a:endParaRPr kumimoji="0" lang="ko-KR" altLang="en-US" sz="2500" b="1" i="1">
              <a:solidFill>
                <a:srgbClr val="E46C0A">
                  <a:alpha val="100000"/>
                </a:srgbClr>
              </a:solidFill>
              <a:latin typeface="D2Coding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8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11269" name="그림 11268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11270" name="Group 2"/>
          <p:cNvGrpSpPr/>
          <p:nvPr/>
        </p:nvGrpSpPr>
        <p:grpSpPr>
          <a:xfrm>
            <a:off x="622197" y="560296"/>
            <a:ext cx="17027582" cy="9148660"/>
            <a:chOff x="622197" y="560296"/>
            <a:chExt cx="17027582" cy="9148660"/>
          </a:xfrm>
        </p:grpSpPr>
        <p:pic>
          <p:nvPicPr>
            <p:cNvPr id="11271" name="그림 11270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2197" y="560296"/>
              <a:ext cx="17027582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1272" name="TextBox 11271"/>
          <p:cNvSpPr txBox="1"/>
          <p:nvPr/>
        </p:nvSpPr>
        <p:spPr>
          <a:xfrm>
            <a:off x="1139626" y="1634839"/>
            <a:ext cx="5407602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유사 서비스 분석(2/6)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11273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11274" name="그림 11273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1275" name="TextBox 11274"/>
          <p:cNvSpPr txBox="1"/>
          <p:nvPr/>
        </p:nvSpPr>
        <p:spPr>
          <a:xfrm>
            <a:off x="1520525" y="568222"/>
            <a:ext cx="3807759" cy="542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2. 배경 및 필요성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1276" name="TextBox 11275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D2Coding"/>
              </a:rPr>
              <a:t>8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1277" name="TextBox 11276"/>
          <p:cNvSpPr txBox="1"/>
          <p:nvPr/>
        </p:nvSpPr>
        <p:spPr>
          <a:xfrm>
            <a:off x="1139626" y="2396692"/>
            <a:ext cx="15154680" cy="5904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5"/>
              </a:buBlip>
              <a:defRPr/>
            </a:pPr>
            <a:r>
              <a:rPr kumimoji="1" lang="ko-KR" altLang="en-US" sz="30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미세미세(미세먼지, 초미세먼지 지도)</a:t>
            </a:r>
            <a:endParaRPr kumimoji="1" lang="ko-KR" altLang="en-US" sz="3000" b="0" i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1278" name="TextBox 11277"/>
          <p:cNvSpPr txBox="1"/>
          <p:nvPr/>
        </p:nvSpPr>
        <p:spPr>
          <a:xfrm>
            <a:off x="12580209" y="3277604"/>
            <a:ext cx="4341040" cy="38997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1" baseline="0">
                <a:solidFill>
                  <a:srgbClr val="6182D6">
                    <a:alpha val="100000"/>
                  </a:srgbClr>
                </a:solidFill>
                <a:latin typeface="D2Coding"/>
              </a:rPr>
              <a:t>국내 전국의 읍/면/동을 입력하면 실시간 미세먼지 등급을 한 눈에 조회 가능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2500" b="1" i="1" baseline="0">
              <a:solidFill>
                <a:srgbClr val="6182D6">
                  <a:alpha val="100000"/>
                </a:srgbClr>
              </a:solidFill>
              <a:latin typeface="D2Coding"/>
            </a:endParaRP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1" baseline="0">
                <a:solidFill>
                  <a:srgbClr val="6182D6">
                    <a:alpha val="100000"/>
                  </a:srgbClr>
                </a:solidFill>
                <a:latin typeface="D2Coding"/>
              </a:rPr>
              <a:t>BUT </a:t>
            </a:r>
          </a:p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1" baseline="0">
                <a:solidFill>
                  <a:srgbClr val="6182D6">
                    <a:alpha val="100000"/>
                  </a:srgbClr>
                </a:solidFill>
                <a:latin typeface="D2Coding"/>
              </a:rPr>
              <a:t>WHO 논문에서 임시목표로 삼으라고 몇 가지 농도를 제시한 것을 참고하여 개발자 마음대로 미세먼지 기준을 8단계로 구분</a:t>
            </a:r>
            <a:endParaRPr kumimoji="0" lang="ko-KR" altLang="en-US" sz="2500" b="1" i="1">
              <a:solidFill>
                <a:srgbClr val="6182D6">
                  <a:alpha val="100000"/>
                </a:srgbClr>
              </a:solidFill>
              <a:latin typeface="D2Coding"/>
            </a:endParaRPr>
          </a:p>
        </p:txBody>
      </p:sp>
      <p:pic>
        <p:nvPicPr>
          <p:cNvPr id="11279" name="그림 11278"/>
          <p:cNvPicPr>
            <a:picLocks noChangeAspect="1"/>
          </p:cNvPicPr>
          <p:nvPr/>
        </p:nvPicPr>
        <p:blipFill rotWithShape="1">
          <a:blip r:embed="rId6">
            <a:lum/>
          </a:blip>
          <a:stretch>
            <a:fillRect/>
          </a:stretch>
        </p:blipFill>
        <p:spPr>
          <a:xfrm>
            <a:off x="1292008" y="3231555"/>
            <a:ext cx="10923154" cy="5715547"/>
          </a:xfrm>
          <a:prstGeom prst="rect">
            <a:avLst/>
          </a:prstGeom>
          <a:noFill/>
          <a:ln w="9544" cap="flat" cmpd="sng" algn="ctr">
            <a:solidFill>
              <a:srgbClr val="DCE6F2"/>
            </a:solidFill>
            <a:prstDash val="solid"/>
            <a:round/>
            <a:headEnd w="med" len="med"/>
            <a:tailEnd w="med" len="med"/>
          </a:ln>
        </p:spPr>
      </p:pic>
      <p:pic>
        <p:nvPicPr>
          <p:cNvPr id="11280" name="그림 11279"/>
          <p:cNvPicPr>
            <a:picLocks noChangeAspect="1"/>
          </p:cNvPicPr>
          <p:nvPr/>
        </p:nvPicPr>
        <p:blipFill rotWithShape="1">
          <a:blip r:embed="rId7">
            <a:lum/>
          </a:blip>
          <a:stretch>
            <a:fillRect/>
          </a:stretch>
        </p:blipFill>
        <p:spPr>
          <a:xfrm>
            <a:off x="8823299" y="7488478"/>
            <a:ext cx="8461433" cy="1885571"/>
          </a:xfrm>
          <a:prstGeom prst="rect">
            <a:avLst/>
          </a:prstGeom>
          <a:noFill/>
          <a:ln w="9544" cap="flat" cmpd="sng" algn="ctr">
            <a:solidFill>
              <a:srgbClr val="DCE6F2"/>
            </a:solidFill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2" name="Group 1"/>
          <p:cNvGrpSpPr/>
          <p:nvPr/>
        </p:nvGrpSpPr>
        <p:grpSpPr>
          <a:xfrm>
            <a:off x="-12614" y="5137779"/>
            <a:ext cx="18286156" cy="5169540"/>
            <a:chOff x="-12614" y="5137779"/>
            <a:chExt cx="18286156" cy="5169540"/>
          </a:xfrm>
        </p:grpSpPr>
        <p:pic>
          <p:nvPicPr>
            <p:cNvPr id="12293" name="그림 12292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-12614" y="5137779"/>
              <a:ext cx="18286156" cy="5169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12294" name="Group 2"/>
          <p:cNvGrpSpPr/>
          <p:nvPr/>
        </p:nvGrpSpPr>
        <p:grpSpPr>
          <a:xfrm>
            <a:off x="622197" y="560296"/>
            <a:ext cx="17027582" cy="9148660"/>
            <a:chOff x="622197" y="560296"/>
            <a:chExt cx="17027582" cy="9148660"/>
          </a:xfrm>
        </p:grpSpPr>
        <p:pic>
          <p:nvPicPr>
            <p:cNvPr id="12295" name="그림 12294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2197" y="560296"/>
              <a:ext cx="17027582" cy="91486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2296" name="TextBox 12295"/>
          <p:cNvSpPr txBox="1"/>
          <p:nvPr/>
        </p:nvSpPr>
        <p:spPr>
          <a:xfrm>
            <a:off x="1139626" y="1634839"/>
            <a:ext cx="5407602" cy="599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400" b="1" i="0" baseline="0">
                <a:solidFill>
                  <a:srgbClr val="1B1760">
                    <a:alpha val="100000"/>
                  </a:srgbClr>
                </a:solidFill>
                <a:latin typeface="D2Coding"/>
              </a:rPr>
              <a:t>유사 서비스 분석(3/6)</a:t>
            </a:r>
            <a:endParaRPr kumimoji="0" lang="ko-KR" altLang="en-US" sz="3400" b="1" i="0">
              <a:solidFill>
                <a:srgbClr val="1B1760">
                  <a:alpha val="100000"/>
                </a:srgbClr>
              </a:solidFill>
              <a:latin typeface="D2Coding"/>
            </a:endParaRPr>
          </a:p>
        </p:txBody>
      </p:sp>
      <p:grpSp>
        <p:nvGrpSpPr>
          <p:cNvPr id="12297" name="Group 3"/>
          <p:cNvGrpSpPr/>
          <p:nvPr/>
        </p:nvGrpSpPr>
        <p:grpSpPr>
          <a:xfrm>
            <a:off x="911053" y="495213"/>
            <a:ext cx="4950511" cy="987244"/>
            <a:chOff x="911053" y="495213"/>
            <a:chExt cx="4950511" cy="987244"/>
          </a:xfrm>
        </p:grpSpPr>
        <p:pic>
          <p:nvPicPr>
            <p:cNvPr id="12298" name="그림 12297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911053" y="495213"/>
              <a:ext cx="4950511" cy="9872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12299" name="TextBox 12298"/>
          <p:cNvSpPr txBox="1"/>
          <p:nvPr/>
        </p:nvSpPr>
        <p:spPr>
          <a:xfrm>
            <a:off x="1520525" y="568222"/>
            <a:ext cx="3807759" cy="542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0" b="1" i="0" baseline="0">
                <a:solidFill>
                  <a:srgbClr val="FFFFFF">
                    <a:alpha val="100000"/>
                  </a:srgbClr>
                </a:solidFill>
                <a:latin typeface="D2Coding"/>
              </a:rPr>
              <a:t>2. 배경 및 필요성</a:t>
            </a:r>
            <a:endParaRPr kumimoji="0" lang="ko-KR" altLang="en-US" sz="3000" b="1" i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2300" name="TextBox 12299"/>
          <p:cNvSpPr txBox="1"/>
          <p:nvPr/>
        </p:nvSpPr>
        <p:spPr>
          <a:xfrm>
            <a:off x="15989543" y="972486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3000" b="1" i="0" baseline="0" dirty="0" smtClean="0">
                <a:solidFill>
                  <a:srgbClr val="FFFFFF">
                    <a:alpha val="100000"/>
                  </a:srgbClr>
                </a:solidFill>
                <a:latin typeface="D2Coding"/>
              </a:rPr>
              <a:t>9</a:t>
            </a:r>
            <a:endParaRPr kumimoji="0" lang="en-US" altLang="en-US" sz="3000" b="1" i="0" dirty="0">
              <a:solidFill>
                <a:srgbClr val="FFFFFF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2301" name="TextBox 12300"/>
          <p:cNvSpPr txBox="1"/>
          <p:nvPr/>
        </p:nvSpPr>
        <p:spPr>
          <a:xfrm>
            <a:off x="1139626" y="2396692"/>
            <a:ext cx="15154680" cy="5904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368348" lvl="0" indent="-368348" algn="l" defTabSz="39375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/>
              <a:buBlip>
                <a:blip r:embed="rId5"/>
              </a:buBlip>
              <a:defRPr/>
            </a:pPr>
            <a:r>
              <a:rPr kumimoji="1" lang="ko-KR" altLang="en-US" sz="3000" b="0" i="0" baseline="0">
                <a:solidFill>
                  <a:srgbClr val="000000">
                    <a:alpha val="100000"/>
                  </a:srgbClr>
                </a:solidFill>
                <a:latin typeface="D2Coding"/>
              </a:rPr>
              <a:t>대기환경정보(네이버)</a:t>
            </a:r>
            <a:endParaRPr kumimoji="1" lang="ko-KR" altLang="en-US" sz="3000" b="0" i="0">
              <a:solidFill>
                <a:srgbClr val="000000">
                  <a:alpha val="100000"/>
                </a:srgbClr>
              </a:solidFill>
              <a:latin typeface="D2Coding"/>
            </a:endParaRPr>
          </a:p>
        </p:txBody>
      </p:sp>
      <p:sp>
        <p:nvSpPr>
          <p:cNvPr id="12302" name="TextBox 12301"/>
          <p:cNvSpPr txBox="1"/>
          <p:nvPr/>
        </p:nvSpPr>
        <p:spPr>
          <a:xfrm>
            <a:off x="9061360" y="7994799"/>
            <a:ext cx="7617027" cy="8491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39375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500" b="1" i="1" baseline="0">
                <a:solidFill>
                  <a:srgbClr val="6182D6">
                    <a:alpha val="100000"/>
                  </a:srgbClr>
                </a:solidFill>
                <a:latin typeface="D2Coding"/>
              </a:rPr>
              <a:t>1시간 단위로 전국 시/군/구의 실시간 미세먼지 등급을 환경부 4단계로 한 눈에 조회 가능</a:t>
            </a:r>
            <a:endParaRPr kumimoji="0" lang="ko-KR" altLang="en-US" sz="2500" b="1" i="1">
              <a:solidFill>
                <a:srgbClr val="6182D6">
                  <a:alpha val="100000"/>
                </a:srgbClr>
              </a:solidFill>
              <a:latin typeface="D2Coding"/>
            </a:endParaRPr>
          </a:p>
        </p:txBody>
      </p:sp>
      <p:pic>
        <p:nvPicPr>
          <p:cNvPr id="12303" name="그림 12302"/>
          <p:cNvPicPr>
            <a:picLocks noChangeAspect="1"/>
          </p:cNvPicPr>
          <p:nvPr/>
        </p:nvPicPr>
        <p:blipFill rotWithShape="1">
          <a:blip r:embed="rId6">
            <a:lum/>
          </a:blip>
          <a:stretch>
            <a:fillRect/>
          </a:stretch>
        </p:blipFill>
        <p:spPr>
          <a:xfrm>
            <a:off x="1292008" y="3277604"/>
            <a:ext cx="7159881" cy="6050452"/>
          </a:xfrm>
          <a:prstGeom prst="rect">
            <a:avLst/>
          </a:prstGeom>
          <a:noFill/>
          <a:ln w="9544" cap="flat" cmpd="sng" algn="ctr">
            <a:solidFill>
              <a:srgbClr val="DCE6F2"/>
            </a:solidFill>
            <a:prstDash val="solid"/>
            <a:round/>
            <a:headEnd w="med" len="med"/>
            <a:tailEnd w="med" len="med"/>
          </a:ln>
        </p:spPr>
      </p:pic>
      <p:pic>
        <p:nvPicPr>
          <p:cNvPr id="12304" name="그림 12303"/>
          <p:cNvPicPr>
            <a:picLocks noChangeAspect="1"/>
          </p:cNvPicPr>
          <p:nvPr/>
        </p:nvPicPr>
        <p:blipFill rotWithShape="1">
          <a:blip r:embed="rId7">
            <a:lum/>
          </a:blip>
          <a:stretch>
            <a:fillRect/>
          </a:stretch>
        </p:blipFill>
        <p:spPr>
          <a:xfrm>
            <a:off x="9061360" y="3296638"/>
            <a:ext cx="7617027" cy="4026732"/>
          </a:xfrm>
          <a:prstGeom prst="rect">
            <a:avLst/>
          </a:prstGeom>
          <a:noFill/>
          <a:ln w="9544" cap="flat" cmpd="sng" algn="ctr">
            <a:solidFill>
              <a:srgbClr val="FF0000"/>
            </a:solidFill>
            <a:prstDash val="sysDot"/>
            <a:round/>
            <a:headEnd w="med" len="med"/>
            <a:tailEnd type="triangle" w="med" len="med"/>
          </a:ln>
        </p:spPr>
      </p:pic>
      <p:sp>
        <p:nvSpPr>
          <p:cNvPr id="12308" name="타원 12307"/>
          <p:cNvSpPr/>
          <p:nvPr/>
        </p:nvSpPr>
        <p:spPr>
          <a:xfrm>
            <a:off x="2282434" y="5447287"/>
            <a:ext cx="533280" cy="500013"/>
          </a:xfrm>
          <a:prstGeom prst="ellipse">
            <a:avLst/>
          </a:prstGeom>
          <a:noFill/>
          <a:ln w="25508" cap="flat" cmpd="sng" algn="ctr">
            <a:solidFill>
              <a:srgbClr val="FF0000"/>
            </a:solidFill>
            <a:prstDash val="sysDot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en-US" altLang="en-US" sz="1200" b="0" i="0" baseline="0">
              <a:solidFill>
                <a:schemeClr val="tx1"/>
              </a:solidFill>
              <a:latin typeface="?? ??"/>
            </a:endParaRPr>
          </a:p>
        </p:txBody>
      </p:sp>
      <p:pic>
        <p:nvPicPr>
          <p:cNvPr id="12309" name="그림 12308"/>
          <p:cNvPicPr>
            <a:picLocks noChangeAspect="1"/>
          </p:cNvPicPr>
          <p:nvPr/>
        </p:nvPicPr>
        <p:blipFill rotWithShape="1">
          <a:blip r:embed="rId8">
            <a:lum/>
          </a:blip>
          <a:stretch>
            <a:fillRect/>
          </a:stretch>
        </p:blipFill>
        <p:spPr>
          <a:xfrm>
            <a:off x="2536348" y="5271127"/>
            <a:ext cx="6525012" cy="17616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?? ??"/>
        <a:ea typeface="?? ??"/>
        <a:cs typeface=""/>
      </a:majorFont>
      <a:minorFont>
        <a:latin typeface="?? ??"/>
        <a:ea typeface="?? ??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?? ??"/>
        <a:ea typeface="?? ??"/>
        <a:cs typeface=""/>
      </a:majorFont>
      <a:minorFont>
        <a:latin typeface="?? ??"/>
        <a:ea typeface="?? ??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1766</Words>
  <Application>Microsoft Office PowerPoint</Application>
  <PresentationFormat>사용자 지정</PresentationFormat>
  <Paragraphs>510</Paragraphs>
  <Slides>23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38" baseType="lpstr">
      <vt:lpstr>?? ??</vt:lpstr>
      <vt:lpstr>D2Coding</vt:lpstr>
      <vt:lpstr>Pretendard SemiBold</vt:lpstr>
      <vt:lpstr>나눔고딕 ExtraBold</vt:lpstr>
      <vt:lpstr>돋움</vt:lpstr>
      <vt:lpstr>맑은 고딕</vt:lpstr>
      <vt:lpstr>바탕</vt:lpstr>
      <vt:lpstr>한컴 윤체 B</vt:lpstr>
      <vt:lpstr>함초롬돋움</vt:lpstr>
      <vt:lpstr>휴먼둥근헤드라인</vt:lpstr>
      <vt:lpstr>휴먼엑스포</vt:lpstr>
      <vt:lpstr>Arial</vt:lpstr>
      <vt:lpstr>Calibri</vt:lpstr>
      <vt:lpstr>한컴오피스</vt:lpstr>
      <vt:lpstr>한컴오피스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human</cp:lastModifiedBy>
  <cp:revision>32</cp:revision>
  <dcterms:created xsi:type="dcterms:W3CDTF">2024-03-13T21:39:25Z</dcterms:created>
  <dcterms:modified xsi:type="dcterms:W3CDTF">2024-06-13T09:27:21Z</dcterms:modified>
  <cp:version>1100.0100.01</cp:version>
</cp:coreProperties>
</file>