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7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4" r:id="rId3"/>
    <p:sldId id="296" r:id="rId4"/>
    <p:sldId id="295" r:id="rId5"/>
    <p:sldId id="271" r:id="rId6"/>
    <p:sldId id="309" r:id="rId7"/>
    <p:sldId id="378" r:id="rId8"/>
    <p:sldId id="300" r:id="rId9"/>
    <p:sldId id="418" r:id="rId10"/>
    <p:sldId id="352" r:id="rId11"/>
    <p:sldId id="337" r:id="rId12"/>
    <p:sldId id="353" r:id="rId13"/>
    <p:sldId id="355" r:id="rId14"/>
    <p:sldId id="377" r:id="rId15"/>
    <p:sldId id="26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758">
          <p15:clr>
            <a:srgbClr val="A4A3A4"/>
          </p15:clr>
        </p15:guide>
        <p15:guide id="2" pos="32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4"/>
    <p:restoredTop sz="87826" autoAdjust="0"/>
  </p:normalViewPr>
  <p:slideViewPr>
    <p:cSldViewPr>
      <p:cViewPr>
        <p:scale>
          <a:sx n="33" d="100"/>
          <a:sy n="33" d="100"/>
        </p:scale>
        <p:origin x="0" y="624"/>
      </p:cViewPr>
      <p:guideLst>
        <p:guide orient="horz" pos="3239"/>
        <p:guide pos="5758"/>
      </p:guideLst>
    </p:cSldViewPr>
  </p:slideViewPr>
  <p:notesTextViewPr>
    <p:cViewPr>
      <p:scale>
        <a:sx n="85" d="100"/>
        <a:sy n="85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5758"/>
        <p:guide pos="32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39939" name="슬라이드 노트 개체 틀 4"/>
          <p:cNvSpPr>
            <a:spLocks noGrp="1"/>
          </p:cNvSpPr>
          <p:nvPr>
            <p:ph type="body" sz="quarter" idx="3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defRPr/>
            </a:pPr>
            <a:endParaRPr lang="ko-KR" altLang="en-US"/>
          </a:p>
        </p:txBody>
      </p:sp>
      <p:sp>
        <p:nvSpPr>
          <p:cNvPr id="39940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2E986404-7736-448C-A8D9-D9FCD17E0F37}" type="slidenum">
              <a:rPr lang="en-US" altLang="en-US"/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544800" y="9410700"/>
            <a:ext cx="2438400" cy="533399"/>
          </a:xfrm>
        </p:spPr>
        <p:txBody>
          <a:bodyPr/>
          <a:lstStyle>
            <a:lvl1pPr>
              <a:defRPr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 userDrawn="1"/>
        </p:nvSpPr>
        <p:spPr>
          <a:xfrm>
            <a:off x="15773400" y="94869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lvl="0" algn="r" defTabSz="914400">
              <a:buClr>
                <a:schemeClr val="lt1"/>
              </a:buClr>
              <a:buNone/>
              <a:defRPr/>
            </a:pPr>
            <a:fld id="{B1393E5F-521B-4CAD-9D3A-AE923D912DCE}" type="slidenum">
              <a:rPr lang="en-US"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pPr lvl="0" algn="r" defTabSz="914400">
                <a:buClr>
                  <a:schemeClr val="lt1"/>
                </a:buClr>
                <a:buNone/>
                <a:defRPr/>
              </a:pPr>
              <a:t>‹#›</a:t>
            </a:fld>
            <a:endParaRPr lang="en-US" sz="3000" b="1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002000" y="9731375"/>
            <a:ext cx="2133600" cy="365125"/>
          </a:xfrm>
        </p:spPr>
        <p:txBody>
          <a:bodyPr/>
          <a:lstStyle>
            <a:lvl1pPr>
              <a:defRPr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6/12/2024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568441"/>
            <a:ext cx="17039028" cy="9148833"/>
            <a:chOff x="623343" y="568441"/>
            <a:chExt cx="17039028" cy="91488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3343" y="568441"/>
              <a:ext cx="17039028" cy="91488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94422" y="421102"/>
            <a:ext cx="2826656" cy="1503992"/>
            <a:chOff x="13594422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547439" y="723900"/>
            <a:ext cx="298796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200" b="1" kern="0" spc="100">
                <a:solidFill>
                  <a:schemeClr val="lt1"/>
                </a:solidFill>
                <a:latin typeface="한컴 윤체 B"/>
                <a:ea typeface="한컴 윤체 B"/>
                <a:cs typeface="Pretendard Medium"/>
              </a:rPr>
              <a:t>기획발표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28678" y="8115300"/>
            <a:ext cx="15392400" cy="12268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AI</a:t>
            </a: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데이터플랫폼</a:t>
            </a: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(WITH Python, JAVA, Spring)</a:t>
            </a: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을 활용한 빅데이터 분석 전문가 과정 </a:t>
            </a: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(8</a:t>
            </a: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회차</a:t>
            </a: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)</a:t>
            </a:r>
          </a:p>
          <a:p>
            <a:pPr lvl="0">
              <a:defRPr/>
            </a:pP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빅데이터분석 프로젝트</a:t>
            </a:r>
          </a:p>
          <a:p>
            <a:pPr lvl="0">
              <a:defRPr/>
            </a:pP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먼지가되어팀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10723" y="3954780"/>
            <a:ext cx="15866554" cy="237744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15000" b="1">
                <a:solidFill>
                  <a:srgbClr val="3A3C84"/>
                </a:solidFill>
                <a:latin typeface="휴먼둥근헤드라인"/>
                <a:ea typeface="휴먼둥근헤드라인"/>
                <a:cs typeface="Pretendard SemiBold"/>
              </a:rPr>
              <a:t>미</a:t>
            </a:r>
            <a:r>
              <a:rPr lang="ko-KR" altLang="en-US" sz="9000" b="1">
                <a:solidFill>
                  <a:srgbClr val="7A7CC4"/>
                </a:solidFill>
                <a:latin typeface="휴먼둥근헤드라인"/>
                <a:ea typeface="휴먼둥근헤드라인"/>
                <a:cs typeface="Pretendard SemiBold"/>
              </a:rPr>
              <a:t>세먼지</a:t>
            </a:r>
            <a:r>
              <a:rPr lang="ko-KR" altLang="en-US" sz="15000" b="1">
                <a:solidFill>
                  <a:srgbClr val="3A3C84"/>
                </a:solidFill>
                <a:latin typeface="휴먼둥근헤드라인"/>
                <a:ea typeface="휴먼둥근헤드라인"/>
                <a:cs typeface="Pretendard SemiBold"/>
              </a:rPr>
              <a:t>안</a:t>
            </a:r>
            <a:r>
              <a:rPr lang="ko-KR" altLang="en-US" sz="9000" b="1">
                <a:solidFill>
                  <a:srgbClr val="7A7CC4"/>
                </a:solidFill>
                <a:latin typeface="휴먼둥근헤드라인"/>
                <a:ea typeface="휴먼둥근헤드라인"/>
                <a:cs typeface="Pretendard SemiBold"/>
              </a:rPr>
              <a:t>심여</a:t>
            </a:r>
            <a:r>
              <a:rPr lang="ko-KR" altLang="en-US" sz="15000" b="1">
                <a:solidFill>
                  <a:srgbClr val="3A3C84"/>
                </a:solidFill>
                <a:latin typeface="휴먼둥근헤드라인"/>
                <a:ea typeface="휴먼둥근헤드라인"/>
                <a:cs typeface="Pretendard SemiBold"/>
              </a:rPr>
              <a:t>행</a:t>
            </a:r>
            <a:endParaRPr lang="en-US" altLang="ko-KR" sz="15000" b="1">
              <a:solidFill>
                <a:srgbClr val="3A3C84"/>
              </a:solidFill>
              <a:latin typeface="휴먼둥근헤드라인"/>
              <a:ea typeface="휴먼둥근헤드라인"/>
              <a:cs typeface="Pretendard SemiBold"/>
            </a:endParaRPr>
          </a:p>
        </p:txBody>
      </p:sp>
      <p:sp>
        <p:nvSpPr>
          <p:cNvPr id="1004" name="Object 18"/>
          <p:cNvSpPr txBox="1"/>
          <p:nvPr/>
        </p:nvSpPr>
        <p:spPr>
          <a:xfrm>
            <a:off x="1143000" y="3040380"/>
            <a:ext cx="15866556" cy="70104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4000" b="1">
                <a:solidFill>
                  <a:srgbClr val="808080"/>
                </a:solidFill>
                <a:latin typeface="휴먼둥근헤드라인"/>
                <a:ea typeface="휴먼둥근헤드라인"/>
                <a:cs typeface="Pretendard SemiBold"/>
              </a:rPr>
              <a:t>미세먼지야</a:t>
            </a:r>
            <a:r>
              <a:rPr lang="en-US" altLang="ko-KR" sz="4000" b="1">
                <a:solidFill>
                  <a:srgbClr val="808080"/>
                </a:solidFill>
                <a:latin typeface="휴먼둥근헤드라인"/>
                <a:ea typeface="휴먼둥근헤드라인"/>
                <a:cs typeface="Pretendard SemiBold"/>
              </a:rPr>
              <a:t>..</a:t>
            </a:r>
            <a:r>
              <a:rPr lang="ko-KR" altLang="en-US" sz="4000" b="1">
                <a:solidFill>
                  <a:srgbClr val="808080"/>
                </a:solidFill>
                <a:latin typeface="휴먼둥근헤드라인"/>
                <a:ea typeface="휴먼둥근헤드라인"/>
                <a:cs typeface="Pretendard SemiBold"/>
              </a:rPr>
              <a:t> 이제 헤어지자</a:t>
            </a:r>
          </a:p>
        </p:txBody>
      </p:sp>
      <p:pic>
        <p:nvPicPr>
          <p:cNvPr id="1005" name="그림 100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649200" y="2593359"/>
            <a:ext cx="2219325" cy="1513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9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8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1" name="타원 1050"/>
          <p:cNvSpPr/>
          <p:nvPr/>
        </p:nvSpPr>
        <p:spPr>
          <a:xfrm>
            <a:off x="14782800" y="0"/>
            <a:ext cx="2819400" cy="2590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각자</a:t>
            </a:r>
            <a:br>
              <a:rPr lang="ko-KR" altLang="en-US" sz="3000"/>
            </a:br>
            <a:r>
              <a:rPr lang="en-US" altLang="ko-KR" sz="3000"/>
              <a:t>(</a:t>
            </a:r>
            <a:r>
              <a:rPr lang="ko-KR" altLang="en-US" sz="3000"/>
              <a:t>맡은 기능</a:t>
            </a:r>
            <a:r>
              <a:rPr lang="en-US" altLang="ko-KR" sz="3000"/>
              <a:t>)</a:t>
            </a:r>
          </a:p>
        </p:txBody>
      </p:sp>
      <p:sp>
        <p:nvSpPr>
          <p:cNvPr id="1052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시나리오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(1/#)</a:t>
            </a:r>
            <a:endParaRPr lang="en-US" altLang="ko-KR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53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요구사항 정의서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(1/#)</a:t>
            </a:r>
            <a:endParaRPr lang="en-US" altLang="ko-KR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10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9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50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graphicFrame>
        <p:nvGraphicFramePr>
          <p:cNvPr id="1055" name="표 1054"/>
          <p:cNvGraphicFramePr>
            <a:graphicFrameLocks noGrp="1"/>
          </p:cNvGraphicFramePr>
          <p:nvPr/>
        </p:nvGraphicFramePr>
        <p:xfrm>
          <a:off x="1265394" y="2705100"/>
          <a:ext cx="16180595" cy="6671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3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6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요구사항</a:t>
                      </a:r>
                      <a:r>
                        <a:rPr lang="en-US" altLang="ko-KR" sz="2200">
                          <a:latin typeface="돋움"/>
                          <a:ea typeface="돋움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기능</a:t>
                      </a:r>
                      <a:r>
                        <a:rPr lang="en-US" altLang="ko-KR" sz="2200">
                          <a:latin typeface="돋움"/>
                          <a:ea typeface="돋움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기능명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spc="0">
                          <a:latin typeface="돋움"/>
                          <a:ea typeface="돋움"/>
                        </a:rPr>
                        <a:t>기능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146">
                <a:tc rowSpan="3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>
                          <a:latin typeface="돋움"/>
                          <a:ea typeface="돋움"/>
                        </a:rPr>
                        <a:t>CHAT01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기본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CHAT01_START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상담 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293" lvl="1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웰컴블록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: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챗봇 소개와 인사</a:t>
                      </a:r>
                    </a:p>
                    <a:p>
                      <a:pPr marL="349293" lvl="1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입력창 플레이스홀더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: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아파트 최근 실거래가 조회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혹은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지역구별 비교분석정보 조회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버튼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8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CHAT01_BACK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플백블록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잘못된 입력 혹은 이해하지 못하는 정보 입력시 안내</a:t>
                      </a:r>
                      <a:endParaRPr lang="en-US" altLang="ko-KR" sz="2200" kern="800" spc="0">
                        <a:solidFill>
                          <a:schemeClr val="dk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78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CHAT01_CLOSE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상담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상담종료 버튼 선택 혹은 채팅창에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종료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등 입력시 종료</a:t>
                      </a:r>
                    </a:p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30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분 이상 응답이 없으면 안내 메시지 발송 후 종료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699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>
                          <a:latin typeface="돋움"/>
                          <a:ea typeface="돋움"/>
                        </a:rPr>
                        <a:t>CHAT02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CHAT02_LOGIN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카카오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ID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연동 로그인 기능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7852">
                <a:tc rowSpan="2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>
                          <a:latin typeface="돋움"/>
                          <a:ea typeface="돋움"/>
                        </a:rPr>
                        <a:t>APT01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baseline="0">
                          <a:latin typeface="돋움"/>
                          <a:ea typeface="돋움"/>
                        </a:rPr>
                        <a:t>아파트별 </a:t>
                      </a:r>
                      <a:br>
                        <a:rPr lang="ko-KR" altLang="en-US" sz="2200" kern="800" baseline="0">
                          <a:latin typeface="돋움"/>
                          <a:ea typeface="돋움"/>
                        </a:rPr>
                      </a:br>
                      <a:r>
                        <a:rPr lang="ko-KR" altLang="en-US" sz="2200" kern="800" baseline="0">
                          <a:latin typeface="돋움"/>
                          <a:ea typeface="돋움"/>
                        </a:rPr>
                        <a:t>정보제공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APT01_WON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최근 실거래가 </a:t>
                      </a:r>
                      <a:b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</a:b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정보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293" lvl="1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아파트 최근 실거래가 조회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를 선택한 후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조회를 원하는 서울시 구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아파트명을 입력하면 면적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소형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중형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대형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별 최근실거래가 정보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8148">
                <a:tc vMerge="1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200"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200"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370000" algn="ctr" defTabSz="914400" rtl="0" eaLnBrk="1" latinLnBrk="0" hangingPunct="1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APT01_NAME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아파트명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/>
                      </a:r>
                      <a:b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</a:b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정보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293" lvl="1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아파트명 알고 싶어요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’ 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버튼을 선택하고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법정동명과 예산을 선택하면 거래량 순으로 아파트명 리스트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56" name="타원 1055"/>
          <p:cNvSpPr/>
          <p:nvPr/>
        </p:nvSpPr>
        <p:spPr>
          <a:xfrm>
            <a:off x="14782800" y="0"/>
            <a:ext cx="2819400" cy="2590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각자</a:t>
            </a:r>
            <a:br>
              <a:rPr lang="ko-KR" altLang="en-US" sz="3000"/>
            </a:br>
            <a:r>
              <a:rPr lang="en-US" altLang="ko-KR" sz="3000"/>
              <a:t>(</a:t>
            </a:r>
            <a:r>
              <a:rPr lang="ko-KR" altLang="en-US" sz="3000"/>
              <a:t>맡은 기능</a:t>
            </a:r>
            <a:r>
              <a:rPr lang="en-US" altLang="ko-KR" sz="3000"/>
              <a:t>)</a:t>
            </a:r>
          </a:p>
        </p:txBody>
      </p:sp>
      <p:sp>
        <p:nvSpPr>
          <p:cNvPr id="1057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5" name="Object 11"/>
          <p:cNvSpPr txBox="1"/>
          <p:nvPr/>
        </p:nvSpPr>
        <p:spPr>
          <a:xfrm>
            <a:off x="1296535" y="1943100"/>
            <a:ext cx="5562600" cy="61555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latin typeface="휴먼엑스포"/>
                <a:ea typeface="휴먼엑스포"/>
                <a:cs typeface="Pretendard Medium"/>
              </a:rPr>
              <a:t>수집 데이터 속성 명세서</a:t>
            </a:r>
            <a:endParaRPr lang="ko-KR" altLang="en-US" sz="3400" b="1" kern="0" spc="100">
              <a:solidFill>
                <a:srgbClr val="1B1760"/>
              </a:solidFill>
              <a:effectLst/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11</a:t>
            </a:fld>
            <a:endParaRPr lang="en-US">
              <a:latin typeface="나눔고딕 ExtraBold"/>
              <a:ea typeface="나눔고딕 ExtraBold"/>
            </a:endParaRPr>
          </a:p>
        </p:txBody>
      </p:sp>
      <p:graphicFrame>
        <p:nvGraphicFramePr>
          <p:cNvPr id="14" name="표 4"/>
          <p:cNvGraphicFramePr>
            <a:graphicFrameLocks noGrp="1"/>
          </p:cNvGraphicFramePr>
          <p:nvPr/>
        </p:nvGraphicFramePr>
        <p:xfrm>
          <a:off x="1402431" y="2862331"/>
          <a:ext cx="15361569" cy="639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데이터명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수집 기관</a:t>
                      </a:r>
                      <a:endParaRPr lang="ko-Kore-KR" altLang="en-US" sz="2000" b="1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수집 속성</a:t>
                      </a:r>
                      <a:endParaRPr lang="ko-Kore-KR" altLang="en-US" sz="2000" b="1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비</a:t>
                      </a:r>
                      <a:r>
                        <a:rPr lang="ko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  </a:t>
                      </a:r>
                      <a:r>
                        <a:rPr lang="ko-Kore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서울시 부동산 실거래가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서울시 열린 데이터포탈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매물번호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구이름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동이름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지번구분명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본번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부번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건물명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계약일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접수년도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실거래가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건물면적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층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건축년도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서울시 읍면동별 주민등록인구</a:t>
                      </a: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통계청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서울시 구별 인구 현황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카카오 지도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로컬</a:t>
                      </a: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카카오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주소별 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경도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카카오 지도 활용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48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1" name="타원 1050"/>
          <p:cNvSpPr/>
          <p:nvPr/>
        </p:nvSpPr>
        <p:spPr>
          <a:xfrm>
            <a:off x="14782800" y="0"/>
            <a:ext cx="2819400" cy="2590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각자</a:t>
            </a:r>
            <a:br>
              <a:rPr lang="ko-KR" altLang="en-US" sz="3000"/>
            </a:br>
            <a:r>
              <a:rPr lang="en-US" altLang="ko-KR" sz="3000"/>
              <a:t>(</a:t>
            </a:r>
            <a:r>
              <a:rPr lang="ko-KR" altLang="en-US" sz="3000"/>
              <a:t>맡은 기능</a:t>
            </a:r>
            <a:r>
              <a:rPr lang="en-US" altLang="ko-KR" sz="3000"/>
              <a:t>)</a:t>
            </a:r>
          </a:p>
        </p:txBody>
      </p:sp>
      <p:sp>
        <p:nvSpPr>
          <p:cNvPr id="1052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72488" y="1885711"/>
            <a:ext cx="8305800" cy="61555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개발 환경</a:t>
            </a:r>
            <a:endParaRPr lang="ko-KR" altLang="en-US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12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9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50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90800" y="7886700"/>
          <a:ext cx="12640588" cy="144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4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74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700" b="1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형상관리</a:t>
                      </a:r>
                    </a:p>
                  </a:txBody>
                  <a:tcPr anchor="ctr"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32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GITHUB</a:t>
                      </a:r>
                      <a:endParaRPr lang="ko-KR" altLang="en-US" sz="2700">
                        <a:latin typeface="D2Coding"/>
                        <a:ea typeface="D2Coding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590800" y="2885582"/>
          <a:ext cx="4027714" cy="4772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4735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700" b="1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FRONT</a:t>
                      </a:r>
                      <a:r>
                        <a:rPr lang="en-US" altLang="ko-KR" sz="2700" b="1" baseline="0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 - END</a:t>
                      </a:r>
                      <a:endParaRPr lang="ko-KR" altLang="en-US" sz="2700" b="1">
                        <a:solidFill>
                          <a:schemeClr val="bg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783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KAKAO</a:t>
                      </a:r>
                      <a:r>
                        <a:rPr lang="en-US" altLang="ko-KR" sz="2700" baseline="0">
                          <a:latin typeface="D2Coding"/>
                          <a:ea typeface="D2Coding"/>
                        </a:rPr>
                        <a:t> I OpenBuilder</a:t>
                      </a:r>
                    </a:p>
                    <a:p>
                      <a:pPr lvl="0" algn="ctr" latinLnBrk="1">
                        <a:defRPr/>
                      </a:pPr>
                      <a:endParaRPr lang="en-US" altLang="ko-KR" sz="2700" baseline="0">
                        <a:latin typeface="D2Coding"/>
                        <a:ea typeface="D2Coding"/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en-US" altLang="ko-KR" sz="2700" baseline="0">
                          <a:latin typeface="D2Coding"/>
                          <a:ea typeface="D2Coding"/>
                        </a:rPr>
                        <a:t>HTML, W3.CSS</a:t>
                      </a:r>
                    </a:p>
                    <a:p>
                      <a:pPr lvl="0" algn="ctr" latinLnBrk="1">
                        <a:defRPr/>
                      </a:pPr>
                      <a:endParaRPr lang="en-US" altLang="ko-KR" sz="2700" baseline="0">
                        <a:latin typeface="D2Coding"/>
                        <a:ea typeface="D2Coding"/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en-US" altLang="ko-KR" sz="2700" baseline="0">
                          <a:latin typeface="D2Coding"/>
                          <a:ea typeface="D2Coding"/>
                        </a:rPr>
                        <a:t>JavaScript</a:t>
                      </a:r>
                    </a:p>
                    <a:p>
                      <a:pPr lvl="0" algn="ctr" latinLnBrk="1">
                        <a:defRPr/>
                      </a:pPr>
                      <a:endParaRPr lang="en-US" altLang="ko-KR" sz="2700" baseline="0">
                        <a:latin typeface="D2Coding"/>
                        <a:ea typeface="D2Coding"/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en-US" altLang="ko-KR" sz="2700" baseline="0">
                          <a:latin typeface="D2Coding"/>
                          <a:ea typeface="D2Coding"/>
                        </a:rPr>
                        <a:t>jQuery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920022" y="2885582"/>
          <a:ext cx="4027714" cy="4772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47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700" b="1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BACK - END</a:t>
                      </a:r>
                      <a:endParaRPr lang="ko-KR" altLang="en-US" sz="2700" b="1">
                        <a:solidFill>
                          <a:schemeClr val="bg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7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ORACLE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2700">
                        <a:latin typeface="D2Coding"/>
                        <a:ea typeface="D2Coding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Django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2700">
                        <a:latin typeface="D2Coding"/>
                        <a:ea typeface="D2Coding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JAVA, SPRING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2700">
                        <a:latin typeface="D2Coding"/>
                        <a:ea typeface="D2Coding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1211144" y="2885582"/>
          <a:ext cx="4027714" cy="4658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16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700" b="1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DATA</a:t>
                      </a:r>
                      <a:r>
                        <a:rPr lang="en-US" altLang="ko-KR" sz="2700" b="1" baseline="0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 ANALYSIS</a:t>
                      </a:r>
                      <a:endParaRPr lang="ko-KR" altLang="en-US" sz="2700" b="1">
                        <a:solidFill>
                          <a:schemeClr val="bg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53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SQLAlchemy, OracleDB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/>
                      </a:r>
                      <a:br>
                        <a:rPr lang="en-US" altLang="ko-KR" sz="2700">
                          <a:latin typeface="D2Coding"/>
                          <a:ea typeface="D2Coding"/>
                        </a:rPr>
                      </a:br>
                      <a:r>
                        <a:rPr lang="en-US" altLang="ko-KR" sz="2700">
                          <a:latin typeface="D2Coding"/>
                          <a:ea typeface="D2Coding"/>
                        </a:rPr>
                        <a:t>Pandas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2700">
                        <a:latin typeface="D2Coding"/>
                        <a:ea typeface="D2Coding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Plotly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2700">
                        <a:latin typeface="D2Coding"/>
                        <a:ea typeface="D2Coding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matplotlib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2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13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5" name="그룹 1002"/>
          <p:cNvGrpSpPr/>
          <p:nvPr/>
        </p:nvGrpSpPr>
        <p:grpSpPr>
          <a:xfrm>
            <a:off x="623888" y="566738"/>
            <a:ext cx="17038636" cy="9151937"/>
            <a:chOff x="623810" y="566667"/>
            <a:chExt cx="17038096" cy="9152381"/>
          </a:xfrm>
        </p:grpSpPr>
        <p:pic>
          <p:nvPicPr>
            <p:cNvPr id="16" name="Object 5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그룹 1003"/>
          <p:cNvGrpSpPr/>
          <p:nvPr/>
        </p:nvGrpSpPr>
        <p:grpSpPr>
          <a:xfrm>
            <a:off x="914400" y="496888"/>
            <a:ext cx="4953000" cy="989012"/>
            <a:chOff x="13594422" y="421102"/>
            <a:chExt cx="2826656" cy="1503992"/>
          </a:xfrm>
        </p:grpSpPr>
        <p:pic>
          <p:nvPicPr>
            <p:cNvPr id="20" name="Object 8"/>
            <p:cNvPicPr>
              <a:picLocks noChangeAspect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8" name="표 1"/>
          <p:cNvGraphicFramePr>
            <a:graphicFrameLocks noGrp="1"/>
          </p:cNvGraphicFramePr>
          <p:nvPr/>
        </p:nvGraphicFramePr>
        <p:xfrm>
          <a:off x="1219200" y="2008033"/>
          <a:ext cx="15773396" cy="7168936"/>
        </p:xfrm>
        <a:graphic>
          <a:graphicData uri="http://schemas.openxmlformats.org/drawingml/2006/table">
            <a:tbl>
              <a:tblPr firstRow="1" bandRow="1"/>
              <a:tblGrid>
                <a:gridCol w="82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50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504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1667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1" i="0" u="none" strike="noStrike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주차</a:t>
                      </a: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1" i="0" u="none" strike="noStrike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9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10</a:t>
                      </a:r>
                      <a:r>
                        <a:rPr lang="ko-KR" altLang="en-US" sz="2000" b="0" i="0" u="none" strike="noStrike" kern="100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en-US" altLang="ko-KR" sz="2000" b="0" i="0" u="none" strike="noStrike" kern="100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09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1" i="0" u="none" strike="noStrike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번호</a:t>
                      </a: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1" i="0" u="none" strike="noStrike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작업항목</a:t>
                      </a: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1" i="0" u="none" strike="noStrik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5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아이디어 발굴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5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시장조사 및 데이터 수집</a:t>
                      </a: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21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3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유사 서비스 분석</a:t>
                      </a: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1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4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기획안 작성</a:t>
                      </a:r>
                      <a:endParaRPr lang="ko-KR" altLang="en-US" sz="2400" b="0" i="0" u="none" strike="noStrike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15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5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UI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설계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돋움"/>
                          <a:ea typeface="돋움"/>
                        </a:rPr>
                        <a:t>  </a:t>
                      </a: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15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6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기능 구현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15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7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테스트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615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8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최종보고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49" name="타원 1048"/>
          <p:cNvSpPr/>
          <p:nvPr/>
        </p:nvSpPr>
        <p:spPr>
          <a:xfrm>
            <a:off x="15316200" y="723900"/>
            <a:ext cx="1981200" cy="1905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민경</a:t>
            </a:r>
          </a:p>
        </p:txBody>
      </p:sp>
      <p:sp>
        <p:nvSpPr>
          <p:cNvPr id="1050" name="타원 1049"/>
          <p:cNvSpPr/>
          <p:nvPr/>
        </p:nvSpPr>
        <p:spPr>
          <a:xfrm>
            <a:off x="17373600" y="419100"/>
            <a:ext cx="2819400" cy="2590800"/>
          </a:xfrm>
          <a:prstGeom prst="ellipse">
            <a:avLst/>
          </a:prstGeom>
          <a:solidFill>
            <a:srgbClr val="289B6E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유진</a:t>
            </a:r>
          </a:p>
          <a:p>
            <a:pPr algn="ctr">
              <a:defRPr/>
            </a:pPr>
            <a:r>
              <a:rPr lang="en-US" altLang="ko-KR" sz="3000"/>
              <a:t>-</a:t>
            </a:r>
            <a:r>
              <a:rPr lang="ko-KR" altLang="en-US" sz="3000"/>
              <a:t>템플릿 수정</a:t>
            </a:r>
            <a:r>
              <a:rPr lang="en-US" altLang="ko-KR" sz="3000"/>
              <a:t>(6</a:t>
            </a:r>
            <a:r>
              <a:rPr lang="ko-KR" altLang="en-US" sz="3000"/>
              <a:t>주</a:t>
            </a:r>
            <a:r>
              <a:rPr lang="en-US" altLang="ko-KR" sz="3000"/>
              <a:t>)</a:t>
            </a:r>
          </a:p>
        </p:txBody>
      </p:sp>
      <p:sp>
        <p:nvSpPr>
          <p:cNvPr id="1051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2057143"/>
            <a:ext cx="17039028" cy="6171429"/>
            <a:chOff x="623343" y="2057143"/>
            <a:chExt cx="17039028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343" y="2057143"/>
              <a:ext cx="17039028" cy="6171429"/>
            </a:xfrm>
            <a:prstGeom prst="rect">
              <a:avLst/>
            </a:prstGeom>
          </p:spPr>
        </p:pic>
      </p:grpSp>
      <p:sp>
        <p:nvSpPr>
          <p:cNvPr id="1022" name="Object 18"/>
          <p:cNvSpPr txBox="1"/>
          <p:nvPr/>
        </p:nvSpPr>
        <p:spPr>
          <a:xfrm>
            <a:off x="5638800" y="4461010"/>
            <a:ext cx="7010400" cy="13849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8400" dirty="0">
                <a:solidFill>
                  <a:srgbClr val="2C2C2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retendard SemiBold"/>
              </a:rPr>
              <a:t>감사합니다</a:t>
            </a:r>
            <a:endParaRPr lang="en-US" altLang="ko-KR" sz="8400" dirty="0">
              <a:solidFill>
                <a:srgbClr val="2C2C2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Pretendard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54" y="5114263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1156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43" name="그룹 1003"/>
          <p:cNvGrpSpPr/>
          <p:nvPr/>
        </p:nvGrpSpPr>
        <p:grpSpPr>
          <a:xfrm>
            <a:off x="13581768" y="421102"/>
            <a:ext cx="2826656" cy="1503992"/>
            <a:chOff x="13594422" y="421102"/>
            <a:chExt cx="2826656" cy="1503992"/>
          </a:xfrm>
        </p:grpSpPr>
        <p:pic>
          <p:nvPicPr>
            <p:cNvPr id="1044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45" name="Object 11"/>
          <p:cNvSpPr txBox="1"/>
          <p:nvPr/>
        </p:nvSpPr>
        <p:spPr>
          <a:xfrm>
            <a:off x="13534784" y="723900"/>
            <a:ext cx="298796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200" b="1" kern="0" spc="100">
                <a:solidFill>
                  <a:srgbClr val="FFFFFF"/>
                </a:solidFill>
                <a:latin typeface="한컴 윤체 B"/>
                <a:ea typeface="한컴 윤체 B"/>
                <a:cs typeface="Pretendard Medium"/>
              </a:rPr>
              <a:t>목차</a:t>
            </a:r>
          </a:p>
        </p:txBody>
      </p:sp>
      <p:sp>
        <p:nvSpPr>
          <p:cNvPr id="10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  <p:sp>
        <p:nvSpPr>
          <p:cNvPr id="1047" name="Object 11"/>
          <p:cNvSpPr txBox="1"/>
          <p:nvPr/>
        </p:nvSpPr>
        <p:spPr>
          <a:xfrm>
            <a:off x="1308056" y="1608772"/>
            <a:ext cx="5562600" cy="160877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buClr>
                <a:srgbClr val="1B1760"/>
              </a:buClr>
              <a:buNone/>
              <a:defRPr/>
            </a:pPr>
            <a:r>
              <a:rPr lang="en-US" altLang="ko-KR" sz="4000" b="1" kern="0" spc="100">
                <a:solidFill>
                  <a:srgbClr val="1B1760"/>
                </a:solidFill>
                <a:effectLst/>
                <a:latin typeface="휴먼엑스포"/>
                <a:cs typeface="Pretendard Medium"/>
              </a:rPr>
              <a:t>1.</a:t>
            </a:r>
            <a:r>
              <a:rPr lang="ko-KR" altLang="en-US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프로젝트 소개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	프로젝트 개요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	팀 구성 및 역할 분담</a:t>
            </a:r>
          </a:p>
        </p:txBody>
      </p:sp>
      <p:sp>
        <p:nvSpPr>
          <p:cNvPr id="1048" name="Object 11"/>
          <p:cNvSpPr txBox="1"/>
          <p:nvPr/>
        </p:nvSpPr>
        <p:spPr>
          <a:xfrm>
            <a:off x="3822656" y="3981449"/>
            <a:ext cx="5562600" cy="16078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2.</a:t>
            </a:r>
            <a:r>
              <a:rPr lang="ko-KR" altLang="en-US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배경 및 필요성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	</a:t>
            </a: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추진배경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	유사 서비스 분석</a:t>
            </a:r>
          </a:p>
        </p:txBody>
      </p:sp>
      <p:sp>
        <p:nvSpPr>
          <p:cNvPr id="1049" name="Object 11"/>
          <p:cNvSpPr txBox="1"/>
          <p:nvPr/>
        </p:nvSpPr>
        <p:spPr>
          <a:xfrm>
            <a:off x="7543800" y="6134100"/>
            <a:ext cx="6997744" cy="20716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서비스 기획 및 설계</a:t>
            </a:r>
            <a:endParaRPr lang="ko-KR" altLang="en-US" sz="3500" b="1" kern="0" spc="100">
              <a:solidFill>
                <a:srgbClr val="1B1760"/>
              </a:solidFill>
              <a:effectLst/>
              <a:latin typeface="휴먼엑스포"/>
              <a:ea typeface="휴먼엑스포"/>
              <a:cs typeface="Pretendard Medium"/>
            </a:endParaRPr>
          </a:p>
          <a:p>
            <a:pPr>
              <a:defRPr/>
            </a:pPr>
            <a:r>
              <a:rPr lang="ko-KR" altLang="en-US" sz="3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	</a:t>
            </a: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주요 목적 및 기능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	시나리오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	요구사항 정의서</a:t>
            </a:r>
          </a:p>
        </p:txBody>
      </p:sp>
      <p:sp>
        <p:nvSpPr>
          <p:cNvPr id="1050" name="Object 11"/>
          <p:cNvSpPr txBox="1"/>
          <p:nvPr/>
        </p:nvSpPr>
        <p:spPr>
          <a:xfrm>
            <a:off x="12357056" y="8104434"/>
            <a:ext cx="5562600" cy="69476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4000" b="1" kern="0" spc="100">
                <a:solidFill>
                  <a:srgbClr val="1B1760"/>
                </a:solidFill>
                <a:latin typeface="휴먼엑스포"/>
                <a:ea typeface="휴먼엑스포"/>
                <a:cs typeface="Pretendard Medium"/>
              </a:rPr>
              <a:t>4</a:t>
            </a:r>
            <a:r>
              <a:rPr lang="en-US" altLang="ko-KR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.</a:t>
            </a:r>
            <a:r>
              <a:rPr lang="ko-KR" altLang="en-US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추진일정</a:t>
            </a:r>
            <a:r>
              <a:rPr lang="en-US" altLang="ko-KR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(WBS)</a:t>
            </a:r>
            <a:endParaRPr lang="ko-KR" altLang="en-US" sz="4000" b="1" kern="0" spc="100">
              <a:solidFill>
                <a:srgbClr val="808080"/>
              </a:solidFill>
              <a:effectLst/>
              <a:latin typeface="휴먼엑스포"/>
              <a:ea typeface="휴먼엑스포"/>
              <a:cs typeface="Pretendard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5410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1.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프로젝트 소개</a:t>
            </a:r>
          </a:p>
        </p:txBody>
      </p:sp>
      <p:sp>
        <p:nvSpPr>
          <p:cNvPr id="1045" name="Object 11"/>
          <p:cNvSpPr txBox="1"/>
          <p:nvPr/>
        </p:nvSpPr>
        <p:spPr>
          <a:xfrm>
            <a:off x="1143000" y="1935480"/>
            <a:ext cx="5562600" cy="63094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5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프로젝트 개요</a:t>
            </a:r>
            <a:endParaRPr lang="ko-KR" altLang="en-US" sz="35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2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1054" name="그림 105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725400" y="4762500"/>
            <a:ext cx="4953000" cy="4953000"/>
          </a:xfrm>
          <a:prstGeom prst="rect">
            <a:avLst/>
          </a:prstGeom>
        </p:spPr>
      </p:pic>
      <p:sp>
        <p:nvSpPr>
          <p:cNvPr id="1049" name="TextBox 1048"/>
          <p:cNvSpPr txBox="1"/>
          <p:nvPr/>
        </p:nvSpPr>
        <p:spPr>
          <a:xfrm>
            <a:off x="1219199" y="3187063"/>
            <a:ext cx="15544800" cy="302133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7"/>
              </a:buBlip>
              <a:defRPr/>
            </a:pP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프로젝트명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: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미세먼지 빅데이터분석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‘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미세먼지안심여행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’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7"/>
              </a:buBlip>
              <a:defRPr/>
            </a:pPr>
            <a:endParaRPr lang="ko-KR" altLang="en-US" sz="3500">
              <a:solidFill>
                <a:schemeClr val="dk1"/>
              </a:solidFill>
              <a:effectLst/>
              <a:latin typeface="휴먼엑스포"/>
              <a:ea typeface="휴먼엑스포"/>
            </a:endParaRP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7"/>
              </a:buBlip>
              <a:defRPr/>
            </a:pP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프로젝트 기간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: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2024.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6.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11(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월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)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~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7.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19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일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(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금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)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6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주간 진행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7"/>
              </a:buBlip>
              <a:defRPr/>
            </a:pPr>
            <a:endParaRPr lang="ko-KR" altLang="en-US" sz="3500">
              <a:solidFill>
                <a:schemeClr val="dk1"/>
              </a:solidFill>
              <a:effectLst/>
              <a:latin typeface="휴먼엑스포"/>
              <a:ea typeface="휴먼엑스포"/>
            </a:endParaRP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7"/>
              </a:buBlip>
              <a:defRPr/>
            </a:pP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팀명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: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먼지가되어팀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(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휴먼교육센터 교육생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5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인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5410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1.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프로젝트 소개</a:t>
            </a:r>
          </a:p>
        </p:txBody>
      </p:sp>
      <p:graphicFrame>
        <p:nvGraphicFramePr>
          <p:cNvPr id="1044" name="표 1043"/>
          <p:cNvGraphicFramePr>
            <a:graphicFrameLocks noGrp="1"/>
          </p:cNvGraphicFramePr>
          <p:nvPr/>
        </p:nvGraphicFramePr>
        <p:xfrm>
          <a:off x="1265395" y="2705100"/>
          <a:ext cx="15757686" cy="66293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3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885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spc="0">
                          <a:latin typeface="돋움"/>
                          <a:ea typeface="돋움"/>
                          <a:cs typeface="맑은 고딕 Semilight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spc="0">
                          <a:latin typeface="돋움"/>
                          <a:ea typeface="돋움"/>
                          <a:cs typeface="맑은 고딕 Semilight"/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spc="0">
                          <a:latin typeface="돋움"/>
                          <a:ea typeface="돋움"/>
                          <a:cs typeface="맑은 고딕 Semilight"/>
                        </a:rPr>
                        <a:t>담당 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8108"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전민경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팀장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/>
                      </a:r>
                      <a:b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</a:b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프로젝트 총괄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endParaRPr lang="ko-KR" altLang="en-US" sz="2500" kern="1000" spc="0">
                        <a:solidFill>
                          <a:schemeClr val="dk1"/>
                        </a:solidFill>
                        <a:latin typeface="돋움"/>
                        <a:ea typeface="돋움"/>
                        <a:cs typeface="맑은 고딕 Semi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293" lvl="1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발표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지도서비스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국내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머신러닝 기반 예측 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국내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국내 안심여행지 추천서비스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8108"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김광섭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PM</a:t>
                      </a:r>
                      <a:b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</a:b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프로젝트 관리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SPRING 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서버 설계 및 배포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지도서비스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해외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머신러닝 기반 예측 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해외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해외 안심여행지 추천서비스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8108"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김유진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이미지 디자인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 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메인화면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로그인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/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회원가입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8108"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김한민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UI 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설계</a:t>
                      </a:r>
                      <a:b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</a:b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및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깃허브 관리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UI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설계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메인화면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CCTV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서비스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국내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관련 기사 제공 서비스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8108"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허광혁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UI 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설계</a:t>
                      </a:r>
                      <a:b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</a:b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및 기능 구현 </a:t>
                      </a:r>
                      <a:endParaRPr lang="ko-KR" altLang="en-US" sz="2500" kern="1000" spc="0">
                        <a:solidFill>
                          <a:schemeClr val="dk1"/>
                        </a:solidFill>
                        <a:latin typeface="돋움"/>
                        <a:ea typeface="돋움"/>
                        <a:cs typeface="맑은 고딕 Semi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DJANGO 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서버 설계 및 배포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머신러닝 기반 지도서비스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해외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머신러닝 기반 예측 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해외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해외 안심여행지 추천서비스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5" name="Object 11"/>
          <p:cNvSpPr txBox="1"/>
          <p:nvPr/>
        </p:nvSpPr>
        <p:spPr>
          <a:xfrm>
            <a:off x="1143000" y="1866900"/>
            <a:ext cx="5562600" cy="61555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팀 구성 및 역할 분담</a:t>
            </a:r>
            <a:endParaRPr lang="ko-KR" altLang="en-US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3</a:t>
            </a:fld>
            <a:endParaRPr lang="en-US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3596674" cy="61555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추진배경</a:t>
            </a:r>
            <a:endParaRPr lang="ko-KR" altLang="en-US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grpSp>
        <p:nvGrpSpPr>
          <p:cNvPr id="1045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6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629508" y="571500"/>
            <a:ext cx="3581400" cy="5410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2.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배경 및 필요성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휴먼엑스포"/>
                <a:ea typeface="휴먼엑스포"/>
              </a:rPr>
              <a:pPr lvl="0">
                <a:defRPr/>
              </a:pPr>
              <a:t>4</a:t>
            </a:fld>
            <a:endParaRPr lang="en-US">
              <a:latin typeface="휴먼엑스포"/>
              <a:ea typeface="휴먼엑스포"/>
            </a:endParaRPr>
          </a:p>
        </p:txBody>
      </p:sp>
      <p:sp>
        <p:nvSpPr>
          <p:cNvPr id="1064" name="타원 1063"/>
          <p:cNvSpPr/>
          <p:nvPr/>
        </p:nvSpPr>
        <p:spPr>
          <a:xfrm>
            <a:off x="13792200" y="723900"/>
            <a:ext cx="3505199" cy="3581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각자</a:t>
            </a:r>
            <a:br>
              <a:rPr lang="ko-KR" altLang="en-US" sz="3000"/>
            </a:br>
            <a:r>
              <a:rPr lang="en-US" altLang="ko-KR" sz="3000"/>
              <a:t>(</a:t>
            </a:r>
            <a:r>
              <a:rPr lang="ko-KR" altLang="en-US" sz="3000"/>
              <a:t>깃허브 </a:t>
            </a:r>
            <a:r>
              <a:rPr lang="en-US" altLang="ko-KR" sz="3000"/>
              <a:t>4</a:t>
            </a:r>
            <a:r>
              <a:rPr lang="ko-KR" altLang="en-US" sz="3000"/>
              <a:t>개 등</a:t>
            </a:r>
            <a:r>
              <a:rPr lang="en-US" altLang="ko-KR" sz="300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4952" y="563119"/>
            <a:ext cx="17038096" cy="9152381"/>
            <a:chOff x="913259" y="579878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59" y="579878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638300"/>
            <a:ext cx="54102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유사 서비스 분석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(#/#)</a:t>
            </a:r>
            <a:endParaRPr lang="en-US" altLang="ko-KR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grpSp>
        <p:nvGrpSpPr>
          <p:cNvPr id="1044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5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46" name="Object 11"/>
          <p:cNvSpPr txBox="1"/>
          <p:nvPr/>
        </p:nvSpPr>
        <p:spPr>
          <a:xfrm>
            <a:off x="1524000" y="571500"/>
            <a:ext cx="3810000" cy="5410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2.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배경 및 필요성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5</a:t>
            </a:fld>
            <a:endParaRPr lang="en-US">
              <a:latin typeface="나눔고딕 ExtraBold"/>
              <a:ea typeface="나눔고딕 ExtraBold"/>
            </a:endParaRPr>
          </a:p>
        </p:txBody>
      </p:sp>
      <p:sp>
        <p:nvSpPr>
          <p:cNvPr id="1050" name="TextBox 1042"/>
          <p:cNvSpPr txBox="1"/>
          <p:nvPr/>
        </p:nvSpPr>
        <p:spPr>
          <a:xfrm>
            <a:off x="1142999" y="2400300"/>
            <a:ext cx="15163801" cy="58864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6"/>
              </a:buBlip>
              <a:defRPr/>
            </a:pPr>
            <a:r>
              <a:rPr lang="en-US" altLang="ko-KR" sz="3000">
                <a:solidFill>
                  <a:schemeClr val="dk1"/>
                </a:solidFill>
                <a:latin typeface="돋움"/>
                <a:ea typeface="돋움"/>
              </a:rPr>
              <a:t>0</a:t>
            </a:r>
            <a:endParaRPr lang="en-US" altLang="ko-KR" sz="3000">
              <a:solidFill>
                <a:schemeClr val="dk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056" name="TextBox 1055"/>
          <p:cNvSpPr txBox="1"/>
          <p:nvPr/>
        </p:nvSpPr>
        <p:spPr>
          <a:xfrm>
            <a:off x="7924799" y="1028700"/>
            <a:ext cx="3200401" cy="46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 i="1">
                <a:solidFill>
                  <a:srgbClr val="6182D6"/>
                </a:solidFill>
                <a:latin typeface="돋움"/>
                <a:ea typeface="돋움"/>
              </a:rPr>
              <a:t>0</a:t>
            </a:r>
          </a:p>
        </p:txBody>
      </p:sp>
      <p:sp>
        <p:nvSpPr>
          <p:cNvPr id="1068" name="타원 1067"/>
          <p:cNvSpPr/>
          <p:nvPr/>
        </p:nvSpPr>
        <p:spPr>
          <a:xfrm>
            <a:off x="15316200" y="723900"/>
            <a:ext cx="1981200" cy="1905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민경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그룹 1001"/>
          <p:cNvGrpSpPr/>
          <p:nvPr/>
        </p:nvGrpSpPr>
        <p:grpSpPr>
          <a:xfrm>
            <a:off x="-14288" y="5143500"/>
            <a:ext cx="18300700" cy="5172075"/>
            <a:chOff x="-14939" y="5142857"/>
            <a:chExt cx="18300654" cy="5172736"/>
          </a:xfrm>
        </p:grpSpPr>
        <p:pic>
          <p:nvPicPr>
            <p:cNvPr id="39000" name="Object 2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15" name="그룹 1002"/>
          <p:cNvGrpSpPr/>
          <p:nvPr/>
        </p:nvGrpSpPr>
        <p:grpSpPr>
          <a:xfrm>
            <a:off x="615950" y="579438"/>
            <a:ext cx="17038638" cy="9151937"/>
            <a:chOff x="623810" y="566667"/>
            <a:chExt cx="17038096" cy="9152381"/>
          </a:xfrm>
        </p:grpSpPr>
        <p:pic>
          <p:nvPicPr>
            <p:cNvPr id="38999" name="Object 5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4" name="Object 11"/>
          <p:cNvSpPr txBox="1"/>
          <p:nvPr/>
        </p:nvSpPr>
        <p:spPr>
          <a:xfrm>
            <a:off x="1185863" y="1660525"/>
            <a:ext cx="5730875" cy="6045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latin typeface="휴먼엑스포"/>
                <a:ea typeface="휴먼엑스포"/>
                <a:cs typeface="Pretendard Medium"/>
              </a:rPr>
              <a:t>유사 서비스 분석</a:t>
            </a:r>
            <a:r>
              <a:rPr lang="en-US" altLang="ko-KR" sz="3400" b="1" kern="0" spc="100">
                <a:solidFill>
                  <a:srgbClr val="1B1760"/>
                </a:solidFill>
                <a:latin typeface="휴먼엑스포"/>
                <a:ea typeface="휴먼엑스포"/>
                <a:cs typeface="Pretendard Medium"/>
              </a:rPr>
              <a:t>(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#/#</a:t>
            </a:r>
            <a:r>
              <a:rPr lang="en-US" altLang="ko-KR" sz="3400" b="1" kern="0" spc="100">
                <a:solidFill>
                  <a:srgbClr val="1B1760"/>
                </a:solidFill>
                <a:latin typeface="휴먼엑스포"/>
                <a:ea typeface="휴먼엑스포"/>
                <a:cs typeface="Pretendard Medium"/>
              </a:rPr>
              <a:t>)</a:t>
            </a:r>
          </a:p>
        </p:txBody>
      </p:sp>
      <p:grpSp>
        <p:nvGrpSpPr>
          <p:cNvPr id="38917" name="그룹 1003"/>
          <p:cNvGrpSpPr/>
          <p:nvPr/>
        </p:nvGrpSpPr>
        <p:grpSpPr>
          <a:xfrm>
            <a:off x="914400" y="496888"/>
            <a:ext cx="4953000" cy="989012"/>
            <a:chOff x="13594422" y="421102"/>
            <a:chExt cx="2826656" cy="1503992"/>
          </a:xfrm>
        </p:grpSpPr>
        <p:pic>
          <p:nvPicPr>
            <p:cNvPr id="38998" name="Object 8"/>
            <p:cNvPicPr>
              <a:picLocks noChangeAspect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6" name="Object 11"/>
          <p:cNvSpPr txBox="1"/>
          <p:nvPr/>
        </p:nvSpPr>
        <p:spPr>
          <a:xfrm>
            <a:off x="1524000" y="571500"/>
            <a:ext cx="3810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2.</a:t>
            </a:r>
            <a:r>
              <a:rPr lang="ko-KR" altLang="en-US" sz="32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배경 및 필요성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EAA0523E-704C-43FB-836E-279872CEF338}" type="slidenum">
              <a:rPr lang="en-US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고딕 ExtraBold"/>
                <a:ea typeface="나눔고딕 ExtraBold"/>
              </a:rPr>
              <a:pPr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나눔고딕 ExtraBold"/>
              <a:ea typeface="나눔고딕 ExtraBold"/>
            </a:endParaRPr>
          </a:p>
        </p:txBody>
      </p:sp>
      <p:sp>
        <p:nvSpPr>
          <p:cNvPr id="38920" name="TextBox 1042"/>
          <p:cNvSpPr txBox="1">
            <a:spLocks noChangeArrowheads="1"/>
          </p:cNvSpPr>
          <p:nvPr/>
        </p:nvSpPr>
        <p:spPr>
          <a:xfrm>
            <a:off x="1185863" y="2333625"/>
            <a:ext cx="17373600" cy="5886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69888" indent="-369888"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Blip>
                <a:blip r:embed="rId6"/>
              </a:buBlip>
              <a:defRPr/>
            </a:pPr>
            <a:r>
              <a:rPr lang="ko-KR" altLang="en-US" sz="3000">
                <a:solidFill>
                  <a:srgbClr val="000000"/>
                </a:solidFill>
                <a:latin typeface="돋움"/>
                <a:ea typeface="돋움"/>
              </a:rPr>
              <a:t>유사 서비스 비교표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71600" y="3051175"/>
          <a:ext cx="15882939" cy="63150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62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34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94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41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678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1" i="0" u="none" strike="noStrike">
                        <a:solidFill>
                          <a:schemeClr val="bg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001" name="타원 39000"/>
          <p:cNvSpPr/>
          <p:nvPr/>
        </p:nvSpPr>
        <p:spPr>
          <a:xfrm>
            <a:off x="15316200" y="723900"/>
            <a:ext cx="1981200" cy="1905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민경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4939" y="566667"/>
            <a:ext cx="18300654" cy="9748926"/>
            <a:chOff x="-14939" y="566667"/>
            <a:chExt cx="18300654" cy="9748926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14939" y="5142857"/>
              <a:ext cx="18300654" cy="5172736"/>
              <a:chOff x="-14939" y="5142857"/>
              <a:chExt cx="18300654" cy="5172736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-14939" y="5142857"/>
                <a:ext cx="18300654" cy="5172736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623810" y="566667"/>
              <a:ext cx="17038096" cy="9152381"/>
              <a:chOff x="623810" y="566667"/>
              <a:chExt cx="17038096" cy="9152381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623810" y="566667"/>
                <a:ext cx="17038096" cy="9152381"/>
              </a:xfrm>
              <a:prstGeom prst="rect">
                <a:avLst/>
              </a:prstGeom>
            </p:spPr>
          </p:pic>
        </p:grpSp>
      </p:grpSp>
      <p:sp>
        <p:nvSpPr>
          <p:cNvPr id="1024" name="Object 11"/>
          <p:cNvSpPr txBox="1"/>
          <p:nvPr/>
        </p:nvSpPr>
        <p:spPr>
          <a:xfrm>
            <a:off x="1143000" y="1866900"/>
            <a:ext cx="8305800" cy="61555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‘APT.</a:t>
            </a: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집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PT’</a:t>
            </a: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의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</a:t>
            </a: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주요 목적 및 기능</a:t>
            </a:r>
            <a:endParaRPr lang="ko-KR" altLang="en-US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grpSp>
        <p:nvGrpSpPr>
          <p:cNvPr id="1044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5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46" name="Object 11"/>
          <p:cNvSpPr txBox="1"/>
          <p:nvPr/>
        </p:nvSpPr>
        <p:spPr>
          <a:xfrm>
            <a:off x="990600" y="520125"/>
            <a:ext cx="47244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7</a:t>
            </a:fld>
            <a:endParaRPr lang="en-US">
              <a:latin typeface="나눔고딕 ExtraBold"/>
              <a:ea typeface="나눔고딕 ExtraBold"/>
            </a:endParaRPr>
          </a:p>
        </p:txBody>
      </p:sp>
      <p:sp>
        <p:nvSpPr>
          <p:cNvPr id="1049" name="직사각형 1048"/>
          <p:cNvSpPr/>
          <p:nvPr/>
        </p:nvSpPr>
        <p:spPr>
          <a:xfrm>
            <a:off x="1434760" y="4381500"/>
            <a:ext cx="6629400" cy="91440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500" b="1">
                <a:solidFill>
                  <a:schemeClr val="lt1"/>
                </a:solidFill>
                <a:effectLst/>
                <a:latin typeface="돋움"/>
                <a:ea typeface="돋움"/>
              </a:rPr>
              <a:t>핵심 기능</a:t>
            </a:r>
            <a:endParaRPr lang="ko-KR" altLang="en-US" sz="3500" b="1">
              <a:solidFill>
                <a:schemeClr val="lt1"/>
              </a:solidFill>
              <a:latin typeface="돋움"/>
              <a:ea typeface="돋움"/>
            </a:endParaRPr>
          </a:p>
        </p:txBody>
      </p:sp>
      <p:sp>
        <p:nvSpPr>
          <p:cNvPr id="1050" name="직사각형 1049"/>
          <p:cNvSpPr/>
          <p:nvPr/>
        </p:nvSpPr>
        <p:spPr>
          <a:xfrm>
            <a:off x="9740559" y="4381500"/>
            <a:ext cx="6629400" cy="91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500" b="1">
                <a:solidFill>
                  <a:schemeClr val="dk1"/>
                </a:solidFill>
                <a:effectLst/>
                <a:latin typeface="돋움"/>
                <a:ea typeface="돋움"/>
              </a:rPr>
              <a:t>서브 기능</a:t>
            </a:r>
            <a:endParaRPr lang="ko-KR" altLang="en-US" sz="3500" b="1">
              <a:solidFill>
                <a:schemeClr val="dk1"/>
              </a:solidFill>
              <a:latin typeface="돋움"/>
              <a:ea typeface="돋움"/>
            </a:endParaRPr>
          </a:p>
        </p:txBody>
      </p:sp>
      <p:sp>
        <p:nvSpPr>
          <p:cNvPr id="1053" name="타원 1052"/>
          <p:cNvSpPr/>
          <p:nvPr/>
        </p:nvSpPr>
        <p:spPr>
          <a:xfrm>
            <a:off x="1434763" y="5574878"/>
            <a:ext cx="533400" cy="533400"/>
          </a:xfrm>
          <a:prstGeom prst="ellipse">
            <a:avLst/>
          </a:prstGeom>
          <a:solidFill>
            <a:srgbClr val="3A3C8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 b="1">
                <a:latin typeface="돋움"/>
                <a:ea typeface="돋움"/>
              </a:rPr>
              <a:t>1</a:t>
            </a:r>
          </a:p>
        </p:txBody>
      </p:sp>
      <p:sp>
        <p:nvSpPr>
          <p:cNvPr id="1054" name="TextBox 1053"/>
          <p:cNvSpPr txBox="1"/>
          <p:nvPr/>
        </p:nvSpPr>
        <p:spPr>
          <a:xfrm>
            <a:off x="2102978" y="5544136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None/>
              <a:defRPr/>
            </a:pPr>
            <a:r>
              <a:rPr lang="ko-KR" altLang="en-US" sz="3200" b="1">
                <a:latin typeface="돋움"/>
                <a:ea typeface="돋움"/>
              </a:rPr>
              <a:t>원하는 아파트 사려면 </a:t>
            </a:r>
            <a:r>
              <a:rPr lang="ko-KR" altLang="en-US" sz="3200" b="1">
                <a:solidFill>
                  <a:schemeClr val="tx1"/>
                </a:solidFill>
                <a:effectLst/>
                <a:latin typeface="돋움"/>
                <a:ea typeface="돋움"/>
              </a:rPr>
              <a:t>얼마정도</a:t>
            </a:r>
            <a:r>
              <a:rPr lang="en-US" altLang="ko-KR" sz="3200" b="1">
                <a:solidFill>
                  <a:schemeClr val="tx1"/>
                </a:solidFill>
                <a:effectLst/>
                <a:latin typeface="돋움"/>
                <a:ea typeface="돋움"/>
              </a:rPr>
              <a:t>?</a:t>
            </a:r>
            <a:r>
              <a:rPr lang="ko-KR" altLang="en-US" sz="3200" b="1">
                <a:latin typeface="돋움"/>
                <a:ea typeface="돋움"/>
              </a:rPr>
              <a:t> </a:t>
            </a:r>
          </a:p>
        </p:txBody>
      </p:sp>
      <p:sp>
        <p:nvSpPr>
          <p:cNvPr id="1055" name="TextBox 1054"/>
          <p:cNvSpPr txBox="1"/>
          <p:nvPr/>
        </p:nvSpPr>
        <p:spPr>
          <a:xfrm>
            <a:off x="1701463" y="6262181"/>
            <a:ext cx="6705599" cy="93871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6"/>
              </a:buBlip>
              <a:defRPr/>
            </a:pP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서울시 법정동명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, 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예산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, 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아파트 면적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(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소형 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/>
            </a:r>
            <a:b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</a:b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/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중형 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/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대형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)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별 최근 실거래가 정보 제공</a:t>
            </a:r>
          </a:p>
        </p:txBody>
      </p:sp>
      <p:sp>
        <p:nvSpPr>
          <p:cNvPr id="1056" name="타원 1055"/>
          <p:cNvSpPr/>
          <p:nvPr/>
        </p:nvSpPr>
        <p:spPr>
          <a:xfrm>
            <a:off x="9766295" y="5622269"/>
            <a:ext cx="533400" cy="533400"/>
          </a:xfrm>
          <a:prstGeom prst="ellipse">
            <a:avLst/>
          </a:prstGeom>
          <a:solidFill>
            <a:srgbClr val="3A3C8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 b="1">
                <a:latin typeface="돋움"/>
                <a:ea typeface="돋움"/>
              </a:rPr>
              <a:t>3</a:t>
            </a:r>
          </a:p>
        </p:txBody>
      </p:sp>
      <p:sp>
        <p:nvSpPr>
          <p:cNvPr id="1057" name="TextBox 1056"/>
          <p:cNvSpPr txBox="1"/>
          <p:nvPr/>
        </p:nvSpPr>
        <p:spPr>
          <a:xfrm>
            <a:off x="10401427" y="5569957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latin typeface="돋움"/>
                <a:ea typeface="돋움"/>
              </a:rPr>
              <a:t>서울시 어느 구에 살까</a:t>
            </a:r>
            <a:r>
              <a:rPr lang="en-US" altLang="ko-KR" sz="3200" b="1">
                <a:latin typeface="돋움"/>
                <a:ea typeface="돋움"/>
              </a:rPr>
              <a:t>?</a:t>
            </a:r>
          </a:p>
        </p:txBody>
      </p:sp>
      <p:sp>
        <p:nvSpPr>
          <p:cNvPr id="1058" name="TextBox 1057"/>
          <p:cNvSpPr txBox="1"/>
          <p:nvPr/>
        </p:nvSpPr>
        <p:spPr>
          <a:xfrm>
            <a:off x="10038857" y="6288003"/>
            <a:ext cx="6705600" cy="220829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6"/>
              </a:buBlip>
              <a:defRPr/>
            </a:pP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서울시 아파트는 어느 구가 가장 비쌀까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?(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평균 평당 매매가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),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가장 많이 오른 곳은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?(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연평균 증가율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),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인구가 적은 곳은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?(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인구 수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)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등을 한 눈에 알 수 있는 구별 비교분석 정보 제공</a:t>
            </a:r>
            <a:endParaRPr lang="ko-KR" altLang="en-US" sz="250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059" name="TextBox 1058"/>
          <p:cNvSpPr txBox="1"/>
          <p:nvPr/>
        </p:nvSpPr>
        <p:spPr>
          <a:xfrm>
            <a:off x="1743812" y="8294678"/>
            <a:ext cx="6705599" cy="8874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6"/>
              </a:buBlip>
              <a:defRPr/>
            </a:pP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역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,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공원 등 아파트의 주변환경을 파악할 수 있는 지도 정보 제공  </a:t>
            </a:r>
            <a:endParaRPr lang="ko-KR" altLang="en-US" sz="250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060" name="타원 1059"/>
          <p:cNvSpPr/>
          <p:nvPr/>
        </p:nvSpPr>
        <p:spPr>
          <a:xfrm>
            <a:off x="1440856" y="7609521"/>
            <a:ext cx="533400" cy="533400"/>
          </a:xfrm>
          <a:prstGeom prst="ellipse">
            <a:avLst/>
          </a:prstGeom>
          <a:solidFill>
            <a:srgbClr val="3A3C8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 b="1">
                <a:latin typeface="돋움"/>
                <a:ea typeface="돋움"/>
              </a:rPr>
              <a:t>2</a:t>
            </a:r>
          </a:p>
        </p:txBody>
      </p:sp>
      <p:sp>
        <p:nvSpPr>
          <p:cNvPr id="1061" name="TextBox 1060"/>
          <p:cNvSpPr txBox="1"/>
          <p:nvPr/>
        </p:nvSpPr>
        <p:spPr>
          <a:xfrm>
            <a:off x="2133604" y="7582265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latin typeface="돋움"/>
                <a:ea typeface="돋움"/>
              </a:rPr>
              <a:t>해당 아파트의 주변환경은</a:t>
            </a:r>
            <a:r>
              <a:rPr lang="en-US" altLang="ko-KR" sz="3200" b="1">
                <a:latin typeface="돋움"/>
                <a:ea typeface="돋움"/>
              </a:rPr>
              <a:t>?</a:t>
            </a:r>
            <a:r>
              <a:rPr lang="ko-KR" altLang="en-US" sz="3200" b="1">
                <a:latin typeface="돋움"/>
                <a:ea typeface="돋움"/>
              </a:rPr>
              <a:t> </a:t>
            </a:r>
          </a:p>
        </p:txBody>
      </p:sp>
      <p:sp>
        <p:nvSpPr>
          <p:cNvPr id="1063" name="TextBox 1062"/>
          <p:cNvSpPr txBox="1"/>
          <p:nvPr/>
        </p:nvSpPr>
        <p:spPr>
          <a:xfrm>
            <a:off x="1143000" y="2825856"/>
            <a:ext cx="158781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buNone/>
              <a:defRPr/>
            </a:pPr>
            <a:r>
              <a:rPr lang="en-US" altLang="ko-KR" sz="3300" b="1">
                <a:solidFill>
                  <a:schemeClr val="tx1"/>
                </a:solidFill>
                <a:effectLst/>
                <a:latin typeface="돋움"/>
                <a:ea typeface="돋움"/>
              </a:rPr>
              <a:t>“</a:t>
            </a:r>
            <a:r>
              <a:rPr lang="ko-KR" altLang="en-US" sz="3300" b="1" u="sng">
                <a:latin typeface="돋움"/>
                <a:ea typeface="돋움"/>
              </a:rPr>
              <a:t>똘똘한 </a:t>
            </a:r>
            <a:r>
              <a:rPr lang="ko-KR" altLang="en-US" sz="3300" b="1" u="sng">
                <a:solidFill>
                  <a:schemeClr val="tx1"/>
                </a:solidFill>
                <a:effectLst/>
                <a:latin typeface="돋움"/>
                <a:ea typeface="돋움"/>
              </a:rPr>
              <a:t>서울 아파트 한 채를 </a:t>
            </a:r>
            <a:r>
              <a:rPr lang="ko-KR" altLang="en-US" sz="3300" b="1" u="sng">
                <a:latin typeface="돋움"/>
                <a:ea typeface="돋움"/>
              </a:rPr>
              <a:t>예산에 맞게 </a:t>
            </a:r>
            <a:r>
              <a:rPr lang="ko-KR" altLang="en-US" sz="3300" b="1" u="sng">
                <a:solidFill>
                  <a:schemeClr val="tx1"/>
                </a:solidFill>
                <a:effectLst/>
                <a:latin typeface="돋움"/>
                <a:ea typeface="돋움"/>
              </a:rPr>
              <a:t>구매할 수 있도록 의사결정을 돕는다</a:t>
            </a:r>
            <a:r>
              <a:rPr lang="ko-KR" altLang="en-US" sz="3300" b="1">
                <a:solidFill>
                  <a:schemeClr val="tx1"/>
                </a:solidFill>
                <a:effectLst/>
                <a:latin typeface="돋움"/>
                <a:ea typeface="돋움"/>
              </a:rPr>
              <a:t> </a:t>
            </a:r>
            <a:r>
              <a:rPr lang="en-US" altLang="ko-KR" sz="3300" b="1">
                <a:solidFill>
                  <a:schemeClr val="tx1"/>
                </a:solidFill>
                <a:effectLst/>
                <a:latin typeface="돋움"/>
                <a:ea typeface="돋움"/>
              </a:rPr>
              <a:t>”</a:t>
            </a:r>
            <a:endParaRPr lang="en-US" altLang="ko-KR" sz="3300" b="1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3000" y="3524190"/>
            <a:ext cx="15878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buNone/>
              <a:defRPr/>
            </a:pPr>
            <a:r>
              <a:rPr lang="en-US" altLang="ko-KR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(</a:t>
            </a:r>
            <a:r>
              <a:rPr lang="ko-KR" altLang="en-US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타겟층 </a:t>
            </a:r>
            <a:r>
              <a:rPr lang="en-US" altLang="ko-KR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: </a:t>
            </a:r>
            <a:r>
              <a:rPr lang="ko-KR" altLang="en-US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서울시 아파트 매매를 생각하고 있는 </a:t>
            </a:r>
            <a:r>
              <a:rPr lang="en-US" altLang="ko-KR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2040</a:t>
            </a:r>
            <a:r>
              <a:rPr lang="ko-KR" altLang="en-US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세대</a:t>
            </a:r>
            <a:r>
              <a:rPr lang="en-US" altLang="ko-KR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) </a:t>
            </a:r>
          </a:p>
        </p:txBody>
      </p:sp>
      <p:sp>
        <p:nvSpPr>
          <p:cNvPr id="1064" name="타원 1063"/>
          <p:cNvSpPr/>
          <p:nvPr/>
        </p:nvSpPr>
        <p:spPr>
          <a:xfrm>
            <a:off x="15316200" y="723900"/>
            <a:ext cx="1981200" cy="1905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민경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100" y="5182889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8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8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0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  <p:sp>
        <p:nvSpPr>
          <p:cNvPr id="1051" name="타원 1050"/>
          <p:cNvSpPr/>
          <p:nvPr/>
        </p:nvSpPr>
        <p:spPr>
          <a:xfrm>
            <a:off x="14782800" y="0"/>
            <a:ext cx="2819400" cy="2590800"/>
          </a:xfrm>
          <a:prstGeom prst="ellipse">
            <a:avLst/>
          </a:prstGeom>
          <a:solidFill>
            <a:srgbClr val="289B6E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유진</a:t>
            </a:r>
          </a:p>
        </p:txBody>
      </p:sp>
      <p:sp>
        <p:nvSpPr>
          <p:cNvPr id="1052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UI</a:t>
            </a: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설계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(1/#)</a:t>
            </a:r>
            <a:endParaRPr lang="en-US" altLang="ko-KR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744170" y="2534435"/>
            <a:ext cx="9667030" cy="6800065"/>
            <a:chOff x="3744170" y="2534435"/>
            <a:chExt cx="8524030" cy="6038065"/>
          </a:xfrm>
        </p:grpSpPr>
        <p:sp>
          <p:nvSpPr>
            <p:cNvPr id="5" name="직사각형 4"/>
            <p:cNvSpPr/>
            <p:nvPr/>
          </p:nvSpPr>
          <p:spPr>
            <a:xfrm>
              <a:off x="3744172" y="2534435"/>
              <a:ext cx="8524028" cy="9509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44172" y="3544842"/>
              <a:ext cx="8524028" cy="5222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44171" y="4121997"/>
              <a:ext cx="4868719" cy="1663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44171" y="5854310"/>
              <a:ext cx="4868719" cy="17028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861767" y="4126473"/>
              <a:ext cx="3406433" cy="17767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861767" y="5971498"/>
              <a:ext cx="3406433" cy="1585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44170" y="7625442"/>
              <a:ext cx="8524029" cy="9470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861767" y="4121997"/>
              <a:ext cx="3406433" cy="27281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225742" y="4507772"/>
              <a:ext cx="933288" cy="8970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939518" y="4507771"/>
              <a:ext cx="2177053" cy="420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943075" y="4966847"/>
              <a:ext cx="2173400" cy="437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958392" y="3598631"/>
              <a:ext cx="1742137" cy="405230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110973" y="3580907"/>
              <a:ext cx="1742137" cy="419594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8222159" y="3600105"/>
              <a:ext cx="1742137" cy="388788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0317790" y="3608963"/>
              <a:ext cx="1742137" cy="396028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962400" y="4495444"/>
              <a:ext cx="2667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962400" y="6286500"/>
              <a:ext cx="2667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8939519" y="5499100"/>
              <a:ext cx="312040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8939519" y="6438900"/>
              <a:ext cx="317248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648200" y="4507771"/>
              <a:ext cx="0" cy="11691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648200" y="6286500"/>
              <a:ext cx="0" cy="11691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648200" y="4927902"/>
              <a:ext cx="3733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648200" y="5372100"/>
              <a:ext cx="3733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648200" y="6692900"/>
              <a:ext cx="3733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648200" y="7124700"/>
              <a:ext cx="3733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48200" y="5727700"/>
              <a:ext cx="3733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648200" y="7505700"/>
              <a:ext cx="3733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8995392" y="6819900"/>
              <a:ext cx="312040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8995392" y="7200900"/>
              <a:ext cx="312040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757</Words>
  <Application>Microsoft Office PowerPoint</Application>
  <PresentationFormat>사용자 지정</PresentationFormat>
  <Paragraphs>236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30" baseType="lpstr">
      <vt:lpstr>?? ??</vt:lpstr>
      <vt:lpstr>D2Coding</vt:lpstr>
      <vt:lpstr>Pretendard Medium</vt:lpstr>
      <vt:lpstr>Pretendard SemiBold</vt:lpstr>
      <vt:lpstr>나눔고딕 ExtraBold</vt:lpstr>
      <vt:lpstr>돋움</vt:lpstr>
      <vt:lpstr>맑은 고딕</vt:lpstr>
      <vt:lpstr>맑은 고딕 Semilight</vt:lpstr>
      <vt:lpstr>한컴 윤체 B</vt:lpstr>
      <vt:lpstr>휴먼둥근헤드라인</vt:lpstr>
      <vt:lpstr>휴먼엑스포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human</cp:lastModifiedBy>
  <cp:revision>711</cp:revision>
  <dcterms:created xsi:type="dcterms:W3CDTF">2024-03-13T21:39:25Z</dcterms:created>
  <dcterms:modified xsi:type="dcterms:W3CDTF">2024-06-12T08:34:58Z</dcterms:modified>
  <cp:version/>
</cp:coreProperties>
</file>