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4" r:id="rId3"/>
    <p:sldId id="296" r:id="rId4"/>
    <p:sldId id="295" r:id="rId5"/>
    <p:sldId id="271" r:id="rId6"/>
    <p:sldId id="309" r:id="rId7"/>
    <p:sldId id="378" r:id="rId8"/>
    <p:sldId id="300" r:id="rId9"/>
    <p:sldId id="418" r:id="rId10"/>
    <p:sldId id="352" r:id="rId11"/>
    <p:sldId id="337" r:id="rId12"/>
    <p:sldId id="353" r:id="rId13"/>
    <p:sldId id="355" r:id="rId14"/>
    <p:sldId id="377" r:id="rId15"/>
    <p:sldId id="26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758">
          <p15:clr>
            <a:srgbClr val="A4A3A4"/>
          </p15:clr>
        </p15:guide>
        <p15:guide id="2" pos="3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5274" autoAdjust="0"/>
  </p:normalViewPr>
  <p:slideViewPr>
    <p:cSldViewPr>
      <p:cViewPr varScale="1">
        <p:scale>
          <a:sx n="50" d="100"/>
          <a:sy n="50" d="100"/>
        </p:scale>
        <p:origin x="90" y="348"/>
      </p:cViewPr>
      <p:guideLst>
        <p:guide orient="horz" pos="3239"/>
        <p:guide pos="5758"/>
      </p:guideLst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5758"/>
        <p:guide pos="3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39939" name="슬라이드 노트 개체 틀 4"/>
          <p:cNvSpPr>
            <a:spLocks noGrp="1"/>
          </p:cNvSpPr>
          <p:nvPr>
            <p:ph type="body" sz="quarter" idx="3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39940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2E986404-7736-448C-A8D9-D9FCD17E0F37}" type="slidenum">
              <a:rPr lang="en-US" alt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44800" y="9410700"/>
            <a:ext cx="2438400" cy="533399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 userDrawn="1"/>
        </p:nvSpPr>
        <p:spPr>
          <a:xfrm>
            <a:off x="15773400" y="94869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lvl="0" algn="r" defTabSz="914400">
              <a:buClr>
                <a:schemeClr val="lt1"/>
              </a:buClr>
              <a:buNone/>
              <a:defRPr/>
            </a:pPr>
            <a:fld id="{B1393E5F-521B-4CAD-9D3A-AE923D912DCE}" type="slidenum">
              <a:rPr lang="en-US"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pPr lvl="0" algn="r" defTabSz="914400">
                <a:buClr>
                  <a:schemeClr val="lt1"/>
                </a:buClr>
                <a:buNone/>
                <a:defRPr/>
              </a:pPr>
              <a:t>‹#›</a:t>
            </a:fld>
            <a:endParaRPr lang="en-US" sz="3000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02000" y="9731375"/>
            <a:ext cx="2133600" cy="365125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8" cy="9148833"/>
            <a:chOff x="623343" y="568441"/>
            <a:chExt cx="17039028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343" y="568441"/>
              <a:ext cx="17039028" cy="9148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94422" y="421102"/>
            <a:ext cx="2826656" cy="1503992"/>
            <a:chOff x="13594422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47439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chemeClr val="lt1"/>
                </a:solidFill>
                <a:latin typeface="한컴 윤체 B"/>
                <a:ea typeface="한컴 윤체 B"/>
                <a:cs typeface="Pretendard Medium"/>
              </a:rPr>
              <a:t>기획발표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8678" y="8115300"/>
            <a:ext cx="15392400" cy="12268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AI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데이터플랫폼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(WITH Python, JAVA, Spring)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을 활용한 빅데이터 분석 전문가 과정 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(8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회차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)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빅데이터분석 프로젝트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먼지가되어팀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10723" y="3954780"/>
            <a:ext cx="15866554" cy="23774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미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세먼지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안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심여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행</a:t>
            </a:r>
            <a:endParaRPr lang="en-US" altLang="ko-KR" sz="15000" b="1">
              <a:solidFill>
                <a:srgbClr val="3A3C84"/>
              </a:solidFill>
              <a:latin typeface="휴먼둥근헤드라인"/>
              <a:ea typeface="휴먼둥근헤드라인"/>
              <a:cs typeface="Pretendard SemiBold"/>
            </a:endParaRPr>
          </a:p>
        </p:txBody>
      </p:sp>
      <p:sp>
        <p:nvSpPr>
          <p:cNvPr id="1004" name="Object 18"/>
          <p:cNvSpPr txBox="1"/>
          <p:nvPr/>
        </p:nvSpPr>
        <p:spPr>
          <a:xfrm>
            <a:off x="1143000" y="3040380"/>
            <a:ext cx="15866556" cy="7010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미세먼지야</a:t>
            </a:r>
            <a:r>
              <a:rPr lang="en-US" altLang="ko-KR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..</a:t>
            </a: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 이제 헤어지자</a:t>
            </a:r>
          </a:p>
        </p:txBody>
      </p:sp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49200" y="2593359"/>
            <a:ext cx="2219325" cy="151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9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시나리오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53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요구사항 정의서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10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graphicFrame>
        <p:nvGraphicFramePr>
          <p:cNvPr id="1055" name="표 1054"/>
          <p:cNvGraphicFramePr>
            <a:graphicFrameLocks noGrp="1"/>
          </p:cNvGraphicFramePr>
          <p:nvPr/>
        </p:nvGraphicFramePr>
        <p:xfrm>
          <a:off x="1265394" y="2705100"/>
          <a:ext cx="16180595" cy="6671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3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요구사항</a:t>
                      </a:r>
                      <a:r>
                        <a:rPr lang="en-US" altLang="ko-KR" sz="2200">
                          <a:latin typeface="돋움"/>
                          <a:ea typeface="돋움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기능</a:t>
                      </a:r>
                      <a:r>
                        <a:rPr lang="en-US" altLang="ko-KR" sz="2200">
                          <a:latin typeface="돋움"/>
                          <a:ea typeface="돋움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spc="0">
                          <a:latin typeface="돋움"/>
                          <a:ea typeface="돋움"/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146">
                <a:tc rowSpan="3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CHAT01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웰컴블록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챗봇 소개와 인사</a:t>
                      </a:r>
                    </a:p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입력창 플레이스홀더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 최근 실거래가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혹은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지역구별 비교분석정보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버튼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플백블록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잘못된 입력 혹은 이해하지 못하는 정보 입력시 안내</a:t>
                      </a:r>
                      <a:endParaRPr lang="en-US" altLang="ko-KR" sz="2200" kern="800" spc="0">
                        <a:solidFill>
                          <a:schemeClr val="dk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8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CHAT01_CLOSE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상담종료 버튼 선택 혹은 채팅창에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종료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등 입력시 종료</a:t>
                      </a:r>
                    </a:p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분 이상 응답이 없으면 안내 메시지 발송 후 종료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699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CHAT02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CHAT02_LOGIN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카카오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ID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연동 로그인 기능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7852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APT01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baseline="0">
                          <a:latin typeface="돋움"/>
                          <a:ea typeface="돋움"/>
                        </a:rPr>
                        <a:t>아파트별 </a:t>
                      </a:r>
                      <a:br>
                        <a:rPr lang="ko-KR" altLang="en-US" sz="2200" kern="800" baseline="0"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baseline="0">
                          <a:latin typeface="돋움"/>
                          <a:ea typeface="돋움"/>
                        </a:rPr>
                        <a:t>정보제공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APT01_WON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최근 실거래가 </a:t>
                      </a:r>
                      <a:b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 최근 실거래가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를 선택한 후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조회를 원하는 서울시 구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아파트명을 입력하면 면적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소형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중형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대형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별 최근실거래가 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8148">
                <a:tc vMerge="1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200"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200"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370000" algn="ctr" defTabSz="914400" rtl="0" eaLnBrk="1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APT01_NAME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아파트명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/>
                      </a:r>
                      <a:b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아파트명 알고 싶어요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버튼을 선택하고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법정동명과 예산을 선택하면 거래량 순으로 아파트명 리스트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6" name="타원 1055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7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5" name="Object 11"/>
          <p:cNvSpPr txBox="1"/>
          <p:nvPr/>
        </p:nvSpPr>
        <p:spPr>
          <a:xfrm>
            <a:off x="1296535" y="1943100"/>
            <a:ext cx="55626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수집 데이터 속성 명세서</a:t>
            </a:r>
            <a:endParaRPr lang="ko-KR" altLang="en-US" sz="3400" b="1" kern="0" spc="100">
              <a:solidFill>
                <a:srgbClr val="1B1760"/>
              </a:solidFill>
              <a:effectLst/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11</a:t>
            </a:fld>
            <a:endParaRPr lang="en-US">
              <a:latin typeface="나눔고딕 ExtraBold"/>
              <a:ea typeface="나눔고딕 ExtraBold"/>
            </a:endParaRPr>
          </a:p>
        </p:txBody>
      </p:sp>
      <p:graphicFrame>
        <p:nvGraphicFramePr>
          <p:cNvPr id="14" name="표 4"/>
          <p:cNvGraphicFramePr>
            <a:graphicFrameLocks noGrp="1"/>
          </p:cNvGraphicFramePr>
          <p:nvPr/>
        </p:nvGraphicFramePr>
        <p:xfrm>
          <a:off x="1402431" y="2862331"/>
          <a:ext cx="15361569" cy="639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데이터명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수집 기관</a:t>
                      </a:r>
                      <a:endParaRPr lang="ko-Kore-KR" altLang="en-US" sz="2000" b="1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수집 속성</a:t>
                      </a:r>
                      <a:endParaRPr lang="ko-Kore-KR" altLang="en-US" sz="2000" b="1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비</a:t>
                      </a: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부동산 실거래가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열린 데이터포탈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매물번호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구이름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동이름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지번구분명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본번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부번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건물명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계약일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접수년도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실거래가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건물면적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층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건축년도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읍면동별 주민등록인구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통계청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구별 인구 현황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 지도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로컬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주소별 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경도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 지도 활용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72488" y="1885711"/>
            <a:ext cx="83058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개발 환경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12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90800" y="7886700"/>
          <a:ext cx="12640588" cy="144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4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74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형상관리</a:t>
                      </a: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32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GITHUB</a:t>
                      </a:r>
                      <a:endParaRPr lang="ko-KR" altLang="en-US" sz="2700">
                        <a:latin typeface="D2Coding"/>
                        <a:ea typeface="D2Coding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90800" y="2885582"/>
          <a:ext cx="4027714" cy="4772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FRONT</a:t>
                      </a:r>
                      <a:r>
                        <a:rPr lang="en-US" altLang="ko-KR" sz="2700" b="1" baseline="0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 - END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783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KAKAO</a:t>
                      </a: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 I OpenBuilder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HTML, W3.CSS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JavaScript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jQuery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920022" y="2885582"/>
          <a:ext cx="4027714" cy="4772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47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BACK - END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7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ORACLE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Django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JAVA, SPRING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211144" y="2885582"/>
          <a:ext cx="4027714" cy="4658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1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DATA</a:t>
                      </a:r>
                      <a:r>
                        <a:rPr lang="en-US" altLang="ko-KR" sz="2700" b="1" baseline="0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 ANALYSIS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5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SQLAlchemy, OracleDB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/>
                      </a:r>
                      <a:br>
                        <a:rPr lang="en-US" altLang="ko-KR" sz="2700">
                          <a:latin typeface="D2Coding"/>
                          <a:ea typeface="D2Coding"/>
                        </a:rPr>
                      </a:br>
                      <a:r>
                        <a:rPr lang="en-US" altLang="ko-KR" sz="2700">
                          <a:latin typeface="D2Coding"/>
                          <a:ea typeface="D2Coding"/>
                        </a:rPr>
                        <a:t>Pandas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Plotly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matplotlib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2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13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5" name="그룹 1002"/>
          <p:cNvGrpSpPr/>
          <p:nvPr/>
        </p:nvGrpSpPr>
        <p:grpSpPr>
          <a:xfrm>
            <a:off x="623888" y="566738"/>
            <a:ext cx="17038636" cy="9151937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그룹 1003"/>
          <p:cNvGrpSpPr/>
          <p:nvPr/>
        </p:nvGrpSpPr>
        <p:grpSpPr>
          <a:xfrm>
            <a:off x="914400" y="496888"/>
            <a:ext cx="4953000" cy="989012"/>
            <a:chOff x="13594422" y="421102"/>
            <a:chExt cx="2826656" cy="1503992"/>
          </a:xfrm>
        </p:grpSpPr>
        <p:pic>
          <p:nvPicPr>
            <p:cNvPr id="20" name="Object 8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8" name="표 1"/>
          <p:cNvGraphicFramePr>
            <a:graphicFrameLocks noGrp="1"/>
          </p:cNvGraphicFramePr>
          <p:nvPr/>
        </p:nvGraphicFramePr>
        <p:xfrm>
          <a:off x="1219200" y="2008033"/>
          <a:ext cx="15773396" cy="7168936"/>
        </p:xfrm>
        <a:graphic>
          <a:graphicData uri="http://schemas.openxmlformats.org/drawingml/2006/table">
            <a:tbl>
              <a:tblPr firstRow="1" bandRow="1"/>
              <a:tblGrid>
                <a:gridCol w="82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50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1667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0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아이디어 발굴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시장조사 및 데이터 수집</a:t>
                      </a: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2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유사 서비스 분석</a:t>
                      </a: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1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기획안 작성</a:t>
                      </a:r>
                      <a:endParaRPr lang="ko-KR" altLang="en-US" sz="2400" b="0" i="0" u="none" strike="noStrike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UI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설계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6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기능 구현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테스트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8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최종보고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49" name="타원 1048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  <p:sp>
        <p:nvSpPr>
          <p:cNvPr id="1050" name="타원 1049"/>
          <p:cNvSpPr/>
          <p:nvPr/>
        </p:nvSpPr>
        <p:spPr>
          <a:xfrm>
            <a:off x="17373600" y="419100"/>
            <a:ext cx="2819400" cy="2590800"/>
          </a:xfrm>
          <a:prstGeom prst="ellipse">
            <a:avLst/>
          </a:prstGeom>
          <a:solidFill>
            <a:srgbClr val="289B6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유진</a:t>
            </a:r>
          </a:p>
          <a:p>
            <a:pPr algn="ctr">
              <a:defRPr/>
            </a:pPr>
            <a:r>
              <a:rPr lang="en-US" altLang="ko-KR" sz="3000"/>
              <a:t>-</a:t>
            </a:r>
            <a:r>
              <a:rPr lang="ko-KR" altLang="en-US" sz="3000"/>
              <a:t>템플릿 수정</a:t>
            </a:r>
            <a:r>
              <a:rPr lang="en-US" altLang="ko-KR" sz="3000"/>
              <a:t>(6</a:t>
            </a:r>
            <a:r>
              <a:rPr lang="ko-KR" altLang="en-US" sz="3000"/>
              <a:t>주</a:t>
            </a:r>
            <a:r>
              <a:rPr lang="en-US" altLang="ko-KR" sz="3000"/>
              <a:t>)</a:t>
            </a:r>
          </a:p>
        </p:txBody>
      </p:sp>
      <p:sp>
        <p:nvSpPr>
          <p:cNvPr id="1051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8" cy="6171429"/>
            <a:chOff x="623343" y="2057143"/>
            <a:chExt cx="1703902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343" y="2057143"/>
              <a:ext cx="17039028" cy="6171429"/>
            </a:xfrm>
            <a:prstGeom prst="rect">
              <a:avLst/>
            </a:prstGeom>
          </p:spPr>
        </p:pic>
      </p:grpSp>
      <p:sp>
        <p:nvSpPr>
          <p:cNvPr id="1022" name="Object 18"/>
          <p:cNvSpPr txBox="1"/>
          <p:nvPr/>
        </p:nvSpPr>
        <p:spPr>
          <a:xfrm>
            <a:off x="5638800" y="4461010"/>
            <a:ext cx="7010400" cy="13849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8400" dirty="0">
                <a:solidFill>
                  <a:srgbClr val="2C2C2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retendard SemiBold"/>
              </a:rPr>
              <a:t>감사합니다</a:t>
            </a:r>
            <a:endParaRPr lang="en-US" altLang="ko-KR" sz="8400" dirty="0">
              <a:solidFill>
                <a:srgbClr val="2C2C2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54" y="5114263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1156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43" name="그룹 1003"/>
          <p:cNvGrpSpPr/>
          <p:nvPr/>
        </p:nvGrpSpPr>
        <p:grpSpPr>
          <a:xfrm>
            <a:off x="13581768" y="421102"/>
            <a:ext cx="2826656" cy="1503992"/>
            <a:chOff x="13594422" y="421102"/>
            <a:chExt cx="2826656" cy="1503992"/>
          </a:xfrm>
        </p:grpSpPr>
        <p:pic>
          <p:nvPicPr>
            <p:cNvPr id="1044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5" name="Object 11"/>
          <p:cNvSpPr txBox="1"/>
          <p:nvPr/>
        </p:nvSpPr>
        <p:spPr>
          <a:xfrm>
            <a:off x="13534784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rgbClr val="FFFFFF"/>
                </a:solidFill>
                <a:latin typeface="한컴 윤체 B"/>
                <a:ea typeface="한컴 윤체 B"/>
                <a:cs typeface="Pretendard Medium"/>
              </a:rPr>
              <a:t>목차</a:t>
            </a:r>
          </a:p>
        </p:txBody>
      </p:sp>
      <p:sp>
        <p:nvSpPr>
          <p:cNvPr id="10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1047" name="Object 11"/>
          <p:cNvSpPr txBox="1"/>
          <p:nvPr/>
        </p:nvSpPr>
        <p:spPr>
          <a:xfrm>
            <a:off x="1308056" y="1608772"/>
            <a:ext cx="5562600" cy="160877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buClr>
                <a:srgbClr val="1B1760"/>
              </a:buClr>
              <a:buNone/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cs typeface="Pretendard Medium"/>
              </a:rPr>
              <a:t>1.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프로젝트 소개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프로젝트 개요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팀 구성 및 역할 분담</a:t>
            </a:r>
          </a:p>
        </p:txBody>
      </p:sp>
      <p:sp>
        <p:nvSpPr>
          <p:cNvPr id="1048" name="Object 11"/>
          <p:cNvSpPr txBox="1"/>
          <p:nvPr/>
        </p:nvSpPr>
        <p:spPr>
          <a:xfrm>
            <a:off x="3822656" y="3981449"/>
            <a:ext cx="5562600" cy="16078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배경 및 필요성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	</a:t>
            </a: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추진배경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유사 서비스 분석</a:t>
            </a:r>
          </a:p>
        </p:txBody>
      </p:sp>
      <p:sp>
        <p:nvSpPr>
          <p:cNvPr id="1049" name="Object 11"/>
          <p:cNvSpPr txBox="1"/>
          <p:nvPr/>
        </p:nvSpPr>
        <p:spPr>
          <a:xfrm>
            <a:off x="7543800" y="6134100"/>
            <a:ext cx="6997744" cy="20716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서비스 기획 및 설계</a:t>
            </a:r>
            <a:endParaRPr lang="ko-KR" altLang="en-US" sz="3500" b="1" kern="0" spc="100">
              <a:solidFill>
                <a:srgbClr val="1B1760"/>
              </a:solidFill>
              <a:effectLst/>
              <a:latin typeface="휴먼엑스포"/>
              <a:ea typeface="휴먼엑스포"/>
              <a:cs typeface="Pretendard Medium"/>
            </a:endParaRPr>
          </a:p>
          <a:p>
            <a:pPr>
              <a:defRPr/>
            </a:pPr>
            <a:r>
              <a:rPr lang="ko-KR" altLang="en-US" sz="3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	</a:t>
            </a: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주요 목적 및 기능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시나리오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요구사항 정의서</a:t>
            </a:r>
          </a:p>
        </p:txBody>
      </p:sp>
      <p:sp>
        <p:nvSpPr>
          <p:cNvPr id="1050" name="Object 11"/>
          <p:cNvSpPr txBox="1"/>
          <p:nvPr/>
        </p:nvSpPr>
        <p:spPr>
          <a:xfrm>
            <a:off x="12357056" y="8104434"/>
            <a:ext cx="5562600" cy="6947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4</a:t>
            </a: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추진일정</a:t>
            </a: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(WBS)</a:t>
            </a:r>
            <a:endParaRPr lang="ko-KR" altLang="en-US" sz="4000" b="1" kern="0" spc="100">
              <a:solidFill>
                <a:srgbClr val="808080"/>
              </a:solidFill>
              <a:effectLst/>
              <a:latin typeface="휴먼엑스포"/>
              <a:ea typeface="휴먼엑스포"/>
              <a:cs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1.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프로젝트 소개</a:t>
            </a:r>
          </a:p>
        </p:txBody>
      </p:sp>
      <p:sp>
        <p:nvSpPr>
          <p:cNvPr id="1045" name="Object 11"/>
          <p:cNvSpPr txBox="1"/>
          <p:nvPr/>
        </p:nvSpPr>
        <p:spPr>
          <a:xfrm>
            <a:off x="1143000" y="1935480"/>
            <a:ext cx="5562600" cy="63094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5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프로젝트 개요</a:t>
            </a:r>
            <a:endParaRPr lang="ko-KR" altLang="en-US" sz="35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2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1054" name="그림 105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725400" y="4762500"/>
            <a:ext cx="4953000" cy="4953000"/>
          </a:xfrm>
          <a:prstGeom prst="rect">
            <a:avLst/>
          </a:prstGeom>
        </p:spPr>
      </p:pic>
      <p:sp>
        <p:nvSpPr>
          <p:cNvPr id="1049" name="TextBox 1048"/>
          <p:cNvSpPr txBox="1"/>
          <p:nvPr/>
        </p:nvSpPr>
        <p:spPr>
          <a:xfrm>
            <a:off x="1219199" y="3187063"/>
            <a:ext cx="15544800" cy="30213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프로젝트명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미세먼지 빅데이터분석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‘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미세먼지안심여행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’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endParaRPr lang="ko-KR" altLang="en-US" sz="3500">
              <a:solidFill>
                <a:schemeClr val="dk1"/>
              </a:solidFill>
              <a:effectLst/>
              <a:latin typeface="휴먼엑스포"/>
              <a:ea typeface="휴먼엑스포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프로젝트 기간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2024.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6.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11(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월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~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7.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19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일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금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6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주간 진행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endParaRPr lang="ko-KR" altLang="en-US" sz="3500">
              <a:solidFill>
                <a:schemeClr val="dk1"/>
              </a:solidFill>
              <a:effectLst/>
              <a:latin typeface="휴먼엑스포"/>
              <a:ea typeface="휴먼엑스포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팀명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먼지가되어팀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휴먼교육센터 교육생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5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인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1.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프로젝트 소개</a:t>
            </a:r>
          </a:p>
        </p:txBody>
      </p:sp>
      <p:graphicFrame>
        <p:nvGraphicFramePr>
          <p:cNvPr id="1044" name="표 1043"/>
          <p:cNvGraphicFramePr>
            <a:graphicFrameLocks noGrp="1"/>
          </p:cNvGraphicFramePr>
          <p:nvPr/>
        </p:nvGraphicFramePr>
        <p:xfrm>
          <a:off x="1265395" y="2705100"/>
          <a:ext cx="15757686" cy="66293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3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85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전민경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팀장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/>
                      </a:r>
                      <a:b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프로젝트 총괄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endParaRPr lang="ko-KR" altLang="en-US" sz="2500" kern="1000" spc="0">
                        <a:solidFill>
                          <a:schemeClr val="dk1"/>
                        </a:solidFill>
                        <a:latin typeface="돋움"/>
                        <a:ea typeface="돋움"/>
                        <a:cs typeface="맑은 고딕 Semi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발표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국내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김광섭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PM</a:t>
                      </a:r>
                      <a:b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프로젝트 관리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SPRING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서버 설계 및 배포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해외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김유진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이미지 디자인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 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메인화면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로그인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/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회원가입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김한민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UI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설계</a:t>
                      </a:r>
                      <a:b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및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깃허브 관리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UI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설계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메인화면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CCTV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서비스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관련 기사 제공 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허광혁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UI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설계</a:t>
                      </a:r>
                      <a:b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및 기능 구현 </a:t>
                      </a:r>
                      <a:endParaRPr lang="ko-KR" altLang="en-US" sz="2500" kern="1000" spc="0">
                        <a:solidFill>
                          <a:schemeClr val="dk1"/>
                        </a:solidFill>
                        <a:latin typeface="돋움"/>
                        <a:ea typeface="돋움"/>
                        <a:cs typeface="맑은 고딕 Semi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DJANGO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서버 설계 및 배포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해외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5" name="Object 11"/>
          <p:cNvSpPr txBox="1"/>
          <p:nvPr/>
        </p:nvSpPr>
        <p:spPr>
          <a:xfrm>
            <a:off x="1143000" y="1866900"/>
            <a:ext cx="55626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팀 구성 및 역할 분담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3</a:t>
            </a:fld>
            <a:endParaRPr 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3596674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추진배경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5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6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629508" y="571500"/>
            <a:ext cx="35814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휴먼엑스포"/>
                <a:ea typeface="휴먼엑스포"/>
              </a:rPr>
              <a:pPr lvl="0">
                <a:defRPr/>
              </a:pPr>
              <a:t>4</a:t>
            </a:fld>
            <a:endParaRPr lang="en-US">
              <a:latin typeface="휴먼엑스포"/>
              <a:ea typeface="휴먼엑스포"/>
            </a:endParaRPr>
          </a:p>
        </p:txBody>
      </p:sp>
      <p:sp>
        <p:nvSpPr>
          <p:cNvPr id="1064" name="타원 1063"/>
          <p:cNvSpPr/>
          <p:nvPr/>
        </p:nvSpPr>
        <p:spPr>
          <a:xfrm>
            <a:off x="13792200" y="723900"/>
            <a:ext cx="3505199" cy="358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깃허브 </a:t>
            </a:r>
            <a:r>
              <a:rPr lang="en-US" altLang="ko-KR" sz="3000"/>
              <a:t>4</a:t>
            </a:r>
            <a:r>
              <a:rPr lang="ko-KR" altLang="en-US" sz="3000"/>
              <a:t>개 등</a:t>
            </a:r>
            <a:r>
              <a:rPr lang="en-US" altLang="ko-KR" sz="30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952" y="563119"/>
            <a:ext cx="17038096" cy="9152381"/>
            <a:chOff x="913259" y="579878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59" y="579878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638300"/>
            <a:ext cx="54102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유사 서비스 분석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(#/#)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1524000" y="571500"/>
            <a:ext cx="38100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5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50" name="TextBox 1042"/>
          <p:cNvSpPr txBox="1"/>
          <p:nvPr/>
        </p:nvSpPr>
        <p:spPr>
          <a:xfrm>
            <a:off x="1142999" y="2400300"/>
            <a:ext cx="15163801" cy="5886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en-US" altLang="ko-KR" sz="3000">
                <a:solidFill>
                  <a:schemeClr val="dk1"/>
                </a:solidFill>
                <a:latin typeface="돋움"/>
                <a:ea typeface="돋움"/>
              </a:rPr>
              <a:t>0</a:t>
            </a:r>
            <a:endParaRPr lang="en-US" altLang="ko-KR" sz="3000">
              <a:solidFill>
                <a:schemeClr val="dk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56" name="TextBox 1055"/>
          <p:cNvSpPr txBox="1"/>
          <p:nvPr/>
        </p:nvSpPr>
        <p:spPr>
          <a:xfrm>
            <a:off x="7924799" y="1028700"/>
            <a:ext cx="3200401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i="1">
                <a:solidFill>
                  <a:srgbClr val="6182D6"/>
                </a:solidFill>
                <a:latin typeface="돋움"/>
                <a:ea typeface="돋움"/>
              </a:rPr>
              <a:t>0</a:t>
            </a:r>
          </a:p>
        </p:txBody>
      </p:sp>
      <p:sp>
        <p:nvSpPr>
          <p:cNvPr id="1068" name="타원 1067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그룹 1001"/>
          <p:cNvGrpSpPr/>
          <p:nvPr/>
        </p:nvGrpSpPr>
        <p:grpSpPr>
          <a:xfrm>
            <a:off x="-14288" y="5143500"/>
            <a:ext cx="18300700" cy="5172075"/>
            <a:chOff x="-14939" y="5142857"/>
            <a:chExt cx="18300654" cy="5172736"/>
          </a:xfrm>
        </p:grpSpPr>
        <p:pic>
          <p:nvPicPr>
            <p:cNvPr id="39000" name="Object 2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15" name="그룹 1002"/>
          <p:cNvGrpSpPr/>
          <p:nvPr/>
        </p:nvGrpSpPr>
        <p:grpSpPr>
          <a:xfrm>
            <a:off x="615950" y="579438"/>
            <a:ext cx="17038638" cy="9151937"/>
            <a:chOff x="623810" y="566667"/>
            <a:chExt cx="17038096" cy="9152381"/>
          </a:xfrm>
        </p:grpSpPr>
        <p:pic>
          <p:nvPicPr>
            <p:cNvPr id="38999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4" name="Object 11"/>
          <p:cNvSpPr txBox="1"/>
          <p:nvPr/>
        </p:nvSpPr>
        <p:spPr>
          <a:xfrm>
            <a:off x="1185863" y="1660525"/>
            <a:ext cx="5730875" cy="6045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유사 서비스 분석</a:t>
            </a:r>
            <a:r>
              <a:rPr lang="en-US" altLang="ko-KR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#/#</a:t>
            </a:r>
            <a:r>
              <a:rPr lang="en-US" altLang="ko-KR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)</a:t>
            </a:r>
          </a:p>
        </p:txBody>
      </p:sp>
      <p:grpSp>
        <p:nvGrpSpPr>
          <p:cNvPr id="38917" name="그룹 1003"/>
          <p:cNvGrpSpPr/>
          <p:nvPr/>
        </p:nvGrpSpPr>
        <p:grpSpPr>
          <a:xfrm>
            <a:off x="914400" y="496888"/>
            <a:ext cx="4953000" cy="989012"/>
            <a:chOff x="13594422" y="421102"/>
            <a:chExt cx="2826656" cy="1503992"/>
          </a:xfrm>
        </p:grpSpPr>
        <p:pic>
          <p:nvPicPr>
            <p:cNvPr id="38998" name="Object 8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6" name="Object 11"/>
          <p:cNvSpPr txBox="1"/>
          <p:nvPr/>
        </p:nvSpPr>
        <p:spPr>
          <a:xfrm>
            <a:off x="1524000" y="571500"/>
            <a:ext cx="3810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2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AA0523E-704C-43FB-836E-279872CEF338}" type="slidenum">
              <a:rPr 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고딕 ExtraBold"/>
                <a:ea typeface="나눔고딕 ExtraBold"/>
              </a:rPr>
              <a:pPr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나눔고딕 ExtraBold"/>
              <a:ea typeface="나눔고딕 ExtraBold"/>
            </a:endParaRPr>
          </a:p>
        </p:txBody>
      </p:sp>
      <p:sp>
        <p:nvSpPr>
          <p:cNvPr id="38920" name="TextBox 1042"/>
          <p:cNvSpPr txBox="1">
            <a:spLocks noChangeArrowheads="1"/>
          </p:cNvSpPr>
          <p:nvPr/>
        </p:nvSpPr>
        <p:spPr>
          <a:xfrm>
            <a:off x="1185863" y="2333625"/>
            <a:ext cx="17373600" cy="588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9888" indent="-369888"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Blip>
                <a:blip r:embed="rId6"/>
              </a:buBlip>
              <a:defRPr/>
            </a:pPr>
            <a:r>
              <a:rPr lang="ko-KR" altLang="en-US" sz="3000">
                <a:solidFill>
                  <a:srgbClr val="000000"/>
                </a:solidFill>
                <a:latin typeface="돋움"/>
                <a:ea typeface="돋움"/>
              </a:rPr>
              <a:t>유사 서비스 비교표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71600" y="3051175"/>
          <a:ext cx="15882939" cy="63150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6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34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78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bg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001" name="타원 39000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4939" y="566667"/>
            <a:ext cx="18300654" cy="9748926"/>
            <a:chOff x="-14939" y="566667"/>
            <a:chExt cx="18300654" cy="974892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14939" y="5142857"/>
              <a:ext cx="18300654" cy="5172736"/>
              <a:chOff x="-14939" y="5142857"/>
              <a:chExt cx="18300654" cy="5172736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-14939" y="5142857"/>
                <a:ext cx="18300654" cy="5172736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623810" y="566667"/>
              <a:ext cx="17038096" cy="9152381"/>
              <a:chOff x="623810" y="566667"/>
              <a:chExt cx="17038096" cy="915238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23810" y="566667"/>
                <a:ext cx="17038096" cy="9152381"/>
              </a:xfrm>
              <a:prstGeom prst="rect">
                <a:avLst/>
              </a:prstGeom>
            </p:spPr>
          </p:pic>
        </p:grpSp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‘APT.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집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PT’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의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주요 목적 및 기능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990600" y="520125"/>
            <a:ext cx="47244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7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49" name="직사각형 1048"/>
          <p:cNvSpPr/>
          <p:nvPr/>
        </p:nvSpPr>
        <p:spPr>
          <a:xfrm>
            <a:off x="1434760" y="4381500"/>
            <a:ext cx="6629400" cy="91440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 b="1">
                <a:solidFill>
                  <a:schemeClr val="lt1"/>
                </a:solidFill>
                <a:effectLst/>
                <a:latin typeface="돋움"/>
                <a:ea typeface="돋움"/>
              </a:rPr>
              <a:t>핵심 기능</a:t>
            </a:r>
            <a:endParaRPr lang="ko-KR" altLang="en-US" sz="3500" b="1">
              <a:solidFill>
                <a:schemeClr val="lt1"/>
              </a:solidFill>
              <a:latin typeface="돋움"/>
              <a:ea typeface="돋움"/>
            </a:endParaRPr>
          </a:p>
        </p:txBody>
      </p:sp>
      <p:sp>
        <p:nvSpPr>
          <p:cNvPr id="1050" name="직사각형 1049"/>
          <p:cNvSpPr/>
          <p:nvPr/>
        </p:nvSpPr>
        <p:spPr>
          <a:xfrm>
            <a:off x="9740559" y="4381500"/>
            <a:ext cx="6629400" cy="91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 b="1">
                <a:solidFill>
                  <a:schemeClr val="dk1"/>
                </a:solidFill>
                <a:effectLst/>
                <a:latin typeface="돋움"/>
                <a:ea typeface="돋움"/>
              </a:rPr>
              <a:t>서브 기능</a:t>
            </a:r>
            <a:endParaRPr lang="ko-KR" altLang="en-US" sz="3500" b="1">
              <a:solidFill>
                <a:schemeClr val="dk1"/>
              </a:solidFill>
              <a:latin typeface="돋움"/>
              <a:ea typeface="돋움"/>
            </a:endParaRPr>
          </a:p>
        </p:txBody>
      </p:sp>
      <p:sp>
        <p:nvSpPr>
          <p:cNvPr id="1053" name="타원 1052"/>
          <p:cNvSpPr/>
          <p:nvPr/>
        </p:nvSpPr>
        <p:spPr>
          <a:xfrm>
            <a:off x="1434763" y="5574878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1</a:t>
            </a:r>
          </a:p>
        </p:txBody>
      </p:sp>
      <p:sp>
        <p:nvSpPr>
          <p:cNvPr id="1054" name="TextBox 1053"/>
          <p:cNvSpPr txBox="1"/>
          <p:nvPr/>
        </p:nvSpPr>
        <p:spPr>
          <a:xfrm>
            <a:off x="2102978" y="5544136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None/>
              <a:defRPr/>
            </a:pPr>
            <a:r>
              <a:rPr lang="ko-KR" altLang="en-US" sz="3200" b="1">
                <a:latin typeface="돋움"/>
                <a:ea typeface="돋움"/>
              </a:rPr>
              <a:t>원하는 아파트 사려면 </a:t>
            </a:r>
            <a:r>
              <a:rPr lang="ko-KR" altLang="en-US" sz="3200" b="1">
                <a:solidFill>
                  <a:schemeClr val="tx1"/>
                </a:solidFill>
                <a:effectLst/>
                <a:latin typeface="돋움"/>
                <a:ea typeface="돋움"/>
              </a:rPr>
              <a:t>얼마정도</a:t>
            </a:r>
            <a:r>
              <a:rPr lang="en-US" altLang="ko-KR" sz="3200" b="1">
                <a:solidFill>
                  <a:schemeClr val="tx1"/>
                </a:solidFill>
                <a:effectLst/>
                <a:latin typeface="돋움"/>
                <a:ea typeface="돋움"/>
              </a:rPr>
              <a:t>?</a:t>
            </a:r>
            <a:r>
              <a:rPr lang="ko-KR" altLang="en-US" sz="3200" b="1">
                <a:latin typeface="돋움"/>
                <a:ea typeface="돋움"/>
              </a:rPr>
              <a:t> </a:t>
            </a:r>
          </a:p>
        </p:txBody>
      </p:sp>
      <p:sp>
        <p:nvSpPr>
          <p:cNvPr id="1055" name="TextBox 1054"/>
          <p:cNvSpPr txBox="1"/>
          <p:nvPr/>
        </p:nvSpPr>
        <p:spPr>
          <a:xfrm>
            <a:off x="1701463" y="6262181"/>
            <a:ext cx="6705599" cy="93871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서울시 법정동명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 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예산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 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아파트 면적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소형 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/>
            </a:r>
            <a:b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</a:b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/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중형 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/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대형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별 최근 실거래가 정보 제공</a:t>
            </a:r>
          </a:p>
        </p:txBody>
      </p:sp>
      <p:sp>
        <p:nvSpPr>
          <p:cNvPr id="1056" name="타원 1055"/>
          <p:cNvSpPr/>
          <p:nvPr/>
        </p:nvSpPr>
        <p:spPr>
          <a:xfrm>
            <a:off x="9766295" y="5622269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3</a:t>
            </a:r>
          </a:p>
        </p:txBody>
      </p:sp>
      <p:sp>
        <p:nvSpPr>
          <p:cNvPr id="1057" name="TextBox 1056"/>
          <p:cNvSpPr txBox="1"/>
          <p:nvPr/>
        </p:nvSpPr>
        <p:spPr>
          <a:xfrm>
            <a:off x="10401427" y="5569957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돋움"/>
                <a:ea typeface="돋움"/>
              </a:rPr>
              <a:t>서울시 어느 구에 살까</a:t>
            </a:r>
            <a:r>
              <a:rPr lang="en-US" altLang="ko-KR" sz="3200" b="1">
                <a:latin typeface="돋움"/>
                <a:ea typeface="돋움"/>
              </a:rPr>
              <a:t>?</a:t>
            </a:r>
          </a:p>
        </p:txBody>
      </p:sp>
      <p:sp>
        <p:nvSpPr>
          <p:cNvPr id="1058" name="TextBox 1057"/>
          <p:cNvSpPr txBox="1"/>
          <p:nvPr/>
        </p:nvSpPr>
        <p:spPr>
          <a:xfrm>
            <a:off x="10038857" y="6288003"/>
            <a:ext cx="6705600" cy="220829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서울시 아파트는 어느 구가 가장 비쌀까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평균 평당 매매가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가장 많이 오른 곳은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연평균 증가율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인구가 적은 곳은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인구 수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등을 한 눈에 알 수 있는 구별 비교분석 정보 제공</a:t>
            </a:r>
            <a:endParaRPr lang="ko-KR" altLang="en-US" sz="250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059" name="TextBox 1058"/>
          <p:cNvSpPr txBox="1"/>
          <p:nvPr/>
        </p:nvSpPr>
        <p:spPr>
          <a:xfrm>
            <a:off x="1743812" y="8294678"/>
            <a:ext cx="6705599" cy="8874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역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공원 등 아파트의 주변환경을 파악할 수 있는 지도 정보 제공  </a:t>
            </a:r>
            <a:endParaRPr lang="ko-KR" altLang="en-US" sz="250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060" name="타원 1059"/>
          <p:cNvSpPr/>
          <p:nvPr/>
        </p:nvSpPr>
        <p:spPr>
          <a:xfrm>
            <a:off x="1440856" y="7609521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2</a:t>
            </a:r>
          </a:p>
        </p:txBody>
      </p:sp>
      <p:sp>
        <p:nvSpPr>
          <p:cNvPr id="1061" name="TextBox 1060"/>
          <p:cNvSpPr txBox="1"/>
          <p:nvPr/>
        </p:nvSpPr>
        <p:spPr>
          <a:xfrm>
            <a:off x="2133604" y="7582265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돋움"/>
                <a:ea typeface="돋움"/>
              </a:rPr>
              <a:t>해당 아파트의 주변환경은</a:t>
            </a:r>
            <a:r>
              <a:rPr lang="en-US" altLang="ko-KR" sz="3200" b="1">
                <a:latin typeface="돋움"/>
                <a:ea typeface="돋움"/>
              </a:rPr>
              <a:t>?</a:t>
            </a:r>
            <a:r>
              <a:rPr lang="ko-KR" altLang="en-US" sz="3200" b="1">
                <a:latin typeface="돋움"/>
                <a:ea typeface="돋움"/>
              </a:rPr>
              <a:t> </a:t>
            </a:r>
          </a:p>
        </p:txBody>
      </p:sp>
      <p:sp>
        <p:nvSpPr>
          <p:cNvPr id="1063" name="TextBox 1062"/>
          <p:cNvSpPr txBox="1"/>
          <p:nvPr/>
        </p:nvSpPr>
        <p:spPr>
          <a:xfrm>
            <a:off x="1143000" y="2825856"/>
            <a:ext cx="158781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None/>
              <a:defRPr/>
            </a:pPr>
            <a:r>
              <a:rPr lang="en-US" altLang="ko-KR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“</a:t>
            </a:r>
            <a:r>
              <a:rPr lang="ko-KR" altLang="en-US" sz="3300" b="1" u="sng">
                <a:latin typeface="돋움"/>
                <a:ea typeface="돋움"/>
              </a:rPr>
              <a:t>똘똘한 </a:t>
            </a:r>
            <a:r>
              <a:rPr lang="ko-KR" altLang="en-US" sz="3300" b="1" u="sng">
                <a:solidFill>
                  <a:schemeClr val="tx1"/>
                </a:solidFill>
                <a:effectLst/>
                <a:latin typeface="돋움"/>
                <a:ea typeface="돋움"/>
              </a:rPr>
              <a:t>서울 아파트 한 채를 </a:t>
            </a:r>
            <a:r>
              <a:rPr lang="ko-KR" altLang="en-US" sz="3300" b="1" u="sng">
                <a:latin typeface="돋움"/>
                <a:ea typeface="돋움"/>
              </a:rPr>
              <a:t>예산에 맞게 </a:t>
            </a:r>
            <a:r>
              <a:rPr lang="ko-KR" altLang="en-US" sz="3300" b="1" u="sng">
                <a:solidFill>
                  <a:schemeClr val="tx1"/>
                </a:solidFill>
                <a:effectLst/>
                <a:latin typeface="돋움"/>
                <a:ea typeface="돋움"/>
              </a:rPr>
              <a:t>구매할 수 있도록 의사결정을 돕는다</a:t>
            </a:r>
            <a:r>
              <a:rPr lang="ko-KR" altLang="en-US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 </a:t>
            </a:r>
            <a:r>
              <a:rPr lang="en-US" altLang="ko-KR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”</a:t>
            </a:r>
            <a:endParaRPr lang="en-US" altLang="ko-KR" sz="3300" b="1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3524190"/>
            <a:ext cx="15878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None/>
              <a:defRPr/>
            </a:pP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(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타겟층 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: 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서울시 아파트 매매를 생각하고 있는 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2040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세대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) </a:t>
            </a:r>
          </a:p>
        </p:txBody>
      </p:sp>
      <p:sp>
        <p:nvSpPr>
          <p:cNvPr id="1064" name="타원 1063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8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0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rgbClr val="289B6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유진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UI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설계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67957"/>
              </p:ext>
            </p:extLst>
          </p:nvPr>
        </p:nvGraphicFramePr>
        <p:xfrm>
          <a:off x="7832944" y="647700"/>
          <a:ext cx="7200000" cy="9496638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779333211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3055940715"/>
                    </a:ext>
                  </a:extLst>
                </a:gridCol>
                <a:gridCol w="411429">
                  <a:extLst>
                    <a:ext uri="{9D8B030D-6E8A-4147-A177-3AD203B41FA5}">
                      <a16:colId xmlns:a16="http://schemas.microsoft.com/office/drawing/2014/main" val="1814074125"/>
                    </a:ext>
                  </a:extLst>
                </a:gridCol>
                <a:gridCol w="617143">
                  <a:extLst>
                    <a:ext uri="{9D8B030D-6E8A-4147-A177-3AD203B41FA5}">
                      <a16:colId xmlns:a16="http://schemas.microsoft.com/office/drawing/2014/main" val="1072367718"/>
                    </a:ext>
                  </a:extLst>
                </a:gridCol>
                <a:gridCol w="102857">
                  <a:extLst>
                    <a:ext uri="{9D8B030D-6E8A-4147-A177-3AD203B41FA5}">
                      <a16:colId xmlns:a16="http://schemas.microsoft.com/office/drawing/2014/main" val="12283422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4147836"/>
                    </a:ext>
                  </a:extLst>
                </a:gridCol>
                <a:gridCol w="205714">
                  <a:extLst>
                    <a:ext uri="{9D8B030D-6E8A-4147-A177-3AD203B41FA5}">
                      <a16:colId xmlns:a16="http://schemas.microsoft.com/office/drawing/2014/main" val="1747387037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70621318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231328878"/>
                    </a:ext>
                  </a:extLst>
                </a:gridCol>
                <a:gridCol w="205714">
                  <a:extLst>
                    <a:ext uri="{9D8B030D-6E8A-4147-A177-3AD203B41FA5}">
                      <a16:colId xmlns:a16="http://schemas.microsoft.com/office/drawing/2014/main" val="34701361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0686709"/>
                    </a:ext>
                  </a:extLst>
                </a:gridCol>
                <a:gridCol w="102857">
                  <a:extLst>
                    <a:ext uri="{9D8B030D-6E8A-4147-A177-3AD203B41FA5}">
                      <a16:colId xmlns:a16="http://schemas.microsoft.com/office/drawing/2014/main" val="2880949793"/>
                    </a:ext>
                  </a:extLst>
                </a:gridCol>
                <a:gridCol w="617143">
                  <a:extLst>
                    <a:ext uri="{9D8B030D-6E8A-4147-A177-3AD203B41FA5}">
                      <a16:colId xmlns:a16="http://schemas.microsoft.com/office/drawing/2014/main" val="2113467071"/>
                    </a:ext>
                  </a:extLst>
                </a:gridCol>
                <a:gridCol w="411429">
                  <a:extLst>
                    <a:ext uri="{9D8B030D-6E8A-4147-A177-3AD203B41FA5}">
                      <a16:colId xmlns:a16="http://schemas.microsoft.com/office/drawing/2014/main" val="2974073149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5743064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00766036"/>
                    </a:ext>
                  </a:extLst>
                </a:gridCol>
              </a:tblGrid>
              <a:tr h="1268769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6077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599573"/>
                  </a:ext>
                </a:extLst>
              </a:tr>
              <a:tr h="463164"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25877"/>
                  </a:ext>
                </a:extLst>
              </a:tr>
              <a:tr h="463164">
                <a:tc gridSpan="16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75919"/>
                  </a:ext>
                </a:extLst>
              </a:tr>
              <a:tr h="463164">
                <a:tc gridSpan="5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95318"/>
                  </a:ext>
                </a:extLst>
              </a:tr>
              <a:tr h="46316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88827"/>
                  </a:ext>
                </a:extLst>
              </a:tr>
              <a:tr h="463164"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25504"/>
                  </a:ext>
                </a:extLst>
              </a:tr>
              <a:tr h="463164"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80172"/>
                  </a:ext>
                </a:extLst>
              </a:tr>
              <a:tr h="463164"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46966"/>
                  </a:ext>
                </a:extLst>
              </a:tr>
              <a:tr h="463164"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56477"/>
                  </a:ext>
                </a:extLst>
              </a:tr>
              <a:tr h="46316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075706"/>
                  </a:ext>
                </a:extLst>
              </a:tr>
              <a:tr h="463164">
                <a:tc gridSpan="5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954255"/>
                  </a:ext>
                </a:extLst>
              </a:tr>
              <a:tr h="463164"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049589"/>
                  </a:ext>
                </a:extLst>
              </a:tr>
              <a:tr h="463164"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99227"/>
                  </a:ext>
                </a:extLst>
              </a:tr>
              <a:tr h="463164"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10923"/>
                  </a:ext>
                </a:extLst>
              </a:tr>
              <a:tr h="463164"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92700"/>
                  </a:ext>
                </a:extLst>
              </a:tr>
              <a:tr h="463164"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2503"/>
                  </a:ext>
                </a:extLst>
              </a:tr>
              <a:tr h="463164">
                <a:tc gridSpan="16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73587"/>
                  </a:ext>
                </a:extLst>
              </a:tr>
              <a:tr h="463164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225094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18" y="1154470"/>
            <a:ext cx="3915656" cy="8759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757</Words>
  <Application>Microsoft Office PowerPoint</Application>
  <PresentationFormat>사용자 지정</PresentationFormat>
  <Paragraphs>259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?? ??</vt:lpstr>
      <vt:lpstr>D2Coding</vt:lpstr>
      <vt:lpstr>Pretendard Medium</vt:lpstr>
      <vt:lpstr>Pretendard SemiBold</vt:lpstr>
      <vt:lpstr>나눔고딕 ExtraBold</vt:lpstr>
      <vt:lpstr>돋움</vt:lpstr>
      <vt:lpstr>맑은 고딕</vt:lpstr>
      <vt:lpstr>맑은 고딕 Semilight</vt:lpstr>
      <vt:lpstr>한컴 윤체 B</vt:lpstr>
      <vt:lpstr>휴먼둥근헤드라인</vt:lpstr>
      <vt:lpstr>휴먼엑스포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713</cp:revision>
  <dcterms:created xsi:type="dcterms:W3CDTF">2024-03-13T21:39:25Z</dcterms:created>
  <dcterms:modified xsi:type="dcterms:W3CDTF">2024-06-12T06:56:01Z</dcterms:modified>
  <cp:version/>
</cp:coreProperties>
</file>