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780D-8B02-96AB-1477-4ADDE548A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3A1161-2BA2-C57E-FC9C-40FABE609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C807E-00BC-93A2-F100-4412AC9D18F5}"/>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5" name="Footer Placeholder 4">
            <a:extLst>
              <a:ext uri="{FF2B5EF4-FFF2-40B4-BE49-F238E27FC236}">
                <a16:creationId xmlns:a16="http://schemas.microsoft.com/office/drawing/2014/main" id="{522E6A5D-72F4-9807-8E51-894B0304F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8394C-2224-F938-95EB-41CD64F1A87B}"/>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137537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FA11-58B0-2F1E-7CA4-872D742EBF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540A73-4CD5-55DC-2438-04FFB4F5D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2F0DD-C3E8-1C5F-7B60-7CDEB5A3214D}"/>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5" name="Footer Placeholder 4">
            <a:extLst>
              <a:ext uri="{FF2B5EF4-FFF2-40B4-BE49-F238E27FC236}">
                <a16:creationId xmlns:a16="http://schemas.microsoft.com/office/drawing/2014/main" id="{30464AB1-B66C-22B6-7F4D-D179F2AA9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CA66D-0DE0-B7E0-96C6-183F32E8B63B}"/>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170465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CD18D-27AF-4BBA-B499-A200B4372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B5F192-ED3D-9A79-3449-D88365164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645F6-3D38-AA20-7032-370C4D6207F8}"/>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5" name="Footer Placeholder 4">
            <a:extLst>
              <a:ext uri="{FF2B5EF4-FFF2-40B4-BE49-F238E27FC236}">
                <a16:creationId xmlns:a16="http://schemas.microsoft.com/office/drawing/2014/main" id="{144B610A-0408-F3AA-1BF1-0429480D5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A937A-E9BD-8567-53D2-EEBBC8E4F483}"/>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86722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9BD4-B546-8FDD-E666-E497025CB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2B589-6152-F6E0-C0DA-9EDC8B0DA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B4789-A822-011C-8BC6-032DB7B1BD53}"/>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5" name="Footer Placeholder 4">
            <a:extLst>
              <a:ext uri="{FF2B5EF4-FFF2-40B4-BE49-F238E27FC236}">
                <a16:creationId xmlns:a16="http://schemas.microsoft.com/office/drawing/2014/main" id="{FFCAA3A7-D268-B237-9A2A-A4537D34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9F9E-501B-0680-E59E-8119FD691CEE}"/>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66595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9534-69A0-08FF-E2A1-E0E2F512F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508DE-3834-6634-D512-464428DAD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AB728-95E2-58DD-4E19-9ACD131A3583}"/>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5" name="Footer Placeholder 4">
            <a:extLst>
              <a:ext uri="{FF2B5EF4-FFF2-40B4-BE49-F238E27FC236}">
                <a16:creationId xmlns:a16="http://schemas.microsoft.com/office/drawing/2014/main" id="{595AF1CE-4185-66AA-81D8-8EF9B0B5A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6F0B4-B097-91C6-0E1E-EECEEF2CC1A9}"/>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120567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F1E9-4759-B0DF-E31D-6AC04A52C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10C5A-7BCD-84A1-8B64-84111C882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C4133-30EC-00CA-1370-ECEFF2A81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EE3138-4480-31C4-6C2D-68A71428CCB5}"/>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6" name="Footer Placeholder 5">
            <a:extLst>
              <a:ext uri="{FF2B5EF4-FFF2-40B4-BE49-F238E27FC236}">
                <a16:creationId xmlns:a16="http://schemas.microsoft.com/office/drawing/2014/main" id="{895063B1-6A27-A03A-B534-D008D1B9C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1945A-4F0D-2738-416B-1BFF71FDD8DC}"/>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265900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9987-57FA-B04F-50FD-0EE3DCFC6A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6F6162-4437-E0D1-61A9-D8D4F174E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FCB9B-9E03-26B5-E8AF-DE8A011D4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22872-EE55-B0E6-7751-128EE60FA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68ED5-1EFA-D4AD-65E2-ED9508333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025CF-9161-1F13-16B9-B8624A4EDDD8}"/>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8" name="Footer Placeholder 7">
            <a:extLst>
              <a:ext uri="{FF2B5EF4-FFF2-40B4-BE49-F238E27FC236}">
                <a16:creationId xmlns:a16="http://schemas.microsoft.com/office/drawing/2014/main" id="{75D44D18-A565-A53C-CF38-A07FFB4AE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54BAB3-0224-B94F-F696-00A4D2AEEE57}"/>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115059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A44A-0B34-310F-2DFC-DEF74661A9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D18FEC-A0F8-EDF3-A82B-B5D945659213}"/>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4" name="Footer Placeholder 3">
            <a:extLst>
              <a:ext uri="{FF2B5EF4-FFF2-40B4-BE49-F238E27FC236}">
                <a16:creationId xmlns:a16="http://schemas.microsoft.com/office/drawing/2014/main" id="{D9B6A754-82D8-141A-0F51-07CE30445C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9A76B-FC90-D9AA-D337-40DCB8B35425}"/>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316071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67EEB-CDA0-6430-4917-2791ABF15ED9}"/>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3" name="Footer Placeholder 2">
            <a:extLst>
              <a:ext uri="{FF2B5EF4-FFF2-40B4-BE49-F238E27FC236}">
                <a16:creationId xmlns:a16="http://schemas.microsoft.com/office/drawing/2014/main" id="{816AE021-BAF9-5CEC-4CD3-4A44E7C6EE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BCF848-E489-96F7-8C5F-6AC7B8B1BEBB}"/>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371365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5166-6FAC-FB31-307A-261850510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ABCA9-93FC-5BE0-640C-72AA5E398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D7F0AC-1112-DCF4-BC63-B748B8012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44482-5290-57ED-2B04-1FA0E9D9B4E7}"/>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6" name="Footer Placeholder 5">
            <a:extLst>
              <a:ext uri="{FF2B5EF4-FFF2-40B4-BE49-F238E27FC236}">
                <a16:creationId xmlns:a16="http://schemas.microsoft.com/office/drawing/2014/main" id="{907B8D8F-14B9-6087-66DD-6754123A3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72D63-8686-D121-D872-665532AFAD3E}"/>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213868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3B9D-FE58-601B-7735-6BD148410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81364-9019-9274-0DF5-6711E5584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F150E-1574-9924-29B4-D7A2AC7F8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432D3-444E-4BF3-1857-933D5C24D8FA}"/>
              </a:ext>
            </a:extLst>
          </p:cNvPr>
          <p:cNvSpPr>
            <a:spLocks noGrp="1"/>
          </p:cNvSpPr>
          <p:nvPr>
            <p:ph type="dt" sz="half" idx="10"/>
          </p:nvPr>
        </p:nvSpPr>
        <p:spPr/>
        <p:txBody>
          <a:bodyPr/>
          <a:lstStyle/>
          <a:p>
            <a:fld id="{83DFE138-6A22-49D2-9CD4-2D69D9779F42}" type="datetimeFigureOut">
              <a:rPr lang="en-US" smtClean="0"/>
              <a:t>8/18/2023</a:t>
            </a:fld>
            <a:endParaRPr lang="en-US"/>
          </a:p>
        </p:txBody>
      </p:sp>
      <p:sp>
        <p:nvSpPr>
          <p:cNvPr id="6" name="Footer Placeholder 5">
            <a:extLst>
              <a:ext uri="{FF2B5EF4-FFF2-40B4-BE49-F238E27FC236}">
                <a16:creationId xmlns:a16="http://schemas.microsoft.com/office/drawing/2014/main" id="{2526F41D-0F7F-0AAD-B9FD-C548139FA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41ACD-D741-0CD8-6C4C-7D1A1A9C22BB}"/>
              </a:ext>
            </a:extLst>
          </p:cNvPr>
          <p:cNvSpPr>
            <a:spLocks noGrp="1"/>
          </p:cNvSpPr>
          <p:nvPr>
            <p:ph type="sldNum" sz="quarter" idx="12"/>
          </p:nvPr>
        </p:nvSpPr>
        <p:spPr/>
        <p:txBody>
          <a:bodyPr/>
          <a:lstStyle/>
          <a:p>
            <a:fld id="{FE27AD12-2AA7-4DCA-ABAF-3CA15601C1D9}" type="slidenum">
              <a:rPr lang="en-US" smtClean="0"/>
              <a:t>‹#›</a:t>
            </a:fld>
            <a:endParaRPr lang="en-US"/>
          </a:p>
        </p:txBody>
      </p:sp>
    </p:spTree>
    <p:extLst>
      <p:ext uri="{BB962C8B-B14F-4D97-AF65-F5344CB8AC3E}">
        <p14:creationId xmlns:p14="http://schemas.microsoft.com/office/powerpoint/2010/main" val="327340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99184-39CA-04E1-BAA6-7E0F1BD5F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4EA98-AF0B-6295-5D23-97A03B1A7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20B4E-E51C-8204-BFA2-20CEEC82E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E138-6A22-49D2-9CD4-2D69D9779F42}" type="datetimeFigureOut">
              <a:rPr lang="en-US" smtClean="0"/>
              <a:t>8/18/2023</a:t>
            </a:fld>
            <a:endParaRPr lang="en-US"/>
          </a:p>
        </p:txBody>
      </p:sp>
      <p:sp>
        <p:nvSpPr>
          <p:cNvPr id="5" name="Footer Placeholder 4">
            <a:extLst>
              <a:ext uri="{FF2B5EF4-FFF2-40B4-BE49-F238E27FC236}">
                <a16:creationId xmlns:a16="http://schemas.microsoft.com/office/drawing/2014/main" id="{E7495B25-428F-D030-4241-23BCB3694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3BE62-A6CB-BDE3-FA07-8A3BEE506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7AD12-2AA7-4DCA-ABAF-3CA15601C1D9}" type="slidenum">
              <a:rPr lang="en-US" smtClean="0"/>
              <a:t>‹#›</a:t>
            </a:fld>
            <a:endParaRPr lang="en-US"/>
          </a:p>
        </p:txBody>
      </p:sp>
    </p:spTree>
    <p:extLst>
      <p:ext uri="{BB962C8B-B14F-4D97-AF65-F5344CB8AC3E}">
        <p14:creationId xmlns:p14="http://schemas.microsoft.com/office/powerpoint/2010/main" val="102514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CCC1-8FC5-4CDD-6C8F-771E6FC2DE7E}"/>
              </a:ext>
            </a:extLst>
          </p:cNvPr>
          <p:cNvSpPr>
            <a:spLocks noGrp="1"/>
          </p:cNvSpPr>
          <p:nvPr>
            <p:ph type="ctrTitle"/>
          </p:nvPr>
        </p:nvSpPr>
        <p:spPr/>
        <p:txBody>
          <a:bodyPr/>
          <a:lstStyle/>
          <a:p>
            <a:r>
              <a:rPr lang="en-US" dirty="0"/>
              <a:t>Test PPT</a:t>
            </a:r>
            <a:br>
              <a:rPr lang="en-US" dirty="0"/>
            </a:br>
            <a:endParaRPr lang="en-US" dirty="0"/>
          </a:p>
        </p:txBody>
      </p:sp>
      <p:sp>
        <p:nvSpPr>
          <p:cNvPr id="3" name="Subtitle 2">
            <a:extLst>
              <a:ext uri="{FF2B5EF4-FFF2-40B4-BE49-F238E27FC236}">
                <a16:creationId xmlns:a16="http://schemas.microsoft.com/office/drawing/2014/main" id="{ABFB1D9E-3898-736A-5CC4-73CE4EC179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15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3">
            <a:extLst>
              <a:ext uri="{FF2B5EF4-FFF2-40B4-BE49-F238E27FC236}">
                <a16:creationId xmlns:a16="http://schemas.microsoft.com/office/drawing/2014/main" id="{24BC0F01-13A2-28D6-7E8C-4305ECA2DE5E}"/>
              </a:ext>
            </a:extLst>
          </p:cNvPr>
          <p:cNvGraphicFramePr>
            <a:graphicFrameLocks noGrp="1"/>
          </p:cNvGraphicFramePr>
          <p:nvPr>
            <p:extLst>
              <p:ext uri="{D42A27DB-BD31-4B8C-83A1-F6EECF244321}">
                <p14:modId xmlns:p14="http://schemas.microsoft.com/office/powerpoint/2010/main" val="4287671231"/>
              </p:ext>
            </p:extLst>
          </p:nvPr>
        </p:nvGraphicFramePr>
        <p:xfrm>
          <a:off x="1926769" y="485322"/>
          <a:ext cx="7906692" cy="2743200"/>
        </p:xfrm>
        <a:graphic>
          <a:graphicData uri="http://schemas.openxmlformats.org/drawingml/2006/table">
            <a:tbl>
              <a:tblPr firstRow="1" bandRow="1"/>
              <a:tblGrid>
                <a:gridCol w="1976673">
                  <a:extLst>
                    <a:ext uri="{9D8B030D-6E8A-4147-A177-3AD203B41FA5}">
                      <a16:colId xmlns:a16="http://schemas.microsoft.com/office/drawing/2014/main" val="2905899989"/>
                    </a:ext>
                  </a:extLst>
                </a:gridCol>
                <a:gridCol w="1976673">
                  <a:extLst>
                    <a:ext uri="{9D8B030D-6E8A-4147-A177-3AD203B41FA5}">
                      <a16:colId xmlns:a16="http://schemas.microsoft.com/office/drawing/2014/main" val="2850976551"/>
                    </a:ext>
                  </a:extLst>
                </a:gridCol>
                <a:gridCol w="1976673">
                  <a:extLst>
                    <a:ext uri="{9D8B030D-6E8A-4147-A177-3AD203B41FA5}">
                      <a16:colId xmlns:a16="http://schemas.microsoft.com/office/drawing/2014/main" val="114110039"/>
                    </a:ext>
                  </a:extLst>
                </a:gridCol>
                <a:gridCol w="1976673">
                  <a:extLst>
                    <a:ext uri="{9D8B030D-6E8A-4147-A177-3AD203B41FA5}">
                      <a16:colId xmlns:a16="http://schemas.microsoft.com/office/drawing/2014/main" val="3855784208"/>
                    </a:ext>
                  </a:extLst>
                </a:gridCol>
              </a:tblGrid>
              <a:tr h="37084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Datacenter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Server Room</a:t>
                      </a: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Hub room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350" b="1" kern="1200" dirty="0">
                          <a:solidFill>
                            <a:schemeClr val="lt1"/>
                          </a:solidFill>
                          <a:latin typeface="+mn-lt"/>
                          <a:ea typeface="+mn-ea"/>
                          <a:cs typeface="+mn-cs"/>
                        </a:rPr>
                        <a:t>Network Room/Telco Room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53666548"/>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kern="1200" dirty="0">
                          <a:solidFill>
                            <a:schemeClr val="dk1"/>
                          </a:solidFill>
                          <a:latin typeface="+mn-lt"/>
                          <a:ea typeface="+mn-ea"/>
                          <a:cs typeface="+mn-cs"/>
                        </a:rPr>
                        <a:t>Data center is primarily for hosting common server (ex: mail servers, domain controllers etc.,), termination of links like WAN links, Internet links</a:t>
                      </a:r>
                    </a:p>
                    <a:p>
                      <a:endParaRPr lang="en-US" sz="1200" kern="1200" dirty="0">
                        <a:solidFill>
                          <a:schemeClr val="dk1"/>
                        </a:solidFill>
                        <a:latin typeface="+mn-lt"/>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kern="1200" dirty="0">
                          <a:solidFill>
                            <a:schemeClr val="dk1"/>
                          </a:solidFill>
                          <a:latin typeface="+mn-lt"/>
                          <a:ea typeface="+mn-ea"/>
                          <a:cs typeface="+mn-cs"/>
                        </a:rPr>
                        <a:t>Server rooms provide LAN termination, host generic servers, project specific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servers and in few cases links which need to be extended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kern="1200" dirty="0">
                          <a:solidFill>
                            <a:schemeClr val="dk1"/>
                          </a:solidFill>
                          <a:latin typeface="+mn-lt"/>
                          <a:ea typeface="+mn-ea"/>
                          <a:cs typeface="+mn-cs"/>
                        </a:rPr>
                        <a:t>Hub room houses LAN switches and cabling only. No servers are hosted in hub rooms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kern="1200" dirty="0">
                          <a:solidFill>
                            <a:schemeClr val="dk1"/>
                          </a:solidFill>
                          <a:latin typeface="+mn-lt"/>
                          <a:ea typeface="+mn-ea"/>
                          <a:cs typeface="+mn-cs"/>
                        </a:rPr>
                        <a:t>This location is where the service providers terminate their links and host equipment like multiplexers (mux). Preferably this room needs to be separated from the Datacenter. Since it is not practical to implement this in existing datacenters, future datacenters can be planned accordingly</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143366124"/>
                  </a:ext>
                </a:extLst>
              </a:tr>
            </a:tbl>
          </a:graphicData>
        </a:graphic>
      </p:graphicFrame>
      <p:sp>
        <p:nvSpPr>
          <p:cNvPr id="6" name="Title 1">
            <a:extLst>
              <a:ext uri="{FF2B5EF4-FFF2-40B4-BE49-F238E27FC236}">
                <a16:creationId xmlns:a16="http://schemas.microsoft.com/office/drawing/2014/main" id="{B12FEF09-60CC-D4E1-8A0D-8E9927FE0CB3}"/>
              </a:ext>
            </a:extLst>
          </p:cNvPr>
          <p:cNvSpPr txBox="1">
            <a:spLocks/>
          </p:cNvSpPr>
          <p:nvPr/>
        </p:nvSpPr>
        <p:spPr>
          <a:xfrm>
            <a:off x="925353" y="3402986"/>
            <a:ext cx="8723050" cy="4529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b="1" dirty="0">
                <a:solidFill>
                  <a:srgbClr val="0070C0"/>
                </a:solidFill>
              </a:rPr>
              <a:t>Accessing Devices in these critical areas</a:t>
            </a:r>
          </a:p>
        </p:txBody>
      </p:sp>
      <p:sp>
        <p:nvSpPr>
          <p:cNvPr id="7" name="TextBox 6">
            <a:extLst>
              <a:ext uri="{FF2B5EF4-FFF2-40B4-BE49-F238E27FC236}">
                <a16:creationId xmlns:a16="http://schemas.microsoft.com/office/drawing/2014/main" id="{14E59D0D-62A5-ECFB-1174-7F29662F151E}"/>
              </a:ext>
            </a:extLst>
          </p:cNvPr>
          <p:cNvSpPr txBox="1"/>
          <p:nvPr/>
        </p:nvSpPr>
        <p:spPr>
          <a:xfrm>
            <a:off x="1311686" y="4086036"/>
            <a:ext cx="6789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E38C5603-59B7-F434-D7ED-2228D73C72CC}"/>
              </a:ext>
            </a:extLst>
          </p:cNvPr>
          <p:cNvSpPr txBox="1"/>
          <p:nvPr/>
        </p:nvSpPr>
        <p:spPr>
          <a:xfrm>
            <a:off x="1234649" y="3861972"/>
            <a:ext cx="8104457"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All the server racks are closed and locked at all the times</a:t>
            </a:r>
          </a:p>
          <a:p>
            <a:pPr marL="285750" indent="-285750">
              <a:buFont typeface="Wingdings" panose="05000000000000000000" pitchFamily="2" charset="2"/>
              <a:buChar char="§"/>
            </a:pPr>
            <a:r>
              <a:rPr lang="en-US" dirty="0"/>
              <a:t>All the server rack keys will be deposited to building security</a:t>
            </a:r>
          </a:p>
          <a:p>
            <a:pPr marL="285750" indent="-285750">
              <a:buFont typeface="Wingdings" panose="05000000000000000000" pitchFamily="2" charset="2"/>
              <a:buChar char="§"/>
            </a:pPr>
            <a:r>
              <a:rPr lang="en-US" dirty="0"/>
              <a:t>Rack key authorization will be given to building security on quarterly basis. This will be get it signed from Regional manger-IT</a:t>
            </a:r>
          </a:p>
          <a:p>
            <a:pPr marL="285750" indent="-285750">
              <a:buFont typeface="Wingdings" panose="05000000000000000000" pitchFamily="2" charset="2"/>
              <a:buChar char="§"/>
            </a:pPr>
            <a:r>
              <a:rPr lang="en-US" dirty="0"/>
              <a:t>Building Security team will validate the list before giving the server rack key to the personnel</a:t>
            </a:r>
          </a:p>
          <a:p>
            <a:pPr marL="285750" indent="-285750">
              <a:buFont typeface="Wingdings" panose="05000000000000000000" pitchFamily="2" charset="2"/>
              <a:buChar char="§"/>
            </a:pPr>
            <a:r>
              <a:rPr lang="en-US" dirty="0"/>
              <a:t>Separate register being maintained for all these critical areas and all these key access been updated. This is with building security</a:t>
            </a:r>
          </a:p>
        </p:txBody>
      </p:sp>
    </p:spTree>
    <p:extLst>
      <p:ext uri="{BB962C8B-B14F-4D97-AF65-F5344CB8AC3E}">
        <p14:creationId xmlns:p14="http://schemas.microsoft.com/office/powerpoint/2010/main" val="297907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8D17AC-F970-1AC2-C84C-0E01D046DC6C}"/>
              </a:ext>
            </a:extLst>
          </p:cNvPr>
          <p:cNvSpPr txBox="1">
            <a:spLocks/>
          </p:cNvSpPr>
          <p:nvPr/>
        </p:nvSpPr>
        <p:spPr>
          <a:xfrm>
            <a:off x="196010" y="150264"/>
            <a:ext cx="8723050" cy="4529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b="1" dirty="0">
                <a:solidFill>
                  <a:srgbClr val="0070C0"/>
                </a:solidFill>
              </a:rPr>
              <a:t>Services Hosted</a:t>
            </a:r>
          </a:p>
        </p:txBody>
      </p:sp>
      <p:sp>
        <p:nvSpPr>
          <p:cNvPr id="6" name="TextBox 5">
            <a:extLst>
              <a:ext uri="{FF2B5EF4-FFF2-40B4-BE49-F238E27FC236}">
                <a16:creationId xmlns:a16="http://schemas.microsoft.com/office/drawing/2014/main" id="{D7002A83-01B6-4A51-A758-00E4507F1774}"/>
              </a:ext>
            </a:extLst>
          </p:cNvPr>
          <p:cNvSpPr txBox="1"/>
          <p:nvPr/>
        </p:nvSpPr>
        <p:spPr>
          <a:xfrm>
            <a:off x="582343" y="833314"/>
            <a:ext cx="6789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A5BA4D13-798D-5853-5B0C-4C6A47563CF0}"/>
              </a:ext>
            </a:extLst>
          </p:cNvPr>
          <p:cNvPicPr>
            <a:picLocks noChangeAspect="1"/>
          </p:cNvPicPr>
          <p:nvPr/>
        </p:nvPicPr>
        <p:blipFill>
          <a:blip r:embed="rId2"/>
          <a:stretch>
            <a:fillRect/>
          </a:stretch>
        </p:blipFill>
        <p:spPr>
          <a:xfrm>
            <a:off x="582342" y="603250"/>
            <a:ext cx="7636372" cy="3954969"/>
          </a:xfrm>
          <a:prstGeom prst="rect">
            <a:avLst/>
          </a:prstGeom>
        </p:spPr>
      </p:pic>
    </p:spTree>
    <p:extLst>
      <p:ext uri="{BB962C8B-B14F-4D97-AF65-F5344CB8AC3E}">
        <p14:creationId xmlns:p14="http://schemas.microsoft.com/office/powerpoint/2010/main" val="399880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A9A662-66DA-4BFB-E11C-A3A61E734936}"/>
              </a:ext>
            </a:extLst>
          </p:cNvPr>
          <p:cNvSpPr>
            <a:spLocks noGrp="1"/>
          </p:cNvSpPr>
          <p:nvPr>
            <p:ph type="title"/>
          </p:nvPr>
        </p:nvSpPr>
        <p:spPr>
          <a:xfrm>
            <a:off x="196010" y="150264"/>
            <a:ext cx="8723050" cy="452986"/>
          </a:xfrm>
        </p:spPr>
        <p:txBody>
          <a:bodyPr>
            <a:normAutofit fontScale="90000"/>
          </a:bodyPr>
          <a:lstStyle/>
          <a:p>
            <a:r>
              <a:rPr lang="en-US" b="1" dirty="0">
                <a:solidFill>
                  <a:srgbClr val="0070C0"/>
                </a:solidFill>
              </a:rPr>
              <a:t>Datacenter/Server Room Details</a:t>
            </a:r>
          </a:p>
        </p:txBody>
      </p:sp>
      <p:graphicFrame>
        <p:nvGraphicFramePr>
          <p:cNvPr id="5" name="Table 14">
            <a:extLst>
              <a:ext uri="{FF2B5EF4-FFF2-40B4-BE49-F238E27FC236}">
                <a16:creationId xmlns:a16="http://schemas.microsoft.com/office/drawing/2014/main" id="{848D3A3C-57FC-8EAC-B919-5A57D4A118BC}"/>
              </a:ext>
            </a:extLst>
          </p:cNvPr>
          <p:cNvGraphicFramePr>
            <a:graphicFrameLocks noGrp="1"/>
          </p:cNvGraphicFramePr>
          <p:nvPr>
            <p:extLst>
              <p:ext uri="{D42A27DB-BD31-4B8C-83A1-F6EECF244321}">
                <p14:modId xmlns:p14="http://schemas.microsoft.com/office/powerpoint/2010/main" val="542732574"/>
              </p:ext>
            </p:extLst>
          </p:nvPr>
        </p:nvGraphicFramePr>
        <p:xfrm>
          <a:off x="870857" y="603250"/>
          <a:ext cx="5050972" cy="2392680"/>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296527989"/>
                    </a:ext>
                  </a:extLst>
                </a:gridCol>
                <a:gridCol w="1262743">
                  <a:extLst>
                    <a:ext uri="{9D8B030D-6E8A-4147-A177-3AD203B41FA5}">
                      <a16:colId xmlns:a16="http://schemas.microsoft.com/office/drawing/2014/main" val="1425718666"/>
                    </a:ext>
                  </a:extLst>
                </a:gridCol>
                <a:gridCol w="1522057">
                  <a:extLst>
                    <a:ext uri="{9D8B030D-6E8A-4147-A177-3AD203B41FA5}">
                      <a16:colId xmlns:a16="http://schemas.microsoft.com/office/drawing/2014/main" val="3801782123"/>
                    </a:ext>
                  </a:extLst>
                </a:gridCol>
                <a:gridCol w="1003429">
                  <a:extLst>
                    <a:ext uri="{9D8B030D-6E8A-4147-A177-3AD203B41FA5}">
                      <a16:colId xmlns:a16="http://schemas.microsoft.com/office/drawing/2014/main" val="3195819428"/>
                    </a:ext>
                  </a:extLst>
                </a:gridCol>
              </a:tblGrid>
              <a:tr h="370840">
                <a:tc gridSpan="4">
                  <a:txBody>
                    <a:bodyPr/>
                    <a:lstStyle/>
                    <a:p>
                      <a:pPr algn="ctr"/>
                      <a:r>
                        <a:rPr lang="en-US" sz="1800" dirty="0"/>
                        <a:t>Server Rooms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34699373"/>
                  </a:ext>
                </a:extLst>
              </a:tr>
              <a:tr h="370840">
                <a:tc>
                  <a:txBody>
                    <a:bodyPr/>
                    <a:lstStyle/>
                    <a:p>
                      <a:pPr algn="ctr"/>
                      <a:r>
                        <a:rPr lang="en-US" b="1" dirty="0"/>
                        <a:t>Building No.</a:t>
                      </a:r>
                    </a:p>
                  </a:txBody>
                  <a:tcPr/>
                </a:tc>
                <a:tc>
                  <a:txBody>
                    <a:bodyPr/>
                    <a:lstStyle/>
                    <a:p>
                      <a:pPr algn="ctr"/>
                      <a:r>
                        <a:rPr lang="en-US" b="1" dirty="0"/>
                        <a:t>Floor</a:t>
                      </a:r>
                    </a:p>
                  </a:txBody>
                  <a:tcPr/>
                </a:tc>
                <a:tc>
                  <a:txBody>
                    <a:bodyPr/>
                    <a:lstStyle/>
                    <a:p>
                      <a:pPr algn="ctr"/>
                      <a:r>
                        <a:rPr lang="en-US" b="1" dirty="0"/>
                        <a:t>ODC/Generic</a:t>
                      </a:r>
                    </a:p>
                  </a:txBody>
                  <a:tcPr/>
                </a:tc>
                <a:tc>
                  <a:txBody>
                    <a:bodyPr/>
                    <a:lstStyle/>
                    <a:p>
                      <a:pPr algn="ctr"/>
                      <a:r>
                        <a:rPr lang="en-US" b="1" dirty="0"/>
                        <a:t>Remarks</a:t>
                      </a:r>
                    </a:p>
                  </a:txBody>
                  <a:tcPr/>
                </a:tc>
                <a:extLst>
                  <a:ext uri="{0D108BD9-81ED-4DB2-BD59-A6C34878D82A}">
                    <a16:rowId xmlns:a16="http://schemas.microsoft.com/office/drawing/2014/main" val="2607952259"/>
                  </a:ext>
                </a:extLst>
              </a:tr>
              <a:tr h="370840">
                <a:tc>
                  <a:txBody>
                    <a:bodyPr/>
                    <a:lstStyle/>
                    <a:p>
                      <a:pPr algn="ctr"/>
                      <a:r>
                        <a:rPr lang="en-US" dirty="0"/>
                        <a:t>B4</a:t>
                      </a:r>
                    </a:p>
                  </a:txBody>
                  <a:tcPr/>
                </a:tc>
                <a:tc>
                  <a:txBody>
                    <a:bodyPr/>
                    <a:lstStyle/>
                    <a:p>
                      <a:pPr algn="ctr"/>
                      <a:r>
                        <a:rPr lang="en-US" dirty="0"/>
                        <a:t>First Floor</a:t>
                      </a:r>
                    </a:p>
                  </a:txBody>
                  <a:tcPr/>
                </a:tc>
                <a:tc>
                  <a:txBody>
                    <a:bodyPr/>
                    <a:lstStyle/>
                    <a:p>
                      <a:pPr algn="ctr"/>
                      <a:r>
                        <a:rPr lang="en-US" dirty="0"/>
                        <a:t>Generic</a:t>
                      </a:r>
                    </a:p>
                  </a:txBody>
                  <a:tcPr/>
                </a:tc>
                <a:tc>
                  <a:txBody>
                    <a:bodyPr/>
                    <a:lstStyle/>
                    <a:p>
                      <a:pPr algn="ctr"/>
                      <a:endParaRPr lang="en-US" dirty="0"/>
                    </a:p>
                  </a:txBody>
                  <a:tcPr/>
                </a:tc>
                <a:extLst>
                  <a:ext uri="{0D108BD9-81ED-4DB2-BD59-A6C34878D82A}">
                    <a16:rowId xmlns:a16="http://schemas.microsoft.com/office/drawing/2014/main" val="1537001883"/>
                  </a:ext>
                </a:extLst>
              </a:tr>
              <a:tr h="370840">
                <a:tc>
                  <a:txBody>
                    <a:bodyPr/>
                    <a:lstStyle/>
                    <a:p>
                      <a:pPr algn="ctr"/>
                      <a:r>
                        <a:rPr lang="en-US" dirty="0"/>
                        <a:t>B8</a:t>
                      </a:r>
                    </a:p>
                  </a:txBody>
                  <a:tcPr/>
                </a:tc>
                <a:tc>
                  <a:txBody>
                    <a:bodyPr/>
                    <a:lstStyle/>
                    <a:p>
                      <a:pPr algn="ctr"/>
                      <a:r>
                        <a:rPr lang="en-US" dirty="0"/>
                        <a:t>Second Floor</a:t>
                      </a:r>
                    </a:p>
                  </a:txBody>
                  <a:tcPr/>
                </a:tc>
                <a:tc>
                  <a:txBody>
                    <a:bodyPr/>
                    <a:lstStyle/>
                    <a:p>
                      <a:pPr algn="ctr"/>
                      <a:r>
                        <a:rPr lang="en-US" dirty="0"/>
                        <a:t>ODC</a:t>
                      </a:r>
                    </a:p>
                  </a:txBody>
                  <a:tcPr/>
                </a:tc>
                <a:tc>
                  <a:txBody>
                    <a:bodyPr/>
                    <a:lstStyle/>
                    <a:p>
                      <a:pPr algn="ctr"/>
                      <a:r>
                        <a:rPr lang="en-US" dirty="0"/>
                        <a:t>CS</a:t>
                      </a:r>
                    </a:p>
                  </a:txBody>
                  <a:tcPr/>
                </a:tc>
                <a:extLst>
                  <a:ext uri="{0D108BD9-81ED-4DB2-BD59-A6C34878D82A}">
                    <a16:rowId xmlns:a16="http://schemas.microsoft.com/office/drawing/2014/main" val="1744054620"/>
                  </a:ext>
                </a:extLst>
              </a:tr>
              <a:tr h="370840">
                <a:tc>
                  <a:txBody>
                    <a:bodyPr/>
                    <a:lstStyle/>
                    <a:p>
                      <a:pPr algn="ctr"/>
                      <a:r>
                        <a:rPr lang="en-US" dirty="0"/>
                        <a:t>B19</a:t>
                      </a:r>
                    </a:p>
                  </a:txBody>
                  <a:tcPr/>
                </a:tc>
                <a:tc>
                  <a:txBody>
                    <a:bodyPr/>
                    <a:lstStyle/>
                    <a:p>
                      <a:pPr algn="ctr"/>
                      <a:r>
                        <a:rPr lang="en-US" dirty="0"/>
                        <a:t>Fifth Floor</a:t>
                      </a:r>
                    </a:p>
                  </a:txBody>
                  <a:tcPr/>
                </a:tc>
                <a:tc>
                  <a:txBody>
                    <a:bodyPr/>
                    <a:lstStyle/>
                    <a:p>
                      <a:pPr algn="ctr"/>
                      <a:r>
                        <a:rPr lang="en-US" dirty="0"/>
                        <a:t>ODC</a:t>
                      </a:r>
                    </a:p>
                  </a:txBody>
                  <a:tcPr/>
                </a:tc>
                <a:tc>
                  <a:txBody>
                    <a:bodyPr/>
                    <a:lstStyle/>
                    <a:p>
                      <a:pPr algn="ctr"/>
                      <a:r>
                        <a:rPr lang="en-US" dirty="0"/>
                        <a:t>BOFA</a:t>
                      </a:r>
                    </a:p>
                  </a:txBody>
                  <a:tcPr/>
                </a:tc>
                <a:extLst>
                  <a:ext uri="{0D108BD9-81ED-4DB2-BD59-A6C34878D82A}">
                    <a16:rowId xmlns:a16="http://schemas.microsoft.com/office/drawing/2014/main" val="2061677307"/>
                  </a:ext>
                </a:extLst>
              </a:tr>
            </a:tbl>
          </a:graphicData>
        </a:graphic>
      </p:graphicFrame>
      <p:graphicFrame>
        <p:nvGraphicFramePr>
          <p:cNvPr id="6" name="Table 14">
            <a:extLst>
              <a:ext uri="{FF2B5EF4-FFF2-40B4-BE49-F238E27FC236}">
                <a16:creationId xmlns:a16="http://schemas.microsoft.com/office/drawing/2014/main" id="{AD31B9D2-EA19-3E22-045C-1D638A4AF8A7}"/>
              </a:ext>
            </a:extLst>
          </p:cNvPr>
          <p:cNvGraphicFramePr>
            <a:graphicFrameLocks noGrp="1"/>
          </p:cNvGraphicFramePr>
          <p:nvPr>
            <p:extLst>
              <p:ext uri="{D42A27DB-BD31-4B8C-83A1-F6EECF244321}">
                <p14:modId xmlns:p14="http://schemas.microsoft.com/office/powerpoint/2010/main" val="1339285527"/>
              </p:ext>
            </p:extLst>
          </p:nvPr>
        </p:nvGraphicFramePr>
        <p:xfrm>
          <a:off x="870857" y="2686050"/>
          <a:ext cx="5050972" cy="1752600"/>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296527989"/>
                    </a:ext>
                  </a:extLst>
                </a:gridCol>
                <a:gridCol w="1262743">
                  <a:extLst>
                    <a:ext uri="{9D8B030D-6E8A-4147-A177-3AD203B41FA5}">
                      <a16:colId xmlns:a16="http://schemas.microsoft.com/office/drawing/2014/main" val="1425718666"/>
                    </a:ext>
                  </a:extLst>
                </a:gridCol>
                <a:gridCol w="1522057">
                  <a:extLst>
                    <a:ext uri="{9D8B030D-6E8A-4147-A177-3AD203B41FA5}">
                      <a16:colId xmlns:a16="http://schemas.microsoft.com/office/drawing/2014/main" val="3801782123"/>
                    </a:ext>
                  </a:extLst>
                </a:gridCol>
                <a:gridCol w="1003429">
                  <a:extLst>
                    <a:ext uri="{9D8B030D-6E8A-4147-A177-3AD203B41FA5}">
                      <a16:colId xmlns:a16="http://schemas.microsoft.com/office/drawing/2014/main" val="3195819428"/>
                    </a:ext>
                  </a:extLst>
                </a:gridCol>
              </a:tblGrid>
              <a:tr h="370840">
                <a:tc gridSpan="4">
                  <a:txBody>
                    <a:bodyPr/>
                    <a:lstStyle/>
                    <a:p>
                      <a:pPr algn="ctr"/>
                      <a:r>
                        <a:rPr lang="en-US" sz="1800" dirty="0"/>
                        <a:t>Datacenters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34699373"/>
                  </a:ext>
                </a:extLst>
              </a:tr>
              <a:tr h="370840">
                <a:tc>
                  <a:txBody>
                    <a:bodyPr/>
                    <a:lstStyle/>
                    <a:p>
                      <a:pPr algn="ctr"/>
                      <a:r>
                        <a:rPr lang="en-US" b="1" dirty="0"/>
                        <a:t>Building No.</a:t>
                      </a:r>
                    </a:p>
                  </a:txBody>
                  <a:tcPr/>
                </a:tc>
                <a:tc>
                  <a:txBody>
                    <a:bodyPr/>
                    <a:lstStyle/>
                    <a:p>
                      <a:pPr algn="ctr"/>
                      <a:r>
                        <a:rPr lang="en-US" b="1" dirty="0"/>
                        <a:t>Floor</a:t>
                      </a:r>
                    </a:p>
                  </a:txBody>
                  <a:tcPr/>
                </a:tc>
                <a:tc>
                  <a:txBody>
                    <a:bodyPr/>
                    <a:lstStyle/>
                    <a:p>
                      <a:pPr algn="ctr"/>
                      <a:r>
                        <a:rPr lang="en-US" b="1" dirty="0"/>
                        <a:t>ODC/Generic</a:t>
                      </a:r>
                    </a:p>
                  </a:txBody>
                  <a:tcPr/>
                </a:tc>
                <a:tc>
                  <a:txBody>
                    <a:bodyPr/>
                    <a:lstStyle/>
                    <a:p>
                      <a:pPr algn="ctr"/>
                      <a:r>
                        <a:rPr lang="en-US" b="1" dirty="0"/>
                        <a:t>Remarks</a:t>
                      </a:r>
                    </a:p>
                  </a:txBody>
                  <a:tcPr/>
                </a:tc>
                <a:extLst>
                  <a:ext uri="{0D108BD9-81ED-4DB2-BD59-A6C34878D82A}">
                    <a16:rowId xmlns:a16="http://schemas.microsoft.com/office/drawing/2014/main" val="2607952259"/>
                  </a:ext>
                </a:extLst>
              </a:tr>
              <a:tr h="370840">
                <a:tc>
                  <a:txBody>
                    <a:bodyPr/>
                    <a:lstStyle/>
                    <a:p>
                      <a:pPr algn="ctr"/>
                      <a:r>
                        <a:rPr lang="en-US" dirty="0"/>
                        <a:t>B3</a:t>
                      </a:r>
                    </a:p>
                  </a:txBody>
                  <a:tcPr/>
                </a:tc>
                <a:tc>
                  <a:txBody>
                    <a:bodyPr/>
                    <a:lstStyle/>
                    <a:p>
                      <a:pPr algn="ctr"/>
                      <a:r>
                        <a:rPr lang="en-US" dirty="0"/>
                        <a:t>Basement</a:t>
                      </a:r>
                    </a:p>
                  </a:txBody>
                  <a:tcPr/>
                </a:tc>
                <a:tc>
                  <a:txBody>
                    <a:bodyPr/>
                    <a:lstStyle/>
                    <a:p>
                      <a:pPr algn="ctr"/>
                      <a:r>
                        <a:rPr lang="en-US" dirty="0"/>
                        <a:t>Generic</a:t>
                      </a:r>
                    </a:p>
                  </a:txBody>
                  <a:tcPr/>
                </a:tc>
                <a:tc>
                  <a:txBody>
                    <a:bodyPr/>
                    <a:lstStyle/>
                    <a:p>
                      <a:pPr algn="ctr"/>
                      <a:endParaRPr lang="en-US" dirty="0"/>
                    </a:p>
                  </a:txBody>
                  <a:tcPr/>
                </a:tc>
                <a:extLst>
                  <a:ext uri="{0D108BD9-81ED-4DB2-BD59-A6C34878D82A}">
                    <a16:rowId xmlns:a16="http://schemas.microsoft.com/office/drawing/2014/main" val="1537001883"/>
                  </a:ext>
                </a:extLst>
              </a:tr>
              <a:tr h="370840">
                <a:tc>
                  <a:txBody>
                    <a:bodyPr/>
                    <a:lstStyle/>
                    <a:p>
                      <a:pPr algn="ctr"/>
                      <a:r>
                        <a:rPr lang="en-US" dirty="0"/>
                        <a:t>B19</a:t>
                      </a:r>
                    </a:p>
                  </a:txBody>
                  <a:tcPr/>
                </a:tc>
                <a:tc>
                  <a:txBody>
                    <a:bodyPr/>
                    <a:lstStyle/>
                    <a:p>
                      <a:pPr algn="ctr"/>
                      <a:r>
                        <a:rPr lang="en-US" dirty="0"/>
                        <a:t>Third Floor</a:t>
                      </a:r>
                    </a:p>
                  </a:txBody>
                  <a:tcPr/>
                </a:tc>
                <a:tc>
                  <a:txBody>
                    <a:bodyPr/>
                    <a:lstStyle/>
                    <a:p>
                      <a:pPr algn="ctr"/>
                      <a:r>
                        <a:rPr lang="en-US" dirty="0"/>
                        <a:t>Generic</a:t>
                      </a:r>
                    </a:p>
                  </a:txBody>
                  <a:tcPr/>
                </a:tc>
                <a:tc>
                  <a:txBody>
                    <a:bodyPr/>
                    <a:lstStyle/>
                    <a:p>
                      <a:pPr algn="ctr"/>
                      <a:endParaRPr lang="en-US" dirty="0"/>
                    </a:p>
                  </a:txBody>
                  <a:tcPr/>
                </a:tc>
                <a:extLst>
                  <a:ext uri="{0D108BD9-81ED-4DB2-BD59-A6C34878D82A}">
                    <a16:rowId xmlns:a16="http://schemas.microsoft.com/office/drawing/2014/main" val="1744054620"/>
                  </a:ext>
                </a:extLst>
              </a:tr>
            </a:tbl>
          </a:graphicData>
        </a:graphic>
      </p:graphicFrame>
      <p:graphicFrame>
        <p:nvGraphicFramePr>
          <p:cNvPr id="7" name="Table 6">
            <a:extLst>
              <a:ext uri="{FF2B5EF4-FFF2-40B4-BE49-F238E27FC236}">
                <a16:creationId xmlns:a16="http://schemas.microsoft.com/office/drawing/2014/main" id="{0E402566-9EA1-CE34-F83A-12B553F35B6D}"/>
              </a:ext>
            </a:extLst>
          </p:cNvPr>
          <p:cNvGraphicFramePr>
            <a:graphicFrameLocks noGrp="1"/>
          </p:cNvGraphicFramePr>
          <p:nvPr>
            <p:extLst>
              <p:ext uri="{D42A27DB-BD31-4B8C-83A1-F6EECF244321}">
                <p14:modId xmlns:p14="http://schemas.microsoft.com/office/powerpoint/2010/main" val="4212765517"/>
              </p:ext>
            </p:extLst>
          </p:nvPr>
        </p:nvGraphicFramePr>
        <p:xfrm>
          <a:off x="6596676" y="717026"/>
          <a:ext cx="5050972" cy="4114800"/>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794045886"/>
                    </a:ext>
                  </a:extLst>
                </a:gridCol>
                <a:gridCol w="1262743">
                  <a:extLst>
                    <a:ext uri="{9D8B030D-6E8A-4147-A177-3AD203B41FA5}">
                      <a16:colId xmlns:a16="http://schemas.microsoft.com/office/drawing/2014/main" val="1727050301"/>
                    </a:ext>
                  </a:extLst>
                </a:gridCol>
                <a:gridCol w="1522057">
                  <a:extLst>
                    <a:ext uri="{9D8B030D-6E8A-4147-A177-3AD203B41FA5}">
                      <a16:colId xmlns:a16="http://schemas.microsoft.com/office/drawing/2014/main" val="2984551395"/>
                    </a:ext>
                  </a:extLst>
                </a:gridCol>
                <a:gridCol w="1003429">
                  <a:extLst>
                    <a:ext uri="{9D8B030D-6E8A-4147-A177-3AD203B41FA5}">
                      <a16:colId xmlns:a16="http://schemas.microsoft.com/office/drawing/2014/main" val="2103273763"/>
                    </a:ext>
                  </a:extLst>
                </a:gridCol>
              </a:tblGrid>
              <a:tr h="289716">
                <a:tc gridSpan="4">
                  <a:txBody>
                    <a:bodyPr/>
                    <a:lstStyle/>
                    <a:p>
                      <a:pPr algn="ctr"/>
                      <a:r>
                        <a:rPr lang="en-US" sz="1800" dirty="0"/>
                        <a:t>Hub Rooms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51210403"/>
                  </a:ext>
                </a:extLst>
              </a:tr>
              <a:tr h="235394">
                <a:tc>
                  <a:txBody>
                    <a:bodyPr/>
                    <a:lstStyle/>
                    <a:p>
                      <a:pPr algn="ctr"/>
                      <a:r>
                        <a:rPr lang="en-US" b="1" dirty="0"/>
                        <a:t>Building No.</a:t>
                      </a:r>
                    </a:p>
                  </a:txBody>
                  <a:tcPr/>
                </a:tc>
                <a:tc>
                  <a:txBody>
                    <a:bodyPr/>
                    <a:lstStyle/>
                    <a:p>
                      <a:pPr algn="ctr"/>
                      <a:r>
                        <a:rPr lang="en-US" b="1" dirty="0"/>
                        <a:t>Floor</a:t>
                      </a:r>
                    </a:p>
                  </a:txBody>
                  <a:tcPr/>
                </a:tc>
                <a:tc>
                  <a:txBody>
                    <a:bodyPr/>
                    <a:lstStyle/>
                    <a:p>
                      <a:pPr algn="ctr"/>
                      <a:r>
                        <a:rPr lang="en-US" b="1" dirty="0"/>
                        <a:t>ODC/Generic</a:t>
                      </a:r>
                    </a:p>
                  </a:txBody>
                  <a:tcPr/>
                </a:tc>
                <a:tc>
                  <a:txBody>
                    <a:bodyPr/>
                    <a:lstStyle/>
                    <a:p>
                      <a:pPr algn="ctr"/>
                      <a:r>
                        <a:rPr lang="en-US" b="1" dirty="0"/>
                        <a:t>Remarks</a:t>
                      </a:r>
                    </a:p>
                  </a:txBody>
                  <a:tcPr/>
                </a:tc>
                <a:extLst>
                  <a:ext uri="{0D108BD9-81ED-4DB2-BD59-A6C34878D82A}">
                    <a16:rowId xmlns:a16="http://schemas.microsoft.com/office/drawing/2014/main" val="1482744008"/>
                  </a:ext>
                </a:extLst>
              </a:tr>
              <a:tr h="210502">
                <a:tc>
                  <a:txBody>
                    <a:bodyPr/>
                    <a:lstStyle/>
                    <a:p>
                      <a:pPr algn="ctr"/>
                      <a:r>
                        <a:rPr lang="en-US" sz="1100" dirty="0"/>
                        <a:t>B3</a:t>
                      </a:r>
                    </a:p>
                  </a:txBody>
                  <a:tcPr/>
                </a:tc>
                <a:tc>
                  <a:txBody>
                    <a:bodyPr/>
                    <a:lstStyle/>
                    <a:p>
                      <a:pPr algn="ctr"/>
                      <a:r>
                        <a:rPr lang="en-US" sz="1100" dirty="0"/>
                        <a:t>First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4201988182"/>
                  </a:ext>
                </a:extLst>
              </a:tr>
              <a:tr h="210502">
                <a:tc>
                  <a:txBody>
                    <a:bodyPr/>
                    <a:lstStyle/>
                    <a:p>
                      <a:pPr algn="ctr"/>
                      <a:r>
                        <a:rPr lang="en-US" sz="1100" dirty="0"/>
                        <a:t>B3</a:t>
                      </a:r>
                    </a:p>
                  </a:txBody>
                  <a:tcPr/>
                </a:tc>
                <a:tc>
                  <a:txBody>
                    <a:bodyPr/>
                    <a:lstStyle/>
                    <a:p>
                      <a:pPr algn="ctr"/>
                      <a:r>
                        <a:rPr lang="en-US" sz="1100" dirty="0"/>
                        <a:t>Second Floor</a:t>
                      </a:r>
                    </a:p>
                  </a:txBody>
                  <a:tcPr/>
                </a:tc>
                <a:tc>
                  <a:txBody>
                    <a:bodyPr/>
                    <a:lstStyle/>
                    <a:p>
                      <a:pPr algn="ctr"/>
                      <a:r>
                        <a:rPr lang="en-US" sz="1100" dirty="0"/>
                        <a:t>ODC</a:t>
                      </a:r>
                    </a:p>
                  </a:txBody>
                  <a:tcPr/>
                </a:tc>
                <a:tc>
                  <a:txBody>
                    <a:bodyPr/>
                    <a:lstStyle/>
                    <a:p>
                      <a:pPr algn="ctr"/>
                      <a:r>
                        <a:rPr lang="en-US" sz="1100" dirty="0"/>
                        <a:t>BOFA</a:t>
                      </a:r>
                    </a:p>
                  </a:txBody>
                  <a:tcPr/>
                </a:tc>
                <a:extLst>
                  <a:ext uri="{0D108BD9-81ED-4DB2-BD59-A6C34878D82A}">
                    <a16:rowId xmlns:a16="http://schemas.microsoft.com/office/drawing/2014/main" val="3551914124"/>
                  </a:ext>
                </a:extLst>
              </a:tr>
              <a:tr h="210502">
                <a:tc>
                  <a:txBody>
                    <a:bodyPr/>
                    <a:lstStyle/>
                    <a:p>
                      <a:pPr algn="ctr"/>
                      <a:r>
                        <a:rPr lang="en-US" sz="1100" dirty="0"/>
                        <a:t>B2</a:t>
                      </a:r>
                    </a:p>
                  </a:txBody>
                  <a:tcPr/>
                </a:tc>
                <a:tc>
                  <a:txBody>
                    <a:bodyPr/>
                    <a:lstStyle/>
                    <a:p>
                      <a:pPr algn="ctr"/>
                      <a:r>
                        <a:rPr lang="en-US" sz="1100" dirty="0"/>
                        <a:t>Second Floor</a:t>
                      </a:r>
                    </a:p>
                  </a:txBody>
                  <a:tcPr/>
                </a:tc>
                <a:tc>
                  <a:txBody>
                    <a:bodyPr/>
                    <a:lstStyle/>
                    <a:p>
                      <a:pPr algn="ctr"/>
                      <a:r>
                        <a:rPr lang="en-US" sz="1100" dirty="0"/>
                        <a:t>ODC</a:t>
                      </a:r>
                    </a:p>
                  </a:txBody>
                  <a:tcPr/>
                </a:tc>
                <a:tc>
                  <a:txBody>
                    <a:bodyPr/>
                    <a:lstStyle/>
                    <a:p>
                      <a:pPr algn="ctr"/>
                      <a:r>
                        <a:rPr lang="en-US" sz="1100" dirty="0"/>
                        <a:t>BOFA</a:t>
                      </a:r>
                    </a:p>
                  </a:txBody>
                  <a:tcPr/>
                </a:tc>
                <a:extLst>
                  <a:ext uri="{0D108BD9-81ED-4DB2-BD59-A6C34878D82A}">
                    <a16:rowId xmlns:a16="http://schemas.microsoft.com/office/drawing/2014/main" val="445985914"/>
                  </a:ext>
                </a:extLst>
              </a:tr>
              <a:tr h="210502">
                <a:tc>
                  <a:txBody>
                    <a:bodyPr/>
                    <a:lstStyle/>
                    <a:p>
                      <a:pPr algn="ctr"/>
                      <a:r>
                        <a:rPr lang="en-US" sz="1100" dirty="0"/>
                        <a:t>B7</a:t>
                      </a:r>
                    </a:p>
                  </a:txBody>
                  <a:tcPr/>
                </a:tc>
                <a:tc>
                  <a:txBody>
                    <a:bodyPr/>
                    <a:lstStyle/>
                    <a:p>
                      <a:pPr algn="ctr"/>
                      <a:r>
                        <a:rPr lang="en-US" sz="1100" dirty="0"/>
                        <a:t>First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1840789222"/>
                  </a:ext>
                </a:extLst>
              </a:tr>
              <a:tr h="210502">
                <a:tc>
                  <a:txBody>
                    <a:bodyPr/>
                    <a:lstStyle/>
                    <a:p>
                      <a:pPr algn="ctr"/>
                      <a:r>
                        <a:rPr lang="en-US" sz="1100" dirty="0"/>
                        <a:t>B8</a:t>
                      </a:r>
                    </a:p>
                  </a:txBody>
                  <a:tcPr/>
                </a:tc>
                <a:tc>
                  <a:txBody>
                    <a:bodyPr/>
                    <a:lstStyle/>
                    <a:p>
                      <a:pPr algn="ctr"/>
                      <a:r>
                        <a:rPr lang="en-US" sz="1100" dirty="0"/>
                        <a:t>Second Floor</a:t>
                      </a:r>
                    </a:p>
                  </a:txBody>
                  <a:tcPr/>
                </a:tc>
                <a:tc>
                  <a:txBody>
                    <a:bodyPr/>
                    <a:lstStyle/>
                    <a:p>
                      <a:pPr algn="ctr"/>
                      <a:r>
                        <a:rPr lang="en-US" sz="1100" dirty="0"/>
                        <a:t>ODC</a:t>
                      </a:r>
                    </a:p>
                  </a:txBody>
                  <a:tcPr/>
                </a:tc>
                <a:tc>
                  <a:txBody>
                    <a:bodyPr/>
                    <a:lstStyle/>
                    <a:p>
                      <a:pPr algn="ctr"/>
                      <a:r>
                        <a:rPr lang="en-US" sz="1100" dirty="0"/>
                        <a:t>Apple</a:t>
                      </a:r>
                    </a:p>
                  </a:txBody>
                  <a:tcPr/>
                </a:tc>
                <a:extLst>
                  <a:ext uri="{0D108BD9-81ED-4DB2-BD59-A6C34878D82A}">
                    <a16:rowId xmlns:a16="http://schemas.microsoft.com/office/drawing/2014/main" val="759751532"/>
                  </a:ext>
                </a:extLst>
              </a:tr>
              <a:tr h="210502">
                <a:tc>
                  <a:txBody>
                    <a:bodyPr/>
                    <a:lstStyle/>
                    <a:p>
                      <a:pPr algn="ctr"/>
                      <a:r>
                        <a:rPr lang="en-US" sz="1100" dirty="0"/>
                        <a:t>B10</a:t>
                      </a:r>
                    </a:p>
                  </a:txBody>
                  <a:tcPr/>
                </a:tc>
                <a:tc>
                  <a:txBody>
                    <a:bodyPr/>
                    <a:lstStyle/>
                    <a:p>
                      <a:pPr algn="ctr"/>
                      <a:r>
                        <a:rPr lang="en-US" sz="1100" dirty="0"/>
                        <a:t>Second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3179769728"/>
                  </a:ext>
                </a:extLst>
              </a:tr>
              <a:tr h="210502">
                <a:tc>
                  <a:txBody>
                    <a:bodyPr/>
                    <a:lstStyle/>
                    <a:p>
                      <a:pPr algn="ctr"/>
                      <a:r>
                        <a:rPr lang="en-US" sz="1100" dirty="0"/>
                        <a:t>B12</a:t>
                      </a:r>
                    </a:p>
                  </a:txBody>
                  <a:tcPr/>
                </a:tc>
                <a:tc>
                  <a:txBody>
                    <a:bodyPr/>
                    <a:lstStyle/>
                    <a:p>
                      <a:pPr algn="ctr"/>
                      <a:r>
                        <a:rPr lang="en-US" sz="1100" dirty="0"/>
                        <a:t>Ground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3739158514"/>
                  </a:ext>
                </a:extLst>
              </a:tr>
              <a:tr h="210502">
                <a:tc>
                  <a:txBody>
                    <a:bodyPr/>
                    <a:lstStyle/>
                    <a:p>
                      <a:pPr algn="ctr"/>
                      <a:r>
                        <a:rPr lang="en-US" sz="1100" dirty="0"/>
                        <a:t>B14</a:t>
                      </a:r>
                    </a:p>
                  </a:txBody>
                  <a:tcPr/>
                </a:tc>
                <a:tc>
                  <a:txBody>
                    <a:bodyPr/>
                    <a:lstStyle/>
                    <a:p>
                      <a:pPr algn="ctr"/>
                      <a:r>
                        <a:rPr lang="en-US" sz="1100" dirty="0"/>
                        <a:t>Second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1230170274"/>
                  </a:ext>
                </a:extLst>
              </a:tr>
              <a:tr h="210502">
                <a:tc>
                  <a:txBody>
                    <a:bodyPr/>
                    <a:lstStyle/>
                    <a:p>
                      <a:pPr algn="ctr"/>
                      <a:r>
                        <a:rPr lang="en-US" sz="1100" dirty="0"/>
                        <a:t>B14</a:t>
                      </a:r>
                    </a:p>
                  </a:txBody>
                  <a:tcPr/>
                </a:tc>
                <a:tc>
                  <a:txBody>
                    <a:bodyPr/>
                    <a:lstStyle/>
                    <a:p>
                      <a:pPr algn="ctr"/>
                      <a:r>
                        <a:rPr lang="en-US" sz="1100" dirty="0"/>
                        <a:t>First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4211219186"/>
                  </a:ext>
                </a:extLst>
              </a:tr>
              <a:tr h="210502">
                <a:tc>
                  <a:txBody>
                    <a:bodyPr/>
                    <a:lstStyle/>
                    <a:p>
                      <a:pPr algn="ctr"/>
                      <a:r>
                        <a:rPr lang="en-US" sz="1100" dirty="0"/>
                        <a:t>B14</a:t>
                      </a:r>
                    </a:p>
                  </a:txBody>
                  <a:tcPr/>
                </a:tc>
                <a:tc>
                  <a:txBody>
                    <a:bodyPr/>
                    <a:lstStyle/>
                    <a:p>
                      <a:pPr algn="ctr"/>
                      <a:r>
                        <a:rPr lang="en-US" sz="1100" dirty="0"/>
                        <a:t>Fourth Floor</a:t>
                      </a:r>
                    </a:p>
                  </a:txBody>
                  <a:tcPr/>
                </a:tc>
                <a:tc>
                  <a:txBody>
                    <a:bodyPr/>
                    <a:lstStyle/>
                    <a:p>
                      <a:pPr algn="ctr"/>
                      <a:r>
                        <a:rPr lang="en-US" sz="1100" dirty="0"/>
                        <a:t>ODC</a:t>
                      </a:r>
                    </a:p>
                  </a:txBody>
                  <a:tcPr/>
                </a:tc>
                <a:tc>
                  <a:txBody>
                    <a:bodyPr/>
                    <a:lstStyle/>
                    <a:p>
                      <a:pPr algn="ctr"/>
                      <a:r>
                        <a:rPr lang="en-US" sz="1100" dirty="0"/>
                        <a:t>Verizon</a:t>
                      </a:r>
                    </a:p>
                  </a:txBody>
                  <a:tcPr/>
                </a:tc>
                <a:extLst>
                  <a:ext uri="{0D108BD9-81ED-4DB2-BD59-A6C34878D82A}">
                    <a16:rowId xmlns:a16="http://schemas.microsoft.com/office/drawing/2014/main" val="2472338949"/>
                  </a:ext>
                </a:extLst>
              </a:tr>
              <a:tr h="210502">
                <a:tc>
                  <a:txBody>
                    <a:bodyPr/>
                    <a:lstStyle/>
                    <a:p>
                      <a:pPr algn="ctr"/>
                      <a:r>
                        <a:rPr lang="en-US" sz="1100" dirty="0"/>
                        <a:t>B15</a:t>
                      </a:r>
                    </a:p>
                  </a:txBody>
                  <a:tcPr/>
                </a:tc>
                <a:tc>
                  <a:txBody>
                    <a:bodyPr/>
                    <a:lstStyle/>
                    <a:p>
                      <a:pPr algn="ctr"/>
                      <a:r>
                        <a:rPr lang="en-US" sz="1100" dirty="0"/>
                        <a:t>Fourth Floor</a:t>
                      </a:r>
                    </a:p>
                  </a:txBody>
                  <a:tcPr/>
                </a:tc>
                <a:tc>
                  <a:txBody>
                    <a:bodyPr/>
                    <a:lstStyle/>
                    <a:p>
                      <a:pPr algn="ctr"/>
                      <a:r>
                        <a:rPr lang="en-US" sz="1100" dirty="0"/>
                        <a:t>ODC</a:t>
                      </a:r>
                    </a:p>
                  </a:txBody>
                  <a:tcPr/>
                </a:tc>
                <a:tc>
                  <a:txBody>
                    <a:bodyPr/>
                    <a:lstStyle/>
                    <a:p>
                      <a:pPr algn="ctr"/>
                      <a:r>
                        <a:rPr lang="en-US" sz="1100" dirty="0"/>
                        <a:t>Verizon</a:t>
                      </a:r>
                    </a:p>
                  </a:txBody>
                  <a:tcPr/>
                </a:tc>
                <a:extLst>
                  <a:ext uri="{0D108BD9-81ED-4DB2-BD59-A6C34878D82A}">
                    <a16:rowId xmlns:a16="http://schemas.microsoft.com/office/drawing/2014/main" val="2721371096"/>
                  </a:ext>
                </a:extLst>
              </a:tr>
              <a:tr h="210502">
                <a:tc>
                  <a:txBody>
                    <a:bodyPr/>
                    <a:lstStyle/>
                    <a:p>
                      <a:pPr algn="ctr"/>
                      <a:r>
                        <a:rPr lang="en-US" sz="1100" dirty="0"/>
                        <a:t>B18</a:t>
                      </a:r>
                    </a:p>
                  </a:txBody>
                  <a:tcPr/>
                </a:tc>
                <a:tc>
                  <a:txBody>
                    <a:bodyPr/>
                    <a:lstStyle/>
                    <a:p>
                      <a:pPr algn="ctr"/>
                      <a:r>
                        <a:rPr lang="en-US" sz="1100" dirty="0"/>
                        <a:t>First Floor</a:t>
                      </a:r>
                    </a:p>
                  </a:txBody>
                  <a:tcPr/>
                </a:tc>
                <a:tc>
                  <a:txBody>
                    <a:bodyPr/>
                    <a:lstStyle/>
                    <a:p>
                      <a:pPr algn="ctr"/>
                      <a:r>
                        <a:rPr lang="en-US" sz="1100" dirty="0"/>
                        <a:t>Generic</a:t>
                      </a:r>
                    </a:p>
                  </a:txBody>
                  <a:tcPr/>
                </a:tc>
                <a:tc>
                  <a:txBody>
                    <a:bodyPr/>
                    <a:lstStyle/>
                    <a:p>
                      <a:pPr algn="ctr"/>
                      <a:endParaRPr lang="en-US" sz="1100" dirty="0"/>
                    </a:p>
                  </a:txBody>
                  <a:tcPr/>
                </a:tc>
                <a:extLst>
                  <a:ext uri="{0D108BD9-81ED-4DB2-BD59-A6C34878D82A}">
                    <a16:rowId xmlns:a16="http://schemas.microsoft.com/office/drawing/2014/main" val="916028650"/>
                  </a:ext>
                </a:extLst>
              </a:tr>
            </a:tbl>
          </a:graphicData>
        </a:graphic>
      </p:graphicFrame>
    </p:spTree>
    <p:extLst>
      <p:ext uri="{BB962C8B-B14F-4D97-AF65-F5344CB8AC3E}">
        <p14:creationId xmlns:p14="http://schemas.microsoft.com/office/powerpoint/2010/main" val="290818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0F0199-36C6-9EEF-AE54-51C777EF7E31}"/>
              </a:ext>
            </a:extLst>
          </p:cNvPr>
          <p:cNvPicPr>
            <a:picLocks noChangeAspect="1"/>
          </p:cNvPicPr>
          <p:nvPr/>
        </p:nvPicPr>
        <p:blipFill>
          <a:blip r:embed="rId2"/>
          <a:stretch>
            <a:fillRect/>
          </a:stretch>
        </p:blipFill>
        <p:spPr>
          <a:xfrm>
            <a:off x="2198569" y="918509"/>
            <a:ext cx="9010769" cy="4314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318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53F65-6EFC-3DFC-9B61-EFAEC3BDB4D9}"/>
              </a:ext>
            </a:extLst>
          </p:cNvPr>
          <p:cNvPicPr>
            <a:picLocks noChangeAspect="1"/>
          </p:cNvPicPr>
          <p:nvPr/>
        </p:nvPicPr>
        <p:blipFill>
          <a:blip r:embed="rId2"/>
          <a:stretch>
            <a:fillRect/>
          </a:stretch>
        </p:blipFill>
        <p:spPr>
          <a:xfrm>
            <a:off x="949058" y="1048769"/>
            <a:ext cx="8829366" cy="19883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2F46142E-FD9D-DFAF-2C5E-B3124A29D3DD}"/>
              </a:ext>
            </a:extLst>
          </p:cNvPr>
          <p:cNvPicPr>
            <a:picLocks noChangeAspect="1"/>
          </p:cNvPicPr>
          <p:nvPr/>
        </p:nvPicPr>
        <p:blipFill>
          <a:blip r:embed="rId3"/>
          <a:stretch>
            <a:fillRect/>
          </a:stretch>
        </p:blipFill>
        <p:spPr>
          <a:xfrm>
            <a:off x="834012" y="3429000"/>
            <a:ext cx="6387404" cy="30079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7187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62043C-45C0-B39C-1281-33A9D2D6123E}"/>
              </a:ext>
            </a:extLst>
          </p:cNvPr>
          <p:cNvPicPr>
            <a:picLocks noChangeAspect="1"/>
          </p:cNvPicPr>
          <p:nvPr/>
        </p:nvPicPr>
        <p:blipFill>
          <a:blip r:embed="rId2"/>
          <a:stretch>
            <a:fillRect/>
          </a:stretch>
        </p:blipFill>
        <p:spPr>
          <a:xfrm>
            <a:off x="1618392" y="878445"/>
            <a:ext cx="6265943" cy="338661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6084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69C1A370AAE44EBCC54CA0CBE3BDFF" ma:contentTypeVersion="17" ma:contentTypeDescription="Create a new document." ma:contentTypeScope="" ma:versionID="5fc669016dff0bfaf50ac54bdd81fb70">
  <xsd:schema xmlns:xsd="http://www.w3.org/2001/XMLSchema" xmlns:xs="http://www.w3.org/2001/XMLSchema" xmlns:p="http://schemas.microsoft.com/office/2006/metadata/properties" xmlns:ns2="18e2572f-2971-4705-89aa-27f0320600fc" xmlns:ns3="7623c3db-2a62-45bb-86df-f432d889bfd6" targetNamespace="http://schemas.microsoft.com/office/2006/metadata/properties" ma:root="true" ma:fieldsID="b52ffbad5eb2ef5bd47d2fd75f8bba2a" ns2:_="" ns3:_="">
    <xsd:import namespace="18e2572f-2971-4705-89aa-27f0320600fc"/>
    <xsd:import namespace="7623c3db-2a62-45bb-86df-f432d889bfd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lcf76f155ced4ddcb4097134ff3c332f" minOccurs="0"/>
                <xsd:element ref="ns2: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2572f-2971-4705-89aa-27f0320600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f462795-1283-4d8b-8f29-421bb97797c9}" ma:internalName="TaxCatchAll" ma:showField="CatchAllData" ma:web="18e2572f-2971-4705-89aa-27f0320600f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23c3db-2a62-45bb-86df-f432d889bfd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8e2572f-2971-4705-89aa-27f0320600fc" xsi:nil="true"/>
    <lcf76f155ced4ddcb4097134ff3c332f xmlns="7623c3db-2a62-45bb-86df-f432d889bfd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51124-4C4C-422C-A127-13AF7F3F9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2572f-2971-4705-89aa-27f0320600fc"/>
    <ds:schemaRef ds:uri="7623c3db-2a62-45bb-86df-f432d889b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D60BA6-6C36-41A5-A731-83D92579EF49}">
  <ds:schemaRefs>
    <ds:schemaRef ds:uri="http://schemas.microsoft.com/office/2006/metadata/properties"/>
    <ds:schemaRef ds:uri="http://schemas.microsoft.com/office/infopath/2007/PartnerControls"/>
    <ds:schemaRef ds:uri="18e2572f-2971-4705-89aa-27f0320600fc"/>
    <ds:schemaRef ds:uri="7623c3db-2a62-45bb-86df-f432d889bfd6"/>
  </ds:schemaRefs>
</ds:datastoreItem>
</file>

<file path=customXml/itemProps3.xml><?xml version="1.0" encoding="utf-8"?>
<ds:datastoreItem xmlns:ds="http://schemas.openxmlformats.org/officeDocument/2006/customXml" ds:itemID="{F49188E1-3597-4632-BDCE-CFA08A6765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TotalTime>
  <Words>325</Words>
  <Application>Microsoft Office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Test PPT </vt:lpstr>
      <vt:lpstr>PowerPoint Presentation</vt:lpstr>
      <vt:lpstr>PowerPoint Presentation</vt:lpstr>
      <vt:lpstr>Datacenter/Server Room Details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PPT </dc:title>
  <dc:creator>Deepa Aryasomayajula</dc:creator>
  <cp:lastModifiedBy>Deepa Aryasomayajula</cp:lastModifiedBy>
  <cp:revision>5</cp:revision>
  <dcterms:created xsi:type="dcterms:W3CDTF">2023-08-18T09:11:12Z</dcterms:created>
  <dcterms:modified xsi:type="dcterms:W3CDTF">2023-08-18T13:59:17Z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2023-08-18T09:11:12Z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e2b5cf82-f8e2-4cc5-94b1-20cef66d5712</vt:lpwstr>
  </property>
  <property fmtid="{D5CDD505-2E9C-101B-9397-08002B2CF9AE}" pid="8" name="MSIP_Label_a0819fa7-4367-4500-ba88-dd630d977609_ContentBits">
    <vt:lpwstr>0</vt:lpwstr>
  </property>
  <property fmtid="{D5CDD505-2E9C-101B-9397-08002B2CF9AE}" pid="9" name="ContentTypeId">
    <vt:lpwstr>0x0101007169C1A370AAE44EBCC54CA0CBE3BDFF</vt:lpwstr>
  </property>
  <property fmtid="{D5CDD505-2E9C-101B-9397-08002B2CF9AE}" pid="10" name="MediaServiceImageTags">
    <vt:lpwstr/>
  </property>
</Properties>
</file>