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661" r:id="rId2"/>
  </p:sldMasterIdLst>
  <p:notesMasterIdLst>
    <p:notesMasterId r:id="rId11"/>
  </p:notesMasterIdLst>
  <p:sldIdLst>
    <p:sldId id="256" r:id="rId3"/>
    <p:sldId id="258" r:id="rId4"/>
    <p:sldId id="259" r:id="rId5"/>
    <p:sldId id="264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D64B7-5392-B755-E06A-F19533A64ECA}" v="296" dt="2024-12-09T01:37:56.630"/>
    <p1510:client id="{675F2894-3E43-F3E5-EDEC-E7BFA793F3F7}" v="460" dt="2024-12-09T12:43:33.590"/>
    <p1510:client id="{9A89985D-24F0-6538-CA34-6A2150F29D8D}" v="28" dt="2024-12-09T11:44:47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07ED3-F86A-49B4-BA0F-196BF34F3121}" type="datetimeFigureOut">
              <a:t>09/12/2024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77AED-1418-4499-B6F8-082A8680F20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349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03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0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3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8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20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67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41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8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03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179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74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89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830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4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6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2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‹N›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7D481-AB2A-CBD5-D5B3-1458140CFC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err="1">
                <a:latin typeface="-webkit-standard"/>
                <a:ea typeface="+mj-lt"/>
                <a:cs typeface="+mj-lt"/>
              </a:rPr>
              <a:t>PostGenius</a:t>
            </a:r>
            <a:r>
              <a:rPr lang="de-DE" dirty="0">
                <a:latin typeface="-webkit-standard"/>
                <a:ea typeface="+mj-lt"/>
                <a:cs typeface="+mj-lt"/>
              </a:rPr>
              <a:t>: </a:t>
            </a:r>
            <a:r>
              <a:rPr lang="de-DE" err="1">
                <a:latin typeface="-webkit-standard"/>
                <a:ea typeface="+mj-lt"/>
                <a:cs typeface="+mj-lt"/>
              </a:rPr>
              <a:t>Innovating</a:t>
            </a:r>
            <a:r>
              <a:rPr lang="de-DE" dirty="0">
                <a:latin typeface="-webkit-standard"/>
                <a:ea typeface="+mj-lt"/>
                <a:cs typeface="+mj-lt"/>
              </a:rPr>
              <a:t> News Synthesis and Distribution </a:t>
            </a:r>
            <a:endParaRPr lang="it-IT">
              <a:latin typeface="-webkit-standard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553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latin typeface="Aptos Display"/>
              </a:rPr>
              <a:t>A Generative AI Project </a:t>
            </a:r>
            <a:r>
              <a:rPr lang="de-DE" err="1">
                <a:latin typeface="Aptos Display"/>
              </a:rPr>
              <a:t>Leveraging</a:t>
            </a:r>
            <a:r>
              <a:rPr lang="de-DE" dirty="0">
                <a:latin typeface="Aptos Display"/>
              </a:rPr>
              <a:t> RAG </a:t>
            </a:r>
            <a:r>
              <a:rPr lang="de-DE" err="1">
                <a:latin typeface="Aptos Display"/>
              </a:rPr>
              <a:t>for</a:t>
            </a:r>
            <a:r>
              <a:rPr lang="de-DE" dirty="0">
                <a:latin typeface="Aptos Display"/>
              </a:rPr>
              <a:t> Multiformat Content</a:t>
            </a:r>
            <a:endParaRPr lang="it-IT">
              <a:latin typeface="Aptos Display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89180000-E32F-1EBE-D439-D0584DEDFD67}"/>
              </a:ext>
            </a:extLst>
          </p:cNvPr>
          <p:cNvSpPr txBox="1">
            <a:spLocks/>
          </p:cNvSpPr>
          <p:nvPr/>
        </p:nvSpPr>
        <p:spPr>
          <a:xfrm>
            <a:off x="5401765" y="5835152"/>
            <a:ext cx="6545010" cy="8786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Segoe Script"/>
              </a:rPr>
              <a:t>By Stefano Roy </a:t>
            </a:r>
            <a:r>
              <a:rPr lang="de-DE" err="1">
                <a:latin typeface="Segoe Script"/>
              </a:rPr>
              <a:t>Bisignano</a:t>
            </a:r>
            <a:r>
              <a:rPr lang="de-DE" dirty="0">
                <a:latin typeface="Segoe Script"/>
              </a:rPr>
              <a:t> &amp; Mirko Di Maggio</a:t>
            </a:r>
            <a:endParaRPr lang="it-IT">
              <a:latin typeface="Segoe Script"/>
            </a:endParaRPr>
          </a:p>
          <a:p>
            <a:pPr algn="ctr"/>
            <a:r>
              <a:rPr lang="de-DE" err="1">
                <a:latin typeface="Segoe Script"/>
              </a:rPr>
              <a:t>TechTwins</a:t>
            </a:r>
            <a:r>
              <a:rPr lang="de-DE" dirty="0">
                <a:latin typeface="Segoe Script"/>
              </a:rPr>
              <a:t> </a:t>
            </a:r>
            <a:r>
              <a:rPr lang="de-DE" err="1">
                <a:latin typeface="Segoe Script"/>
              </a:rPr>
              <a:t>team</a:t>
            </a:r>
            <a:endParaRPr lang="de-DE">
              <a:latin typeface="Segoe Script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ECC0F0-B491-CDAC-9023-A7800557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65" y="687009"/>
            <a:ext cx="3555168" cy="476553"/>
          </a:xfrm>
        </p:spPr>
        <p:txBody>
          <a:bodyPr/>
          <a:lstStyle/>
          <a:p>
            <a:r>
              <a:rPr lang="it-IT" err="1">
                <a:latin typeface="-webkit-standard"/>
              </a:rPr>
              <a:t>Introduction</a:t>
            </a:r>
            <a:endParaRPr lang="it-IT">
              <a:latin typeface="Aptos Display"/>
            </a:endParaRPr>
          </a:p>
        </p:txBody>
      </p:sp>
      <p:pic>
        <p:nvPicPr>
          <p:cNvPr id="6" name="Segnaposto contenuto 5" descr="Immagine che contiene testo, schermata, Elementi grafici, Carattere&#10;&#10;Descrizione generata automaticamente">
            <a:extLst>
              <a:ext uri="{FF2B5EF4-FFF2-40B4-BE49-F238E27FC236}">
                <a16:creationId xmlns:a16="http://schemas.microsoft.com/office/drawing/2014/main" id="{828BBD99-CF53-30EF-4E37-11B20853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879" y="685800"/>
            <a:ext cx="5619830" cy="5105400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C4699C-8E79-1C53-549E-212A0DB6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157514"/>
            <a:ext cx="3549121" cy="52638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000" b="1" dirty="0"/>
              <a:t>The problem:</a:t>
            </a:r>
            <a:endParaRPr lang="en-US" sz="2000" dirty="0"/>
          </a:p>
          <a:p>
            <a:pPr marL="285750" indent="-285750" algn="l">
              <a:buChar char="•"/>
            </a:pPr>
            <a:r>
              <a:rPr lang="it-IT" sz="2000" dirty="0"/>
              <a:t>"</a:t>
            </a:r>
            <a:r>
              <a:rPr lang="it-IT" sz="2000" err="1"/>
              <a:t>Accessing</a:t>
            </a:r>
            <a:r>
              <a:rPr lang="it-IT" sz="2000" dirty="0"/>
              <a:t> </a:t>
            </a:r>
            <a:r>
              <a:rPr lang="it-IT" sz="2000" err="1"/>
              <a:t>relevant</a:t>
            </a:r>
            <a:r>
              <a:rPr lang="it-IT" sz="2000" dirty="0"/>
              <a:t>, </a:t>
            </a:r>
            <a:r>
              <a:rPr lang="it-IT" sz="2000" err="1"/>
              <a:t>synthesized</a:t>
            </a:r>
            <a:r>
              <a:rPr lang="it-IT" sz="2000" dirty="0"/>
              <a:t> news </a:t>
            </a:r>
            <a:r>
              <a:rPr lang="it-IT" sz="2000" err="1"/>
              <a:t>is</a:t>
            </a:r>
            <a:r>
              <a:rPr lang="it-IT" sz="2000" dirty="0"/>
              <a:t> </a:t>
            </a:r>
            <a:r>
              <a:rPr lang="it-IT" sz="2000" err="1"/>
              <a:t>challenging</a:t>
            </a:r>
            <a:r>
              <a:rPr lang="it-IT" sz="2000" dirty="0"/>
              <a:t> in the era of information </a:t>
            </a:r>
            <a:r>
              <a:rPr lang="it-IT" sz="2000" err="1"/>
              <a:t>overload</a:t>
            </a:r>
            <a:r>
              <a:rPr lang="it-IT" sz="2000" dirty="0"/>
              <a:t>."</a:t>
            </a:r>
          </a:p>
          <a:p>
            <a:pPr marL="285750" indent="-285750" algn="l">
              <a:buChar char="•"/>
            </a:pPr>
            <a:r>
              <a:rPr lang="it-IT" sz="2000" dirty="0"/>
              <a:t>"</a:t>
            </a:r>
            <a:r>
              <a:rPr lang="it-IT" sz="2000" err="1"/>
              <a:t>Platforms</a:t>
            </a:r>
            <a:r>
              <a:rPr lang="it-IT" sz="2000" dirty="0"/>
              <a:t> demand </a:t>
            </a:r>
            <a:r>
              <a:rPr lang="it-IT" sz="2000" err="1"/>
              <a:t>content</a:t>
            </a:r>
            <a:r>
              <a:rPr lang="it-IT" sz="2000" dirty="0"/>
              <a:t> </a:t>
            </a:r>
            <a:r>
              <a:rPr lang="it-IT" sz="2000" err="1"/>
              <a:t>that</a:t>
            </a:r>
            <a:r>
              <a:rPr lang="it-IT" sz="2000" dirty="0"/>
              <a:t> </a:t>
            </a:r>
            <a:r>
              <a:rPr lang="it-IT" sz="2000" err="1"/>
              <a:t>adapts</a:t>
            </a:r>
            <a:r>
              <a:rPr lang="it-IT" sz="2000" dirty="0"/>
              <a:t> to </a:t>
            </a:r>
            <a:r>
              <a:rPr lang="it-IT" sz="2000" err="1"/>
              <a:t>various</a:t>
            </a:r>
            <a:r>
              <a:rPr lang="it-IT" sz="2000" dirty="0"/>
              <a:t> formats and </a:t>
            </a:r>
            <a:r>
              <a:rPr lang="it-IT" sz="2000" err="1"/>
              <a:t>tones</a:t>
            </a:r>
            <a:r>
              <a:rPr lang="it-IT" sz="2000"/>
              <a:t>."</a:t>
            </a:r>
            <a:endParaRPr lang="it-IT" sz="2000" dirty="0"/>
          </a:p>
          <a:p>
            <a:pPr algn="l">
              <a:buClr>
                <a:srgbClr val="1287C3"/>
              </a:buClr>
            </a:pPr>
            <a:r>
              <a:rPr lang="it-IT" sz="2000" b="1" dirty="0" err="1"/>
              <a:t>Significance</a:t>
            </a:r>
            <a:r>
              <a:rPr lang="it-IT" sz="2000" b="1" dirty="0"/>
              <a:t>:</a:t>
            </a:r>
            <a:endParaRPr lang="it-IT" sz="2000" dirty="0"/>
          </a:p>
          <a:p>
            <a:pPr marL="285750" indent="-285750" algn="l">
              <a:buClr>
                <a:srgbClr val="1287C3"/>
              </a:buClr>
              <a:buChar char="•"/>
            </a:pPr>
            <a:r>
              <a:rPr lang="it-IT" sz="2000" dirty="0"/>
              <a:t>"An </a:t>
            </a:r>
            <a:r>
              <a:rPr lang="it-IT" sz="2000" err="1"/>
              <a:t>automated</a:t>
            </a:r>
            <a:r>
              <a:rPr lang="it-IT" sz="2000" dirty="0"/>
              <a:t> system </a:t>
            </a:r>
            <a:r>
              <a:rPr lang="it-IT" sz="2000" err="1"/>
              <a:t>saves</a:t>
            </a:r>
            <a:r>
              <a:rPr lang="it-IT" sz="2000" dirty="0"/>
              <a:t> time and </a:t>
            </a:r>
            <a:r>
              <a:rPr lang="it-IT" sz="2000" err="1"/>
              <a:t>broadens</a:t>
            </a:r>
            <a:r>
              <a:rPr lang="it-IT" sz="2000" dirty="0"/>
              <a:t> </a:t>
            </a:r>
            <a:r>
              <a:rPr lang="it-IT" sz="2000" err="1"/>
              <a:t>reach</a:t>
            </a:r>
            <a:r>
              <a:rPr lang="it-IT" sz="2000" dirty="0"/>
              <a:t>."</a:t>
            </a:r>
          </a:p>
          <a:p>
            <a:pPr marL="285750" indent="-285750" algn="l">
              <a:buClr>
                <a:srgbClr val="1287C3"/>
              </a:buClr>
              <a:buChar char="•"/>
            </a:pPr>
            <a:r>
              <a:rPr lang="it-IT" sz="2000" dirty="0"/>
              <a:t>"Rapid, </a:t>
            </a:r>
            <a:r>
              <a:rPr lang="it-IT" sz="2000" err="1"/>
              <a:t>customizable</a:t>
            </a:r>
            <a:r>
              <a:rPr lang="it-IT" sz="2000" dirty="0"/>
              <a:t> </a:t>
            </a:r>
            <a:r>
              <a:rPr lang="it-IT" sz="2000" err="1"/>
              <a:t>solutions</a:t>
            </a:r>
            <a:r>
              <a:rPr lang="it-IT" sz="2000" dirty="0"/>
              <a:t> are </a:t>
            </a:r>
            <a:r>
              <a:rPr lang="it-IT" sz="2000" err="1"/>
              <a:t>essential</a:t>
            </a:r>
            <a:r>
              <a:rPr lang="it-IT" sz="2000" dirty="0"/>
              <a:t> for </a:t>
            </a:r>
            <a:r>
              <a:rPr lang="it-IT" sz="2000" err="1"/>
              <a:t>content</a:t>
            </a:r>
            <a:r>
              <a:rPr lang="it-IT" sz="2000" dirty="0"/>
              <a:t> marketing and social </a:t>
            </a:r>
            <a:r>
              <a:rPr lang="it-IT" sz="2000" err="1"/>
              <a:t>distribution</a:t>
            </a:r>
            <a:r>
              <a:rPr lang="it-IT" sz="2000" dirty="0"/>
              <a:t>."</a:t>
            </a:r>
          </a:p>
          <a:p>
            <a:pPr marL="285750" indent="-285750" algn="l">
              <a:buChar char="•"/>
            </a:pPr>
            <a:endParaRPr lang="it-IT" sz="2000" dirty="0"/>
          </a:p>
          <a:p>
            <a:pPr algn="l"/>
            <a:endParaRPr lang="it-IT" sz="2000" dirty="0"/>
          </a:p>
          <a:p>
            <a:pPr algn="l"/>
            <a:endParaRPr lang="it-IT" sz="2000" dirty="0"/>
          </a:p>
          <a:p>
            <a:pPr algn="l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2874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7FF27-9BF9-2B77-BAB6-7635D4CC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68" y="842023"/>
            <a:ext cx="2123217" cy="666253"/>
          </a:xfrm>
        </p:spPr>
        <p:txBody>
          <a:bodyPr/>
          <a:lstStyle/>
          <a:p>
            <a:pPr algn="l"/>
            <a:r>
              <a:rPr lang="it-IT" dirty="0">
                <a:latin typeface="-webkit-standard"/>
              </a:rPr>
              <a:t>Workflow</a:t>
            </a:r>
            <a:endParaRPr lang="it-IT" dirty="0"/>
          </a:p>
        </p:txBody>
      </p:sp>
      <p:pic>
        <p:nvPicPr>
          <p:cNvPr id="5" name="Segnaposto contenuto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48F26BFD-B67B-09B6-795A-1EFBF69EE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991" y="394537"/>
            <a:ext cx="5748089" cy="5626473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BF43D5-62F3-2FA7-D337-A1D7D6C8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7169" y="1626559"/>
            <a:ext cx="3913312" cy="4395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000" b="1" dirty="0">
                <a:ea typeface="+mn-lt"/>
                <a:cs typeface="+mn-lt"/>
              </a:rPr>
              <a:t>Key Steps:</a:t>
            </a:r>
            <a:endParaRPr lang="it-IT" sz="2000"/>
          </a:p>
          <a:p>
            <a:pPr marL="285750" indent="-285750" algn="l">
              <a:buFont typeface="Arial"/>
              <a:buChar char="•"/>
            </a:pPr>
            <a:r>
              <a:rPr lang="it-IT" sz="2000" dirty="0">
                <a:ea typeface="+mn-lt"/>
                <a:cs typeface="+mn-lt"/>
              </a:rPr>
              <a:t>User input (prompt, </a:t>
            </a:r>
            <a:r>
              <a:rPr lang="it-IT" sz="2000" err="1">
                <a:ea typeface="+mn-lt"/>
                <a:cs typeface="+mn-lt"/>
              </a:rPr>
              <a:t>tone</a:t>
            </a:r>
            <a:r>
              <a:rPr lang="it-IT" sz="2000" dirty="0">
                <a:ea typeface="+mn-lt"/>
                <a:cs typeface="+mn-lt"/>
              </a:rPr>
              <a:t>, </a:t>
            </a:r>
            <a:r>
              <a:rPr lang="it-IT" sz="2000" err="1">
                <a:ea typeface="+mn-lt"/>
                <a:cs typeface="+mn-lt"/>
              </a:rPr>
              <a:t>platform</a:t>
            </a:r>
            <a:r>
              <a:rPr lang="it-IT" sz="2000" dirty="0">
                <a:ea typeface="+mn-lt"/>
                <a:cs typeface="+mn-lt"/>
              </a:rPr>
              <a:t>).</a:t>
            </a:r>
            <a:endParaRPr lang="it-IT" sz="2000"/>
          </a:p>
          <a:p>
            <a:pPr marL="285750" indent="-285750" algn="l">
              <a:buFont typeface="Arial"/>
              <a:buChar char="•"/>
            </a:pPr>
            <a:r>
              <a:rPr lang="it-IT" sz="2000" err="1">
                <a:ea typeface="+mn-lt"/>
                <a:cs typeface="+mn-lt"/>
              </a:rPr>
              <a:t>Retrieval</a:t>
            </a:r>
            <a:r>
              <a:rPr lang="it-IT" sz="2000" dirty="0">
                <a:ea typeface="+mn-lt"/>
                <a:cs typeface="+mn-lt"/>
              </a:rPr>
              <a:t> of </a:t>
            </a:r>
            <a:r>
              <a:rPr lang="it-IT" sz="2000" err="1">
                <a:ea typeface="+mn-lt"/>
                <a:cs typeface="+mn-lt"/>
              </a:rPr>
              <a:t>relevant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documents</a:t>
            </a:r>
            <a:r>
              <a:rPr lang="it-IT" sz="2000" dirty="0">
                <a:ea typeface="+mn-lt"/>
                <a:cs typeface="+mn-lt"/>
              </a:rPr>
              <a:t> from </a:t>
            </a:r>
            <a:r>
              <a:rPr lang="it-IT" sz="2000" err="1">
                <a:ea typeface="+mn-lt"/>
                <a:cs typeface="+mn-lt"/>
              </a:rPr>
              <a:t>external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APIs</a:t>
            </a:r>
            <a:r>
              <a:rPr lang="it-IT" sz="2000" dirty="0">
                <a:ea typeface="+mn-lt"/>
                <a:cs typeface="+mn-lt"/>
              </a:rPr>
              <a:t>.</a:t>
            </a:r>
            <a:endParaRPr lang="it-IT" sz="2000"/>
          </a:p>
          <a:p>
            <a:pPr marL="285750" indent="-285750" algn="l">
              <a:buFont typeface="Arial"/>
              <a:buChar char="•"/>
            </a:pPr>
            <a:r>
              <a:rPr lang="it-IT" sz="2000" dirty="0">
                <a:ea typeface="+mn-lt"/>
                <a:cs typeface="+mn-lt"/>
              </a:rPr>
              <a:t>Information </a:t>
            </a:r>
            <a:r>
              <a:rPr lang="it-IT" sz="2000" err="1">
                <a:ea typeface="+mn-lt"/>
                <a:cs typeface="+mn-lt"/>
              </a:rPr>
              <a:t>synthesis</a:t>
            </a:r>
            <a:r>
              <a:rPr lang="it-IT" sz="2000" dirty="0">
                <a:ea typeface="+mn-lt"/>
                <a:cs typeface="+mn-lt"/>
              </a:rPr>
              <a:t> with LLM models.</a:t>
            </a:r>
            <a:endParaRPr lang="it-IT" sz="2000"/>
          </a:p>
          <a:p>
            <a:pPr marL="285750" indent="-285750" algn="l">
              <a:buFont typeface="Arial"/>
              <a:buChar char="•"/>
            </a:pPr>
            <a:r>
              <a:rPr lang="it-IT" sz="2000" err="1">
                <a:ea typeface="+mn-lt"/>
                <a:cs typeface="+mn-lt"/>
              </a:rPr>
              <a:t>Multiformat</a:t>
            </a:r>
            <a:r>
              <a:rPr lang="it-IT" sz="2000" dirty="0">
                <a:ea typeface="+mn-lt"/>
                <a:cs typeface="+mn-lt"/>
              </a:rPr>
              <a:t> generation: text (OpenAI), images (DALL·E), </a:t>
            </a:r>
            <a:r>
              <a:rPr lang="it-IT" sz="2000" err="1">
                <a:ea typeface="+mn-lt"/>
                <a:cs typeface="+mn-lt"/>
              </a:rPr>
              <a:t>videos</a:t>
            </a:r>
            <a:r>
              <a:rPr lang="it-IT" sz="2000" dirty="0">
                <a:ea typeface="+mn-lt"/>
                <a:cs typeface="+mn-lt"/>
              </a:rPr>
              <a:t> (</a:t>
            </a:r>
            <a:r>
              <a:rPr lang="it-IT" sz="2000" err="1">
                <a:ea typeface="+mn-lt"/>
                <a:cs typeface="+mn-lt"/>
              </a:rPr>
              <a:t>Runway</a:t>
            </a:r>
            <a:r>
              <a:rPr lang="it-IT" sz="2000" dirty="0">
                <a:ea typeface="+mn-lt"/>
                <a:cs typeface="+mn-lt"/>
              </a:rPr>
              <a:t>), </a:t>
            </a:r>
            <a:r>
              <a:rPr lang="it-IT" sz="2000" err="1">
                <a:ea typeface="+mn-lt"/>
                <a:cs typeface="+mn-lt"/>
              </a:rPr>
              <a:t>memes</a:t>
            </a:r>
            <a:r>
              <a:rPr lang="it-IT" sz="2000" dirty="0">
                <a:ea typeface="+mn-lt"/>
                <a:cs typeface="+mn-lt"/>
              </a:rPr>
              <a:t> (</a:t>
            </a:r>
            <a:r>
              <a:rPr lang="it-IT" sz="2000" err="1">
                <a:ea typeface="+mn-lt"/>
                <a:cs typeface="+mn-lt"/>
              </a:rPr>
              <a:t>Imgflip</a:t>
            </a:r>
            <a:r>
              <a:rPr lang="it-IT" sz="2000" dirty="0">
                <a:ea typeface="+mn-lt"/>
                <a:cs typeface="+mn-lt"/>
              </a:rPr>
              <a:t>).</a:t>
            </a:r>
            <a:endParaRPr lang="it-IT" sz="2000"/>
          </a:p>
          <a:p>
            <a:pPr marL="285750" indent="-285750" algn="l">
              <a:buFont typeface="Arial"/>
              <a:buChar char="•"/>
            </a:pPr>
            <a:r>
              <a:rPr lang="it-IT" sz="2000" dirty="0" err="1">
                <a:ea typeface="+mn-lt"/>
                <a:cs typeface="+mn-lt"/>
              </a:rPr>
              <a:t>Personalized</a:t>
            </a:r>
            <a:r>
              <a:rPr lang="it-IT" sz="2000" dirty="0">
                <a:ea typeface="+mn-lt"/>
                <a:cs typeface="+mn-lt"/>
              </a:rPr>
              <a:t>, </a:t>
            </a:r>
            <a:r>
              <a:rPr lang="it-IT" sz="2000" dirty="0" err="1">
                <a:ea typeface="+mn-lt"/>
                <a:cs typeface="+mn-lt"/>
              </a:rPr>
              <a:t>optimized</a:t>
            </a:r>
            <a:r>
              <a:rPr lang="it-IT" sz="2000" dirty="0">
                <a:ea typeface="+mn-lt"/>
                <a:cs typeface="+mn-lt"/>
              </a:rPr>
              <a:t> output.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03467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4385C-55B0-964F-760F-775F1778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165" y="485214"/>
            <a:ext cx="3549121" cy="665630"/>
          </a:xfrm>
        </p:spPr>
        <p:txBody>
          <a:bodyPr/>
          <a:lstStyle/>
          <a:p>
            <a:r>
              <a:rPr lang="it-IT" dirty="0" err="1">
                <a:latin typeface="-webkit-standard"/>
              </a:rPr>
              <a:t>Generated</a:t>
            </a:r>
            <a:r>
              <a:rPr lang="it-IT" dirty="0">
                <a:latin typeface="-webkit-standard"/>
              </a:rPr>
              <a:t> Meme Output</a:t>
            </a:r>
            <a:endParaRPr lang="it-IT" dirty="0"/>
          </a:p>
        </p:txBody>
      </p:sp>
      <p:pic>
        <p:nvPicPr>
          <p:cNvPr id="10" name="Segnaposto contenuto 9" descr="Immagine che contiene testo, Viso umano, vestiti, uomo&#10;&#10;Descrizione generata automaticamente">
            <a:extLst>
              <a:ext uri="{FF2B5EF4-FFF2-40B4-BE49-F238E27FC236}">
                <a16:creationId xmlns:a16="http://schemas.microsoft.com/office/drawing/2014/main" id="{44B12940-B8C4-E4D7-F298-A36CFD90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803" y="1696569"/>
            <a:ext cx="4041962" cy="3997139"/>
          </a:xfrm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15CBBBC-A0CC-E4CA-8094-ADBA1F42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25" t="2721" r="4250" b="746"/>
          <a:stretch/>
        </p:blipFill>
        <p:spPr>
          <a:xfrm>
            <a:off x="1797098" y="1713615"/>
            <a:ext cx="4300140" cy="39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9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25B9E-A0D0-0953-9062-7827D2F7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57629"/>
            <a:ext cx="3549121" cy="1371600"/>
          </a:xfrm>
        </p:spPr>
        <p:txBody>
          <a:bodyPr/>
          <a:lstStyle/>
          <a:p>
            <a:pPr algn="l"/>
            <a:r>
              <a:rPr lang="it-IT" dirty="0">
                <a:latin typeface="-webkit-standard"/>
              </a:rPr>
              <a:t>Technology </a:t>
            </a:r>
            <a:r>
              <a:rPr lang="it-IT" err="1">
                <a:latin typeface="-webkit-standard"/>
              </a:rPr>
              <a:t>Stack</a:t>
            </a:r>
            <a:endParaRPr lang="it-IT" err="1"/>
          </a:p>
        </p:txBody>
      </p:sp>
      <p:pic>
        <p:nvPicPr>
          <p:cNvPr id="10" name="Segnaposto contenuto 9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CF08BC17-9385-A44E-67AD-9F2BE13BC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743796"/>
            <a:ext cx="6240462" cy="4989408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81DC1B-A82C-5FB0-B8C6-2E0BC48B7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1713895"/>
            <a:ext cx="3561215" cy="39938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000" b="1" err="1">
                <a:ea typeface="+mn-lt"/>
                <a:cs typeface="+mn-lt"/>
              </a:rPr>
              <a:t>Vectara</a:t>
            </a:r>
            <a:r>
              <a:rPr lang="it-IT" sz="2000" b="1" dirty="0">
                <a:ea typeface="+mn-lt"/>
                <a:cs typeface="+mn-lt"/>
              </a:rPr>
              <a:t>:</a:t>
            </a:r>
            <a:r>
              <a:rPr lang="it-IT" sz="2000" dirty="0">
                <a:ea typeface="+mn-lt"/>
                <a:cs typeface="+mn-lt"/>
              </a:rPr>
              <a:t> Semantic </a:t>
            </a:r>
            <a:r>
              <a:rPr lang="it-IT" sz="2000" err="1">
                <a:ea typeface="+mn-lt"/>
                <a:cs typeface="+mn-lt"/>
              </a:rPr>
              <a:t>search</a:t>
            </a:r>
            <a:r>
              <a:rPr lang="it-IT" sz="2000" dirty="0">
                <a:ea typeface="+mn-lt"/>
                <a:cs typeface="+mn-lt"/>
              </a:rPr>
              <a:t> and </a:t>
            </a:r>
            <a:r>
              <a:rPr lang="it-IT" sz="2000" err="1">
                <a:ea typeface="+mn-lt"/>
                <a:cs typeface="+mn-lt"/>
              </a:rPr>
              <a:t>indexing</a:t>
            </a:r>
            <a:r>
              <a:rPr lang="it-IT" sz="2000" dirty="0">
                <a:ea typeface="+mn-lt"/>
                <a:cs typeface="+mn-lt"/>
              </a:rPr>
              <a:t>.</a:t>
            </a:r>
            <a:endParaRPr lang="it-IT" sz="2000" dirty="0"/>
          </a:p>
          <a:p>
            <a:pPr marL="285750" indent="-285750" algn="l">
              <a:buFont typeface="Arial"/>
              <a:buChar char="•"/>
            </a:pPr>
            <a:r>
              <a:rPr lang="it-IT" sz="2000" b="1" dirty="0" err="1">
                <a:ea typeface="+mn-lt"/>
                <a:cs typeface="+mn-lt"/>
              </a:rPr>
              <a:t>Groq</a:t>
            </a:r>
            <a:r>
              <a:rPr lang="it-IT" sz="2000" b="1" dirty="0">
                <a:ea typeface="+mn-lt"/>
                <a:cs typeface="+mn-lt"/>
              </a:rPr>
              <a:t>:</a:t>
            </a:r>
            <a:r>
              <a:rPr lang="it-IT" sz="2000" dirty="0">
                <a:ea typeface="+mn-lt"/>
                <a:cs typeface="+mn-lt"/>
              </a:rPr>
              <a:t> </a:t>
            </a:r>
            <a:r>
              <a:rPr lang="it-IT" sz="2000" dirty="0" err="1">
                <a:ea typeface="+mn-lt"/>
                <a:cs typeface="+mn-lt"/>
              </a:rPr>
              <a:t>Accelerating</a:t>
            </a:r>
            <a:r>
              <a:rPr lang="it-IT" sz="2000" dirty="0">
                <a:ea typeface="+mn-lt"/>
                <a:cs typeface="+mn-lt"/>
              </a:rPr>
              <a:t> prompt processing and metadata </a:t>
            </a:r>
            <a:r>
              <a:rPr lang="it-IT" sz="2000" dirty="0" err="1">
                <a:ea typeface="+mn-lt"/>
                <a:cs typeface="+mn-lt"/>
              </a:rPr>
              <a:t>extraction</a:t>
            </a:r>
            <a:r>
              <a:rPr lang="it-IT" sz="2000" dirty="0">
                <a:ea typeface="+mn-lt"/>
                <a:cs typeface="+mn-lt"/>
              </a:rPr>
              <a:t>.</a:t>
            </a:r>
            <a:endParaRPr lang="it-IT" sz="2000" dirty="0"/>
          </a:p>
          <a:p>
            <a:pPr marL="285750" indent="-285750" algn="l">
              <a:buFont typeface="Arial"/>
              <a:buChar char="•"/>
            </a:pPr>
            <a:r>
              <a:rPr lang="it-IT" sz="2000" b="1" dirty="0">
                <a:ea typeface="+mn-lt"/>
                <a:cs typeface="+mn-lt"/>
              </a:rPr>
              <a:t>OpenAI:</a:t>
            </a:r>
            <a:r>
              <a:rPr lang="it-IT" sz="2000" dirty="0">
                <a:ea typeface="+mn-lt"/>
                <a:cs typeface="+mn-lt"/>
              </a:rPr>
              <a:t> Text and </a:t>
            </a:r>
            <a:r>
              <a:rPr lang="it-IT" sz="2000" err="1">
                <a:ea typeface="+mn-lt"/>
                <a:cs typeface="+mn-lt"/>
              </a:rPr>
              <a:t>multiformat</a:t>
            </a:r>
            <a:r>
              <a:rPr lang="it-IT" sz="2000" dirty="0">
                <a:ea typeface="+mn-lt"/>
                <a:cs typeface="+mn-lt"/>
              </a:rPr>
              <a:t> generation.</a:t>
            </a:r>
            <a:endParaRPr lang="it-IT" sz="2000" dirty="0"/>
          </a:p>
          <a:p>
            <a:pPr marL="285750" indent="-285750" algn="l">
              <a:buFont typeface="Arial"/>
              <a:buChar char="•"/>
            </a:pPr>
            <a:r>
              <a:rPr lang="it-IT" sz="2000" b="1" dirty="0" err="1">
                <a:ea typeface="+mn-lt"/>
                <a:cs typeface="+mn-lt"/>
              </a:rPr>
              <a:t>RunwayML</a:t>
            </a:r>
            <a:r>
              <a:rPr lang="it-IT" sz="2000" b="1" dirty="0">
                <a:ea typeface="+mn-lt"/>
                <a:cs typeface="+mn-lt"/>
              </a:rPr>
              <a:t>:</a:t>
            </a:r>
            <a:r>
              <a:rPr lang="it-IT" sz="2000" dirty="0">
                <a:ea typeface="+mn-lt"/>
                <a:cs typeface="+mn-lt"/>
              </a:rPr>
              <a:t> Video </a:t>
            </a:r>
            <a:r>
              <a:rPr lang="it-IT" sz="2000" dirty="0" err="1">
                <a:ea typeface="+mn-lt"/>
                <a:cs typeface="+mn-lt"/>
              </a:rPr>
              <a:t>creation</a:t>
            </a:r>
            <a:r>
              <a:rPr lang="it-IT" sz="2000" dirty="0">
                <a:ea typeface="+mn-lt"/>
                <a:cs typeface="+mn-lt"/>
              </a:rPr>
              <a:t>.</a:t>
            </a:r>
            <a:endParaRPr lang="it-IT" sz="2000" dirty="0"/>
          </a:p>
          <a:p>
            <a:pPr marL="285750" indent="-285750" algn="l">
              <a:buFont typeface="Arial"/>
              <a:buChar char="•"/>
            </a:pPr>
            <a:r>
              <a:rPr lang="it-IT" sz="2000" b="1" dirty="0" err="1">
                <a:ea typeface="+mn-lt"/>
                <a:cs typeface="+mn-lt"/>
              </a:rPr>
              <a:t>Imgflip</a:t>
            </a:r>
            <a:r>
              <a:rPr lang="it-IT" sz="2000" b="1" dirty="0">
                <a:ea typeface="+mn-lt"/>
                <a:cs typeface="+mn-lt"/>
              </a:rPr>
              <a:t>:</a:t>
            </a:r>
            <a:r>
              <a:rPr lang="it-IT" sz="2000" dirty="0">
                <a:ea typeface="+mn-lt"/>
                <a:cs typeface="+mn-lt"/>
              </a:rPr>
              <a:t> Meme generation.</a:t>
            </a:r>
            <a:endParaRPr lang="it-IT" sz="2000" dirty="0"/>
          </a:p>
          <a:p>
            <a:pPr marL="285750" indent="-285750" algn="l">
              <a:buFont typeface="Arial"/>
              <a:buChar char="•"/>
            </a:pPr>
            <a:r>
              <a:rPr lang="it-IT" sz="2000" b="1" dirty="0">
                <a:ea typeface="+mn-lt"/>
                <a:cs typeface="+mn-lt"/>
              </a:rPr>
              <a:t>Next.js and </a:t>
            </a:r>
            <a:r>
              <a:rPr lang="it-IT" sz="2000" b="1" dirty="0" err="1">
                <a:ea typeface="+mn-lt"/>
                <a:cs typeface="+mn-lt"/>
              </a:rPr>
              <a:t>TailwindCSS</a:t>
            </a:r>
            <a:r>
              <a:rPr lang="it-IT" sz="2000" b="1" dirty="0">
                <a:ea typeface="+mn-lt"/>
                <a:cs typeface="+mn-lt"/>
              </a:rPr>
              <a:t>:</a:t>
            </a:r>
            <a:r>
              <a:rPr lang="it-IT" sz="2000" dirty="0">
                <a:ea typeface="+mn-lt"/>
                <a:cs typeface="+mn-lt"/>
              </a:rPr>
              <a:t> Responsive </a:t>
            </a:r>
            <a:r>
              <a:rPr lang="it-IT" sz="2000" dirty="0" err="1">
                <a:ea typeface="+mn-lt"/>
                <a:cs typeface="+mn-lt"/>
              </a:rPr>
              <a:t>frontend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development</a:t>
            </a:r>
            <a:r>
              <a:rPr lang="it-IT" sz="2000" dirty="0">
                <a:ea typeface="+mn-lt"/>
                <a:cs typeface="+mn-lt"/>
              </a:rPr>
              <a:t>.</a:t>
            </a:r>
            <a:endParaRPr lang="it-IT" sz="2000" dirty="0"/>
          </a:p>
          <a:p>
            <a:pPr algn="l"/>
            <a:endParaRPr lang="it-IT" sz="2000" b="1" dirty="0"/>
          </a:p>
          <a:p>
            <a:pPr algn="l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4425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B45EFB-A602-482B-4E91-8696FD54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98" y="795689"/>
            <a:ext cx="4490414" cy="1293159"/>
          </a:xfrm>
        </p:spPr>
        <p:txBody>
          <a:bodyPr/>
          <a:lstStyle/>
          <a:p>
            <a:r>
              <a:rPr lang="it-IT" dirty="0" err="1">
                <a:latin typeface="-webkit-standard"/>
                <a:ea typeface="+mj-lt"/>
                <a:cs typeface="+mj-lt"/>
              </a:rPr>
              <a:t>Understanding</a:t>
            </a:r>
            <a:r>
              <a:rPr lang="it-IT" dirty="0">
                <a:latin typeface="-webkit-standard"/>
                <a:ea typeface="+mj-lt"/>
                <a:cs typeface="+mj-lt"/>
              </a:rPr>
              <a:t> </a:t>
            </a:r>
            <a:r>
              <a:rPr lang="it-IT" dirty="0" err="1">
                <a:latin typeface="-webkit-standard"/>
                <a:ea typeface="+mj-lt"/>
                <a:cs typeface="+mj-lt"/>
              </a:rPr>
              <a:t>Vectara's</a:t>
            </a:r>
            <a:r>
              <a:rPr lang="it-IT" dirty="0">
                <a:latin typeface="-webkit-standard"/>
                <a:ea typeface="+mj-lt"/>
                <a:cs typeface="+mj-lt"/>
              </a:rPr>
              <a:t> RAG </a:t>
            </a:r>
            <a:endParaRPr lang="it-IT" dirty="0">
              <a:latin typeface="-webkit-standard"/>
            </a:endParaRPr>
          </a:p>
        </p:txBody>
      </p:sp>
      <p:pic>
        <p:nvPicPr>
          <p:cNvPr id="11" name="Segnaposto contenuto 10" descr="Building a RAG Pipeline is Difficult">
            <a:extLst>
              <a:ext uri="{FF2B5EF4-FFF2-40B4-BE49-F238E27FC236}">
                <a16:creationId xmlns:a16="http://schemas.microsoft.com/office/drawing/2014/main" id="{7D4A7244-4642-A51F-2530-916851F67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122" y="2756008"/>
            <a:ext cx="6240462" cy="265707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4D0AA3-CE01-D0CE-6B8A-5ED2A342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7203" y="2219493"/>
            <a:ext cx="4006605" cy="37241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000" err="1">
                <a:ea typeface="+mn-lt"/>
                <a:cs typeface="+mn-lt"/>
              </a:rPr>
              <a:t>Vectara's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Retrieval-Augmented</a:t>
            </a:r>
            <a:r>
              <a:rPr lang="it-IT" sz="2000" dirty="0">
                <a:ea typeface="+mn-lt"/>
                <a:cs typeface="+mn-lt"/>
              </a:rPr>
              <a:t> Generation combines semantic </a:t>
            </a:r>
            <a:r>
              <a:rPr lang="it-IT" sz="2000" err="1">
                <a:ea typeface="+mn-lt"/>
                <a:cs typeface="+mn-lt"/>
              </a:rPr>
              <a:t>search</a:t>
            </a:r>
            <a:r>
              <a:rPr lang="it-IT" sz="2000" dirty="0">
                <a:ea typeface="+mn-lt"/>
                <a:cs typeface="+mn-lt"/>
              </a:rPr>
              <a:t> with AI </a:t>
            </a:r>
            <a:r>
              <a:rPr lang="it-IT" sz="2000" err="1">
                <a:ea typeface="+mn-lt"/>
                <a:cs typeface="+mn-lt"/>
              </a:rPr>
              <a:t>content</a:t>
            </a:r>
            <a:r>
              <a:rPr lang="it-IT" sz="2000" dirty="0">
                <a:ea typeface="+mn-lt"/>
                <a:cs typeface="+mn-lt"/>
              </a:rPr>
              <a:t> generation. </a:t>
            </a:r>
            <a:endParaRPr lang="it-IT" sz="2000" dirty="0"/>
          </a:p>
          <a:p>
            <a:r>
              <a:rPr lang="it-IT" sz="2000" err="1">
                <a:ea typeface="+mn-lt"/>
                <a:cs typeface="+mn-lt"/>
              </a:rPr>
              <a:t>It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retrieves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contextually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relevant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documents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using</a:t>
            </a:r>
            <a:r>
              <a:rPr lang="it-IT" sz="2000" dirty="0">
                <a:ea typeface="+mn-lt"/>
                <a:cs typeface="+mn-lt"/>
              </a:rPr>
              <a:t> Natural Language </a:t>
            </a:r>
            <a:r>
              <a:rPr lang="it-IT" sz="2000" err="1">
                <a:ea typeface="+mn-lt"/>
                <a:cs typeface="+mn-lt"/>
              </a:rPr>
              <a:t>Understanding</a:t>
            </a:r>
            <a:r>
              <a:rPr lang="it-IT" sz="2000" dirty="0">
                <a:ea typeface="+mn-lt"/>
                <a:cs typeface="+mn-lt"/>
              </a:rPr>
              <a:t> (NLU) and </a:t>
            </a:r>
            <a:r>
              <a:rPr lang="it-IT" sz="2000" err="1">
                <a:ea typeface="+mn-lt"/>
                <a:cs typeface="+mn-lt"/>
              </a:rPr>
              <a:t>uses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this</a:t>
            </a:r>
            <a:r>
              <a:rPr lang="it-IT" sz="2000" dirty="0">
                <a:ea typeface="+mn-lt"/>
                <a:cs typeface="+mn-lt"/>
              </a:rPr>
              <a:t> information to guide AI in </a:t>
            </a:r>
            <a:r>
              <a:rPr lang="it-IT" sz="2000" err="1">
                <a:ea typeface="+mn-lt"/>
                <a:cs typeface="+mn-lt"/>
              </a:rPr>
              <a:t>generating</a:t>
            </a:r>
            <a:r>
              <a:rPr lang="it-IT" sz="2000" dirty="0">
                <a:ea typeface="+mn-lt"/>
                <a:cs typeface="+mn-lt"/>
              </a:rPr>
              <a:t> accurate, </a:t>
            </a:r>
            <a:r>
              <a:rPr lang="it-IT" sz="2000" err="1">
                <a:ea typeface="+mn-lt"/>
                <a:cs typeface="+mn-lt"/>
              </a:rPr>
              <a:t>grounded</a:t>
            </a:r>
            <a:r>
              <a:rPr lang="it-IT" sz="2000" dirty="0">
                <a:ea typeface="+mn-lt"/>
                <a:cs typeface="+mn-lt"/>
              </a:rPr>
              <a:t>, and </a:t>
            </a:r>
            <a:r>
              <a:rPr lang="it-IT" sz="2000" err="1">
                <a:ea typeface="+mn-lt"/>
                <a:cs typeface="+mn-lt"/>
              </a:rPr>
              <a:t>personalized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content</a:t>
            </a:r>
            <a:r>
              <a:rPr lang="it-IT" sz="2000" dirty="0">
                <a:ea typeface="+mn-lt"/>
                <a:cs typeface="+mn-lt"/>
              </a:rPr>
              <a:t>. </a:t>
            </a:r>
            <a:endParaRPr lang="it-IT" sz="2000" dirty="0"/>
          </a:p>
          <a:p>
            <a:r>
              <a:rPr lang="it-IT" sz="2000" err="1">
                <a:ea typeface="+mn-lt"/>
                <a:cs typeface="+mn-lt"/>
              </a:rPr>
              <a:t>This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ensures</a:t>
            </a:r>
            <a:r>
              <a:rPr lang="it-IT" sz="2000" dirty="0">
                <a:ea typeface="+mn-lt"/>
                <a:cs typeface="+mn-lt"/>
              </a:rPr>
              <a:t> outputs are </a:t>
            </a:r>
            <a:r>
              <a:rPr lang="it-IT" sz="2000" err="1">
                <a:ea typeface="+mn-lt"/>
                <a:cs typeface="+mn-lt"/>
              </a:rPr>
              <a:t>both</a:t>
            </a:r>
            <a:r>
              <a:rPr lang="it-IT" sz="2000" dirty="0">
                <a:ea typeface="+mn-lt"/>
                <a:cs typeface="+mn-lt"/>
              </a:rPr>
              <a:t> creative and </a:t>
            </a:r>
            <a:r>
              <a:rPr lang="it-IT" sz="2000" err="1">
                <a:ea typeface="+mn-lt"/>
                <a:cs typeface="+mn-lt"/>
              </a:rPr>
              <a:t>factually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aligned</a:t>
            </a:r>
            <a:r>
              <a:rPr lang="it-IT" sz="2000" dirty="0">
                <a:ea typeface="+mn-lt"/>
                <a:cs typeface="+mn-lt"/>
              </a:rPr>
              <a:t> with the </a:t>
            </a:r>
            <a:r>
              <a:rPr lang="it-IT" sz="2000" err="1">
                <a:ea typeface="+mn-lt"/>
                <a:cs typeface="+mn-lt"/>
              </a:rPr>
              <a:t>user's</a:t>
            </a:r>
            <a:r>
              <a:rPr lang="it-IT" sz="2000" dirty="0">
                <a:ea typeface="+mn-lt"/>
                <a:cs typeface="+mn-lt"/>
              </a:rPr>
              <a:t> input.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04241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0B464-6AB2-A32E-9FC2-55CF8808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487438"/>
            <a:ext cx="3549121" cy="1371600"/>
          </a:xfrm>
        </p:spPr>
        <p:txBody>
          <a:bodyPr/>
          <a:lstStyle/>
          <a:p>
            <a:pPr algn="l"/>
            <a:r>
              <a:rPr lang="it-IT" dirty="0">
                <a:latin typeface="-webkit-standard"/>
              </a:rPr>
              <a:t>Future Extensions</a:t>
            </a:r>
            <a:endParaRPr lang="it-IT" dirty="0"/>
          </a:p>
        </p:txBody>
      </p:sp>
      <p:pic>
        <p:nvPicPr>
          <p:cNvPr id="5" name="Segnaposto contenuto 4" descr="Immagine che contiene testo, schermata, cerchio, diagramma&#10;&#10;Descrizione generata automaticamente">
            <a:extLst>
              <a:ext uri="{FF2B5EF4-FFF2-40B4-BE49-F238E27FC236}">
                <a16:creationId xmlns:a16="http://schemas.microsoft.com/office/drawing/2014/main" id="{70512639-7BCD-E205-4B64-4340FBF7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63" y="791061"/>
            <a:ext cx="6240462" cy="4894878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5A8-D3D4-852E-8C73-4CA5E4D31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6407" y="2088848"/>
            <a:ext cx="3537026" cy="2711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lnSpc>
                <a:spcPct val="90000"/>
              </a:lnSpc>
              <a:spcBef>
                <a:spcPts val="20"/>
              </a:spcBef>
              <a:buFont typeface="Arial"/>
              <a:buChar char="•"/>
            </a:pPr>
            <a:r>
              <a:rPr lang="it-IT" sz="2000"/>
              <a:t>Integration with more </a:t>
            </a:r>
            <a:r>
              <a:rPr lang="it-IT" sz="2000" err="1"/>
              <a:t>APIs</a:t>
            </a:r>
            <a:r>
              <a:rPr lang="it-IT" sz="2000"/>
              <a:t> for </a:t>
            </a:r>
            <a:r>
              <a:rPr lang="it-IT" sz="2000" err="1"/>
              <a:t>different</a:t>
            </a:r>
            <a:r>
              <a:rPr lang="it-IT" sz="2000"/>
              <a:t> news sources.</a:t>
            </a:r>
            <a:endParaRPr lang="it-IT" sz="2000" dirty="0"/>
          </a:p>
          <a:p>
            <a:pPr marL="285750" indent="-285750" algn="l">
              <a:lnSpc>
                <a:spcPct val="90000"/>
              </a:lnSpc>
              <a:spcBef>
                <a:spcPts val="20"/>
              </a:spcBef>
              <a:buClr>
                <a:srgbClr val="1287C3"/>
              </a:buClr>
              <a:buFont typeface="Arial"/>
              <a:buChar char="•"/>
            </a:pPr>
            <a:r>
              <a:rPr lang="it-IT" sz="2000" err="1"/>
              <a:t>Multilingual</a:t>
            </a:r>
            <a:r>
              <a:rPr lang="it-IT" sz="2000"/>
              <a:t> support.</a:t>
            </a:r>
            <a:endParaRPr lang="it-IT" sz="2000" dirty="0"/>
          </a:p>
          <a:p>
            <a:pPr marL="285750" indent="-285750" algn="l">
              <a:lnSpc>
                <a:spcPct val="90000"/>
              </a:lnSpc>
              <a:spcBef>
                <a:spcPts val="20"/>
              </a:spcBef>
              <a:buClr>
                <a:srgbClr val="1287C3"/>
              </a:buClr>
              <a:buFont typeface="Arial"/>
              <a:buChar char="•"/>
            </a:pPr>
            <a:r>
              <a:rPr lang="it-IT" sz="2000" dirty="0"/>
              <a:t>UX </a:t>
            </a:r>
            <a:r>
              <a:rPr lang="it-IT" sz="2000" err="1"/>
              <a:t>enhancements</a:t>
            </a:r>
            <a:r>
              <a:rPr lang="it-IT" sz="2000" dirty="0"/>
              <a:t>, </a:t>
            </a:r>
            <a:r>
              <a:rPr lang="it-IT" sz="2000" err="1"/>
              <a:t>such</a:t>
            </a:r>
            <a:r>
              <a:rPr lang="it-IT" sz="2000" dirty="0"/>
              <a:t> </a:t>
            </a:r>
            <a:r>
              <a:rPr lang="it-IT" sz="2000" err="1"/>
              <a:t>as</a:t>
            </a:r>
            <a:r>
              <a:rPr lang="it-IT" sz="2000" dirty="0"/>
              <a:t> </a:t>
            </a:r>
            <a:r>
              <a:rPr lang="it-IT" sz="2000" err="1"/>
              <a:t>dynamic</a:t>
            </a:r>
            <a:r>
              <a:rPr lang="it-IT" sz="2000" dirty="0"/>
              <a:t> output previews.</a:t>
            </a:r>
          </a:p>
          <a:p>
            <a:pPr marL="285750" indent="-285750" algn="l">
              <a:lnSpc>
                <a:spcPct val="90000"/>
              </a:lnSpc>
              <a:spcBef>
                <a:spcPts val="20"/>
              </a:spcBef>
              <a:buClr>
                <a:srgbClr val="1287C3"/>
              </a:buClr>
              <a:buFont typeface="Arial"/>
              <a:buChar char="•"/>
            </a:pPr>
            <a:r>
              <a:rPr lang="it-IT" sz="2000" err="1"/>
              <a:t>Introduction</a:t>
            </a:r>
            <a:r>
              <a:rPr lang="it-IT" sz="2000" dirty="0"/>
              <a:t> of success </a:t>
            </a:r>
            <a:r>
              <a:rPr lang="it-IT" sz="2000" err="1"/>
              <a:t>metrics</a:t>
            </a:r>
            <a:r>
              <a:rPr lang="it-IT" sz="2000" dirty="0"/>
              <a:t> for </a:t>
            </a:r>
            <a:r>
              <a:rPr lang="it-IT" sz="2000" err="1"/>
              <a:t>content</a:t>
            </a:r>
            <a:r>
              <a:rPr lang="it-IT" sz="2000" dirty="0"/>
              <a:t> (engagement rate).</a:t>
            </a:r>
          </a:p>
          <a:p>
            <a:pPr marL="285750" indent="-285750" algn="l">
              <a:lnSpc>
                <a:spcPct val="90000"/>
              </a:lnSpc>
              <a:spcBef>
                <a:spcPts val="20"/>
              </a:spcBef>
              <a:buClr>
                <a:srgbClr val="1287C3"/>
              </a:buClr>
              <a:buFont typeface="Arial"/>
              <a:buChar char="•"/>
            </a:pPr>
            <a:endParaRPr lang="it-IT" sz="2000" dirty="0"/>
          </a:p>
          <a:p>
            <a:pPr marL="285750" indent="-285750" algn="l">
              <a:buClr>
                <a:srgbClr val="1287C3"/>
              </a:buClr>
              <a:buFont typeface="Arial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3344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102846-3D21-4E84-80CB-2BD8BA52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-webkit-standard"/>
              </a:rPr>
              <a:t>Conclusion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C0993E-D0E6-7110-0970-23188FB1A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 b="1" err="1">
                <a:ea typeface="+mn-lt"/>
                <a:cs typeface="+mn-lt"/>
              </a:rPr>
              <a:t>Summarize</a:t>
            </a:r>
            <a:r>
              <a:rPr lang="it-IT" sz="2000" b="1" dirty="0">
                <a:ea typeface="+mn-lt"/>
                <a:cs typeface="+mn-lt"/>
              </a:rPr>
              <a:t> the benefits:</a:t>
            </a:r>
            <a:endParaRPr lang="it-IT" sz="2000"/>
          </a:p>
          <a:p>
            <a:pPr>
              <a:buFont typeface="Arial"/>
              <a:buChar char="•"/>
            </a:pPr>
            <a:r>
              <a:rPr lang="it-IT" sz="2000" dirty="0">
                <a:ea typeface="+mn-lt"/>
                <a:cs typeface="+mn-lt"/>
              </a:rPr>
              <a:t>"</a:t>
            </a:r>
            <a:r>
              <a:rPr lang="it-IT" sz="2000" err="1">
                <a:ea typeface="+mn-lt"/>
                <a:cs typeface="+mn-lt"/>
              </a:rPr>
              <a:t>Reduced</a:t>
            </a:r>
            <a:r>
              <a:rPr lang="it-IT" sz="2000" dirty="0">
                <a:ea typeface="+mn-lt"/>
                <a:cs typeface="+mn-lt"/>
              </a:rPr>
              <a:t> time to create </a:t>
            </a:r>
            <a:r>
              <a:rPr lang="it-IT" sz="2000" err="1">
                <a:ea typeface="+mn-lt"/>
                <a:cs typeface="+mn-lt"/>
              </a:rPr>
              <a:t>personalized</a:t>
            </a:r>
            <a:r>
              <a:rPr lang="it-IT" sz="2000" dirty="0">
                <a:ea typeface="+mn-lt"/>
                <a:cs typeface="+mn-lt"/>
              </a:rPr>
              <a:t>, </a:t>
            </a:r>
            <a:r>
              <a:rPr lang="it-IT" sz="2000" err="1">
                <a:ea typeface="+mn-lt"/>
                <a:cs typeface="+mn-lt"/>
              </a:rPr>
              <a:t>multiformat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content</a:t>
            </a:r>
            <a:r>
              <a:rPr lang="it-IT" sz="2000" dirty="0">
                <a:ea typeface="+mn-lt"/>
                <a:cs typeface="+mn-lt"/>
              </a:rPr>
              <a:t>."</a:t>
            </a:r>
            <a:endParaRPr lang="it-IT" sz="2000"/>
          </a:p>
          <a:p>
            <a:pPr>
              <a:buFont typeface="Arial"/>
            </a:pPr>
            <a:r>
              <a:rPr lang="it-IT" sz="2000" dirty="0">
                <a:ea typeface="+mn-lt"/>
                <a:cs typeface="+mn-lt"/>
              </a:rPr>
              <a:t>"</a:t>
            </a:r>
            <a:r>
              <a:rPr lang="it-IT" sz="2000" err="1">
                <a:ea typeface="+mn-lt"/>
                <a:cs typeface="+mn-lt"/>
              </a:rPr>
              <a:t>Optimized</a:t>
            </a:r>
            <a:r>
              <a:rPr lang="it-IT" sz="2000" dirty="0">
                <a:ea typeface="+mn-lt"/>
                <a:cs typeface="+mn-lt"/>
              </a:rPr>
              <a:t> news </a:t>
            </a:r>
            <a:r>
              <a:rPr lang="it-IT" sz="2000" err="1">
                <a:ea typeface="+mn-lt"/>
                <a:cs typeface="+mn-lt"/>
              </a:rPr>
              <a:t>distribution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across</a:t>
            </a:r>
            <a:r>
              <a:rPr lang="it-IT" sz="2000" dirty="0">
                <a:ea typeface="+mn-lt"/>
                <a:cs typeface="+mn-lt"/>
              </a:rPr>
              <a:t> multiple </a:t>
            </a:r>
            <a:r>
              <a:rPr lang="it-IT" sz="2000" err="1">
                <a:ea typeface="+mn-lt"/>
                <a:cs typeface="+mn-lt"/>
              </a:rPr>
              <a:t>platforms</a:t>
            </a:r>
            <a:r>
              <a:rPr lang="it-IT" sz="2000" dirty="0">
                <a:ea typeface="+mn-lt"/>
                <a:cs typeface="+mn-lt"/>
              </a:rPr>
              <a:t>."</a:t>
            </a:r>
          </a:p>
          <a:p>
            <a:pPr marL="0" indent="0">
              <a:buNone/>
            </a:pPr>
            <a:r>
              <a:rPr lang="it-IT" sz="2000" b="1" dirty="0">
                <a:ea typeface="+mn-lt"/>
                <a:cs typeface="+mn-lt"/>
              </a:rPr>
              <a:t>Call to Action:</a:t>
            </a:r>
            <a:endParaRPr lang="it-IT" sz="2000"/>
          </a:p>
          <a:p>
            <a:pPr>
              <a:buFont typeface="Arial"/>
              <a:buChar char="•"/>
            </a:pPr>
            <a:r>
              <a:rPr lang="it-IT" sz="2000" dirty="0">
                <a:ea typeface="+mn-lt"/>
                <a:cs typeface="+mn-lt"/>
              </a:rPr>
              <a:t>"</a:t>
            </a:r>
            <a:r>
              <a:rPr lang="it-IT" sz="2000" err="1">
                <a:ea typeface="+mn-lt"/>
                <a:cs typeface="+mn-lt"/>
              </a:rPr>
              <a:t>Learn</a:t>
            </a:r>
            <a:r>
              <a:rPr lang="it-IT" sz="2000" dirty="0">
                <a:ea typeface="+mn-lt"/>
                <a:cs typeface="+mn-lt"/>
              </a:rPr>
              <a:t> more </a:t>
            </a:r>
            <a:r>
              <a:rPr lang="it-IT" sz="2000" err="1">
                <a:ea typeface="+mn-lt"/>
                <a:cs typeface="+mn-lt"/>
              </a:rPr>
              <a:t>about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Daily</a:t>
            </a:r>
            <a:r>
              <a:rPr lang="it-IT" sz="2000" dirty="0">
                <a:ea typeface="+mn-lt"/>
                <a:cs typeface="+mn-lt"/>
              </a:rPr>
              <a:t> News Content Generator."</a:t>
            </a:r>
            <a:endParaRPr lang="it-IT" sz="2000"/>
          </a:p>
          <a:p>
            <a:pPr>
              <a:buFont typeface="Arial"/>
              <a:buChar char="•"/>
            </a:pPr>
            <a:r>
              <a:rPr lang="it-IT" sz="2000" dirty="0">
                <a:ea typeface="+mn-lt"/>
                <a:cs typeface="+mn-lt"/>
              </a:rPr>
              <a:t>"Contact </a:t>
            </a:r>
            <a:r>
              <a:rPr lang="it-IT" sz="2000" err="1">
                <a:ea typeface="+mn-lt"/>
                <a:cs typeface="+mn-lt"/>
              </a:rPr>
              <a:t>us</a:t>
            </a:r>
            <a:r>
              <a:rPr lang="it-IT" sz="2000" dirty="0">
                <a:ea typeface="+mn-lt"/>
                <a:cs typeface="+mn-lt"/>
              </a:rPr>
              <a:t> for </a:t>
            </a:r>
            <a:r>
              <a:rPr lang="it-IT" sz="2000" err="1">
                <a:ea typeface="+mn-lt"/>
                <a:cs typeface="+mn-lt"/>
              </a:rPr>
              <a:t>collaboration</a:t>
            </a:r>
            <a:r>
              <a:rPr lang="it-IT" sz="2000" dirty="0">
                <a:ea typeface="+mn-lt"/>
                <a:cs typeface="+mn-lt"/>
              </a:rPr>
              <a:t> and custom </a:t>
            </a:r>
            <a:r>
              <a:rPr lang="it-IT" sz="2000" err="1">
                <a:ea typeface="+mn-lt"/>
                <a:cs typeface="+mn-lt"/>
              </a:rPr>
              <a:t>implementations</a:t>
            </a:r>
            <a:r>
              <a:rPr lang="it-IT" sz="2000" dirty="0">
                <a:ea typeface="+mn-lt"/>
                <a:cs typeface="+mn-lt"/>
              </a:rPr>
              <a:t>."</a:t>
            </a:r>
            <a:endParaRPr lang="it-IT" sz="2000"/>
          </a:p>
          <a:p>
            <a:pPr>
              <a:buNone/>
            </a:pPr>
            <a:endParaRPr lang="it-IT" sz="20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49691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8</vt:i4>
      </vt:variant>
    </vt:vector>
  </HeadingPairs>
  <TitlesOfParts>
    <vt:vector size="10" baseType="lpstr">
      <vt:lpstr>Parallax</vt:lpstr>
      <vt:lpstr>Ash</vt:lpstr>
      <vt:lpstr>PostGenius: Innovating News Synthesis and Distribution </vt:lpstr>
      <vt:lpstr>Introduction</vt:lpstr>
      <vt:lpstr>Workflow</vt:lpstr>
      <vt:lpstr>Generated Meme Output</vt:lpstr>
      <vt:lpstr>Technology Stack</vt:lpstr>
      <vt:lpstr>Understanding Vectara's RAG </vt:lpstr>
      <vt:lpstr>Future Extensions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303</cp:revision>
  <dcterms:created xsi:type="dcterms:W3CDTF">2024-12-09T01:07:44Z</dcterms:created>
  <dcterms:modified xsi:type="dcterms:W3CDTF">2024-12-09T12:47:08Z</dcterms:modified>
</cp:coreProperties>
</file>