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C401-E8A0-4ACB-AC9B-9F3BD319F58B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215AA-7935-47AC-AC56-074D4232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CA9F-CB2D-4063-AF16-60159966942E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13BB-DA8A-4281-B40C-1B988E4F7147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E36A-CF99-4FC5-B29F-6DB8AE35D2C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9ED-A33C-4055-832A-31608C0C6F2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FAB91-6CF8-44EA-9D55-CD099E4C45AA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6524-6DA1-4C8E-B9E8-2D5DD93650B3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9426-44A0-4D66-8468-21F228545A29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2D9-912E-4454-AB53-96A80B6E51F8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DD64-F22B-4882-B7AD-E88FD53552B9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35409" y="6350001"/>
            <a:ext cx="1600200" cy="365125"/>
          </a:xfrm>
        </p:spPr>
        <p:txBody>
          <a:bodyPr/>
          <a:lstStyle/>
          <a:p>
            <a:fld id="{9B5DFB30-9F40-4B83-A67C-4F3726346856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35609" y="6350000"/>
            <a:ext cx="7543800" cy="365125"/>
          </a:xfrm>
        </p:spPr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98591" y="6350000"/>
            <a:ext cx="1138063" cy="365125"/>
          </a:xfr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3031" y="685800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3031" y="6298023"/>
            <a:ext cx="11985938" cy="0"/>
          </a:xfrm>
          <a:prstGeom prst="line">
            <a:avLst/>
          </a:prstGeom>
          <a:ln w="285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4506-6228-4681-A604-A098F7448237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F3B3-F515-42D6-8122-E5C58653CED6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A787-685E-4A6B-8108-12BE740F9A6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A55D-A5E2-4C3D-86B0-F9341CB40CBF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AutoShape 2" descr="Image result for upes logo"/>
          <p:cNvSpPr>
            <a:spLocks noChangeAspect="1" noChangeArrowheads="1"/>
          </p:cNvSpPr>
          <p:nvPr userDrawn="1"/>
        </p:nvSpPr>
        <p:spPr bwMode="auto">
          <a:xfrm>
            <a:off x="155575" y="-639763"/>
            <a:ext cx="13430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9313" y="8763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4712-60CF-4521-ACCD-815B0B0EFE6A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9E79-D8AE-4314-A8C8-6E53A845C5C4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AB5E-5935-4A89-95D2-FC05F88F2B2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212" y="62219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AC9A65-47E2-49DB-8C9C-BDAD73421B0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59" y="6239711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Department of Virtualization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6580" y="6125712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" y="0"/>
            <a:ext cx="965915" cy="6990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037" y="3219"/>
            <a:ext cx="868788" cy="695798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429016" y="164842"/>
            <a:ext cx="453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CSEG242-</a:t>
            </a:r>
            <a:r>
              <a:rPr lang="en-US" sz="1600" baseline="0" dirty="0" smtClean="0">
                <a:solidFill>
                  <a:schemeClr val="bg1"/>
                </a:solidFill>
              </a:rPr>
              <a:t> Design &amp; Analysis of Algorithms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3031" y="685800"/>
            <a:ext cx="11990231" cy="13217"/>
          </a:xfrm>
          <a:prstGeom prst="line">
            <a:avLst/>
          </a:prstGeom>
          <a:ln w="15875" cmpd="dbl">
            <a:solidFill>
              <a:schemeClr val="accent5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6469" y="1685108"/>
            <a:ext cx="10607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Program: B. Tech. (CSE)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Subject name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  <a:r>
              <a:rPr lang="en-US" sz="2800" dirty="0" smtClean="0">
                <a:solidFill>
                  <a:schemeClr val="bg1"/>
                </a:solidFill>
              </a:rPr>
              <a:t>CSEG2003-Design </a:t>
            </a:r>
            <a:r>
              <a:rPr lang="en-US" sz="2800" dirty="0">
                <a:solidFill>
                  <a:schemeClr val="bg1"/>
                </a:solidFill>
              </a:rPr>
              <a:t>and Analysis of Algorithms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Number of credits: 4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500990"/>
            <a:ext cx="93312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Name of the Faculty	: Dr. Anurag Jain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Designation				: Assistant Professor (SG)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Email id						: anurag.jain@ddn.upes.ac.in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2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513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Course </a:t>
            </a:r>
            <a:r>
              <a:rPr lang="en-US" sz="2800" dirty="0" smtClean="0">
                <a:solidFill>
                  <a:schemeClr val="bg1"/>
                </a:solidFill>
              </a:rPr>
              <a:t>Overview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Algorithm Analysis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Asymptotic Notation, Recurrence </a:t>
            </a: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Relations (Unit 1)</a:t>
            </a:r>
            <a:endParaRPr lang="en-US" altLang="en-US" sz="2200" dirty="0">
              <a:solidFill>
                <a:srgbClr val="00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Algorithmic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Design Paradigms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Divide and </a:t>
            </a: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Conquer  (Unit II)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</a:rPr>
              <a:t>Greedy </a:t>
            </a:r>
            <a:r>
              <a:rPr lang="en-US" altLang="en-US" sz="2200" dirty="0" smtClean="0">
                <a:solidFill>
                  <a:srgbClr val="000000"/>
                </a:solidFill>
              </a:rPr>
              <a:t>Algorithms (Unit III)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Dynamic Programming (Unit IV)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Backtracking (Unit V)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Branch &amp; Bound (Unit </a:t>
            </a:r>
            <a:r>
              <a:rPr lang="en-US" altLang="en-US" sz="2200" dirty="0" smtClean="0">
                <a:solidFill>
                  <a:srgbClr val="000000"/>
                </a:solidFill>
                <a:latin typeface="+mj-lt"/>
              </a:rPr>
              <a:t>V)</a:t>
            </a:r>
            <a:endParaRPr lang="en-US" altLang="en-US" sz="2200" dirty="0" smtClean="0">
              <a:solidFill>
                <a:srgbClr val="00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</a:rPr>
              <a:t>Sorting &amp; Ordering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00000"/>
                </a:solidFill>
              </a:rPr>
              <a:t>Sorting in linear time (Unit V)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0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3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487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Goal of the Subject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Familiarize students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with a collection of core algorithms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.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Be fluent in algorithm design paradigms: divide &amp; conquer, greedy algorithms, 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dynamic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programming, 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Branch &amp; Bound, Backtracking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Be able to analyze the correctness and runtime performance of a given algorithm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.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Be familiar with the inherent complexity (lower bounds &amp; intractability) of some problems.</a:t>
            </a: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0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297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Textbook &amp; References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Introduction to Algorithms, 2nd Ed. by </a:t>
            </a:r>
            <a:r>
              <a:rPr lang="en-US" altLang="en-US" sz="2200" dirty="0" err="1">
                <a:solidFill>
                  <a:srgbClr val="010000"/>
                </a:solidFill>
                <a:latin typeface="+mj-lt"/>
              </a:rPr>
              <a:t>Cormen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, </a:t>
            </a:r>
            <a:r>
              <a:rPr lang="en-US" altLang="en-US" sz="2200" dirty="0" err="1">
                <a:solidFill>
                  <a:srgbClr val="010000"/>
                </a:solidFill>
                <a:latin typeface="+mj-lt"/>
              </a:rPr>
              <a:t>Leiserson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, </a:t>
            </a:r>
            <a:r>
              <a:rPr lang="en-US" altLang="en-US" sz="2200" dirty="0" err="1">
                <a:solidFill>
                  <a:srgbClr val="010000"/>
                </a:solidFill>
                <a:latin typeface="+mj-lt"/>
              </a:rPr>
              <a:t>Rivest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, &amp; Stein (CLRS), McGraw Hill, 2002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.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Computer Algorithms by Ellis Horowitz, </a:t>
            </a:r>
            <a:r>
              <a:rPr lang="en-US" altLang="en-US" sz="2200" dirty="0" err="1" smtClean="0">
                <a:solidFill>
                  <a:srgbClr val="010000"/>
                </a:solidFill>
                <a:latin typeface="+mj-lt"/>
              </a:rPr>
              <a:t>Sartaj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 </a:t>
            </a:r>
            <a:r>
              <a:rPr lang="en-US" altLang="en-US" sz="2200" dirty="0" err="1" smtClean="0">
                <a:solidFill>
                  <a:srgbClr val="010000"/>
                </a:solidFill>
                <a:latin typeface="+mj-lt"/>
              </a:rPr>
              <a:t>Sahni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 &amp; </a:t>
            </a:r>
            <a:r>
              <a:rPr lang="en-US" altLang="en-US" sz="2200" dirty="0" err="1" smtClean="0">
                <a:solidFill>
                  <a:srgbClr val="010000"/>
                </a:solidFill>
                <a:latin typeface="+mj-lt"/>
              </a:rPr>
              <a:t>Sanguthevar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 </a:t>
            </a:r>
            <a:r>
              <a:rPr lang="en-US" altLang="en-US" sz="2200" dirty="0" err="1" smtClean="0">
                <a:solidFill>
                  <a:srgbClr val="010000"/>
                </a:solidFill>
                <a:latin typeface="+mj-lt"/>
              </a:rPr>
              <a:t>Rajasekaran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800100" lvl="1" indent="-342900" defTabSz="914400" eaLnBrk="0" fontAlgn="base" hangingPunct="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71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Prerequisite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Discrete 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Mathematics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Data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Structures</a:t>
            </a:r>
            <a:endParaRPr lang="en-US" altLang="en-US" sz="2200" dirty="0" smtClean="0">
              <a:solidFill>
                <a:srgbClr val="000000"/>
              </a:solidFill>
              <a:latin typeface="+mj-lt"/>
            </a:endParaRPr>
          </a:p>
          <a:p>
            <a:pPr algn="just"/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3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Course Roadmap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Algorithm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Basics 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&amp; Analysis(10)- Space &amp; time complexity, Asymptotic notation, &amp; Different methods to solve the recurrence relation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 smtClean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Divide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and Conquer 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(8)- Binary search, Quick sort, Merge Sort, Strassen method of matrix multiplication, Maximum subarray problem, Powering number, Fibonacci number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 smtClean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Greedy Method (10)- Activity selection problem, knapsack problem, minimum course spanning tree and single source shortest path problem, Huffman code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 smtClean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Dynamic Programming (10)- matrix chain multiplication problem, knapsack problem, all pair shortest path problem, longest common subsequence problem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0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7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461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Course Roadmap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Backtracking (4)- N queen, sum of subset, graph coloring, Hamiltonian cycle problem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Sorting in Linear Time (2)- counting, radix, bucket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Branch &amp; Bound (3)- Knapsack &amp; travelling salesperson problem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Classes of problem (1)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Test, Quizzes (4)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5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1131"/>
            <a:ext cx="1600200" cy="365125"/>
          </a:xfrm>
        </p:spPr>
        <p:txBody>
          <a:bodyPr/>
          <a:lstStyle/>
          <a:p>
            <a:fld id="{FA2DE1BA-9407-45AF-9765-A9F796347FC2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2834" y="6331131"/>
            <a:ext cx="1040675" cy="334962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8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of Virtualization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011" y="836023"/>
            <a:ext cx="111948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Evaluation &amp; Grading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Total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Quizzes	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02 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Total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Test 	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	02 (One before mid term and one before end term)</a:t>
            </a: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Total Assignment 	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02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en-US" sz="2200" dirty="0" smtClean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Internal Assessment -30%</a:t>
            </a:r>
          </a:p>
          <a:p>
            <a:pPr marL="4000500" lvl="8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Class Test -40% </a:t>
            </a:r>
          </a:p>
          <a:p>
            <a:pPr marL="4000500" lvl="8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Quizzes - 40%</a:t>
            </a:r>
          </a:p>
          <a:p>
            <a:pPr marL="4000500" lvl="8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Assignments – 20%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Mid-term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Examination		-	</a:t>
            </a: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20%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200" dirty="0" smtClean="0">
                <a:solidFill>
                  <a:srgbClr val="010000"/>
                </a:solidFill>
                <a:latin typeface="+mj-lt"/>
              </a:rPr>
              <a:t>End </a:t>
            </a:r>
            <a:r>
              <a:rPr lang="en-US" altLang="en-US" sz="2200" dirty="0">
                <a:solidFill>
                  <a:srgbClr val="010000"/>
                </a:solidFill>
                <a:latin typeface="+mj-lt"/>
              </a:rPr>
              <a:t>term Examination		-	50%</a:t>
            </a: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  <a:p>
            <a:pPr marL="342900" lvl="0" indent="-34290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rgbClr val="01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9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A4C4DE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392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GL</dc:creator>
  <cp:lastModifiedBy>Anurag Jain</cp:lastModifiedBy>
  <cp:revision>43</cp:revision>
  <dcterms:created xsi:type="dcterms:W3CDTF">2017-07-18T07:31:13Z</dcterms:created>
  <dcterms:modified xsi:type="dcterms:W3CDTF">2020-01-09T07:04:10Z</dcterms:modified>
</cp:coreProperties>
</file>