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7" r:id="rId2"/>
    <p:sldId id="258" r:id="rId3"/>
    <p:sldId id="259" r:id="rId4"/>
    <p:sldId id="260" r:id="rId5"/>
    <p:sldId id="266" r:id="rId6"/>
    <p:sldId id="261" r:id="rId7"/>
    <p:sldId id="262" r:id="rId8"/>
    <p:sldId id="263" r:id="rId9"/>
    <p:sldId id="264" r:id="rId10"/>
    <p:sldId id="265" r:id="rId11"/>
    <p:sldId id="267" r:id="rId12"/>
    <p:sldId id="268" r:id="rId13"/>
    <p:sldId id="269" r:id="rId14"/>
    <p:sldId id="282" r:id="rId15"/>
    <p:sldId id="283" r:id="rId16"/>
    <p:sldId id="284" r:id="rId17"/>
    <p:sldId id="285"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6C401-E8A0-4ACB-AC9B-9F3BD319F58B}" type="datetimeFigureOut">
              <a:rPr lang="en-US" smtClean="0"/>
              <a:t>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215AA-7935-47AC-AC56-074D4232C8C6}" type="slidenum">
              <a:rPr lang="en-US" smtClean="0"/>
              <a:t>‹#›</a:t>
            </a:fld>
            <a:endParaRPr lang="en-US"/>
          </a:p>
        </p:txBody>
      </p:sp>
    </p:spTree>
    <p:extLst>
      <p:ext uri="{BB962C8B-B14F-4D97-AF65-F5344CB8AC3E}">
        <p14:creationId xmlns:p14="http://schemas.microsoft.com/office/powerpoint/2010/main" val="2855113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4ECA9F-CB2D-4063-AF16-60159966942E}"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AEE913BB-DA8A-4281-B40C-1B988E4F7147}" type="datetime1">
              <a:rPr lang="en-US" smtClean="0"/>
              <a:t>1/9/2020</a:t>
            </a:fld>
            <a:endParaRPr lang="en-US" dirty="0"/>
          </a:p>
        </p:txBody>
      </p:sp>
      <p:sp>
        <p:nvSpPr>
          <p:cNvPr id="4" name="Footer Placeholder 3"/>
          <p:cNvSpPr>
            <a:spLocks noGrp="1"/>
          </p:cNvSpPr>
          <p:nvPr>
            <p:ph type="ftr" sz="quarter" idx="11"/>
          </p:nvPr>
        </p:nvSpPr>
        <p:spPr/>
        <p:txBody>
          <a:bodyPr/>
          <a:lstStyle/>
          <a:p>
            <a:r>
              <a:rPr lang="en-US" smtClean="0"/>
              <a:t>Department of Virtualization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73E36A-CF99-4FC5-B29F-6DB8AE35D2CD}"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FEB9ED-A33C-4055-832A-31608C0C6F2D}"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8FAB91-6CF8-44EA-9D55-CD099E4C45AA}"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EC6524-6DA1-4C8E-B9E8-2D5DD93650B3}"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09426-44A0-4D66-8468-21F228545A29}"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682D9-912E-4454-AB53-96A80B6E51F8}"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B6DD64-F22B-4882-B7AD-E88FD53552B9}"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chor="ct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9"/>
          <p:cNvSpPr>
            <a:spLocks noGrp="1"/>
          </p:cNvSpPr>
          <p:nvPr>
            <p:ph type="dt" sz="half" idx="10"/>
          </p:nvPr>
        </p:nvSpPr>
        <p:spPr>
          <a:xfrm>
            <a:off x="335409" y="6350001"/>
            <a:ext cx="1600200" cy="365125"/>
          </a:xfrm>
        </p:spPr>
        <p:txBody>
          <a:bodyPr/>
          <a:lstStyle/>
          <a:p>
            <a:fld id="{9B5DFB30-9F40-4B83-A67C-4F3726346856}" type="datetime1">
              <a:rPr lang="en-US" smtClean="0"/>
              <a:t>1/9/2020</a:t>
            </a:fld>
            <a:endParaRPr lang="en-US" dirty="0"/>
          </a:p>
        </p:txBody>
      </p:sp>
      <p:sp>
        <p:nvSpPr>
          <p:cNvPr id="11" name="Footer Placeholder 10"/>
          <p:cNvSpPr>
            <a:spLocks noGrp="1"/>
          </p:cNvSpPr>
          <p:nvPr>
            <p:ph type="ftr" sz="quarter" idx="11"/>
          </p:nvPr>
        </p:nvSpPr>
        <p:spPr>
          <a:xfrm>
            <a:off x="1935609" y="6350000"/>
            <a:ext cx="7543800" cy="365125"/>
          </a:xfrm>
        </p:spPr>
        <p:txBody>
          <a:bodyPr/>
          <a:lstStyle/>
          <a:p>
            <a:r>
              <a:rPr lang="en-US" smtClean="0"/>
              <a:t>Department of Virtualization</a:t>
            </a:r>
            <a:endParaRPr lang="en-US" dirty="0"/>
          </a:p>
        </p:txBody>
      </p:sp>
      <p:sp>
        <p:nvSpPr>
          <p:cNvPr id="12" name="Slide Number Placeholder 11"/>
          <p:cNvSpPr>
            <a:spLocks noGrp="1"/>
          </p:cNvSpPr>
          <p:nvPr>
            <p:ph type="sldNum" sz="quarter" idx="12"/>
          </p:nvPr>
        </p:nvSpPr>
        <p:spPr>
          <a:xfrm>
            <a:off x="10298591" y="6350000"/>
            <a:ext cx="1138063" cy="365125"/>
          </a:xfrm>
        </p:spPr>
        <p:txBody>
          <a:bodyPr/>
          <a:lstStyle>
            <a:lvl1pPr>
              <a:defRPr sz="1400"/>
            </a:lvl1pPr>
          </a:lstStyle>
          <a:p>
            <a:fld id="{D57F1E4F-1CFF-5643-939E-217C01CDF565}" type="slidenum">
              <a:rPr lang="en-US" smtClean="0"/>
              <a:pPr/>
              <a:t>‹#›</a:t>
            </a:fld>
            <a:endParaRPr lang="en-US" dirty="0"/>
          </a:p>
        </p:txBody>
      </p:sp>
      <p:cxnSp>
        <p:nvCxnSpPr>
          <p:cNvPr id="22" name="Straight Connector 21"/>
          <p:cNvCxnSpPr/>
          <p:nvPr userDrawn="1"/>
        </p:nvCxnSpPr>
        <p:spPr>
          <a:xfrm>
            <a:off x="103031" y="685800"/>
            <a:ext cx="11985938" cy="0"/>
          </a:xfrm>
          <a:prstGeom prst="line">
            <a:avLst/>
          </a:prstGeom>
          <a:ln w="285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03031" y="6298023"/>
            <a:ext cx="11985938" cy="0"/>
          </a:xfrm>
          <a:prstGeom prst="line">
            <a:avLst/>
          </a:prstGeom>
          <a:ln w="285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094506-6228-4681-A604-A098F7448237}"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AF3B3-F515-42D6-8122-E5C58653CED6}" type="datetime1">
              <a:rPr lang="en-US" smtClean="0"/>
              <a:t>1/9/2020</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63A787-685E-4A6B-8108-12BE740F9A62}" type="datetime1">
              <a:rPr lang="en-US" smtClean="0"/>
              <a:t>1/9/2020</a:t>
            </a:fld>
            <a:endParaRPr lang="en-US" dirty="0"/>
          </a:p>
        </p:txBody>
      </p:sp>
      <p:sp>
        <p:nvSpPr>
          <p:cNvPr id="8" name="Footer Placeholder 7"/>
          <p:cNvSpPr>
            <a:spLocks noGrp="1"/>
          </p:cNvSpPr>
          <p:nvPr>
            <p:ph type="ftr" sz="quarter" idx="11"/>
          </p:nvPr>
        </p:nvSpPr>
        <p:spPr/>
        <p:txBody>
          <a:bodyPr/>
          <a:lstStyle/>
          <a:p>
            <a:r>
              <a:rPr lang="en-US" smtClean="0"/>
              <a:t>Department of Virtualization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C0A55D-A5E2-4C3D-86B0-F9341CB40CBF}" type="datetime1">
              <a:rPr lang="en-US" smtClean="0"/>
              <a:t>1/9/2020</a:t>
            </a:fld>
            <a:endParaRPr lang="en-US" dirty="0"/>
          </a:p>
        </p:txBody>
      </p:sp>
      <p:sp>
        <p:nvSpPr>
          <p:cNvPr id="4" name="Footer Placeholder 3"/>
          <p:cNvSpPr>
            <a:spLocks noGrp="1"/>
          </p:cNvSpPr>
          <p:nvPr>
            <p:ph type="ftr" sz="quarter" idx="11"/>
          </p:nvPr>
        </p:nvSpPr>
        <p:spPr/>
        <p:txBody>
          <a:bodyPr/>
          <a:lstStyle/>
          <a:p>
            <a:r>
              <a:rPr lang="en-US" smtClean="0"/>
              <a:t>Department of Virtualization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6" name="AutoShape 2" descr="Image result for upes logo"/>
          <p:cNvSpPr>
            <a:spLocks noChangeAspect="1" noChangeArrowheads="1"/>
          </p:cNvSpPr>
          <p:nvPr userDrawn="1"/>
        </p:nvSpPr>
        <p:spPr bwMode="auto">
          <a:xfrm>
            <a:off x="155575" y="-639763"/>
            <a:ext cx="1343025" cy="1343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sz="quarter" idx="13"/>
          </p:nvPr>
        </p:nvSpPr>
        <p:spPr>
          <a:xfrm>
            <a:off x="849313" y="876300"/>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14712-60CF-4521-ACCD-815B0B0EFE6A}" type="datetime1">
              <a:rPr lang="en-US" smtClean="0"/>
              <a:t>1/9/2020</a:t>
            </a:fld>
            <a:endParaRPr lang="en-US" dirty="0"/>
          </a:p>
        </p:txBody>
      </p:sp>
      <p:sp>
        <p:nvSpPr>
          <p:cNvPr id="3" name="Footer Placeholder 2"/>
          <p:cNvSpPr>
            <a:spLocks noGrp="1"/>
          </p:cNvSpPr>
          <p:nvPr>
            <p:ph type="ftr" sz="quarter" idx="11"/>
          </p:nvPr>
        </p:nvSpPr>
        <p:spPr/>
        <p:txBody>
          <a:bodyPr/>
          <a:lstStyle/>
          <a:p>
            <a:r>
              <a:rPr lang="en-US" smtClean="0"/>
              <a:t>Department of Virtualization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FD9E79-D8AE-4314-A8C8-6E53A845C5C4}" type="datetime1">
              <a:rPr lang="en-US" smtClean="0"/>
              <a:t>1/9/2020</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F9AB5E-5935-4A89-95D2-FC05F88F2B2D}" type="datetime1">
              <a:rPr lang="en-US" smtClean="0"/>
              <a:t>1/9/2020</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tx1">
                <a:lumMod val="95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4212" y="6221994"/>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BAC9A65-47E2-49DB-8C9C-BDAD73421B02}" type="datetime1">
              <a:rPr lang="en-US" smtClean="0"/>
              <a:t>1/9/2020</a:t>
            </a:fld>
            <a:endParaRPr lang="en-US" dirty="0"/>
          </a:p>
        </p:txBody>
      </p:sp>
      <p:sp>
        <p:nvSpPr>
          <p:cNvPr id="5" name="Footer Placeholder 4"/>
          <p:cNvSpPr>
            <a:spLocks noGrp="1"/>
          </p:cNvSpPr>
          <p:nvPr>
            <p:ph type="ftr" sz="quarter" idx="3"/>
          </p:nvPr>
        </p:nvSpPr>
        <p:spPr>
          <a:xfrm>
            <a:off x="2422859" y="6239711"/>
            <a:ext cx="7543800" cy="365125"/>
          </a:xfrm>
          <a:prstGeom prst="rect">
            <a:avLst/>
          </a:prstGeom>
        </p:spPr>
        <p:txBody>
          <a:bodyPr vert="horz" lIns="91440" tIns="45720" rIns="91440" bIns="45720" rtlCol="0" anchor="t"/>
          <a:lstStyle>
            <a:lvl1pPr algn="ctr">
              <a:defRPr sz="1000" b="0" i="0">
                <a:solidFill>
                  <a:schemeClr val="bg2">
                    <a:lumMod val="50000"/>
                  </a:schemeClr>
                </a:solidFill>
                <a:effectLst/>
                <a:latin typeface="+mn-lt"/>
              </a:defRPr>
            </a:lvl1pPr>
          </a:lstStyle>
          <a:p>
            <a:r>
              <a:rPr lang="en-US" smtClean="0"/>
              <a:t>Department of Virtualization</a:t>
            </a:r>
            <a:endParaRPr lang="en-US" dirty="0"/>
          </a:p>
        </p:txBody>
      </p:sp>
      <p:sp>
        <p:nvSpPr>
          <p:cNvPr id="6" name="Slide Number Placeholder 5"/>
          <p:cNvSpPr>
            <a:spLocks noGrp="1"/>
          </p:cNvSpPr>
          <p:nvPr>
            <p:ph type="sldNum" sz="quarter" idx="4"/>
          </p:nvPr>
        </p:nvSpPr>
        <p:spPr>
          <a:xfrm>
            <a:off x="11046580" y="6125712"/>
            <a:ext cx="1142245" cy="669925"/>
          </a:xfrm>
          <a:prstGeom prst="rect">
            <a:avLst/>
          </a:prstGeom>
        </p:spPr>
        <p:txBody>
          <a:bodyPr vert="horz" lIns="91440" tIns="45720" rIns="91440" bIns="45720" rtlCol="0" anchor="b"/>
          <a:lstStyle>
            <a:lvl1pPr algn="r">
              <a:defRPr sz="1200" b="0" i="0">
                <a:solidFill>
                  <a:schemeClr val="bg2">
                    <a:lumMod val="50000"/>
                  </a:schemeClr>
                </a:solidFill>
                <a:effectLst/>
                <a:latin typeface="+mn-lt"/>
              </a:defRPr>
            </a:lvl1pPr>
          </a:lstStyle>
          <a:p>
            <a:fld id="{D57F1E4F-1CFF-5643-939E-217C01CDF565}" type="slidenum">
              <a:rPr lang="en-US" smtClean="0"/>
              <a:pPr/>
              <a:t>‹#›</a:t>
            </a:fld>
            <a:endParaRPr lang="en-US" dirty="0"/>
          </a:p>
        </p:txBody>
      </p:sp>
      <p:pic>
        <p:nvPicPr>
          <p:cNvPr id="16" name="Picture 15"/>
          <p:cNvPicPr>
            <a:picLocks noChangeAspect="1"/>
          </p:cNvPicPr>
          <p:nvPr userDrawn="1"/>
        </p:nvPicPr>
        <p:blipFill>
          <a:blip r:embed="rId19"/>
          <a:stretch>
            <a:fillRect/>
          </a:stretch>
        </p:blipFill>
        <p:spPr>
          <a:xfrm>
            <a:off x="-1" y="0"/>
            <a:ext cx="965915" cy="699017"/>
          </a:xfrm>
          <a:prstGeom prst="rect">
            <a:avLst/>
          </a:prstGeom>
        </p:spPr>
      </p:pic>
      <p:pic>
        <p:nvPicPr>
          <p:cNvPr id="17" name="Picture 16"/>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1320037" y="3219"/>
            <a:ext cx="868788" cy="695798"/>
          </a:xfrm>
          <a:prstGeom prst="rect">
            <a:avLst/>
          </a:prstGeom>
        </p:spPr>
      </p:pic>
      <p:sp>
        <p:nvSpPr>
          <p:cNvPr id="18" name="TextBox 17"/>
          <p:cNvSpPr txBox="1"/>
          <p:nvPr userDrawn="1"/>
        </p:nvSpPr>
        <p:spPr>
          <a:xfrm>
            <a:off x="3429016" y="164842"/>
            <a:ext cx="4533364" cy="338554"/>
          </a:xfrm>
          <a:prstGeom prst="rect">
            <a:avLst/>
          </a:prstGeom>
          <a:noFill/>
        </p:spPr>
        <p:txBody>
          <a:bodyPr wrap="square" rtlCol="0">
            <a:spAutoFit/>
          </a:bodyPr>
          <a:lstStyle/>
          <a:p>
            <a:pPr algn="ctr"/>
            <a:r>
              <a:rPr lang="en-US" sz="1600" dirty="0" smtClean="0">
                <a:solidFill>
                  <a:schemeClr val="bg1"/>
                </a:solidFill>
              </a:rPr>
              <a:t>CSEG242-</a:t>
            </a:r>
            <a:r>
              <a:rPr lang="en-US" sz="1600" baseline="0" dirty="0" smtClean="0">
                <a:solidFill>
                  <a:schemeClr val="bg1"/>
                </a:solidFill>
              </a:rPr>
              <a:t> Design &amp; Analysis of Algorithms</a:t>
            </a:r>
            <a:endParaRPr lang="en-US" sz="1600" dirty="0">
              <a:solidFill>
                <a:schemeClr val="bg1"/>
              </a:solidFill>
            </a:endParaRPr>
          </a:p>
        </p:txBody>
      </p:sp>
      <p:cxnSp>
        <p:nvCxnSpPr>
          <p:cNvPr id="20" name="Straight Connector 19"/>
          <p:cNvCxnSpPr/>
          <p:nvPr userDrawn="1"/>
        </p:nvCxnSpPr>
        <p:spPr>
          <a:xfrm>
            <a:off x="103031" y="685800"/>
            <a:ext cx="11990231" cy="13217"/>
          </a:xfrm>
          <a:prstGeom prst="line">
            <a:avLst/>
          </a:prstGeom>
          <a:ln w="158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1138773"/>
          </a:xfrm>
          <a:prstGeom prst="rect">
            <a:avLst/>
          </a:prstGeom>
          <a:noFill/>
        </p:spPr>
        <p:txBody>
          <a:bodyPr wrap="square" rtlCol="0">
            <a:spAutoFit/>
          </a:bodyPr>
          <a:lstStyle/>
          <a:p>
            <a:pPr algn="ctr"/>
            <a:endParaRPr lang="en-US" altLang="en-US" sz="2800" b="1" dirty="0" smtClean="0">
              <a:solidFill>
                <a:srgbClr val="010000"/>
              </a:solidFill>
            </a:endParaRPr>
          </a:p>
          <a:p>
            <a:pPr algn="just"/>
            <a:r>
              <a:rPr lang="en-US" sz="2000" dirty="0">
                <a:solidFill>
                  <a:schemeClr val="bg1"/>
                </a:solidFill>
              </a:rPr>
              <a:t>Unit </a:t>
            </a:r>
            <a:r>
              <a:rPr lang="en-US" sz="2000" dirty="0" smtClean="0">
                <a:solidFill>
                  <a:schemeClr val="bg1"/>
                </a:solidFill>
              </a:rPr>
              <a:t>1: </a:t>
            </a:r>
            <a:r>
              <a:rPr lang="en-US" altLang="en-US" sz="2000" dirty="0" smtClean="0">
                <a:solidFill>
                  <a:srgbClr val="010000"/>
                </a:solidFill>
              </a:rPr>
              <a:t>Algorithm </a:t>
            </a:r>
            <a:r>
              <a:rPr lang="en-US" altLang="en-US" sz="2000" dirty="0">
                <a:solidFill>
                  <a:srgbClr val="010000"/>
                </a:solidFill>
              </a:rPr>
              <a:t>Basics &amp; </a:t>
            </a:r>
            <a:r>
              <a:rPr lang="en-US" altLang="en-US" sz="2000" dirty="0" smtClean="0">
                <a:solidFill>
                  <a:srgbClr val="010000"/>
                </a:solidFill>
              </a:rPr>
              <a:t>Analysis - Recurrence</a:t>
            </a:r>
            <a:endParaRPr lang="en-US" sz="2000" dirty="0" smtClean="0">
              <a:solidFill>
                <a:schemeClr val="bg1"/>
              </a:solidFill>
            </a:endParaRPr>
          </a:p>
          <a:p>
            <a:endParaRPr lang="en-US" sz="2000" dirty="0">
              <a:solidFill>
                <a:schemeClr val="bg1"/>
              </a:solidFill>
            </a:endParaRPr>
          </a:p>
        </p:txBody>
      </p:sp>
      <p:sp>
        <p:nvSpPr>
          <p:cNvPr id="8" name="TextBox 7"/>
          <p:cNvSpPr txBox="1"/>
          <p:nvPr/>
        </p:nvSpPr>
        <p:spPr>
          <a:xfrm>
            <a:off x="1371600" y="4219448"/>
            <a:ext cx="9331234" cy="1015663"/>
          </a:xfrm>
          <a:prstGeom prst="rect">
            <a:avLst/>
          </a:prstGeom>
          <a:noFill/>
        </p:spPr>
        <p:txBody>
          <a:bodyPr wrap="square" rtlCol="0">
            <a:spAutoFit/>
          </a:bodyPr>
          <a:lstStyle/>
          <a:p>
            <a:r>
              <a:rPr lang="en-US" sz="2000" dirty="0" smtClean="0">
                <a:solidFill>
                  <a:schemeClr val="bg1"/>
                </a:solidFill>
              </a:rPr>
              <a:t>Name of the Faculty		: Dr. Anurag Jain</a:t>
            </a:r>
          </a:p>
          <a:p>
            <a:r>
              <a:rPr lang="en-US" sz="2000" dirty="0" smtClean="0">
                <a:solidFill>
                  <a:schemeClr val="bg1"/>
                </a:solidFill>
              </a:rPr>
              <a:t>Designation				: Assistant Professor (SG)</a:t>
            </a:r>
          </a:p>
          <a:p>
            <a:r>
              <a:rPr lang="en-US" sz="2000" dirty="0" smtClean="0">
                <a:solidFill>
                  <a:schemeClr val="bg1"/>
                </a:solidFill>
              </a:rPr>
              <a:t>Email id					: anurag.jain@ddn.upes.ac.in</a:t>
            </a:r>
          </a:p>
        </p:txBody>
      </p:sp>
    </p:spTree>
    <p:extLst>
      <p:ext uri="{BB962C8B-B14F-4D97-AF65-F5344CB8AC3E}">
        <p14:creationId xmlns:p14="http://schemas.microsoft.com/office/powerpoint/2010/main" val="2295940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10</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005840" y="1149530"/>
            <a:ext cx="10737669" cy="4647426"/>
          </a:xfrm>
          <a:prstGeom prst="rect">
            <a:avLst/>
          </a:prstGeom>
          <a:noFill/>
        </p:spPr>
        <p:txBody>
          <a:bodyPr wrap="square" rtlCol="0">
            <a:spAutoFit/>
          </a:bodyPr>
          <a:lstStyle/>
          <a:p>
            <a:pPr algn="ctr"/>
            <a:r>
              <a:rPr lang="en-US" sz="2800" dirty="0" smtClean="0">
                <a:solidFill>
                  <a:schemeClr val="bg1"/>
                </a:solidFill>
              </a:rPr>
              <a:t>Recurrence Solution by Substitution Method – Example 3</a:t>
            </a:r>
          </a:p>
          <a:p>
            <a:pPr algn="just"/>
            <a:endParaRPr lang="en-US" sz="2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Solve T(n)=2T(n/2) +n</a:t>
            </a:r>
            <a:endParaRPr lang="en-US" sz="20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Guess the solution. T(n)=O(</a:t>
            </a:r>
            <a:r>
              <a:rPr lang="en-US" sz="2000" dirty="0" err="1" smtClean="0">
                <a:solidFill>
                  <a:srgbClr val="010000"/>
                </a:solidFill>
              </a:rPr>
              <a:t>nlgn</a:t>
            </a:r>
            <a:r>
              <a:rPr lang="en-US" sz="2000" dirty="0" smtClean="0">
                <a:solidFill>
                  <a:srgbClr val="010000"/>
                </a:solidFill>
              </a:rPr>
              <a:t>)</a:t>
            </a:r>
          </a:p>
          <a:p>
            <a:pPr marL="342900" indent="-342900" algn="just">
              <a:buFont typeface="Arial" panose="020B0604020202020204" pitchFamily="34" charset="0"/>
              <a:buChar char="•"/>
            </a:pPr>
            <a:r>
              <a:rPr lang="en-US" sz="2000" dirty="0" smtClean="0">
                <a:solidFill>
                  <a:srgbClr val="010000"/>
                </a:solidFill>
              </a:rPr>
              <a:t>Induction Goal: </a:t>
            </a:r>
            <a:r>
              <a:rPr lang="pt-BR" sz="2000" dirty="0" smtClean="0">
                <a:solidFill>
                  <a:srgbClr val="010000"/>
                </a:solidFill>
              </a:rPr>
              <a:t>T(n) </a:t>
            </a:r>
            <a:r>
              <a:rPr lang="pt-BR" sz="2000" dirty="0">
                <a:solidFill>
                  <a:srgbClr val="010000"/>
                </a:solidFill>
              </a:rPr>
              <a:t>≤ </a:t>
            </a:r>
            <a:r>
              <a:rPr lang="pt-BR" sz="2000" dirty="0" smtClean="0">
                <a:solidFill>
                  <a:srgbClr val="010000"/>
                </a:solidFill>
              </a:rPr>
              <a:t>cnlgn, </a:t>
            </a:r>
            <a:r>
              <a:rPr lang="pt-BR" sz="2000" dirty="0">
                <a:solidFill>
                  <a:srgbClr val="010000"/>
                </a:solidFill>
              </a:rPr>
              <a:t>for some </a:t>
            </a:r>
            <a:r>
              <a:rPr lang="pt-BR" sz="2000" dirty="0" smtClean="0">
                <a:solidFill>
                  <a:srgbClr val="010000"/>
                </a:solidFill>
              </a:rPr>
              <a:t>c </a:t>
            </a:r>
            <a:r>
              <a:rPr lang="pt-BR" sz="2000" dirty="0">
                <a:solidFill>
                  <a:srgbClr val="010000"/>
                </a:solidFill>
              </a:rPr>
              <a:t>&gt; 0 </a:t>
            </a:r>
            <a:r>
              <a:rPr lang="pt-BR" sz="2000" dirty="0" smtClean="0">
                <a:solidFill>
                  <a:srgbClr val="010000"/>
                </a:solidFill>
              </a:rPr>
              <a:t>and </a:t>
            </a:r>
            <a:r>
              <a:rPr lang="pt-BR" sz="2000" dirty="0">
                <a:solidFill>
                  <a:srgbClr val="010000"/>
                </a:solidFill>
              </a:rPr>
              <a:t>n ≥ n</a:t>
            </a:r>
            <a:r>
              <a:rPr lang="pt-BR" sz="2000" baseline="-25000" dirty="0">
                <a:solidFill>
                  <a:srgbClr val="010000"/>
                </a:solidFill>
              </a:rPr>
              <a:t>0</a:t>
            </a:r>
          </a:p>
          <a:p>
            <a:pPr marL="342900" indent="-342900" algn="just">
              <a:buFont typeface="Arial" panose="020B0604020202020204" pitchFamily="34" charset="0"/>
              <a:buChar char="•"/>
            </a:pPr>
            <a:r>
              <a:rPr lang="pt-BR" sz="2000" dirty="0" smtClean="0">
                <a:solidFill>
                  <a:srgbClr val="010000"/>
                </a:solidFill>
              </a:rPr>
              <a:t>Induction Hypothesis: T(n/2) </a:t>
            </a:r>
            <a:r>
              <a:rPr lang="pt-BR" sz="2000" dirty="0">
                <a:solidFill>
                  <a:srgbClr val="010000"/>
                </a:solidFill>
              </a:rPr>
              <a:t>≤ </a:t>
            </a:r>
            <a:r>
              <a:rPr lang="pt-BR" sz="2000" dirty="0" smtClean="0">
                <a:solidFill>
                  <a:srgbClr val="010000"/>
                </a:solidFill>
              </a:rPr>
              <a:t>c(n/2)(lg(n/2))</a:t>
            </a:r>
            <a:endParaRPr lang="pt-BR" sz="2000" baseline="30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Prove the induction goal</a:t>
            </a:r>
          </a:p>
          <a:p>
            <a:pPr marL="800100" lvl="1" indent="-342900" algn="just">
              <a:buFont typeface="Arial" panose="020B0604020202020204" pitchFamily="34" charset="0"/>
              <a:buChar char="•"/>
            </a:pPr>
            <a:r>
              <a:rPr lang="en-US" sz="2000" dirty="0">
                <a:solidFill>
                  <a:schemeClr val="bg1"/>
                </a:solidFill>
              </a:rPr>
              <a:t>T(n) = </a:t>
            </a:r>
            <a:r>
              <a:rPr lang="en-US" sz="2000" dirty="0" smtClean="0">
                <a:solidFill>
                  <a:schemeClr val="bg1"/>
                </a:solidFill>
              </a:rPr>
              <a:t>2T(n/2) </a:t>
            </a:r>
            <a:r>
              <a:rPr lang="en-US" sz="2000" dirty="0">
                <a:solidFill>
                  <a:schemeClr val="bg1"/>
                </a:solidFill>
              </a:rPr>
              <a:t>+ n</a:t>
            </a:r>
            <a:endParaRPr lang="en-US" sz="2000" dirty="0" smtClean="0">
              <a:solidFill>
                <a:schemeClr val="bg1"/>
              </a:solidFill>
            </a:endParaRPr>
          </a:p>
          <a:p>
            <a:pPr marL="800100" lvl="1" indent="-342900" algn="just">
              <a:buFont typeface="Arial" panose="020B0604020202020204" pitchFamily="34" charset="0"/>
              <a:buChar char="•"/>
            </a:pPr>
            <a:r>
              <a:rPr lang="en-US" sz="2000" dirty="0">
                <a:solidFill>
                  <a:schemeClr val="bg1"/>
                </a:solidFill>
              </a:rPr>
              <a:t>T(n) </a:t>
            </a:r>
            <a:r>
              <a:rPr lang="en-US" sz="2000" dirty="0" smtClean="0">
                <a:solidFill>
                  <a:schemeClr val="bg1"/>
                </a:solidFill>
              </a:rPr>
              <a:t>≤ 2</a:t>
            </a:r>
            <a:r>
              <a:rPr lang="pt-BR" sz="2000" dirty="0" smtClean="0">
                <a:solidFill>
                  <a:srgbClr val="010000"/>
                </a:solidFill>
              </a:rPr>
              <a:t>c(n/2</a:t>
            </a:r>
            <a:r>
              <a:rPr lang="pt-BR" sz="2000" dirty="0">
                <a:solidFill>
                  <a:srgbClr val="010000"/>
                </a:solidFill>
              </a:rPr>
              <a:t>)(lg(n/2)) </a:t>
            </a:r>
            <a:r>
              <a:rPr lang="pt-BR" sz="2000" dirty="0" smtClean="0">
                <a:solidFill>
                  <a:srgbClr val="010000"/>
                </a:solidFill>
              </a:rPr>
              <a:t>+ n</a:t>
            </a:r>
          </a:p>
          <a:p>
            <a:pPr marL="800100" lvl="1" indent="-342900" algn="just">
              <a:buFont typeface="Arial" panose="020B0604020202020204" pitchFamily="34" charset="0"/>
              <a:buChar char="•"/>
            </a:pPr>
            <a:r>
              <a:rPr lang="en-US" sz="2000" dirty="0">
                <a:solidFill>
                  <a:schemeClr val="bg1"/>
                </a:solidFill>
              </a:rPr>
              <a:t>T(n) </a:t>
            </a:r>
            <a:r>
              <a:rPr lang="en-US" sz="2000" dirty="0" smtClean="0">
                <a:solidFill>
                  <a:schemeClr val="bg1"/>
                </a:solidFill>
              </a:rPr>
              <a:t>≤ </a:t>
            </a:r>
            <a:r>
              <a:rPr lang="pt-BR" sz="2000" dirty="0" smtClean="0">
                <a:solidFill>
                  <a:srgbClr val="010000"/>
                </a:solidFill>
              </a:rPr>
              <a:t>c</a:t>
            </a:r>
            <a:r>
              <a:rPr lang="en-US" sz="2000" dirty="0" err="1" smtClean="0">
                <a:solidFill>
                  <a:srgbClr val="010000"/>
                </a:solidFill>
              </a:rPr>
              <a:t>nlgn</a:t>
            </a:r>
            <a:r>
              <a:rPr lang="en-US" sz="2000" dirty="0" smtClean="0">
                <a:solidFill>
                  <a:srgbClr val="010000"/>
                </a:solidFill>
              </a:rPr>
              <a:t> – </a:t>
            </a:r>
            <a:r>
              <a:rPr lang="en-US" sz="2000" dirty="0" err="1" smtClean="0">
                <a:solidFill>
                  <a:srgbClr val="010000"/>
                </a:solidFill>
              </a:rPr>
              <a:t>cn</a:t>
            </a:r>
            <a:r>
              <a:rPr lang="en-US" sz="2000" dirty="0" smtClean="0">
                <a:solidFill>
                  <a:srgbClr val="010000"/>
                </a:solidFill>
              </a:rPr>
              <a:t> +n			(1)</a:t>
            </a:r>
            <a:endParaRPr lang="pt-BR" sz="2000" dirty="0" smtClean="0">
              <a:solidFill>
                <a:srgbClr val="010000"/>
              </a:solidFill>
            </a:endParaRPr>
          </a:p>
          <a:p>
            <a:pPr marL="800100" lvl="1" indent="-342900" algn="just">
              <a:buFont typeface="Arial" panose="020B0604020202020204" pitchFamily="34" charset="0"/>
              <a:buChar char="•"/>
            </a:pPr>
            <a:r>
              <a:rPr lang="pt-BR" sz="2000" dirty="0">
                <a:solidFill>
                  <a:srgbClr val="010000"/>
                </a:solidFill>
              </a:rPr>
              <a:t>c</a:t>
            </a:r>
            <a:r>
              <a:rPr lang="en-US" sz="2000" dirty="0" err="1">
                <a:solidFill>
                  <a:srgbClr val="010000"/>
                </a:solidFill>
              </a:rPr>
              <a:t>nlgn</a:t>
            </a:r>
            <a:r>
              <a:rPr lang="en-US" sz="2000" dirty="0">
                <a:solidFill>
                  <a:srgbClr val="010000"/>
                </a:solidFill>
              </a:rPr>
              <a:t> – </a:t>
            </a:r>
            <a:r>
              <a:rPr lang="en-US" sz="2000" dirty="0" err="1" smtClean="0">
                <a:solidFill>
                  <a:srgbClr val="010000"/>
                </a:solidFill>
              </a:rPr>
              <a:t>cn</a:t>
            </a:r>
            <a:r>
              <a:rPr lang="en-US" sz="2000" dirty="0" smtClean="0">
                <a:solidFill>
                  <a:srgbClr val="010000"/>
                </a:solidFill>
              </a:rPr>
              <a:t> +n </a:t>
            </a:r>
            <a:r>
              <a:rPr lang="en-US" sz="2000" dirty="0">
                <a:solidFill>
                  <a:schemeClr val="bg1"/>
                </a:solidFill>
              </a:rPr>
              <a:t>≤ </a:t>
            </a:r>
            <a:r>
              <a:rPr lang="pt-BR" sz="2000" dirty="0">
                <a:solidFill>
                  <a:srgbClr val="010000"/>
                </a:solidFill>
              </a:rPr>
              <a:t>c</a:t>
            </a:r>
            <a:r>
              <a:rPr lang="en-US" sz="2000" dirty="0" err="1">
                <a:solidFill>
                  <a:srgbClr val="010000"/>
                </a:solidFill>
              </a:rPr>
              <a:t>nlgn</a:t>
            </a:r>
            <a:r>
              <a:rPr lang="en-US" sz="2000" baseline="30000" dirty="0" smtClean="0">
                <a:solidFill>
                  <a:srgbClr val="010000"/>
                </a:solidFill>
              </a:rPr>
              <a:t> 	</a:t>
            </a:r>
            <a:r>
              <a:rPr lang="pt-BR" sz="2000" dirty="0" smtClean="0">
                <a:solidFill>
                  <a:srgbClr val="010000"/>
                </a:solidFill>
              </a:rPr>
              <a:t>	(2)</a:t>
            </a:r>
          </a:p>
          <a:p>
            <a:pPr marL="800100" lvl="1" indent="-342900" algn="just">
              <a:buFont typeface="Arial" panose="020B0604020202020204" pitchFamily="34" charset="0"/>
              <a:buChar char="•"/>
            </a:pPr>
            <a:r>
              <a:rPr lang="pt-BR" sz="2000" dirty="0" smtClean="0">
                <a:solidFill>
                  <a:srgbClr val="010000"/>
                </a:solidFill>
              </a:rPr>
              <a:t>From (1) &amp; (2) it can be concluded that</a:t>
            </a:r>
          </a:p>
          <a:p>
            <a:pPr marL="800100" lvl="1" indent="-342900" algn="just">
              <a:buFont typeface="Arial" panose="020B0604020202020204" pitchFamily="34" charset="0"/>
              <a:buChar char="•"/>
            </a:pPr>
            <a:r>
              <a:rPr lang="en-US" sz="2000" dirty="0">
                <a:solidFill>
                  <a:schemeClr val="bg1"/>
                </a:solidFill>
              </a:rPr>
              <a:t>T(n) ≤ </a:t>
            </a:r>
            <a:r>
              <a:rPr lang="pt-BR" sz="2000" dirty="0">
                <a:solidFill>
                  <a:srgbClr val="010000"/>
                </a:solidFill>
              </a:rPr>
              <a:t>c</a:t>
            </a:r>
            <a:r>
              <a:rPr lang="en-US" sz="2000" dirty="0" err="1">
                <a:solidFill>
                  <a:srgbClr val="010000"/>
                </a:solidFill>
              </a:rPr>
              <a:t>nlgn</a:t>
            </a:r>
            <a:r>
              <a:rPr lang="pt-BR" sz="2000" dirty="0" smtClean="0">
                <a:solidFill>
                  <a:srgbClr val="010000"/>
                </a:solidFill>
              </a:rPr>
              <a:t> holds when </a:t>
            </a:r>
            <a:r>
              <a:rPr lang="en-US" sz="2000" dirty="0">
                <a:solidFill>
                  <a:srgbClr val="010000"/>
                </a:solidFill>
              </a:rPr>
              <a:t>– </a:t>
            </a:r>
            <a:r>
              <a:rPr lang="en-US" sz="2000" dirty="0" err="1" smtClean="0">
                <a:solidFill>
                  <a:srgbClr val="010000"/>
                </a:solidFill>
              </a:rPr>
              <a:t>cn</a:t>
            </a:r>
            <a:r>
              <a:rPr lang="en-US" sz="2000" dirty="0" smtClean="0">
                <a:solidFill>
                  <a:srgbClr val="010000"/>
                </a:solidFill>
              </a:rPr>
              <a:t> +n </a:t>
            </a:r>
            <a:r>
              <a:rPr lang="en-US" sz="2000" dirty="0">
                <a:solidFill>
                  <a:schemeClr val="bg1"/>
                </a:solidFill>
              </a:rPr>
              <a:t>≤ </a:t>
            </a:r>
            <a:r>
              <a:rPr lang="en-US" sz="2000" dirty="0" smtClean="0">
                <a:solidFill>
                  <a:schemeClr val="bg1"/>
                </a:solidFill>
              </a:rPr>
              <a:t>0 </a:t>
            </a:r>
            <a:r>
              <a:rPr lang="en-US" altLang="en-US" sz="2800" dirty="0" smtClean="0">
                <a:solidFill>
                  <a:srgbClr val="333399"/>
                </a:solidFill>
                <a:latin typeface="Comic Sans MS" panose="030F0702030302020204" pitchFamily="66" charset="0"/>
                <a:cs typeface="Arial" panose="020B0604020202020204" pitchFamily="34" charset="0"/>
                <a:sym typeface="Symbol" panose="05050102010706020507" pitchFamily="18" charset="2"/>
              </a:rPr>
              <a:t> </a:t>
            </a:r>
            <a:r>
              <a:rPr lang="en-US" sz="2000" dirty="0">
                <a:solidFill>
                  <a:srgbClr val="010000"/>
                </a:solidFill>
              </a:rPr>
              <a:t>– </a:t>
            </a:r>
            <a:r>
              <a:rPr lang="en-US" sz="2000" dirty="0" err="1">
                <a:solidFill>
                  <a:srgbClr val="010000"/>
                </a:solidFill>
              </a:rPr>
              <a:t>cn</a:t>
            </a:r>
            <a:r>
              <a:rPr lang="en-US" sz="2000" dirty="0">
                <a:solidFill>
                  <a:srgbClr val="010000"/>
                </a:solidFill>
              </a:rPr>
              <a:t> </a:t>
            </a:r>
            <a:r>
              <a:rPr lang="en-US" sz="2000" dirty="0" smtClean="0">
                <a:solidFill>
                  <a:schemeClr val="bg1"/>
                </a:solidFill>
              </a:rPr>
              <a:t>≤ -n </a:t>
            </a:r>
            <a:r>
              <a:rPr lang="en-US" altLang="en-US" sz="2000" dirty="0" smtClean="0">
                <a:solidFill>
                  <a:srgbClr val="333399"/>
                </a:solidFill>
                <a:latin typeface="Comic Sans MS" panose="030F0702030302020204" pitchFamily="66" charset="0"/>
                <a:cs typeface="Arial" panose="020B0604020202020204" pitchFamily="34" charset="0"/>
                <a:sym typeface="Symbol" panose="05050102010706020507" pitchFamily="18" charset="2"/>
              </a:rPr>
              <a:t> </a:t>
            </a:r>
            <a:r>
              <a:rPr lang="en-US" sz="2000" dirty="0">
                <a:solidFill>
                  <a:schemeClr val="bg1"/>
                </a:solidFill>
              </a:rPr>
              <a:t>c ≥ </a:t>
            </a:r>
            <a:r>
              <a:rPr lang="en-US" sz="2000" dirty="0" smtClean="0">
                <a:solidFill>
                  <a:schemeClr val="bg1"/>
                </a:solidFill>
              </a:rPr>
              <a:t>1</a:t>
            </a:r>
            <a:endParaRPr lang="en-US" sz="2000" dirty="0" smtClean="0">
              <a:solidFill>
                <a:srgbClr val="010000"/>
              </a:solidFill>
            </a:endParaRPr>
          </a:p>
          <a:p>
            <a:pPr marL="800100" lvl="1" indent="-342900" algn="just">
              <a:buFont typeface="Arial" panose="020B0604020202020204" pitchFamily="34" charset="0"/>
              <a:buChar char="•"/>
            </a:pPr>
            <a:r>
              <a:rPr lang="en-US" sz="2000" dirty="0" smtClean="0">
                <a:solidFill>
                  <a:schemeClr val="bg1"/>
                </a:solidFill>
              </a:rPr>
              <a:t>So induction goal holds </a:t>
            </a:r>
            <a:r>
              <a:rPr lang="en-US" sz="2000" dirty="0">
                <a:solidFill>
                  <a:schemeClr val="bg1"/>
                </a:solidFill>
              </a:rPr>
              <a:t>when </a:t>
            </a:r>
            <a:r>
              <a:rPr lang="en-US" sz="2000" dirty="0" smtClean="0">
                <a:solidFill>
                  <a:schemeClr val="bg1"/>
                </a:solidFill>
              </a:rPr>
              <a:t>c </a:t>
            </a:r>
            <a:r>
              <a:rPr lang="en-US" sz="2000" dirty="0">
                <a:solidFill>
                  <a:schemeClr val="bg1"/>
                </a:solidFill>
              </a:rPr>
              <a:t>≥ 1</a:t>
            </a:r>
            <a:r>
              <a:rPr lang="en-US" sz="2000" dirty="0" smtClean="0">
                <a:solidFill>
                  <a:schemeClr val="bg1"/>
                </a:solidFill>
              </a:rPr>
              <a:t> and n</a:t>
            </a:r>
            <a:r>
              <a:rPr lang="pt-BR" sz="2000" dirty="0">
                <a:solidFill>
                  <a:srgbClr val="010000"/>
                </a:solidFill>
              </a:rPr>
              <a:t> ≥ </a:t>
            </a:r>
            <a:r>
              <a:rPr lang="pt-BR" sz="2000" dirty="0" smtClean="0">
                <a:solidFill>
                  <a:srgbClr val="010000"/>
                </a:solidFill>
              </a:rPr>
              <a:t>1</a:t>
            </a:r>
            <a:endParaRPr lang="en-US" sz="2000" dirty="0">
              <a:solidFill>
                <a:schemeClr val="bg1"/>
              </a:solidFill>
            </a:endParaRPr>
          </a:p>
        </p:txBody>
      </p:sp>
    </p:spTree>
    <p:extLst>
      <p:ext uri="{BB962C8B-B14F-4D97-AF65-F5344CB8AC3E}">
        <p14:creationId xmlns:p14="http://schemas.microsoft.com/office/powerpoint/2010/main" val="3490496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11</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005840" y="1149530"/>
            <a:ext cx="10737669" cy="5139869"/>
          </a:xfrm>
          <a:prstGeom prst="rect">
            <a:avLst/>
          </a:prstGeom>
          <a:noFill/>
        </p:spPr>
        <p:txBody>
          <a:bodyPr wrap="square" rtlCol="0">
            <a:spAutoFit/>
          </a:bodyPr>
          <a:lstStyle/>
          <a:p>
            <a:pPr algn="ctr"/>
            <a:r>
              <a:rPr lang="en-US" sz="2800" dirty="0" smtClean="0">
                <a:solidFill>
                  <a:schemeClr val="bg1"/>
                </a:solidFill>
              </a:rPr>
              <a:t>Recurrence Solution by Substitution Method – Example 4</a:t>
            </a:r>
          </a:p>
          <a:p>
            <a:pPr algn="ctr"/>
            <a:r>
              <a:rPr lang="en-US" sz="2800" dirty="0" smtClean="0">
                <a:solidFill>
                  <a:schemeClr val="bg1"/>
                </a:solidFill>
              </a:rPr>
              <a:t>Change of variable method</a:t>
            </a:r>
          </a:p>
          <a:p>
            <a:pPr marL="342900" indent="-342900" algn="just">
              <a:buFont typeface="Arial" panose="020B0604020202020204" pitchFamily="34" charset="0"/>
              <a:buChar char="•"/>
            </a:pPr>
            <a:r>
              <a:rPr lang="en-US" sz="2000" dirty="0" smtClean="0">
                <a:solidFill>
                  <a:srgbClr val="010000"/>
                </a:solidFill>
              </a:rPr>
              <a:t>Solve T(n)=2T(   )+</a:t>
            </a:r>
            <a:r>
              <a:rPr lang="en-US" sz="2000" dirty="0" err="1" smtClean="0">
                <a:solidFill>
                  <a:srgbClr val="010000"/>
                </a:solidFill>
              </a:rPr>
              <a:t>lgn</a:t>
            </a:r>
            <a:endParaRPr lang="en-US" sz="2000" dirty="0" smtClean="0">
              <a:solidFill>
                <a:srgbClr val="010000"/>
              </a:solidFill>
            </a:endParaRPr>
          </a:p>
          <a:p>
            <a:pPr marL="342900" indent="-342900" algn="just">
              <a:buFont typeface="Arial" panose="020B0604020202020204" pitchFamily="34" charset="0"/>
              <a:buChar char="•"/>
            </a:pPr>
            <a:r>
              <a:rPr lang="pt-BR" sz="2000" dirty="0">
                <a:solidFill>
                  <a:srgbClr val="010000"/>
                </a:solidFill>
              </a:rPr>
              <a:t>Rename: m = </a:t>
            </a:r>
            <a:r>
              <a:rPr lang="pt-BR" sz="2000" dirty="0" smtClean="0">
                <a:solidFill>
                  <a:srgbClr val="010000"/>
                </a:solidFill>
              </a:rPr>
              <a:t>lgn	</a:t>
            </a:r>
            <a:r>
              <a:rPr lang="en-US" altLang="en-US" sz="2800" dirty="0">
                <a:solidFill>
                  <a:srgbClr val="333399"/>
                </a:solidFill>
                <a:latin typeface="Comic Sans MS" panose="030F0702030302020204" pitchFamily="66" charset="0"/>
                <a:cs typeface="Arial" panose="020B0604020202020204" pitchFamily="34" charset="0"/>
                <a:sym typeface="Symbol" panose="05050102010706020507" pitchFamily="18" charset="2"/>
              </a:rPr>
              <a:t>  </a:t>
            </a:r>
            <a:r>
              <a:rPr lang="pt-BR" sz="2000" dirty="0" smtClean="0">
                <a:solidFill>
                  <a:srgbClr val="010000"/>
                </a:solidFill>
              </a:rPr>
              <a:t>n </a:t>
            </a:r>
            <a:r>
              <a:rPr lang="pt-BR" sz="2000" dirty="0">
                <a:solidFill>
                  <a:srgbClr val="010000"/>
                </a:solidFill>
              </a:rPr>
              <a:t>= </a:t>
            </a:r>
            <a:r>
              <a:rPr lang="pt-BR" sz="2000" dirty="0" smtClean="0">
                <a:solidFill>
                  <a:srgbClr val="010000"/>
                </a:solidFill>
              </a:rPr>
              <a:t>2</a:t>
            </a:r>
            <a:r>
              <a:rPr lang="pt-BR" sz="2000" baseline="30000" dirty="0" smtClean="0">
                <a:solidFill>
                  <a:srgbClr val="010000"/>
                </a:solidFill>
              </a:rPr>
              <a:t>m</a:t>
            </a:r>
          </a:p>
          <a:p>
            <a:pPr marL="342900" indent="-342900" defTabSz="914400" fontAlgn="base">
              <a:lnSpc>
                <a:spcPct val="120000"/>
              </a:lnSpc>
              <a:spcBef>
                <a:spcPct val="20000"/>
              </a:spcBef>
              <a:spcAft>
                <a:spcPct val="0"/>
              </a:spcAft>
              <a:buFont typeface="Arial" panose="020B0604020202020204" pitchFamily="34" charset="0"/>
              <a:buChar char="•"/>
            </a:pPr>
            <a:r>
              <a:rPr lang="en-US" altLang="en-US" sz="2000" dirty="0">
                <a:solidFill>
                  <a:srgbClr val="000000"/>
                </a:solidFill>
                <a:latin typeface="+mj-lt"/>
                <a:cs typeface="Arial" panose="020B0604020202020204" pitchFamily="34" charset="0"/>
                <a:sym typeface="Symbol" panose="05050102010706020507" pitchFamily="18" charset="2"/>
              </a:rPr>
              <a:t>T (2</a:t>
            </a:r>
            <a:r>
              <a:rPr lang="en-US" altLang="en-US" sz="2000" baseline="30000" dirty="0">
                <a:solidFill>
                  <a:srgbClr val="000000"/>
                </a:solidFill>
                <a:latin typeface="+mj-lt"/>
                <a:cs typeface="Arial" panose="020B0604020202020204" pitchFamily="34" charset="0"/>
                <a:sym typeface="Symbol" panose="05050102010706020507" pitchFamily="18" charset="2"/>
              </a:rPr>
              <a:t>m</a:t>
            </a:r>
            <a:r>
              <a:rPr lang="en-US" altLang="en-US" sz="2000" dirty="0">
                <a:solidFill>
                  <a:srgbClr val="000000"/>
                </a:solidFill>
                <a:latin typeface="+mj-lt"/>
                <a:cs typeface="Arial" panose="020B0604020202020204" pitchFamily="34" charset="0"/>
                <a:sym typeface="Symbol" panose="05050102010706020507" pitchFamily="18" charset="2"/>
              </a:rPr>
              <a:t>) = 2T(2</a:t>
            </a:r>
            <a:r>
              <a:rPr lang="en-US" altLang="en-US" sz="2000" baseline="30000" dirty="0">
                <a:solidFill>
                  <a:srgbClr val="000000"/>
                </a:solidFill>
                <a:latin typeface="+mj-lt"/>
                <a:cs typeface="Arial" panose="020B0604020202020204" pitchFamily="34" charset="0"/>
                <a:sym typeface="Symbol" panose="05050102010706020507" pitchFamily="18" charset="2"/>
              </a:rPr>
              <a:t>m/2</a:t>
            </a:r>
            <a:r>
              <a:rPr lang="en-US" altLang="en-US" sz="2000" dirty="0">
                <a:solidFill>
                  <a:srgbClr val="000000"/>
                </a:solidFill>
                <a:latin typeface="+mj-lt"/>
                <a:cs typeface="Arial" panose="020B0604020202020204" pitchFamily="34" charset="0"/>
                <a:sym typeface="Symbol" panose="05050102010706020507" pitchFamily="18" charset="2"/>
              </a:rPr>
              <a:t>) + </a:t>
            </a:r>
            <a:r>
              <a:rPr lang="en-US" altLang="en-US" sz="2000" dirty="0" smtClean="0">
                <a:solidFill>
                  <a:srgbClr val="000000"/>
                </a:solidFill>
                <a:latin typeface="+mj-lt"/>
                <a:cs typeface="Arial" panose="020B0604020202020204" pitchFamily="34" charset="0"/>
                <a:sym typeface="Symbol" panose="05050102010706020507" pitchFamily="18" charset="2"/>
              </a:rPr>
              <a:t>m</a:t>
            </a:r>
          </a:p>
          <a:p>
            <a:pPr marL="342900" indent="-342900" defTabSz="914400" fontAlgn="base">
              <a:lnSpc>
                <a:spcPct val="120000"/>
              </a:lnSpc>
              <a:spcBef>
                <a:spcPct val="20000"/>
              </a:spcBef>
              <a:spcAft>
                <a:spcPct val="0"/>
              </a:spcAft>
              <a:buFont typeface="Arial" panose="020B0604020202020204" pitchFamily="34" charset="0"/>
              <a:buChar char="•"/>
            </a:pPr>
            <a:r>
              <a:rPr lang="en-US" altLang="en-US" sz="2000" dirty="0">
                <a:solidFill>
                  <a:srgbClr val="000000"/>
                </a:solidFill>
                <a:latin typeface="+mj-lt"/>
                <a:cs typeface="Arial" panose="020B0604020202020204" pitchFamily="34" charset="0"/>
                <a:sym typeface="Symbol" panose="05050102010706020507" pitchFamily="18" charset="2"/>
              </a:rPr>
              <a:t>Rename: S(m) = T(2</a:t>
            </a:r>
            <a:r>
              <a:rPr lang="en-US" altLang="en-US" sz="2000" baseline="30000" dirty="0">
                <a:solidFill>
                  <a:srgbClr val="000000"/>
                </a:solidFill>
                <a:latin typeface="+mj-lt"/>
                <a:cs typeface="Arial" panose="020B0604020202020204" pitchFamily="34" charset="0"/>
                <a:sym typeface="Symbol" panose="05050102010706020507" pitchFamily="18" charset="2"/>
              </a:rPr>
              <a:t>m</a:t>
            </a:r>
            <a:r>
              <a:rPr lang="en-US" altLang="en-US" sz="2000" dirty="0" smtClean="0">
                <a:solidFill>
                  <a:srgbClr val="000000"/>
                </a:solidFill>
                <a:latin typeface="+mj-lt"/>
                <a:cs typeface="Arial" panose="020B0604020202020204" pitchFamily="34" charset="0"/>
                <a:sym typeface="Symbol" panose="05050102010706020507" pitchFamily="18" charset="2"/>
              </a:rPr>
              <a:t>)</a:t>
            </a:r>
          </a:p>
          <a:p>
            <a:pPr marL="342900" indent="-342900" defTabSz="914400" fontAlgn="base">
              <a:lnSpc>
                <a:spcPct val="120000"/>
              </a:lnSpc>
              <a:spcBef>
                <a:spcPct val="20000"/>
              </a:spcBef>
              <a:spcAft>
                <a:spcPct val="0"/>
              </a:spcAft>
              <a:buFont typeface="Arial" panose="020B0604020202020204" pitchFamily="34" charset="0"/>
              <a:buChar char="•"/>
            </a:pPr>
            <a:r>
              <a:rPr lang="en-US" altLang="en-US" sz="2000" dirty="0">
                <a:solidFill>
                  <a:srgbClr val="000000"/>
                </a:solidFill>
                <a:latin typeface="+mj-lt"/>
                <a:cs typeface="Arial" panose="020B0604020202020204" pitchFamily="34" charset="0"/>
                <a:sym typeface="Symbol" panose="05050102010706020507" pitchFamily="18" charset="2"/>
              </a:rPr>
              <a:t>S(m) = 2S(m/2) + </a:t>
            </a:r>
            <a:r>
              <a:rPr lang="en-US" altLang="en-US" sz="2000" dirty="0" smtClean="0">
                <a:solidFill>
                  <a:srgbClr val="000000"/>
                </a:solidFill>
                <a:latin typeface="+mj-lt"/>
                <a:cs typeface="Arial" panose="020B0604020202020204" pitchFamily="34" charset="0"/>
                <a:sym typeface="Symbol" panose="05050102010706020507" pitchFamily="18" charset="2"/>
              </a:rPr>
              <a:t>m and this has solution S(m)= O(</a:t>
            </a:r>
            <a:r>
              <a:rPr lang="en-US" altLang="en-US" sz="2000" dirty="0" err="1" smtClean="0">
                <a:solidFill>
                  <a:srgbClr val="000000"/>
                </a:solidFill>
                <a:latin typeface="+mj-lt"/>
                <a:cs typeface="Arial" panose="020B0604020202020204" pitchFamily="34" charset="0"/>
                <a:sym typeface="Symbol" panose="05050102010706020507" pitchFamily="18" charset="2"/>
              </a:rPr>
              <a:t>mlgm</a:t>
            </a:r>
            <a:r>
              <a:rPr lang="en-US" altLang="en-US" sz="2000" dirty="0" smtClean="0">
                <a:solidFill>
                  <a:srgbClr val="000000"/>
                </a:solidFill>
                <a:latin typeface="+mj-lt"/>
                <a:cs typeface="Arial" panose="020B0604020202020204" pitchFamily="34" charset="0"/>
                <a:sym typeface="Symbol" panose="05050102010706020507" pitchFamily="18" charset="2"/>
              </a:rPr>
              <a:t>) as done in example 3</a:t>
            </a:r>
          </a:p>
          <a:p>
            <a:pPr marL="342900" indent="-342900" defTabSz="914400" fontAlgn="base">
              <a:lnSpc>
                <a:spcPct val="120000"/>
              </a:lnSpc>
              <a:spcBef>
                <a:spcPct val="20000"/>
              </a:spcBef>
              <a:spcAft>
                <a:spcPct val="0"/>
              </a:spcAft>
              <a:buFont typeface="Arial" panose="020B0604020202020204" pitchFamily="34" charset="0"/>
              <a:buChar char="•"/>
            </a:pPr>
            <a:r>
              <a:rPr lang="pt-BR" altLang="en-US" sz="2000" dirty="0">
                <a:solidFill>
                  <a:srgbClr val="000000"/>
                </a:solidFill>
                <a:latin typeface="+mj-lt"/>
                <a:cs typeface="Arial" panose="020B0604020202020204" pitchFamily="34" charset="0"/>
                <a:sym typeface="Symbol" panose="05050102010706020507" pitchFamily="18" charset="2"/>
              </a:rPr>
              <a:t>T(n) = T(2</a:t>
            </a:r>
            <a:r>
              <a:rPr lang="pt-BR" altLang="en-US" sz="2000" baseline="30000" dirty="0">
                <a:solidFill>
                  <a:srgbClr val="000000"/>
                </a:solidFill>
                <a:latin typeface="+mj-lt"/>
                <a:cs typeface="Arial" panose="020B0604020202020204" pitchFamily="34" charset="0"/>
                <a:sym typeface="Symbol" panose="05050102010706020507" pitchFamily="18" charset="2"/>
              </a:rPr>
              <a:t>m</a:t>
            </a:r>
            <a:r>
              <a:rPr lang="pt-BR" altLang="en-US" sz="2000" dirty="0">
                <a:solidFill>
                  <a:srgbClr val="000000"/>
                </a:solidFill>
                <a:latin typeface="+mj-lt"/>
                <a:cs typeface="Arial" panose="020B0604020202020204" pitchFamily="34" charset="0"/>
                <a:sym typeface="Symbol" panose="05050102010706020507" pitchFamily="18" charset="2"/>
              </a:rPr>
              <a:t>) = S(m) = O(mlgm)=O</a:t>
            </a:r>
            <a:r>
              <a:rPr lang="pt-BR" altLang="en-US" sz="2000" dirty="0" smtClean="0">
                <a:solidFill>
                  <a:srgbClr val="000000"/>
                </a:solidFill>
                <a:latin typeface="+mj-lt"/>
                <a:cs typeface="Arial" panose="020B0604020202020204" pitchFamily="34" charset="0"/>
                <a:sym typeface="Symbol" panose="05050102010706020507" pitchFamily="18" charset="2"/>
              </a:rPr>
              <a:t>((lgn)(lglgn))</a:t>
            </a:r>
            <a:endParaRPr lang="pt-BR" altLang="en-US" sz="2000" dirty="0">
              <a:solidFill>
                <a:srgbClr val="000000"/>
              </a:solidFill>
              <a:latin typeface="+mj-lt"/>
              <a:cs typeface="Arial" panose="020B0604020202020204" pitchFamily="34" charset="0"/>
              <a:sym typeface="Symbol" panose="05050102010706020507" pitchFamily="18" charset="2"/>
            </a:endParaRPr>
          </a:p>
          <a:p>
            <a:pPr marL="342900" indent="-342900" defTabSz="914400" fontAlgn="base">
              <a:lnSpc>
                <a:spcPct val="120000"/>
              </a:lnSpc>
              <a:spcBef>
                <a:spcPct val="20000"/>
              </a:spcBef>
              <a:spcAft>
                <a:spcPct val="0"/>
              </a:spcAft>
              <a:buFont typeface="Arial" panose="020B0604020202020204" pitchFamily="34" charset="0"/>
              <a:buChar char="•"/>
            </a:pPr>
            <a:endParaRPr lang="en-US" altLang="en-US" sz="2000" dirty="0" smtClean="0">
              <a:solidFill>
                <a:srgbClr val="000000"/>
              </a:solidFill>
              <a:latin typeface="+mj-lt"/>
              <a:cs typeface="Arial" panose="020B0604020202020204" pitchFamily="34" charset="0"/>
              <a:sym typeface="Symbol" panose="05050102010706020507" pitchFamily="18" charset="2"/>
            </a:endParaRPr>
          </a:p>
          <a:p>
            <a:pPr marL="342900" indent="-342900" defTabSz="914400" fontAlgn="base">
              <a:lnSpc>
                <a:spcPct val="120000"/>
              </a:lnSpc>
              <a:spcBef>
                <a:spcPct val="20000"/>
              </a:spcBef>
              <a:spcAft>
                <a:spcPct val="0"/>
              </a:spcAft>
              <a:buFont typeface="Arial" panose="020B0604020202020204" pitchFamily="34" charset="0"/>
              <a:buChar char="•"/>
            </a:pPr>
            <a:endParaRPr lang="en-US" altLang="en-US" sz="2000" dirty="0">
              <a:solidFill>
                <a:srgbClr val="000000"/>
              </a:solidFill>
              <a:latin typeface="+mj-lt"/>
              <a:cs typeface="Arial" panose="020B0604020202020204" pitchFamily="34" charset="0"/>
              <a:sym typeface="Symbol" panose="05050102010706020507" pitchFamily="18" charset="2"/>
            </a:endParaRPr>
          </a:p>
          <a:p>
            <a:pPr marL="342900" indent="-342900" defTabSz="914400" fontAlgn="base">
              <a:lnSpc>
                <a:spcPct val="120000"/>
              </a:lnSpc>
              <a:spcBef>
                <a:spcPct val="20000"/>
              </a:spcBef>
              <a:spcAft>
                <a:spcPct val="0"/>
              </a:spcAft>
              <a:buFont typeface="Arial" panose="020B0604020202020204" pitchFamily="34" charset="0"/>
              <a:buChar char="•"/>
            </a:pPr>
            <a:r>
              <a:rPr lang="en-US" altLang="en-US" sz="2000" dirty="0" smtClean="0">
                <a:solidFill>
                  <a:srgbClr val="000000"/>
                </a:solidFill>
                <a:latin typeface="+mj-lt"/>
                <a:cs typeface="Arial" panose="020B0604020202020204" pitchFamily="34" charset="0"/>
                <a:sym typeface="Symbol" panose="05050102010706020507" pitchFamily="18" charset="2"/>
              </a:rPr>
              <a:t>Some more examples:  T(n)=2T(   )+1 by substitution method</a:t>
            </a:r>
          </a:p>
          <a:p>
            <a:pPr marL="342900" indent="-342900" defTabSz="914400" fontAlgn="base">
              <a:lnSpc>
                <a:spcPct val="120000"/>
              </a:lnSpc>
              <a:spcBef>
                <a:spcPct val="20000"/>
              </a:spcBef>
              <a:spcAft>
                <a:spcPct val="0"/>
              </a:spcAft>
              <a:buFont typeface="Arial" panose="020B0604020202020204" pitchFamily="34" charset="0"/>
              <a:buChar char="•"/>
            </a:pPr>
            <a:r>
              <a:rPr lang="en-US" altLang="en-US" sz="2000" dirty="0" smtClean="0">
                <a:solidFill>
                  <a:srgbClr val="000000"/>
                </a:solidFill>
                <a:latin typeface="+mj-lt"/>
                <a:cs typeface="Arial" panose="020B0604020202020204" pitchFamily="34" charset="0"/>
                <a:sym typeface="Symbol" panose="05050102010706020507" pitchFamily="18" charset="2"/>
              </a:rPr>
              <a:t>T(n)=T(n-1)+n</a:t>
            </a:r>
            <a:r>
              <a:rPr lang="en-US" altLang="en-US" sz="2000" baseline="30000" dirty="0" smtClean="0">
                <a:solidFill>
                  <a:srgbClr val="000000"/>
                </a:solidFill>
                <a:latin typeface="+mj-lt"/>
                <a:cs typeface="Arial" panose="020B0604020202020204" pitchFamily="34" charset="0"/>
                <a:sym typeface="Symbol" panose="05050102010706020507" pitchFamily="18" charset="2"/>
              </a:rPr>
              <a:t>4 </a:t>
            </a:r>
            <a:r>
              <a:rPr lang="en-US" altLang="en-US" sz="2000" dirty="0" smtClean="0">
                <a:solidFill>
                  <a:srgbClr val="000000"/>
                </a:solidFill>
                <a:latin typeface="+mj-lt"/>
                <a:cs typeface="Arial" panose="020B0604020202020204" pitchFamily="34" charset="0"/>
                <a:sym typeface="Symbol" panose="05050102010706020507" pitchFamily="18" charset="2"/>
              </a:rPr>
              <a:t>by iteration method</a:t>
            </a:r>
            <a:endParaRPr lang="en-US" altLang="en-US" sz="2000" dirty="0">
              <a:solidFill>
                <a:srgbClr val="000000"/>
              </a:solidFill>
              <a:latin typeface="+mj-lt"/>
              <a:cs typeface="Arial" panose="020B0604020202020204" pitchFamily="34" charset="0"/>
              <a:sym typeface="Symbol" panose="05050102010706020507" pitchFamily="18" charset="2"/>
            </a:endParaRPr>
          </a:p>
        </p:txBody>
      </p:sp>
      <p:pic>
        <p:nvPicPr>
          <p:cNvPr id="12" name="Picture 11"/>
          <p:cNvPicPr>
            <a:picLocks noChangeAspect="1"/>
          </p:cNvPicPr>
          <p:nvPr/>
        </p:nvPicPr>
        <p:blipFill>
          <a:blip r:embed="rId2"/>
          <a:stretch>
            <a:fillRect/>
          </a:stretch>
        </p:blipFill>
        <p:spPr>
          <a:xfrm>
            <a:off x="3056759" y="2109631"/>
            <a:ext cx="252448" cy="235172"/>
          </a:xfrm>
          <a:prstGeom prst="rect">
            <a:avLst/>
          </a:prstGeom>
        </p:spPr>
      </p:pic>
      <p:pic>
        <p:nvPicPr>
          <p:cNvPr id="8" name="Picture 7"/>
          <p:cNvPicPr>
            <a:picLocks noChangeAspect="1"/>
          </p:cNvPicPr>
          <p:nvPr/>
        </p:nvPicPr>
        <p:blipFill>
          <a:blip r:embed="rId2"/>
          <a:stretch>
            <a:fillRect/>
          </a:stretch>
        </p:blipFill>
        <p:spPr>
          <a:xfrm>
            <a:off x="5220839" y="5514688"/>
            <a:ext cx="252448" cy="235172"/>
          </a:xfrm>
          <a:prstGeom prst="rect">
            <a:avLst/>
          </a:prstGeom>
        </p:spPr>
      </p:pic>
    </p:spTree>
    <p:extLst>
      <p:ext uri="{BB962C8B-B14F-4D97-AF65-F5344CB8AC3E}">
        <p14:creationId xmlns:p14="http://schemas.microsoft.com/office/powerpoint/2010/main" val="3668278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12</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3929281"/>
          </a:xfrm>
          <a:prstGeom prst="rect">
            <a:avLst/>
          </a:prstGeom>
          <a:noFill/>
        </p:spPr>
        <p:txBody>
          <a:bodyPr wrap="square" rtlCol="0">
            <a:spAutoFit/>
          </a:bodyPr>
          <a:lstStyle/>
          <a:p>
            <a:pPr algn="ctr"/>
            <a:r>
              <a:rPr lang="en-US" sz="2800" dirty="0" smtClean="0">
                <a:solidFill>
                  <a:schemeClr val="bg1"/>
                </a:solidFill>
              </a:rPr>
              <a:t>Recurrence Solution by Recursion Tree Method</a:t>
            </a:r>
          </a:p>
          <a:p>
            <a:pPr algn="ctr"/>
            <a:endParaRPr lang="en-US" sz="28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This method is a pictorial representation of iteration method. </a:t>
            </a:r>
          </a:p>
          <a:p>
            <a:pPr marL="342900" indent="-342900" algn="just">
              <a:buFont typeface="Arial" panose="020B0604020202020204" pitchFamily="34" charset="0"/>
              <a:buChar char="•"/>
            </a:pPr>
            <a:r>
              <a:rPr lang="en-US" sz="2000" dirty="0" smtClean="0">
                <a:solidFill>
                  <a:srgbClr val="010000"/>
                </a:solidFill>
              </a:rPr>
              <a:t>It uses tree to solve the problem. Nodes are expanded at each level. </a:t>
            </a:r>
          </a:p>
          <a:p>
            <a:pPr marL="342900" indent="-342900" algn="just">
              <a:buFont typeface="Arial" panose="020B0604020202020204" pitchFamily="34" charset="0"/>
              <a:buChar char="•"/>
            </a:pPr>
            <a:r>
              <a:rPr lang="en-US" sz="2000" dirty="0">
                <a:solidFill>
                  <a:srgbClr val="010000"/>
                </a:solidFill>
              </a:rPr>
              <a:t>Each node represents the cost incurred at various levels of </a:t>
            </a:r>
            <a:r>
              <a:rPr lang="en-US" sz="2000" dirty="0" smtClean="0">
                <a:solidFill>
                  <a:srgbClr val="010000"/>
                </a:solidFill>
              </a:rPr>
              <a:t>recursion.</a:t>
            </a:r>
            <a:endParaRPr lang="en-US" sz="2000" dirty="0">
              <a:solidFill>
                <a:srgbClr val="010000"/>
              </a:solidFill>
            </a:endParaRPr>
          </a:p>
          <a:p>
            <a:pPr marL="342900" indent="-342900" algn="just">
              <a:buFont typeface="Arial" panose="020B0604020202020204" pitchFamily="34" charset="0"/>
              <a:buChar char="•"/>
            </a:pPr>
            <a:r>
              <a:rPr lang="en-US" sz="2000" dirty="0">
                <a:solidFill>
                  <a:srgbClr val="010000"/>
                </a:solidFill>
              </a:rPr>
              <a:t>Sum up the costs of all </a:t>
            </a:r>
            <a:r>
              <a:rPr lang="en-US" sz="2000" dirty="0" smtClean="0">
                <a:solidFill>
                  <a:srgbClr val="010000"/>
                </a:solidFill>
              </a:rPr>
              <a:t>levels.</a:t>
            </a:r>
          </a:p>
          <a:p>
            <a:pPr marL="342900" indent="-342900" algn="just">
              <a:buFont typeface="Arial" panose="020B0604020202020204" pitchFamily="34" charset="0"/>
              <a:buChar char="•"/>
            </a:pPr>
            <a:r>
              <a:rPr lang="en-US" sz="2000" dirty="0" smtClean="0">
                <a:solidFill>
                  <a:srgbClr val="010000"/>
                </a:solidFill>
              </a:rPr>
              <a:t>Second term in the recurrence is considered as root.</a:t>
            </a:r>
          </a:p>
          <a:p>
            <a:pPr marL="342900" indent="-342900" algn="just">
              <a:buFont typeface="Arial" panose="020B0604020202020204" pitchFamily="34" charset="0"/>
              <a:buChar char="•"/>
            </a:pPr>
            <a:endParaRPr lang="en-US" sz="2000" dirty="0">
              <a:solidFill>
                <a:srgbClr val="010000"/>
              </a:solidFill>
            </a:endParaRPr>
          </a:p>
          <a:p>
            <a:pPr marL="342900" indent="-342900" algn="just">
              <a:buFont typeface="Arial" panose="020B0604020202020204" pitchFamily="34" charset="0"/>
              <a:buChar char="•"/>
            </a:pPr>
            <a:endParaRPr lang="en-US" sz="2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f(n)=</a:t>
            </a:r>
            <a:r>
              <a:rPr lang="en-US" sz="2000" dirty="0" err="1" smtClean="0">
                <a:solidFill>
                  <a:srgbClr val="010000"/>
                </a:solidFill>
              </a:rPr>
              <a:t>af</a:t>
            </a:r>
            <a:r>
              <a:rPr lang="en-US" sz="2000" dirty="0" smtClean="0">
                <a:solidFill>
                  <a:srgbClr val="010000"/>
                </a:solidFill>
              </a:rPr>
              <a:t>(n/b)				f(n/b)=</a:t>
            </a:r>
            <a:r>
              <a:rPr lang="en-US" sz="2000" dirty="0" err="1" smtClean="0">
                <a:solidFill>
                  <a:srgbClr val="010000"/>
                </a:solidFill>
              </a:rPr>
              <a:t>af</a:t>
            </a:r>
            <a:r>
              <a:rPr lang="en-US" sz="2000" dirty="0" smtClean="0">
                <a:solidFill>
                  <a:srgbClr val="010000"/>
                </a:solidFill>
              </a:rPr>
              <a:t>(n/b</a:t>
            </a:r>
            <a:r>
              <a:rPr lang="en-US" sz="2000" baseline="30000" dirty="0" smtClean="0">
                <a:solidFill>
                  <a:srgbClr val="010000"/>
                </a:solidFill>
              </a:rPr>
              <a:t>2</a:t>
            </a:r>
            <a:r>
              <a:rPr lang="en-US" sz="2000" dirty="0" smtClean="0">
                <a:solidFill>
                  <a:srgbClr val="010000"/>
                </a:solidFill>
              </a:rPr>
              <a:t>)</a:t>
            </a:r>
          </a:p>
          <a:p>
            <a:pPr marL="342900" indent="-342900" algn="just">
              <a:buFont typeface="Arial" panose="020B0604020202020204" pitchFamily="34" charset="0"/>
              <a:buChar char="•"/>
            </a:pPr>
            <a:r>
              <a:rPr lang="en-US" sz="2000" dirty="0" smtClean="0">
                <a:solidFill>
                  <a:srgbClr val="010000"/>
                </a:solidFill>
              </a:rPr>
              <a:t>f(n)=a</a:t>
            </a:r>
            <a:r>
              <a:rPr lang="en-US" sz="2000" baseline="30000" dirty="0" smtClean="0">
                <a:solidFill>
                  <a:srgbClr val="010000"/>
                </a:solidFill>
              </a:rPr>
              <a:t>2</a:t>
            </a:r>
            <a:r>
              <a:rPr lang="en-US" sz="2000" dirty="0">
                <a:solidFill>
                  <a:srgbClr val="010000"/>
                </a:solidFill>
              </a:rPr>
              <a:t>f(n/b</a:t>
            </a:r>
            <a:r>
              <a:rPr lang="en-US" sz="2000" baseline="30000" dirty="0">
                <a:solidFill>
                  <a:srgbClr val="010000"/>
                </a:solidFill>
              </a:rPr>
              <a:t>2</a:t>
            </a:r>
            <a:r>
              <a:rPr lang="en-US" sz="2000" dirty="0">
                <a:solidFill>
                  <a:srgbClr val="010000"/>
                </a:solidFill>
              </a:rPr>
              <a:t>)</a:t>
            </a:r>
          </a:p>
          <a:p>
            <a:pPr algn="just"/>
            <a:endParaRPr lang="en-US" sz="2000" baseline="30000" dirty="0">
              <a:solidFill>
                <a:schemeClr val="bg1"/>
              </a:solidFill>
            </a:endParaRPr>
          </a:p>
        </p:txBody>
      </p:sp>
    </p:spTree>
    <p:extLst>
      <p:ext uri="{BB962C8B-B14F-4D97-AF65-F5344CB8AC3E}">
        <p14:creationId xmlns:p14="http://schemas.microsoft.com/office/powerpoint/2010/main" val="1397181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13</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523220"/>
          </a:xfrm>
          <a:prstGeom prst="rect">
            <a:avLst/>
          </a:prstGeom>
          <a:noFill/>
        </p:spPr>
        <p:txBody>
          <a:bodyPr wrap="square" rtlCol="0">
            <a:spAutoFit/>
          </a:bodyPr>
          <a:lstStyle/>
          <a:p>
            <a:pPr algn="ctr"/>
            <a:r>
              <a:rPr lang="en-US" sz="2800" dirty="0" smtClean="0">
                <a:solidFill>
                  <a:schemeClr val="bg1"/>
                </a:solidFill>
              </a:rPr>
              <a:t>Recurrence Solution by Recursion Tree Method</a:t>
            </a:r>
          </a:p>
        </p:txBody>
      </p:sp>
      <p:pic>
        <p:nvPicPr>
          <p:cNvPr id="2" name="Picture 1"/>
          <p:cNvPicPr>
            <a:picLocks noChangeAspect="1"/>
          </p:cNvPicPr>
          <p:nvPr/>
        </p:nvPicPr>
        <p:blipFill>
          <a:blip r:embed="rId2"/>
          <a:stretch>
            <a:fillRect/>
          </a:stretch>
        </p:blipFill>
        <p:spPr>
          <a:xfrm>
            <a:off x="1371601" y="1672750"/>
            <a:ext cx="9522822" cy="4658382"/>
          </a:xfrm>
          <a:prstGeom prst="rect">
            <a:avLst/>
          </a:prstGeom>
        </p:spPr>
      </p:pic>
    </p:spTree>
    <p:extLst>
      <p:ext uri="{BB962C8B-B14F-4D97-AF65-F5344CB8AC3E}">
        <p14:creationId xmlns:p14="http://schemas.microsoft.com/office/powerpoint/2010/main" val="3400043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14</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0" y="640078"/>
            <a:ext cx="12192000" cy="523220"/>
          </a:xfrm>
          <a:prstGeom prst="rect">
            <a:avLst/>
          </a:prstGeom>
          <a:noFill/>
        </p:spPr>
        <p:txBody>
          <a:bodyPr wrap="square" rtlCol="0">
            <a:spAutoFit/>
          </a:bodyPr>
          <a:lstStyle/>
          <a:p>
            <a:pPr algn="ctr"/>
            <a:r>
              <a:rPr lang="en-US" sz="2800" dirty="0" smtClean="0">
                <a:solidFill>
                  <a:schemeClr val="bg1"/>
                </a:solidFill>
              </a:rPr>
              <a:t>Recurrence Solution by Iteration &amp; Recursion Tree</a:t>
            </a:r>
          </a:p>
        </p:txBody>
      </p:sp>
      <p:sp>
        <p:nvSpPr>
          <p:cNvPr id="8" name="TextBox 7"/>
          <p:cNvSpPr txBox="1"/>
          <p:nvPr/>
        </p:nvSpPr>
        <p:spPr>
          <a:xfrm>
            <a:off x="563880" y="1510935"/>
            <a:ext cx="6228806" cy="4524315"/>
          </a:xfrm>
          <a:prstGeom prst="rect">
            <a:avLst/>
          </a:prstGeom>
          <a:noFill/>
        </p:spPr>
        <p:txBody>
          <a:bodyPr wrap="square" rtlCol="0">
            <a:spAutoFit/>
          </a:bodyPr>
          <a:lstStyle/>
          <a:p>
            <a:r>
              <a:rPr lang="en-US" dirty="0">
                <a:solidFill>
                  <a:schemeClr val="bg1"/>
                </a:solidFill>
              </a:rPr>
              <a:t>W(n)=2W(n/2) + </a:t>
            </a:r>
            <a:r>
              <a:rPr lang="en-US" dirty="0" smtClean="0">
                <a:solidFill>
                  <a:schemeClr val="bg1"/>
                </a:solidFill>
              </a:rPr>
              <a:t>n</a:t>
            </a:r>
            <a:r>
              <a:rPr lang="en-US" baseline="30000" dirty="0" smtClean="0">
                <a:solidFill>
                  <a:schemeClr val="bg1"/>
                </a:solidFill>
              </a:rPr>
              <a:t>2</a:t>
            </a:r>
            <a:endParaRPr lang="en-US" dirty="0">
              <a:solidFill>
                <a:schemeClr val="bg1"/>
              </a:solidFill>
            </a:endParaRPr>
          </a:p>
          <a:p>
            <a:r>
              <a:rPr lang="en-US" dirty="0">
                <a:solidFill>
                  <a:schemeClr val="bg1"/>
                </a:solidFill>
              </a:rPr>
              <a:t>W(n)=2(2W(n/4) + n</a:t>
            </a:r>
            <a:r>
              <a:rPr lang="en-US" baseline="30000" dirty="0">
                <a:solidFill>
                  <a:schemeClr val="bg1"/>
                </a:solidFill>
              </a:rPr>
              <a:t>2</a:t>
            </a:r>
            <a:r>
              <a:rPr lang="en-US" dirty="0">
                <a:solidFill>
                  <a:schemeClr val="bg1"/>
                </a:solidFill>
              </a:rPr>
              <a:t>/4) + </a:t>
            </a:r>
            <a:r>
              <a:rPr lang="en-US" dirty="0" smtClean="0">
                <a:solidFill>
                  <a:schemeClr val="bg1"/>
                </a:solidFill>
              </a:rPr>
              <a:t>n</a:t>
            </a:r>
            <a:r>
              <a:rPr lang="en-US" baseline="30000" dirty="0" smtClean="0">
                <a:solidFill>
                  <a:schemeClr val="bg1"/>
                </a:solidFill>
              </a:rPr>
              <a:t>2</a:t>
            </a:r>
            <a:endParaRPr lang="en-US" dirty="0">
              <a:solidFill>
                <a:schemeClr val="bg1"/>
              </a:solidFill>
            </a:endParaRPr>
          </a:p>
          <a:p>
            <a:r>
              <a:rPr lang="en-US" dirty="0">
                <a:solidFill>
                  <a:schemeClr val="bg1"/>
                </a:solidFill>
              </a:rPr>
              <a:t>W(n)=2</a:t>
            </a:r>
            <a:r>
              <a:rPr lang="en-US" baseline="30000" dirty="0">
                <a:solidFill>
                  <a:schemeClr val="bg1"/>
                </a:solidFill>
              </a:rPr>
              <a:t>2</a:t>
            </a:r>
            <a:r>
              <a:rPr lang="en-US" dirty="0">
                <a:solidFill>
                  <a:schemeClr val="bg1"/>
                </a:solidFill>
              </a:rPr>
              <a:t> W(n/2</a:t>
            </a:r>
            <a:r>
              <a:rPr lang="en-US" baseline="30000" dirty="0">
                <a:solidFill>
                  <a:schemeClr val="bg1"/>
                </a:solidFill>
              </a:rPr>
              <a:t>2</a:t>
            </a:r>
            <a:r>
              <a:rPr lang="en-US" dirty="0">
                <a:solidFill>
                  <a:schemeClr val="bg1"/>
                </a:solidFill>
              </a:rPr>
              <a:t>) + n</a:t>
            </a:r>
            <a:r>
              <a:rPr lang="en-US" baseline="30000" dirty="0">
                <a:solidFill>
                  <a:schemeClr val="bg1"/>
                </a:solidFill>
              </a:rPr>
              <a:t>2</a:t>
            </a:r>
            <a:r>
              <a:rPr lang="en-US" dirty="0">
                <a:solidFill>
                  <a:schemeClr val="bg1"/>
                </a:solidFill>
              </a:rPr>
              <a:t>/2+ </a:t>
            </a:r>
            <a:r>
              <a:rPr lang="en-US" dirty="0" smtClean="0">
                <a:solidFill>
                  <a:schemeClr val="bg1"/>
                </a:solidFill>
              </a:rPr>
              <a:t>n</a:t>
            </a:r>
            <a:r>
              <a:rPr lang="en-US" baseline="30000" dirty="0" smtClean="0">
                <a:solidFill>
                  <a:schemeClr val="bg1"/>
                </a:solidFill>
              </a:rPr>
              <a:t>2</a:t>
            </a:r>
            <a:endParaRPr lang="en-US" dirty="0">
              <a:solidFill>
                <a:schemeClr val="bg1"/>
              </a:solidFill>
            </a:endParaRPr>
          </a:p>
          <a:p>
            <a:r>
              <a:rPr lang="en-US" dirty="0">
                <a:solidFill>
                  <a:schemeClr val="bg1"/>
                </a:solidFill>
              </a:rPr>
              <a:t>W(n)=2</a:t>
            </a:r>
            <a:r>
              <a:rPr lang="en-US" baseline="30000" dirty="0">
                <a:solidFill>
                  <a:schemeClr val="bg1"/>
                </a:solidFill>
              </a:rPr>
              <a:t>2</a:t>
            </a:r>
            <a:r>
              <a:rPr lang="en-US" dirty="0">
                <a:solidFill>
                  <a:schemeClr val="bg1"/>
                </a:solidFill>
              </a:rPr>
              <a:t> (2W(n/8) +n</a:t>
            </a:r>
            <a:r>
              <a:rPr lang="en-US" baseline="30000" dirty="0">
                <a:solidFill>
                  <a:schemeClr val="bg1"/>
                </a:solidFill>
              </a:rPr>
              <a:t>2</a:t>
            </a:r>
            <a:r>
              <a:rPr lang="en-US" dirty="0">
                <a:solidFill>
                  <a:schemeClr val="bg1"/>
                </a:solidFill>
              </a:rPr>
              <a:t>/16) + n</a:t>
            </a:r>
            <a:r>
              <a:rPr lang="en-US" baseline="30000" dirty="0">
                <a:solidFill>
                  <a:schemeClr val="bg1"/>
                </a:solidFill>
              </a:rPr>
              <a:t>2</a:t>
            </a:r>
            <a:r>
              <a:rPr lang="en-US" dirty="0">
                <a:solidFill>
                  <a:schemeClr val="bg1"/>
                </a:solidFill>
              </a:rPr>
              <a:t>/2+ n</a:t>
            </a:r>
            <a:r>
              <a:rPr lang="en-US" baseline="30000" dirty="0">
                <a:solidFill>
                  <a:schemeClr val="bg1"/>
                </a:solidFill>
              </a:rPr>
              <a:t>2</a:t>
            </a:r>
            <a:endParaRPr lang="en-US" dirty="0">
              <a:solidFill>
                <a:schemeClr val="bg1"/>
              </a:solidFill>
            </a:endParaRPr>
          </a:p>
          <a:p>
            <a:r>
              <a:rPr lang="en-US" dirty="0">
                <a:solidFill>
                  <a:schemeClr val="bg1"/>
                </a:solidFill>
              </a:rPr>
              <a:t>W(n)=2</a:t>
            </a:r>
            <a:r>
              <a:rPr lang="en-US" baseline="30000" dirty="0">
                <a:solidFill>
                  <a:schemeClr val="bg1"/>
                </a:solidFill>
              </a:rPr>
              <a:t>3</a:t>
            </a:r>
            <a:r>
              <a:rPr lang="en-US" dirty="0">
                <a:solidFill>
                  <a:schemeClr val="bg1"/>
                </a:solidFill>
              </a:rPr>
              <a:t> W(n/2</a:t>
            </a:r>
            <a:r>
              <a:rPr lang="en-US" baseline="30000" dirty="0">
                <a:solidFill>
                  <a:schemeClr val="bg1"/>
                </a:solidFill>
              </a:rPr>
              <a:t>3</a:t>
            </a:r>
            <a:r>
              <a:rPr lang="en-US" dirty="0">
                <a:solidFill>
                  <a:schemeClr val="bg1"/>
                </a:solidFill>
              </a:rPr>
              <a:t>) + n</a:t>
            </a:r>
            <a:r>
              <a:rPr lang="en-US" baseline="30000" dirty="0">
                <a:solidFill>
                  <a:schemeClr val="bg1"/>
                </a:solidFill>
              </a:rPr>
              <a:t>2</a:t>
            </a:r>
            <a:r>
              <a:rPr lang="en-US" dirty="0">
                <a:solidFill>
                  <a:schemeClr val="bg1"/>
                </a:solidFill>
              </a:rPr>
              <a:t>/2</a:t>
            </a:r>
            <a:r>
              <a:rPr lang="en-US" baseline="30000" dirty="0">
                <a:solidFill>
                  <a:schemeClr val="bg1"/>
                </a:solidFill>
              </a:rPr>
              <a:t>2</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1</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0</a:t>
            </a:r>
            <a:endParaRPr lang="en-US" dirty="0">
              <a:solidFill>
                <a:schemeClr val="bg1"/>
              </a:solidFill>
            </a:endParaRPr>
          </a:p>
          <a:p>
            <a:r>
              <a:rPr lang="en-US" dirty="0">
                <a:solidFill>
                  <a:schemeClr val="bg1"/>
                </a:solidFill>
              </a:rPr>
              <a:t>W(n)=2</a:t>
            </a:r>
            <a:r>
              <a:rPr lang="en-US" baseline="30000" dirty="0">
                <a:solidFill>
                  <a:schemeClr val="bg1"/>
                </a:solidFill>
              </a:rPr>
              <a:t>3</a:t>
            </a:r>
            <a:r>
              <a:rPr lang="en-US" dirty="0">
                <a:solidFill>
                  <a:schemeClr val="bg1"/>
                </a:solidFill>
              </a:rPr>
              <a:t>(2W(n/16) +n</a:t>
            </a:r>
            <a:r>
              <a:rPr lang="en-US" baseline="30000" dirty="0">
                <a:solidFill>
                  <a:schemeClr val="bg1"/>
                </a:solidFill>
              </a:rPr>
              <a:t>2</a:t>
            </a:r>
            <a:r>
              <a:rPr lang="en-US" dirty="0">
                <a:solidFill>
                  <a:schemeClr val="bg1"/>
                </a:solidFill>
              </a:rPr>
              <a:t>/64) + n</a:t>
            </a:r>
            <a:r>
              <a:rPr lang="en-US" baseline="30000" dirty="0">
                <a:solidFill>
                  <a:schemeClr val="bg1"/>
                </a:solidFill>
              </a:rPr>
              <a:t>2</a:t>
            </a:r>
            <a:r>
              <a:rPr lang="en-US" dirty="0">
                <a:solidFill>
                  <a:schemeClr val="bg1"/>
                </a:solidFill>
              </a:rPr>
              <a:t>/2</a:t>
            </a:r>
            <a:r>
              <a:rPr lang="en-US" baseline="30000" dirty="0">
                <a:solidFill>
                  <a:schemeClr val="bg1"/>
                </a:solidFill>
              </a:rPr>
              <a:t>2</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1</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0</a:t>
            </a:r>
            <a:endParaRPr lang="en-US" dirty="0">
              <a:solidFill>
                <a:schemeClr val="bg1"/>
              </a:solidFill>
            </a:endParaRPr>
          </a:p>
          <a:p>
            <a:r>
              <a:rPr lang="en-US" dirty="0">
                <a:solidFill>
                  <a:schemeClr val="bg1"/>
                </a:solidFill>
              </a:rPr>
              <a:t>W(n)=2</a:t>
            </a:r>
            <a:r>
              <a:rPr lang="en-US" baseline="30000" dirty="0">
                <a:solidFill>
                  <a:schemeClr val="bg1"/>
                </a:solidFill>
              </a:rPr>
              <a:t>4</a:t>
            </a:r>
            <a:r>
              <a:rPr lang="en-US" dirty="0">
                <a:solidFill>
                  <a:schemeClr val="bg1"/>
                </a:solidFill>
              </a:rPr>
              <a:t> W(n/2</a:t>
            </a:r>
            <a:r>
              <a:rPr lang="en-US" baseline="30000" dirty="0">
                <a:solidFill>
                  <a:schemeClr val="bg1"/>
                </a:solidFill>
              </a:rPr>
              <a:t>4</a:t>
            </a:r>
            <a:r>
              <a:rPr lang="en-US" dirty="0">
                <a:solidFill>
                  <a:schemeClr val="bg1"/>
                </a:solidFill>
              </a:rPr>
              <a:t>) </a:t>
            </a:r>
            <a:r>
              <a:rPr lang="en-US" dirty="0" smtClean="0">
                <a:solidFill>
                  <a:schemeClr val="bg1"/>
                </a:solidFill>
              </a:rPr>
              <a:t>+n</a:t>
            </a:r>
            <a:r>
              <a:rPr lang="en-US" baseline="30000" dirty="0" smtClean="0">
                <a:solidFill>
                  <a:schemeClr val="bg1"/>
                </a:solidFill>
              </a:rPr>
              <a:t>2</a:t>
            </a:r>
            <a:r>
              <a:rPr lang="en-US" dirty="0" smtClean="0">
                <a:solidFill>
                  <a:schemeClr val="bg1"/>
                </a:solidFill>
              </a:rPr>
              <a:t>/2</a:t>
            </a:r>
            <a:r>
              <a:rPr lang="en-US" baseline="30000" dirty="0" smtClean="0">
                <a:solidFill>
                  <a:schemeClr val="bg1"/>
                </a:solidFill>
              </a:rPr>
              <a:t>3</a:t>
            </a:r>
            <a:r>
              <a:rPr lang="en-US" dirty="0" smtClean="0">
                <a:solidFill>
                  <a:schemeClr val="bg1"/>
                </a:solidFill>
              </a:rPr>
              <a:t>+ </a:t>
            </a:r>
            <a:r>
              <a:rPr lang="en-US" dirty="0">
                <a:solidFill>
                  <a:schemeClr val="bg1"/>
                </a:solidFill>
              </a:rPr>
              <a:t>n</a:t>
            </a:r>
            <a:r>
              <a:rPr lang="en-US" baseline="30000" dirty="0">
                <a:solidFill>
                  <a:schemeClr val="bg1"/>
                </a:solidFill>
              </a:rPr>
              <a:t>2</a:t>
            </a:r>
            <a:r>
              <a:rPr lang="en-US" dirty="0">
                <a:solidFill>
                  <a:schemeClr val="bg1"/>
                </a:solidFill>
              </a:rPr>
              <a:t>/2</a:t>
            </a:r>
            <a:r>
              <a:rPr lang="en-US" baseline="30000" dirty="0">
                <a:solidFill>
                  <a:schemeClr val="bg1"/>
                </a:solidFill>
              </a:rPr>
              <a:t>2</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1</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0</a:t>
            </a:r>
            <a:endParaRPr lang="en-US" dirty="0">
              <a:solidFill>
                <a:schemeClr val="bg1"/>
              </a:solidFill>
            </a:endParaRP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W(n)= 2</a:t>
            </a:r>
            <a:r>
              <a:rPr lang="en-US" baseline="30000" dirty="0">
                <a:solidFill>
                  <a:schemeClr val="bg1"/>
                </a:solidFill>
              </a:rPr>
              <a:t>k</a:t>
            </a:r>
            <a:r>
              <a:rPr lang="en-US" dirty="0">
                <a:solidFill>
                  <a:schemeClr val="bg1"/>
                </a:solidFill>
              </a:rPr>
              <a:t> W(n/2</a:t>
            </a:r>
            <a:r>
              <a:rPr lang="en-US" baseline="30000" dirty="0">
                <a:solidFill>
                  <a:schemeClr val="bg1"/>
                </a:solidFill>
              </a:rPr>
              <a:t>k</a:t>
            </a:r>
            <a:r>
              <a:rPr lang="en-US" dirty="0">
                <a:solidFill>
                  <a:schemeClr val="bg1"/>
                </a:solidFill>
              </a:rPr>
              <a:t>) + n</a:t>
            </a:r>
            <a:r>
              <a:rPr lang="en-US" baseline="30000" dirty="0">
                <a:solidFill>
                  <a:schemeClr val="bg1"/>
                </a:solidFill>
              </a:rPr>
              <a:t>2</a:t>
            </a:r>
            <a:r>
              <a:rPr lang="en-US" dirty="0">
                <a:solidFill>
                  <a:schemeClr val="bg1"/>
                </a:solidFill>
              </a:rPr>
              <a:t>/2</a:t>
            </a:r>
            <a:r>
              <a:rPr lang="en-US" baseline="30000" dirty="0">
                <a:solidFill>
                  <a:schemeClr val="bg1"/>
                </a:solidFill>
              </a:rPr>
              <a:t>k-1</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1</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0</a:t>
            </a:r>
            <a:endParaRPr lang="en-US" dirty="0">
              <a:solidFill>
                <a:schemeClr val="bg1"/>
              </a:solidFill>
            </a:endParaRPr>
          </a:p>
          <a:p>
            <a:r>
              <a:rPr lang="en-US" dirty="0">
                <a:solidFill>
                  <a:schemeClr val="bg1"/>
                </a:solidFill>
              </a:rPr>
              <a:t>W(n)= 2</a:t>
            </a:r>
            <a:r>
              <a:rPr lang="en-US" baseline="30000" dirty="0">
                <a:solidFill>
                  <a:schemeClr val="bg1"/>
                </a:solidFill>
              </a:rPr>
              <a:t>k</a:t>
            </a:r>
            <a:r>
              <a:rPr lang="en-US" dirty="0">
                <a:solidFill>
                  <a:schemeClr val="bg1"/>
                </a:solidFill>
              </a:rPr>
              <a:t> W(n/2</a:t>
            </a:r>
            <a:r>
              <a:rPr lang="en-US" baseline="30000" dirty="0">
                <a:solidFill>
                  <a:schemeClr val="bg1"/>
                </a:solidFill>
              </a:rPr>
              <a:t>k</a:t>
            </a:r>
            <a:r>
              <a:rPr lang="en-US" dirty="0">
                <a:solidFill>
                  <a:schemeClr val="bg1"/>
                </a:solidFill>
              </a:rPr>
              <a:t>) + n</a:t>
            </a:r>
            <a:r>
              <a:rPr lang="en-US" baseline="30000" dirty="0">
                <a:solidFill>
                  <a:schemeClr val="bg1"/>
                </a:solidFill>
              </a:rPr>
              <a:t>2</a:t>
            </a:r>
            <a:r>
              <a:rPr lang="en-US" dirty="0">
                <a:solidFill>
                  <a:schemeClr val="bg1"/>
                </a:solidFill>
              </a:rPr>
              <a:t>(1/2</a:t>
            </a:r>
            <a:r>
              <a:rPr lang="en-US" baseline="30000" dirty="0">
                <a:solidFill>
                  <a:schemeClr val="bg1"/>
                </a:solidFill>
              </a:rPr>
              <a:t>k-1</a:t>
            </a:r>
            <a:r>
              <a:rPr lang="en-US" dirty="0">
                <a:solidFill>
                  <a:schemeClr val="bg1"/>
                </a:solidFill>
              </a:rPr>
              <a:t>+……+ 1/2</a:t>
            </a:r>
            <a:r>
              <a:rPr lang="en-US" baseline="30000" dirty="0">
                <a:solidFill>
                  <a:schemeClr val="bg1"/>
                </a:solidFill>
              </a:rPr>
              <a:t>1</a:t>
            </a:r>
            <a:r>
              <a:rPr lang="en-US" dirty="0">
                <a:solidFill>
                  <a:schemeClr val="bg1"/>
                </a:solidFill>
              </a:rPr>
              <a:t>+ 1/2</a:t>
            </a:r>
            <a:r>
              <a:rPr lang="en-US" baseline="30000" dirty="0">
                <a:solidFill>
                  <a:schemeClr val="bg1"/>
                </a:solidFill>
              </a:rPr>
              <a:t>0</a:t>
            </a:r>
            <a:r>
              <a:rPr lang="en-US" dirty="0">
                <a:solidFill>
                  <a:schemeClr val="bg1"/>
                </a:solidFill>
              </a:rPr>
              <a:t>)</a:t>
            </a:r>
          </a:p>
          <a:p>
            <a:r>
              <a:rPr lang="en-US" dirty="0">
                <a:solidFill>
                  <a:schemeClr val="bg1"/>
                </a:solidFill>
              </a:rPr>
              <a:t>W(n)= </a:t>
            </a:r>
            <a:r>
              <a:rPr lang="en-US" dirty="0" err="1" smtClean="0">
                <a:solidFill>
                  <a:schemeClr val="bg1"/>
                </a:solidFill>
              </a:rPr>
              <a:t>nW</a:t>
            </a:r>
            <a:r>
              <a:rPr lang="en-US" dirty="0" smtClean="0">
                <a:solidFill>
                  <a:schemeClr val="bg1"/>
                </a:solidFill>
              </a:rPr>
              <a:t>(1</a:t>
            </a:r>
            <a:r>
              <a:rPr lang="en-US" dirty="0">
                <a:solidFill>
                  <a:schemeClr val="bg1"/>
                </a:solidFill>
              </a:rPr>
              <a:t>) + n</a:t>
            </a:r>
            <a:r>
              <a:rPr lang="en-US" baseline="30000" dirty="0">
                <a:solidFill>
                  <a:schemeClr val="bg1"/>
                </a:solidFill>
              </a:rPr>
              <a:t>2</a:t>
            </a:r>
            <a:r>
              <a:rPr lang="en-US" dirty="0">
                <a:solidFill>
                  <a:schemeClr val="bg1"/>
                </a:solidFill>
              </a:rPr>
              <a:t>2(1-(1/2)</a:t>
            </a:r>
            <a:r>
              <a:rPr lang="en-US" baseline="30000" dirty="0">
                <a:solidFill>
                  <a:schemeClr val="bg1"/>
                </a:solidFill>
              </a:rPr>
              <a:t>k</a:t>
            </a:r>
            <a:r>
              <a:rPr lang="en-US" dirty="0">
                <a:solidFill>
                  <a:schemeClr val="bg1"/>
                </a:solidFill>
              </a:rPr>
              <a:t>)</a:t>
            </a:r>
          </a:p>
          <a:p>
            <a:r>
              <a:rPr lang="en-US" dirty="0">
                <a:solidFill>
                  <a:schemeClr val="bg1"/>
                </a:solidFill>
              </a:rPr>
              <a:t>W(n) = O(n</a:t>
            </a:r>
            <a:r>
              <a:rPr lang="en-US" baseline="30000" dirty="0">
                <a:solidFill>
                  <a:schemeClr val="bg1"/>
                </a:solidFill>
              </a:rPr>
              <a:t>2</a:t>
            </a:r>
            <a:r>
              <a:rPr lang="en-US" dirty="0">
                <a:solidFill>
                  <a:schemeClr val="bg1"/>
                </a:solidFill>
              </a:rPr>
              <a:t>)</a:t>
            </a:r>
            <a:endParaRPr lang="en-US" sz="2000" dirty="0" smtClean="0">
              <a:solidFill>
                <a:schemeClr val="bg1"/>
              </a:solidFill>
            </a:endParaRPr>
          </a:p>
        </p:txBody>
      </p:sp>
      <p:sp>
        <p:nvSpPr>
          <p:cNvPr id="9" name="TextBox 8"/>
          <p:cNvSpPr txBox="1"/>
          <p:nvPr/>
        </p:nvSpPr>
        <p:spPr>
          <a:xfrm>
            <a:off x="6949439" y="1418122"/>
            <a:ext cx="4273731" cy="4278094"/>
          </a:xfrm>
          <a:prstGeom prst="rect">
            <a:avLst/>
          </a:prstGeom>
          <a:noFill/>
        </p:spPr>
        <p:txBody>
          <a:bodyPr wrap="square" rtlCol="0">
            <a:spAutoFit/>
          </a:bodyPr>
          <a:lstStyle/>
          <a:p>
            <a:r>
              <a:rPr lang="pt-BR" dirty="0">
                <a:solidFill>
                  <a:schemeClr val="bg1"/>
                </a:solidFill>
              </a:rPr>
              <a:t>W(n/2) = 2W(n/4) + n</a:t>
            </a:r>
            <a:r>
              <a:rPr lang="pt-BR" baseline="30000" dirty="0">
                <a:solidFill>
                  <a:schemeClr val="bg1"/>
                </a:solidFill>
              </a:rPr>
              <a:t>2</a:t>
            </a:r>
            <a:r>
              <a:rPr lang="pt-BR" dirty="0">
                <a:solidFill>
                  <a:schemeClr val="bg1"/>
                </a:solidFill>
              </a:rPr>
              <a:t>/4</a:t>
            </a:r>
          </a:p>
          <a:p>
            <a:endParaRPr lang="pt-BR" dirty="0">
              <a:solidFill>
                <a:schemeClr val="bg1"/>
              </a:solidFill>
            </a:endParaRPr>
          </a:p>
          <a:p>
            <a:r>
              <a:rPr lang="pt-BR" dirty="0">
                <a:solidFill>
                  <a:schemeClr val="bg1"/>
                </a:solidFill>
              </a:rPr>
              <a:t>W(n/4) = 2W(n/8) </a:t>
            </a:r>
            <a:r>
              <a:rPr lang="pt-BR" dirty="0" smtClean="0">
                <a:solidFill>
                  <a:schemeClr val="bg1"/>
                </a:solidFill>
              </a:rPr>
              <a:t>+</a:t>
            </a:r>
            <a:r>
              <a:rPr lang="pt-BR" dirty="0">
                <a:solidFill>
                  <a:schemeClr val="bg1"/>
                </a:solidFill>
              </a:rPr>
              <a:t>n</a:t>
            </a:r>
            <a:r>
              <a:rPr lang="pt-BR" baseline="30000" dirty="0">
                <a:solidFill>
                  <a:schemeClr val="bg1"/>
                </a:solidFill>
              </a:rPr>
              <a:t>2</a:t>
            </a:r>
            <a:r>
              <a:rPr lang="pt-BR" dirty="0" smtClean="0">
                <a:solidFill>
                  <a:schemeClr val="bg1"/>
                </a:solidFill>
              </a:rPr>
              <a:t>/16</a:t>
            </a:r>
            <a:endParaRPr lang="pt-BR" dirty="0">
              <a:solidFill>
                <a:schemeClr val="bg1"/>
              </a:solidFill>
            </a:endParaRPr>
          </a:p>
          <a:p>
            <a:endParaRPr lang="pt-BR" dirty="0">
              <a:solidFill>
                <a:schemeClr val="bg1"/>
              </a:solidFill>
            </a:endParaRPr>
          </a:p>
          <a:p>
            <a:r>
              <a:rPr lang="pt-BR" dirty="0">
                <a:solidFill>
                  <a:schemeClr val="bg1"/>
                </a:solidFill>
              </a:rPr>
              <a:t>W(n/8) = 2W(n/16) </a:t>
            </a:r>
            <a:r>
              <a:rPr lang="pt-BR" dirty="0" smtClean="0">
                <a:solidFill>
                  <a:schemeClr val="bg1"/>
                </a:solidFill>
              </a:rPr>
              <a:t>+</a:t>
            </a:r>
            <a:r>
              <a:rPr lang="pt-BR" dirty="0">
                <a:solidFill>
                  <a:schemeClr val="bg1"/>
                </a:solidFill>
              </a:rPr>
              <a:t>n</a:t>
            </a:r>
            <a:r>
              <a:rPr lang="pt-BR" baseline="30000" dirty="0">
                <a:solidFill>
                  <a:schemeClr val="bg1"/>
                </a:solidFill>
              </a:rPr>
              <a:t>2</a:t>
            </a:r>
            <a:r>
              <a:rPr lang="pt-BR" dirty="0" smtClean="0">
                <a:solidFill>
                  <a:schemeClr val="bg1"/>
                </a:solidFill>
              </a:rPr>
              <a:t>/64</a:t>
            </a:r>
            <a:endParaRPr lang="pt-BR" dirty="0">
              <a:solidFill>
                <a:schemeClr val="bg1"/>
              </a:solidFill>
            </a:endParaRP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pt-BR" dirty="0">
              <a:solidFill>
                <a:schemeClr val="bg1"/>
              </a:solidFill>
            </a:endParaRPr>
          </a:p>
          <a:p>
            <a:r>
              <a:rPr lang="pt-BR" dirty="0">
                <a:solidFill>
                  <a:schemeClr val="bg1"/>
                </a:solidFill>
              </a:rPr>
              <a:t>Now n =  2</a:t>
            </a:r>
            <a:r>
              <a:rPr lang="pt-BR" baseline="30000" dirty="0">
                <a:solidFill>
                  <a:schemeClr val="bg1"/>
                </a:solidFill>
              </a:rPr>
              <a:t>k</a:t>
            </a:r>
          </a:p>
          <a:p>
            <a:r>
              <a:rPr lang="pt-BR" dirty="0">
                <a:solidFill>
                  <a:schemeClr val="bg1"/>
                </a:solidFill>
              </a:rPr>
              <a:t>K = lgn</a:t>
            </a:r>
          </a:p>
          <a:p>
            <a:endParaRPr lang="en-US" sz="2000" dirty="0" smtClean="0">
              <a:solidFill>
                <a:schemeClr val="bg1"/>
              </a:solidFill>
            </a:endParaRPr>
          </a:p>
        </p:txBody>
      </p:sp>
    </p:spTree>
    <p:extLst>
      <p:ext uri="{BB962C8B-B14F-4D97-AF65-F5344CB8AC3E}">
        <p14:creationId xmlns:p14="http://schemas.microsoft.com/office/powerpoint/2010/main" val="2684102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15</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0" y="666204"/>
            <a:ext cx="12192000" cy="523220"/>
          </a:xfrm>
          <a:prstGeom prst="rect">
            <a:avLst/>
          </a:prstGeom>
          <a:noFill/>
        </p:spPr>
        <p:txBody>
          <a:bodyPr wrap="square" rtlCol="0">
            <a:spAutoFit/>
          </a:bodyPr>
          <a:lstStyle/>
          <a:p>
            <a:pPr algn="ctr"/>
            <a:r>
              <a:rPr lang="en-US" sz="2800" dirty="0" smtClean="0">
                <a:solidFill>
                  <a:schemeClr val="bg1"/>
                </a:solidFill>
              </a:rPr>
              <a:t>Recurrence Solution by Iteration &amp; Recursion Tree</a:t>
            </a:r>
          </a:p>
        </p:txBody>
      </p:sp>
      <p:pic>
        <p:nvPicPr>
          <p:cNvPr id="3" name="Picture 2"/>
          <p:cNvPicPr>
            <a:picLocks noChangeAspect="1"/>
          </p:cNvPicPr>
          <p:nvPr/>
        </p:nvPicPr>
        <p:blipFill>
          <a:blip r:embed="rId2"/>
          <a:stretch>
            <a:fillRect/>
          </a:stretch>
        </p:blipFill>
        <p:spPr>
          <a:xfrm>
            <a:off x="435701" y="1189808"/>
            <a:ext cx="11372850" cy="5105400"/>
          </a:xfrm>
          <a:prstGeom prst="rect">
            <a:avLst/>
          </a:prstGeom>
        </p:spPr>
      </p:pic>
    </p:spTree>
    <p:extLst>
      <p:ext uri="{BB962C8B-B14F-4D97-AF65-F5344CB8AC3E}">
        <p14:creationId xmlns:p14="http://schemas.microsoft.com/office/powerpoint/2010/main" val="193817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16</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0" y="640078"/>
            <a:ext cx="12192000" cy="523220"/>
          </a:xfrm>
          <a:prstGeom prst="rect">
            <a:avLst/>
          </a:prstGeom>
          <a:noFill/>
        </p:spPr>
        <p:txBody>
          <a:bodyPr wrap="square" rtlCol="0">
            <a:spAutoFit/>
          </a:bodyPr>
          <a:lstStyle/>
          <a:p>
            <a:pPr algn="ctr"/>
            <a:r>
              <a:rPr lang="en-US" sz="2800" dirty="0" smtClean="0">
                <a:solidFill>
                  <a:schemeClr val="bg1"/>
                </a:solidFill>
              </a:rPr>
              <a:t>Recurrence Solution by Iteration &amp; Recursion Tree</a:t>
            </a:r>
          </a:p>
        </p:txBody>
      </p:sp>
      <mc:AlternateContent xmlns:mc="http://schemas.openxmlformats.org/markup-compatibility/2006" xmlns:a14="http://schemas.microsoft.com/office/drawing/2010/main">
        <mc:Choice Requires="a14">
          <p:sp>
            <p:nvSpPr>
              <p:cNvPr id="8" name="TextBox 7"/>
              <p:cNvSpPr txBox="1"/>
              <p:nvPr/>
            </p:nvSpPr>
            <p:spPr>
              <a:xfrm>
                <a:off x="563879" y="1510935"/>
                <a:ext cx="7966166" cy="4591129"/>
              </a:xfrm>
              <a:prstGeom prst="rect">
                <a:avLst/>
              </a:prstGeom>
              <a:noFill/>
            </p:spPr>
            <p:txBody>
              <a:bodyPr wrap="square" rtlCol="0">
                <a:spAutoFit/>
              </a:bodyPr>
              <a:lstStyle/>
              <a:p>
                <a:r>
                  <a:rPr lang="en-US" dirty="0" smtClean="0">
                    <a:solidFill>
                      <a:schemeClr val="bg1"/>
                    </a:solidFill>
                  </a:rPr>
                  <a:t>W(n)=3W(n/4) + cn</a:t>
                </a:r>
                <a:r>
                  <a:rPr lang="en-US" baseline="30000" dirty="0">
                    <a:solidFill>
                      <a:schemeClr val="bg1"/>
                    </a:solidFill>
                  </a:rPr>
                  <a:t>2</a:t>
                </a:r>
                <a:endParaRPr lang="en-US" dirty="0">
                  <a:solidFill>
                    <a:schemeClr val="bg1"/>
                  </a:solidFill>
                </a:endParaRPr>
              </a:p>
              <a:p>
                <a:r>
                  <a:rPr lang="en-US" dirty="0">
                    <a:solidFill>
                      <a:schemeClr val="bg1"/>
                    </a:solidFill>
                  </a:rPr>
                  <a:t>W(n)=3(3W(n/16) + cn</a:t>
                </a:r>
                <a:r>
                  <a:rPr lang="en-US" baseline="30000" dirty="0">
                    <a:solidFill>
                      <a:schemeClr val="bg1"/>
                    </a:solidFill>
                  </a:rPr>
                  <a:t>2</a:t>
                </a:r>
                <a:r>
                  <a:rPr lang="en-US" dirty="0">
                    <a:solidFill>
                      <a:schemeClr val="bg1"/>
                    </a:solidFill>
                  </a:rPr>
                  <a:t>/16) + cn</a:t>
                </a:r>
                <a:r>
                  <a:rPr lang="en-US" baseline="30000" dirty="0">
                    <a:solidFill>
                      <a:schemeClr val="bg1"/>
                    </a:solidFill>
                  </a:rPr>
                  <a:t>2</a:t>
                </a:r>
                <a:r>
                  <a:rPr lang="en-US" dirty="0">
                    <a:solidFill>
                      <a:schemeClr val="bg1"/>
                    </a:solidFill>
                  </a:rPr>
                  <a:t>/16</a:t>
                </a:r>
                <a:r>
                  <a:rPr lang="en-US" baseline="30000" dirty="0">
                    <a:solidFill>
                      <a:schemeClr val="bg1"/>
                    </a:solidFill>
                  </a:rPr>
                  <a:t>0</a:t>
                </a:r>
                <a:endParaRPr lang="en-US" dirty="0">
                  <a:solidFill>
                    <a:schemeClr val="bg1"/>
                  </a:solidFill>
                </a:endParaRPr>
              </a:p>
              <a:p>
                <a:r>
                  <a:rPr lang="en-US" dirty="0">
                    <a:solidFill>
                      <a:schemeClr val="bg1"/>
                    </a:solidFill>
                  </a:rPr>
                  <a:t>W(n)=3</a:t>
                </a:r>
                <a:r>
                  <a:rPr lang="en-US" baseline="30000" dirty="0">
                    <a:solidFill>
                      <a:schemeClr val="bg1"/>
                    </a:solidFill>
                  </a:rPr>
                  <a:t>2</a:t>
                </a:r>
                <a:r>
                  <a:rPr lang="en-US" dirty="0">
                    <a:solidFill>
                      <a:schemeClr val="bg1"/>
                    </a:solidFill>
                  </a:rPr>
                  <a:t> W(n/4</a:t>
                </a:r>
                <a:r>
                  <a:rPr lang="en-US" baseline="30000" dirty="0">
                    <a:solidFill>
                      <a:schemeClr val="bg1"/>
                    </a:solidFill>
                  </a:rPr>
                  <a:t>2</a:t>
                </a:r>
                <a:r>
                  <a:rPr lang="en-US" dirty="0">
                    <a:solidFill>
                      <a:schemeClr val="bg1"/>
                    </a:solidFill>
                  </a:rPr>
                  <a:t>) + 3cn</a:t>
                </a:r>
                <a:r>
                  <a:rPr lang="en-US" baseline="30000" dirty="0">
                    <a:solidFill>
                      <a:schemeClr val="bg1"/>
                    </a:solidFill>
                  </a:rPr>
                  <a:t>2</a:t>
                </a:r>
                <a:r>
                  <a:rPr lang="en-US" dirty="0">
                    <a:solidFill>
                      <a:schemeClr val="bg1"/>
                    </a:solidFill>
                  </a:rPr>
                  <a:t>/16</a:t>
                </a:r>
                <a:r>
                  <a:rPr lang="en-US" baseline="30000" dirty="0">
                    <a:solidFill>
                      <a:schemeClr val="bg1"/>
                    </a:solidFill>
                  </a:rPr>
                  <a:t>1</a:t>
                </a:r>
                <a:r>
                  <a:rPr lang="en-US" dirty="0">
                    <a:solidFill>
                      <a:schemeClr val="bg1"/>
                    </a:solidFill>
                  </a:rPr>
                  <a:t>+ cn</a:t>
                </a:r>
                <a:r>
                  <a:rPr lang="en-US" baseline="30000" dirty="0">
                    <a:solidFill>
                      <a:schemeClr val="bg1"/>
                    </a:solidFill>
                  </a:rPr>
                  <a:t>2</a:t>
                </a:r>
                <a:r>
                  <a:rPr lang="en-US" dirty="0">
                    <a:solidFill>
                      <a:schemeClr val="bg1"/>
                    </a:solidFill>
                  </a:rPr>
                  <a:t>/16</a:t>
                </a:r>
                <a:r>
                  <a:rPr lang="en-US" baseline="30000" dirty="0">
                    <a:solidFill>
                      <a:schemeClr val="bg1"/>
                    </a:solidFill>
                  </a:rPr>
                  <a:t>0</a:t>
                </a:r>
                <a:endParaRPr lang="en-US" dirty="0">
                  <a:solidFill>
                    <a:schemeClr val="bg1"/>
                  </a:solidFill>
                </a:endParaRPr>
              </a:p>
              <a:p>
                <a:r>
                  <a:rPr lang="en-US" dirty="0">
                    <a:solidFill>
                      <a:schemeClr val="bg1"/>
                    </a:solidFill>
                  </a:rPr>
                  <a:t>W(n)=3</a:t>
                </a:r>
                <a:r>
                  <a:rPr lang="en-US" baseline="30000" dirty="0">
                    <a:solidFill>
                      <a:schemeClr val="bg1"/>
                    </a:solidFill>
                  </a:rPr>
                  <a:t>2</a:t>
                </a:r>
                <a:r>
                  <a:rPr lang="en-US" dirty="0">
                    <a:solidFill>
                      <a:schemeClr val="bg1"/>
                    </a:solidFill>
                  </a:rPr>
                  <a:t> (3W(n/64) +cn</a:t>
                </a:r>
                <a:r>
                  <a:rPr lang="en-US" baseline="30000" dirty="0">
                    <a:solidFill>
                      <a:schemeClr val="bg1"/>
                    </a:solidFill>
                  </a:rPr>
                  <a:t>2</a:t>
                </a:r>
                <a:r>
                  <a:rPr lang="en-US" dirty="0">
                    <a:solidFill>
                      <a:schemeClr val="bg1"/>
                    </a:solidFill>
                  </a:rPr>
                  <a:t>/16</a:t>
                </a:r>
                <a:r>
                  <a:rPr lang="en-US" baseline="30000" dirty="0">
                    <a:solidFill>
                      <a:schemeClr val="bg1"/>
                    </a:solidFill>
                  </a:rPr>
                  <a:t>2</a:t>
                </a:r>
                <a:r>
                  <a:rPr lang="en-US" dirty="0">
                    <a:solidFill>
                      <a:schemeClr val="bg1"/>
                    </a:solidFill>
                  </a:rPr>
                  <a:t>) + 3cn</a:t>
                </a:r>
                <a:r>
                  <a:rPr lang="en-US" baseline="30000" dirty="0">
                    <a:solidFill>
                      <a:schemeClr val="bg1"/>
                    </a:solidFill>
                  </a:rPr>
                  <a:t>2</a:t>
                </a:r>
                <a:r>
                  <a:rPr lang="en-US" dirty="0">
                    <a:solidFill>
                      <a:schemeClr val="bg1"/>
                    </a:solidFill>
                  </a:rPr>
                  <a:t>/16</a:t>
                </a:r>
                <a:r>
                  <a:rPr lang="en-US" baseline="30000" dirty="0">
                    <a:solidFill>
                      <a:schemeClr val="bg1"/>
                    </a:solidFill>
                  </a:rPr>
                  <a:t>1</a:t>
                </a:r>
                <a:r>
                  <a:rPr lang="en-US" dirty="0">
                    <a:solidFill>
                      <a:schemeClr val="bg1"/>
                    </a:solidFill>
                  </a:rPr>
                  <a:t>+ cn</a:t>
                </a:r>
                <a:r>
                  <a:rPr lang="en-US" baseline="30000" dirty="0">
                    <a:solidFill>
                      <a:schemeClr val="bg1"/>
                    </a:solidFill>
                  </a:rPr>
                  <a:t>2</a:t>
                </a:r>
                <a:r>
                  <a:rPr lang="en-US" dirty="0">
                    <a:solidFill>
                      <a:schemeClr val="bg1"/>
                    </a:solidFill>
                  </a:rPr>
                  <a:t>/16</a:t>
                </a:r>
                <a:r>
                  <a:rPr lang="en-US" baseline="30000" dirty="0">
                    <a:solidFill>
                      <a:schemeClr val="bg1"/>
                    </a:solidFill>
                  </a:rPr>
                  <a:t>0</a:t>
                </a:r>
                <a:endParaRPr lang="en-US" dirty="0">
                  <a:solidFill>
                    <a:schemeClr val="bg1"/>
                  </a:solidFill>
                </a:endParaRPr>
              </a:p>
              <a:p>
                <a:r>
                  <a:rPr lang="en-US" dirty="0">
                    <a:solidFill>
                      <a:schemeClr val="bg1"/>
                    </a:solidFill>
                  </a:rPr>
                  <a:t>W(n)=3</a:t>
                </a:r>
                <a:r>
                  <a:rPr lang="en-US" baseline="30000" dirty="0">
                    <a:solidFill>
                      <a:schemeClr val="bg1"/>
                    </a:solidFill>
                  </a:rPr>
                  <a:t>3</a:t>
                </a:r>
                <a:r>
                  <a:rPr lang="en-US" dirty="0">
                    <a:solidFill>
                      <a:schemeClr val="bg1"/>
                    </a:solidFill>
                  </a:rPr>
                  <a:t> W(n/4</a:t>
                </a:r>
                <a:r>
                  <a:rPr lang="en-US" baseline="30000" dirty="0">
                    <a:solidFill>
                      <a:schemeClr val="bg1"/>
                    </a:solidFill>
                  </a:rPr>
                  <a:t>3</a:t>
                </a:r>
                <a:r>
                  <a:rPr lang="en-US" dirty="0">
                    <a:solidFill>
                      <a:schemeClr val="bg1"/>
                    </a:solidFill>
                  </a:rPr>
                  <a:t>) + 3</a:t>
                </a:r>
                <a:r>
                  <a:rPr lang="en-US" baseline="30000" dirty="0">
                    <a:solidFill>
                      <a:schemeClr val="bg1"/>
                    </a:solidFill>
                  </a:rPr>
                  <a:t>2</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2</a:t>
                </a:r>
                <a:r>
                  <a:rPr lang="en-US" dirty="0">
                    <a:solidFill>
                      <a:schemeClr val="bg1"/>
                    </a:solidFill>
                  </a:rPr>
                  <a:t> + 3</a:t>
                </a:r>
                <a:r>
                  <a:rPr lang="en-US" baseline="30000" dirty="0">
                    <a:solidFill>
                      <a:schemeClr val="bg1"/>
                    </a:solidFill>
                  </a:rPr>
                  <a:t>1</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1</a:t>
                </a:r>
                <a:r>
                  <a:rPr lang="en-US" dirty="0">
                    <a:solidFill>
                      <a:schemeClr val="bg1"/>
                    </a:solidFill>
                  </a:rPr>
                  <a:t>+ 3</a:t>
                </a:r>
                <a:r>
                  <a:rPr lang="en-US" baseline="30000" dirty="0">
                    <a:solidFill>
                      <a:schemeClr val="bg1"/>
                    </a:solidFill>
                  </a:rPr>
                  <a:t>0</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0</a:t>
                </a:r>
                <a:endParaRPr lang="en-US" dirty="0">
                  <a:solidFill>
                    <a:schemeClr val="bg1"/>
                  </a:solidFill>
                </a:endParaRPr>
              </a:p>
              <a:p>
                <a:r>
                  <a:rPr lang="en-US" dirty="0">
                    <a:solidFill>
                      <a:schemeClr val="bg1"/>
                    </a:solidFill>
                  </a:rPr>
                  <a:t>W(n)= 3</a:t>
                </a:r>
                <a:r>
                  <a:rPr lang="en-US" baseline="30000" dirty="0">
                    <a:solidFill>
                      <a:schemeClr val="bg1"/>
                    </a:solidFill>
                  </a:rPr>
                  <a:t>3</a:t>
                </a:r>
                <a:r>
                  <a:rPr lang="en-US" dirty="0">
                    <a:solidFill>
                      <a:schemeClr val="bg1"/>
                    </a:solidFill>
                  </a:rPr>
                  <a:t>(3W(n/256) +cn</a:t>
                </a:r>
                <a:r>
                  <a:rPr lang="en-US" baseline="30000" dirty="0">
                    <a:solidFill>
                      <a:schemeClr val="bg1"/>
                    </a:solidFill>
                  </a:rPr>
                  <a:t>2</a:t>
                </a:r>
                <a:r>
                  <a:rPr lang="en-US" dirty="0">
                    <a:solidFill>
                      <a:schemeClr val="bg1"/>
                    </a:solidFill>
                  </a:rPr>
                  <a:t>/16</a:t>
                </a:r>
                <a:r>
                  <a:rPr lang="en-US" baseline="30000" dirty="0">
                    <a:solidFill>
                      <a:schemeClr val="bg1"/>
                    </a:solidFill>
                  </a:rPr>
                  <a:t>3</a:t>
                </a:r>
                <a:r>
                  <a:rPr lang="en-US" dirty="0">
                    <a:solidFill>
                      <a:schemeClr val="bg1"/>
                    </a:solidFill>
                  </a:rPr>
                  <a:t>) + 3</a:t>
                </a:r>
                <a:r>
                  <a:rPr lang="en-US" baseline="30000" dirty="0">
                    <a:solidFill>
                      <a:schemeClr val="bg1"/>
                    </a:solidFill>
                  </a:rPr>
                  <a:t>2</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2</a:t>
                </a:r>
                <a:r>
                  <a:rPr lang="en-US" dirty="0">
                    <a:solidFill>
                      <a:schemeClr val="bg1"/>
                    </a:solidFill>
                  </a:rPr>
                  <a:t> + 3</a:t>
                </a:r>
                <a:r>
                  <a:rPr lang="en-US" baseline="30000" dirty="0">
                    <a:solidFill>
                      <a:schemeClr val="bg1"/>
                    </a:solidFill>
                  </a:rPr>
                  <a:t>1</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1</a:t>
                </a:r>
                <a:r>
                  <a:rPr lang="en-US" dirty="0">
                    <a:solidFill>
                      <a:schemeClr val="bg1"/>
                    </a:solidFill>
                  </a:rPr>
                  <a:t>+ 3</a:t>
                </a:r>
                <a:r>
                  <a:rPr lang="en-US" baseline="30000" dirty="0">
                    <a:solidFill>
                      <a:schemeClr val="bg1"/>
                    </a:solidFill>
                  </a:rPr>
                  <a:t>0</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0</a:t>
                </a:r>
                <a:endParaRPr lang="en-US" dirty="0">
                  <a:solidFill>
                    <a:schemeClr val="bg1"/>
                  </a:solidFill>
                </a:endParaRPr>
              </a:p>
              <a:p>
                <a:r>
                  <a:rPr lang="en-US" dirty="0">
                    <a:solidFill>
                      <a:schemeClr val="bg1"/>
                    </a:solidFill>
                  </a:rPr>
                  <a:t>W(n)= 3</a:t>
                </a:r>
                <a:r>
                  <a:rPr lang="en-US" baseline="30000" dirty="0">
                    <a:solidFill>
                      <a:schemeClr val="bg1"/>
                    </a:solidFill>
                  </a:rPr>
                  <a:t>4</a:t>
                </a:r>
                <a:r>
                  <a:rPr lang="en-US" dirty="0">
                    <a:solidFill>
                      <a:schemeClr val="bg1"/>
                    </a:solidFill>
                  </a:rPr>
                  <a:t>W(n/4</a:t>
                </a:r>
                <a:r>
                  <a:rPr lang="en-US" baseline="30000" dirty="0">
                    <a:solidFill>
                      <a:schemeClr val="bg1"/>
                    </a:solidFill>
                  </a:rPr>
                  <a:t>4</a:t>
                </a:r>
                <a:r>
                  <a:rPr lang="en-US" dirty="0">
                    <a:solidFill>
                      <a:schemeClr val="bg1"/>
                    </a:solidFill>
                  </a:rPr>
                  <a:t>) + 3</a:t>
                </a:r>
                <a:r>
                  <a:rPr lang="en-US" baseline="30000" dirty="0">
                    <a:solidFill>
                      <a:schemeClr val="bg1"/>
                    </a:solidFill>
                  </a:rPr>
                  <a:t>3</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3</a:t>
                </a:r>
                <a:r>
                  <a:rPr lang="en-US" dirty="0">
                    <a:solidFill>
                      <a:schemeClr val="bg1"/>
                    </a:solidFill>
                  </a:rPr>
                  <a:t> + 3</a:t>
                </a:r>
                <a:r>
                  <a:rPr lang="en-US" baseline="30000" dirty="0">
                    <a:solidFill>
                      <a:schemeClr val="bg1"/>
                    </a:solidFill>
                  </a:rPr>
                  <a:t>2</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2</a:t>
                </a:r>
                <a:r>
                  <a:rPr lang="en-US" dirty="0">
                    <a:solidFill>
                      <a:schemeClr val="bg1"/>
                    </a:solidFill>
                  </a:rPr>
                  <a:t> + 3</a:t>
                </a:r>
                <a:r>
                  <a:rPr lang="en-US" baseline="30000" dirty="0">
                    <a:solidFill>
                      <a:schemeClr val="bg1"/>
                    </a:solidFill>
                  </a:rPr>
                  <a:t>1</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1</a:t>
                </a:r>
                <a:r>
                  <a:rPr lang="en-US" dirty="0">
                    <a:solidFill>
                      <a:schemeClr val="bg1"/>
                    </a:solidFill>
                  </a:rPr>
                  <a:t>+ 3</a:t>
                </a:r>
                <a:r>
                  <a:rPr lang="en-US" baseline="30000" dirty="0">
                    <a:solidFill>
                      <a:schemeClr val="bg1"/>
                    </a:solidFill>
                  </a:rPr>
                  <a:t>0</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0</a:t>
                </a:r>
                <a:endParaRPr lang="en-US" dirty="0">
                  <a:solidFill>
                    <a:schemeClr val="bg1"/>
                  </a:solidFill>
                </a:endParaRPr>
              </a:p>
              <a:p>
                <a:r>
                  <a:rPr lang="en-US" dirty="0">
                    <a:solidFill>
                      <a:schemeClr val="bg1"/>
                    </a:solidFill>
                  </a:rPr>
                  <a:t>.</a:t>
                </a:r>
              </a:p>
              <a:p>
                <a:r>
                  <a:rPr lang="en-US" dirty="0">
                    <a:solidFill>
                      <a:schemeClr val="bg1"/>
                    </a:solidFill>
                  </a:rPr>
                  <a:t>.</a:t>
                </a:r>
              </a:p>
              <a:p>
                <a:r>
                  <a:rPr lang="en-US" dirty="0" smtClean="0">
                    <a:solidFill>
                      <a:schemeClr val="bg1"/>
                    </a:solidFill>
                  </a:rPr>
                  <a:t>.</a:t>
                </a:r>
              </a:p>
              <a:p>
                <a:r>
                  <a:rPr lang="en-US" dirty="0" smtClean="0">
                    <a:solidFill>
                      <a:schemeClr val="bg1"/>
                    </a:solidFill>
                  </a:rPr>
                  <a:t>.</a:t>
                </a:r>
              </a:p>
              <a:p>
                <a:r>
                  <a:rPr lang="en-US" dirty="0" smtClean="0">
                    <a:solidFill>
                      <a:schemeClr val="bg1"/>
                    </a:solidFill>
                  </a:rPr>
                  <a:t>.</a:t>
                </a:r>
                <a:endParaRPr lang="en-US" dirty="0">
                  <a:solidFill>
                    <a:schemeClr val="bg1"/>
                  </a:solidFill>
                </a:endParaRPr>
              </a:p>
              <a:p>
                <a:r>
                  <a:rPr lang="en-US" dirty="0">
                    <a:solidFill>
                      <a:schemeClr val="bg1"/>
                    </a:solidFill>
                  </a:rPr>
                  <a:t>.</a:t>
                </a:r>
              </a:p>
              <a:p>
                <a:r>
                  <a:rPr lang="en-US" dirty="0">
                    <a:solidFill>
                      <a:schemeClr val="bg1"/>
                    </a:solidFill>
                  </a:rPr>
                  <a:t>W(n)= 3</a:t>
                </a:r>
                <a:r>
                  <a:rPr lang="en-US" baseline="30000" dirty="0">
                    <a:solidFill>
                      <a:schemeClr val="bg1"/>
                    </a:solidFill>
                  </a:rPr>
                  <a:t>k</a:t>
                </a:r>
                <a:r>
                  <a:rPr lang="en-US" dirty="0">
                    <a:solidFill>
                      <a:schemeClr val="bg1"/>
                    </a:solidFill>
                  </a:rPr>
                  <a:t> W(n/4</a:t>
                </a:r>
                <a:r>
                  <a:rPr lang="en-US" baseline="30000" dirty="0">
                    <a:solidFill>
                      <a:schemeClr val="bg1"/>
                    </a:solidFill>
                  </a:rPr>
                  <a:t>k</a:t>
                </a:r>
                <a:r>
                  <a:rPr lang="en-US" dirty="0">
                    <a:solidFill>
                      <a:schemeClr val="bg1"/>
                    </a:solidFill>
                  </a:rPr>
                  <a:t>) + cn</a:t>
                </a:r>
                <a:r>
                  <a:rPr lang="en-US" baseline="30000" dirty="0">
                    <a:solidFill>
                      <a:schemeClr val="bg1"/>
                    </a:solidFill>
                  </a:rPr>
                  <a:t>2</a:t>
                </a:r>
                <a:r>
                  <a:rPr lang="en-US" dirty="0">
                    <a:solidFill>
                      <a:schemeClr val="bg1"/>
                    </a:solidFill>
                  </a:rPr>
                  <a:t>((3/16)</a:t>
                </a:r>
                <a:r>
                  <a:rPr lang="en-US" baseline="30000" dirty="0">
                    <a:solidFill>
                      <a:schemeClr val="bg1"/>
                    </a:solidFill>
                  </a:rPr>
                  <a:t>k-1</a:t>
                </a:r>
                <a:r>
                  <a:rPr lang="en-US" dirty="0">
                    <a:solidFill>
                      <a:schemeClr val="bg1"/>
                    </a:solidFill>
                  </a:rPr>
                  <a:t> + ……..+(3/16)</a:t>
                </a:r>
                <a:r>
                  <a:rPr lang="en-US" baseline="30000" dirty="0">
                    <a:solidFill>
                      <a:schemeClr val="bg1"/>
                    </a:solidFill>
                  </a:rPr>
                  <a:t>2</a:t>
                </a:r>
                <a:r>
                  <a:rPr lang="en-US" dirty="0">
                    <a:solidFill>
                      <a:schemeClr val="bg1"/>
                    </a:solidFill>
                  </a:rPr>
                  <a:t> + (3/16)</a:t>
                </a:r>
                <a:r>
                  <a:rPr lang="en-US" baseline="30000" dirty="0">
                    <a:solidFill>
                      <a:schemeClr val="bg1"/>
                    </a:solidFill>
                  </a:rPr>
                  <a:t>1</a:t>
                </a:r>
                <a:r>
                  <a:rPr lang="en-US" dirty="0">
                    <a:solidFill>
                      <a:schemeClr val="bg1"/>
                    </a:solidFill>
                  </a:rPr>
                  <a:t> +(3/16)</a:t>
                </a:r>
                <a:r>
                  <a:rPr lang="en-US" baseline="30000" dirty="0">
                    <a:solidFill>
                      <a:schemeClr val="bg1"/>
                    </a:solidFill>
                  </a:rPr>
                  <a:t>0</a:t>
                </a:r>
                <a:r>
                  <a:rPr lang="en-US" dirty="0">
                    <a:solidFill>
                      <a:schemeClr val="bg1"/>
                    </a:solidFill>
                  </a:rPr>
                  <a:t>)</a:t>
                </a:r>
              </a:p>
              <a:p>
                <a:r>
                  <a:rPr lang="en-US" dirty="0">
                    <a:solidFill>
                      <a:schemeClr val="bg1"/>
                    </a:solidFill>
                  </a:rPr>
                  <a:t>W(n)= </a:t>
                </a:r>
                <a14:m>
                  <m:oMath xmlns:m="http://schemas.openxmlformats.org/officeDocument/2006/math">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3</m:t>
                        </m:r>
                      </m:e>
                      <m:sup>
                        <m:r>
                          <m:rPr>
                            <m:nor/>
                          </m:rPr>
                          <a:rPr lang="en-US" dirty="0">
                            <a:solidFill>
                              <a:schemeClr val="bg1"/>
                            </a:solidFill>
                          </a:rPr>
                          <m:t>log</m:t>
                        </m:r>
                        <m:r>
                          <m:rPr>
                            <m:nor/>
                          </m:rPr>
                          <a:rPr lang="en-US" baseline="-25000" dirty="0">
                            <a:solidFill>
                              <a:schemeClr val="bg1"/>
                            </a:solidFill>
                          </a:rPr>
                          <m:t>4</m:t>
                        </m:r>
                        <m:r>
                          <m:rPr>
                            <m:nor/>
                          </m:rPr>
                          <a:rPr lang="en-US" dirty="0">
                            <a:solidFill>
                              <a:schemeClr val="bg1"/>
                            </a:solidFill>
                          </a:rPr>
                          <m:t>n</m:t>
                        </m:r>
                      </m:sup>
                    </m:sSup>
                  </m:oMath>
                </a14:m>
                <a:r>
                  <a:rPr lang="en-US" dirty="0" smtClean="0">
                    <a:solidFill>
                      <a:schemeClr val="bg1"/>
                    </a:solidFill>
                  </a:rPr>
                  <a:t>W(1</a:t>
                </a:r>
                <a:r>
                  <a:rPr lang="en-US" dirty="0">
                    <a:solidFill>
                      <a:schemeClr val="bg1"/>
                    </a:solidFill>
                  </a:rPr>
                  <a:t>) + cn</a:t>
                </a:r>
                <a:r>
                  <a:rPr lang="en-US" baseline="30000" dirty="0">
                    <a:solidFill>
                      <a:schemeClr val="bg1"/>
                    </a:solidFill>
                  </a:rPr>
                  <a:t>2</a:t>
                </a:r>
                <a:r>
                  <a:rPr lang="en-US" dirty="0">
                    <a:solidFill>
                      <a:schemeClr val="bg1"/>
                    </a:solidFill>
                  </a:rPr>
                  <a:t>16/13(1-(3/16)</a:t>
                </a:r>
                <a:r>
                  <a:rPr lang="en-US" baseline="30000" dirty="0">
                    <a:solidFill>
                      <a:schemeClr val="bg1"/>
                    </a:solidFill>
                  </a:rPr>
                  <a:t>k</a:t>
                </a:r>
                <a:r>
                  <a:rPr lang="en-US" dirty="0">
                    <a:solidFill>
                      <a:schemeClr val="bg1"/>
                    </a:solidFill>
                  </a:rPr>
                  <a:t>)</a:t>
                </a:r>
              </a:p>
              <a:p>
                <a:r>
                  <a:rPr lang="en-US" dirty="0">
                    <a:solidFill>
                      <a:schemeClr val="bg1"/>
                    </a:solidFill>
                  </a:rPr>
                  <a:t>W(n) = O(n</a:t>
                </a:r>
                <a:r>
                  <a:rPr lang="en-US" baseline="30000" dirty="0">
                    <a:solidFill>
                      <a:schemeClr val="bg1"/>
                    </a:solidFill>
                  </a:rPr>
                  <a:t>2</a:t>
                </a:r>
                <a:r>
                  <a:rPr lang="en-US" dirty="0">
                    <a:solidFill>
                      <a:schemeClr val="bg1"/>
                    </a:solidFill>
                  </a:rPr>
                  <a:t>)</a:t>
                </a:r>
                <a:endParaRPr lang="en-US" sz="2000" dirty="0" smtClean="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63879" y="1510935"/>
                <a:ext cx="7966166" cy="4591129"/>
              </a:xfrm>
              <a:prstGeom prst="rect">
                <a:avLst/>
              </a:prstGeom>
              <a:blipFill>
                <a:blip r:embed="rId2"/>
                <a:stretch>
                  <a:fillRect l="-612" t="-797" b="-1062"/>
                </a:stretch>
              </a:blipFill>
            </p:spPr>
            <p:txBody>
              <a:bodyPr/>
              <a:lstStyle/>
              <a:p>
                <a:r>
                  <a:rPr lang="en-US">
                    <a:noFill/>
                  </a:rPr>
                  <a:t> </a:t>
                </a:r>
              </a:p>
            </p:txBody>
          </p:sp>
        </mc:Fallback>
      </mc:AlternateContent>
      <p:sp>
        <p:nvSpPr>
          <p:cNvPr id="9" name="TextBox 8"/>
          <p:cNvSpPr txBox="1"/>
          <p:nvPr/>
        </p:nvSpPr>
        <p:spPr>
          <a:xfrm>
            <a:off x="8530045" y="1478048"/>
            <a:ext cx="3476896" cy="4247317"/>
          </a:xfrm>
          <a:prstGeom prst="rect">
            <a:avLst/>
          </a:prstGeom>
          <a:noFill/>
        </p:spPr>
        <p:txBody>
          <a:bodyPr wrap="square" rtlCol="0">
            <a:spAutoFit/>
          </a:bodyPr>
          <a:lstStyle/>
          <a:p>
            <a:r>
              <a:rPr lang="en-US" dirty="0">
                <a:solidFill>
                  <a:schemeClr val="bg1"/>
                </a:solidFill>
              </a:rPr>
              <a:t>W(n/4) = 3W(n/16) + cn</a:t>
            </a:r>
            <a:r>
              <a:rPr lang="en-US" baseline="30000" dirty="0">
                <a:solidFill>
                  <a:schemeClr val="bg1"/>
                </a:solidFill>
              </a:rPr>
              <a:t>2</a:t>
            </a:r>
            <a:r>
              <a:rPr lang="en-US" dirty="0">
                <a:solidFill>
                  <a:schemeClr val="bg1"/>
                </a:solidFill>
              </a:rPr>
              <a:t>/16</a:t>
            </a:r>
          </a:p>
          <a:p>
            <a:r>
              <a:rPr lang="en-US" dirty="0">
                <a:solidFill>
                  <a:schemeClr val="bg1"/>
                </a:solidFill>
              </a:rPr>
              <a:t> </a:t>
            </a:r>
          </a:p>
          <a:p>
            <a:r>
              <a:rPr lang="en-US" dirty="0">
                <a:solidFill>
                  <a:schemeClr val="bg1"/>
                </a:solidFill>
              </a:rPr>
              <a:t>W(n/16) = 3W(n/64) +cn</a:t>
            </a:r>
            <a:r>
              <a:rPr lang="en-US" baseline="30000" dirty="0">
                <a:solidFill>
                  <a:schemeClr val="bg1"/>
                </a:solidFill>
              </a:rPr>
              <a:t>2</a:t>
            </a:r>
            <a:r>
              <a:rPr lang="en-US" dirty="0">
                <a:solidFill>
                  <a:schemeClr val="bg1"/>
                </a:solidFill>
              </a:rPr>
              <a:t>/16</a:t>
            </a:r>
            <a:r>
              <a:rPr lang="en-US" baseline="30000" dirty="0">
                <a:solidFill>
                  <a:schemeClr val="bg1"/>
                </a:solidFill>
              </a:rPr>
              <a:t>2</a:t>
            </a:r>
            <a:endParaRPr lang="en-US" dirty="0">
              <a:solidFill>
                <a:schemeClr val="bg1"/>
              </a:solidFill>
            </a:endParaRPr>
          </a:p>
          <a:p>
            <a:r>
              <a:rPr lang="en-US" dirty="0">
                <a:solidFill>
                  <a:schemeClr val="bg1"/>
                </a:solidFill>
              </a:rPr>
              <a:t> </a:t>
            </a:r>
          </a:p>
          <a:p>
            <a:r>
              <a:rPr lang="en-US" dirty="0">
                <a:solidFill>
                  <a:schemeClr val="bg1"/>
                </a:solidFill>
              </a:rPr>
              <a:t>W(n/64) = 3W(n/256) +cn</a:t>
            </a:r>
            <a:r>
              <a:rPr lang="en-US" baseline="30000" dirty="0">
                <a:solidFill>
                  <a:schemeClr val="bg1"/>
                </a:solidFill>
              </a:rPr>
              <a:t>2</a:t>
            </a:r>
            <a:r>
              <a:rPr lang="en-US" dirty="0">
                <a:solidFill>
                  <a:schemeClr val="bg1"/>
                </a:solidFill>
              </a:rPr>
              <a:t>/16</a:t>
            </a:r>
            <a:r>
              <a:rPr lang="en-US" baseline="30000" dirty="0">
                <a:solidFill>
                  <a:schemeClr val="bg1"/>
                </a:solidFill>
              </a:rPr>
              <a:t>3</a:t>
            </a:r>
            <a:endParaRPr lang="en-US" dirty="0">
              <a:solidFill>
                <a:schemeClr val="bg1"/>
              </a:solidFill>
            </a:endParaRP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Now n =  4</a:t>
            </a:r>
            <a:r>
              <a:rPr lang="en-US" baseline="30000" dirty="0">
                <a:solidFill>
                  <a:schemeClr val="bg1"/>
                </a:solidFill>
              </a:rPr>
              <a:t>k</a:t>
            </a:r>
            <a:endParaRPr lang="en-US" dirty="0">
              <a:solidFill>
                <a:schemeClr val="bg1"/>
              </a:solidFill>
            </a:endParaRPr>
          </a:p>
          <a:p>
            <a:r>
              <a:rPr lang="en-US" dirty="0">
                <a:solidFill>
                  <a:schemeClr val="bg1"/>
                </a:solidFill>
              </a:rPr>
              <a:t>K = log</a:t>
            </a:r>
            <a:r>
              <a:rPr lang="en-US" baseline="-25000" dirty="0">
                <a:solidFill>
                  <a:schemeClr val="bg1"/>
                </a:solidFill>
              </a:rPr>
              <a:t>4</a:t>
            </a:r>
            <a:r>
              <a:rPr lang="en-US" dirty="0">
                <a:solidFill>
                  <a:schemeClr val="bg1"/>
                </a:solidFill>
              </a:rPr>
              <a:t>n</a:t>
            </a:r>
            <a:endParaRPr lang="en-US" sz="2000" dirty="0" smtClean="0">
              <a:solidFill>
                <a:schemeClr val="bg1"/>
              </a:solidFill>
            </a:endParaRPr>
          </a:p>
        </p:txBody>
      </p:sp>
    </p:spTree>
    <p:extLst>
      <p:ext uri="{BB962C8B-B14F-4D97-AF65-F5344CB8AC3E}">
        <p14:creationId xmlns:p14="http://schemas.microsoft.com/office/powerpoint/2010/main" val="3600076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17</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0" y="640078"/>
            <a:ext cx="12192000" cy="523220"/>
          </a:xfrm>
          <a:prstGeom prst="rect">
            <a:avLst/>
          </a:prstGeom>
          <a:noFill/>
        </p:spPr>
        <p:txBody>
          <a:bodyPr wrap="square" rtlCol="0">
            <a:spAutoFit/>
          </a:bodyPr>
          <a:lstStyle/>
          <a:p>
            <a:pPr algn="ctr"/>
            <a:r>
              <a:rPr lang="en-US" sz="2800" dirty="0" smtClean="0">
                <a:solidFill>
                  <a:schemeClr val="bg1"/>
                </a:solidFill>
              </a:rPr>
              <a:t>Recurrence Solution by Iteration &amp; Recursion Tree</a:t>
            </a:r>
          </a:p>
        </p:txBody>
      </p:sp>
      <p:pic>
        <p:nvPicPr>
          <p:cNvPr id="3" name="Picture 2"/>
          <p:cNvPicPr>
            <a:picLocks noChangeAspect="1"/>
          </p:cNvPicPr>
          <p:nvPr/>
        </p:nvPicPr>
        <p:blipFill>
          <a:blip r:embed="rId2"/>
          <a:stretch>
            <a:fillRect/>
          </a:stretch>
        </p:blipFill>
        <p:spPr>
          <a:xfrm>
            <a:off x="169818" y="1163298"/>
            <a:ext cx="11900262" cy="5167833"/>
          </a:xfrm>
          <a:prstGeom prst="rect">
            <a:avLst/>
          </a:prstGeom>
        </p:spPr>
      </p:pic>
    </p:spTree>
    <p:extLst>
      <p:ext uri="{BB962C8B-B14F-4D97-AF65-F5344CB8AC3E}">
        <p14:creationId xmlns:p14="http://schemas.microsoft.com/office/powerpoint/2010/main" val="3711702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18</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521555" y="1215550"/>
            <a:ext cx="10371908" cy="400110"/>
          </a:xfrm>
          <a:prstGeom prst="rect">
            <a:avLst/>
          </a:prstGeom>
          <a:noFill/>
        </p:spPr>
        <p:txBody>
          <a:bodyPr wrap="square" rtlCol="0">
            <a:spAutoFit/>
          </a:bodyPr>
          <a:lstStyle/>
          <a:p>
            <a:pPr marL="342900" lvl="0" indent="-342900" defTabSz="914400" fontAlgn="base">
              <a:spcBef>
                <a:spcPct val="20000"/>
              </a:spcBef>
              <a:spcAft>
                <a:spcPct val="0"/>
              </a:spcAft>
            </a:pPr>
            <a:r>
              <a:rPr lang="en-US" altLang="en-US" sz="2000" dirty="0">
                <a:solidFill>
                  <a:schemeClr val="bg1"/>
                </a:solidFill>
                <a:latin typeface="+mj-lt"/>
              </a:rPr>
              <a:t>W(n) = 2W(n/2) + n</a:t>
            </a:r>
            <a:r>
              <a:rPr lang="en-US" altLang="en-US" sz="2000" baseline="30000" dirty="0">
                <a:solidFill>
                  <a:schemeClr val="bg1"/>
                </a:solidFill>
                <a:latin typeface="+mj-lt"/>
              </a:rPr>
              <a:t>2</a:t>
            </a:r>
            <a:endParaRPr lang="en-US" altLang="en-US" sz="2000" dirty="0">
              <a:solidFill>
                <a:schemeClr val="bg1"/>
              </a:solidFill>
              <a:latin typeface="+mj-lt"/>
            </a:endParaRPr>
          </a:p>
        </p:txBody>
      </p:sp>
      <p:sp>
        <p:nvSpPr>
          <p:cNvPr id="8" name="TextBox 7"/>
          <p:cNvSpPr txBox="1"/>
          <p:nvPr/>
        </p:nvSpPr>
        <p:spPr>
          <a:xfrm>
            <a:off x="1201783" y="692330"/>
            <a:ext cx="10541725" cy="523220"/>
          </a:xfrm>
          <a:prstGeom prst="rect">
            <a:avLst/>
          </a:prstGeom>
          <a:noFill/>
        </p:spPr>
        <p:txBody>
          <a:bodyPr wrap="square" rtlCol="0">
            <a:spAutoFit/>
          </a:bodyPr>
          <a:lstStyle/>
          <a:p>
            <a:pPr algn="ctr"/>
            <a:r>
              <a:rPr lang="en-US" sz="2800" dirty="0" smtClean="0">
                <a:solidFill>
                  <a:schemeClr val="bg1"/>
                </a:solidFill>
              </a:rPr>
              <a:t>Recurrence Solution by Recursion Tree Method – Example1</a:t>
            </a:r>
          </a:p>
        </p:txBody>
      </p:sp>
      <p:pic>
        <p:nvPicPr>
          <p:cNvPr id="3" name="Picture 2"/>
          <p:cNvPicPr>
            <a:picLocks noChangeAspect="1"/>
          </p:cNvPicPr>
          <p:nvPr/>
        </p:nvPicPr>
        <p:blipFill>
          <a:blip r:embed="rId2"/>
          <a:stretch>
            <a:fillRect/>
          </a:stretch>
        </p:blipFill>
        <p:spPr>
          <a:xfrm>
            <a:off x="1502228" y="1694038"/>
            <a:ext cx="8739051" cy="4361583"/>
          </a:xfrm>
          <a:prstGeom prst="rect">
            <a:avLst/>
          </a:prstGeom>
        </p:spPr>
      </p:pic>
    </p:spTree>
    <p:extLst>
      <p:ext uri="{BB962C8B-B14F-4D97-AF65-F5344CB8AC3E}">
        <p14:creationId xmlns:p14="http://schemas.microsoft.com/office/powerpoint/2010/main" val="1241778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19</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521555" y="1215550"/>
            <a:ext cx="10371908" cy="400110"/>
          </a:xfrm>
          <a:prstGeom prst="rect">
            <a:avLst/>
          </a:prstGeom>
          <a:noFill/>
        </p:spPr>
        <p:txBody>
          <a:bodyPr wrap="square" rtlCol="0">
            <a:spAutoFit/>
          </a:bodyPr>
          <a:lstStyle/>
          <a:p>
            <a:pPr marL="342900" lvl="0" indent="-342900" defTabSz="914400" fontAlgn="base">
              <a:spcBef>
                <a:spcPct val="20000"/>
              </a:spcBef>
              <a:spcAft>
                <a:spcPct val="0"/>
              </a:spcAft>
            </a:pPr>
            <a:r>
              <a:rPr lang="en-US" altLang="en-US" sz="2000" dirty="0">
                <a:solidFill>
                  <a:schemeClr val="bg1"/>
                </a:solidFill>
                <a:latin typeface="+mj-lt"/>
              </a:rPr>
              <a:t>W(n) = 2W(n/2) + n</a:t>
            </a:r>
            <a:r>
              <a:rPr lang="en-US" altLang="en-US" sz="2000" baseline="30000" dirty="0">
                <a:solidFill>
                  <a:schemeClr val="bg1"/>
                </a:solidFill>
                <a:latin typeface="+mj-lt"/>
              </a:rPr>
              <a:t>2</a:t>
            </a:r>
            <a:endParaRPr lang="en-US" altLang="en-US" sz="2000" dirty="0">
              <a:solidFill>
                <a:schemeClr val="bg1"/>
              </a:solidFill>
              <a:latin typeface="+mj-lt"/>
            </a:endParaRPr>
          </a:p>
        </p:txBody>
      </p:sp>
      <p:sp>
        <p:nvSpPr>
          <p:cNvPr id="8" name="TextBox 7"/>
          <p:cNvSpPr txBox="1"/>
          <p:nvPr/>
        </p:nvSpPr>
        <p:spPr>
          <a:xfrm>
            <a:off x="1201783" y="692330"/>
            <a:ext cx="10541725" cy="523220"/>
          </a:xfrm>
          <a:prstGeom prst="rect">
            <a:avLst/>
          </a:prstGeom>
          <a:noFill/>
        </p:spPr>
        <p:txBody>
          <a:bodyPr wrap="square" rtlCol="0">
            <a:spAutoFit/>
          </a:bodyPr>
          <a:lstStyle/>
          <a:p>
            <a:pPr algn="ctr"/>
            <a:r>
              <a:rPr lang="en-US" sz="2800" dirty="0" smtClean="0">
                <a:solidFill>
                  <a:schemeClr val="bg1"/>
                </a:solidFill>
              </a:rPr>
              <a:t>Recurrence Solution by Recursion Tree Method – Example1</a:t>
            </a:r>
          </a:p>
        </p:txBody>
      </p:sp>
      <p:sp>
        <p:nvSpPr>
          <p:cNvPr id="9" name="Rectangle 5"/>
          <p:cNvSpPr txBox="1">
            <a:spLocks noChangeArrowheads="1"/>
          </p:cNvSpPr>
          <p:nvPr/>
        </p:nvSpPr>
        <p:spPr>
          <a:xfrm>
            <a:off x="521555" y="2138880"/>
            <a:ext cx="9915668" cy="2514600"/>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Tx/>
              <a:buFont typeface="Arial" panose="020B0604020202020204" pitchFamily="34" charset="0"/>
              <a:buChar char="•"/>
            </a:pPr>
            <a:r>
              <a:rPr lang="en-US" altLang="en-US" dirty="0" smtClean="0">
                <a:solidFill>
                  <a:schemeClr val="bg1"/>
                </a:solidFill>
                <a:latin typeface="+mj-lt"/>
              </a:rPr>
              <a:t>Sub problem size at level </a:t>
            </a:r>
            <a:r>
              <a:rPr lang="en-US" altLang="en-US" dirty="0" err="1" smtClean="0">
                <a:solidFill>
                  <a:schemeClr val="bg1"/>
                </a:solidFill>
                <a:latin typeface="+mj-lt"/>
              </a:rPr>
              <a:t>i</a:t>
            </a:r>
            <a:r>
              <a:rPr lang="en-US" altLang="en-US" dirty="0" smtClean="0">
                <a:solidFill>
                  <a:schemeClr val="bg1"/>
                </a:solidFill>
                <a:latin typeface="+mj-lt"/>
              </a:rPr>
              <a:t> is: n/2</a:t>
            </a:r>
            <a:r>
              <a:rPr lang="en-US" altLang="en-US" baseline="30000" dirty="0" smtClean="0">
                <a:solidFill>
                  <a:schemeClr val="bg1"/>
                </a:solidFill>
                <a:latin typeface="+mj-lt"/>
              </a:rPr>
              <a:t>i</a:t>
            </a:r>
          </a:p>
          <a:p>
            <a:pPr>
              <a:buClrTx/>
              <a:buFont typeface="Arial" panose="020B0604020202020204" pitchFamily="34" charset="0"/>
              <a:buChar char="•"/>
            </a:pPr>
            <a:r>
              <a:rPr lang="en-US" altLang="en-US" dirty="0" smtClean="0">
                <a:solidFill>
                  <a:schemeClr val="bg1"/>
                </a:solidFill>
                <a:latin typeface="+mj-lt"/>
              </a:rPr>
              <a:t>Sub problem size hits 1 when 1 = n/2</a:t>
            </a:r>
            <a:r>
              <a:rPr lang="en-US" altLang="en-US" baseline="30000" dirty="0" smtClean="0">
                <a:solidFill>
                  <a:schemeClr val="bg1"/>
                </a:solidFill>
                <a:latin typeface="+mj-lt"/>
              </a:rPr>
              <a:t>i </a:t>
            </a:r>
            <a:r>
              <a:rPr lang="en-US" altLang="en-US" dirty="0" smtClean="0">
                <a:solidFill>
                  <a:schemeClr val="bg1"/>
                </a:solidFill>
                <a:latin typeface="+mj-lt"/>
                <a:cs typeface="Arial" panose="020B0604020202020204" pitchFamily="34" charset="0"/>
                <a:sym typeface="Symbol" panose="05050102010706020507" pitchFamily="18" charset="2"/>
              </a:rPr>
              <a:t> </a:t>
            </a:r>
            <a:r>
              <a:rPr lang="en-US" altLang="en-US" dirty="0" err="1" smtClean="0">
                <a:solidFill>
                  <a:schemeClr val="bg1"/>
                </a:solidFill>
                <a:latin typeface="+mj-lt"/>
                <a:cs typeface="Arial" panose="020B0604020202020204" pitchFamily="34" charset="0"/>
                <a:sym typeface="Symbol" panose="05050102010706020507" pitchFamily="18" charset="2"/>
              </a:rPr>
              <a:t>i</a:t>
            </a:r>
            <a:r>
              <a:rPr lang="en-US" altLang="en-US" dirty="0" smtClean="0">
                <a:solidFill>
                  <a:schemeClr val="bg1"/>
                </a:solidFill>
                <a:latin typeface="+mj-lt"/>
                <a:cs typeface="Arial" panose="020B0604020202020204" pitchFamily="34" charset="0"/>
                <a:sym typeface="Symbol" panose="05050102010706020507" pitchFamily="18" charset="2"/>
              </a:rPr>
              <a:t> = </a:t>
            </a:r>
            <a:r>
              <a:rPr lang="en-US" altLang="en-US" dirty="0" err="1" smtClean="0">
                <a:solidFill>
                  <a:schemeClr val="bg1"/>
                </a:solidFill>
                <a:latin typeface="+mj-lt"/>
                <a:cs typeface="Arial" panose="020B0604020202020204" pitchFamily="34" charset="0"/>
                <a:sym typeface="Symbol" panose="05050102010706020507" pitchFamily="18" charset="2"/>
              </a:rPr>
              <a:t>lgn</a:t>
            </a:r>
            <a:endParaRPr lang="en-US" altLang="en-US" dirty="0" smtClean="0">
              <a:solidFill>
                <a:schemeClr val="bg1"/>
              </a:solidFill>
              <a:latin typeface="+mj-lt"/>
              <a:cs typeface="Arial" panose="020B0604020202020204" pitchFamily="34" charset="0"/>
              <a:sym typeface="Symbol" panose="05050102010706020507" pitchFamily="18" charset="2"/>
            </a:endParaRPr>
          </a:p>
          <a:p>
            <a:pPr>
              <a:buClrTx/>
              <a:buFont typeface="Arial" panose="020B0604020202020204" pitchFamily="34" charset="0"/>
              <a:buChar char="•"/>
            </a:pPr>
            <a:r>
              <a:rPr lang="en-US" altLang="en-US" dirty="0" smtClean="0">
                <a:solidFill>
                  <a:schemeClr val="bg1"/>
                </a:solidFill>
                <a:latin typeface="+mj-lt"/>
                <a:cs typeface="Arial" panose="020B0604020202020204" pitchFamily="34" charset="0"/>
                <a:sym typeface="Symbol" panose="05050102010706020507" pitchFamily="18" charset="2"/>
              </a:rPr>
              <a:t>Cost of the problem at level </a:t>
            </a:r>
            <a:r>
              <a:rPr lang="en-US" altLang="en-US" dirty="0" err="1" smtClean="0">
                <a:solidFill>
                  <a:schemeClr val="bg1"/>
                </a:solidFill>
                <a:latin typeface="+mj-lt"/>
                <a:cs typeface="Arial" panose="020B0604020202020204" pitchFamily="34" charset="0"/>
                <a:sym typeface="Symbol" panose="05050102010706020507" pitchFamily="18" charset="2"/>
              </a:rPr>
              <a:t>i</a:t>
            </a:r>
            <a:r>
              <a:rPr lang="en-US" altLang="en-US" dirty="0" smtClean="0">
                <a:solidFill>
                  <a:schemeClr val="bg1"/>
                </a:solidFill>
                <a:latin typeface="+mj-lt"/>
                <a:cs typeface="Arial" panose="020B0604020202020204" pitchFamily="34" charset="0"/>
                <a:sym typeface="Symbol" panose="05050102010706020507" pitchFamily="18" charset="2"/>
              </a:rPr>
              <a:t> = (</a:t>
            </a:r>
            <a:r>
              <a:rPr lang="en-US" altLang="en-US" dirty="0" smtClean="0">
                <a:solidFill>
                  <a:schemeClr val="bg1"/>
                </a:solidFill>
                <a:latin typeface="+mj-lt"/>
              </a:rPr>
              <a:t>n)</a:t>
            </a:r>
            <a:r>
              <a:rPr lang="en-US" altLang="en-US" baseline="30000" dirty="0" smtClean="0">
                <a:solidFill>
                  <a:schemeClr val="bg1"/>
                </a:solidFill>
                <a:latin typeface="+mj-lt"/>
              </a:rPr>
              <a:t>2</a:t>
            </a:r>
            <a:r>
              <a:rPr lang="en-US" altLang="en-US" dirty="0" smtClean="0">
                <a:solidFill>
                  <a:schemeClr val="bg1"/>
                </a:solidFill>
                <a:latin typeface="+mj-lt"/>
              </a:rPr>
              <a:t> </a:t>
            </a:r>
            <a:r>
              <a:rPr lang="en-US" altLang="en-US" sz="1800" dirty="0">
                <a:solidFill>
                  <a:prstClr val="black"/>
                </a:solidFill>
              </a:rPr>
              <a:t>/2</a:t>
            </a:r>
            <a:r>
              <a:rPr lang="en-US" altLang="en-US" sz="1800" baseline="30000" dirty="0">
                <a:solidFill>
                  <a:prstClr val="black"/>
                </a:solidFill>
              </a:rPr>
              <a:t>i</a:t>
            </a:r>
            <a:r>
              <a:rPr lang="en-US" altLang="en-US" dirty="0" smtClean="0">
                <a:solidFill>
                  <a:schemeClr val="bg1"/>
                </a:solidFill>
                <a:latin typeface="+mj-lt"/>
              </a:rPr>
              <a:t>     </a:t>
            </a:r>
          </a:p>
          <a:p>
            <a:pPr>
              <a:buClrTx/>
              <a:buFont typeface="Arial" panose="020B0604020202020204" pitchFamily="34" charset="0"/>
              <a:buChar char="•"/>
            </a:pPr>
            <a:r>
              <a:rPr lang="en-US" altLang="en-US" dirty="0" smtClean="0">
                <a:solidFill>
                  <a:schemeClr val="bg1"/>
                </a:solidFill>
                <a:latin typeface="+mj-lt"/>
              </a:rPr>
              <a:t>No. of nodes at level </a:t>
            </a:r>
            <a:r>
              <a:rPr lang="en-US" altLang="en-US" dirty="0" err="1" smtClean="0">
                <a:solidFill>
                  <a:schemeClr val="bg1"/>
                </a:solidFill>
                <a:latin typeface="+mj-lt"/>
              </a:rPr>
              <a:t>i</a:t>
            </a:r>
            <a:r>
              <a:rPr lang="en-US" altLang="en-US" dirty="0" smtClean="0">
                <a:solidFill>
                  <a:schemeClr val="bg1"/>
                </a:solidFill>
                <a:latin typeface="+mj-lt"/>
              </a:rPr>
              <a:t> = 2</a:t>
            </a:r>
            <a:r>
              <a:rPr lang="en-US" altLang="en-US" baseline="30000" dirty="0" smtClean="0">
                <a:solidFill>
                  <a:schemeClr val="bg1"/>
                </a:solidFill>
                <a:latin typeface="+mj-lt"/>
              </a:rPr>
              <a:t>i</a:t>
            </a:r>
            <a:r>
              <a:rPr lang="en-US" altLang="en-US" dirty="0" smtClean="0">
                <a:solidFill>
                  <a:schemeClr val="bg1"/>
                </a:solidFill>
                <a:latin typeface="+mj-lt"/>
              </a:rPr>
              <a:t> </a:t>
            </a:r>
            <a:endParaRPr lang="en-US" altLang="en-US" baseline="30000" dirty="0" smtClean="0">
              <a:solidFill>
                <a:schemeClr val="bg1"/>
              </a:solidFill>
              <a:latin typeface="+mj-lt"/>
            </a:endParaRPr>
          </a:p>
          <a:p>
            <a:pPr>
              <a:buClrTx/>
              <a:buFont typeface="Arial" panose="020B0604020202020204" pitchFamily="34" charset="0"/>
              <a:buChar char="•"/>
            </a:pPr>
            <a:r>
              <a:rPr lang="en-US" altLang="en-US" dirty="0" smtClean="0">
                <a:solidFill>
                  <a:schemeClr val="bg1"/>
                </a:solidFill>
                <a:latin typeface="+mj-lt"/>
              </a:rPr>
              <a:t>Total cost: </a:t>
            </a:r>
          </a:p>
          <a:p>
            <a:pPr>
              <a:buClrTx/>
              <a:buFont typeface="Arial" panose="020B0604020202020204" pitchFamily="34" charset="0"/>
              <a:buChar char="•"/>
            </a:pPr>
            <a:r>
              <a:rPr lang="en-US" altLang="en-US" dirty="0" smtClean="0">
                <a:solidFill>
                  <a:schemeClr val="bg1"/>
                </a:solidFill>
                <a:latin typeface="+mj-lt"/>
              </a:rPr>
              <a:t>	</a:t>
            </a:r>
          </a:p>
          <a:p>
            <a:pPr>
              <a:buClrTx/>
              <a:buFont typeface="Arial" panose="020B0604020202020204" pitchFamily="34" charset="0"/>
              <a:buChar char="•"/>
            </a:pPr>
            <a:endParaRPr lang="en-US" altLang="en-US" dirty="0">
              <a:solidFill>
                <a:schemeClr val="bg1"/>
              </a:solidFill>
              <a:latin typeface="+mj-lt"/>
            </a:endParaRPr>
          </a:p>
          <a:p>
            <a:pPr>
              <a:buClrTx/>
              <a:buFont typeface="Arial" panose="020B0604020202020204" pitchFamily="34" charset="0"/>
              <a:buChar char="•"/>
            </a:pPr>
            <a:endParaRPr lang="en-US" altLang="en-US" dirty="0" smtClean="0">
              <a:solidFill>
                <a:schemeClr val="bg1"/>
              </a:solidFill>
              <a:latin typeface="+mj-lt"/>
            </a:endParaRPr>
          </a:p>
          <a:p>
            <a:pPr>
              <a:buClrTx/>
              <a:buFont typeface="Arial" panose="020B0604020202020204" pitchFamily="34" charset="0"/>
              <a:buChar char="•"/>
            </a:pPr>
            <a:r>
              <a:rPr lang="en-US" altLang="en-US" sz="2400" dirty="0">
                <a:solidFill>
                  <a:schemeClr val="bg1"/>
                </a:solidFill>
                <a:cs typeface="Arial" panose="020B0604020202020204" pitchFamily="34" charset="0"/>
                <a:sym typeface="Symbol" panose="05050102010706020507" pitchFamily="18" charset="2"/>
              </a:rPr>
              <a:t> </a:t>
            </a:r>
            <a:r>
              <a:rPr lang="en-US" altLang="en-US" sz="2400" dirty="0">
                <a:solidFill>
                  <a:schemeClr val="bg1"/>
                </a:solidFill>
              </a:rPr>
              <a:t>W(n) = O(n</a:t>
            </a:r>
            <a:r>
              <a:rPr lang="en-US" altLang="en-US" sz="2400" baseline="30000" dirty="0">
                <a:solidFill>
                  <a:schemeClr val="bg1"/>
                </a:solidFill>
              </a:rPr>
              <a:t>2</a:t>
            </a:r>
            <a:r>
              <a:rPr lang="en-US" altLang="en-US" sz="2400" dirty="0">
                <a:solidFill>
                  <a:schemeClr val="bg1"/>
                </a:solidFill>
              </a:rPr>
              <a:t>)</a:t>
            </a:r>
            <a:endParaRPr lang="en-US" altLang="en-US" dirty="0">
              <a:solidFill>
                <a:schemeClr val="bg1"/>
              </a:solidFill>
              <a:latin typeface="+mj-lt"/>
            </a:endParaRPr>
          </a:p>
        </p:txBody>
      </p:sp>
      <p:graphicFrame>
        <p:nvGraphicFramePr>
          <p:cNvPr id="10" name="Object 6"/>
          <p:cNvGraphicFramePr>
            <a:graphicFrameLocks noChangeAspect="1"/>
          </p:cNvGraphicFramePr>
          <p:nvPr>
            <p:extLst>
              <p:ext uri="{D42A27DB-BD31-4B8C-83A1-F6EECF244321}">
                <p14:modId xmlns:p14="http://schemas.microsoft.com/office/powerpoint/2010/main" val="901146547"/>
              </p:ext>
            </p:extLst>
          </p:nvPr>
        </p:nvGraphicFramePr>
        <p:xfrm>
          <a:off x="2365013" y="3869283"/>
          <a:ext cx="4728118" cy="1947862"/>
        </p:xfrm>
        <a:graphic>
          <a:graphicData uri="http://schemas.openxmlformats.org/presentationml/2006/ole">
            <mc:AlternateContent xmlns:mc="http://schemas.openxmlformats.org/markup-compatibility/2006">
              <mc:Choice xmlns:v="urn:schemas-microsoft-com:vml" Requires="v">
                <p:oleObj spid="_x0000_s1071" name="Equation" r:id="rId3" imgW="3022560" imgH="1460160" progId="Equation.3">
                  <p:embed/>
                </p:oleObj>
              </mc:Choice>
              <mc:Fallback>
                <p:oleObj name="Equation" r:id="rId3" imgW="3022560" imgH="1460160" progId="Equation.3">
                  <p:embed/>
                  <p:pic>
                    <p:nvPicPr>
                      <p:cNvPr id="193542" name="Object 6"/>
                      <p:cNvPicPr>
                        <a:picLocks noChangeAspect="1" noChangeArrowheads="1"/>
                      </p:cNvPicPr>
                      <p:nvPr/>
                    </p:nvPicPr>
                    <p:blipFill>
                      <a:blip r:embed="rId4"/>
                      <a:srcRect/>
                      <a:stretch>
                        <a:fillRect/>
                      </a:stretch>
                    </p:blipFill>
                    <p:spPr bwMode="auto">
                      <a:xfrm>
                        <a:off x="2365013" y="3869283"/>
                        <a:ext cx="4728118" cy="194786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5472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134465"/>
          </a:xfrm>
          <a:prstGeom prst="rect">
            <a:avLst/>
          </a:prstGeom>
          <a:noFill/>
        </p:spPr>
        <p:txBody>
          <a:bodyPr wrap="square" rtlCol="0">
            <a:spAutoFit/>
          </a:bodyPr>
          <a:lstStyle/>
          <a:p>
            <a:pPr algn="ctr"/>
            <a:r>
              <a:rPr lang="en-US" sz="2800" dirty="0" smtClean="0">
                <a:solidFill>
                  <a:schemeClr val="bg1"/>
                </a:solidFill>
              </a:rPr>
              <a:t>Recurrence</a:t>
            </a:r>
          </a:p>
          <a:p>
            <a:pPr algn="ctr"/>
            <a:endParaRPr lang="en-US" sz="2800" dirty="0">
              <a:solidFill>
                <a:srgbClr val="010000"/>
              </a:solidFill>
            </a:endParaRPr>
          </a:p>
          <a:p>
            <a:pPr marL="342900" indent="-342900" algn="just">
              <a:buFont typeface="Arial" panose="020B0604020202020204" pitchFamily="34" charset="0"/>
              <a:buChar char="•"/>
            </a:pPr>
            <a:r>
              <a:rPr lang="en-US" sz="2000" dirty="0">
                <a:solidFill>
                  <a:srgbClr val="010000"/>
                </a:solidFill>
              </a:rPr>
              <a:t>Implicit </a:t>
            </a:r>
            <a:r>
              <a:rPr lang="en-US" sz="2000" dirty="0" smtClean="0">
                <a:solidFill>
                  <a:srgbClr val="010000"/>
                </a:solidFill>
              </a:rPr>
              <a:t>formula/Recurrence relation: </a:t>
            </a:r>
            <a:r>
              <a:rPr lang="en-US" sz="2000" dirty="0">
                <a:solidFill>
                  <a:srgbClr val="010000"/>
                </a:solidFill>
              </a:rPr>
              <a:t>When to generate the next term </a:t>
            </a:r>
            <a:r>
              <a:rPr lang="en-US" sz="2000" dirty="0" smtClean="0">
                <a:solidFill>
                  <a:srgbClr val="010000"/>
                </a:solidFill>
              </a:rPr>
              <a:t>of the sequence, we </a:t>
            </a:r>
            <a:r>
              <a:rPr lang="en-US" sz="2000" dirty="0">
                <a:solidFill>
                  <a:srgbClr val="010000"/>
                </a:solidFill>
              </a:rPr>
              <a:t>are depending upon the previous term then it is called implicit formula or recurrence relation</a:t>
            </a:r>
          </a:p>
          <a:p>
            <a:pPr algn="just"/>
            <a:r>
              <a:rPr lang="en-US" sz="2000" dirty="0" smtClean="0">
                <a:solidFill>
                  <a:srgbClr val="010000"/>
                </a:solidFill>
              </a:rPr>
              <a:t>										e.g. T(n)=T(n-1)+n</a:t>
            </a:r>
          </a:p>
          <a:p>
            <a:pPr algn="just"/>
            <a:r>
              <a:rPr lang="en-US" sz="2000" dirty="0" smtClean="0">
                <a:solidFill>
                  <a:srgbClr val="010000"/>
                </a:solidFill>
              </a:rPr>
              <a:t> </a:t>
            </a:r>
          </a:p>
          <a:p>
            <a:pPr marL="342900" indent="-342900" algn="just">
              <a:buFont typeface="Arial" panose="020B0604020202020204" pitchFamily="34" charset="0"/>
              <a:buChar char="•"/>
            </a:pPr>
            <a:r>
              <a:rPr lang="en-US" sz="2000" dirty="0" smtClean="0">
                <a:solidFill>
                  <a:srgbClr val="010000"/>
                </a:solidFill>
              </a:rPr>
              <a:t>Explicit formula: When to generate the next term of the sequence, we are not depending upon the previous term, through the knowledge of index of the term we can generate the term, then that formula is called explicit formula.	</a:t>
            </a:r>
          </a:p>
          <a:p>
            <a:pPr algn="just"/>
            <a:r>
              <a:rPr lang="en-US" sz="2000" dirty="0" smtClean="0">
                <a:solidFill>
                  <a:schemeClr val="bg1"/>
                </a:solidFill>
              </a:rPr>
              <a:t>										e.g. T(n)=3</a:t>
            </a:r>
            <a:r>
              <a:rPr lang="en-US" sz="2000" baseline="30000" dirty="0" smtClean="0">
                <a:solidFill>
                  <a:schemeClr val="bg1"/>
                </a:solidFill>
              </a:rPr>
              <a:t>n</a:t>
            </a:r>
          </a:p>
          <a:p>
            <a:pPr algn="just"/>
            <a:endParaRPr lang="en-US" sz="2000" baseline="30000" dirty="0">
              <a:solidFill>
                <a:schemeClr val="bg1"/>
              </a:solidFill>
            </a:endParaRPr>
          </a:p>
          <a:p>
            <a:pPr algn="just"/>
            <a:endParaRPr lang="en-US" sz="2000" baseline="30000" dirty="0">
              <a:solidFill>
                <a:schemeClr val="bg1"/>
              </a:solidFill>
            </a:endParaRPr>
          </a:p>
        </p:txBody>
      </p:sp>
    </p:spTree>
    <p:extLst>
      <p:ext uri="{BB962C8B-B14F-4D97-AF65-F5344CB8AC3E}">
        <p14:creationId xmlns:p14="http://schemas.microsoft.com/office/powerpoint/2010/main" val="2985985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20</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521555" y="1215550"/>
            <a:ext cx="10371908" cy="400110"/>
          </a:xfrm>
          <a:prstGeom prst="rect">
            <a:avLst/>
          </a:prstGeom>
          <a:noFill/>
        </p:spPr>
        <p:txBody>
          <a:bodyPr wrap="square" rtlCol="0">
            <a:spAutoFit/>
          </a:bodyPr>
          <a:lstStyle/>
          <a:p>
            <a:pPr marL="342900" lvl="0" indent="-342900" defTabSz="914400" fontAlgn="base">
              <a:spcBef>
                <a:spcPct val="20000"/>
              </a:spcBef>
              <a:spcAft>
                <a:spcPct val="0"/>
              </a:spcAft>
            </a:pPr>
            <a:r>
              <a:rPr lang="en-US" altLang="en-US" sz="2000" dirty="0" smtClean="0">
                <a:solidFill>
                  <a:schemeClr val="bg1"/>
                </a:solidFill>
                <a:latin typeface="+mj-lt"/>
              </a:rPr>
              <a:t>T(n</a:t>
            </a:r>
            <a:r>
              <a:rPr lang="en-US" altLang="en-US" sz="2000" dirty="0">
                <a:solidFill>
                  <a:schemeClr val="bg1"/>
                </a:solidFill>
                <a:latin typeface="+mj-lt"/>
              </a:rPr>
              <a:t>) = </a:t>
            </a:r>
            <a:r>
              <a:rPr lang="en-US" altLang="en-US" sz="2000" dirty="0" smtClean="0">
                <a:solidFill>
                  <a:schemeClr val="bg1"/>
                </a:solidFill>
                <a:latin typeface="+mj-lt"/>
              </a:rPr>
              <a:t>3T(n/4) </a:t>
            </a:r>
            <a:r>
              <a:rPr lang="en-US" altLang="en-US" sz="2000" dirty="0">
                <a:solidFill>
                  <a:schemeClr val="bg1"/>
                </a:solidFill>
                <a:latin typeface="+mj-lt"/>
              </a:rPr>
              <a:t>+ </a:t>
            </a:r>
            <a:r>
              <a:rPr lang="en-US" altLang="en-US" sz="2000" dirty="0" smtClean="0">
                <a:solidFill>
                  <a:schemeClr val="bg1"/>
                </a:solidFill>
                <a:latin typeface="+mj-lt"/>
              </a:rPr>
              <a:t>cn</a:t>
            </a:r>
            <a:r>
              <a:rPr lang="en-US" altLang="en-US" sz="2000" baseline="30000" dirty="0" smtClean="0">
                <a:solidFill>
                  <a:schemeClr val="bg1"/>
                </a:solidFill>
                <a:latin typeface="+mj-lt"/>
              </a:rPr>
              <a:t>2</a:t>
            </a:r>
            <a:endParaRPr lang="en-US" altLang="en-US" sz="2000" dirty="0">
              <a:solidFill>
                <a:schemeClr val="bg1"/>
              </a:solidFill>
              <a:latin typeface="+mj-lt"/>
            </a:endParaRPr>
          </a:p>
        </p:txBody>
      </p:sp>
      <p:sp>
        <p:nvSpPr>
          <p:cNvPr id="8" name="TextBox 7"/>
          <p:cNvSpPr txBox="1"/>
          <p:nvPr/>
        </p:nvSpPr>
        <p:spPr>
          <a:xfrm>
            <a:off x="1201783" y="692330"/>
            <a:ext cx="10541725" cy="523220"/>
          </a:xfrm>
          <a:prstGeom prst="rect">
            <a:avLst/>
          </a:prstGeom>
          <a:noFill/>
        </p:spPr>
        <p:txBody>
          <a:bodyPr wrap="square" rtlCol="0">
            <a:spAutoFit/>
          </a:bodyPr>
          <a:lstStyle/>
          <a:p>
            <a:pPr algn="ctr"/>
            <a:r>
              <a:rPr lang="en-US" sz="2800" dirty="0" smtClean="0">
                <a:solidFill>
                  <a:schemeClr val="bg1"/>
                </a:solidFill>
              </a:rPr>
              <a:t>Recurrence Solution by Recursion Tree Method – Example 2</a:t>
            </a:r>
          </a:p>
        </p:txBody>
      </p:sp>
      <p:pic>
        <p:nvPicPr>
          <p:cNvPr id="2" name="Picture 1"/>
          <p:cNvPicPr>
            <a:picLocks noChangeAspect="1"/>
          </p:cNvPicPr>
          <p:nvPr/>
        </p:nvPicPr>
        <p:blipFill>
          <a:blip r:embed="rId2"/>
          <a:stretch>
            <a:fillRect/>
          </a:stretch>
        </p:blipFill>
        <p:spPr>
          <a:xfrm>
            <a:off x="842376" y="1738770"/>
            <a:ext cx="9860458" cy="4192251"/>
          </a:xfrm>
          <a:prstGeom prst="rect">
            <a:avLst/>
          </a:prstGeom>
        </p:spPr>
      </p:pic>
    </p:spTree>
    <p:extLst>
      <p:ext uri="{BB962C8B-B14F-4D97-AF65-F5344CB8AC3E}">
        <p14:creationId xmlns:p14="http://schemas.microsoft.com/office/powerpoint/2010/main" val="1839206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21</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521555" y="1215550"/>
            <a:ext cx="10371908" cy="400110"/>
          </a:xfrm>
          <a:prstGeom prst="rect">
            <a:avLst/>
          </a:prstGeom>
          <a:noFill/>
        </p:spPr>
        <p:txBody>
          <a:bodyPr wrap="square" rtlCol="0">
            <a:spAutoFit/>
          </a:bodyPr>
          <a:lstStyle/>
          <a:p>
            <a:pPr marL="342900" lvl="0" indent="-342900" defTabSz="914400" fontAlgn="base">
              <a:spcBef>
                <a:spcPct val="20000"/>
              </a:spcBef>
              <a:spcAft>
                <a:spcPct val="0"/>
              </a:spcAft>
            </a:pPr>
            <a:r>
              <a:rPr lang="en-US" altLang="en-US" sz="2000" dirty="0">
                <a:solidFill>
                  <a:schemeClr val="bg1"/>
                </a:solidFill>
              </a:rPr>
              <a:t>T(n) = 3T(n/4) + cn</a:t>
            </a:r>
            <a:r>
              <a:rPr lang="en-US" altLang="en-US" sz="2000" baseline="30000" dirty="0">
                <a:solidFill>
                  <a:schemeClr val="bg1"/>
                </a:solidFill>
              </a:rPr>
              <a:t>2</a:t>
            </a:r>
            <a:endParaRPr lang="en-US" altLang="en-US" sz="2000" dirty="0">
              <a:solidFill>
                <a:schemeClr val="bg1"/>
              </a:solidFill>
            </a:endParaRPr>
          </a:p>
        </p:txBody>
      </p:sp>
      <p:sp>
        <p:nvSpPr>
          <p:cNvPr id="8" name="TextBox 7"/>
          <p:cNvSpPr txBox="1"/>
          <p:nvPr/>
        </p:nvSpPr>
        <p:spPr>
          <a:xfrm>
            <a:off x="1201783" y="692330"/>
            <a:ext cx="10541725" cy="523220"/>
          </a:xfrm>
          <a:prstGeom prst="rect">
            <a:avLst/>
          </a:prstGeom>
          <a:noFill/>
        </p:spPr>
        <p:txBody>
          <a:bodyPr wrap="square" rtlCol="0">
            <a:spAutoFit/>
          </a:bodyPr>
          <a:lstStyle/>
          <a:p>
            <a:pPr algn="ctr"/>
            <a:r>
              <a:rPr lang="en-US" sz="2800" dirty="0" smtClean="0">
                <a:solidFill>
                  <a:schemeClr val="bg1"/>
                </a:solidFill>
              </a:rPr>
              <a:t>Recurrence Solution by Recursion Tree Method – Example2</a:t>
            </a:r>
          </a:p>
        </p:txBody>
      </p:sp>
      <p:sp>
        <p:nvSpPr>
          <p:cNvPr id="12" name="Rectangle 5"/>
          <p:cNvSpPr>
            <a:spLocks noChangeArrowheads="1"/>
          </p:cNvSpPr>
          <p:nvPr/>
        </p:nvSpPr>
        <p:spPr bwMode="auto">
          <a:xfrm>
            <a:off x="521555" y="1738770"/>
            <a:ext cx="8610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2400">
                <a:solidFill>
                  <a:schemeClr val="accent2"/>
                </a:solidFill>
                <a:latin typeface="Arial" panose="020B0604020202020204" pitchFamily="34" charset="0"/>
              </a:defRPr>
            </a:lvl1pPr>
            <a:lvl2pPr marL="838200" indent="-381000">
              <a:spcBef>
                <a:spcPct val="20000"/>
              </a:spcBef>
              <a:buChar char="–"/>
              <a:defRPr sz="2000">
                <a:solidFill>
                  <a:schemeClr val="tx1"/>
                </a:solidFill>
                <a:latin typeface="Arial" panose="020B0604020202020204" pitchFamily="34" charset="0"/>
              </a:defRPr>
            </a:lvl2pPr>
            <a:lvl3pPr marL="1257300" indent="-342900">
              <a:spcBef>
                <a:spcPct val="20000"/>
              </a:spcBef>
              <a:buChar char="•"/>
              <a:defRPr>
                <a:solidFill>
                  <a:schemeClr val="accent2"/>
                </a:solidFill>
                <a:latin typeface="Arial" panose="020B0604020202020204" pitchFamily="34" charset="0"/>
              </a:defRPr>
            </a:lvl3pPr>
            <a:lvl4pPr marL="1676400" indent="-304800">
              <a:spcBef>
                <a:spcPct val="20000"/>
              </a:spcBef>
              <a:buChar char="–"/>
              <a:defRPr sz="1600">
                <a:solidFill>
                  <a:schemeClr val="tx1"/>
                </a:solidFill>
                <a:latin typeface="Arial" panose="020B0604020202020204" pitchFamily="34" charset="0"/>
              </a:defRPr>
            </a:lvl4pPr>
            <a:lvl5pPr marL="2095500" indent="-266700">
              <a:spcBef>
                <a:spcPct val="20000"/>
              </a:spcBef>
              <a:buChar char="»"/>
              <a:defRPr sz="1400">
                <a:solidFill>
                  <a:schemeClr val="tx1"/>
                </a:solidFill>
                <a:latin typeface="Arial" panose="020B0604020202020204" pitchFamily="34" charset="0"/>
              </a:defRPr>
            </a:lvl5pPr>
            <a:lvl6pPr marL="2552700" indent="-266700" fontAlgn="base">
              <a:spcBef>
                <a:spcPct val="20000"/>
              </a:spcBef>
              <a:spcAft>
                <a:spcPct val="0"/>
              </a:spcAft>
              <a:buChar char="»"/>
              <a:defRPr sz="1400">
                <a:solidFill>
                  <a:schemeClr val="tx1"/>
                </a:solidFill>
                <a:latin typeface="Arial" panose="020B0604020202020204" pitchFamily="34" charset="0"/>
              </a:defRPr>
            </a:lvl6pPr>
            <a:lvl7pPr marL="3009900" indent="-266700" fontAlgn="base">
              <a:spcBef>
                <a:spcPct val="20000"/>
              </a:spcBef>
              <a:spcAft>
                <a:spcPct val="0"/>
              </a:spcAft>
              <a:buChar char="»"/>
              <a:defRPr sz="1400">
                <a:solidFill>
                  <a:schemeClr val="tx1"/>
                </a:solidFill>
                <a:latin typeface="Arial" panose="020B0604020202020204" pitchFamily="34" charset="0"/>
              </a:defRPr>
            </a:lvl7pPr>
            <a:lvl8pPr marL="3467100" indent="-266700" fontAlgn="base">
              <a:spcBef>
                <a:spcPct val="20000"/>
              </a:spcBef>
              <a:spcAft>
                <a:spcPct val="0"/>
              </a:spcAft>
              <a:buChar char="»"/>
              <a:defRPr sz="1400">
                <a:solidFill>
                  <a:schemeClr val="tx1"/>
                </a:solidFill>
                <a:latin typeface="Arial" panose="020B0604020202020204" pitchFamily="34" charset="0"/>
              </a:defRPr>
            </a:lvl8pPr>
            <a:lvl9pPr marL="3924300" indent="-266700" fontAlgn="base">
              <a:spcBef>
                <a:spcPct val="20000"/>
              </a:spcBef>
              <a:spcAft>
                <a:spcPct val="0"/>
              </a:spcAft>
              <a:buChar char="»"/>
              <a:defRPr sz="1400">
                <a:solidFill>
                  <a:schemeClr val="tx1"/>
                </a:solidFill>
                <a:latin typeface="Arial" panose="020B0604020202020204" pitchFamily="34" charset="0"/>
              </a:defRPr>
            </a:lvl9pPr>
          </a:lstStyle>
          <a:p>
            <a:r>
              <a:rPr lang="en-US" altLang="en-US" sz="2000" dirty="0" smtClean="0">
                <a:solidFill>
                  <a:schemeClr val="bg1"/>
                </a:solidFill>
                <a:latin typeface="+mj-lt"/>
              </a:rPr>
              <a:t>Sub problem </a:t>
            </a:r>
            <a:r>
              <a:rPr lang="en-US" altLang="en-US" sz="2000" dirty="0">
                <a:solidFill>
                  <a:schemeClr val="bg1"/>
                </a:solidFill>
                <a:latin typeface="+mj-lt"/>
              </a:rPr>
              <a:t>size at level </a:t>
            </a:r>
            <a:r>
              <a:rPr lang="en-US" altLang="en-US" sz="2000" dirty="0" err="1">
                <a:solidFill>
                  <a:schemeClr val="bg1"/>
                </a:solidFill>
                <a:latin typeface="+mj-lt"/>
              </a:rPr>
              <a:t>i</a:t>
            </a:r>
            <a:r>
              <a:rPr lang="en-US" altLang="en-US" sz="2000" dirty="0">
                <a:solidFill>
                  <a:schemeClr val="bg1"/>
                </a:solidFill>
                <a:latin typeface="+mj-lt"/>
              </a:rPr>
              <a:t> is: n/4</a:t>
            </a:r>
            <a:r>
              <a:rPr lang="en-US" altLang="en-US" sz="2000" baseline="30000" dirty="0">
                <a:solidFill>
                  <a:schemeClr val="bg1"/>
                </a:solidFill>
                <a:latin typeface="+mj-lt"/>
              </a:rPr>
              <a:t>i</a:t>
            </a:r>
          </a:p>
          <a:p>
            <a:r>
              <a:rPr lang="en-US" altLang="en-US" sz="2000" dirty="0" smtClean="0">
                <a:solidFill>
                  <a:schemeClr val="bg1"/>
                </a:solidFill>
                <a:latin typeface="+mj-lt"/>
              </a:rPr>
              <a:t>Sub problem </a:t>
            </a:r>
            <a:r>
              <a:rPr lang="en-US" altLang="en-US" sz="2000" dirty="0">
                <a:solidFill>
                  <a:schemeClr val="bg1"/>
                </a:solidFill>
                <a:latin typeface="+mj-lt"/>
              </a:rPr>
              <a:t>size hits 1 when 1 = n/4</a:t>
            </a:r>
            <a:r>
              <a:rPr lang="en-US" altLang="en-US" sz="2000" baseline="30000" dirty="0">
                <a:solidFill>
                  <a:schemeClr val="bg1"/>
                </a:solidFill>
                <a:latin typeface="+mj-lt"/>
              </a:rPr>
              <a:t>i </a:t>
            </a:r>
            <a:r>
              <a:rPr lang="en-US" altLang="en-US" sz="2000" dirty="0">
                <a:solidFill>
                  <a:schemeClr val="bg1"/>
                </a:solidFill>
                <a:latin typeface="+mj-lt"/>
                <a:cs typeface="Arial" panose="020B0604020202020204" pitchFamily="34" charset="0"/>
                <a:sym typeface="Symbol" panose="05050102010706020507" pitchFamily="18" charset="2"/>
              </a:rPr>
              <a:t> </a:t>
            </a:r>
            <a:r>
              <a:rPr lang="en-US" altLang="en-US" sz="2000" dirty="0" err="1">
                <a:solidFill>
                  <a:schemeClr val="bg1"/>
                </a:solidFill>
                <a:latin typeface="+mj-lt"/>
                <a:cs typeface="Arial" panose="020B0604020202020204" pitchFamily="34" charset="0"/>
                <a:sym typeface="Symbol" panose="05050102010706020507" pitchFamily="18" charset="2"/>
              </a:rPr>
              <a:t>i</a:t>
            </a:r>
            <a:r>
              <a:rPr lang="en-US" altLang="en-US" sz="2000" dirty="0">
                <a:solidFill>
                  <a:schemeClr val="bg1"/>
                </a:solidFill>
                <a:latin typeface="+mj-lt"/>
                <a:cs typeface="Arial" panose="020B0604020202020204" pitchFamily="34" charset="0"/>
                <a:sym typeface="Symbol" panose="05050102010706020507" pitchFamily="18" charset="2"/>
              </a:rPr>
              <a:t> = log</a:t>
            </a:r>
            <a:r>
              <a:rPr lang="en-US" altLang="en-US" sz="2000" baseline="-25000" dirty="0">
                <a:solidFill>
                  <a:schemeClr val="bg1"/>
                </a:solidFill>
                <a:latin typeface="+mj-lt"/>
                <a:cs typeface="Arial" panose="020B0604020202020204" pitchFamily="34" charset="0"/>
                <a:sym typeface="Symbol" panose="05050102010706020507" pitchFamily="18" charset="2"/>
              </a:rPr>
              <a:t>4</a:t>
            </a:r>
            <a:r>
              <a:rPr lang="en-US" altLang="en-US" sz="2000" dirty="0">
                <a:solidFill>
                  <a:schemeClr val="bg1"/>
                </a:solidFill>
                <a:latin typeface="+mj-lt"/>
                <a:cs typeface="Arial" panose="020B0604020202020204" pitchFamily="34" charset="0"/>
                <a:sym typeface="Symbol" panose="05050102010706020507" pitchFamily="18" charset="2"/>
              </a:rPr>
              <a:t>n</a:t>
            </a:r>
          </a:p>
          <a:p>
            <a:r>
              <a:rPr lang="en-US" altLang="en-US" sz="2000" dirty="0">
                <a:solidFill>
                  <a:schemeClr val="bg1"/>
                </a:solidFill>
                <a:latin typeface="+mj-lt"/>
                <a:cs typeface="Arial" panose="020B0604020202020204" pitchFamily="34" charset="0"/>
                <a:sym typeface="Symbol" panose="05050102010706020507" pitchFamily="18" charset="2"/>
              </a:rPr>
              <a:t>Cost of a node at level </a:t>
            </a:r>
            <a:r>
              <a:rPr lang="en-US" altLang="en-US" sz="2000" dirty="0" err="1">
                <a:solidFill>
                  <a:schemeClr val="bg1"/>
                </a:solidFill>
                <a:latin typeface="+mj-lt"/>
                <a:cs typeface="Arial" panose="020B0604020202020204" pitchFamily="34" charset="0"/>
                <a:sym typeface="Symbol" panose="05050102010706020507" pitchFamily="18" charset="2"/>
              </a:rPr>
              <a:t>i</a:t>
            </a:r>
            <a:r>
              <a:rPr lang="en-US" altLang="en-US" sz="2000" dirty="0">
                <a:solidFill>
                  <a:schemeClr val="bg1"/>
                </a:solidFill>
                <a:latin typeface="+mj-lt"/>
                <a:cs typeface="Arial" panose="020B0604020202020204" pitchFamily="34" charset="0"/>
                <a:sym typeface="Symbol" panose="05050102010706020507" pitchFamily="18" charset="2"/>
              </a:rPr>
              <a:t> = c(</a:t>
            </a:r>
            <a:r>
              <a:rPr lang="en-US" altLang="en-US" sz="2000" dirty="0">
                <a:solidFill>
                  <a:schemeClr val="bg1"/>
                </a:solidFill>
                <a:latin typeface="+mj-lt"/>
              </a:rPr>
              <a:t>n/4</a:t>
            </a:r>
            <a:r>
              <a:rPr lang="en-US" altLang="en-US" sz="2000" baseline="30000" dirty="0">
                <a:solidFill>
                  <a:schemeClr val="bg1"/>
                </a:solidFill>
                <a:latin typeface="+mj-lt"/>
              </a:rPr>
              <a:t>i</a:t>
            </a:r>
            <a:r>
              <a:rPr lang="en-US" altLang="en-US" sz="2000" dirty="0">
                <a:solidFill>
                  <a:schemeClr val="bg1"/>
                </a:solidFill>
                <a:latin typeface="+mj-lt"/>
              </a:rPr>
              <a:t>)</a:t>
            </a:r>
            <a:r>
              <a:rPr lang="en-US" altLang="en-US" sz="2000" baseline="30000" dirty="0">
                <a:solidFill>
                  <a:schemeClr val="bg1"/>
                </a:solidFill>
                <a:latin typeface="+mj-lt"/>
              </a:rPr>
              <a:t>2</a:t>
            </a:r>
          </a:p>
          <a:p>
            <a:r>
              <a:rPr lang="en-US" altLang="en-US" sz="2000" dirty="0">
                <a:solidFill>
                  <a:schemeClr val="bg1"/>
                </a:solidFill>
                <a:latin typeface="+mj-lt"/>
              </a:rPr>
              <a:t>Number of nodes at level </a:t>
            </a:r>
            <a:r>
              <a:rPr lang="en-US" altLang="en-US" sz="2000" dirty="0" err="1">
                <a:solidFill>
                  <a:schemeClr val="bg1"/>
                </a:solidFill>
                <a:latin typeface="+mj-lt"/>
              </a:rPr>
              <a:t>i</a:t>
            </a:r>
            <a:r>
              <a:rPr lang="en-US" altLang="en-US" sz="2000" dirty="0">
                <a:solidFill>
                  <a:schemeClr val="bg1"/>
                </a:solidFill>
                <a:latin typeface="+mj-lt"/>
              </a:rPr>
              <a:t> = 3</a:t>
            </a:r>
            <a:r>
              <a:rPr lang="en-US" altLang="en-US" sz="2000" baseline="30000" dirty="0">
                <a:solidFill>
                  <a:schemeClr val="bg1"/>
                </a:solidFill>
                <a:latin typeface="+mj-lt"/>
              </a:rPr>
              <a:t>i</a:t>
            </a:r>
            <a:r>
              <a:rPr lang="en-US" altLang="en-US" sz="2000" dirty="0">
                <a:solidFill>
                  <a:schemeClr val="bg1"/>
                </a:solidFill>
                <a:latin typeface="+mj-lt"/>
              </a:rPr>
              <a:t> </a:t>
            </a:r>
            <a:r>
              <a:rPr lang="en-US" altLang="en-US" sz="2000" dirty="0">
                <a:solidFill>
                  <a:schemeClr val="bg1"/>
                </a:solidFill>
                <a:latin typeface="+mj-lt"/>
                <a:cs typeface="Arial" panose="020B0604020202020204" pitchFamily="34" charset="0"/>
                <a:sym typeface="Symbol" panose="05050102010706020507" pitchFamily="18" charset="2"/>
              </a:rPr>
              <a:t> last level has 3</a:t>
            </a:r>
            <a:r>
              <a:rPr lang="en-US" altLang="en-US" sz="2000" baseline="30000" dirty="0">
                <a:solidFill>
                  <a:schemeClr val="bg1"/>
                </a:solidFill>
                <a:latin typeface="+mj-lt"/>
                <a:cs typeface="Arial" panose="020B0604020202020204" pitchFamily="34" charset="0"/>
                <a:sym typeface="Symbol" panose="05050102010706020507" pitchFamily="18" charset="2"/>
              </a:rPr>
              <a:t>log</a:t>
            </a:r>
            <a:r>
              <a:rPr lang="en-US" altLang="en-US" sz="2000" baseline="-25000" dirty="0">
                <a:solidFill>
                  <a:schemeClr val="bg1"/>
                </a:solidFill>
                <a:latin typeface="+mj-lt"/>
                <a:cs typeface="Arial" panose="020B0604020202020204" pitchFamily="34" charset="0"/>
                <a:sym typeface="Symbol" panose="05050102010706020507" pitchFamily="18" charset="2"/>
              </a:rPr>
              <a:t>4</a:t>
            </a:r>
            <a:r>
              <a:rPr lang="en-US" altLang="en-US" sz="2000" baseline="30000" dirty="0">
                <a:solidFill>
                  <a:schemeClr val="bg1"/>
                </a:solidFill>
                <a:latin typeface="+mj-lt"/>
                <a:cs typeface="Arial" panose="020B0604020202020204" pitchFamily="34" charset="0"/>
                <a:sym typeface="Symbol" panose="05050102010706020507" pitchFamily="18" charset="2"/>
              </a:rPr>
              <a:t>n </a:t>
            </a:r>
            <a:r>
              <a:rPr lang="en-US" altLang="en-US" sz="2000" dirty="0">
                <a:solidFill>
                  <a:schemeClr val="bg1"/>
                </a:solidFill>
                <a:latin typeface="+mj-lt"/>
                <a:cs typeface="Arial" panose="020B0604020202020204" pitchFamily="34" charset="0"/>
                <a:sym typeface="Symbol" panose="05050102010706020507" pitchFamily="18" charset="2"/>
              </a:rPr>
              <a:t>= n</a:t>
            </a:r>
            <a:r>
              <a:rPr lang="en-US" altLang="en-US" sz="2000" baseline="30000" dirty="0">
                <a:solidFill>
                  <a:schemeClr val="bg1"/>
                </a:solidFill>
                <a:latin typeface="+mj-lt"/>
                <a:cs typeface="Arial" panose="020B0604020202020204" pitchFamily="34" charset="0"/>
                <a:sym typeface="Symbol" panose="05050102010706020507" pitchFamily="18" charset="2"/>
              </a:rPr>
              <a:t>log</a:t>
            </a:r>
            <a:r>
              <a:rPr lang="en-US" altLang="en-US" sz="2000" baseline="-25000" dirty="0">
                <a:solidFill>
                  <a:schemeClr val="bg1"/>
                </a:solidFill>
                <a:latin typeface="+mj-lt"/>
                <a:cs typeface="Arial" panose="020B0604020202020204" pitchFamily="34" charset="0"/>
                <a:sym typeface="Symbol" panose="05050102010706020507" pitchFamily="18" charset="2"/>
              </a:rPr>
              <a:t>4</a:t>
            </a:r>
            <a:r>
              <a:rPr lang="en-US" altLang="en-US" sz="2000" baseline="30000" dirty="0">
                <a:solidFill>
                  <a:schemeClr val="bg1"/>
                </a:solidFill>
                <a:latin typeface="+mj-lt"/>
                <a:cs typeface="Arial" panose="020B0604020202020204" pitchFamily="34" charset="0"/>
                <a:sym typeface="Symbol" panose="05050102010706020507" pitchFamily="18" charset="2"/>
              </a:rPr>
              <a:t>3</a:t>
            </a:r>
            <a:r>
              <a:rPr lang="en-US" altLang="en-US" sz="2000" dirty="0">
                <a:solidFill>
                  <a:schemeClr val="bg1"/>
                </a:solidFill>
                <a:latin typeface="+mj-lt"/>
                <a:cs typeface="Arial" panose="020B0604020202020204" pitchFamily="34" charset="0"/>
                <a:sym typeface="Symbol" panose="05050102010706020507" pitchFamily="18" charset="2"/>
              </a:rPr>
              <a:t> nodes</a:t>
            </a:r>
            <a:endParaRPr lang="en-US" altLang="en-US" sz="2000" dirty="0">
              <a:solidFill>
                <a:schemeClr val="bg1"/>
              </a:solidFill>
              <a:latin typeface="+mj-lt"/>
            </a:endParaRPr>
          </a:p>
          <a:p>
            <a:r>
              <a:rPr lang="en-US" altLang="en-US" sz="2000" dirty="0">
                <a:solidFill>
                  <a:schemeClr val="bg1"/>
                </a:solidFill>
                <a:latin typeface="+mj-lt"/>
              </a:rPr>
              <a:t>Total cost: </a:t>
            </a:r>
          </a:p>
          <a:p>
            <a:endParaRPr lang="en-US" altLang="en-US" sz="2000" dirty="0">
              <a:solidFill>
                <a:schemeClr val="bg1"/>
              </a:solidFill>
              <a:latin typeface="+mj-lt"/>
            </a:endParaRPr>
          </a:p>
          <a:p>
            <a:endParaRPr lang="en-US" altLang="en-US" sz="2000" dirty="0">
              <a:solidFill>
                <a:schemeClr val="bg1"/>
              </a:solidFill>
              <a:latin typeface="+mj-lt"/>
            </a:endParaRPr>
          </a:p>
          <a:p>
            <a:pPr>
              <a:buFontTx/>
              <a:buNone/>
            </a:pPr>
            <a:r>
              <a:rPr lang="en-US" altLang="en-US" sz="2000" dirty="0">
                <a:solidFill>
                  <a:schemeClr val="bg1"/>
                </a:solidFill>
                <a:latin typeface="+mj-lt"/>
              </a:rPr>
              <a:t>	 </a:t>
            </a:r>
            <a:endParaRPr lang="en-US" altLang="en-US" sz="2000" dirty="0" smtClean="0">
              <a:solidFill>
                <a:schemeClr val="bg1"/>
              </a:solidFill>
              <a:latin typeface="+mj-lt"/>
            </a:endParaRPr>
          </a:p>
          <a:p>
            <a:pPr>
              <a:buFontTx/>
              <a:buNone/>
            </a:pPr>
            <a:endParaRPr lang="en-US" altLang="en-US" sz="2000" dirty="0">
              <a:solidFill>
                <a:schemeClr val="bg1"/>
              </a:solidFill>
              <a:latin typeface="+mj-lt"/>
              <a:cs typeface="Arial" panose="020B0604020202020204" pitchFamily="34" charset="0"/>
              <a:sym typeface="Symbol" panose="05050102010706020507" pitchFamily="18" charset="2"/>
            </a:endParaRPr>
          </a:p>
          <a:p>
            <a:pPr>
              <a:buFontTx/>
              <a:buNone/>
            </a:pPr>
            <a:r>
              <a:rPr lang="en-US" altLang="en-US" sz="2000" dirty="0" smtClean="0">
                <a:solidFill>
                  <a:schemeClr val="bg1"/>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rPr>
              <a:t>T(n) = O(n</a:t>
            </a:r>
            <a:r>
              <a:rPr lang="en-US" altLang="en-US" sz="2000" baseline="30000" dirty="0">
                <a:solidFill>
                  <a:schemeClr val="bg1"/>
                </a:solidFill>
                <a:latin typeface="+mj-lt"/>
              </a:rPr>
              <a:t>2</a:t>
            </a:r>
            <a:r>
              <a:rPr lang="en-US" altLang="en-US" sz="2000" dirty="0">
                <a:solidFill>
                  <a:schemeClr val="bg1"/>
                </a:solidFill>
                <a:latin typeface="+mj-lt"/>
              </a:rPr>
              <a:t>)</a:t>
            </a:r>
          </a:p>
        </p:txBody>
      </p:sp>
      <p:graphicFrame>
        <p:nvGraphicFramePr>
          <p:cNvPr id="13" name="Object 6"/>
          <p:cNvGraphicFramePr>
            <a:graphicFrameLocks noGrp="1" noChangeAspect="1"/>
          </p:cNvGraphicFramePr>
          <p:nvPr>
            <p:ph sz="half" idx="4294967295"/>
            <p:extLst>
              <p:ext uri="{D42A27DB-BD31-4B8C-83A1-F6EECF244321}">
                <p14:modId xmlns:p14="http://schemas.microsoft.com/office/powerpoint/2010/main" val="603530247"/>
              </p:ext>
            </p:extLst>
          </p:nvPr>
        </p:nvGraphicFramePr>
        <p:xfrm>
          <a:off x="2638696" y="3406775"/>
          <a:ext cx="9000310" cy="2301694"/>
        </p:xfrm>
        <a:graphic>
          <a:graphicData uri="http://schemas.openxmlformats.org/presentationml/2006/ole">
            <mc:AlternateContent xmlns:mc="http://schemas.openxmlformats.org/markup-compatibility/2006">
              <mc:Choice xmlns:v="urn:schemas-microsoft-com:vml" Requires="v">
                <p:oleObj spid="_x0000_s2089" name="Equation" r:id="rId3" imgW="3746160" imgH="1117440" progId="Equation.3">
                  <p:embed/>
                </p:oleObj>
              </mc:Choice>
              <mc:Fallback>
                <p:oleObj name="Equation" r:id="rId3" imgW="3746160" imgH="1117440" progId="Equation.3">
                  <p:embed/>
                  <p:pic>
                    <p:nvPicPr>
                      <p:cNvPr id="194566" name="Object 6"/>
                      <p:cNvPicPr>
                        <a:picLocks noChangeAspect="1" noChangeArrowheads="1"/>
                      </p:cNvPicPr>
                      <p:nvPr/>
                    </p:nvPicPr>
                    <p:blipFill>
                      <a:blip r:embed="rId4"/>
                      <a:srcRect/>
                      <a:stretch>
                        <a:fillRect/>
                      </a:stretch>
                    </p:blipFill>
                    <p:spPr bwMode="auto">
                      <a:xfrm>
                        <a:off x="2638696" y="3406775"/>
                        <a:ext cx="9000310" cy="23016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0732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22</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521555" y="1215550"/>
            <a:ext cx="10371908" cy="400110"/>
          </a:xfrm>
          <a:prstGeom prst="rect">
            <a:avLst/>
          </a:prstGeom>
          <a:noFill/>
        </p:spPr>
        <p:txBody>
          <a:bodyPr wrap="square" rtlCol="0">
            <a:spAutoFit/>
          </a:bodyPr>
          <a:lstStyle/>
          <a:p>
            <a:pPr marL="342900" lvl="0" indent="-342900" defTabSz="914400" fontAlgn="base">
              <a:spcBef>
                <a:spcPct val="20000"/>
              </a:spcBef>
              <a:spcAft>
                <a:spcPct val="0"/>
              </a:spcAft>
            </a:pPr>
            <a:r>
              <a:rPr lang="en-US" altLang="en-US" sz="2000" dirty="0">
                <a:solidFill>
                  <a:schemeClr val="bg1"/>
                </a:solidFill>
                <a:latin typeface="+mj-lt"/>
              </a:rPr>
              <a:t>W</a:t>
            </a:r>
            <a:r>
              <a:rPr lang="en-US" altLang="en-US" sz="2000" dirty="0" smtClean="0">
                <a:solidFill>
                  <a:schemeClr val="bg1"/>
                </a:solidFill>
                <a:latin typeface="+mj-lt"/>
              </a:rPr>
              <a:t>(n</a:t>
            </a:r>
            <a:r>
              <a:rPr lang="en-US" altLang="en-US" sz="2000" dirty="0">
                <a:solidFill>
                  <a:schemeClr val="bg1"/>
                </a:solidFill>
                <a:latin typeface="+mj-lt"/>
              </a:rPr>
              <a:t>) = W</a:t>
            </a:r>
            <a:r>
              <a:rPr lang="en-US" altLang="en-US" sz="2000" dirty="0" smtClean="0">
                <a:solidFill>
                  <a:schemeClr val="bg1"/>
                </a:solidFill>
                <a:latin typeface="+mj-lt"/>
              </a:rPr>
              <a:t>(n/3) </a:t>
            </a:r>
            <a:r>
              <a:rPr lang="en-US" altLang="en-US" sz="2000" dirty="0">
                <a:solidFill>
                  <a:schemeClr val="bg1"/>
                </a:solidFill>
                <a:latin typeface="+mj-lt"/>
              </a:rPr>
              <a:t>+ </a:t>
            </a:r>
            <a:r>
              <a:rPr lang="en-US" altLang="en-US" sz="2000" dirty="0" smtClean="0">
                <a:solidFill>
                  <a:schemeClr val="bg1"/>
                </a:solidFill>
              </a:rPr>
              <a:t>W(2n/3</a:t>
            </a:r>
            <a:r>
              <a:rPr lang="en-US" altLang="en-US" sz="2000" dirty="0">
                <a:solidFill>
                  <a:schemeClr val="bg1"/>
                </a:solidFill>
              </a:rPr>
              <a:t>) </a:t>
            </a:r>
            <a:r>
              <a:rPr lang="en-US" altLang="en-US" sz="2000" dirty="0" smtClean="0">
                <a:solidFill>
                  <a:schemeClr val="bg1"/>
                </a:solidFill>
              </a:rPr>
              <a:t>+ </a:t>
            </a:r>
            <a:r>
              <a:rPr lang="en-US" altLang="en-US" sz="2000" dirty="0" smtClean="0">
                <a:solidFill>
                  <a:schemeClr val="bg1"/>
                </a:solidFill>
                <a:latin typeface="+mj-lt"/>
              </a:rPr>
              <a:t>n</a:t>
            </a:r>
            <a:endParaRPr lang="en-US" altLang="en-US" sz="2000" dirty="0">
              <a:solidFill>
                <a:schemeClr val="bg1"/>
              </a:solidFill>
              <a:latin typeface="+mj-lt"/>
            </a:endParaRPr>
          </a:p>
        </p:txBody>
      </p:sp>
      <p:sp>
        <p:nvSpPr>
          <p:cNvPr id="8" name="TextBox 7"/>
          <p:cNvSpPr txBox="1"/>
          <p:nvPr/>
        </p:nvSpPr>
        <p:spPr>
          <a:xfrm>
            <a:off x="1201783" y="692330"/>
            <a:ext cx="10541725" cy="523220"/>
          </a:xfrm>
          <a:prstGeom prst="rect">
            <a:avLst/>
          </a:prstGeom>
          <a:noFill/>
        </p:spPr>
        <p:txBody>
          <a:bodyPr wrap="square" rtlCol="0">
            <a:spAutoFit/>
          </a:bodyPr>
          <a:lstStyle/>
          <a:p>
            <a:pPr algn="ctr"/>
            <a:r>
              <a:rPr lang="en-US" sz="2800" dirty="0" smtClean="0">
                <a:solidFill>
                  <a:schemeClr val="bg1"/>
                </a:solidFill>
              </a:rPr>
              <a:t>Recurrence Solution by Recursion Tree Method – Example 3</a:t>
            </a:r>
          </a:p>
        </p:txBody>
      </p:sp>
      <p:graphicFrame>
        <p:nvGraphicFramePr>
          <p:cNvPr id="9" name="Object 5"/>
          <p:cNvGraphicFramePr>
            <a:graphicFrameLocks noGrp="1" noChangeAspect="1"/>
          </p:cNvGraphicFramePr>
          <p:nvPr>
            <p:ph sz="quarter" idx="4294967295"/>
            <p:extLst>
              <p:ext uri="{D42A27DB-BD31-4B8C-83A1-F6EECF244321}">
                <p14:modId xmlns:p14="http://schemas.microsoft.com/office/powerpoint/2010/main" val="809992720"/>
              </p:ext>
            </p:extLst>
          </p:nvPr>
        </p:nvGraphicFramePr>
        <p:xfrm>
          <a:off x="4297679" y="1437289"/>
          <a:ext cx="7124973" cy="4672103"/>
        </p:xfrm>
        <a:graphic>
          <a:graphicData uri="http://schemas.openxmlformats.org/presentationml/2006/ole">
            <mc:AlternateContent xmlns:mc="http://schemas.openxmlformats.org/markup-compatibility/2006">
              <mc:Choice xmlns:v="urn:schemas-microsoft-com:vml" Requires="v">
                <p:oleObj spid="_x0000_s3111" name="Paint Shop Pro Image" r:id="rId3" imgW="5648780" imgH="6126829" progId="PaintShopPro">
                  <p:embed/>
                </p:oleObj>
              </mc:Choice>
              <mc:Fallback>
                <p:oleObj name="Paint Shop Pro Image" r:id="rId3" imgW="5648780" imgH="6126829" progId="PaintShopPro">
                  <p:embed/>
                  <p:pic>
                    <p:nvPicPr>
                      <p:cNvPr id="1986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7679" y="1437289"/>
                        <a:ext cx="7124973" cy="467210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0078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23</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521555" y="1215550"/>
            <a:ext cx="10371908" cy="400110"/>
          </a:xfrm>
          <a:prstGeom prst="rect">
            <a:avLst/>
          </a:prstGeom>
          <a:noFill/>
        </p:spPr>
        <p:txBody>
          <a:bodyPr wrap="square" rtlCol="0">
            <a:spAutoFit/>
          </a:bodyPr>
          <a:lstStyle/>
          <a:p>
            <a:pPr marL="342900" lvl="0" indent="-342900" defTabSz="914400" fontAlgn="base">
              <a:spcBef>
                <a:spcPct val="20000"/>
              </a:spcBef>
              <a:spcAft>
                <a:spcPct val="0"/>
              </a:spcAft>
            </a:pPr>
            <a:r>
              <a:rPr lang="en-US" altLang="en-US" sz="2000" dirty="0">
                <a:solidFill>
                  <a:schemeClr val="bg1"/>
                </a:solidFill>
              </a:rPr>
              <a:t>W(n) = W(n/3) + W(2n/3) + n</a:t>
            </a:r>
          </a:p>
        </p:txBody>
      </p:sp>
      <p:sp>
        <p:nvSpPr>
          <p:cNvPr id="8" name="TextBox 7"/>
          <p:cNvSpPr txBox="1"/>
          <p:nvPr/>
        </p:nvSpPr>
        <p:spPr>
          <a:xfrm>
            <a:off x="1201783" y="692330"/>
            <a:ext cx="10541725" cy="523220"/>
          </a:xfrm>
          <a:prstGeom prst="rect">
            <a:avLst/>
          </a:prstGeom>
          <a:noFill/>
        </p:spPr>
        <p:txBody>
          <a:bodyPr wrap="square" rtlCol="0">
            <a:spAutoFit/>
          </a:bodyPr>
          <a:lstStyle/>
          <a:p>
            <a:pPr algn="ctr"/>
            <a:r>
              <a:rPr lang="en-US" sz="2800" dirty="0" smtClean="0">
                <a:solidFill>
                  <a:schemeClr val="bg1"/>
                </a:solidFill>
              </a:rPr>
              <a:t>Recurrence Solution by Recursion Tree Method – Example 3</a:t>
            </a:r>
          </a:p>
        </p:txBody>
      </p:sp>
      <p:sp>
        <p:nvSpPr>
          <p:cNvPr id="9" name="Rectangle 6"/>
          <p:cNvSpPr>
            <a:spLocks noChangeArrowheads="1"/>
          </p:cNvSpPr>
          <p:nvPr/>
        </p:nvSpPr>
        <p:spPr bwMode="auto">
          <a:xfrm>
            <a:off x="381000" y="1828800"/>
            <a:ext cx="9651274"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2400">
                <a:solidFill>
                  <a:schemeClr val="accent2"/>
                </a:solidFill>
                <a:latin typeface="Arial" panose="020B0604020202020204" pitchFamily="34" charset="0"/>
              </a:defRPr>
            </a:lvl1pPr>
            <a:lvl2pPr marL="838200" indent="-381000">
              <a:spcBef>
                <a:spcPct val="20000"/>
              </a:spcBef>
              <a:buChar char="–"/>
              <a:defRPr sz="2000">
                <a:solidFill>
                  <a:schemeClr val="tx1"/>
                </a:solidFill>
                <a:latin typeface="Arial" panose="020B0604020202020204" pitchFamily="34" charset="0"/>
              </a:defRPr>
            </a:lvl2pPr>
            <a:lvl3pPr marL="1257300" indent="-342900">
              <a:spcBef>
                <a:spcPct val="20000"/>
              </a:spcBef>
              <a:buChar char="•"/>
              <a:defRPr>
                <a:solidFill>
                  <a:schemeClr val="accent2"/>
                </a:solidFill>
                <a:latin typeface="Arial" panose="020B0604020202020204" pitchFamily="34" charset="0"/>
              </a:defRPr>
            </a:lvl3pPr>
            <a:lvl4pPr marL="1676400" indent="-304800">
              <a:spcBef>
                <a:spcPct val="20000"/>
              </a:spcBef>
              <a:buChar char="–"/>
              <a:defRPr sz="1600">
                <a:solidFill>
                  <a:schemeClr val="tx1"/>
                </a:solidFill>
                <a:latin typeface="Arial" panose="020B0604020202020204" pitchFamily="34" charset="0"/>
              </a:defRPr>
            </a:lvl4pPr>
            <a:lvl5pPr marL="2095500" indent="-266700">
              <a:spcBef>
                <a:spcPct val="20000"/>
              </a:spcBef>
              <a:buChar char="»"/>
              <a:defRPr sz="1400">
                <a:solidFill>
                  <a:schemeClr val="tx1"/>
                </a:solidFill>
                <a:latin typeface="Arial" panose="020B0604020202020204" pitchFamily="34" charset="0"/>
              </a:defRPr>
            </a:lvl5pPr>
            <a:lvl6pPr marL="2552700" indent="-266700" fontAlgn="base">
              <a:spcBef>
                <a:spcPct val="20000"/>
              </a:spcBef>
              <a:spcAft>
                <a:spcPct val="0"/>
              </a:spcAft>
              <a:buChar char="»"/>
              <a:defRPr sz="1400">
                <a:solidFill>
                  <a:schemeClr val="tx1"/>
                </a:solidFill>
                <a:latin typeface="Arial" panose="020B0604020202020204" pitchFamily="34" charset="0"/>
              </a:defRPr>
            </a:lvl6pPr>
            <a:lvl7pPr marL="3009900" indent="-266700" fontAlgn="base">
              <a:spcBef>
                <a:spcPct val="20000"/>
              </a:spcBef>
              <a:spcAft>
                <a:spcPct val="0"/>
              </a:spcAft>
              <a:buChar char="»"/>
              <a:defRPr sz="1400">
                <a:solidFill>
                  <a:schemeClr val="tx1"/>
                </a:solidFill>
                <a:latin typeface="Arial" panose="020B0604020202020204" pitchFamily="34" charset="0"/>
              </a:defRPr>
            </a:lvl7pPr>
            <a:lvl8pPr marL="3467100" indent="-266700" fontAlgn="base">
              <a:spcBef>
                <a:spcPct val="20000"/>
              </a:spcBef>
              <a:spcAft>
                <a:spcPct val="0"/>
              </a:spcAft>
              <a:buChar char="»"/>
              <a:defRPr sz="1400">
                <a:solidFill>
                  <a:schemeClr val="tx1"/>
                </a:solidFill>
                <a:latin typeface="Arial" panose="020B0604020202020204" pitchFamily="34" charset="0"/>
              </a:defRPr>
            </a:lvl8pPr>
            <a:lvl9pPr marL="3924300" indent="-266700" fontAlgn="base">
              <a:spcBef>
                <a:spcPct val="20000"/>
              </a:spcBef>
              <a:spcAft>
                <a:spcPct val="0"/>
              </a:spcAft>
              <a:buChar char="»"/>
              <a:defRPr sz="1400">
                <a:solidFill>
                  <a:schemeClr val="tx1"/>
                </a:solidFill>
                <a:latin typeface="Arial" panose="020B0604020202020204" pitchFamily="34" charset="0"/>
              </a:defRPr>
            </a:lvl9pPr>
          </a:lstStyle>
          <a:p>
            <a:pPr>
              <a:lnSpc>
                <a:spcPct val="150000"/>
              </a:lnSpc>
            </a:pPr>
            <a:r>
              <a:rPr lang="en-US" altLang="en-US" sz="2000" dirty="0">
                <a:solidFill>
                  <a:schemeClr val="bg1"/>
                </a:solidFill>
                <a:latin typeface="+mj-lt"/>
              </a:rPr>
              <a:t>The longest path from the root to a leaf is:                  		       </a:t>
            </a:r>
            <a:endParaRPr lang="en-US" altLang="en-US" sz="2000" dirty="0" smtClean="0">
              <a:solidFill>
                <a:schemeClr val="bg1"/>
              </a:solidFill>
              <a:latin typeface="+mj-lt"/>
            </a:endParaRPr>
          </a:p>
          <a:p>
            <a:pPr marL="0" indent="0">
              <a:lnSpc>
                <a:spcPct val="150000"/>
              </a:lnSpc>
              <a:buNone/>
            </a:pPr>
            <a:r>
              <a:rPr lang="en-US" altLang="en-US" sz="2000" dirty="0">
                <a:solidFill>
                  <a:schemeClr val="bg1"/>
                </a:solidFill>
                <a:latin typeface="+mj-lt"/>
              </a:rPr>
              <a:t>	</a:t>
            </a:r>
            <a:r>
              <a:rPr lang="en-US" altLang="en-US" sz="2000" dirty="0" smtClean="0">
                <a:solidFill>
                  <a:schemeClr val="bg1"/>
                </a:solidFill>
                <a:latin typeface="+mj-lt"/>
              </a:rPr>
              <a:t>	 </a:t>
            </a:r>
            <a:r>
              <a:rPr lang="en-US" altLang="en-US" sz="2000" dirty="0">
                <a:solidFill>
                  <a:schemeClr val="bg1"/>
                </a:solidFill>
                <a:latin typeface="+mj-lt"/>
              </a:rPr>
              <a:t>n </a:t>
            </a:r>
            <a:r>
              <a:rPr lang="en-US" altLang="en-US" sz="2000" dirty="0">
                <a:solidFill>
                  <a:schemeClr val="bg1"/>
                </a:solidFill>
                <a:latin typeface="+mj-lt"/>
                <a:sym typeface="Symbol" panose="05050102010706020507" pitchFamily="18" charset="2"/>
              </a:rPr>
              <a:t> (2/3)n  (2/3)</a:t>
            </a:r>
            <a:r>
              <a:rPr lang="en-US" altLang="en-US" sz="2000" baseline="30000" dirty="0">
                <a:solidFill>
                  <a:schemeClr val="bg1"/>
                </a:solidFill>
                <a:latin typeface="+mj-lt"/>
                <a:sym typeface="Symbol" panose="05050102010706020507" pitchFamily="18" charset="2"/>
              </a:rPr>
              <a:t>2</a:t>
            </a:r>
            <a:r>
              <a:rPr lang="en-US" altLang="en-US" sz="2000" dirty="0">
                <a:solidFill>
                  <a:schemeClr val="bg1"/>
                </a:solidFill>
                <a:latin typeface="+mj-lt"/>
                <a:sym typeface="Symbol" panose="05050102010706020507" pitchFamily="18" charset="2"/>
              </a:rPr>
              <a:t> n  …  1</a:t>
            </a:r>
            <a:endParaRPr lang="en-US" altLang="en-US" sz="2000" baseline="30000" dirty="0">
              <a:solidFill>
                <a:schemeClr val="bg1"/>
              </a:solidFill>
              <a:latin typeface="+mj-lt"/>
              <a:sym typeface="Symbol" panose="05050102010706020507" pitchFamily="18" charset="2"/>
            </a:endParaRPr>
          </a:p>
          <a:p>
            <a:pPr>
              <a:lnSpc>
                <a:spcPct val="150000"/>
              </a:lnSpc>
            </a:pPr>
            <a:r>
              <a:rPr lang="en-US" altLang="en-US" sz="2000" dirty="0" smtClean="0">
                <a:solidFill>
                  <a:schemeClr val="bg1"/>
                </a:solidFill>
                <a:latin typeface="+mj-lt"/>
              </a:rPr>
              <a:t>Sub-problem </a:t>
            </a:r>
            <a:r>
              <a:rPr lang="en-US" altLang="en-US" sz="2000" dirty="0">
                <a:solidFill>
                  <a:schemeClr val="bg1"/>
                </a:solidFill>
                <a:latin typeface="+mj-lt"/>
              </a:rPr>
              <a:t>size hits 1 when </a:t>
            </a:r>
            <a:r>
              <a:rPr lang="en-US" altLang="en-US" sz="2000" dirty="0" smtClean="0">
                <a:solidFill>
                  <a:schemeClr val="bg1"/>
                </a:solidFill>
                <a:latin typeface="+mj-lt"/>
              </a:rPr>
              <a:t>1 </a:t>
            </a:r>
            <a:r>
              <a:rPr lang="en-US" altLang="en-US" sz="2000" dirty="0">
                <a:solidFill>
                  <a:schemeClr val="bg1"/>
                </a:solidFill>
                <a:latin typeface="+mj-lt"/>
              </a:rPr>
              <a:t>= (2/3)</a:t>
            </a:r>
            <a:r>
              <a:rPr lang="en-US" altLang="en-US" sz="2000" baseline="30000" dirty="0">
                <a:solidFill>
                  <a:schemeClr val="bg1"/>
                </a:solidFill>
                <a:latin typeface="+mj-lt"/>
              </a:rPr>
              <a:t>i</a:t>
            </a:r>
            <a:r>
              <a:rPr lang="en-US" altLang="en-US" sz="2000" dirty="0">
                <a:solidFill>
                  <a:schemeClr val="bg1"/>
                </a:solidFill>
                <a:latin typeface="+mj-lt"/>
              </a:rPr>
              <a:t>n </a:t>
            </a:r>
            <a:r>
              <a:rPr lang="en-US" altLang="en-US" sz="2000" dirty="0">
                <a:solidFill>
                  <a:schemeClr val="bg1"/>
                </a:solidFill>
                <a:latin typeface="+mj-lt"/>
                <a:sym typeface="Symbol" panose="05050102010706020507" pitchFamily="18" charset="2"/>
              </a:rPr>
              <a:t> </a:t>
            </a:r>
            <a:r>
              <a:rPr lang="en-US" altLang="en-US" sz="2000" dirty="0" err="1">
                <a:solidFill>
                  <a:schemeClr val="bg1"/>
                </a:solidFill>
                <a:latin typeface="+mj-lt"/>
                <a:sym typeface="Symbol" panose="05050102010706020507" pitchFamily="18" charset="2"/>
              </a:rPr>
              <a:t>i</a:t>
            </a:r>
            <a:r>
              <a:rPr lang="en-US" altLang="en-US" sz="2000" dirty="0">
                <a:solidFill>
                  <a:schemeClr val="bg1"/>
                </a:solidFill>
                <a:latin typeface="+mj-lt"/>
                <a:sym typeface="Symbol" panose="05050102010706020507" pitchFamily="18" charset="2"/>
              </a:rPr>
              <a:t>=log</a:t>
            </a:r>
            <a:r>
              <a:rPr lang="en-US" altLang="en-US" sz="2000" baseline="-25000" dirty="0">
                <a:solidFill>
                  <a:schemeClr val="bg1"/>
                </a:solidFill>
                <a:latin typeface="+mj-lt"/>
                <a:sym typeface="Symbol" panose="05050102010706020507" pitchFamily="18" charset="2"/>
              </a:rPr>
              <a:t>3/2</a:t>
            </a:r>
            <a:r>
              <a:rPr lang="en-US" altLang="en-US" sz="2000" dirty="0">
                <a:solidFill>
                  <a:schemeClr val="bg1"/>
                </a:solidFill>
                <a:latin typeface="+mj-lt"/>
                <a:sym typeface="Symbol" panose="05050102010706020507" pitchFamily="18" charset="2"/>
              </a:rPr>
              <a:t>n</a:t>
            </a:r>
            <a:endParaRPr lang="en-US" altLang="en-US" sz="2000" dirty="0">
              <a:solidFill>
                <a:schemeClr val="bg1"/>
              </a:solidFill>
              <a:latin typeface="+mj-lt"/>
              <a:cs typeface="Arial" panose="020B0604020202020204" pitchFamily="34" charset="0"/>
              <a:sym typeface="Symbol" panose="05050102010706020507" pitchFamily="18" charset="2"/>
            </a:endParaRPr>
          </a:p>
          <a:p>
            <a:pPr>
              <a:lnSpc>
                <a:spcPct val="150000"/>
              </a:lnSpc>
            </a:pPr>
            <a:r>
              <a:rPr lang="en-US" altLang="en-US" sz="2000" dirty="0">
                <a:solidFill>
                  <a:schemeClr val="bg1"/>
                </a:solidFill>
                <a:latin typeface="+mj-lt"/>
                <a:cs typeface="Arial" panose="020B0604020202020204" pitchFamily="34" charset="0"/>
                <a:sym typeface="Symbol" panose="05050102010706020507" pitchFamily="18" charset="2"/>
              </a:rPr>
              <a:t>Cost of the problem at level </a:t>
            </a:r>
            <a:r>
              <a:rPr lang="en-US" altLang="en-US" sz="2000" dirty="0" err="1">
                <a:solidFill>
                  <a:schemeClr val="bg1"/>
                </a:solidFill>
                <a:latin typeface="+mj-lt"/>
                <a:cs typeface="Arial" panose="020B0604020202020204" pitchFamily="34" charset="0"/>
                <a:sym typeface="Symbol" panose="05050102010706020507" pitchFamily="18" charset="2"/>
              </a:rPr>
              <a:t>i</a:t>
            </a:r>
            <a:r>
              <a:rPr lang="en-US" altLang="en-US" sz="2000" dirty="0">
                <a:solidFill>
                  <a:schemeClr val="bg1"/>
                </a:solidFill>
                <a:latin typeface="+mj-lt"/>
                <a:cs typeface="Arial" panose="020B0604020202020204" pitchFamily="34" charset="0"/>
                <a:sym typeface="Symbol" panose="05050102010706020507" pitchFamily="18" charset="2"/>
              </a:rPr>
              <a:t> = </a:t>
            </a:r>
            <a:r>
              <a:rPr lang="en-US" altLang="en-US" sz="2000" dirty="0">
                <a:solidFill>
                  <a:schemeClr val="bg1"/>
                </a:solidFill>
                <a:latin typeface="+mj-lt"/>
              </a:rPr>
              <a:t>n</a:t>
            </a:r>
          </a:p>
          <a:p>
            <a:pPr>
              <a:lnSpc>
                <a:spcPct val="150000"/>
              </a:lnSpc>
            </a:pPr>
            <a:r>
              <a:rPr lang="en-US" altLang="en-US" sz="2000" dirty="0">
                <a:solidFill>
                  <a:schemeClr val="bg1"/>
                </a:solidFill>
                <a:latin typeface="+mj-lt"/>
              </a:rPr>
              <a:t>Total cost:</a:t>
            </a:r>
          </a:p>
          <a:p>
            <a:endParaRPr lang="en-US" altLang="en-US" sz="2000" dirty="0">
              <a:solidFill>
                <a:schemeClr val="bg1"/>
              </a:solidFill>
              <a:latin typeface="+mj-lt"/>
            </a:endParaRPr>
          </a:p>
          <a:p>
            <a:endParaRPr lang="en-US" altLang="en-US" sz="2000" dirty="0">
              <a:solidFill>
                <a:schemeClr val="bg1"/>
              </a:solidFill>
              <a:latin typeface="+mj-lt"/>
            </a:endParaRPr>
          </a:p>
          <a:p>
            <a:pPr>
              <a:buFontTx/>
              <a:buNone/>
            </a:pPr>
            <a:endParaRPr lang="en-US" altLang="en-US" sz="2000" dirty="0">
              <a:solidFill>
                <a:schemeClr val="bg1"/>
              </a:solidFill>
              <a:latin typeface="+mj-lt"/>
              <a:cs typeface="Arial" panose="020B0604020202020204" pitchFamily="34" charset="0"/>
              <a:sym typeface="Symbol" panose="05050102010706020507" pitchFamily="18" charset="2"/>
            </a:endParaRPr>
          </a:p>
          <a:p>
            <a:pPr>
              <a:buFontTx/>
              <a:buNone/>
            </a:pPr>
            <a:r>
              <a:rPr lang="en-US" altLang="en-US" sz="2000" dirty="0">
                <a:solidFill>
                  <a:schemeClr val="bg1"/>
                </a:solidFill>
                <a:latin typeface="+mj-lt"/>
                <a:cs typeface="Arial" panose="020B0604020202020204" pitchFamily="34" charset="0"/>
                <a:sym typeface="Symbol" panose="05050102010706020507" pitchFamily="18" charset="2"/>
              </a:rPr>
              <a:t>			 </a:t>
            </a:r>
            <a:r>
              <a:rPr lang="en-US" altLang="en-US" sz="2000" dirty="0">
                <a:solidFill>
                  <a:schemeClr val="bg1"/>
                </a:solidFill>
                <a:latin typeface="+mj-lt"/>
              </a:rPr>
              <a:t>W(n) = O(</a:t>
            </a:r>
            <a:r>
              <a:rPr lang="en-US" altLang="en-US" sz="2000" dirty="0" err="1">
                <a:solidFill>
                  <a:schemeClr val="bg1"/>
                </a:solidFill>
                <a:latin typeface="+mj-lt"/>
              </a:rPr>
              <a:t>nlgn</a:t>
            </a:r>
            <a:r>
              <a:rPr lang="en-US" altLang="en-US" sz="2000" dirty="0">
                <a:solidFill>
                  <a:schemeClr val="bg1"/>
                </a:solidFill>
                <a:latin typeface="+mj-lt"/>
              </a:rPr>
              <a:t>)</a:t>
            </a:r>
          </a:p>
        </p:txBody>
      </p:sp>
      <p:graphicFrame>
        <p:nvGraphicFramePr>
          <p:cNvPr id="10" name="Object 7"/>
          <p:cNvGraphicFramePr>
            <a:graphicFrameLocks noGrp="1" noChangeAspect="1"/>
          </p:cNvGraphicFramePr>
          <p:nvPr>
            <p:ph sz="quarter" idx="4294967295"/>
            <p:extLst>
              <p:ext uri="{D42A27DB-BD31-4B8C-83A1-F6EECF244321}">
                <p14:modId xmlns:p14="http://schemas.microsoft.com/office/powerpoint/2010/main" val="2506354426"/>
              </p:ext>
            </p:extLst>
          </p:nvPr>
        </p:nvGraphicFramePr>
        <p:xfrm>
          <a:off x="2384153" y="3836194"/>
          <a:ext cx="5701756" cy="709612"/>
        </p:xfrm>
        <a:graphic>
          <a:graphicData uri="http://schemas.openxmlformats.org/presentationml/2006/ole">
            <mc:AlternateContent xmlns:mc="http://schemas.openxmlformats.org/markup-compatibility/2006">
              <mc:Choice xmlns:v="urn:schemas-microsoft-com:vml" Requires="v">
                <p:oleObj spid="_x0000_s4170" name="Equation" r:id="rId3" imgW="2717640" imgH="444240" progId="Equation.DSMT4">
                  <p:embed/>
                </p:oleObj>
              </mc:Choice>
              <mc:Fallback>
                <p:oleObj name="Equation" r:id="rId3" imgW="2717640" imgH="444240" progId="Equation.DSMT4">
                  <p:embed/>
                  <p:pic>
                    <p:nvPicPr>
                      <p:cNvPr id="19866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153" y="3836194"/>
                        <a:ext cx="5701756" cy="709612"/>
                      </a:xfrm>
                      <a:prstGeom prst="rect">
                        <a:avLst/>
                      </a:prstGeom>
                      <a:noFill/>
                      <a:ln>
                        <a:noFill/>
                      </a:ln>
                      <a:effec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3925193244"/>
              </p:ext>
            </p:extLst>
          </p:nvPr>
        </p:nvGraphicFramePr>
        <p:xfrm>
          <a:off x="2384153" y="4545806"/>
          <a:ext cx="7870190" cy="601662"/>
        </p:xfrm>
        <a:graphic>
          <a:graphicData uri="http://schemas.openxmlformats.org/presentationml/2006/ole">
            <mc:AlternateContent xmlns:mc="http://schemas.openxmlformats.org/markup-compatibility/2006">
              <mc:Choice xmlns:v="urn:schemas-microsoft-com:vml" Requires="v">
                <p:oleObj spid="_x0000_s4171" name="Equation" r:id="rId5" imgW="4597200" imgH="444240" progId="Equation.DSMT4">
                  <p:embed/>
                </p:oleObj>
              </mc:Choice>
              <mc:Fallback>
                <p:oleObj name="Equation" r:id="rId5" imgW="4597200" imgH="444240" progId="Equation.DSMT4">
                  <p:embed/>
                  <p:pic>
                    <p:nvPicPr>
                      <p:cNvPr id="19866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4153" y="4545806"/>
                        <a:ext cx="7870190" cy="6016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867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24</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852610"/>
          </a:xfrm>
          <a:prstGeom prst="rect">
            <a:avLst/>
          </a:prstGeom>
          <a:noFill/>
        </p:spPr>
        <p:txBody>
          <a:bodyPr wrap="square" rtlCol="0">
            <a:spAutoFit/>
          </a:bodyPr>
          <a:lstStyle/>
          <a:p>
            <a:pPr algn="ctr"/>
            <a:r>
              <a:rPr lang="en-US" sz="2800" dirty="0" smtClean="0">
                <a:solidFill>
                  <a:schemeClr val="bg1"/>
                </a:solidFill>
              </a:rPr>
              <a:t>Recurrence Solution by Master Theorem Method</a:t>
            </a:r>
          </a:p>
          <a:p>
            <a:pPr algn="ctr"/>
            <a:endParaRPr lang="en-US" sz="28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If an expression is of the following form:</a:t>
            </a:r>
          </a:p>
          <a:p>
            <a:pPr marL="342900" indent="-342900" algn="just">
              <a:buFont typeface="Arial" panose="020B0604020202020204" pitchFamily="34" charset="0"/>
              <a:buChar char="•"/>
            </a:pPr>
            <a:endParaRPr lang="en-US" sz="2000" dirty="0" smtClean="0">
              <a:solidFill>
                <a:srgbClr val="010000"/>
              </a:solidFill>
            </a:endParaRPr>
          </a:p>
          <a:p>
            <a:pPr marL="800100" lvl="1" indent="-342900" algn="just">
              <a:buFont typeface="Arial" panose="020B0604020202020204" pitchFamily="34" charset="0"/>
              <a:buChar char="•"/>
            </a:pPr>
            <a:r>
              <a:rPr lang="en-US" sz="2000" dirty="0" smtClean="0">
                <a:solidFill>
                  <a:srgbClr val="010000"/>
                </a:solidFill>
              </a:rPr>
              <a:t>T(n)=</a:t>
            </a:r>
            <a:r>
              <a:rPr lang="en-US" sz="2000" dirty="0" err="1" smtClean="0">
                <a:solidFill>
                  <a:srgbClr val="010000"/>
                </a:solidFill>
              </a:rPr>
              <a:t>aT</a:t>
            </a:r>
            <a:r>
              <a:rPr lang="en-US" sz="2000" dirty="0" smtClean="0">
                <a:solidFill>
                  <a:srgbClr val="010000"/>
                </a:solidFill>
              </a:rPr>
              <a:t>(n/b) +f(n) where </a:t>
            </a:r>
          </a:p>
          <a:p>
            <a:pPr marL="1257300" lvl="2" indent="-342900" algn="just">
              <a:buFont typeface="Arial" panose="020B0604020202020204" pitchFamily="34" charset="0"/>
              <a:buChar char="•"/>
            </a:pPr>
            <a:r>
              <a:rPr lang="en-US" sz="2000" dirty="0" smtClean="0">
                <a:solidFill>
                  <a:srgbClr val="010000"/>
                </a:solidFill>
              </a:rPr>
              <a:t>a≥1 </a:t>
            </a:r>
          </a:p>
          <a:p>
            <a:pPr marL="1257300" lvl="2" indent="-342900" algn="just">
              <a:buFont typeface="Arial" panose="020B0604020202020204" pitchFamily="34" charset="0"/>
              <a:buChar char="•"/>
            </a:pPr>
            <a:r>
              <a:rPr lang="en-US" sz="2000" dirty="0" smtClean="0">
                <a:solidFill>
                  <a:srgbClr val="010000"/>
                </a:solidFill>
              </a:rPr>
              <a:t>b&gt;1</a:t>
            </a:r>
          </a:p>
          <a:p>
            <a:pPr marL="1257300" lvl="2" indent="-342900" algn="just">
              <a:buFont typeface="Arial" panose="020B0604020202020204" pitchFamily="34" charset="0"/>
              <a:buChar char="•"/>
            </a:pPr>
            <a:r>
              <a:rPr lang="en-US" sz="2000" dirty="0" smtClean="0">
                <a:solidFill>
                  <a:srgbClr val="010000"/>
                </a:solidFill>
              </a:rPr>
              <a:t>f(n)&gt;0</a:t>
            </a:r>
            <a:endParaRPr lang="en-US" sz="2000" dirty="0">
              <a:solidFill>
                <a:srgbClr val="010000"/>
              </a:solidFill>
            </a:endParaRPr>
          </a:p>
          <a:p>
            <a:pPr marL="1257300" lvl="2" indent="-342900" algn="just">
              <a:buFont typeface="Arial" panose="020B0604020202020204" pitchFamily="34" charset="0"/>
              <a:buChar char="•"/>
            </a:pPr>
            <a:r>
              <a:rPr lang="en-US" altLang="en-US" sz="2000" dirty="0">
                <a:solidFill>
                  <a:schemeClr val="bg1"/>
                </a:solidFill>
                <a:sym typeface="Symbol" panose="05050102010706020507" pitchFamily="18" charset="2"/>
              </a:rPr>
              <a:t>n/b may not be an integer, but we ignore floors and ceilings</a:t>
            </a:r>
            <a:endParaRPr lang="en-US" sz="2000" dirty="0" smtClean="0">
              <a:solidFill>
                <a:schemeClr val="bg1"/>
              </a:solidFill>
            </a:endParaRPr>
          </a:p>
          <a:p>
            <a:pPr marL="800100" lvl="1" indent="-342900" algn="just">
              <a:buFont typeface="Arial" panose="020B0604020202020204" pitchFamily="34" charset="0"/>
              <a:buChar char="•"/>
            </a:pPr>
            <a:endParaRPr lang="en-US" sz="2000" dirty="0" smtClean="0">
              <a:solidFill>
                <a:srgbClr val="010000"/>
              </a:solidFill>
            </a:endParaRPr>
          </a:p>
          <a:p>
            <a:pPr marL="800100" lvl="1" indent="-342900" algn="just">
              <a:buFont typeface="Arial" panose="020B0604020202020204" pitchFamily="34" charset="0"/>
              <a:buChar char="•"/>
            </a:pPr>
            <a:r>
              <a:rPr lang="en-US" sz="2000" dirty="0" smtClean="0">
                <a:solidFill>
                  <a:srgbClr val="010000"/>
                </a:solidFill>
              </a:rPr>
              <a:t>then we can simplify the expression using Master Theorem method.</a:t>
            </a:r>
          </a:p>
          <a:p>
            <a:pPr marL="800100" lvl="1" indent="-342900" algn="just">
              <a:buFont typeface="Arial" panose="020B0604020202020204" pitchFamily="34" charset="0"/>
              <a:buChar char="•"/>
            </a:pPr>
            <a:endParaRPr lang="en-US" sz="2000" dirty="0" smtClean="0">
              <a:solidFill>
                <a:srgbClr val="010000"/>
              </a:solidFill>
            </a:endParaRPr>
          </a:p>
          <a:p>
            <a:pPr marL="800100" lvl="1" indent="-342900" algn="just">
              <a:buFont typeface="Arial" panose="020B0604020202020204" pitchFamily="34" charset="0"/>
              <a:buChar char="•"/>
            </a:pPr>
            <a:r>
              <a:rPr lang="en-US" sz="2000" dirty="0" smtClean="0">
                <a:solidFill>
                  <a:srgbClr val="010000"/>
                </a:solidFill>
              </a:rPr>
              <a:t>Problem is divided into a sub problems each of size n/b where a and b are positive constants. </a:t>
            </a:r>
          </a:p>
          <a:p>
            <a:pPr algn="just"/>
            <a:endParaRPr lang="en-US" sz="2000" baseline="30000" dirty="0">
              <a:solidFill>
                <a:schemeClr val="bg1"/>
              </a:solidFill>
            </a:endParaRPr>
          </a:p>
        </p:txBody>
      </p:sp>
    </p:spTree>
    <p:extLst>
      <p:ext uri="{BB962C8B-B14F-4D97-AF65-F5344CB8AC3E}">
        <p14:creationId xmlns:p14="http://schemas.microsoft.com/office/powerpoint/2010/main" val="1984616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25</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5089598"/>
          </a:xfrm>
          <a:prstGeom prst="rect">
            <a:avLst/>
          </a:prstGeom>
          <a:noFill/>
        </p:spPr>
        <p:txBody>
          <a:bodyPr wrap="square" rtlCol="0">
            <a:spAutoFit/>
          </a:bodyPr>
          <a:lstStyle/>
          <a:p>
            <a:pPr algn="ctr"/>
            <a:r>
              <a:rPr lang="en-US" sz="2800" dirty="0" smtClean="0">
                <a:solidFill>
                  <a:schemeClr val="bg1"/>
                </a:solidFill>
              </a:rPr>
              <a:t>Recurrence Solution by Master Theorem Method</a:t>
            </a:r>
          </a:p>
          <a:p>
            <a:pPr algn="ctr"/>
            <a:endParaRPr lang="en-US" sz="28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Calculate </a:t>
            </a:r>
            <a:r>
              <a:rPr lang="en-US" altLang="en-US" sz="2000" dirty="0" err="1">
                <a:solidFill>
                  <a:schemeClr val="bg1"/>
                </a:solidFill>
                <a:latin typeface="+mj-lt"/>
                <a:sym typeface="Symbol" panose="05050102010706020507" pitchFamily="18" charset="2"/>
              </a:rPr>
              <a:t>n</a:t>
            </a:r>
            <a:r>
              <a:rPr lang="en-US" altLang="en-US" sz="2000" baseline="30000" dirty="0" err="1">
                <a:solidFill>
                  <a:schemeClr val="bg1"/>
                </a:solidFill>
                <a:latin typeface="+mj-lt"/>
                <a:sym typeface="Symbol" panose="05050102010706020507" pitchFamily="18" charset="2"/>
              </a:rPr>
              <a:t>log</a:t>
            </a:r>
            <a:r>
              <a:rPr lang="en-US" altLang="en-US" sz="2000" baseline="-25000" dirty="0" err="1">
                <a:solidFill>
                  <a:schemeClr val="bg1"/>
                </a:solidFill>
                <a:latin typeface="+mj-lt"/>
                <a:sym typeface="Symbol" panose="05050102010706020507" pitchFamily="18" charset="2"/>
              </a:rPr>
              <a:t>b</a:t>
            </a:r>
            <a:r>
              <a:rPr lang="en-US" altLang="en-US" sz="2000" baseline="30000" dirty="0" err="1">
                <a:solidFill>
                  <a:schemeClr val="bg1"/>
                </a:solidFill>
                <a:latin typeface="+mj-lt"/>
                <a:sym typeface="Symbol" panose="05050102010706020507" pitchFamily="18" charset="2"/>
              </a:rPr>
              <a:t>a</a:t>
            </a:r>
            <a:r>
              <a:rPr lang="en-US" altLang="en-US" sz="2000" baseline="30000" dirty="0">
                <a:solidFill>
                  <a:schemeClr val="bg1"/>
                </a:solidFill>
                <a:latin typeface="+mj-lt"/>
                <a:cs typeface="Arial" panose="020B0604020202020204" pitchFamily="34" charset="0"/>
              </a:rPr>
              <a:t> </a:t>
            </a:r>
            <a:r>
              <a:rPr lang="en-US" altLang="en-US" sz="2000" dirty="0" smtClean="0">
                <a:solidFill>
                  <a:schemeClr val="bg1"/>
                </a:solidFill>
                <a:latin typeface="+mj-lt"/>
                <a:cs typeface="Arial" panose="020B0604020202020204" pitchFamily="34" charset="0"/>
              </a:rPr>
              <a:t> (n raise to the power log of a to the base b)</a:t>
            </a:r>
          </a:p>
          <a:p>
            <a:pPr marL="342900" indent="-342900" algn="just">
              <a:buFont typeface="Arial" panose="020B0604020202020204" pitchFamily="34" charset="0"/>
              <a:buChar char="•"/>
            </a:pPr>
            <a:endParaRPr lang="en-US" sz="2000" dirty="0" smtClean="0">
              <a:solidFill>
                <a:schemeClr val="bg1"/>
              </a:solidFill>
              <a:latin typeface="+mj-lt"/>
              <a:cs typeface="Arial" panose="020B0604020202020204" pitchFamily="34" charset="0"/>
            </a:endParaRPr>
          </a:p>
          <a:p>
            <a:pPr marL="342900" indent="-342900" algn="just">
              <a:buFont typeface="Arial" panose="020B0604020202020204" pitchFamily="34" charset="0"/>
              <a:buChar char="•"/>
            </a:pPr>
            <a:r>
              <a:rPr lang="en-US" sz="2000" dirty="0" smtClean="0">
                <a:solidFill>
                  <a:schemeClr val="bg1"/>
                </a:solidFill>
                <a:latin typeface="+mj-lt"/>
                <a:cs typeface="Arial" panose="020B0604020202020204" pitchFamily="34" charset="0"/>
              </a:rPr>
              <a:t>Now compare f(n) with </a:t>
            </a:r>
            <a:r>
              <a:rPr lang="en-US" altLang="en-US" sz="2000" dirty="0" err="1">
                <a:solidFill>
                  <a:schemeClr val="bg1"/>
                </a:solidFill>
                <a:sym typeface="Symbol" panose="05050102010706020507" pitchFamily="18" charset="2"/>
              </a:rPr>
              <a:t>n</a:t>
            </a:r>
            <a:r>
              <a:rPr lang="en-US" altLang="en-US" sz="2000" baseline="30000" dirty="0" err="1">
                <a:solidFill>
                  <a:schemeClr val="bg1"/>
                </a:solidFill>
                <a:sym typeface="Symbol" panose="05050102010706020507" pitchFamily="18" charset="2"/>
              </a:rPr>
              <a:t>log</a:t>
            </a:r>
            <a:r>
              <a:rPr lang="en-US" altLang="en-US" sz="2000" baseline="-25000" dirty="0" err="1">
                <a:solidFill>
                  <a:schemeClr val="bg1"/>
                </a:solidFill>
                <a:sym typeface="Symbol" panose="05050102010706020507" pitchFamily="18" charset="2"/>
              </a:rPr>
              <a:t>b</a:t>
            </a:r>
            <a:r>
              <a:rPr lang="en-US" altLang="en-US" sz="2000" baseline="30000" dirty="0" err="1">
                <a:solidFill>
                  <a:schemeClr val="bg1"/>
                </a:solidFill>
                <a:sym typeface="Symbol" panose="05050102010706020507" pitchFamily="18" charset="2"/>
              </a:rPr>
              <a:t>a</a:t>
            </a:r>
            <a:r>
              <a:rPr lang="en-US" altLang="en-US" sz="2000" baseline="30000" dirty="0">
                <a:solidFill>
                  <a:schemeClr val="bg1"/>
                </a:solidFill>
                <a:cs typeface="Arial" panose="020B0604020202020204" pitchFamily="34" charset="0"/>
              </a:rPr>
              <a:t> </a:t>
            </a:r>
            <a:r>
              <a:rPr lang="en-US" altLang="en-US" sz="2000" dirty="0">
                <a:solidFill>
                  <a:schemeClr val="bg1"/>
                </a:solidFill>
                <a:latin typeface="+mj-lt"/>
                <a:cs typeface="Arial" panose="020B0604020202020204" pitchFamily="34" charset="0"/>
              </a:rPr>
              <a:t> </a:t>
            </a:r>
            <a:r>
              <a:rPr lang="en-US" altLang="en-US" sz="2000" dirty="0" smtClean="0">
                <a:solidFill>
                  <a:schemeClr val="bg1"/>
                </a:solidFill>
                <a:latin typeface="+mj-lt"/>
                <a:cs typeface="Arial" panose="020B0604020202020204" pitchFamily="34" charset="0"/>
              </a:rPr>
              <a:t>and express the T(n) asymptotically based on the following conditions:</a:t>
            </a:r>
          </a:p>
          <a:p>
            <a:pPr marL="800100" lvl="1" indent="-342900" defTabSz="914400" fontAlgn="base">
              <a:lnSpc>
                <a:spcPct val="150000"/>
              </a:lnSpc>
              <a:spcBef>
                <a:spcPct val="20000"/>
              </a:spcBef>
              <a:spcAft>
                <a:spcPct val="0"/>
              </a:spcAft>
              <a:buFont typeface="Arial" panose="020B0604020202020204" pitchFamily="34" charset="0"/>
              <a:buChar char="•"/>
            </a:pPr>
            <a:r>
              <a:rPr lang="en-US" altLang="en-US" sz="2000" b="1" dirty="0">
                <a:solidFill>
                  <a:schemeClr val="bg1"/>
                </a:solidFill>
                <a:latin typeface="+mj-lt"/>
                <a:cs typeface="Arial" panose="020B0604020202020204" pitchFamily="34" charset="0"/>
              </a:rPr>
              <a:t>Case 1:</a:t>
            </a:r>
            <a:r>
              <a:rPr lang="en-US" altLang="en-US" sz="2000" dirty="0">
                <a:solidFill>
                  <a:schemeClr val="bg1"/>
                </a:solidFill>
                <a:latin typeface="+mj-lt"/>
                <a:cs typeface="Arial" panose="020B0604020202020204" pitchFamily="34" charset="0"/>
              </a:rPr>
              <a:t> if f(n) = </a:t>
            </a:r>
            <a:r>
              <a:rPr lang="en-US" altLang="en-US" sz="2000" dirty="0" smtClean="0">
                <a:solidFill>
                  <a:schemeClr val="bg1"/>
                </a:solidFill>
                <a:latin typeface="+mj-lt"/>
                <a:cs typeface="Arial" panose="020B0604020202020204" pitchFamily="34" charset="0"/>
              </a:rPr>
              <a:t>O(</a:t>
            </a:r>
            <a:r>
              <a:rPr lang="en-US" altLang="en-US" sz="2000" dirty="0" err="1" smtClean="0">
                <a:solidFill>
                  <a:schemeClr val="bg1"/>
                </a:solidFill>
                <a:latin typeface="+mj-lt"/>
                <a:sym typeface="Symbol" panose="05050102010706020507" pitchFamily="18" charset="2"/>
              </a:rPr>
              <a:t>n</a:t>
            </a:r>
            <a:r>
              <a:rPr lang="en-US" altLang="en-US" sz="2000" baseline="30000" dirty="0" err="1" smtClean="0">
                <a:solidFill>
                  <a:schemeClr val="bg1"/>
                </a:solidFill>
                <a:latin typeface="+mj-lt"/>
                <a:sym typeface="Symbol" panose="05050102010706020507" pitchFamily="18" charset="2"/>
              </a:rPr>
              <a:t>log</a:t>
            </a:r>
            <a:r>
              <a:rPr lang="en-US" altLang="en-US" sz="2000" baseline="-25000" dirty="0" err="1" smtClean="0">
                <a:solidFill>
                  <a:schemeClr val="bg1"/>
                </a:solidFill>
                <a:latin typeface="+mj-lt"/>
                <a:sym typeface="Symbol" panose="05050102010706020507" pitchFamily="18" charset="2"/>
              </a:rPr>
              <a:t>b</a:t>
            </a:r>
            <a:r>
              <a:rPr lang="en-US" altLang="en-US" sz="2000" baseline="30000" dirty="0" err="1" smtClean="0">
                <a:solidFill>
                  <a:schemeClr val="bg1"/>
                </a:solidFill>
                <a:latin typeface="+mj-lt"/>
                <a:sym typeface="Symbol" panose="05050102010706020507" pitchFamily="18" charset="2"/>
              </a:rPr>
              <a:t>a</a:t>
            </a:r>
            <a:r>
              <a:rPr lang="en-US" altLang="en-US" sz="2000" baseline="30000" dirty="0" smtClean="0">
                <a:solidFill>
                  <a:schemeClr val="bg1"/>
                </a:solidFill>
                <a:latin typeface="+mj-lt"/>
                <a:cs typeface="Arial" panose="020B0604020202020204" pitchFamily="34" charset="0"/>
              </a:rPr>
              <a:t> </a:t>
            </a:r>
            <a:r>
              <a:rPr lang="en-US" altLang="en-US" sz="2000" baseline="30000" dirty="0">
                <a:solidFill>
                  <a:schemeClr val="bg1"/>
                </a:solidFill>
                <a:latin typeface="+mj-lt"/>
                <a:cs typeface="Arial" panose="020B0604020202020204" pitchFamily="34" charset="0"/>
              </a:rPr>
              <a:t>-</a:t>
            </a:r>
            <a:r>
              <a:rPr lang="en-US" altLang="en-US" sz="2000" baseline="30000" dirty="0" smtClean="0">
                <a:solidFill>
                  <a:schemeClr val="bg1"/>
                </a:solidFill>
                <a:latin typeface="+mj-lt"/>
                <a:cs typeface="Arial" panose="020B0604020202020204" pitchFamily="34" charset="0"/>
                <a:sym typeface="Symbol" panose="05050102010706020507" pitchFamily="18" charset="2"/>
              </a:rPr>
              <a:t></a:t>
            </a:r>
            <a:r>
              <a:rPr lang="en-US" altLang="en-US" sz="2000" dirty="0" smtClean="0">
                <a:solidFill>
                  <a:schemeClr val="bg1"/>
                </a:solidFill>
                <a:latin typeface="+mj-lt"/>
                <a:cs typeface="Arial" panose="020B0604020202020204" pitchFamily="34" charset="0"/>
                <a:sym typeface="Symbol" panose="05050102010706020507" pitchFamily="18" charset="2"/>
              </a:rPr>
              <a:t>)</a:t>
            </a:r>
            <a:r>
              <a:rPr lang="en-US" altLang="en-US" sz="2000" dirty="0" smtClean="0">
                <a:solidFill>
                  <a:schemeClr val="bg1"/>
                </a:solidFill>
                <a:latin typeface="+mj-lt"/>
                <a:cs typeface="Arial" panose="020B0604020202020204" pitchFamily="34" charset="0"/>
              </a:rPr>
              <a:t> </a:t>
            </a:r>
            <a:r>
              <a:rPr lang="en-US" altLang="en-US" sz="2000" dirty="0">
                <a:solidFill>
                  <a:schemeClr val="bg1"/>
                </a:solidFill>
                <a:latin typeface="+mj-lt"/>
                <a:cs typeface="Arial" panose="020B0604020202020204" pitchFamily="34" charset="0"/>
              </a:rPr>
              <a:t>for some </a:t>
            </a:r>
            <a:r>
              <a:rPr lang="en-US" altLang="en-US" sz="2000" dirty="0">
                <a:solidFill>
                  <a:schemeClr val="bg1"/>
                </a:solidFill>
                <a:latin typeface="+mj-lt"/>
                <a:cs typeface="Arial" panose="020B0604020202020204" pitchFamily="34" charset="0"/>
                <a:sym typeface="Symbol" panose="05050102010706020507" pitchFamily="18" charset="2"/>
              </a:rPr>
              <a:t> &gt; 0, then: T(n) = (</a:t>
            </a:r>
            <a:r>
              <a:rPr lang="en-US" altLang="en-US" sz="2000" dirty="0" err="1">
                <a:solidFill>
                  <a:schemeClr val="bg1"/>
                </a:solidFill>
                <a:latin typeface="+mj-lt"/>
                <a:sym typeface="Symbol" panose="05050102010706020507" pitchFamily="18" charset="2"/>
              </a:rPr>
              <a:t>n</a:t>
            </a:r>
            <a:r>
              <a:rPr lang="en-US" altLang="en-US" sz="2000" baseline="30000" dirty="0" err="1">
                <a:solidFill>
                  <a:schemeClr val="bg1"/>
                </a:solidFill>
                <a:latin typeface="+mj-lt"/>
                <a:sym typeface="Symbol" panose="05050102010706020507" pitchFamily="18" charset="2"/>
              </a:rPr>
              <a:t>log</a:t>
            </a:r>
            <a:r>
              <a:rPr lang="en-US" altLang="en-US" sz="2000" baseline="-25000" dirty="0" err="1">
                <a:solidFill>
                  <a:schemeClr val="bg1"/>
                </a:solidFill>
                <a:latin typeface="+mj-lt"/>
                <a:sym typeface="Symbol" panose="05050102010706020507" pitchFamily="18" charset="2"/>
              </a:rPr>
              <a:t>b</a:t>
            </a:r>
            <a:r>
              <a:rPr lang="en-US" altLang="en-US" sz="2000" baseline="30000" dirty="0" err="1">
                <a:solidFill>
                  <a:schemeClr val="bg1"/>
                </a:solidFill>
                <a:latin typeface="+mj-lt"/>
                <a:sym typeface="Symbol" panose="05050102010706020507" pitchFamily="18" charset="2"/>
              </a:rPr>
              <a:t>a</a:t>
            </a:r>
            <a:r>
              <a:rPr lang="en-US" altLang="en-US" sz="2000" dirty="0">
                <a:solidFill>
                  <a:schemeClr val="bg1"/>
                </a:solidFill>
                <a:latin typeface="+mj-lt"/>
                <a:cs typeface="Arial" panose="020B0604020202020204" pitchFamily="34" charset="0"/>
                <a:sym typeface="Symbol" panose="05050102010706020507" pitchFamily="18" charset="2"/>
              </a:rPr>
              <a:t>) </a:t>
            </a:r>
          </a:p>
          <a:p>
            <a:pPr marL="800100" lvl="1" indent="-342900" defTabSz="914400" fontAlgn="base">
              <a:lnSpc>
                <a:spcPct val="150000"/>
              </a:lnSpc>
              <a:spcBef>
                <a:spcPct val="20000"/>
              </a:spcBef>
              <a:spcAft>
                <a:spcPct val="0"/>
              </a:spcAft>
              <a:buFont typeface="Arial" panose="020B0604020202020204" pitchFamily="34" charset="0"/>
              <a:buChar char="•"/>
            </a:pPr>
            <a:r>
              <a:rPr lang="en-US" altLang="en-US" sz="2000" b="1" dirty="0">
                <a:solidFill>
                  <a:schemeClr val="bg1"/>
                </a:solidFill>
                <a:latin typeface="+mj-lt"/>
                <a:cs typeface="Arial" panose="020B0604020202020204" pitchFamily="34" charset="0"/>
                <a:sym typeface="Symbol" panose="05050102010706020507" pitchFamily="18" charset="2"/>
              </a:rPr>
              <a:t>Case 2:</a:t>
            </a:r>
            <a:r>
              <a:rPr lang="en-US" altLang="en-US" sz="2000" dirty="0">
                <a:solidFill>
                  <a:schemeClr val="bg1"/>
                </a:solidFill>
                <a:latin typeface="+mj-lt"/>
                <a:cs typeface="Arial" panose="020B0604020202020204" pitchFamily="34" charset="0"/>
                <a:sym typeface="Symbol" panose="05050102010706020507" pitchFamily="18" charset="2"/>
              </a:rPr>
              <a:t> if f(n) = </a:t>
            </a:r>
            <a:r>
              <a:rPr lang="en-US" altLang="en-US" sz="2000" dirty="0">
                <a:solidFill>
                  <a:schemeClr val="bg1"/>
                </a:solidFill>
                <a:latin typeface="Comic Sans MS" panose="030F0702030302020204" pitchFamily="66" charset="0"/>
                <a:cs typeface="Arial" panose="020B0604020202020204" pitchFamily="34" charset="0"/>
                <a:sym typeface="Symbol" panose="05050102010706020507" pitchFamily="18" charset="2"/>
              </a:rPr>
              <a:t></a:t>
            </a:r>
            <a:r>
              <a:rPr lang="en-US" altLang="en-US" sz="2000" dirty="0" smtClean="0">
                <a:solidFill>
                  <a:schemeClr val="bg1"/>
                </a:solidFill>
                <a:latin typeface="+mj-lt"/>
                <a:cs typeface="Arial" panose="020B0604020202020204" pitchFamily="34" charset="0"/>
                <a:sym typeface="Symbol" panose="05050102010706020507" pitchFamily="18" charset="2"/>
              </a:rPr>
              <a:t>(</a:t>
            </a:r>
            <a:r>
              <a:rPr lang="en-US" altLang="en-US" sz="2000" dirty="0" err="1" smtClean="0">
                <a:solidFill>
                  <a:schemeClr val="bg1"/>
                </a:solidFill>
                <a:latin typeface="+mj-lt"/>
                <a:sym typeface="Symbol" panose="05050102010706020507" pitchFamily="18" charset="2"/>
              </a:rPr>
              <a:t>n</a:t>
            </a:r>
            <a:r>
              <a:rPr lang="en-US" altLang="en-US" sz="2000" baseline="30000" dirty="0" err="1" smtClean="0">
                <a:solidFill>
                  <a:schemeClr val="bg1"/>
                </a:solidFill>
                <a:latin typeface="+mj-lt"/>
                <a:sym typeface="Symbol" panose="05050102010706020507" pitchFamily="18" charset="2"/>
              </a:rPr>
              <a:t>log</a:t>
            </a:r>
            <a:r>
              <a:rPr lang="en-US" altLang="en-US" sz="2000" baseline="-25000" dirty="0" err="1" smtClean="0">
                <a:solidFill>
                  <a:schemeClr val="bg1"/>
                </a:solidFill>
                <a:latin typeface="+mj-lt"/>
                <a:sym typeface="Symbol" panose="05050102010706020507" pitchFamily="18" charset="2"/>
              </a:rPr>
              <a:t>b</a:t>
            </a:r>
            <a:r>
              <a:rPr lang="en-US" altLang="en-US" sz="2000" baseline="30000" dirty="0" err="1" smtClean="0">
                <a:solidFill>
                  <a:schemeClr val="bg1"/>
                </a:solidFill>
                <a:latin typeface="+mj-lt"/>
                <a:sym typeface="Symbol" panose="05050102010706020507" pitchFamily="18" charset="2"/>
              </a:rPr>
              <a:t>a</a:t>
            </a:r>
            <a:r>
              <a:rPr lang="en-US" altLang="en-US" sz="2000" dirty="0" smtClean="0">
                <a:solidFill>
                  <a:schemeClr val="bg1"/>
                </a:solidFill>
                <a:cs typeface="Arial" panose="020B0604020202020204" pitchFamily="34" charset="0"/>
                <a:sym typeface="Symbol" panose="05050102010706020507" pitchFamily="18" charset="2"/>
              </a:rPr>
              <a:t> </a:t>
            </a:r>
            <a:r>
              <a:rPr lang="en-US" altLang="en-US" sz="2000" dirty="0">
                <a:solidFill>
                  <a:schemeClr val="bg1"/>
                </a:solidFill>
                <a:cs typeface="Arial" panose="020B0604020202020204" pitchFamily="34" charset="0"/>
                <a:sym typeface="Symbol" panose="05050102010706020507" pitchFamily="18" charset="2"/>
              </a:rPr>
              <a:t>)</a:t>
            </a:r>
            <a:r>
              <a:rPr lang="en-US" altLang="en-US" sz="2000" dirty="0" smtClean="0">
                <a:solidFill>
                  <a:schemeClr val="bg1"/>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then: T(n) = (</a:t>
            </a:r>
            <a:r>
              <a:rPr lang="en-US" altLang="en-US" sz="2000" dirty="0" err="1">
                <a:solidFill>
                  <a:schemeClr val="bg1"/>
                </a:solidFill>
                <a:latin typeface="+mj-lt"/>
                <a:sym typeface="Symbol" panose="05050102010706020507" pitchFamily="18" charset="2"/>
              </a:rPr>
              <a:t>n</a:t>
            </a:r>
            <a:r>
              <a:rPr lang="en-US" altLang="en-US" sz="2000" baseline="30000" dirty="0" err="1">
                <a:solidFill>
                  <a:schemeClr val="bg1"/>
                </a:solidFill>
                <a:latin typeface="+mj-lt"/>
                <a:sym typeface="Symbol" panose="05050102010706020507" pitchFamily="18" charset="2"/>
              </a:rPr>
              <a:t>log</a:t>
            </a:r>
            <a:r>
              <a:rPr lang="en-US" altLang="en-US" sz="2000" baseline="-25000" dirty="0" err="1">
                <a:solidFill>
                  <a:schemeClr val="bg1"/>
                </a:solidFill>
                <a:latin typeface="+mj-lt"/>
                <a:sym typeface="Symbol" panose="05050102010706020507" pitchFamily="18" charset="2"/>
              </a:rPr>
              <a:t>b</a:t>
            </a:r>
            <a:r>
              <a:rPr lang="en-US" altLang="en-US" sz="2000" baseline="30000" dirty="0" err="1">
                <a:solidFill>
                  <a:schemeClr val="bg1"/>
                </a:solidFill>
                <a:latin typeface="+mj-lt"/>
                <a:sym typeface="Symbol" panose="05050102010706020507" pitchFamily="18" charset="2"/>
              </a:rPr>
              <a:t>a</a:t>
            </a:r>
            <a:r>
              <a:rPr lang="en-US" altLang="en-US" sz="2000" dirty="0">
                <a:solidFill>
                  <a:schemeClr val="bg1"/>
                </a:solidFill>
                <a:latin typeface="+mj-lt"/>
                <a:cs typeface="Arial" panose="020B0604020202020204" pitchFamily="34" charset="0"/>
                <a:sym typeface="Symbol" panose="05050102010706020507" pitchFamily="18" charset="2"/>
              </a:rPr>
              <a:t> </a:t>
            </a:r>
            <a:r>
              <a:rPr lang="en-US" altLang="en-US" sz="2000" dirty="0" err="1">
                <a:solidFill>
                  <a:schemeClr val="bg1"/>
                </a:solidFill>
                <a:latin typeface="+mj-lt"/>
                <a:cs typeface="Arial" panose="020B0604020202020204" pitchFamily="34" charset="0"/>
                <a:sym typeface="Symbol" panose="05050102010706020507" pitchFamily="18" charset="2"/>
              </a:rPr>
              <a:t>lgn</a:t>
            </a:r>
            <a:r>
              <a:rPr lang="en-US" altLang="en-US" sz="2000" dirty="0">
                <a:solidFill>
                  <a:schemeClr val="bg1"/>
                </a:solidFill>
                <a:latin typeface="+mj-lt"/>
                <a:cs typeface="Arial" panose="020B0604020202020204" pitchFamily="34" charset="0"/>
                <a:sym typeface="Symbol" panose="05050102010706020507" pitchFamily="18" charset="2"/>
              </a:rPr>
              <a:t>) </a:t>
            </a:r>
          </a:p>
          <a:p>
            <a:pPr marL="800100" lvl="1" indent="-342900" defTabSz="914400" fontAlgn="base">
              <a:lnSpc>
                <a:spcPct val="150000"/>
              </a:lnSpc>
              <a:spcBef>
                <a:spcPct val="20000"/>
              </a:spcBef>
              <a:spcAft>
                <a:spcPct val="0"/>
              </a:spcAft>
              <a:buFont typeface="Arial" panose="020B0604020202020204" pitchFamily="34" charset="0"/>
              <a:buChar char="•"/>
            </a:pPr>
            <a:r>
              <a:rPr lang="en-US" altLang="en-US" sz="2000" b="1" dirty="0">
                <a:solidFill>
                  <a:schemeClr val="bg1"/>
                </a:solidFill>
                <a:latin typeface="+mj-lt"/>
                <a:cs typeface="Arial" panose="020B0604020202020204" pitchFamily="34" charset="0"/>
                <a:sym typeface="Symbol" panose="05050102010706020507" pitchFamily="18" charset="2"/>
              </a:rPr>
              <a:t>Case 3:</a:t>
            </a:r>
            <a:r>
              <a:rPr lang="en-US" altLang="en-US" sz="2000" dirty="0">
                <a:solidFill>
                  <a:schemeClr val="bg1"/>
                </a:solidFill>
                <a:latin typeface="+mj-lt"/>
                <a:cs typeface="Arial" panose="020B0604020202020204" pitchFamily="34" charset="0"/>
                <a:sym typeface="Symbol" panose="05050102010706020507" pitchFamily="18" charset="2"/>
              </a:rPr>
              <a:t> if f(n) = </a:t>
            </a:r>
            <a:r>
              <a:rPr lang="en-US" altLang="en-US" sz="2000" dirty="0">
                <a:solidFill>
                  <a:schemeClr val="bg1"/>
                </a:solidFill>
                <a:latin typeface="Comic Sans MS" panose="030F0702030302020204" pitchFamily="66" charset="0"/>
                <a:cs typeface="Arial" panose="020B0604020202020204" pitchFamily="34" charset="0"/>
                <a:sym typeface="Symbol" panose="05050102010706020507" pitchFamily="18" charset="2"/>
              </a:rPr>
              <a:t></a:t>
            </a:r>
            <a:r>
              <a:rPr lang="en-US" altLang="en-US" sz="2000" dirty="0" smtClean="0">
                <a:solidFill>
                  <a:schemeClr val="bg1"/>
                </a:solidFill>
                <a:latin typeface="+mj-lt"/>
                <a:cs typeface="Arial" panose="020B0604020202020204" pitchFamily="34" charset="0"/>
                <a:sym typeface="Symbol" panose="05050102010706020507" pitchFamily="18" charset="2"/>
              </a:rPr>
              <a:t>(</a:t>
            </a:r>
            <a:r>
              <a:rPr lang="en-US" altLang="en-US" sz="2000" dirty="0" err="1" smtClean="0">
                <a:solidFill>
                  <a:schemeClr val="bg1"/>
                </a:solidFill>
                <a:latin typeface="+mj-lt"/>
                <a:sym typeface="Symbol" panose="05050102010706020507" pitchFamily="18" charset="2"/>
              </a:rPr>
              <a:t>n</a:t>
            </a:r>
            <a:r>
              <a:rPr lang="en-US" altLang="en-US" sz="2000" baseline="30000" dirty="0" err="1" smtClean="0">
                <a:solidFill>
                  <a:schemeClr val="bg1"/>
                </a:solidFill>
                <a:latin typeface="+mj-lt"/>
                <a:sym typeface="Symbol" panose="05050102010706020507" pitchFamily="18" charset="2"/>
              </a:rPr>
              <a:t>log</a:t>
            </a:r>
            <a:r>
              <a:rPr lang="en-US" altLang="en-US" sz="2000" baseline="-25000" dirty="0" err="1" smtClean="0">
                <a:solidFill>
                  <a:schemeClr val="bg1"/>
                </a:solidFill>
                <a:latin typeface="+mj-lt"/>
                <a:sym typeface="Symbol" panose="05050102010706020507" pitchFamily="18" charset="2"/>
              </a:rPr>
              <a:t>b</a:t>
            </a:r>
            <a:r>
              <a:rPr lang="en-US" altLang="en-US" sz="2000" baseline="30000" dirty="0" err="1" smtClean="0">
                <a:solidFill>
                  <a:schemeClr val="bg1"/>
                </a:solidFill>
                <a:latin typeface="+mj-lt"/>
                <a:sym typeface="Symbol" panose="05050102010706020507" pitchFamily="18" charset="2"/>
              </a:rPr>
              <a:t>a</a:t>
            </a:r>
            <a:r>
              <a:rPr lang="en-US" altLang="en-US" sz="2000" baseline="30000" dirty="0" smtClean="0">
                <a:solidFill>
                  <a:schemeClr val="bg1"/>
                </a:solidFill>
                <a:latin typeface="+mj-lt"/>
                <a:cs typeface="Arial" panose="020B0604020202020204" pitchFamily="34" charset="0"/>
              </a:rPr>
              <a:t> </a:t>
            </a:r>
            <a:r>
              <a:rPr lang="en-US" altLang="en-US" sz="2000" baseline="30000" dirty="0">
                <a:solidFill>
                  <a:schemeClr val="bg1"/>
                </a:solidFill>
                <a:latin typeface="+mj-lt"/>
                <a:cs typeface="Arial" panose="020B0604020202020204" pitchFamily="34" charset="0"/>
              </a:rPr>
              <a:t>+</a:t>
            </a:r>
            <a:r>
              <a:rPr lang="en-US" altLang="en-US" sz="2000" baseline="30000" dirty="0" smtClean="0">
                <a:solidFill>
                  <a:schemeClr val="bg1"/>
                </a:solidFill>
                <a:latin typeface="+mj-lt"/>
                <a:cs typeface="Arial" panose="020B0604020202020204" pitchFamily="34" charset="0"/>
                <a:sym typeface="Symbol" panose="05050102010706020507" pitchFamily="18" charset="2"/>
              </a:rPr>
              <a:t></a:t>
            </a:r>
            <a:r>
              <a:rPr lang="en-US" altLang="en-US" sz="2000" dirty="0" smtClean="0">
                <a:solidFill>
                  <a:schemeClr val="bg1"/>
                </a:solidFill>
                <a:cs typeface="Arial" panose="020B0604020202020204" pitchFamily="34" charset="0"/>
                <a:sym typeface="Symbol" panose="05050102010706020507" pitchFamily="18" charset="2"/>
              </a:rPr>
              <a:t>)</a:t>
            </a:r>
            <a:r>
              <a:rPr lang="en-US" altLang="en-US" sz="2000" dirty="0" smtClean="0">
                <a:solidFill>
                  <a:schemeClr val="bg1"/>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for some  &gt; 0, and if </a:t>
            </a:r>
            <a:r>
              <a:rPr lang="en-US" altLang="en-US" sz="2000" dirty="0" smtClean="0">
                <a:solidFill>
                  <a:schemeClr val="bg1"/>
                </a:solidFill>
                <a:latin typeface="+mj-lt"/>
                <a:cs typeface="Arial" panose="020B0604020202020204" pitchFamily="34" charset="0"/>
                <a:sym typeface="Symbol" panose="05050102010706020507" pitchFamily="18" charset="2"/>
              </a:rPr>
              <a:t>a*f(n/b</a:t>
            </a:r>
            <a:r>
              <a:rPr lang="en-US" altLang="en-US" sz="2000" dirty="0">
                <a:solidFill>
                  <a:schemeClr val="bg1"/>
                </a:solidFill>
                <a:latin typeface="+mj-lt"/>
                <a:cs typeface="Arial" panose="020B0604020202020204" pitchFamily="34" charset="0"/>
                <a:sym typeface="Symbol" panose="05050102010706020507" pitchFamily="18" charset="2"/>
              </a:rPr>
              <a:t>) ≤ </a:t>
            </a:r>
            <a:r>
              <a:rPr lang="en-US" altLang="en-US" sz="2000" dirty="0" smtClean="0">
                <a:solidFill>
                  <a:schemeClr val="bg1"/>
                </a:solidFill>
                <a:latin typeface="+mj-lt"/>
                <a:cs typeface="Arial" panose="020B0604020202020204" pitchFamily="34" charset="0"/>
                <a:sym typeface="Symbol" panose="05050102010706020507" pitchFamily="18" charset="2"/>
              </a:rPr>
              <a:t>c*f(n</a:t>
            </a:r>
            <a:r>
              <a:rPr lang="en-US" altLang="en-US" sz="2000" dirty="0">
                <a:solidFill>
                  <a:schemeClr val="bg1"/>
                </a:solidFill>
                <a:latin typeface="+mj-lt"/>
                <a:cs typeface="Arial" panose="020B0604020202020204" pitchFamily="34" charset="0"/>
                <a:sym typeface="Symbol" panose="05050102010706020507" pitchFamily="18" charset="2"/>
              </a:rPr>
              <a:t>) for some </a:t>
            </a:r>
            <a:r>
              <a:rPr lang="en-US" altLang="en-US" sz="2000" dirty="0" smtClean="0">
                <a:solidFill>
                  <a:schemeClr val="bg1"/>
                </a:solidFill>
                <a:latin typeface="+mj-lt"/>
                <a:cs typeface="Arial" panose="020B0604020202020204" pitchFamily="34" charset="0"/>
                <a:sym typeface="Symbol" panose="05050102010706020507" pitchFamily="18" charset="2"/>
              </a:rPr>
              <a:t>    c </a:t>
            </a:r>
            <a:r>
              <a:rPr lang="en-US" altLang="en-US" sz="2000" dirty="0">
                <a:solidFill>
                  <a:schemeClr val="bg1"/>
                </a:solidFill>
                <a:latin typeface="+mj-lt"/>
                <a:cs typeface="Arial" panose="020B0604020202020204" pitchFamily="34" charset="0"/>
                <a:sym typeface="Symbol" panose="05050102010706020507" pitchFamily="18" charset="2"/>
              </a:rPr>
              <a:t>&lt; 1 and all sufficiently large n, </a:t>
            </a:r>
            <a:r>
              <a:rPr lang="en-US" altLang="en-US" sz="2000" dirty="0" smtClean="0">
                <a:solidFill>
                  <a:schemeClr val="bg1"/>
                </a:solidFill>
                <a:latin typeface="+mj-lt"/>
                <a:cs typeface="Arial" panose="020B0604020202020204" pitchFamily="34" charset="0"/>
                <a:sym typeface="Symbol" panose="05050102010706020507" pitchFamily="18" charset="2"/>
              </a:rPr>
              <a:t>then: T(n</a:t>
            </a:r>
            <a:r>
              <a:rPr lang="en-US" altLang="en-US" sz="2000" dirty="0">
                <a:solidFill>
                  <a:schemeClr val="bg1"/>
                </a:solidFill>
                <a:latin typeface="+mj-lt"/>
                <a:cs typeface="Arial" panose="020B0604020202020204" pitchFamily="34" charset="0"/>
                <a:sym typeface="Symbol" panose="05050102010706020507" pitchFamily="18" charset="2"/>
              </a:rPr>
              <a:t>) = (f(n))</a:t>
            </a:r>
          </a:p>
          <a:p>
            <a:pPr marL="342900" indent="-342900" algn="just">
              <a:buFont typeface="Arial" panose="020B0604020202020204" pitchFamily="34" charset="0"/>
              <a:buChar char="•"/>
            </a:pPr>
            <a:endParaRPr lang="en-US" sz="2000" dirty="0" smtClean="0">
              <a:solidFill>
                <a:schemeClr val="bg1"/>
              </a:solidFill>
              <a:latin typeface="+mj-lt"/>
              <a:cs typeface="Arial" panose="020B0604020202020204" pitchFamily="34" charset="0"/>
            </a:endParaRPr>
          </a:p>
          <a:p>
            <a:pPr marL="342900" indent="-342900" algn="just">
              <a:buFont typeface="Arial" panose="020B0604020202020204" pitchFamily="34" charset="0"/>
              <a:buChar char="•"/>
            </a:pPr>
            <a:endParaRPr lang="en-US" sz="2000" dirty="0">
              <a:solidFill>
                <a:schemeClr val="bg1"/>
              </a:solidFill>
              <a:latin typeface="+mj-lt"/>
            </a:endParaRPr>
          </a:p>
          <a:p>
            <a:pPr algn="just"/>
            <a:endParaRPr lang="en-US" sz="2000" baseline="30000" dirty="0">
              <a:solidFill>
                <a:schemeClr val="bg1"/>
              </a:solidFill>
            </a:endParaRPr>
          </a:p>
        </p:txBody>
      </p:sp>
      <p:grpSp>
        <p:nvGrpSpPr>
          <p:cNvPr id="8" name="Group 5"/>
          <p:cNvGrpSpPr>
            <a:grpSpLocks/>
          </p:cNvGrpSpPr>
          <p:nvPr/>
        </p:nvGrpSpPr>
        <p:grpSpPr bwMode="auto">
          <a:xfrm>
            <a:off x="8335509" y="4810806"/>
            <a:ext cx="2349500" cy="903287"/>
            <a:chOff x="432" y="3456"/>
            <a:chExt cx="1480" cy="569"/>
          </a:xfrm>
        </p:grpSpPr>
        <p:sp>
          <p:nvSpPr>
            <p:cNvPr id="9" name="Text Box 6"/>
            <p:cNvSpPr txBox="1">
              <a:spLocks noChangeArrowheads="1"/>
            </p:cNvSpPr>
            <p:nvPr/>
          </p:nvSpPr>
          <p:spPr bwMode="auto">
            <a:xfrm>
              <a:off x="432" y="3792"/>
              <a:ext cx="1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regularity condition</a:t>
              </a:r>
            </a:p>
          </p:txBody>
        </p:sp>
        <p:sp>
          <p:nvSpPr>
            <p:cNvPr id="10" name="Freeform 7"/>
            <p:cNvSpPr>
              <a:spLocks/>
            </p:cNvSpPr>
            <p:nvPr/>
          </p:nvSpPr>
          <p:spPr bwMode="auto">
            <a:xfrm>
              <a:off x="856" y="3456"/>
              <a:ext cx="104" cy="336"/>
            </a:xfrm>
            <a:custGeom>
              <a:avLst/>
              <a:gdLst>
                <a:gd name="T0" fmla="*/ 56 w 104"/>
                <a:gd name="T1" fmla="*/ 336 h 336"/>
                <a:gd name="T2" fmla="*/ 56 w 104"/>
                <a:gd name="T3" fmla="*/ 240 h 336"/>
                <a:gd name="T4" fmla="*/ 8 w 104"/>
                <a:gd name="T5" fmla="*/ 144 h 336"/>
                <a:gd name="T6" fmla="*/ 104 w 104"/>
                <a:gd name="T7" fmla="*/ 0 h 336"/>
              </a:gdLst>
              <a:ahLst/>
              <a:cxnLst>
                <a:cxn ang="0">
                  <a:pos x="T0" y="T1"/>
                </a:cxn>
                <a:cxn ang="0">
                  <a:pos x="T2" y="T3"/>
                </a:cxn>
                <a:cxn ang="0">
                  <a:pos x="T4" y="T5"/>
                </a:cxn>
                <a:cxn ang="0">
                  <a:pos x="T6" y="T7"/>
                </a:cxn>
              </a:cxnLst>
              <a:rect l="0" t="0" r="r" b="b"/>
              <a:pathLst>
                <a:path w="104" h="336">
                  <a:moveTo>
                    <a:pt x="56" y="336"/>
                  </a:moveTo>
                  <a:cubicBezTo>
                    <a:pt x="60" y="304"/>
                    <a:pt x="64" y="272"/>
                    <a:pt x="56" y="240"/>
                  </a:cubicBezTo>
                  <a:cubicBezTo>
                    <a:pt x="48" y="208"/>
                    <a:pt x="0" y="184"/>
                    <a:pt x="8" y="144"/>
                  </a:cubicBezTo>
                  <a:cubicBezTo>
                    <a:pt x="16" y="104"/>
                    <a:pt x="60" y="52"/>
                    <a:pt x="104"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grpSp>
    </p:spTree>
    <p:extLst>
      <p:ext uri="{BB962C8B-B14F-4D97-AF65-F5344CB8AC3E}">
        <p14:creationId xmlns:p14="http://schemas.microsoft.com/office/powerpoint/2010/main" val="267723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26</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585871"/>
          </a:xfrm>
          <a:prstGeom prst="rect">
            <a:avLst/>
          </a:prstGeom>
          <a:noFill/>
        </p:spPr>
        <p:txBody>
          <a:bodyPr wrap="square" rtlCol="0">
            <a:spAutoFit/>
          </a:bodyPr>
          <a:lstStyle/>
          <a:p>
            <a:pPr algn="ctr"/>
            <a:r>
              <a:rPr lang="en-US" sz="2800" dirty="0" smtClean="0">
                <a:solidFill>
                  <a:schemeClr val="bg1"/>
                </a:solidFill>
              </a:rPr>
              <a:t>Recurrence Solution by Master Theorem Example 1</a:t>
            </a:r>
          </a:p>
          <a:p>
            <a:pPr marL="342900" lvl="0" indent="-342900" algn="just" defTabSz="914400" fontAlgn="base">
              <a:lnSpc>
                <a:spcPct val="200000"/>
              </a:lnSpc>
              <a:spcBef>
                <a:spcPct val="20000"/>
              </a:spcBef>
              <a:spcAft>
                <a:spcPct val="0"/>
              </a:spcAft>
            </a:pPr>
            <a:endParaRPr lang="en-US" altLang="en-US" sz="2000" dirty="0" smtClean="0">
              <a:solidFill>
                <a:schemeClr val="bg1"/>
              </a:solidFill>
              <a:latin typeface="+mj-lt"/>
              <a:cs typeface="Arial" panose="020B0604020202020204" pitchFamily="34" charset="0"/>
              <a:sym typeface="Symbol" panose="05050102010706020507" pitchFamily="18" charset="2"/>
            </a:endParaRPr>
          </a:p>
          <a:p>
            <a:pPr marL="342900" lvl="0" indent="-342900" algn="just" defTabSz="914400" fontAlgn="base">
              <a:lnSpc>
                <a:spcPct val="20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T(n</a:t>
            </a:r>
            <a:r>
              <a:rPr lang="en-US" altLang="en-US" sz="2000" dirty="0">
                <a:solidFill>
                  <a:schemeClr val="bg1"/>
                </a:solidFill>
                <a:latin typeface="+mj-lt"/>
                <a:cs typeface="Arial" panose="020B0604020202020204" pitchFamily="34" charset="0"/>
                <a:sym typeface="Symbol" panose="05050102010706020507" pitchFamily="18" charset="2"/>
              </a:rPr>
              <a:t>) = 2T(n/2) + n		</a:t>
            </a:r>
          </a:p>
          <a:p>
            <a:pPr marL="342900" lvl="0" indent="-342900" defTabSz="914400" fontAlgn="base">
              <a:lnSpc>
                <a:spcPct val="20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a </a:t>
            </a:r>
            <a:r>
              <a:rPr lang="en-US" altLang="en-US" sz="2000" dirty="0">
                <a:solidFill>
                  <a:schemeClr val="bg1"/>
                </a:solidFill>
                <a:latin typeface="+mj-lt"/>
                <a:cs typeface="Arial" panose="020B0604020202020204" pitchFamily="34" charset="0"/>
                <a:sym typeface="Symbol" panose="05050102010706020507" pitchFamily="18" charset="2"/>
              </a:rPr>
              <a:t>= 2, b = 2, log</a:t>
            </a:r>
            <a:r>
              <a:rPr lang="en-US" altLang="en-US" sz="2000" baseline="-25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2 = 1</a:t>
            </a:r>
          </a:p>
          <a:p>
            <a:pPr marL="342900" lvl="0" indent="-342900" defTabSz="914400" fontAlgn="base">
              <a:lnSpc>
                <a:spcPct val="20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Compare </a:t>
            </a:r>
            <a:r>
              <a:rPr lang="en-US" altLang="en-US" sz="2000" dirty="0">
                <a:solidFill>
                  <a:schemeClr val="bg1"/>
                </a:solidFill>
                <a:latin typeface="+mj-lt"/>
                <a:cs typeface="Arial" panose="020B0604020202020204" pitchFamily="34" charset="0"/>
                <a:sym typeface="Symbol" panose="05050102010706020507" pitchFamily="18" charset="2"/>
              </a:rPr>
              <a:t>n</a:t>
            </a:r>
            <a:r>
              <a:rPr lang="en-US" altLang="en-US" sz="2000" baseline="30000" dirty="0">
                <a:solidFill>
                  <a:schemeClr val="bg1"/>
                </a:solidFill>
                <a:latin typeface="+mj-lt"/>
                <a:cs typeface="Arial" panose="020B0604020202020204" pitchFamily="34" charset="0"/>
                <a:sym typeface="Symbol" panose="05050102010706020507" pitchFamily="18" charset="2"/>
              </a:rPr>
              <a:t>log</a:t>
            </a:r>
            <a:r>
              <a:rPr lang="en-US" altLang="en-US" sz="2000" baseline="-25000" dirty="0">
                <a:solidFill>
                  <a:schemeClr val="bg1"/>
                </a:solidFill>
                <a:latin typeface="+mj-lt"/>
                <a:cs typeface="Arial" panose="020B0604020202020204" pitchFamily="34" charset="0"/>
                <a:sym typeface="Symbol" panose="05050102010706020507" pitchFamily="18" charset="2"/>
              </a:rPr>
              <a:t>2</a:t>
            </a:r>
            <a:r>
              <a:rPr lang="en-US" altLang="en-US" sz="2000" baseline="30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 with f(n) = n </a:t>
            </a:r>
          </a:p>
          <a:p>
            <a:pPr marL="342900" lvl="0" indent="-342900" defTabSz="914400" fontAlgn="base">
              <a:lnSpc>
                <a:spcPct val="20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f(n) = (n)  Case 2 </a:t>
            </a:r>
          </a:p>
          <a:p>
            <a:pPr marL="342900" lvl="0" indent="-342900" defTabSz="914400" fontAlgn="base">
              <a:lnSpc>
                <a:spcPct val="20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T(n) = (</a:t>
            </a:r>
            <a:r>
              <a:rPr lang="en-US" altLang="en-US" sz="2000" dirty="0" err="1">
                <a:solidFill>
                  <a:schemeClr val="bg1"/>
                </a:solidFill>
                <a:latin typeface="+mj-lt"/>
                <a:cs typeface="Arial" panose="020B0604020202020204" pitchFamily="34" charset="0"/>
                <a:sym typeface="Symbol" panose="05050102010706020507" pitchFamily="18" charset="2"/>
              </a:rPr>
              <a:t>nlgn</a:t>
            </a:r>
            <a:r>
              <a:rPr lang="en-US" altLang="en-US" sz="2000" dirty="0" smtClean="0">
                <a:solidFill>
                  <a:schemeClr val="bg1"/>
                </a:solidFill>
                <a:latin typeface="+mj-lt"/>
                <a:cs typeface="Arial" panose="020B0604020202020204" pitchFamily="34" charset="0"/>
                <a:sym typeface="Symbol" panose="05050102010706020507" pitchFamily="18" charset="2"/>
              </a:rPr>
              <a:t>)</a:t>
            </a:r>
            <a:endParaRPr lang="en-US" altLang="en-US" sz="2000" dirty="0">
              <a:solidFill>
                <a:schemeClr val="bg1"/>
              </a:solidFill>
              <a:latin typeface="+mj-lt"/>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440423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27</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216539"/>
          </a:xfrm>
          <a:prstGeom prst="rect">
            <a:avLst/>
          </a:prstGeom>
          <a:noFill/>
        </p:spPr>
        <p:txBody>
          <a:bodyPr wrap="square" rtlCol="0">
            <a:spAutoFit/>
          </a:bodyPr>
          <a:lstStyle/>
          <a:p>
            <a:pPr algn="ctr"/>
            <a:r>
              <a:rPr lang="en-US" sz="2800" dirty="0" smtClean="0">
                <a:solidFill>
                  <a:schemeClr val="bg1"/>
                </a:solidFill>
              </a:rPr>
              <a:t>Recurrence Solution by Master Theorem Example 2</a:t>
            </a:r>
          </a:p>
          <a:p>
            <a:pPr marL="342900" lvl="0" indent="-342900" algn="just" defTabSz="914400" fontAlgn="base">
              <a:lnSpc>
                <a:spcPct val="130000"/>
              </a:lnSpc>
              <a:spcBef>
                <a:spcPct val="20000"/>
              </a:spcBef>
              <a:spcAft>
                <a:spcPct val="0"/>
              </a:spcAft>
            </a:pPr>
            <a:endParaRPr lang="en-US" altLang="en-US" sz="2000" dirty="0" smtClean="0">
              <a:solidFill>
                <a:schemeClr val="bg1"/>
              </a:solidFill>
              <a:latin typeface="+mj-lt"/>
              <a:cs typeface="Arial" panose="020B0604020202020204" pitchFamily="34" charset="0"/>
              <a:sym typeface="Symbol" panose="05050102010706020507" pitchFamily="18" charset="2"/>
            </a:endParaRP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T(n) = 2T(n/2) + n</a:t>
            </a:r>
            <a:r>
              <a:rPr lang="en-US" altLang="en-US" sz="2000" baseline="30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 		</a:t>
            </a: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a = 2, b = 2, log</a:t>
            </a:r>
            <a:r>
              <a:rPr lang="en-US" altLang="en-US" sz="2000" baseline="-25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2 = 1</a:t>
            </a: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Compare n with f(n) = n</a:t>
            </a:r>
            <a:r>
              <a:rPr lang="en-US" altLang="en-US" sz="2000" baseline="30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 </a:t>
            </a: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 f(n) = (n</a:t>
            </a:r>
            <a:r>
              <a:rPr lang="en-US" altLang="en-US" sz="2000" baseline="30000" dirty="0">
                <a:solidFill>
                  <a:schemeClr val="bg1"/>
                </a:solidFill>
                <a:latin typeface="+mj-lt"/>
                <a:cs typeface="Arial" panose="020B0604020202020204" pitchFamily="34" charset="0"/>
                <a:sym typeface="Symbol" panose="05050102010706020507" pitchFamily="18" charset="2"/>
              </a:rPr>
              <a:t>1+</a:t>
            </a:r>
            <a:r>
              <a:rPr lang="en-US" altLang="en-US" sz="2000" dirty="0">
                <a:solidFill>
                  <a:schemeClr val="bg1"/>
                </a:solidFill>
                <a:latin typeface="+mj-lt"/>
                <a:cs typeface="Arial" panose="020B0604020202020204" pitchFamily="34" charset="0"/>
                <a:sym typeface="Symbol" panose="05050102010706020507" pitchFamily="18" charset="2"/>
              </a:rPr>
              <a:t>)  Case 3  verify regularity cond.</a:t>
            </a: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a f(n/b) ≤ c f(n) </a:t>
            </a: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 2 n</a:t>
            </a:r>
            <a:r>
              <a:rPr lang="en-US" altLang="en-US" sz="2000" baseline="30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/4 ≤ c n</a:t>
            </a:r>
            <a:r>
              <a:rPr lang="en-US" altLang="en-US" sz="2000" baseline="30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  c = ½ is a solution (c&lt;1)</a:t>
            </a: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 T(n) = (n</a:t>
            </a:r>
            <a:r>
              <a:rPr lang="en-US" altLang="en-US" sz="2000" baseline="30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3152595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28</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370427"/>
          </a:xfrm>
          <a:prstGeom prst="rect">
            <a:avLst/>
          </a:prstGeom>
          <a:noFill/>
        </p:spPr>
        <p:txBody>
          <a:bodyPr wrap="square" rtlCol="0">
            <a:spAutoFit/>
          </a:bodyPr>
          <a:lstStyle/>
          <a:p>
            <a:pPr algn="ctr"/>
            <a:r>
              <a:rPr lang="en-US" sz="2800" dirty="0" smtClean="0">
                <a:solidFill>
                  <a:schemeClr val="bg1"/>
                </a:solidFill>
              </a:rPr>
              <a:t>Recurrence Solution by Master Theorem Example 3</a:t>
            </a:r>
          </a:p>
          <a:p>
            <a:pPr marL="342900" lvl="0" indent="-342900" algn="just" defTabSz="914400" fontAlgn="base">
              <a:lnSpc>
                <a:spcPct val="130000"/>
              </a:lnSpc>
              <a:spcBef>
                <a:spcPct val="20000"/>
              </a:spcBef>
              <a:spcAft>
                <a:spcPct val="0"/>
              </a:spcAft>
            </a:pPr>
            <a:endParaRPr lang="en-US" altLang="en-US" sz="2000" dirty="0" smtClean="0">
              <a:solidFill>
                <a:schemeClr val="bg1"/>
              </a:solidFill>
              <a:latin typeface="+mj-lt"/>
              <a:cs typeface="Arial" panose="020B0604020202020204" pitchFamily="34" charset="0"/>
              <a:sym typeface="Symbol" panose="05050102010706020507" pitchFamily="18" charset="2"/>
            </a:endParaRPr>
          </a:p>
          <a:p>
            <a:pPr marL="342900" lvl="0" indent="-342900" algn="just" defTabSz="914400" fontAlgn="base">
              <a:lnSpc>
                <a:spcPct val="200000"/>
              </a:lnSpc>
              <a:spcBef>
                <a:spcPct val="20000"/>
              </a:spcBef>
              <a:spcAft>
                <a:spcPct val="0"/>
              </a:spcAft>
            </a:pPr>
            <a:r>
              <a:rPr lang="en-US" altLang="en-US" sz="2000" dirty="0">
                <a:solidFill>
                  <a:srgbClr val="333399"/>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T(n) = 2T(n/2) + </a:t>
            </a:r>
            <a:r>
              <a:rPr lang="en-US" altLang="en-US" sz="2000" dirty="0">
                <a:solidFill>
                  <a:schemeClr val="bg1"/>
                </a:solidFill>
                <a:cs typeface="Arial" panose="020B0604020202020204" pitchFamily="34" charset="0"/>
                <a:sym typeface="Symbol" panose="05050102010706020507" pitchFamily="18" charset="2"/>
              </a:rPr>
              <a:t>n</a:t>
            </a:r>
            <a:r>
              <a:rPr lang="en-US" altLang="en-US" sz="2000" baseline="30000" dirty="0">
                <a:solidFill>
                  <a:schemeClr val="bg1"/>
                </a:solidFill>
                <a:cs typeface="Arial" panose="020B0604020202020204" pitchFamily="34" charset="0"/>
                <a:sym typeface="Symbol" panose="05050102010706020507" pitchFamily="18" charset="2"/>
              </a:rPr>
              <a:t>1/2 </a:t>
            </a:r>
            <a:r>
              <a:rPr lang="en-US" altLang="en-US" sz="2000" dirty="0">
                <a:solidFill>
                  <a:schemeClr val="bg1"/>
                </a:solidFill>
                <a:latin typeface="+mj-lt"/>
                <a:cs typeface="Arial" panose="020B0604020202020204" pitchFamily="34" charset="0"/>
                <a:sym typeface="Symbol" panose="05050102010706020507" pitchFamily="18" charset="2"/>
              </a:rPr>
              <a:t>		 </a:t>
            </a:r>
          </a:p>
          <a:p>
            <a:pPr marL="342900" lvl="0" indent="-342900" algn="just" defTabSz="914400" fontAlgn="base">
              <a:lnSpc>
                <a:spcPct val="20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a = 2, b = 2, log</a:t>
            </a:r>
            <a:r>
              <a:rPr lang="en-US" altLang="en-US" sz="2000" baseline="-25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2 = 1</a:t>
            </a:r>
          </a:p>
          <a:p>
            <a:pPr marL="342900" lvl="0" indent="-342900" algn="just" defTabSz="914400" fontAlgn="base">
              <a:lnSpc>
                <a:spcPct val="20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Compare n with f(n) = n</a:t>
            </a:r>
            <a:r>
              <a:rPr lang="en-US" altLang="en-US" sz="2000" baseline="30000" dirty="0">
                <a:solidFill>
                  <a:schemeClr val="bg1"/>
                </a:solidFill>
                <a:latin typeface="+mj-lt"/>
                <a:cs typeface="Arial" panose="020B0604020202020204" pitchFamily="34" charset="0"/>
                <a:sym typeface="Symbol" panose="05050102010706020507" pitchFamily="18" charset="2"/>
              </a:rPr>
              <a:t>1/2 </a:t>
            </a:r>
          </a:p>
          <a:p>
            <a:pPr marL="342900" lvl="0" indent="-342900" algn="just" defTabSz="914400" fontAlgn="base">
              <a:lnSpc>
                <a:spcPct val="200000"/>
              </a:lnSpc>
              <a:spcBef>
                <a:spcPct val="20000"/>
              </a:spcBef>
              <a:spcAft>
                <a:spcPct val="0"/>
              </a:spcAft>
            </a:pPr>
            <a:r>
              <a:rPr lang="en-US" altLang="en-US" sz="2000" baseline="30000" dirty="0">
                <a:solidFill>
                  <a:schemeClr val="bg1"/>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 f(n) = O(n</a:t>
            </a:r>
            <a:r>
              <a:rPr lang="en-US" altLang="en-US" sz="2000" baseline="30000" dirty="0">
                <a:solidFill>
                  <a:schemeClr val="bg1"/>
                </a:solidFill>
                <a:latin typeface="+mj-lt"/>
                <a:cs typeface="Arial" panose="020B0604020202020204" pitchFamily="34" charset="0"/>
                <a:sym typeface="Symbol" panose="05050102010706020507" pitchFamily="18" charset="2"/>
              </a:rPr>
              <a:t>1-</a:t>
            </a:r>
            <a:r>
              <a:rPr lang="en-US" altLang="en-US" sz="2000" dirty="0">
                <a:solidFill>
                  <a:schemeClr val="bg1"/>
                </a:solidFill>
                <a:latin typeface="+mj-lt"/>
                <a:cs typeface="Arial" panose="020B0604020202020204" pitchFamily="34" charset="0"/>
                <a:sym typeface="Symbol" panose="05050102010706020507" pitchFamily="18" charset="2"/>
              </a:rPr>
              <a:t>) 	 Case 1 </a:t>
            </a:r>
          </a:p>
          <a:p>
            <a:pPr marL="342900" lvl="0" indent="-342900" algn="just" defTabSz="914400" fontAlgn="base">
              <a:lnSpc>
                <a:spcPct val="20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 T(n) = (n)</a:t>
            </a:r>
          </a:p>
        </p:txBody>
      </p:sp>
    </p:spTree>
    <p:extLst>
      <p:ext uri="{BB962C8B-B14F-4D97-AF65-F5344CB8AC3E}">
        <p14:creationId xmlns:p14="http://schemas.microsoft.com/office/powerpoint/2010/main" val="1712985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29</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647426"/>
          </a:xfrm>
          <a:prstGeom prst="rect">
            <a:avLst/>
          </a:prstGeom>
          <a:noFill/>
        </p:spPr>
        <p:txBody>
          <a:bodyPr wrap="square" rtlCol="0">
            <a:spAutoFit/>
          </a:bodyPr>
          <a:lstStyle/>
          <a:p>
            <a:pPr algn="ctr"/>
            <a:r>
              <a:rPr lang="en-US" sz="2800" dirty="0" smtClean="0">
                <a:solidFill>
                  <a:schemeClr val="bg1"/>
                </a:solidFill>
              </a:rPr>
              <a:t>Recurrence Solution by Master Theorem Example 4</a:t>
            </a:r>
          </a:p>
          <a:p>
            <a:pPr marL="342900" lvl="0" indent="-342900" algn="just" defTabSz="914400" fontAlgn="base">
              <a:lnSpc>
                <a:spcPct val="130000"/>
              </a:lnSpc>
              <a:spcBef>
                <a:spcPct val="20000"/>
              </a:spcBef>
              <a:spcAft>
                <a:spcPct val="0"/>
              </a:spcAft>
            </a:pPr>
            <a:endParaRPr lang="en-US" altLang="en-US" sz="2000" dirty="0" smtClean="0">
              <a:solidFill>
                <a:schemeClr val="bg1"/>
              </a:solidFill>
              <a:latin typeface="+mj-lt"/>
              <a:cs typeface="Arial" panose="020B0604020202020204" pitchFamily="34" charset="0"/>
              <a:sym typeface="Symbol" panose="05050102010706020507" pitchFamily="18" charset="2"/>
            </a:endParaRPr>
          </a:p>
          <a:p>
            <a:pPr marL="342900" lvl="0" indent="-342900" algn="just" defTabSz="914400" fontAlgn="base">
              <a:lnSpc>
                <a:spcPct val="150000"/>
              </a:lnSpc>
              <a:spcBef>
                <a:spcPct val="20000"/>
              </a:spcBef>
              <a:spcAft>
                <a:spcPct val="0"/>
              </a:spcAft>
            </a:pPr>
            <a:r>
              <a:rPr lang="en-US" altLang="en-US" sz="2000" dirty="0">
                <a:solidFill>
                  <a:schemeClr val="bg1"/>
                </a:solidFill>
                <a:latin typeface="+mj-lt"/>
              </a:rPr>
              <a:t>T(n) = 3T(n/4) + </a:t>
            </a:r>
            <a:r>
              <a:rPr lang="en-US" altLang="en-US" sz="2000" dirty="0" err="1">
                <a:solidFill>
                  <a:schemeClr val="bg1"/>
                </a:solidFill>
                <a:latin typeface="+mj-lt"/>
              </a:rPr>
              <a:t>nlgn</a:t>
            </a:r>
            <a:r>
              <a:rPr lang="en-US" altLang="en-US" sz="2000" dirty="0">
                <a:solidFill>
                  <a:schemeClr val="bg1"/>
                </a:solidFill>
                <a:latin typeface="+mj-lt"/>
              </a:rPr>
              <a:t>	</a:t>
            </a:r>
          </a:p>
          <a:p>
            <a:pPr marL="342900" lvl="0" indent="-342900" algn="just" defTabSz="914400" fontAlgn="base">
              <a:lnSpc>
                <a:spcPct val="150000"/>
              </a:lnSpc>
              <a:spcBef>
                <a:spcPct val="20000"/>
              </a:spcBef>
              <a:spcAft>
                <a:spcPct val="0"/>
              </a:spcAft>
            </a:pPr>
            <a:r>
              <a:rPr lang="en-US" altLang="en-US" sz="2000" dirty="0" smtClean="0">
                <a:solidFill>
                  <a:schemeClr val="bg1"/>
                </a:solidFill>
                <a:latin typeface="+mj-lt"/>
              </a:rPr>
              <a:t>a </a:t>
            </a:r>
            <a:r>
              <a:rPr lang="en-US" altLang="en-US" sz="2000" dirty="0">
                <a:solidFill>
                  <a:schemeClr val="bg1"/>
                </a:solidFill>
                <a:latin typeface="+mj-lt"/>
              </a:rPr>
              <a:t>= 3, b = 4, log</a:t>
            </a:r>
            <a:r>
              <a:rPr lang="en-US" altLang="en-US" sz="2000" baseline="-25000" dirty="0">
                <a:solidFill>
                  <a:schemeClr val="bg1"/>
                </a:solidFill>
                <a:latin typeface="+mj-lt"/>
              </a:rPr>
              <a:t>4</a:t>
            </a:r>
            <a:r>
              <a:rPr lang="en-US" altLang="en-US" sz="2000" dirty="0">
                <a:solidFill>
                  <a:schemeClr val="bg1"/>
                </a:solidFill>
                <a:latin typeface="+mj-lt"/>
              </a:rPr>
              <a:t>3 = 0.793</a:t>
            </a:r>
          </a:p>
          <a:p>
            <a:pPr marL="342900" lvl="0" indent="-342900" algn="just" defTabSz="914400" fontAlgn="base">
              <a:lnSpc>
                <a:spcPct val="150000"/>
              </a:lnSpc>
              <a:spcBef>
                <a:spcPct val="20000"/>
              </a:spcBef>
              <a:spcAft>
                <a:spcPct val="0"/>
              </a:spcAft>
            </a:pPr>
            <a:r>
              <a:rPr lang="en-US" altLang="en-US" sz="2000" dirty="0" smtClean="0">
                <a:solidFill>
                  <a:schemeClr val="bg1"/>
                </a:solidFill>
                <a:latin typeface="+mj-lt"/>
              </a:rPr>
              <a:t>Compare </a:t>
            </a:r>
            <a:r>
              <a:rPr lang="en-US" altLang="en-US" sz="2000" dirty="0">
                <a:solidFill>
                  <a:schemeClr val="bg1"/>
                </a:solidFill>
                <a:latin typeface="+mj-lt"/>
              </a:rPr>
              <a:t>n</a:t>
            </a:r>
            <a:r>
              <a:rPr lang="en-US" altLang="en-US" sz="2000" baseline="30000" dirty="0">
                <a:solidFill>
                  <a:schemeClr val="bg1"/>
                </a:solidFill>
                <a:latin typeface="+mj-lt"/>
              </a:rPr>
              <a:t>0.793</a:t>
            </a:r>
            <a:r>
              <a:rPr lang="en-US" altLang="en-US" sz="2000" dirty="0">
                <a:solidFill>
                  <a:schemeClr val="bg1"/>
                </a:solidFill>
                <a:latin typeface="+mj-lt"/>
              </a:rPr>
              <a:t> with f(n) = </a:t>
            </a:r>
            <a:r>
              <a:rPr lang="en-US" altLang="en-US" sz="2000" dirty="0" err="1">
                <a:solidFill>
                  <a:schemeClr val="bg1"/>
                </a:solidFill>
                <a:latin typeface="+mj-lt"/>
              </a:rPr>
              <a:t>nlgn</a:t>
            </a:r>
            <a:r>
              <a:rPr lang="en-US" altLang="en-US" sz="2000" dirty="0">
                <a:solidFill>
                  <a:schemeClr val="bg1"/>
                </a:solidFill>
                <a:latin typeface="+mj-lt"/>
              </a:rPr>
              <a:t> </a:t>
            </a:r>
          </a:p>
          <a:p>
            <a:pPr marL="342900" lvl="0" indent="-342900" algn="just" defTabSz="914400" fontAlgn="base">
              <a:lnSpc>
                <a:spcPct val="150000"/>
              </a:lnSpc>
              <a:spcBef>
                <a:spcPct val="20000"/>
              </a:spcBef>
              <a:spcAft>
                <a:spcPct val="0"/>
              </a:spcAft>
            </a:pPr>
            <a:r>
              <a:rPr lang="en-US" altLang="en-US" sz="2000" dirty="0" smtClean="0">
                <a:solidFill>
                  <a:schemeClr val="bg1"/>
                </a:solidFill>
                <a:latin typeface="+mj-lt"/>
              </a:rPr>
              <a:t>f(n</a:t>
            </a:r>
            <a:r>
              <a:rPr lang="en-US" altLang="en-US" sz="2000" dirty="0">
                <a:solidFill>
                  <a:schemeClr val="bg1"/>
                </a:solidFill>
                <a:latin typeface="+mj-lt"/>
              </a:rPr>
              <a:t>) = </a:t>
            </a:r>
            <a:r>
              <a:rPr lang="en-US" altLang="en-US" sz="2000" dirty="0">
                <a:solidFill>
                  <a:schemeClr val="bg1"/>
                </a:solidFill>
                <a:latin typeface="+mj-lt"/>
                <a:sym typeface="Symbol" panose="05050102010706020507" pitchFamily="18" charset="2"/>
              </a:rPr>
              <a:t>(n</a:t>
            </a:r>
            <a:r>
              <a:rPr lang="en-US" altLang="en-US" sz="2000" baseline="30000" dirty="0">
                <a:solidFill>
                  <a:schemeClr val="bg1"/>
                </a:solidFill>
                <a:latin typeface="+mj-lt"/>
                <a:sym typeface="Symbol" panose="05050102010706020507" pitchFamily="18" charset="2"/>
              </a:rPr>
              <a:t>log</a:t>
            </a:r>
            <a:r>
              <a:rPr lang="en-US" altLang="en-US" sz="2000" baseline="-25000" dirty="0">
                <a:solidFill>
                  <a:schemeClr val="bg1"/>
                </a:solidFill>
                <a:latin typeface="+mj-lt"/>
                <a:sym typeface="Symbol" panose="05050102010706020507" pitchFamily="18" charset="2"/>
              </a:rPr>
              <a:t>4</a:t>
            </a:r>
            <a:r>
              <a:rPr lang="en-US" altLang="en-US" sz="2000" baseline="30000" dirty="0">
                <a:solidFill>
                  <a:schemeClr val="bg1"/>
                </a:solidFill>
                <a:latin typeface="+mj-lt"/>
                <a:sym typeface="Symbol" panose="05050102010706020507" pitchFamily="18" charset="2"/>
              </a:rPr>
              <a:t>3+</a:t>
            </a:r>
            <a:r>
              <a:rPr lang="en-US" altLang="en-US" sz="2000" dirty="0">
                <a:solidFill>
                  <a:schemeClr val="bg1"/>
                </a:solidFill>
                <a:latin typeface="+mj-lt"/>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Case 3</a:t>
            </a:r>
          </a:p>
          <a:p>
            <a:pPr marL="342900" lvl="0" indent="-342900" algn="just" defTabSz="914400" fontAlgn="base">
              <a:lnSpc>
                <a:spcPct val="15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Check </a:t>
            </a:r>
            <a:r>
              <a:rPr lang="en-US" altLang="en-US" sz="2000" dirty="0">
                <a:solidFill>
                  <a:schemeClr val="bg1"/>
                </a:solidFill>
                <a:latin typeface="+mj-lt"/>
                <a:cs typeface="Arial" panose="020B0604020202020204" pitchFamily="34" charset="0"/>
                <a:sym typeface="Symbol" panose="05050102010706020507" pitchFamily="18" charset="2"/>
              </a:rPr>
              <a:t>regularity condition: </a:t>
            </a:r>
          </a:p>
          <a:p>
            <a:pPr marL="342900" lvl="0" indent="-342900" algn="just" defTabSz="914400" fontAlgn="base">
              <a:lnSpc>
                <a:spcPct val="15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3</a:t>
            </a:r>
            <a:r>
              <a:rPr lang="en-US" altLang="en-US" sz="2000" dirty="0">
                <a:solidFill>
                  <a:schemeClr val="bg1"/>
                </a:solidFill>
                <a:latin typeface="+mj-lt"/>
                <a:cs typeface="Arial" panose="020B0604020202020204" pitchFamily="34" charset="0"/>
                <a:sym typeface="Symbol" panose="05050102010706020507" pitchFamily="18" charset="2"/>
              </a:rPr>
              <a:t>(n/4)</a:t>
            </a:r>
            <a:r>
              <a:rPr lang="en-US" altLang="en-US" sz="2000" dirty="0" err="1">
                <a:solidFill>
                  <a:schemeClr val="bg1"/>
                </a:solidFill>
                <a:latin typeface="+mj-lt"/>
                <a:cs typeface="Arial" panose="020B0604020202020204" pitchFamily="34" charset="0"/>
                <a:sym typeface="Symbol" panose="05050102010706020507" pitchFamily="18" charset="2"/>
              </a:rPr>
              <a:t>lg</a:t>
            </a:r>
            <a:r>
              <a:rPr lang="en-US" altLang="en-US" sz="2000" dirty="0">
                <a:solidFill>
                  <a:schemeClr val="bg1"/>
                </a:solidFill>
                <a:latin typeface="+mj-lt"/>
                <a:cs typeface="Arial" panose="020B0604020202020204" pitchFamily="34" charset="0"/>
                <a:sym typeface="Symbol" panose="05050102010706020507" pitchFamily="18" charset="2"/>
              </a:rPr>
              <a:t>(n/4) ≤ (3/4)</a:t>
            </a:r>
            <a:r>
              <a:rPr lang="en-US" altLang="en-US" sz="2000" dirty="0" err="1">
                <a:solidFill>
                  <a:schemeClr val="bg1"/>
                </a:solidFill>
                <a:latin typeface="+mj-lt"/>
                <a:cs typeface="Arial" panose="020B0604020202020204" pitchFamily="34" charset="0"/>
                <a:sym typeface="Symbol" panose="05050102010706020507" pitchFamily="18" charset="2"/>
              </a:rPr>
              <a:t>nlgn</a:t>
            </a:r>
            <a:r>
              <a:rPr lang="en-US" altLang="en-US" sz="2000" dirty="0">
                <a:solidFill>
                  <a:schemeClr val="bg1"/>
                </a:solidFill>
                <a:latin typeface="+mj-lt"/>
                <a:cs typeface="Arial" panose="020B0604020202020204" pitchFamily="34" charset="0"/>
                <a:sym typeface="Symbol" panose="05050102010706020507" pitchFamily="18" charset="2"/>
              </a:rPr>
              <a:t> = c f(n), c=3/4</a:t>
            </a:r>
          </a:p>
          <a:p>
            <a:pPr marL="342900" lvl="0" indent="-342900" algn="just" defTabSz="914400" fontAlgn="base">
              <a:lnSpc>
                <a:spcPct val="15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a:t>
            </a:r>
            <a:r>
              <a:rPr lang="en-US" altLang="en-US" sz="2000" dirty="0">
                <a:solidFill>
                  <a:schemeClr val="bg1"/>
                </a:solidFill>
                <a:latin typeface="+mj-lt"/>
                <a:cs typeface="Arial" panose="020B0604020202020204" pitchFamily="34" charset="0"/>
                <a:sym typeface="Symbol" panose="05050102010706020507" pitchFamily="18" charset="2"/>
              </a:rPr>
              <a:t>T(n) = (</a:t>
            </a:r>
            <a:r>
              <a:rPr lang="en-US" altLang="en-US" sz="2000" dirty="0" err="1">
                <a:solidFill>
                  <a:schemeClr val="bg1"/>
                </a:solidFill>
                <a:latin typeface="+mj-lt"/>
                <a:cs typeface="Arial" panose="020B0604020202020204" pitchFamily="34" charset="0"/>
                <a:sym typeface="Symbol" panose="05050102010706020507" pitchFamily="18" charset="2"/>
              </a:rPr>
              <a:t>nlgn</a:t>
            </a:r>
            <a:r>
              <a:rPr lang="en-US" altLang="en-US" sz="2000" dirty="0">
                <a:solidFill>
                  <a:schemeClr val="bg1"/>
                </a:solidFill>
                <a:latin typeface="+mj-lt"/>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1694156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3</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852610"/>
          </a:xfrm>
          <a:prstGeom prst="rect">
            <a:avLst/>
          </a:prstGeom>
          <a:noFill/>
        </p:spPr>
        <p:txBody>
          <a:bodyPr wrap="square" rtlCol="0">
            <a:spAutoFit/>
          </a:bodyPr>
          <a:lstStyle/>
          <a:p>
            <a:pPr algn="ctr"/>
            <a:r>
              <a:rPr lang="en-US" sz="2800" dirty="0" smtClean="0">
                <a:solidFill>
                  <a:schemeClr val="bg1"/>
                </a:solidFill>
              </a:rPr>
              <a:t>Recurrence</a:t>
            </a:r>
          </a:p>
          <a:p>
            <a:pPr algn="ctr"/>
            <a:endParaRPr lang="en-US" sz="28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Recurrences </a:t>
            </a:r>
            <a:r>
              <a:rPr lang="en-US" sz="2000" dirty="0">
                <a:solidFill>
                  <a:srgbClr val="010000"/>
                </a:solidFill>
              </a:rPr>
              <a:t>arise when an algorithm contains recursive calls to itself. Now to calculate the actual running time complexity of the algorithm, there is need to solve the recurrence relation. </a:t>
            </a:r>
            <a:endParaRPr lang="en-US" sz="2000" dirty="0" smtClean="0">
              <a:solidFill>
                <a:srgbClr val="010000"/>
              </a:solidFill>
            </a:endParaRPr>
          </a:p>
          <a:p>
            <a:pPr marL="342900" indent="-342900" algn="just">
              <a:buFont typeface="Arial" panose="020B0604020202020204" pitchFamily="34" charset="0"/>
              <a:buChar char="•"/>
            </a:pPr>
            <a:endParaRPr lang="en-US" sz="20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Process of conversion of an implicit formula to explicit formula is called solution of recurrence relation. </a:t>
            </a:r>
            <a:endParaRPr lang="en-US" sz="2000" dirty="0">
              <a:solidFill>
                <a:srgbClr val="010000"/>
              </a:solidFill>
            </a:endParaRPr>
          </a:p>
          <a:p>
            <a:pPr marL="342900" indent="-342900" algn="just">
              <a:buFont typeface="Arial" panose="020B0604020202020204" pitchFamily="34" charset="0"/>
              <a:buChar char="•"/>
            </a:pPr>
            <a:endParaRPr lang="en-US" sz="2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Different methods of solving recurrence relation are as follows:</a:t>
            </a:r>
          </a:p>
          <a:p>
            <a:pPr marL="800100" lvl="1" indent="-342900" algn="just">
              <a:buFont typeface="Arial" panose="020B0604020202020204" pitchFamily="34" charset="0"/>
              <a:buChar char="•"/>
            </a:pPr>
            <a:r>
              <a:rPr lang="en-US" sz="2000" dirty="0" smtClean="0">
                <a:solidFill>
                  <a:srgbClr val="010000"/>
                </a:solidFill>
              </a:rPr>
              <a:t>Iteration Method</a:t>
            </a:r>
          </a:p>
          <a:p>
            <a:pPr marL="800100" lvl="1" indent="-342900" algn="just">
              <a:buFont typeface="Arial" panose="020B0604020202020204" pitchFamily="34" charset="0"/>
              <a:buChar char="•"/>
            </a:pPr>
            <a:r>
              <a:rPr lang="en-US" sz="2000" dirty="0" smtClean="0">
                <a:solidFill>
                  <a:srgbClr val="010000"/>
                </a:solidFill>
              </a:rPr>
              <a:t>Substitution Method</a:t>
            </a:r>
          </a:p>
          <a:p>
            <a:pPr marL="800100" lvl="1" indent="-342900" algn="just">
              <a:buFont typeface="Arial" panose="020B0604020202020204" pitchFamily="34" charset="0"/>
              <a:buChar char="•"/>
            </a:pPr>
            <a:r>
              <a:rPr lang="en-US" sz="2000" dirty="0" smtClean="0">
                <a:solidFill>
                  <a:srgbClr val="010000"/>
                </a:solidFill>
              </a:rPr>
              <a:t>Recursion Tree Method</a:t>
            </a:r>
          </a:p>
          <a:p>
            <a:pPr marL="800100" lvl="1" indent="-342900" algn="just">
              <a:buFont typeface="Arial" panose="020B0604020202020204" pitchFamily="34" charset="0"/>
              <a:buChar char="•"/>
            </a:pPr>
            <a:r>
              <a:rPr lang="en-US" sz="2000" dirty="0" smtClean="0">
                <a:solidFill>
                  <a:srgbClr val="010000"/>
                </a:solidFill>
              </a:rPr>
              <a:t>Master </a:t>
            </a:r>
            <a:r>
              <a:rPr lang="en-US" sz="2000" dirty="0" smtClean="0">
                <a:solidFill>
                  <a:srgbClr val="010000"/>
                </a:solidFill>
              </a:rPr>
              <a:t>Theorem Method</a:t>
            </a:r>
            <a:endParaRPr lang="en-US" sz="2000" dirty="0">
              <a:solidFill>
                <a:srgbClr val="010000"/>
              </a:solidFill>
            </a:endParaRPr>
          </a:p>
          <a:p>
            <a:pPr algn="just"/>
            <a:endParaRPr lang="en-US" sz="2000" baseline="30000" dirty="0">
              <a:solidFill>
                <a:schemeClr val="bg1"/>
              </a:solidFill>
            </a:endParaRPr>
          </a:p>
        </p:txBody>
      </p:sp>
    </p:spTree>
    <p:extLst>
      <p:ext uri="{BB962C8B-B14F-4D97-AF65-F5344CB8AC3E}">
        <p14:creationId xmlns:p14="http://schemas.microsoft.com/office/powerpoint/2010/main" val="2986112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30</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3754874"/>
          </a:xfrm>
          <a:prstGeom prst="rect">
            <a:avLst/>
          </a:prstGeom>
          <a:noFill/>
        </p:spPr>
        <p:txBody>
          <a:bodyPr wrap="square" rtlCol="0">
            <a:spAutoFit/>
          </a:bodyPr>
          <a:lstStyle/>
          <a:p>
            <a:pPr algn="ctr"/>
            <a:r>
              <a:rPr lang="en-US" sz="2800" dirty="0" smtClean="0">
                <a:solidFill>
                  <a:schemeClr val="bg1"/>
                </a:solidFill>
              </a:rPr>
              <a:t>Recurrence Solution by Master Theorem Example 5</a:t>
            </a:r>
          </a:p>
          <a:p>
            <a:pPr marL="342900" lvl="0" indent="-342900" algn="just" defTabSz="914400" fontAlgn="base">
              <a:lnSpc>
                <a:spcPct val="130000"/>
              </a:lnSpc>
              <a:spcBef>
                <a:spcPct val="20000"/>
              </a:spcBef>
              <a:spcAft>
                <a:spcPct val="0"/>
              </a:spcAft>
            </a:pPr>
            <a:endParaRPr lang="en-US" altLang="en-US" sz="2000" dirty="0" smtClean="0">
              <a:solidFill>
                <a:schemeClr val="bg1"/>
              </a:solidFill>
              <a:latin typeface="+mj-lt"/>
              <a:cs typeface="Arial" panose="020B0604020202020204" pitchFamily="34" charset="0"/>
              <a:sym typeface="Symbol" panose="05050102010706020507" pitchFamily="18" charset="2"/>
            </a:endParaRPr>
          </a:p>
          <a:p>
            <a:r>
              <a:rPr lang="en-US" altLang="en-US" sz="2000" dirty="0">
                <a:solidFill>
                  <a:schemeClr val="bg1"/>
                </a:solidFill>
                <a:latin typeface="+mj-lt"/>
              </a:rPr>
              <a:t>T(n) = 16T(n/4)+</a:t>
            </a:r>
            <a:r>
              <a:rPr lang="en-US" altLang="en-US" sz="2000" dirty="0" smtClean="0">
                <a:solidFill>
                  <a:schemeClr val="bg1"/>
                </a:solidFill>
                <a:latin typeface="+mj-lt"/>
              </a:rPr>
              <a:t>n</a:t>
            </a:r>
          </a:p>
          <a:p>
            <a:pPr lvl="1"/>
            <a:r>
              <a:rPr lang="en-US" altLang="en-US" sz="2000" dirty="0" smtClean="0">
                <a:solidFill>
                  <a:schemeClr val="bg1"/>
                </a:solidFill>
                <a:latin typeface="+mj-lt"/>
              </a:rPr>
              <a:t>a </a:t>
            </a:r>
            <a:r>
              <a:rPr lang="en-US" altLang="en-US" sz="2000" dirty="0">
                <a:solidFill>
                  <a:schemeClr val="bg1"/>
                </a:solidFill>
                <a:latin typeface="+mj-lt"/>
              </a:rPr>
              <a:t>= 16, b = 4, </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20000" dirty="0" err="1">
                <a:solidFill>
                  <a:schemeClr val="bg1"/>
                </a:solidFill>
                <a:latin typeface="+mj-lt"/>
              </a:rPr>
              <a:t>b</a:t>
            </a:r>
            <a:r>
              <a:rPr lang="en-US" altLang="en-US" sz="2000" baseline="30000" dirty="0" err="1">
                <a:solidFill>
                  <a:schemeClr val="bg1"/>
                </a:solidFill>
                <a:latin typeface="+mj-lt"/>
              </a:rPr>
              <a:t>a</a:t>
            </a:r>
            <a:r>
              <a:rPr lang="en-US" altLang="en-US" sz="2000" dirty="0">
                <a:solidFill>
                  <a:schemeClr val="bg1"/>
                </a:solidFill>
                <a:latin typeface="+mj-lt"/>
              </a:rPr>
              <a:t> = n</a:t>
            </a:r>
            <a:r>
              <a:rPr lang="en-US" altLang="en-US" sz="2000" baseline="30000" dirty="0">
                <a:solidFill>
                  <a:schemeClr val="bg1"/>
                </a:solidFill>
                <a:latin typeface="+mj-lt"/>
              </a:rPr>
              <a:t>log</a:t>
            </a:r>
            <a:r>
              <a:rPr lang="en-US" altLang="en-US" sz="2000" baseline="20000" dirty="0">
                <a:solidFill>
                  <a:schemeClr val="bg1"/>
                </a:solidFill>
                <a:latin typeface="+mj-lt"/>
              </a:rPr>
              <a:t>4</a:t>
            </a:r>
            <a:r>
              <a:rPr lang="en-US" altLang="en-US" sz="2000" baseline="30000" dirty="0">
                <a:solidFill>
                  <a:schemeClr val="bg1"/>
                </a:solidFill>
                <a:latin typeface="+mj-lt"/>
              </a:rPr>
              <a:t>16</a:t>
            </a:r>
            <a:r>
              <a:rPr lang="en-US" altLang="en-US" sz="2000" dirty="0">
                <a:solidFill>
                  <a:schemeClr val="bg1"/>
                </a:solidFill>
                <a:latin typeface="+mj-lt"/>
              </a:rPr>
              <a:t> = n</a:t>
            </a:r>
            <a:r>
              <a:rPr lang="en-US" altLang="en-US" sz="2000" baseline="30000" dirty="0">
                <a:solidFill>
                  <a:schemeClr val="bg1"/>
                </a:solidFill>
                <a:latin typeface="+mj-lt"/>
              </a:rPr>
              <a:t>2</a:t>
            </a:r>
            <a:r>
              <a:rPr lang="en-US" altLang="en-US" sz="2000" dirty="0">
                <a:solidFill>
                  <a:schemeClr val="bg1"/>
                </a:solidFill>
                <a:latin typeface="+mj-lt"/>
              </a:rPr>
              <a:t>.</a:t>
            </a:r>
          </a:p>
          <a:p>
            <a:pPr lvl="1"/>
            <a:r>
              <a:rPr lang="en-US" altLang="en-US" sz="2000" dirty="0">
                <a:solidFill>
                  <a:schemeClr val="bg1"/>
                </a:solidFill>
                <a:latin typeface="+mj-lt"/>
              </a:rPr>
              <a:t>f(n) = n = O(</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20000" dirty="0" err="1">
                <a:solidFill>
                  <a:schemeClr val="bg1"/>
                </a:solidFill>
                <a:latin typeface="+mj-lt"/>
              </a:rPr>
              <a:t>b</a:t>
            </a:r>
            <a:r>
              <a:rPr lang="en-US" altLang="en-US" sz="2000" baseline="30000" dirty="0" err="1">
                <a:solidFill>
                  <a:schemeClr val="bg1"/>
                </a:solidFill>
                <a:latin typeface="+mj-lt"/>
              </a:rPr>
              <a:t>a</a:t>
            </a:r>
            <a:r>
              <a:rPr lang="en-US" altLang="en-US" sz="2000" baseline="30000" dirty="0">
                <a:solidFill>
                  <a:schemeClr val="bg1"/>
                </a:solidFill>
                <a:latin typeface="+mj-lt"/>
              </a:rPr>
              <a:t>-</a:t>
            </a:r>
            <a:r>
              <a:rPr lang="en-US" altLang="en-US" sz="2000" baseline="30000" dirty="0">
                <a:solidFill>
                  <a:schemeClr val="bg1"/>
                </a:solidFill>
                <a:latin typeface="+mj-lt"/>
                <a:sym typeface="Symbol" panose="05050102010706020507" pitchFamily="18" charset="2"/>
              </a:rPr>
              <a:t></a:t>
            </a:r>
            <a:r>
              <a:rPr lang="en-US" altLang="en-US" sz="2000" dirty="0">
                <a:solidFill>
                  <a:schemeClr val="bg1"/>
                </a:solidFill>
                <a:latin typeface="+mj-lt"/>
                <a:sym typeface="Symbol" panose="05050102010706020507" pitchFamily="18" charset="2"/>
              </a:rPr>
              <a:t>) = O(n</a:t>
            </a:r>
            <a:r>
              <a:rPr lang="en-US" altLang="en-US" sz="2000" baseline="30000" dirty="0">
                <a:solidFill>
                  <a:schemeClr val="bg1"/>
                </a:solidFill>
                <a:latin typeface="+mj-lt"/>
              </a:rPr>
              <a:t>2-</a:t>
            </a:r>
            <a:r>
              <a:rPr lang="en-US" altLang="en-US" sz="2000" baseline="30000" dirty="0">
                <a:solidFill>
                  <a:schemeClr val="bg1"/>
                </a:solidFill>
                <a:latin typeface="+mj-lt"/>
                <a:sym typeface="Symbol" panose="05050102010706020507" pitchFamily="18" charset="2"/>
              </a:rPr>
              <a:t> </a:t>
            </a:r>
            <a:r>
              <a:rPr lang="en-US" altLang="en-US" sz="2000" dirty="0">
                <a:solidFill>
                  <a:schemeClr val="bg1"/>
                </a:solidFill>
                <a:latin typeface="+mj-lt"/>
                <a:sym typeface="Symbol" panose="05050102010706020507" pitchFamily="18" charset="2"/>
              </a:rPr>
              <a:t>), where  = 1 </a:t>
            </a:r>
            <a:r>
              <a:rPr lang="en-US" altLang="en-US" sz="2000" b="1" dirty="0">
                <a:solidFill>
                  <a:schemeClr val="bg1"/>
                </a:solidFill>
                <a:latin typeface="+mj-lt"/>
                <a:sym typeface="Symbol" panose="05050102010706020507" pitchFamily="18" charset="2"/>
              </a:rPr>
              <a:t> Case 1.</a:t>
            </a:r>
          </a:p>
          <a:p>
            <a:pPr lvl="1"/>
            <a:r>
              <a:rPr lang="en-US" altLang="en-US" sz="2000" dirty="0">
                <a:solidFill>
                  <a:schemeClr val="bg1"/>
                </a:solidFill>
                <a:latin typeface="+mj-lt"/>
                <a:sym typeface="Symbol" panose="05050102010706020507" pitchFamily="18" charset="2"/>
              </a:rPr>
              <a:t>Hence, T(n) = (</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20000" dirty="0" err="1">
                <a:solidFill>
                  <a:schemeClr val="bg1"/>
                </a:solidFill>
                <a:latin typeface="+mj-lt"/>
              </a:rPr>
              <a:t>b</a:t>
            </a:r>
            <a:r>
              <a:rPr lang="en-US" altLang="en-US" sz="2000" baseline="30000" dirty="0" err="1">
                <a:solidFill>
                  <a:schemeClr val="bg1"/>
                </a:solidFill>
                <a:latin typeface="+mj-lt"/>
              </a:rPr>
              <a:t>a</a:t>
            </a:r>
            <a:r>
              <a:rPr lang="en-US" altLang="en-US" sz="2000" baseline="30000" dirty="0">
                <a:solidFill>
                  <a:schemeClr val="bg1"/>
                </a:solidFill>
                <a:latin typeface="+mj-lt"/>
              </a:rPr>
              <a:t> </a:t>
            </a:r>
            <a:r>
              <a:rPr lang="en-US" altLang="en-US" sz="2000" dirty="0">
                <a:solidFill>
                  <a:schemeClr val="bg1"/>
                </a:solidFill>
                <a:latin typeface="+mj-lt"/>
                <a:sym typeface="Symbol" panose="05050102010706020507" pitchFamily="18" charset="2"/>
              </a:rPr>
              <a:t>) = (n</a:t>
            </a:r>
            <a:r>
              <a:rPr lang="en-US" altLang="en-US" sz="2000" baseline="30000" dirty="0">
                <a:solidFill>
                  <a:schemeClr val="bg1"/>
                </a:solidFill>
                <a:latin typeface="+mj-lt"/>
              </a:rPr>
              <a:t>2</a:t>
            </a:r>
            <a:r>
              <a:rPr lang="en-US" altLang="en-US" sz="2000" dirty="0">
                <a:solidFill>
                  <a:schemeClr val="bg1"/>
                </a:solidFill>
                <a:latin typeface="+mj-lt"/>
                <a:sym typeface="Symbol" panose="05050102010706020507" pitchFamily="18" charset="2"/>
              </a:rPr>
              <a:t>).</a:t>
            </a:r>
          </a:p>
          <a:p>
            <a:pPr lvl="1"/>
            <a:endParaRPr lang="en-US" altLang="en-US" sz="2000" dirty="0">
              <a:solidFill>
                <a:schemeClr val="bg1"/>
              </a:solidFill>
              <a:latin typeface="+mj-lt"/>
              <a:sym typeface="Symbol" panose="05050102010706020507" pitchFamily="18" charset="2"/>
            </a:endParaRPr>
          </a:p>
          <a:p>
            <a:r>
              <a:rPr lang="en-US" altLang="en-US" sz="2000" dirty="0">
                <a:solidFill>
                  <a:schemeClr val="bg1"/>
                </a:solidFill>
                <a:latin typeface="+mj-lt"/>
              </a:rPr>
              <a:t>T(n) = T(3n/7) + 1</a:t>
            </a:r>
          </a:p>
          <a:p>
            <a:pPr lvl="1"/>
            <a:r>
              <a:rPr lang="en-US" altLang="en-US" sz="2000" dirty="0">
                <a:solidFill>
                  <a:schemeClr val="bg1"/>
                </a:solidFill>
                <a:latin typeface="+mj-lt"/>
              </a:rPr>
              <a:t> a = 1, b=7/3, and </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20000" dirty="0" err="1">
                <a:solidFill>
                  <a:schemeClr val="bg1"/>
                </a:solidFill>
                <a:latin typeface="+mj-lt"/>
              </a:rPr>
              <a:t>b</a:t>
            </a:r>
            <a:r>
              <a:rPr lang="en-US" altLang="en-US" sz="2000" baseline="30000" dirty="0" err="1">
                <a:solidFill>
                  <a:schemeClr val="bg1"/>
                </a:solidFill>
                <a:latin typeface="+mj-lt"/>
              </a:rPr>
              <a:t>a</a:t>
            </a:r>
            <a:r>
              <a:rPr lang="en-US" altLang="en-US" sz="2000" dirty="0">
                <a:solidFill>
                  <a:schemeClr val="bg1"/>
                </a:solidFill>
                <a:latin typeface="+mj-lt"/>
              </a:rPr>
              <a:t> = </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30000" dirty="0">
                <a:solidFill>
                  <a:schemeClr val="bg1"/>
                </a:solidFill>
                <a:latin typeface="+mj-lt"/>
              </a:rPr>
              <a:t> </a:t>
            </a:r>
            <a:r>
              <a:rPr lang="en-US" altLang="en-US" sz="2000" baseline="20000" dirty="0">
                <a:solidFill>
                  <a:schemeClr val="bg1"/>
                </a:solidFill>
                <a:latin typeface="+mj-lt"/>
              </a:rPr>
              <a:t>7/3 </a:t>
            </a:r>
            <a:r>
              <a:rPr lang="en-US" altLang="en-US" sz="2000" baseline="30000" dirty="0">
                <a:solidFill>
                  <a:schemeClr val="bg1"/>
                </a:solidFill>
                <a:latin typeface="+mj-lt"/>
              </a:rPr>
              <a:t>1</a:t>
            </a:r>
            <a:r>
              <a:rPr lang="en-US" altLang="en-US" sz="2000" dirty="0">
                <a:solidFill>
                  <a:schemeClr val="bg1"/>
                </a:solidFill>
                <a:latin typeface="+mj-lt"/>
              </a:rPr>
              <a:t> = n</a:t>
            </a:r>
            <a:r>
              <a:rPr lang="en-US" altLang="en-US" sz="2000" baseline="30000" dirty="0">
                <a:solidFill>
                  <a:schemeClr val="bg1"/>
                </a:solidFill>
                <a:latin typeface="+mj-lt"/>
              </a:rPr>
              <a:t>0</a:t>
            </a:r>
            <a:r>
              <a:rPr lang="en-US" altLang="en-US" sz="2000" dirty="0">
                <a:solidFill>
                  <a:schemeClr val="bg1"/>
                </a:solidFill>
                <a:latin typeface="+mj-lt"/>
              </a:rPr>
              <a:t> = 1</a:t>
            </a:r>
            <a:endParaRPr lang="en-US" altLang="en-US" sz="2000" dirty="0">
              <a:solidFill>
                <a:schemeClr val="bg1"/>
              </a:solidFill>
              <a:latin typeface="+mj-lt"/>
              <a:sym typeface="Symbol" panose="05050102010706020507" pitchFamily="18" charset="2"/>
            </a:endParaRPr>
          </a:p>
          <a:p>
            <a:pPr lvl="1"/>
            <a:r>
              <a:rPr lang="en-US" altLang="en-US" sz="2000" dirty="0">
                <a:solidFill>
                  <a:schemeClr val="bg1"/>
                </a:solidFill>
                <a:latin typeface="+mj-lt"/>
              </a:rPr>
              <a:t> f(n) = 1 =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20000" dirty="0" err="1">
                <a:solidFill>
                  <a:schemeClr val="bg1"/>
                </a:solidFill>
                <a:latin typeface="+mj-lt"/>
              </a:rPr>
              <a:t>b</a:t>
            </a:r>
            <a:r>
              <a:rPr lang="en-US" altLang="en-US" sz="2000" baseline="30000" dirty="0" err="1">
                <a:solidFill>
                  <a:schemeClr val="bg1"/>
                </a:solidFill>
                <a:latin typeface="+mj-lt"/>
              </a:rPr>
              <a:t>a</a:t>
            </a:r>
            <a:r>
              <a:rPr lang="en-US" altLang="en-US" sz="2000" dirty="0">
                <a:solidFill>
                  <a:schemeClr val="bg1"/>
                </a:solidFill>
                <a:latin typeface="+mj-lt"/>
              </a:rPr>
              <a:t>) </a:t>
            </a:r>
            <a:r>
              <a:rPr lang="en-US" altLang="en-US" sz="2000" b="1" dirty="0">
                <a:solidFill>
                  <a:schemeClr val="bg1"/>
                </a:solidFill>
                <a:latin typeface="+mj-lt"/>
                <a:sym typeface="Symbol" panose="05050102010706020507" pitchFamily="18" charset="2"/>
              </a:rPr>
              <a:t></a:t>
            </a:r>
            <a:r>
              <a:rPr lang="en-US" altLang="en-US" sz="2000" b="1" dirty="0">
                <a:solidFill>
                  <a:schemeClr val="bg1"/>
                </a:solidFill>
                <a:latin typeface="+mj-lt"/>
              </a:rPr>
              <a:t> Case 2</a:t>
            </a:r>
            <a:r>
              <a:rPr lang="en-US" altLang="en-US" sz="2000" dirty="0">
                <a:solidFill>
                  <a:schemeClr val="bg1"/>
                </a:solidFill>
                <a:latin typeface="+mj-lt"/>
              </a:rPr>
              <a:t>.</a:t>
            </a:r>
          </a:p>
          <a:p>
            <a:pPr lvl="1"/>
            <a:r>
              <a:rPr lang="en-US" altLang="en-US" sz="2000" dirty="0">
                <a:solidFill>
                  <a:schemeClr val="bg1"/>
                </a:solidFill>
                <a:latin typeface="+mj-lt"/>
              </a:rPr>
              <a:t>Therefore, T(n) =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20000" dirty="0" err="1">
                <a:solidFill>
                  <a:schemeClr val="bg1"/>
                </a:solidFill>
                <a:latin typeface="+mj-lt"/>
              </a:rPr>
              <a:t>b</a:t>
            </a:r>
            <a:r>
              <a:rPr lang="en-US" altLang="en-US" sz="2000" baseline="30000" dirty="0" err="1">
                <a:solidFill>
                  <a:schemeClr val="bg1"/>
                </a:solidFill>
                <a:latin typeface="+mj-lt"/>
              </a:rPr>
              <a:t>a</a:t>
            </a:r>
            <a:r>
              <a:rPr lang="en-US" altLang="en-US" sz="2000" baseline="30000" dirty="0">
                <a:solidFill>
                  <a:schemeClr val="bg1"/>
                </a:solidFill>
                <a:latin typeface="+mj-lt"/>
              </a:rPr>
              <a:t> </a:t>
            </a:r>
            <a:r>
              <a:rPr lang="en-US" altLang="en-US" sz="2000" dirty="0" err="1">
                <a:solidFill>
                  <a:schemeClr val="bg1"/>
                </a:solidFill>
                <a:latin typeface="+mj-lt"/>
              </a:rPr>
              <a:t>lg</a:t>
            </a:r>
            <a:r>
              <a:rPr lang="en-US" altLang="en-US" sz="2000" dirty="0">
                <a:solidFill>
                  <a:schemeClr val="bg1"/>
                </a:solidFill>
                <a:latin typeface="+mj-lt"/>
              </a:rPr>
              <a:t> n) =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a:t>
            </a:r>
            <a:r>
              <a:rPr lang="en-US" altLang="en-US" sz="2000" dirty="0" err="1">
                <a:solidFill>
                  <a:schemeClr val="bg1"/>
                </a:solidFill>
                <a:latin typeface="+mj-lt"/>
              </a:rPr>
              <a:t>lg</a:t>
            </a:r>
            <a:r>
              <a:rPr lang="en-US" altLang="en-US" sz="2000" dirty="0">
                <a:solidFill>
                  <a:schemeClr val="bg1"/>
                </a:solidFill>
                <a:latin typeface="+mj-lt"/>
              </a:rPr>
              <a:t> n)</a:t>
            </a:r>
          </a:p>
        </p:txBody>
      </p:sp>
    </p:spTree>
    <p:extLst>
      <p:ext uri="{BB962C8B-B14F-4D97-AF65-F5344CB8AC3E}">
        <p14:creationId xmlns:p14="http://schemas.microsoft.com/office/powerpoint/2010/main" val="2765251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4</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3211135"/>
          </a:xfrm>
          <a:prstGeom prst="rect">
            <a:avLst/>
          </a:prstGeom>
          <a:noFill/>
        </p:spPr>
        <p:txBody>
          <a:bodyPr wrap="square" rtlCol="0">
            <a:spAutoFit/>
          </a:bodyPr>
          <a:lstStyle/>
          <a:p>
            <a:pPr algn="ctr"/>
            <a:r>
              <a:rPr lang="en-US" sz="2800" dirty="0" smtClean="0">
                <a:solidFill>
                  <a:schemeClr val="bg1"/>
                </a:solidFill>
              </a:rPr>
              <a:t>Recurrence Solution by Iteration Method</a:t>
            </a:r>
          </a:p>
          <a:p>
            <a:pPr algn="ctr"/>
            <a:endParaRPr lang="en-US" sz="2800" dirty="0">
              <a:solidFill>
                <a:srgbClr val="010000"/>
              </a:solidFill>
            </a:endParaRPr>
          </a:p>
          <a:p>
            <a:pPr marL="342900" indent="-342900" algn="just">
              <a:buFont typeface="Arial" panose="020B0604020202020204" pitchFamily="34" charset="0"/>
              <a:buChar char="•"/>
            </a:pPr>
            <a:r>
              <a:rPr lang="en-US" sz="2000" dirty="0">
                <a:solidFill>
                  <a:srgbClr val="010000"/>
                </a:solidFill>
              </a:rPr>
              <a:t>Convert the recurrence into a summation and try to bound it using known </a:t>
            </a:r>
            <a:r>
              <a:rPr lang="en-US" sz="2000" dirty="0" smtClean="0">
                <a:solidFill>
                  <a:srgbClr val="010000"/>
                </a:solidFill>
              </a:rPr>
              <a:t>series</a:t>
            </a:r>
          </a:p>
          <a:p>
            <a:pPr marL="342900" indent="-342900" algn="just">
              <a:buFont typeface="Arial" panose="020B0604020202020204" pitchFamily="34" charset="0"/>
              <a:buChar char="•"/>
            </a:pPr>
            <a:endParaRPr lang="en-US" sz="2000" dirty="0">
              <a:solidFill>
                <a:srgbClr val="010000"/>
              </a:solidFill>
            </a:endParaRPr>
          </a:p>
          <a:p>
            <a:pPr marL="342900" indent="-342900" algn="just">
              <a:buFont typeface="Arial" panose="020B0604020202020204" pitchFamily="34" charset="0"/>
              <a:buChar char="•"/>
            </a:pPr>
            <a:r>
              <a:rPr lang="en-US" sz="2000" dirty="0">
                <a:solidFill>
                  <a:srgbClr val="010000"/>
                </a:solidFill>
              </a:rPr>
              <a:t>Iterate the recurrence until the initial condition is reached</a:t>
            </a:r>
            <a:r>
              <a:rPr lang="en-US" sz="2000" dirty="0" smtClean="0">
                <a:solidFill>
                  <a:srgbClr val="010000"/>
                </a:solidFill>
              </a:rPr>
              <a:t>.</a:t>
            </a:r>
          </a:p>
          <a:p>
            <a:pPr marL="342900" indent="-342900" algn="just">
              <a:buFont typeface="Arial" panose="020B0604020202020204" pitchFamily="34" charset="0"/>
              <a:buChar char="•"/>
            </a:pPr>
            <a:endParaRPr lang="en-US" sz="2000" dirty="0">
              <a:solidFill>
                <a:srgbClr val="010000"/>
              </a:solidFill>
            </a:endParaRPr>
          </a:p>
          <a:p>
            <a:pPr marL="342900" indent="-342900" algn="just">
              <a:buFont typeface="Arial" panose="020B0604020202020204" pitchFamily="34" charset="0"/>
              <a:buChar char="•"/>
            </a:pPr>
            <a:r>
              <a:rPr lang="en-US" sz="2000" dirty="0">
                <a:solidFill>
                  <a:srgbClr val="010000"/>
                </a:solidFill>
              </a:rPr>
              <a:t>Use back-substitution to express the recurrence in terms of n and the initial (boundary) condition.</a:t>
            </a:r>
          </a:p>
          <a:p>
            <a:pPr algn="just"/>
            <a:endParaRPr lang="en-US" sz="2000" baseline="30000" dirty="0" smtClean="0">
              <a:solidFill>
                <a:schemeClr val="bg1"/>
              </a:solidFill>
            </a:endParaRPr>
          </a:p>
          <a:p>
            <a:pPr algn="just"/>
            <a:r>
              <a:rPr lang="fr-FR" sz="2000" baseline="30000" dirty="0" smtClean="0">
                <a:solidFill>
                  <a:schemeClr val="bg1"/>
                </a:solidFill>
              </a:rPr>
              <a:t>		</a:t>
            </a:r>
            <a:endParaRPr lang="en-US" sz="2000" baseline="30000" dirty="0">
              <a:solidFill>
                <a:schemeClr val="bg1"/>
              </a:solidFill>
            </a:endParaRPr>
          </a:p>
        </p:txBody>
      </p:sp>
    </p:spTree>
    <p:extLst>
      <p:ext uri="{BB962C8B-B14F-4D97-AF65-F5344CB8AC3E}">
        <p14:creationId xmlns:p14="http://schemas.microsoft.com/office/powerpoint/2010/main" val="96776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5</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3826689"/>
          </a:xfrm>
          <a:prstGeom prst="rect">
            <a:avLst/>
          </a:prstGeom>
          <a:noFill/>
        </p:spPr>
        <p:txBody>
          <a:bodyPr wrap="square" rtlCol="0">
            <a:spAutoFit/>
          </a:bodyPr>
          <a:lstStyle/>
          <a:p>
            <a:pPr algn="ctr"/>
            <a:r>
              <a:rPr lang="en-US" sz="2800" dirty="0" smtClean="0">
                <a:solidFill>
                  <a:schemeClr val="bg1"/>
                </a:solidFill>
              </a:rPr>
              <a:t>Recurrence Solution by Iteration Method Example 1</a:t>
            </a:r>
          </a:p>
          <a:p>
            <a:pPr algn="ctr"/>
            <a:endParaRPr lang="en-US" sz="2800" dirty="0">
              <a:solidFill>
                <a:srgbClr val="010000"/>
              </a:solidFill>
            </a:endParaRPr>
          </a:p>
          <a:p>
            <a:pPr algn="just"/>
            <a:r>
              <a:rPr lang="fr-FR" sz="2000" baseline="30000" dirty="0" smtClean="0">
                <a:solidFill>
                  <a:schemeClr val="bg1"/>
                </a:solidFill>
              </a:rPr>
              <a:t>		</a:t>
            </a:r>
            <a:r>
              <a:rPr lang="fr-FR" sz="2000" dirty="0" smtClean="0">
                <a:solidFill>
                  <a:schemeClr val="bg1"/>
                </a:solidFill>
              </a:rPr>
              <a:t>T(n</a:t>
            </a:r>
            <a:r>
              <a:rPr lang="fr-FR" sz="2000" dirty="0">
                <a:solidFill>
                  <a:schemeClr val="bg1"/>
                </a:solidFill>
              </a:rPr>
              <a:t>) = c + T(n/2</a:t>
            </a:r>
            <a:r>
              <a:rPr lang="fr-FR" sz="2000" dirty="0" smtClean="0">
                <a:solidFill>
                  <a:schemeClr val="bg1"/>
                </a:solidFill>
              </a:rPr>
              <a:t>)</a:t>
            </a:r>
            <a:r>
              <a:rPr lang="fr-FR" sz="2000" dirty="0">
                <a:solidFill>
                  <a:schemeClr val="bg1"/>
                </a:solidFill>
              </a:rPr>
              <a:t> </a:t>
            </a:r>
            <a:r>
              <a:rPr lang="fr-FR" sz="2000" dirty="0" smtClean="0">
                <a:solidFill>
                  <a:schemeClr val="bg1"/>
                </a:solidFill>
              </a:rPr>
              <a:t>				Assume </a:t>
            </a:r>
            <a:r>
              <a:rPr lang="fr-FR" sz="2000" dirty="0">
                <a:solidFill>
                  <a:schemeClr val="bg1"/>
                </a:solidFill>
              </a:rPr>
              <a:t>n = </a:t>
            </a:r>
            <a:r>
              <a:rPr lang="fr-FR" sz="2000" dirty="0" smtClean="0">
                <a:solidFill>
                  <a:schemeClr val="bg1"/>
                </a:solidFill>
              </a:rPr>
              <a:t>2</a:t>
            </a:r>
            <a:r>
              <a:rPr lang="fr-FR" sz="2000" baseline="30000" dirty="0" smtClean="0">
                <a:solidFill>
                  <a:schemeClr val="bg1"/>
                </a:solidFill>
              </a:rPr>
              <a:t>k		</a:t>
            </a:r>
            <a:r>
              <a:rPr lang="fr-FR" sz="2000" dirty="0" smtClean="0">
                <a:solidFill>
                  <a:schemeClr val="bg1"/>
                </a:solidFill>
              </a:rPr>
              <a:t>	Value of T(1) </a:t>
            </a:r>
            <a:r>
              <a:rPr lang="fr-FR" sz="2000" dirty="0" err="1" smtClean="0">
                <a:solidFill>
                  <a:schemeClr val="bg1"/>
                </a:solidFill>
              </a:rPr>
              <a:t>is</a:t>
            </a:r>
            <a:r>
              <a:rPr lang="fr-FR" sz="2000" dirty="0" smtClean="0">
                <a:solidFill>
                  <a:schemeClr val="bg1"/>
                </a:solidFill>
              </a:rPr>
              <a:t> </a:t>
            </a:r>
            <a:r>
              <a:rPr lang="fr-FR" sz="2000" dirty="0" err="1" smtClean="0">
                <a:solidFill>
                  <a:schemeClr val="bg1"/>
                </a:solidFill>
              </a:rPr>
              <a:t>given</a:t>
            </a:r>
            <a:r>
              <a:rPr lang="fr-FR" sz="2000" dirty="0" smtClean="0">
                <a:solidFill>
                  <a:schemeClr val="bg1"/>
                </a:solidFill>
              </a:rPr>
              <a:t>.</a:t>
            </a:r>
          </a:p>
          <a:p>
            <a:pPr algn="just"/>
            <a:endParaRPr lang="fr-FR" sz="2000" baseline="30000" dirty="0">
              <a:solidFill>
                <a:schemeClr val="bg1"/>
              </a:solidFill>
            </a:endParaRPr>
          </a:p>
          <a:p>
            <a:pPr algn="just"/>
            <a:r>
              <a:rPr lang="fr-FR" sz="2000" dirty="0">
                <a:solidFill>
                  <a:schemeClr val="bg1"/>
                </a:solidFill>
              </a:rPr>
              <a:t>	</a:t>
            </a:r>
            <a:r>
              <a:rPr lang="fr-FR" sz="2000" dirty="0" smtClean="0">
                <a:solidFill>
                  <a:schemeClr val="bg1"/>
                </a:solidFill>
              </a:rPr>
              <a:t>	T(n</a:t>
            </a:r>
            <a:r>
              <a:rPr lang="fr-FR" sz="2000" dirty="0">
                <a:solidFill>
                  <a:schemeClr val="bg1"/>
                </a:solidFill>
              </a:rPr>
              <a:t>) = c + T(n/2)		</a:t>
            </a:r>
            <a:r>
              <a:rPr lang="fr-FR" sz="2000" dirty="0" smtClean="0">
                <a:solidFill>
                  <a:schemeClr val="bg1"/>
                </a:solidFill>
              </a:rPr>
              <a:t>		T(n/2</a:t>
            </a:r>
            <a:r>
              <a:rPr lang="fr-FR" sz="2000" dirty="0">
                <a:solidFill>
                  <a:schemeClr val="bg1"/>
                </a:solidFill>
              </a:rPr>
              <a:t>) = c + T(n/4)</a:t>
            </a:r>
          </a:p>
          <a:p>
            <a:pPr algn="just"/>
            <a:r>
              <a:rPr lang="fr-FR" sz="2000" dirty="0">
                <a:solidFill>
                  <a:schemeClr val="bg1"/>
                </a:solidFill>
              </a:rPr>
              <a:t>		T(n) = c + c + T(n/4)	</a:t>
            </a:r>
            <a:r>
              <a:rPr lang="fr-FR" sz="2000" dirty="0" smtClean="0">
                <a:solidFill>
                  <a:schemeClr val="bg1"/>
                </a:solidFill>
              </a:rPr>
              <a:t>		T(n/4</a:t>
            </a:r>
            <a:r>
              <a:rPr lang="fr-FR" sz="2000" dirty="0">
                <a:solidFill>
                  <a:schemeClr val="bg1"/>
                </a:solidFill>
              </a:rPr>
              <a:t>) = c + T(n/8)</a:t>
            </a:r>
          </a:p>
          <a:p>
            <a:pPr algn="just"/>
            <a:r>
              <a:rPr lang="fr-FR" sz="2000" dirty="0" smtClean="0">
                <a:solidFill>
                  <a:schemeClr val="bg1"/>
                </a:solidFill>
              </a:rPr>
              <a:t>		T(n</a:t>
            </a:r>
            <a:r>
              <a:rPr lang="fr-FR" sz="2000" dirty="0">
                <a:solidFill>
                  <a:schemeClr val="bg1"/>
                </a:solidFill>
              </a:rPr>
              <a:t>)</a:t>
            </a:r>
            <a:r>
              <a:rPr lang="fr-FR" sz="2000" dirty="0" smtClean="0">
                <a:solidFill>
                  <a:schemeClr val="bg1"/>
                </a:solidFill>
              </a:rPr>
              <a:t> = </a:t>
            </a:r>
            <a:r>
              <a:rPr lang="fr-FR" sz="2000" dirty="0">
                <a:solidFill>
                  <a:schemeClr val="bg1"/>
                </a:solidFill>
              </a:rPr>
              <a:t>c + c + c + T(n/8</a:t>
            </a:r>
            <a:r>
              <a:rPr lang="fr-FR" sz="2000" dirty="0" smtClean="0">
                <a:solidFill>
                  <a:schemeClr val="bg1"/>
                </a:solidFill>
              </a:rPr>
              <a:t>)</a:t>
            </a:r>
            <a:r>
              <a:rPr lang="fr-FR" sz="2000" dirty="0">
                <a:solidFill>
                  <a:schemeClr val="bg1"/>
                </a:solidFill>
              </a:rPr>
              <a:t> </a:t>
            </a:r>
            <a:r>
              <a:rPr lang="fr-FR" sz="2000" dirty="0" smtClean="0">
                <a:solidFill>
                  <a:schemeClr val="bg1"/>
                </a:solidFill>
              </a:rPr>
              <a:t>		T(n/8) </a:t>
            </a:r>
            <a:r>
              <a:rPr lang="fr-FR" sz="2000" dirty="0">
                <a:solidFill>
                  <a:schemeClr val="bg1"/>
                </a:solidFill>
              </a:rPr>
              <a:t>= c + </a:t>
            </a:r>
            <a:r>
              <a:rPr lang="fr-FR" sz="2000" dirty="0" smtClean="0">
                <a:solidFill>
                  <a:schemeClr val="bg1"/>
                </a:solidFill>
              </a:rPr>
              <a:t>T(n/16)</a:t>
            </a:r>
            <a:endParaRPr lang="fr-FR" sz="2000" dirty="0">
              <a:solidFill>
                <a:schemeClr val="bg1"/>
              </a:solidFill>
            </a:endParaRPr>
          </a:p>
          <a:p>
            <a:pPr algn="just"/>
            <a:r>
              <a:rPr lang="fr-FR" sz="2000" dirty="0">
                <a:solidFill>
                  <a:schemeClr val="bg1"/>
                </a:solidFill>
              </a:rPr>
              <a:t>	</a:t>
            </a:r>
            <a:r>
              <a:rPr lang="fr-FR" sz="2000" dirty="0" smtClean="0">
                <a:solidFill>
                  <a:schemeClr val="bg1"/>
                </a:solidFill>
              </a:rPr>
              <a:t>	T(n</a:t>
            </a:r>
            <a:r>
              <a:rPr lang="fr-FR" sz="2000" dirty="0">
                <a:solidFill>
                  <a:schemeClr val="bg1"/>
                </a:solidFill>
              </a:rPr>
              <a:t>) = c + c + … + c + T(1) </a:t>
            </a:r>
          </a:p>
          <a:p>
            <a:pPr algn="just"/>
            <a:r>
              <a:rPr lang="fr-FR" sz="2000" dirty="0" smtClean="0">
                <a:solidFill>
                  <a:schemeClr val="bg1"/>
                </a:solidFill>
              </a:rPr>
              <a:t>			</a:t>
            </a:r>
            <a:endParaRPr lang="fr-FR" sz="2000" dirty="0">
              <a:solidFill>
                <a:schemeClr val="bg1"/>
              </a:solidFill>
            </a:endParaRPr>
          </a:p>
          <a:p>
            <a:pPr algn="just"/>
            <a:r>
              <a:rPr lang="fr-FR" sz="2000" dirty="0">
                <a:solidFill>
                  <a:schemeClr val="bg1"/>
                </a:solidFill>
              </a:rPr>
              <a:t>		   = clgn + T(1)</a:t>
            </a:r>
          </a:p>
          <a:p>
            <a:pPr algn="just"/>
            <a:r>
              <a:rPr lang="fr-FR" sz="2000" dirty="0">
                <a:solidFill>
                  <a:schemeClr val="bg1"/>
                </a:solidFill>
              </a:rPr>
              <a:t>		   = Θ(</a:t>
            </a:r>
            <a:r>
              <a:rPr lang="fr-FR" sz="2000" dirty="0" err="1">
                <a:solidFill>
                  <a:schemeClr val="bg1"/>
                </a:solidFill>
              </a:rPr>
              <a:t>lgn</a:t>
            </a:r>
            <a:r>
              <a:rPr lang="fr-FR" sz="2000" dirty="0">
                <a:solidFill>
                  <a:schemeClr val="bg1"/>
                </a:solidFill>
              </a:rPr>
              <a:t>)</a:t>
            </a:r>
          </a:p>
          <a:p>
            <a:pPr algn="just"/>
            <a:endParaRPr lang="en-US" sz="2000" baseline="30000" dirty="0">
              <a:solidFill>
                <a:schemeClr val="bg1"/>
              </a:solidFill>
            </a:endParaRPr>
          </a:p>
        </p:txBody>
      </p:sp>
    </p:spTree>
    <p:extLst>
      <p:ext uri="{BB962C8B-B14F-4D97-AF65-F5344CB8AC3E}">
        <p14:creationId xmlns:p14="http://schemas.microsoft.com/office/powerpoint/2010/main" val="3498676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6</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5057795"/>
          </a:xfrm>
          <a:prstGeom prst="rect">
            <a:avLst/>
          </a:prstGeom>
          <a:noFill/>
        </p:spPr>
        <p:txBody>
          <a:bodyPr wrap="square" rtlCol="0">
            <a:spAutoFit/>
          </a:bodyPr>
          <a:lstStyle/>
          <a:p>
            <a:pPr algn="ctr"/>
            <a:r>
              <a:rPr lang="en-US" sz="2800" dirty="0" smtClean="0">
                <a:solidFill>
                  <a:schemeClr val="bg1"/>
                </a:solidFill>
              </a:rPr>
              <a:t>Recurrence Solution by Iteration Method – Example 2</a:t>
            </a:r>
          </a:p>
          <a:p>
            <a:pPr algn="ctr"/>
            <a:endParaRPr lang="en-US" sz="2800" dirty="0">
              <a:solidFill>
                <a:srgbClr val="010000"/>
              </a:solidFill>
            </a:endParaRPr>
          </a:p>
          <a:p>
            <a:pPr algn="just"/>
            <a:r>
              <a:rPr lang="fr-FR" sz="2000" baseline="30000" dirty="0" smtClean="0">
                <a:solidFill>
                  <a:schemeClr val="bg1"/>
                </a:solidFill>
              </a:rPr>
              <a:t>		</a:t>
            </a:r>
            <a:r>
              <a:rPr lang="fr-FR" sz="2000" dirty="0" smtClean="0">
                <a:solidFill>
                  <a:schemeClr val="bg1"/>
                </a:solidFill>
              </a:rPr>
              <a:t>T(n</a:t>
            </a:r>
            <a:r>
              <a:rPr lang="fr-FR" sz="2000" dirty="0">
                <a:solidFill>
                  <a:schemeClr val="bg1"/>
                </a:solidFill>
              </a:rPr>
              <a:t>) = </a:t>
            </a:r>
            <a:r>
              <a:rPr lang="fr-FR" sz="2000" dirty="0" smtClean="0">
                <a:solidFill>
                  <a:schemeClr val="bg1"/>
                </a:solidFill>
              </a:rPr>
              <a:t>n </a:t>
            </a:r>
            <a:r>
              <a:rPr lang="fr-FR" sz="2000" dirty="0">
                <a:solidFill>
                  <a:schemeClr val="bg1"/>
                </a:solidFill>
              </a:rPr>
              <a:t>+ </a:t>
            </a:r>
            <a:r>
              <a:rPr lang="fr-FR" sz="2000" dirty="0" smtClean="0">
                <a:solidFill>
                  <a:schemeClr val="bg1"/>
                </a:solidFill>
              </a:rPr>
              <a:t>2T(n/2)</a:t>
            </a:r>
            <a:r>
              <a:rPr lang="fr-FR" sz="2000" dirty="0">
                <a:solidFill>
                  <a:schemeClr val="bg1"/>
                </a:solidFill>
              </a:rPr>
              <a:t> </a:t>
            </a:r>
            <a:r>
              <a:rPr lang="fr-FR" sz="2000" dirty="0" smtClean="0">
                <a:solidFill>
                  <a:schemeClr val="bg1"/>
                </a:solidFill>
              </a:rPr>
              <a:t>				Assume </a:t>
            </a:r>
            <a:r>
              <a:rPr lang="fr-FR" sz="2000" dirty="0">
                <a:solidFill>
                  <a:schemeClr val="bg1"/>
                </a:solidFill>
              </a:rPr>
              <a:t>n = </a:t>
            </a:r>
            <a:r>
              <a:rPr lang="fr-FR" sz="2000" dirty="0" smtClean="0">
                <a:solidFill>
                  <a:schemeClr val="bg1"/>
                </a:solidFill>
              </a:rPr>
              <a:t>2</a:t>
            </a:r>
            <a:r>
              <a:rPr lang="fr-FR" sz="2000" baseline="30000" dirty="0" smtClean="0">
                <a:solidFill>
                  <a:schemeClr val="bg1"/>
                </a:solidFill>
              </a:rPr>
              <a:t>k		</a:t>
            </a:r>
            <a:r>
              <a:rPr lang="fr-FR" sz="2000" dirty="0" smtClean="0">
                <a:solidFill>
                  <a:schemeClr val="bg1"/>
                </a:solidFill>
              </a:rPr>
              <a:t>	T(1) </a:t>
            </a:r>
            <a:r>
              <a:rPr lang="fr-FR" sz="2000" dirty="0" err="1" smtClean="0">
                <a:solidFill>
                  <a:schemeClr val="bg1"/>
                </a:solidFill>
              </a:rPr>
              <a:t>is</a:t>
            </a:r>
            <a:r>
              <a:rPr lang="fr-FR" sz="2000" dirty="0" smtClean="0">
                <a:solidFill>
                  <a:schemeClr val="bg1"/>
                </a:solidFill>
              </a:rPr>
              <a:t> </a:t>
            </a:r>
            <a:r>
              <a:rPr lang="fr-FR" sz="2000" dirty="0" err="1" smtClean="0">
                <a:solidFill>
                  <a:schemeClr val="bg1"/>
                </a:solidFill>
              </a:rPr>
              <a:t>given</a:t>
            </a:r>
            <a:endParaRPr lang="fr-FR" sz="2000" dirty="0" smtClean="0">
              <a:solidFill>
                <a:schemeClr val="bg1"/>
              </a:solidFill>
            </a:endParaRPr>
          </a:p>
          <a:p>
            <a:pPr algn="just"/>
            <a:endParaRPr lang="fr-FR" sz="2000" baseline="30000" dirty="0">
              <a:solidFill>
                <a:schemeClr val="bg1"/>
              </a:solidFill>
            </a:endParaRPr>
          </a:p>
          <a:p>
            <a:pPr algn="just"/>
            <a:r>
              <a:rPr lang="fr-FR" sz="2000" dirty="0">
                <a:solidFill>
                  <a:schemeClr val="bg1"/>
                </a:solidFill>
              </a:rPr>
              <a:t>	</a:t>
            </a:r>
            <a:r>
              <a:rPr lang="fr-FR" sz="2000" dirty="0" smtClean="0">
                <a:solidFill>
                  <a:schemeClr val="bg1"/>
                </a:solidFill>
              </a:rPr>
              <a:t>	T(n</a:t>
            </a:r>
            <a:r>
              <a:rPr lang="fr-FR" sz="2000" dirty="0">
                <a:solidFill>
                  <a:schemeClr val="bg1"/>
                </a:solidFill>
              </a:rPr>
              <a:t>) = </a:t>
            </a:r>
            <a:r>
              <a:rPr lang="fr-FR" sz="2000" dirty="0" smtClean="0">
                <a:solidFill>
                  <a:schemeClr val="bg1"/>
                </a:solidFill>
              </a:rPr>
              <a:t>n </a:t>
            </a:r>
            <a:r>
              <a:rPr lang="fr-FR" sz="2000" dirty="0">
                <a:solidFill>
                  <a:schemeClr val="bg1"/>
                </a:solidFill>
              </a:rPr>
              <a:t>+ </a:t>
            </a:r>
            <a:r>
              <a:rPr lang="fr-FR" sz="2000" dirty="0" smtClean="0">
                <a:solidFill>
                  <a:schemeClr val="bg1"/>
                </a:solidFill>
              </a:rPr>
              <a:t>2T(n/2</a:t>
            </a:r>
            <a:r>
              <a:rPr lang="fr-FR" sz="2000" dirty="0">
                <a:solidFill>
                  <a:schemeClr val="bg1"/>
                </a:solidFill>
              </a:rPr>
              <a:t>)		</a:t>
            </a:r>
            <a:r>
              <a:rPr lang="fr-FR" sz="2000" dirty="0" smtClean="0">
                <a:solidFill>
                  <a:schemeClr val="bg1"/>
                </a:solidFill>
              </a:rPr>
              <a:t>			T(n/2</a:t>
            </a:r>
            <a:r>
              <a:rPr lang="fr-FR" sz="2000" dirty="0">
                <a:solidFill>
                  <a:schemeClr val="bg1"/>
                </a:solidFill>
              </a:rPr>
              <a:t>) = </a:t>
            </a:r>
            <a:r>
              <a:rPr lang="fr-FR" sz="2000" dirty="0" smtClean="0">
                <a:solidFill>
                  <a:schemeClr val="bg1"/>
                </a:solidFill>
              </a:rPr>
              <a:t>n/2 </a:t>
            </a:r>
            <a:r>
              <a:rPr lang="fr-FR" sz="2000" dirty="0">
                <a:solidFill>
                  <a:schemeClr val="bg1"/>
                </a:solidFill>
              </a:rPr>
              <a:t>+ </a:t>
            </a:r>
            <a:r>
              <a:rPr lang="fr-FR" sz="2000" dirty="0" smtClean="0">
                <a:solidFill>
                  <a:schemeClr val="bg1"/>
                </a:solidFill>
              </a:rPr>
              <a:t>2T(n/4</a:t>
            </a:r>
            <a:r>
              <a:rPr lang="fr-FR" sz="2000" dirty="0">
                <a:solidFill>
                  <a:schemeClr val="bg1"/>
                </a:solidFill>
              </a:rPr>
              <a:t>)</a:t>
            </a:r>
          </a:p>
          <a:p>
            <a:pPr algn="just"/>
            <a:r>
              <a:rPr lang="fr-FR" sz="2000" dirty="0">
                <a:solidFill>
                  <a:schemeClr val="bg1"/>
                </a:solidFill>
              </a:rPr>
              <a:t>		T(n) = </a:t>
            </a:r>
            <a:r>
              <a:rPr lang="fr-FR" sz="2000" dirty="0" smtClean="0">
                <a:solidFill>
                  <a:schemeClr val="bg1"/>
                </a:solidFill>
              </a:rPr>
              <a:t>n </a:t>
            </a:r>
            <a:r>
              <a:rPr lang="fr-FR" sz="2000" dirty="0">
                <a:solidFill>
                  <a:schemeClr val="bg1"/>
                </a:solidFill>
              </a:rPr>
              <a:t>+ </a:t>
            </a:r>
            <a:r>
              <a:rPr lang="fr-FR" sz="2000" dirty="0" smtClean="0">
                <a:solidFill>
                  <a:schemeClr val="bg1"/>
                </a:solidFill>
              </a:rPr>
              <a:t>2(n/2 </a:t>
            </a:r>
            <a:r>
              <a:rPr lang="fr-FR" sz="2000" dirty="0">
                <a:solidFill>
                  <a:schemeClr val="bg1"/>
                </a:solidFill>
              </a:rPr>
              <a:t>+ </a:t>
            </a:r>
            <a:r>
              <a:rPr lang="fr-FR" sz="2000" dirty="0" smtClean="0">
                <a:solidFill>
                  <a:schemeClr val="bg1"/>
                </a:solidFill>
              </a:rPr>
              <a:t>2T(n/4))</a:t>
            </a:r>
            <a:r>
              <a:rPr lang="fr-FR" sz="2000" dirty="0">
                <a:solidFill>
                  <a:schemeClr val="bg1"/>
                </a:solidFill>
              </a:rPr>
              <a:t>	</a:t>
            </a:r>
            <a:r>
              <a:rPr lang="fr-FR" sz="2000" dirty="0" smtClean="0">
                <a:solidFill>
                  <a:schemeClr val="bg1"/>
                </a:solidFill>
              </a:rPr>
              <a:t>		T(n/4</a:t>
            </a:r>
            <a:r>
              <a:rPr lang="fr-FR" sz="2000" dirty="0">
                <a:solidFill>
                  <a:schemeClr val="bg1"/>
                </a:solidFill>
              </a:rPr>
              <a:t>) = </a:t>
            </a:r>
            <a:r>
              <a:rPr lang="fr-FR" sz="2000" dirty="0" smtClean="0">
                <a:solidFill>
                  <a:schemeClr val="bg1"/>
                </a:solidFill>
              </a:rPr>
              <a:t>n/4 </a:t>
            </a:r>
            <a:r>
              <a:rPr lang="fr-FR" sz="2000" dirty="0">
                <a:solidFill>
                  <a:schemeClr val="bg1"/>
                </a:solidFill>
              </a:rPr>
              <a:t>+ </a:t>
            </a:r>
            <a:r>
              <a:rPr lang="fr-FR" sz="2000" dirty="0" smtClean="0">
                <a:solidFill>
                  <a:schemeClr val="bg1"/>
                </a:solidFill>
              </a:rPr>
              <a:t>2T(n/8</a:t>
            </a:r>
            <a:r>
              <a:rPr lang="fr-FR" sz="2000" dirty="0">
                <a:solidFill>
                  <a:schemeClr val="bg1"/>
                </a:solidFill>
              </a:rPr>
              <a:t>)</a:t>
            </a:r>
          </a:p>
          <a:p>
            <a:pPr algn="just"/>
            <a:r>
              <a:rPr lang="fr-FR" sz="2000" dirty="0" smtClean="0">
                <a:solidFill>
                  <a:schemeClr val="bg1"/>
                </a:solidFill>
              </a:rPr>
              <a:t>		T(n</a:t>
            </a:r>
            <a:r>
              <a:rPr lang="fr-FR" sz="2000" dirty="0">
                <a:solidFill>
                  <a:schemeClr val="bg1"/>
                </a:solidFill>
              </a:rPr>
              <a:t>)</a:t>
            </a:r>
            <a:r>
              <a:rPr lang="fr-FR" sz="2000" dirty="0" smtClean="0">
                <a:solidFill>
                  <a:schemeClr val="bg1"/>
                </a:solidFill>
              </a:rPr>
              <a:t> = n </a:t>
            </a:r>
            <a:r>
              <a:rPr lang="fr-FR" sz="2000" dirty="0">
                <a:solidFill>
                  <a:schemeClr val="bg1"/>
                </a:solidFill>
              </a:rPr>
              <a:t>+ </a:t>
            </a:r>
            <a:r>
              <a:rPr lang="fr-FR" sz="2000" dirty="0" smtClean="0">
                <a:solidFill>
                  <a:schemeClr val="bg1"/>
                </a:solidFill>
              </a:rPr>
              <a:t>n </a:t>
            </a:r>
            <a:r>
              <a:rPr lang="fr-FR" sz="2000" dirty="0">
                <a:solidFill>
                  <a:schemeClr val="bg1"/>
                </a:solidFill>
              </a:rPr>
              <a:t>+ </a:t>
            </a:r>
            <a:r>
              <a:rPr lang="fr-FR" sz="2000" dirty="0" smtClean="0">
                <a:solidFill>
                  <a:schemeClr val="bg1"/>
                </a:solidFill>
              </a:rPr>
              <a:t>4(n/4 </a:t>
            </a:r>
            <a:r>
              <a:rPr lang="fr-FR" sz="2000" dirty="0">
                <a:solidFill>
                  <a:schemeClr val="bg1"/>
                </a:solidFill>
              </a:rPr>
              <a:t>+ </a:t>
            </a:r>
            <a:r>
              <a:rPr lang="fr-FR" sz="2000" dirty="0" smtClean="0">
                <a:solidFill>
                  <a:schemeClr val="bg1"/>
                </a:solidFill>
              </a:rPr>
              <a:t>2T(n/8)) 		T(n/8) </a:t>
            </a:r>
            <a:r>
              <a:rPr lang="fr-FR" sz="2000" dirty="0">
                <a:solidFill>
                  <a:schemeClr val="bg1"/>
                </a:solidFill>
              </a:rPr>
              <a:t>= </a:t>
            </a:r>
            <a:r>
              <a:rPr lang="fr-FR" sz="2000" dirty="0" smtClean="0">
                <a:solidFill>
                  <a:schemeClr val="bg1"/>
                </a:solidFill>
              </a:rPr>
              <a:t>n/8 </a:t>
            </a:r>
            <a:r>
              <a:rPr lang="fr-FR" sz="2000" dirty="0">
                <a:solidFill>
                  <a:schemeClr val="bg1"/>
                </a:solidFill>
              </a:rPr>
              <a:t>+ </a:t>
            </a:r>
            <a:r>
              <a:rPr lang="fr-FR" sz="2000" dirty="0" smtClean="0">
                <a:solidFill>
                  <a:schemeClr val="bg1"/>
                </a:solidFill>
              </a:rPr>
              <a:t>2T(n/16)</a:t>
            </a:r>
            <a:endParaRPr lang="fr-FR" sz="2000" dirty="0">
              <a:solidFill>
                <a:schemeClr val="bg1"/>
              </a:solidFill>
            </a:endParaRPr>
          </a:p>
          <a:p>
            <a:pPr algn="just"/>
            <a:r>
              <a:rPr lang="fr-FR" sz="2000" dirty="0">
                <a:solidFill>
                  <a:schemeClr val="bg1"/>
                </a:solidFill>
              </a:rPr>
              <a:t>	</a:t>
            </a:r>
            <a:r>
              <a:rPr lang="fr-FR" sz="2000" dirty="0" smtClean="0">
                <a:solidFill>
                  <a:schemeClr val="bg1"/>
                </a:solidFill>
              </a:rPr>
              <a:t>	T(n</a:t>
            </a:r>
            <a:r>
              <a:rPr lang="fr-FR" sz="2000" dirty="0">
                <a:solidFill>
                  <a:schemeClr val="bg1"/>
                </a:solidFill>
              </a:rPr>
              <a:t>) = </a:t>
            </a:r>
            <a:r>
              <a:rPr lang="fr-FR" sz="2000" dirty="0" smtClean="0">
                <a:solidFill>
                  <a:schemeClr val="bg1"/>
                </a:solidFill>
              </a:rPr>
              <a:t>n </a:t>
            </a:r>
            <a:r>
              <a:rPr lang="fr-FR" sz="2000" dirty="0">
                <a:solidFill>
                  <a:schemeClr val="bg1"/>
                </a:solidFill>
              </a:rPr>
              <a:t>+ </a:t>
            </a:r>
            <a:r>
              <a:rPr lang="fr-FR" sz="2000" dirty="0" smtClean="0">
                <a:solidFill>
                  <a:schemeClr val="bg1"/>
                </a:solidFill>
              </a:rPr>
              <a:t>n +n +8 T(n/8) </a:t>
            </a:r>
            <a:endParaRPr lang="fr-FR" sz="2000" dirty="0">
              <a:solidFill>
                <a:schemeClr val="bg1"/>
              </a:solidFill>
            </a:endParaRPr>
          </a:p>
          <a:p>
            <a:pPr algn="just"/>
            <a:r>
              <a:rPr lang="fr-FR" sz="2000" dirty="0" smtClean="0">
                <a:solidFill>
                  <a:schemeClr val="bg1"/>
                </a:solidFill>
              </a:rPr>
              <a:t>			</a:t>
            </a:r>
            <a:endParaRPr lang="fr-FR" sz="2000" dirty="0">
              <a:solidFill>
                <a:schemeClr val="bg1"/>
              </a:solidFill>
            </a:endParaRPr>
          </a:p>
          <a:p>
            <a:pPr algn="just"/>
            <a:r>
              <a:rPr lang="fr-FR" sz="2000" dirty="0">
                <a:solidFill>
                  <a:schemeClr val="bg1"/>
                </a:solidFill>
              </a:rPr>
              <a:t>		   = </a:t>
            </a:r>
            <a:r>
              <a:rPr lang="fr-FR" sz="2000" dirty="0" smtClean="0">
                <a:solidFill>
                  <a:schemeClr val="bg1"/>
                </a:solidFill>
              </a:rPr>
              <a:t>in+2</a:t>
            </a:r>
            <a:r>
              <a:rPr lang="fr-FR" sz="2000" baseline="30000" dirty="0" smtClean="0">
                <a:solidFill>
                  <a:schemeClr val="bg1"/>
                </a:solidFill>
              </a:rPr>
              <a:t>i</a:t>
            </a:r>
            <a:r>
              <a:rPr lang="fr-FR" sz="2000" dirty="0" smtClean="0">
                <a:solidFill>
                  <a:schemeClr val="bg1"/>
                </a:solidFill>
              </a:rPr>
              <a:t>T(n/2</a:t>
            </a:r>
            <a:r>
              <a:rPr lang="fr-FR" sz="2000" baseline="30000" dirty="0" smtClean="0">
                <a:solidFill>
                  <a:schemeClr val="bg1"/>
                </a:solidFill>
              </a:rPr>
              <a:t>i</a:t>
            </a:r>
            <a:r>
              <a:rPr lang="fr-FR" sz="2000" dirty="0" smtClean="0">
                <a:solidFill>
                  <a:schemeClr val="bg1"/>
                </a:solidFill>
              </a:rPr>
              <a:t>)</a:t>
            </a:r>
            <a:endParaRPr lang="fr-FR" sz="2000" dirty="0">
              <a:solidFill>
                <a:schemeClr val="bg1"/>
              </a:solidFill>
            </a:endParaRPr>
          </a:p>
          <a:p>
            <a:pPr algn="just"/>
            <a:r>
              <a:rPr lang="fr-FR" sz="2000" dirty="0">
                <a:solidFill>
                  <a:schemeClr val="bg1"/>
                </a:solidFill>
              </a:rPr>
              <a:t>		   = </a:t>
            </a:r>
            <a:r>
              <a:rPr lang="fr-FR" sz="2000" dirty="0" smtClean="0">
                <a:solidFill>
                  <a:schemeClr val="bg1"/>
                </a:solidFill>
              </a:rPr>
              <a:t>kn+2</a:t>
            </a:r>
            <a:r>
              <a:rPr lang="fr-FR" sz="2000" baseline="30000" dirty="0" smtClean="0">
                <a:solidFill>
                  <a:schemeClr val="bg1"/>
                </a:solidFill>
              </a:rPr>
              <a:t>k</a:t>
            </a:r>
            <a:r>
              <a:rPr lang="fr-FR" sz="2000" dirty="0" smtClean="0">
                <a:solidFill>
                  <a:schemeClr val="bg1"/>
                </a:solidFill>
              </a:rPr>
              <a:t>T(n/2</a:t>
            </a:r>
            <a:r>
              <a:rPr lang="fr-FR" sz="2000" baseline="30000" dirty="0" smtClean="0">
                <a:solidFill>
                  <a:schemeClr val="bg1"/>
                </a:solidFill>
              </a:rPr>
              <a:t>k</a:t>
            </a:r>
            <a:r>
              <a:rPr lang="fr-FR" sz="2000" dirty="0" smtClean="0">
                <a:solidFill>
                  <a:schemeClr val="bg1"/>
                </a:solidFill>
              </a:rPr>
              <a:t>)</a:t>
            </a:r>
          </a:p>
          <a:p>
            <a:pPr algn="just"/>
            <a:r>
              <a:rPr lang="fr-FR" sz="2000" dirty="0" smtClean="0">
                <a:solidFill>
                  <a:schemeClr val="bg1"/>
                </a:solidFill>
              </a:rPr>
              <a:t>   		   = </a:t>
            </a:r>
            <a:r>
              <a:rPr lang="fr-FR" sz="2000" dirty="0" err="1" smtClean="0">
                <a:solidFill>
                  <a:schemeClr val="bg1"/>
                </a:solidFill>
              </a:rPr>
              <a:t>nlgn+nT</a:t>
            </a:r>
            <a:r>
              <a:rPr lang="fr-FR" sz="2000" dirty="0" smtClean="0">
                <a:solidFill>
                  <a:schemeClr val="bg1"/>
                </a:solidFill>
              </a:rPr>
              <a:t>(1)</a:t>
            </a:r>
          </a:p>
          <a:p>
            <a:pPr algn="just"/>
            <a:r>
              <a:rPr lang="fr-FR" sz="2000" dirty="0">
                <a:solidFill>
                  <a:schemeClr val="bg1"/>
                </a:solidFill>
              </a:rPr>
              <a:t>	</a:t>
            </a:r>
            <a:r>
              <a:rPr lang="fr-FR" sz="2000" dirty="0" smtClean="0">
                <a:solidFill>
                  <a:schemeClr val="bg1"/>
                </a:solidFill>
              </a:rPr>
              <a:t>	   = Θ(</a:t>
            </a:r>
            <a:r>
              <a:rPr lang="fr-FR" sz="2000" dirty="0" err="1" smtClean="0">
                <a:solidFill>
                  <a:schemeClr val="bg1"/>
                </a:solidFill>
              </a:rPr>
              <a:t>nlgn</a:t>
            </a:r>
            <a:r>
              <a:rPr lang="fr-FR" sz="2000" dirty="0">
                <a:solidFill>
                  <a:schemeClr val="bg1"/>
                </a:solidFill>
              </a:rPr>
              <a:t>)</a:t>
            </a:r>
          </a:p>
          <a:p>
            <a:pPr algn="just"/>
            <a:endParaRPr lang="fr-FR" sz="2000" dirty="0">
              <a:solidFill>
                <a:schemeClr val="bg1"/>
              </a:solidFill>
            </a:endParaRPr>
          </a:p>
          <a:p>
            <a:pPr algn="just"/>
            <a:endParaRPr lang="fr-FR" sz="2000" dirty="0">
              <a:solidFill>
                <a:schemeClr val="bg1"/>
              </a:solidFill>
            </a:endParaRPr>
          </a:p>
          <a:p>
            <a:pPr algn="just"/>
            <a:endParaRPr lang="en-US" sz="2000" baseline="30000" dirty="0">
              <a:solidFill>
                <a:schemeClr val="bg1"/>
              </a:solidFill>
            </a:endParaRPr>
          </a:p>
        </p:txBody>
      </p:sp>
    </p:spTree>
    <p:extLst>
      <p:ext uri="{BB962C8B-B14F-4D97-AF65-F5344CB8AC3E}">
        <p14:creationId xmlns:p14="http://schemas.microsoft.com/office/powerpoint/2010/main" val="1629471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7</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5057795"/>
          </a:xfrm>
          <a:prstGeom prst="rect">
            <a:avLst/>
          </a:prstGeom>
          <a:noFill/>
        </p:spPr>
        <p:txBody>
          <a:bodyPr wrap="square" rtlCol="0">
            <a:spAutoFit/>
          </a:bodyPr>
          <a:lstStyle/>
          <a:p>
            <a:pPr algn="ctr"/>
            <a:r>
              <a:rPr lang="en-US" sz="2800" dirty="0" smtClean="0">
                <a:solidFill>
                  <a:schemeClr val="bg1"/>
                </a:solidFill>
              </a:rPr>
              <a:t>Recurrence Solution by Substitution Method</a:t>
            </a:r>
          </a:p>
          <a:p>
            <a:pPr algn="ctr"/>
            <a:endParaRPr lang="en-US" sz="28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Guess the solution.</a:t>
            </a:r>
          </a:p>
          <a:p>
            <a:pPr marL="800100" lvl="1" indent="-342900" algn="just">
              <a:buFont typeface="Arial" panose="020B0604020202020204" pitchFamily="34" charset="0"/>
              <a:buChar char="•"/>
            </a:pPr>
            <a:r>
              <a:rPr lang="en-US" sz="2000" dirty="0" smtClean="0">
                <a:solidFill>
                  <a:srgbClr val="010000"/>
                </a:solidFill>
              </a:rPr>
              <a:t>e.g. Let T(n)=O(g(n)) is the solution guessed for given recurrence to be solved</a:t>
            </a:r>
          </a:p>
          <a:p>
            <a:pPr marL="800100" lvl="1" indent="-342900" algn="just">
              <a:buFont typeface="Arial" panose="020B0604020202020204" pitchFamily="34" charset="0"/>
              <a:buChar char="•"/>
            </a:pPr>
            <a:endParaRPr lang="en-US" sz="2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Use the mathematical induction to find the boundary conditions and show that the guess is correct.</a:t>
            </a:r>
          </a:p>
          <a:p>
            <a:pPr marL="800100" lvl="1" indent="-342900" algn="just">
              <a:buFont typeface="Arial" panose="020B0604020202020204" pitchFamily="34" charset="0"/>
              <a:buChar char="•"/>
            </a:pPr>
            <a:r>
              <a:rPr lang="en-US" sz="2000" dirty="0">
                <a:solidFill>
                  <a:srgbClr val="010000"/>
                </a:solidFill>
              </a:rPr>
              <a:t>Induction Goal: </a:t>
            </a:r>
            <a:r>
              <a:rPr lang="pt-BR" sz="2000" dirty="0">
                <a:solidFill>
                  <a:srgbClr val="010000"/>
                </a:solidFill>
              </a:rPr>
              <a:t>T(n) ≤ d g(n), for some d &gt; 0 and n ≥ n</a:t>
            </a:r>
            <a:r>
              <a:rPr lang="pt-BR" sz="2000" baseline="-25000" dirty="0">
                <a:solidFill>
                  <a:srgbClr val="010000"/>
                </a:solidFill>
              </a:rPr>
              <a:t>0</a:t>
            </a:r>
          </a:p>
          <a:p>
            <a:pPr marL="800100" lvl="1" indent="-342900" algn="just">
              <a:buFont typeface="Arial" panose="020B0604020202020204" pitchFamily="34" charset="0"/>
              <a:buChar char="•"/>
            </a:pPr>
            <a:r>
              <a:rPr lang="pt-BR" sz="2000" dirty="0" smtClean="0">
                <a:solidFill>
                  <a:srgbClr val="010000"/>
                </a:solidFill>
              </a:rPr>
              <a:t>Induction Hypothesis: e.g. T(k) </a:t>
            </a:r>
            <a:r>
              <a:rPr lang="pt-BR" sz="2000" dirty="0">
                <a:solidFill>
                  <a:srgbClr val="010000"/>
                </a:solidFill>
              </a:rPr>
              <a:t>≤ d </a:t>
            </a:r>
            <a:r>
              <a:rPr lang="pt-BR" sz="2000" dirty="0" smtClean="0">
                <a:solidFill>
                  <a:srgbClr val="010000"/>
                </a:solidFill>
              </a:rPr>
              <a:t>g(k), </a:t>
            </a:r>
            <a:r>
              <a:rPr lang="pt-BR" sz="2000" dirty="0">
                <a:solidFill>
                  <a:srgbClr val="010000"/>
                </a:solidFill>
              </a:rPr>
              <a:t>for some d &gt; 0 and </a:t>
            </a:r>
            <a:r>
              <a:rPr lang="pt-BR" sz="2000" dirty="0" smtClean="0">
                <a:solidFill>
                  <a:srgbClr val="010000"/>
                </a:solidFill>
              </a:rPr>
              <a:t>for all k&lt;n and n </a:t>
            </a:r>
            <a:r>
              <a:rPr lang="pt-BR" sz="2000" dirty="0">
                <a:solidFill>
                  <a:srgbClr val="010000"/>
                </a:solidFill>
              </a:rPr>
              <a:t>≥ </a:t>
            </a:r>
            <a:r>
              <a:rPr lang="pt-BR" sz="2000" dirty="0" smtClean="0">
                <a:solidFill>
                  <a:srgbClr val="010000"/>
                </a:solidFill>
              </a:rPr>
              <a:t>n</a:t>
            </a:r>
            <a:r>
              <a:rPr lang="pt-BR" sz="2000" baseline="-25000" dirty="0" smtClean="0">
                <a:solidFill>
                  <a:srgbClr val="010000"/>
                </a:solidFill>
              </a:rPr>
              <a:t>0</a:t>
            </a:r>
          </a:p>
          <a:p>
            <a:pPr marL="800100" lvl="1" indent="-342900" algn="just">
              <a:buFont typeface="Arial" panose="020B0604020202020204" pitchFamily="34" charset="0"/>
              <a:buChar char="•"/>
            </a:pPr>
            <a:endParaRPr lang="pt-BR" sz="2000" baseline="-25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Prove the induction goal</a:t>
            </a:r>
          </a:p>
          <a:p>
            <a:pPr marL="800100" lvl="1" indent="-342900" algn="just">
              <a:buFont typeface="Arial" panose="020B0604020202020204" pitchFamily="34" charset="0"/>
              <a:buChar char="•"/>
            </a:pPr>
            <a:r>
              <a:rPr lang="en-US" sz="2000" dirty="0">
                <a:solidFill>
                  <a:srgbClr val="010000"/>
                </a:solidFill>
              </a:rPr>
              <a:t>Use the induction hypothesis to find some values of the constants d and n</a:t>
            </a:r>
            <a:r>
              <a:rPr lang="en-US" sz="2000" baseline="-25000" dirty="0">
                <a:solidFill>
                  <a:srgbClr val="010000"/>
                </a:solidFill>
              </a:rPr>
              <a:t>0</a:t>
            </a:r>
            <a:r>
              <a:rPr lang="en-US" sz="2000" dirty="0">
                <a:solidFill>
                  <a:srgbClr val="010000"/>
                </a:solidFill>
              </a:rPr>
              <a:t> for which the induction goal holds</a:t>
            </a:r>
          </a:p>
          <a:p>
            <a:pPr algn="just"/>
            <a:endParaRPr lang="en-US" sz="2000" baseline="30000" dirty="0">
              <a:solidFill>
                <a:schemeClr val="bg1"/>
              </a:solidFill>
            </a:endParaRPr>
          </a:p>
        </p:txBody>
      </p:sp>
    </p:spTree>
    <p:extLst>
      <p:ext uri="{BB962C8B-B14F-4D97-AF65-F5344CB8AC3E}">
        <p14:creationId xmlns:p14="http://schemas.microsoft.com/office/powerpoint/2010/main" val="1542213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8</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005840" y="1149530"/>
            <a:ext cx="10737669" cy="4832092"/>
          </a:xfrm>
          <a:prstGeom prst="rect">
            <a:avLst/>
          </a:prstGeom>
          <a:noFill/>
        </p:spPr>
        <p:txBody>
          <a:bodyPr wrap="square" rtlCol="0">
            <a:spAutoFit/>
          </a:bodyPr>
          <a:lstStyle/>
          <a:p>
            <a:pPr algn="ctr"/>
            <a:r>
              <a:rPr lang="en-US" sz="2800" dirty="0" smtClean="0">
                <a:solidFill>
                  <a:schemeClr val="bg1"/>
                </a:solidFill>
              </a:rPr>
              <a:t>Recurrence Solution by Substitution Method – Example 1</a:t>
            </a:r>
          </a:p>
          <a:p>
            <a:pPr algn="just"/>
            <a:endParaRPr lang="en-US" sz="2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Solve T(n)=T(n/2) +c</a:t>
            </a:r>
            <a:endParaRPr lang="en-US" sz="20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Guess the solution. T(n)=O(</a:t>
            </a:r>
            <a:r>
              <a:rPr lang="en-US" sz="2000" dirty="0" err="1" smtClean="0">
                <a:solidFill>
                  <a:srgbClr val="010000"/>
                </a:solidFill>
              </a:rPr>
              <a:t>lg</a:t>
            </a:r>
            <a:r>
              <a:rPr lang="en-US" sz="2000" dirty="0" smtClean="0">
                <a:solidFill>
                  <a:srgbClr val="010000"/>
                </a:solidFill>
              </a:rPr>
              <a:t>(n))</a:t>
            </a:r>
          </a:p>
          <a:p>
            <a:pPr marL="342900" indent="-342900" algn="just">
              <a:buFont typeface="Arial" panose="020B0604020202020204" pitchFamily="34" charset="0"/>
              <a:buChar char="•"/>
            </a:pPr>
            <a:r>
              <a:rPr lang="en-US" sz="2000" dirty="0" smtClean="0">
                <a:solidFill>
                  <a:srgbClr val="010000"/>
                </a:solidFill>
              </a:rPr>
              <a:t>Induction Goal: </a:t>
            </a:r>
            <a:r>
              <a:rPr lang="pt-BR" sz="2000" dirty="0" smtClean="0">
                <a:solidFill>
                  <a:srgbClr val="010000"/>
                </a:solidFill>
              </a:rPr>
              <a:t>T(n) </a:t>
            </a:r>
            <a:r>
              <a:rPr lang="pt-BR" sz="2000" dirty="0">
                <a:solidFill>
                  <a:srgbClr val="010000"/>
                </a:solidFill>
              </a:rPr>
              <a:t>≤ </a:t>
            </a:r>
            <a:r>
              <a:rPr lang="pt-BR" sz="2000" dirty="0" smtClean="0">
                <a:solidFill>
                  <a:srgbClr val="010000"/>
                </a:solidFill>
              </a:rPr>
              <a:t>d*lg(n), </a:t>
            </a:r>
            <a:r>
              <a:rPr lang="pt-BR" sz="2000" dirty="0">
                <a:solidFill>
                  <a:srgbClr val="010000"/>
                </a:solidFill>
              </a:rPr>
              <a:t>for some d &gt; 0 </a:t>
            </a:r>
            <a:r>
              <a:rPr lang="pt-BR" sz="2000" dirty="0" smtClean="0">
                <a:solidFill>
                  <a:srgbClr val="010000"/>
                </a:solidFill>
              </a:rPr>
              <a:t>and </a:t>
            </a:r>
            <a:r>
              <a:rPr lang="pt-BR" sz="2000" dirty="0">
                <a:solidFill>
                  <a:srgbClr val="010000"/>
                </a:solidFill>
              </a:rPr>
              <a:t>n ≥ n</a:t>
            </a:r>
            <a:r>
              <a:rPr lang="pt-BR" sz="2000" baseline="-25000" dirty="0">
                <a:solidFill>
                  <a:srgbClr val="010000"/>
                </a:solidFill>
              </a:rPr>
              <a:t>0</a:t>
            </a:r>
          </a:p>
          <a:p>
            <a:pPr marL="342900" indent="-342900" algn="just">
              <a:buFont typeface="Arial" panose="020B0604020202020204" pitchFamily="34" charset="0"/>
              <a:buChar char="•"/>
            </a:pPr>
            <a:r>
              <a:rPr lang="pt-BR" sz="2000" dirty="0" smtClean="0">
                <a:solidFill>
                  <a:srgbClr val="010000"/>
                </a:solidFill>
              </a:rPr>
              <a:t>Induction Hypothesis: T(n/2) </a:t>
            </a:r>
            <a:r>
              <a:rPr lang="pt-BR" sz="2000" dirty="0">
                <a:solidFill>
                  <a:srgbClr val="010000"/>
                </a:solidFill>
              </a:rPr>
              <a:t>≤ </a:t>
            </a:r>
            <a:r>
              <a:rPr lang="pt-BR" sz="2000" dirty="0" smtClean="0">
                <a:solidFill>
                  <a:srgbClr val="010000"/>
                </a:solidFill>
              </a:rPr>
              <a:t>d*lg(n/2)</a:t>
            </a:r>
            <a:endParaRPr lang="pt-BR" sz="2000" baseline="-25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Prove the induction goal</a:t>
            </a:r>
          </a:p>
          <a:p>
            <a:pPr marL="800100" lvl="1" indent="-342900" algn="just">
              <a:buFont typeface="Arial" panose="020B0604020202020204" pitchFamily="34" charset="0"/>
              <a:buChar char="•"/>
            </a:pPr>
            <a:r>
              <a:rPr lang="en-US" sz="2000" dirty="0">
                <a:solidFill>
                  <a:schemeClr val="bg1"/>
                </a:solidFill>
              </a:rPr>
              <a:t>T(n) = T(n/2) + </a:t>
            </a:r>
            <a:r>
              <a:rPr lang="en-US" sz="2000" dirty="0" smtClean="0">
                <a:solidFill>
                  <a:schemeClr val="bg1"/>
                </a:solidFill>
              </a:rPr>
              <a:t>c</a:t>
            </a:r>
          </a:p>
          <a:p>
            <a:pPr marL="800100" lvl="1" indent="-342900" algn="just">
              <a:buFont typeface="Arial" panose="020B0604020202020204" pitchFamily="34" charset="0"/>
              <a:buChar char="•"/>
            </a:pPr>
            <a:r>
              <a:rPr lang="en-US" sz="2000" dirty="0">
                <a:solidFill>
                  <a:schemeClr val="bg1"/>
                </a:solidFill>
              </a:rPr>
              <a:t>T(n) </a:t>
            </a:r>
            <a:r>
              <a:rPr lang="en-US" sz="2000" dirty="0" smtClean="0">
                <a:solidFill>
                  <a:schemeClr val="bg1"/>
                </a:solidFill>
              </a:rPr>
              <a:t>≤ </a:t>
            </a:r>
            <a:r>
              <a:rPr lang="pt-BR" sz="2000" dirty="0">
                <a:solidFill>
                  <a:srgbClr val="010000"/>
                </a:solidFill>
              </a:rPr>
              <a:t>d*lg(n/2</a:t>
            </a:r>
            <a:r>
              <a:rPr lang="pt-BR" sz="2000" dirty="0" smtClean="0">
                <a:solidFill>
                  <a:srgbClr val="010000"/>
                </a:solidFill>
              </a:rPr>
              <a:t>) + c</a:t>
            </a:r>
          </a:p>
          <a:p>
            <a:pPr marL="800100" lvl="1" indent="-342900" algn="just">
              <a:buFont typeface="Arial" panose="020B0604020202020204" pitchFamily="34" charset="0"/>
              <a:buChar char="•"/>
            </a:pPr>
            <a:r>
              <a:rPr lang="en-US" sz="2000" dirty="0">
                <a:solidFill>
                  <a:schemeClr val="bg1"/>
                </a:solidFill>
              </a:rPr>
              <a:t>T(n) </a:t>
            </a:r>
            <a:r>
              <a:rPr lang="en-US" sz="2000" dirty="0" smtClean="0">
                <a:solidFill>
                  <a:schemeClr val="bg1"/>
                </a:solidFill>
              </a:rPr>
              <a:t>≤ </a:t>
            </a:r>
            <a:r>
              <a:rPr lang="pt-BR" sz="2000" dirty="0" smtClean="0">
                <a:solidFill>
                  <a:srgbClr val="010000"/>
                </a:solidFill>
              </a:rPr>
              <a:t>d*lg(n)-d*lg</a:t>
            </a:r>
            <a:r>
              <a:rPr lang="pt-BR" sz="2000" baseline="-25000" dirty="0" smtClean="0">
                <a:solidFill>
                  <a:srgbClr val="010000"/>
                </a:solidFill>
              </a:rPr>
              <a:t>2</a:t>
            </a:r>
            <a:r>
              <a:rPr lang="pt-BR" sz="2000" dirty="0" smtClean="0">
                <a:solidFill>
                  <a:srgbClr val="010000"/>
                </a:solidFill>
              </a:rPr>
              <a:t>(2) + c</a:t>
            </a:r>
          </a:p>
          <a:p>
            <a:pPr marL="800100" lvl="1" indent="-342900" algn="just">
              <a:buFont typeface="Arial" panose="020B0604020202020204" pitchFamily="34" charset="0"/>
              <a:buChar char="•"/>
            </a:pPr>
            <a:r>
              <a:rPr lang="en-US" sz="2000" dirty="0">
                <a:solidFill>
                  <a:schemeClr val="bg1"/>
                </a:solidFill>
              </a:rPr>
              <a:t>T(n) ≤ </a:t>
            </a:r>
            <a:r>
              <a:rPr lang="pt-BR" sz="2000" dirty="0">
                <a:solidFill>
                  <a:srgbClr val="010000"/>
                </a:solidFill>
              </a:rPr>
              <a:t>d*lg(n</a:t>
            </a:r>
            <a:r>
              <a:rPr lang="pt-BR" sz="2000" dirty="0" smtClean="0">
                <a:solidFill>
                  <a:srgbClr val="010000"/>
                </a:solidFill>
              </a:rPr>
              <a:t>)- d+ c			(1)</a:t>
            </a:r>
          </a:p>
          <a:p>
            <a:pPr marL="800100" lvl="1" indent="-342900" algn="just">
              <a:buFont typeface="Arial" panose="020B0604020202020204" pitchFamily="34" charset="0"/>
              <a:buChar char="•"/>
            </a:pPr>
            <a:r>
              <a:rPr lang="pt-BR" sz="2000" dirty="0">
                <a:solidFill>
                  <a:srgbClr val="010000"/>
                </a:solidFill>
              </a:rPr>
              <a:t>d*lg(n)- d+ </a:t>
            </a:r>
            <a:r>
              <a:rPr lang="pt-BR" sz="2000" dirty="0" smtClean="0">
                <a:solidFill>
                  <a:srgbClr val="010000"/>
                </a:solidFill>
              </a:rPr>
              <a:t>c </a:t>
            </a:r>
            <a:r>
              <a:rPr lang="en-US" sz="2000" dirty="0" smtClean="0">
                <a:solidFill>
                  <a:schemeClr val="bg1"/>
                </a:solidFill>
              </a:rPr>
              <a:t>≤ </a:t>
            </a:r>
            <a:r>
              <a:rPr lang="pt-BR" sz="2000" dirty="0">
                <a:solidFill>
                  <a:srgbClr val="010000"/>
                </a:solidFill>
              </a:rPr>
              <a:t>d*lg(n</a:t>
            </a:r>
            <a:r>
              <a:rPr lang="pt-BR" sz="2000" dirty="0" smtClean="0">
                <a:solidFill>
                  <a:srgbClr val="010000"/>
                </a:solidFill>
              </a:rPr>
              <a:t>)		(2)</a:t>
            </a:r>
          </a:p>
          <a:p>
            <a:pPr marL="800100" lvl="1" indent="-342900" algn="just">
              <a:buFont typeface="Arial" panose="020B0604020202020204" pitchFamily="34" charset="0"/>
              <a:buChar char="•"/>
            </a:pPr>
            <a:r>
              <a:rPr lang="pt-BR" sz="2000" dirty="0" smtClean="0">
                <a:solidFill>
                  <a:srgbClr val="010000"/>
                </a:solidFill>
              </a:rPr>
              <a:t>From (1) &amp; (2) it can be concluded that</a:t>
            </a:r>
          </a:p>
          <a:p>
            <a:pPr marL="800100" lvl="1" indent="-342900" algn="just">
              <a:buFont typeface="Arial" panose="020B0604020202020204" pitchFamily="34" charset="0"/>
              <a:buChar char="•"/>
            </a:pPr>
            <a:r>
              <a:rPr lang="en-US" sz="2000" dirty="0">
                <a:solidFill>
                  <a:schemeClr val="bg1"/>
                </a:solidFill>
              </a:rPr>
              <a:t>T(n) ≤ </a:t>
            </a:r>
            <a:r>
              <a:rPr lang="pt-BR" sz="2000" dirty="0">
                <a:solidFill>
                  <a:srgbClr val="010000"/>
                </a:solidFill>
              </a:rPr>
              <a:t>d*lg(n</a:t>
            </a:r>
            <a:r>
              <a:rPr lang="pt-BR" sz="2000" dirty="0" smtClean="0">
                <a:solidFill>
                  <a:srgbClr val="010000"/>
                </a:solidFill>
              </a:rPr>
              <a:t>) holds when  </a:t>
            </a:r>
            <a:r>
              <a:rPr lang="pt-BR" sz="2000" dirty="0">
                <a:solidFill>
                  <a:srgbClr val="010000"/>
                </a:solidFill>
              </a:rPr>
              <a:t>- d+ </a:t>
            </a:r>
            <a:r>
              <a:rPr lang="pt-BR" sz="2000" dirty="0" smtClean="0">
                <a:solidFill>
                  <a:srgbClr val="010000"/>
                </a:solidFill>
              </a:rPr>
              <a:t>c</a:t>
            </a:r>
            <a:r>
              <a:rPr lang="en-US" sz="2000" dirty="0">
                <a:solidFill>
                  <a:schemeClr val="bg1"/>
                </a:solidFill>
              </a:rPr>
              <a:t> </a:t>
            </a:r>
            <a:r>
              <a:rPr lang="en-US" sz="2000" dirty="0" smtClean="0">
                <a:solidFill>
                  <a:schemeClr val="bg1"/>
                </a:solidFill>
              </a:rPr>
              <a:t>≤ 0 i.e. </a:t>
            </a:r>
            <a:r>
              <a:rPr lang="pt-BR" sz="2000" dirty="0">
                <a:solidFill>
                  <a:srgbClr val="010000"/>
                </a:solidFill>
              </a:rPr>
              <a:t>- </a:t>
            </a:r>
            <a:r>
              <a:rPr lang="pt-BR" sz="2000" dirty="0" smtClean="0">
                <a:solidFill>
                  <a:srgbClr val="010000"/>
                </a:solidFill>
              </a:rPr>
              <a:t>d</a:t>
            </a:r>
            <a:r>
              <a:rPr lang="en-US" sz="2000" dirty="0" smtClean="0">
                <a:solidFill>
                  <a:schemeClr val="bg1"/>
                </a:solidFill>
              </a:rPr>
              <a:t> </a:t>
            </a:r>
            <a:r>
              <a:rPr lang="en-US" sz="2000" dirty="0">
                <a:solidFill>
                  <a:schemeClr val="bg1"/>
                </a:solidFill>
              </a:rPr>
              <a:t>≤ </a:t>
            </a:r>
            <a:r>
              <a:rPr lang="en-US" sz="2000" dirty="0" smtClean="0">
                <a:solidFill>
                  <a:schemeClr val="bg1"/>
                </a:solidFill>
              </a:rPr>
              <a:t>-c </a:t>
            </a:r>
            <a:r>
              <a:rPr lang="en-US" sz="2000" dirty="0">
                <a:solidFill>
                  <a:schemeClr val="bg1"/>
                </a:solidFill>
              </a:rPr>
              <a:t>which implies </a:t>
            </a:r>
            <a:r>
              <a:rPr lang="en-US" sz="2000" dirty="0" smtClean="0">
                <a:solidFill>
                  <a:schemeClr val="bg1"/>
                </a:solidFill>
              </a:rPr>
              <a:t>d ≥ c</a:t>
            </a:r>
          </a:p>
          <a:p>
            <a:pPr marL="800100" lvl="1" indent="-342900" algn="just">
              <a:buFont typeface="Arial" panose="020B0604020202020204" pitchFamily="34" charset="0"/>
              <a:buChar char="•"/>
            </a:pPr>
            <a:r>
              <a:rPr lang="en-US" sz="2000" dirty="0" smtClean="0">
                <a:solidFill>
                  <a:schemeClr val="bg1"/>
                </a:solidFill>
              </a:rPr>
              <a:t>So induction goal holds </a:t>
            </a:r>
            <a:r>
              <a:rPr lang="en-US" sz="2000" dirty="0">
                <a:solidFill>
                  <a:schemeClr val="bg1"/>
                </a:solidFill>
              </a:rPr>
              <a:t>when d ≥ </a:t>
            </a:r>
            <a:r>
              <a:rPr lang="en-US" sz="2000" dirty="0" smtClean="0">
                <a:solidFill>
                  <a:schemeClr val="bg1"/>
                </a:solidFill>
              </a:rPr>
              <a:t>c and n</a:t>
            </a:r>
            <a:r>
              <a:rPr lang="pt-BR" sz="2000" dirty="0">
                <a:solidFill>
                  <a:srgbClr val="010000"/>
                </a:solidFill>
              </a:rPr>
              <a:t> ≥ 2</a:t>
            </a:r>
            <a:endParaRPr lang="en-US" sz="2000" dirty="0">
              <a:solidFill>
                <a:schemeClr val="bg1"/>
              </a:solidFill>
            </a:endParaRPr>
          </a:p>
        </p:txBody>
      </p:sp>
    </p:spTree>
    <p:extLst>
      <p:ext uri="{BB962C8B-B14F-4D97-AF65-F5344CB8AC3E}">
        <p14:creationId xmlns:p14="http://schemas.microsoft.com/office/powerpoint/2010/main" val="175847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9</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005840" y="1149530"/>
            <a:ext cx="10737669" cy="4585871"/>
          </a:xfrm>
          <a:prstGeom prst="rect">
            <a:avLst/>
          </a:prstGeom>
          <a:noFill/>
        </p:spPr>
        <p:txBody>
          <a:bodyPr wrap="square" rtlCol="0">
            <a:spAutoFit/>
          </a:bodyPr>
          <a:lstStyle/>
          <a:p>
            <a:pPr algn="ctr"/>
            <a:r>
              <a:rPr lang="en-US" sz="2800" dirty="0" smtClean="0">
                <a:solidFill>
                  <a:schemeClr val="bg1"/>
                </a:solidFill>
              </a:rPr>
              <a:t>Recurrence Solution by Substitution Method – Example 2</a:t>
            </a:r>
          </a:p>
          <a:p>
            <a:pPr algn="just"/>
            <a:endParaRPr lang="en-US" sz="2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Solve T(n)=T(n-1) +n</a:t>
            </a:r>
            <a:endParaRPr lang="en-US" sz="20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Guess the solution. T(n)=O(n</a:t>
            </a:r>
            <a:r>
              <a:rPr lang="en-US" sz="2000" baseline="30000" dirty="0" smtClean="0">
                <a:solidFill>
                  <a:srgbClr val="010000"/>
                </a:solidFill>
              </a:rPr>
              <a:t>2</a:t>
            </a:r>
            <a:r>
              <a:rPr lang="en-US" sz="2000" dirty="0" smtClean="0">
                <a:solidFill>
                  <a:srgbClr val="010000"/>
                </a:solidFill>
              </a:rPr>
              <a:t>)</a:t>
            </a:r>
          </a:p>
          <a:p>
            <a:pPr marL="342900" indent="-342900" algn="just">
              <a:buFont typeface="Arial" panose="020B0604020202020204" pitchFamily="34" charset="0"/>
              <a:buChar char="•"/>
            </a:pPr>
            <a:r>
              <a:rPr lang="en-US" sz="2000" dirty="0" smtClean="0">
                <a:solidFill>
                  <a:srgbClr val="010000"/>
                </a:solidFill>
              </a:rPr>
              <a:t>Induction Goal: </a:t>
            </a:r>
            <a:r>
              <a:rPr lang="pt-BR" sz="2000" dirty="0" smtClean="0">
                <a:solidFill>
                  <a:srgbClr val="010000"/>
                </a:solidFill>
              </a:rPr>
              <a:t>T(n) </a:t>
            </a:r>
            <a:r>
              <a:rPr lang="pt-BR" sz="2000" dirty="0">
                <a:solidFill>
                  <a:srgbClr val="010000"/>
                </a:solidFill>
              </a:rPr>
              <a:t>≤ </a:t>
            </a:r>
            <a:r>
              <a:rPr lang="pt-BR" sz="2000" dirty="0" smtClean="0">
                <a:solidFill>
                  <a:srgbClr val="010000"/>
                </a:solidFill>
              </a:rPr>
              <a:t>c*</a:t>
            </a:r>
            <a:r>
              <a:rPr lang="en-US" sz="2000" dirty="0">
                <a:solidFill>
                  <a:srgbClr val="010000"/>
                </a:solidFill>
              </a:rPr>
              <a:t>n</a:t>
            </a:r>
            <a:r>
              <a:rPr lang="en-US" sz="2000" baseline="30000" dirty="0">
                <a:solidFill>
                  <a:srgbClr val="010000"/>
                </a:solidFill>
              </a:rPr>
              <a:t>2</a:t>
            </a:r>
            <a:r>
              <a:rPr lang="pt-BR" sz="2000" dirty="0" smtClean="0">
                <a:solidFill>
                  <a:srgbClr val="010000"/>
                </a:solidFill>
              </a:rPr>
              <a:t>, </a:t>
            </a:r>
            <a:r>
              <a:rPr lang="pt-BR" sz="2000" dirty="0">
                <a:solidFill>
                  <a:srgbClr val="010000"/>
                </a:solidFill>
              </a:rPr>
              <a:t>for some </a:t>
            </a:r>
            <a:r>
              <a:rPr lang="pt-BR" sz="2000" dirty="0" smtClean="0">
                <a:solidFill>
                  <a:srgbClr val="010000"/>
                </a:solidFill>
              </a:rPr>
              <a:t>c </a:t>
            </a:r>
            <a:r>
              <a:rPr lang="pt-BR" sz="2000" dirty="0">
                <a:solidFill>
                  <a:srgbClr val="010000"/>
                </a:solidFill>
              </a:rPr>
              <a:t>&gt; 0 </a:t>
            </a:r>
            <a:r>
              <a:rPr lang="pt-BR" sz="2000" dirty="0" smtClean="0">
                <a:solidFill>
                  <a:srgbClr val="010000"/>
                </a:solidFill>
              </a:rPr>
              <a:t>and </a:t>
            </a:r>
            <a:r>
              <a:rPr lang="pt-BR" sz="2000" dirty="0">
                <a:solidFill>
                  <a:srgbClr val="010000"/>
                </a:solidFill>
              </a:rPr>
              <a:t>n ≥ n</a:t>
            </a:r>
            <a:r>
              <a:rPr lang="pt-BR" sz="2000" baseline="-25000" dirty="0">
                <a:solidFill>
                  <a:srgbClr val="010000"/>
                </a:solidFill>
              </a:rPr>
              <a:t>0</a:t>
            </a:r>
          </a:p>
          <a:p>
            <a:pPr marL="342900" indent="-342900" algn="just">
              <a:buFont typeface="Arial" panose="020B0604020202020204" pitchFamily="34" charset="0"/>
              <a:buChar char="•"/>
            </a:pPr>
            <a:r>
              <a:rPr lang="pt-BR" sz="2000" dirty="0" smtClean="0">
                <a:solidFill>
                  <a:srgbClr val="010000"/>
                </a:solidFill>
              </a:rPr>
              <a:t>Induction Hypothesis: T(n-1) </a:t>
            </a:r>
            <a:r>
              <a:rPr lang="pt-BR" sz="2000" dirty="0">
                <a:solidFill>
                  <a:srgbClr val="010000"/>
                </a:solidFill>
              </a:rPr>
              <a:t>≤ </a:t>
            </a:r>
            <a:r>
              <a:rPr lang="pt-BR" sz="2000" dirty="0" smtClean="0">
                <a:solidFill>
                  <a:srgbClr val="010000"/>
                </a:solidFill>
              </a:rPr>
              <a:t>c*(n-1)</a:t>
            </a:r>
            <a:r>
              <a:rPr lang="pt-BR" sz="2000" baseline="30000" dirty="0" smtClean="0">
                <a:solidFill>
                  <a:srgbClr val="010000"/>
                </a:solidFill>
              </a:rPr>
              <a:t>2</a:t>
            </a:r>
          </a:p>
          <a:p>
            <a:pPr marL="342900" indent="-342900" algn="just">
              <a:buFont typeface="Arial" panose="020B0604020202020204" pitchFamily="34" charset="0"/>
              <a:buChar char="•"/>
            </a:pPr>
            <a:r>
              <a:rPr lang="en-US" sz="2000" dirty="0" smtClean="0">
                <a:solidFill>
                  <a:srgbClr val="010000"/>
                </a:solidFill>
              </a:rPr>
              <a:t>Prove the induction goal</a:t>
            </a:r>
          </a:p>
          <a:p>
            <a:pPr marL="800100" lvl="1" indent="-342900" algn="just">
              <a:buFont typeface="Arial" panose="020B0604020202020204" pitchFamily="34" charset="0"/>
              <a:buChar char="•"/>
            </a:pPr>
            <a:r>
              <a:rPr lang="en-US" sz="2000" dirty="0">
                <a:solidFill>
                  <a:schemeClr val="bg1"/>
                </a:solidFill>
              </a:rPr>
              <a:t>T(n) = </a:t>
            </a:r>
            <a:r>
              <a:rPr lang="en-US" sz="2000" dirty="0" smtClean="0">
                <a:solidFill>
                  <a:schemeClr val="bg1"/>
                </a:solidFill>
              </a:rPr>
              <a:t>T(n-1) </a:t>
            </a:r>
            <a:r>
              <a:rPr lang="en-US" sz="2000" dirty="0">
                <a:solidFill>
                  <a:schemeClr val="bg1"/>
                </a:solidFill>
              </a:rPr>
              <a:t>+ n</a:t>
            </a:r>
            <a:endParaRPr lang="en-US" sz="2000" dirty="0" smtClean="0">
              <a:solidFill>
                <a:schemeClr val="bg1"/>
              </a:solidFill>
            </a:endParaRPr>
          </a:p>
          <a:p>
            <a:pPr marL="800100" lvl="1" indent="-342900" algn="just">
              <a:buFont typeface="Arial" panose="020B0604020202020204" pitchFamily="34" charset="0"/>
              <a:buChar char="•"/>
            </a:pPr>
            <a:r>
              <a:rPr lang="en-US" sz="2000" dirty="0">
                <a:solidFill>
                  <a:schemeClr val="bg1"/>
                </a:solidFill>
              </a:rPr>
              <a:t>T(n) </a:t>
            </a:r>
            <a:r>
              <a:rPr lang="en-US" sz="2000" dirty="0" smtClean="0">
                <a:solidFill>
                  <a:schemeClr val="bg1"/>
                </a:solidFill>
              </a:rPr>
              <a:t>≤ </a:t>
            </a:r>
            <a:r>
              <a:rPr lang="pt-BR" sz="2000" dirty="0">
                <a:solidFill>
                  <a:srgbClr val="010000"/>
                </a:solidFill>
              </a:rPr>
              <a:t>c*(n-1)</a:t>
            </a:r>
            <a:r>
              <a:rPr lang="pt-BR" sz="2000" baseline="30000" dirty="0">
                <a:solidFill>
                  <a:srgbClr val="010000"/>
                </a:solidFill>
              </a:rPr>
              <a:t>2</a:t>
            </a:r>
            <a:r>
              <a:rPr lang="pt-BR" sz="2000" dirty="0" smtClean="0">
                <a:solidFill>
                  <a:srgbClr val="010000"/>
                </a:solidFill>
              </a:rPr>
              <a:t> + n</a:t>
            </a:r>
          </a:p>
          <a:p>
            <a:pPr marL="800100" lvl="1" indent="-342900" algn="just">
              <a:buFont typeface="Arial" panose="020B0604020202020204" pitchFamily="34" charset="0"/>
              <a:buChar char="•"/>
            </a:pPr>
            <a:r>
              <a:rPr lang="en-US" sz="2000" dirty="0">
                <a:solidFill>
                  <a:schemeClr val="bg1"/>
                </a:solidFill>
              </a:rPr>
              <a:t>T(n) </a:t>
            </a:r>
            <a:r>
              <a:rPr lang="en-US" sz="2000" dirty="0" smtClean="0">
                <a:solidFill>
                  <a:schemeClr val="bg1"/>
                </a:solidFill>
              </a:rPr>
              <a:t>≤ </a:t>
            </a:r>
            <a:r>
              <a:rPr lang="pt-BR" sz="2000" dirty="0" smtClean="0">
                <a:solidFill>
                  <a:srgbClr val="010000"/>
                </a:solidFill>
              </a:rPr>
              <a:t>c</a:t>
            </a:r>
            <a:r>
              <a:rPr lang="en-US" sz="2000" dirty="0" smtClean="0">
                <a:solidFill>
                  <a:srgbClr val="010000"/>
                </a:solidFill>
              </a:rPr>
              <a:t>n</a:t>
            </a:r>
            <a:r>
              <a:rPr lang="en-US" sz="2000" baseline="30000" dirty="0" smtClean="0">
                <a:solidFill>
                  <a:srgbClr val="010000"/>
                </a:solidFill>
              </a:rPr>
              <a:t>2 </a:t>
            </a:r>
            <a:r>
              <a:rPr lang="en-US" sz="2000" dirty="0" smtClean="0">
                <a:solidFill>
                  <a:srgbClr val="010000"/>
                </a:solidFill>
              </a:rPr>
              <a:t>–(2nc -c –n)		(1)</a:t>
            </a:r>
            <a:endParaRPr lang="pt-BR" sz="2000" dirty="0" smtClean="0">
              <a:solidFill>
                <a:srgbClr val="010000"/>
              </a:solidFill>
            </a:endParaRPr>
          </a:p>
          <a:p>
            <a:pPr marL="800100" lvl="1" indent="-342900" algn="just">
              <a:buFont typeface="Arial" panose="020B0604020202020204" pitchFamily="34" charset="0"/>
              <a:buChar char="•"/>
            </a:pPr>
            <a:r>
              <a:rPr lang="pt-BR" sz="2000" dirty="0">
                <a:solidFill>
                  <a:srgbClr val="010000"/>
                </a:solidFill>
              </a:rPr>
              <a:t>c</a:t>
            </a:r>
            <a:r>
              <a:rPr lang="en-US" sz="2000" dirty="0">
                <a:solidFill>
                  <a:srgbClr val="010000"/>
                </a:solidFill>
              </a:rPr>
              <a:t>n</a:t>
            </a:r>
            <a:r>
              <a:rPr lang="en-US" sz="2000" baseline="30000" dirty="0">
                <a:solidFill>
                  <a:srgbClr val="010000"/>
                </a:solidFill>
              </a:rPr>
              <a:t>2 </a:t>
            </a:r>
            <a:r>
              <a:rPr lang="en-US" sz="2000" dirty="0">
                <a:solidFill>
                  <a:srgbClr val="010000"/>
                </a:solidFill>
              </a:rPr>
              <a:t>–(2nc -c –n)</a:t>
            </a:r>
            <a:r>
              <a:rPr lang="en-US" sz="2000" dirty="0" smtClean="0">
                <a:solidFill>
                  <a:srgbClr val="010000"/>
                </a:solidFill>
              </a:rPr>
              <a:t> </a:t>
            </a:r>
            <a:r>
              <a:rPr lang="en-US" sz="2000" dirty="0">
                <a:solidFill>
                  <a:schemeClr val="bg1"/>
                </a:solidFill>
              </a:rPr>
              <a:t>≤ </a:t>
            </a:r>
            <a:r>
              <a:rPr lang="pt-BR" sz="2000" dirty="0">
                <a:solidFill>
                  <a:srgbClr val="010000"/>
                </a:solidFill>
              </a:rPr>
              <a:t>c</a:t>
            </a:r>
            <a:r>
              <a:rPr lang="en-US" sz="2000" dirty="0">
                <a:solidFill>
                  <a:srgbClr val="010000"/>
                </a:solidFill>
              </a:rPr>
              <a:t>n</a:t>
            </a:r>
            <a:r>
              <a:rPr lang="en-US" sz="2000" baseline="30000" dirty="0">
                <a:solidFill>
                  <a:srgbClr val="010000"/>
                </a:solidFill>
              </a:rPr>
              <a:t>2 </a:t>
            </a:r>
            <a:r>
              <a:rPr lang="en-US" sz="2000" baseline="30000" dirty="0" smtClean="0">
                <a:solidFill>
                  <a:srgbClr val="010000"/>
                </a:solidFill>
              </a:rPr>
              <a:t>	</a:t>
            </a:r>
            <a:r>
              <a:rPr lang="pt-BR" sz="2000" dirty="0" smtClean="0">
                <a:solidFill>
                  <a:srgbClr val="010000"/>
                </a:solidFill>
              </a:rPr>
              <a:t>	(2)</a:t>
            </a:r>
          </a:p>
          <a:p>
            <a:pPr marL="800100" lvl="1" indent="-342900" algn="just">
              <a:buFont typeface="Arial" panose="020B0604020202020204" pitchFamily="34" charset="0"/>
              <a:buChar char="•"/>
            </a:pPr>
            <a:r>
              <a:rPr lang="pt-BR" sz="2000" dirty="0" smtClean="0">
                <a:solidFill>
                  <a:srgbClr val="010000"/>
                </a:solidFill>
              </a:rPr>
              <a:t>From (1) &amp; (2) it can be concluded that</a:t>
            </a:r>
          </a:p>
          <a:p>
            <a:pPr marL="800100" lvl="1" indent="-342900" algn="just">
              <a:buFont typeface="Arial" panose="020B0604020202020204" pitchFamily="34" charset="0"/>
              <a:buChar char="•"/>
            </a:pPr>
            <a:r>
              <a:rPr lang="en-US" sz="2000" dirty="0">
                <a:solidFill>
                  <a:schemeClr val="bg1"/>
                </a:solidFill>
              </a:rPr>
              <a:t>T(n) ≤ </a:t>
            </a:r>
            <a:r>
              <a:rPr lang="pt-BR" sz="2000" dirty="0">
                <a:solidFill>
                  <a:srgbClr val="010000"/>
                </a:solidFill>
              </a:rPr>
              <a:t>c</a:t>
            </a:r>
            <a:r>
              <a:rPr lang="en-US" sz="2000" dirty="0">
                <a:solidFill>
                  <a:srgbClr val="010000"/>
                </a:solidFill>
              </a:rPr>
              <a:t>n</a:t>
            </a:r>
            <a:r>
              <a:rPr lang="en-US" sz="2000" baseline="30000" dirty="0">
                <a:solidFill>
                  <a:srgbClr val="010000"/>
                </a:solidFill>
              </a:rPr>
              <a:t>2</a:t>
            </a:r>
            <a:r>
              <a:rPr lang="pt-BR" sz="2000" dirty="0" smtClean="0">
                <a:solidFill>
                  <a:srgbClr val="010000"/>
                </a:solidFill>
              </a:rPr>
              <a:t> holds when </a:t>
            </a:r>
            <a:r>
              <a:rPr lang="en-US" sz="2000" dirty="0">
                <a:solidFill>
                  <a:srgbClr val="010000"/>
                </a:solidFill>
              </a:rPr>
              <a:t>2nc -c –n</a:t>
            </a:r>
            <a:r>
              <a:rPr lang="en-US" sz="2000" dirty="0" smtClean="0">
                <a:solidFill>
                  <a:schemeClr val="bg1"/>
                </a:solidFill>
              </a:rPr>
              <a:t> ≥ 0 </a:t>
            </a:r>
            <a:r>
              <a:rPr lang="en-US" altLang="en-US" sz="2400" dirty="0">
                <a:solidFill>
                  <a:srgbClr val="000000"/>
                </a:solidFill>
                <a:latin typeface="Comic Sans MS" panose="030F0702030302020204" pitchFamily="66" charset="0"/>
                <a:cs typeface="Arial" panose="020B0604020202020204" pitchFamily="34" charset="0"/>
                <a:sym typeface="Symbol" panose="05050102010706020507" pitchFamily="18" charset="2"/>
              </a:rPr>
              <a:t></a:t>
            </a:r>
            <a:r>
              <a:rPr lang="pt-BR" sz="2000" dirty="0" smtClean="0">
                <a:solidFill>
                  <a:schemeClr val="bg1"/>
                </a:solidFill>
              </a:rPr>
              <a:t> </a:t>
            </a:r>
            <a:r>
              <a:rPr lang="pt-BR" sz="2000" dirty="0">
                <a:solidFill>
                  <a:schemeClr val="bg1"/>
                </a:solidFill>
              </a:rPr>
              <a:t>c ≥ n/(2n-1) </a:t>
            </a:r>
            <a:r>
              <a:rPr lang="en-US" altLang="en-US" sz="2000" dirty="0">
                <a:solidFill>
                  <a:srgbClr val="000000"/>
                </a:solidFill>
                <a:latin typeface="Comic Sans MS" panose="030F0702030302020204" pitchFamily="66" charset="0"/>
                <a:cs typeface="Arial" panose="020B0604020202020204" pitchFamily="34" charset="0"/>
                <a:sym typeface="Symbol" panose="05050102010706020507" pitchFamily="18" charset="2"/>
              </a:rPr>
              <a:t></a:t>
            </a:r>
            <a:r>
              <a:rPr lang="pt-BR" sz="2000" dirty="0" smtClean="0">
                <a:solidFill>
                  <a:schemeClr val="bg1"/>
                </a:solidFill>
              </a:rPr>
              <a:t> </a:t>
            </a:r>
            <a:r>
              <a:rPr lang="pt-BR" sz="2000" dirty="0">
                <a:solidFill>
                  <a:schemeClr val="bg1"/>
                </a:solidFill>
              </a:rPr>
              <a:t>c ≥ 1/(2 – 1/n)</a:t>
            </a:r>
            <a:endParaRPr lang="en-US" sz="2000" dirty="0" smtClean="0">
              <a:solidFill>
                <a:schemeClr val="bg1"/>
              </a:solidFill>
            </a:endParaRPr>
          </a:p>
          <a:p>
            <a:pPr marL="800100" lvl="1" indent="-342900" algn="just">
              <a:buFont typeface="Arial" panose="020B0604020202020204" pitchFamily="34" charset="0"/>
              <a:buChar char="•"/>
            </a:pPr>
            <a:r>
              <a:rPr lang="en-US" sz="2000" dirty="0" smtClean="0">
                <a:solidFill>
                  <a:schemeClr val="bg1"/>
                </a:solidFill>
              </a:rPr>
              <a:t>So induction goal holds </a:t>
            </a:r>
            <a:r>
              <a:rPr lang="en-US" sz="2000" dirty="0">
                <a:solidFill>
                  <a:schemeClr val="bg1"/>
                </a:solidFill>
              </a:rPr>
              <a:t>when </a:t>
            </a:r>
            <a:r>
              <a:rPr lang="en-US" sz="2000" dirty="0" smtClean="0">
                <a:solidFill>
                  <a:schemeClr val="bg1"/>
                </a:solidFill>
              </a:rPr>
              <a:t>c </a:t>
            </a:r>
            <a:r>
              <a:rPr lang="en-US" sz="2000" dirty="0">
                <a:solidFill>
                  <a:schemeClr val="bg1"/>
                </a:solidFill>
              </a:rPr>
              <a:t>≥ 1</a:t>
            </a:r>
            <a:r>
              <a:rPr lang="en-US" sz="2000" dirty="0" smtClean="0">
                <a:solidFill>
                  <a:schemeClr val="bg1"/>
                </a:solidFill>
              </a:rPr>
              <a:t> and n</a:t>
            </a:r>
            <a:r>
              <a:rPr lang="pt-BR" sz="2000" dirty="0">
                <a:solidFill>
                  <a:srgbClr val="010000"/>
                </a:solidFill>
              </a:rPr>
              <a:t> ≥ </a:t>
            </a:r>
            <a:r>
              <a:rPr lang="pt-BR" sz="2000" dirty="0" smtClean="0">
                <a:solidFill>
                  <a:srgbClr val="010000"/>
                </a:solidFill>
              </a:rPr>
              <a:t>1</a:t>
            </a:r>
            <a:endParaRPr lang="en-US" sz="2000" dirty="0">
              <a:solidFill>
                <a:schemeClr val="bg1"/>
              </a:solidFill>
            </a:endParaRPr>
          </a:p>
        </p:txBody>
      </p:sp>
    </p:spTree>
    <p:extLst>
      <p:ext uri="{BB962C8B-B14F-4D97-AF65-F5344CB8AC3E}">
        <p14:creationId xmlns:p14="http://schemas.microsoft.com/office/powerpoint/2010/main" val="3178447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Custom 1">
      <a:dk1>
        <a:sysClr val="windowText" lastClr="000000"/>
      </a:dk1>
      <a:lt1>
        <a:sysClr val="window" lastClr="FFFFFF"/>
      </a:lt1>
      <a:dk2>
        <a:srgbClr val="146194"/>
      </a:dk2>
      <a:lt2>
        <a:srgbClr val="A4C4DE"/>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1078</TotalTime>
  <Words>1624</Words>
  <Application>Microsoft Office PowerPoint</Application>
  <PresentationFormat>Widescreen</PresentationFormat>
  <Paragraphs>396</Paragraphs>
  <Slides>30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0" baseType="lpstr">
      <vt:lpstr>Arial</vt:lpstr>
      <vt:lpstr>Calibri</vt:lpstr>
      <vt:lpstr>Cambria Math</vt:lpstr>
      <vt:lpstr>Century Gothic</vt:lpstr>
      <vt:lpstr>Comic Sans MS</vt:lpstr>
      <vt:lpstr>Symbol</vt:lpstr>
      <vt:lpstr>Wingdings 3</vt:lpstr>
      <vt:lpstr>Slice</vt:lpstr>
      <vt:lpstr>Equation</vt:lpstr>
      <vt:lpstr>Paint Shop Pro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GL</dc:creator>
  <cp:lastModifiedBy>Anurag Jain</cp:lastModifiedBy>
  <cp:revision>145</cp:revision>
  <dcterms:created xsi:type="dcterms:W3CDTF">2017-07-18T07:31:13Z</dcterms:created>
  <dcterms:modified xsi:type="dcterms:W3CDTF">2020-01-09T07:07:45Z</dcterms:modified>
</cp:coreProperties>
</file>