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5" r:id="rId2"/>
    <p:sldId id="526" r:id="rId3"/>
    <p:sldId id="527" r:id="rId4"/>
    <p:sldId id="528" r:id="rId5"/>
    <p:sldId id="529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73" r:id="rId47"/>
    <p:sldId id="574" r:id="rId48"/>
    <p:sldId id="575" r:id="rId49"/>
    <p:sldId id="576" r:id="rId50"/>
    <p:sldId id="577" r:id="rId51"/>
    <p:sldId id="578" r:id="rId52"/>
    <p:sldId id="579" r:id="rId53"/>
    <p:sldId id="580" r:id="rId54"/>
    <p:sldId id="58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." userId="3ba2577b-f138-4228-9e5f-b9ff6cb2bf01" providerId="ADAL" clId="{C6B0CEA2-4276-4C8D-AC9F-C6587CC892A9}"/>
    <pc:docChg chg="delSld">
      <pc:chgData name="Shelly ." userId="3ba2577b-f138-4228-9e5f-b9ff6cb2bf01" providerId="ADAL" clId="{C6B0CEA2-4276-4C8D-AC9F-C6587CC892A9}" dt="2021-02-24T10:33:04.456" v="0" actId="47"/>
      <pc:docMkLst>
        <pc:docMk/>
      </pc:docMkLst>
      <pc:sldChg chg="del">
        <pc:chgData name="Shelly ." userId="3ba2577b-f138-4228-9e5f-b9ff6cb2bf01" providerId="ADAL" clId="{C6B0CEA2-4276-4C8D-AC9F-C6587CC892A9}" dt="2021-02-24T10:33:04.456" v="0" actId="47"/>
        <pc:sldMkLst>
          <pc:docMk/>
          <pc:sldMk cId="86833542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0548-5766-4E90-B3D8-087C6328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47329-1E92-42EF-A6A0-352E9595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ABCF-2CC8-4384-9334-63E2C74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12D6-ABA6-4815-A24C-8BCE3D99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CE43-78DC-4842-8A6C-6ECA0870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AF2-DA79-447D-AE62-E68978C3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445E-1310-46B5-99E9-C488386E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76A2-77A6-4932-9A1B-16FEDB1F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9D92-BE1B-4145-B883-8540D932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68B6-346A-4B7D-B06F-D39C0977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FFA1F-0816-49B5-A320-6E41D78AD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79A6-9CDB-4548-9E45-D14DDBEB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0D7B-9ADB-4322-95D0-083F921D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00A2-A7D9-48F4-9F6D-E539682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9447-C9AD-44EC-885E-ED22F8E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30" b="0" i="1">
                <a:solidFill>
                  <a:srgbClr val="3232C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65499" y="1510552"/>
            <a:ext cx="4481176" cy="31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94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206">
              <a:lnSpc>
                <a:spcPts val="767"/>
              </a:lnSpc>
            </a:pPr>
            <a:r>
              <a:rPr lang="en-US" spc="-4"/>
              <a:t>Software </a:t>
            </a:r>
            <a:r>
              <a:rPr lang="en-US" spc="-4" dirty="0"/>
              <a:t>Engineering </a:t>
            </a:r>
            <a:r>
              <a:rPr lang="en-US" spc="-9" dirty="0"/>
              <a:t>(3</a:t>
            </a:r>
            <a:r>
              <a:rPr lang="en-US" sz="662" spc="-13" baseline="22222" dirty="0"/>
              <a:t>rd  </a:t>
            </a:r>
            <a:r>
              <a:rPr lang="en-US" spc="-4" dirty="0"/>
              <a:t>ed.), </a:t>
            </a:r>
            <a:r>
              <a:rPr lang="en-US" dirty="0"/>
              <a:t>By K.K </a:t>
            </a:r>
            <a:r>
              <a:rPr lang="en-US" spc="-4" dirty="0"/>
              <a:t>Aggarwal </a:t>
            </a:r>
            <a:r>
              <a:rPr lang="en-US" dirty="0"/>
              <a:t>&amp; </a:t>
            </a:r>
            <a:r>
              <a:rPr lang="en-US" spc="-4" dirty="0"/>
              <a:t>Yogesh </a:t>
            </a:r>
            <a:r>
              <a:rPr lang="en-US" dirty="0"/>
              <a:t>Singh, </a:t>
            </a:r>
            <a:r>
              <a:rPr lang="en-US" spc="-4" dirty="0"/>
              <a:t>Copyright </a:t>
            </a:r>
            <a:r>
              <a:rPr lang="en-US" dirty="0"/>
              <a:t>© </a:t>
            </a:r>
            <a:r>
              <a:rPr lang="en-US" spc="-4" dirty="0"/>
              <a:t>New </a:t>
            </a:r>
            <a:r>
              <a:rPr lang="en-US" spc="-9" dirty="0"/>
              <a:t>Age </a:t>
            </a:r>
            <a:r>
              <a:rPr lang="en-US" spc="-4" dirty="0"/>
              <a:t>International Publishers,</a:t>
            </a:r>
            <a:r>
              <a:rPr lang="en-US" spc="75" dirty="0"/>
              <a:t> </a:t>
            </a:r>
            <a:r>
              <a:rPr lang="en-US" spc="-4" dirty="0"/>
              <a:t>2007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3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34847">
              <a:lnSpc>
                <a:spcPts val="1293"/>
              </a:lnSpc>
            </a:pPr>
            <a:fld id="{81D60167-4931-47E6-BA6A-407CBD079E47}" type="slidenum">
              <a:rPr lang="en-US" smtClean="0"/>
              <a:pPr marL="634847">
                <a:lnSpc>
                  <a:spcPts val="1293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3303" y="681661"/>
            <a:ext cx="5805395" cy="50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30" b="0" i="1">
                <a:solidFill>
                  <a:srgbClr val="323299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206">
              <a:lnSpc>
                <a:spcPts val="767"/>
              </a:lnSpc>
            </a:pPr>
            <a:r>
              <a:rPr lang="en-US" spc="-4"/>
              <a:t>Software </a:t>
            </a:r>
            <a:r>
              <a:rPr lang="en-US" spc="-4" dirty="0"/>
              <a:t>Engineering </a:t>
            </a:r>
            <a:r>
              <a:rPr lang="en-US" spc="-9" dirty="0"/>
              <a:t>(3</a:t>
            </a:r>
            <a:r>
              <a:rPr lang="en-US" sz="662" spc="-13" baseline="22222" dirty="0"/>
              <a:t>rd  </a:t>
            </a:r>
            <a:r>
              <a:rPr lang="en-US" spc="-4" dirty="0"/>
              <a:t>ed.), </a:t>
            </a:r>
            <a:r>
              <a:rPr lang="en-US" dirty="0"/>
              <a:t>By K.K </a:t>
            </a:r>
            <a:r>
              <a:rPr lang="en-US" spc="-4" dirty="0"/>
              <a:t>Aggarwal </a:t>
            </a:r>
            <a:r>
              <a:rPr lang="en-US" dirty="0"/>
              <a:t>&amp; </a:t>
            </a:r>
            <a:r>
              <a:rPr lang="en-US" spc="-4" dirty="0"/>
              <a:t>Yogesh </a:t>
            </a:r>
            <a:r>
              <a:rPr lang="en-US" dirty="0"/>
              <a:t>Singh, </a:t>
            </a:r>
            <a:r>
              <a:rPr lang="en-US" spc="-4" dirty="0"/>
              <a:t>Copyright </a:t>
            </a:r>
            <a:r>
              <a:rPr lang="en-US" dirty="0"/>
              <a:t>© </a:t>
            </a:r>
            <a:r>
              <a:rPr lang="en-US" spc="-4" dirty="0"/>
              <a:t>New </a:t>
            </a:r>
            <a:r>
              <a:rPr lang="en-US" spc="-9" dirty="0"/>
              <a:t>Age </a:t>
            </a:r>
            <a:r>
              <a:rPr lang="en-US" spc="-4" dirty="0"/>
              <a:t>International Publishers,</a:t>
            </a:r>
            <a:r>
              <a:rPr lang="en-US" spc="75" dirty="0"/>
              <a:t> </a:t>
            </a:r>
            <a:r>
              <a:rPr lang="en-US" spc="-4" dirty="0"/>
              <a:t>2007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3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34847">
              <a:lnSpc>
                <a:spcPts val="1293"/>
              </a:lnSpc>
            </a:pPr>
            <a:fld id="{81D60167-4931-47E6-BA6A-407CBD079E47}" type="slidenum">
              <a:rPr lang="en-US" smtClean="0"/>
              <a:pPr marL="634847">
                <a:lnSpc>
                  <a:spcPts val="1293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0D5C-2598-4142-8064-1988D292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A04A-FF7A-4386-B229-7AECB9B0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6E7B-9429-461C-9AE2-29970A3A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7C7F-5597-4109-B796-191321D3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7886-5009-40A2-82C0-BAEC74A5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6FAA-0E09-4AE5-8A5E-DC05907F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88E4-67DD-4F1D-BC9F-24C9D932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B409-630D-4778-AE20-64915AE8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AAAB-1C3D-433E-852A-6EE1E6FF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9E7D-68B6-4813-8EC8-0D29627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AA93-5E03-4CCB-8875-E4D31804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C791-601F-4F67-94D4-D7004BB53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A924-9FA3-4843-ACE2-B600A3B5D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229C6-9CAF-4E53-B06E-B63A91D4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A351-4857-4880-8804-F034DF37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6ED3-A536-4454-9E65-065C01BA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D33A-18F5-4C7F-9031-CC1A643A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CEC4-8DBC-4058-8706-53728AAB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D736-4B9B-4106-84D1-E6EE0FEB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7E871-EA63-4427-ACB7-04D647FA4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DD81D-CCDA-440E-A45D-0CA9A203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58781-5607-43D4-9466-59C8E16E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94691-07D7-4F58-AA33-6A5BFA86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1D9E-0C07-43F8-85F2-E16507F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1BE-91F7-4256-A8F6-6FDA12CE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271E-AAA6-4B48-9515-3E18DD8F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6FE4-563F-4274-88C0-D3FA1902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11C9-63AF-483E-B253-B09A53C6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EF91-4408-425F-AD67-E0CB026D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DDCE-F239-485C-99FA-20321C3C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3CD0-120B-4283-A805-A4E3F86D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BA1C-C599-4BFE-8725-ACA19C57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E01D-0392-4AF7-AB58-0213D6F3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213A5-2E26-4E94-9779-1E5937ED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96CA1-0BAD-48AF-991D-3F5EB30A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08B5-857F-4F1B-B61A-73F3E8F6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B4BE-410C-492A-9AF6-8968D00A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D832-5B69-48ED-8D9B-97A34930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CE466-C6CB-49B0-9DC6-D35975B3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0126B-A9FD-4D2B-9466-0330189E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EA8D5-E0C8-4B75-8C3A-8167A027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D3C7B-C2FC-4ADE-B88F-6E0EE726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780-DC0C-4BC4-9615-FDADA18D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D4AE4-A186-48D2-9717-63D6EB9C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1104E-A0AB-4089-A3B9-D751B1CC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F3B4-4775-4C7C-8F9A-3436FDAAE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06B9-46B1-4977-A2A8-15ED0074A75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468C-F6AE-4868-A681-3DA78FDD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7214-35F4-4151-905D-7C64ABB5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061C-A2A5-49ED-AFD2-DC9F1541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0346" y="2277596"/>
            <a:ext cx="2127996" cy="92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3062008" y="3669366"/>
            <a:ext cx="1713827" cy="1185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882739" y="3670711"/>
            <a:ext cx="2129341" cy="1184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835588" y="605117"/>
            <a:ext cx="2958353" cy="2571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6823" y="3697941"/>
            <a:ext cx="1949824" cy="2017059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263272" y="1883205"/>
                </a:moveTo>
                <a:lnTo>
                  <a:pt x="263272" y="402794"/>
                </a:lnTo>
                <a:lnTo>
                  <a:pt x="234987" y="438601"/>
                </a:lnTo>
                <a:lnTo>
                  <a:pt x="208094" y="475589"/>
                </a:lnTo>
                <a:lnTo>
                  <a:pt x="182634" y="513717"/>
                </a:lnTo>
                <a:lnTo>
                  <a:pt x="158649" y="552940"/>
                </a:lnTo>
                <a:lnTo>
                  <a:pt x="136180" y="593216"/>
                </a:lnTo>
                <a:lnTo>
                  <a:pt x="115269" y="634501"/>
                </a:lnTo>
                <a:lnTo>
                  <a:pt x="95958" y="676754"/>
                </a:lnTo>
                <a:lnTo>
                  <a:pt x="78288" y="719931"/>
                </a:lnTo>
                <a:lnTo>
                  <a:pt x="62302" y="763988"/>
                </a:lnTo>
                <a:lnTo>
                  <a:pt x="48040" y="808883"/>
                </a:lnTo>
                <a:lnTo>
                  <a:pt x="35544" y="854574"/>
                </a:lnTo>
                <a:lnTo>
                  <a:pt x="24857" y="901016"/>
                </a:lnTo>
                <a:lnTo>
                  <a:pt x="16019" y="948167"/>
                </a:lnTo>
                <a:lnTo>
                  <a:pt x="9073" y="995983"/>
                </a:lnTo>
                <a:lnTo>
                  <a:pt x="4060" y="1044423"/>
                </a:lnTo>
                <a:lnTo>
                  <a:pt x="1022" y="1093443"/>
                </a:lnTo>
                <a:lnTo>
                  <a:pt x="0" y="1142999"/>
                </a:lnTo>
                <a:lnTo>
                  <a:pt x="1022" y="1192556"/>
                </a:lnTo>
                <a:lnTo>
                  <a:pt x="4060" y="1241576"/>
                </a:lnTo>
                <a:lnTo>
                  <a:pt x="9073" y="1290016"/>
                </a:lnTo>
                <a:lnTo>
                  <a:pt x="16019" y="1337832"/>
                </a:lnTo>
                <a:lnTo>
                  <a:pt x="24857" y="1384983"/>
                </a:lnTo>
                <a:lnTo>
                  <a:pt x="35544" y="1431425"/>
                </a:lnTo>
                <a:lnTo>
                  <a:pt x="48040" y="1477116"/>
                </a:lnTo>
                <a:lnTo>
                  <a:pt x="62302" y="1522011"/>
                </a:lnTo>
                <a:lnTo>
                  <a:pt x="78288" y="1566068"/>
                </a:lnTo>
                <a:lnTo>
                  <a:pt x="95958" y="1609245"/>
                </a:lnTo>
                <a:lnTo>
                  <a:pt x="115269" y="1651497"/>
                </a:lnTo>
                <a:lnTo>
                  <a:pt x="136180" y="1692783"/>
                </a:lnTo>
                <a:lnTo>
                  <a:pt x="158649" y="1733059"/>
                </a:lnTo>
                <a:lnTo>
                  <a:pt x="182634" y="1772282"/>
                </a:lnTo>
                <a:lnTo>
                  <a:pt x="208094" y="1810410"/>
                </a:lnTo>
                <a:lnTo>
                  <a:pt x="234987" y="1847398"/>
                </a:lnTo>
                <a:lnTo>
                  <a:pt x="263272" y="1883205"/>
                </a:lnTo>
                <a:close/>
              </a:path>
              <a:path w="2209800" h="2286000">
                <a:moveTo>
                  <a:pt x="424110" y="2043006"/>
                </a:moveTo>
                <a:lnTo>
                  <a:pt x="424110" y="242993"/>
                </a:lnTo>
                <a:lnTo>
                  <a:pt x="389493" y="272246"/>
                </a:lnTo>
                <a:lnTo>
                  <a:pt x="389493" y="2013753"/>
                </a:lnTo>
                <a:lnTo>
                  <a:pt x="424110" y="2043006"/>
                </a:lnTo>
                <a:close/>
              </a:path>
              <a:path w="2209800" h="2286000">
                <a:moveTo>
                  <a:pt x="696059" y="2205052"/>
                </a:moveTo>
                <a:lnTo>
                  <a:pt x="696059" y="80947"/>
                </a:lnTo>
                <a:lnTo>
                  <a:pt x="654326" y="99218"/>
                </a:lnTo>
                <a:lnTo>
                  <a:pt x="654326" y="2186781"/>
                </a:lnTo>
                <a:lnTo>
                  <a:pt x="696059" y="2205052"/>
                </a:lnTo>
                <a:close/>
              </a:path>
              <a:path w="2209800" h="2286000">
                <a:moveTo>
                  <a:pt x="871072" y="2260299"/>
                </a:moveTo>
                <a:lnTo>
                  <a:pt x="871072" y="25700"/>
                </a:lnTo>
                <a:lnTo>
                  <a:pt x="826190" y="36750"/>
                </a:lnTo>
                <a:lnTo>
                  <a:pt x="826190" y="2249249"/>
                </a:lnTo>
                <a:lnTo>
                  <a:pt x="871072" y="2260299"/>
                </a:lnTo>
                <a:close/>
              </a:path>
              <a:path w="2209800" h="2286000">
                <a:moveTo>
                  <a:pt x="1246954" y="2276618"/>
                </a:moveTo>
                <a:lnTo>
                  <a:pt x="1246954" y="9381"/>
                </a:lnTo>
                <a:lnTo>
                  <a:pt x="1200147" y="4198"/>
                </a:lnTo>
                <a:lnTo>
                  <a:pt x="1152781" y="1056"/>
                </a:lnTo>
                <a:lnTo>
                  <a:pt x="1104899" y="0"/>
                </a:lnTo>
                <a:lnTo>
                  <a:pt x="1057018" y="1056"/>
                </a:lnTo>
                <a:lnTo>
                  <a:pt x="1009652" y="4198"/>
                </a:lnTo>
                <a:lnTo>
                  <a:pt x="962845" y="9381"/>
                </a:lnTo>
                <a:lnTo>
                  <a:pt x="916638" y="16562"/>
                </a:lnTo>
                <a:lnTo>
                  <a:pt x="916638" y="2269437"/>
                </a:lnTo>
                <a:lnTo>
                  <a:pt x="962845" y="2276618"/>
                </a:lnTo>
                <a:lnTo>
                  <a:pt x="1009652" y="2281801"/>
                </a:lnTo>
                <a:lnTo>
                  <a:pt x="1057018" y="2284943"/>
                </a:lnTo>
                <a:lnTo>
                  <a:pt x="1104899" y="2285999"/>
                </a:lnTo>
                <a:lnTo>
                  <a:pt x="1152781" y="2284943"/>
                </a:lnTo>
                <a:lnTo>
                  <a:pt x="1200147" y="2281801"/>
                </a:lnTo>
                <a:lnTo>
                  <a:pt x="1246954" y="2276618"/>
                </a:lnTo>
                <a:close/>
              </a:path>
              <a:path w="2209800" h="2286000">
                <a:moveTo>
                  <a:pt x="1338726" y="2260299"/>
                </a:moveTo>
                <a:lnTo>
                  <a:pt x="1338726" y="25700"/>
                </a:lnTo>
                <a:lnTo>
                  <a:pt x="1293161" y="16562"/>
                </a:lnTo>
                <a:lnTo>
                  <a:pt x="1293161" y="2269437"/>
                </a:lnTo>
                <a:lnTo>
                  <a:pt x="1338726" y="2260299"/>
                </a:lnTo>
                <a:close/>
              </a:path>
              <a:path w="2209800" h="2286000">
                <a:moveTo>
                  <a:pt x="1513740" y="2205052"/>
                </a:moveTo>
                <a:lnTo>
                  <a:pt x="1513740" y="80947"/>
                </a:lnTo>
                <a:lnTo>
                  <a:pt x="1471157" y="64417"/>
                </a:lnTo>
                <a:lnTo>
                  <a:pt x="1471157" y="2221582"/>
                </a:lnTo>
                <a:lnTo>
                  <a:pt x="1513740" y="2205052"/>
                </a:lnTo>
                <a:close/>
              </a:path>
              <a:path w="2209800" h="2286000">
                <a:moveTo>
                  <a:pt x="1785689" y="2043006"/>
                </a:moveTo>
                <a:lnTo>
                  <a:pt x="1785689" y="242993"/>
                </a:lnTo>
                <a:lnTo>
                  <a:pt x="1749930" y="215181"/>
                </a:lnTo>
                <a:lnTo>
                  <a:pt x="1749930" y="2070818"/>
                </a:lnTo>
                <a:lnTo>
                  <a:pt x="1785689" y="2043006"/>
                </a:lnTo>
                <a:close/>
              </a:path>
              <a:path w="2209800" h="2286000">
                <a:moveTo>
                  <a:pt x="2209799" y="1142999"/>
                </a:moveTo>
                <a:lnTo>
                  <a:pt x="2208777" y="1093443"/>
                </a:lnTo>
                <a:lnTo>
                  <a:pt x="2205739" y="1044423"/>
                </a:lnTo>
                <a:lnTo>
                  <a:pt x="2200726" y="995983"/>
                </a:lnTo>
                <a:lnTo>
                  <a:pt x="2193780" y="948167"/>
                </a:lnTo>
                <a:lnTo>
                  <a:pt x="2184942" y="901016"/>
                </a:lnTo>
                <a:lnTo>
                  <a:pt x="2174255" y="854574"/>
                </a:lnTo>
                <a:lnTo>
                  <a:pt x="2161759" y="808883"/>
                </a:lnTo>
                <a:lnTo>
                  <a:pt x="2147497" y="763988"/>
                </a:lnTo>
                <a:lnTo>
                  <a:pt x="2131511" y="719931"/>
                </a:lnTo>
                <a:lnTo>
                  <a:pt x="2113841" y="676754"/>
                </a:lnTo>
                <a:lnTo>
                  <a:pt x="2094530" y="634501"/>
                </a:lnTo>
                <a:lnTo>
                  <a:pt x="2073619" y="593216"/>
                </a:lnTo>
                <a:lnTo>
                  <a:pt x="2051150" y="552940"/>
                </a:lnTo>
                <a:lnTo>
                  <a:pt x="2027165" y="513717"/>
                </a:lnTo>
                <a:lnTo>
                  <a:pt x="2001705" y="475589"/>
                </a:lnTo>
                <a:lnTo>
                  <a:pt x="1974811" y="438601"/>
                </a:lnTo>
                <a:lnTo>
                  <a:pt x="1946527" y="402794"/>
                </a:lnTo>
                <a:lnTo>
                  <a:pt x="1946527" y="1883205"/>
                </a:lnTo>
                <a:lnTo>
                  <a:pt x="1974811" y="1847398"/>
                </a:lnTo>
                <a:lnTo>
                  <a:pt x="2001705" y="1810410"/>
                </a:lnTo>
                <a:lnTo>
                  <a:pt x="2027165" y="1772282"/>
                </a:lnTo>
                <a:lnTo>
                  <a:pt x="2051150" y="1733059"/>
                </a:lnTo>
                <a:lnTo>
                  <a:pt x="2073619" y="1692783"/>
                </a:lnTo>
                <a:lnTo>
                  <a:pt x="2094530" y="1651497"/>
                </a:lnTo>
                <a:lnTo>
                  <a:pt x="2113841" y="1609245"/>
                </a:lnTo>
                <a:lnTo>
                  <a:pt x="2131511" y="1566068"/>
                </a:lnTo>
                <a:lnTo>
                  <a:pt x="2147497" y="1522011"/>
                </a:lnTo>
                <a:lnTo>
                  <a:pt x="2161759" y="1477116"/>
                </a:lnTo>
                <a:lnTo>
                  <a:pt x="2174255" y="1431425"/>
                </a:lnTo>
                <a:lnTo>
                  <a:pt x="2184942" y="1384983"/>
                </a:lnTo>
                <a:lnTo>
                  <a:pt x="2193780" y="1337832"/>
                </a:lnTo>
                <a:lnTo>
                  <a:pt x="2200726" y="1290016"/>
                </a:lnTo>
                <a:lnTo>
                  <a:pt x="2205739" y="1241576"/>
                </a:lnTo>
                <a:lnTo>
                  <a:pt x="2208777" y="1192556"/>
                </a:lnTo>
                <a:lnTo>
                  <a:pt x="2209799" y="11429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4616823" y="3697941"/>
            <a:ext cx="1949824" cy="2017059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1104899" y="0"/>
                </a:moveTo>
                <a:lnTo>
                  <a:pt x="1057018" y="1056"/>
                </a:lnTo>
                <a:lnTo>
                  <a:pt x="1009652" y="4198"/>
                </a:lnTo>
                <a:lnTo>
                  <a:pt x="962845" y="9381"/>
                </a:lnTo>
                <a:lnTo>
                  <a:pt x="916638" y="16562"/>
                </a:lnTo>
                <a:lnTo>
                  <a:pt x="871072" y="25700"/>
                </a:lnTo>
                <a:lnTo>
                  <a:pt x="826190" y="36750"/>
                </a:lnTo>
                <a:lnTo>
                  <a:pt x="782033" y="49670"/>
                </a:lnTo>
                <a:lnTo>
                  <a:pt x="738642" y="64417"/>
                </a:lnTo>
                <a:lnTo>
                  <a:pt x="696059" y="80947"/>
                </a:lnTo>
                <a:lnTo>
                  <a:pt x="654326" y="99218"/>
                </a:lnTo>
                <a:lnTo>
                  <a:pt x="613485" y="119187"/>
                </a:lnTo>
                <a:lnTo>
                  <a:pt x="573577" y="140811"/>
                </a:lnTo>
                <a:lnTo>
                  <a:pt x="534644" y="164046"/>
                </a:lnTo>
                <a:lnTo>
                  <a:pt x="496727" y="188851"/>
                </a:lnTo>
                <a:lnTo>
                  <a:pt x="459869" y="215181"/>
                </a:lnTo>
                <a:lnTo>
                  <a:pt x="424110" y="242993"/>
                </a:lnTo>
                <a:lnTo>
                  <a:pt x="389493" y="272246"/>
                </a:lnTo>
                <a:lnTo>
                  <a:pt x="356059" y="302895"/>
                </a:lnTo>
                <a:lnTo>
                  <a:pt x="323849" y="334898"/>
                </a:lnTo>
                <a:lnTo>
                  <a:pt x="292907" y="368212"/>
                </a:lnTo>
                <a:lnTo>
                  <a:pt x="263272" y="402794"/>
                </a:lnTo>
                <a:lnTo>
                  <a:pt x="234987" y="438601"/>
                </a:lnTo>
                <a:lnTo>
                  <a:pt x="208094" y="475589"/>
                </a:lnTo>
                <a:lnTo>
                  <a:pt x="182634" y="513717"/>
                </a:lnTo>
                <a:lnTo>
                  <a:pt x="158649" y="552940"/>
                </a:lnTo>
                <a:lnTo>
                  <a:pt x="136180" y="593216"/>
                </a:lnTo>
                <a:lnTo>
                  <a:pt x="115269" y="634501"/>
                </a:lnTo>
                <a:lnTo>
                  <a:pt x="95958" y="676754"/>
                </a:lnTo>
                <a:lnTo>
                  <a:pt x="78288" y="719931"/>
                </a:lnTo>
                <a:lnTo>
                  <a:pt x="62302" y="763988"/>
                </a:lnTo>
                <a:lnTo>
                  <a:pt x="48040" y="808883"/>
                </a:lnTo>
                <a:lnTo>
                  <a:pt x="35544" y="854574"/>
                </a:lnTo>
                <a:lnTo>
                  <a:pt x="24857" y="901016"/>
                </a:lnTo>
                <a:lnTo>
                  <a:pt x="16019" y="948167"/>
                </a:lnTo>
                <a:lnTo>
                  <a:pt x="9073" y="995983"/>
                </a:lnTo>
                <a:lnTo>
                  <a:pt x="4060" y="1044423"/>
                </a:lnTo>
                <a:lnTo>
                  <a:pt x="1022" y="1093443"/>
                </a:lnTo>
                <a:lnTo>
                  <a:pt x="0" y="1142999"/>
                </a:lnTo>
                <a:lnTo>
                  <a:pt x="1022" y="1192556"/>
                </a:lnTo>
                <a:lnTo>
                  <a:pt x="4060" y="1241576"/>
                </a:lnTo>
                <a:lnTo>
                  <a:pt x="9073" y="1290016"/>
                </a:lnTo>
                <a:lnTo>
                  <a:pt x="16019" y="1337832"/>
                </a:lnTo>
                <a:lnTo>
                  <a:pt x="24857" y="1384983"/>
                </a:lnTo>
                <a:lnTo>
                  <a:pt x="35544" y="1431425"/>
                </a:lnTo>
                <a:lnTo>
                  <a:pt x="48040" y="1477116"/>
                </a:lnTo>
                <a:lnTo>
                  <a:pt x="62302" y="1522011"/>
                </a:lnTo>
                <a:lnTo>
                  <a:pt x="78288" y="1566068"/>
                </a:lnTo>
                <a:lnTo>
                  <a:pt x="95958" y="1609245"/>
                </a:lnTo>
                <a:lnTo>
                  <a:pt x="115269" y="1651497"/>
                </a:lnTo>
                <a:lnTo>
                  <a:pt x="136180" y="1692783"/>
                </a:lnTo>
                <a:lnTo>
                  <a:pt x="158649" y="1733059"/>
                </a:lnTo>
                <a:lnTo>
                  <a:pt x="182634" y="1772282"/>
                </a:lnTo>
                <a:lnTo>
                  <a:pt x="208094" y="1810410"/>
                </a:lnTo>
                <a:lnTo>
                  <a:pt x="234987" y="1847398"/>
                </a:lnTo>
                <a:lnTo>
                  <a:pt x="263272" y="1883205"/>
                </a:lnTo>
                <a:lnTo>
                  <a:pt x="292907" y="1917786"/>
                </a:lnTo>
                <a:lnTo>
                  <a:pt x="323849" y="1951100"/>
                </a:lnTo>
                <a:lnTo>
                  <a:pt x="356059" y="1983104"/>
                </a:lnTo>
                <a:lnTo>
                  <a:pt x="389493" y="2013753"/>
                </a:lnTo>
                <a:lnTo>
                  <a:pt x="424110" y="2043006"/>
                </a:lnTo>
                <a:lnTo>
                  <a:pt x="459869" y="2070818"/>
                </a:lnTo>
                <a:lnTo>
                  <a:pt x="496727" y="2097148"/>
                </a:lnTo>
                <a:lnTo>
                  <a:pt x="534644" y="2121953"/>
                </a:lnTo>
                <a:lnTo>
                  <a:pt x="573577" y="2145188"/>
                </a:lnTo>
                <a:lnTo>
                  <a:pt x="613485" y="2166812"/>
                </a:lnTo>
                <a:lnTo>
                  <a:pt x="654326" y="2186781"/>
                </a:lnTo>
                <a:lnTo>
                  <a:pt x="696059" y="2205052"/>
                </a:lnTo>
                <a:lnTo>
                  <a:pt x="738642" y="2221582"/>
                </a:lnTo>
                <a:lnTo>
                  <a:pt x="782033" y="2236329"/>
                </a:lnTo>
                <a:lnTo>
                  <a:pt x="826190" y="2249249"/>
                </a:lnTo>
                <a:lnTo>
                  <a:pt x="871072" y="2260299"/>
                </a:lnTo>
                <a:lnTo>
                  <a:pt x="916638" y="2269437"/>
                </a:lnTo>
                <a:lnTo>
                  <a:pt x="962845" y="2276618"/>
                </a:lnTo>
                <a:lnTo>
                  <a:pt x="1009652" y="2281801"/>
                </a:lnTo>
                <a:lnTo>
                  <a:pt x="1057018" y="2284943"/>
                </a:lnTo>
                <a:lnTo>
                  <a:pt x="1104899" y="2285999"/>
                </a:lnTo>
                <a:lnTo>
                  <a:pt x="1152781" y="2284943"/>
                </a:lnTo>
                <a:lnTo>
                  <a:pt x="1200147" y="2281801"/>
                </a:lnTo>
                <a:lnTo>
                  <a:pt x="1246954" y="2276618"/>
                </a:lnTo>
                <a:lnTo>
                  <a:pt x="1293161" y="2269437"/>
                </a:lnTo>
                <a:lnTo>
                  <a:pt x="1338726" y="2260299"/>
                </a:lnTo>
                <a:lnTo>
                  <a:pt x="1383609" y="2249249"/>
                </a:lnTo>
                <a:lnTo>
                  <a:pt x="1427766" y="2236329"/>
                </a:lnTo>
                <a:lnTo>
                  <a:pt x="1471157" y="2221582"/>
                </a:lnTo>
                <a:lnTo>
                  <a:pt x="1513740" y="2205052"/>
                </a:lnTo>
                <a:lnTo>
                  <a:pt x="1555473" y="2186781"/>
                </a:lnTo>
                <a:lnTo>
                  <a:pt x="1596314" y="2166812"/>
                </a:lnTo>
                <a:lnTo>
                  <a:pt x="1636222" y="2145188"/>
                </a:lnTo>
                <a:lnTo>
                  <a:pt x="1675155" y="2121953"/>
                </a:lnTo>
                <a:lnTo>
                  <a:pt x="1713072" y="2097148"/>
                </a:lnTo>
                <a:lnTo>
                  <a:pt x="1749930" y="2070818"/>
                </a:lnTo>
                <a:lnTo>
                  <a:pt x="1785689" y="2043006"/>
                </a:lnTo>
                <a:lnTo>
                  <a:pt x="1820306" y="2013753"/>
                </a:lnTo>
                <a:lnTo>
                  <a:pt x="1853740" y="1983104"/>
                </a:lnTo>
                <a:lnTo>
                  <a:pt x="1885949" y="1951100"/>
                </a:lnTo>
                <a:lnTo>
                  <a:pt x="1916892" y="1917786"/>
                </a:lnTo>
                <a:lnTo>
                  <a:pt x="1946527" y="1883205"/>
                </a:lnTo>
                <a:lnTo>
                  <a:pt x="1974811" y="1847398"/>
                </a:lnTo>
                <a:lnTo>
                  <a:pt x="2001705" y="1810410"/>
                </a:lnTo>
                <a:lnTo>
                  <a:pt x="2027165" y="1772282"/>
                </a:lnTo>
                <a:lnTo>
                  <a:pt x="2051150" y="1733059"/>
                </a:lnTo>
                <a:lnTo>
                  <a:pt x="2073619" y="1692783"/>
                </a:lnTo>
                <a:lnTo>
                  <a:pt x="2094530" y="1651497"/>
                </a:lnTo>
                <a:lnTo>
                  <a:pt x="2113841" y="1609245"/>
                </a:lnTo>
                <a:lnTo>
                  <a:pt x="2131511" y="1566068"/>
                </a:lnTo>
                <a:lnTo>
                  <a:pt x="2147497" y="1522011"/>
                </a:lnTo>
                <a:lnTo>
                  <a:pt x="2161759" y="1477116"/>
                </a:lnTo>
                <a:lnTo>
                  <a:pt x="2174255" y="1431425"/>
                </a:lnTo>
                <a:lnTo>
                  <a:pt x="2184942" y="1384983"/>
                </a:lnTo>
                <a:lnTo>
                  <a:pt x="2193780" y="1337832"/>
                </a:lnTo>
                <a:lnTo>
                  <a:pt x="2200726" y="1290016"/>
                </a:lnTo>
                <a:lnTo>
                  <a:pt x="2205739" y="1241576"/>
                </a:lnTo>
                <a:lnTo>
                  <a:pt x="2208777" y="1192556"/>
                </a:lnTo>
                <a:lnTo>
                  <a:pt x="2209799" y="1142999"/>
                </a:lnTo>
                <a:lnTo>
                  <a:pt x="2208777" y="1093443"/>
                </a:lnTo>
                <a:lnTo>
                  <a:pt x="2205739" y="1044423"/>
                </a:lnTo>
                <a:lnTo>
                  <a:pt x="2200726" y="995983"/>
                </a:lnTo>
                <a:lnTo>
                  <a:pt x="2193780" y="948167"/>
                </a:lnTo>
                <a:lnTo>
                  <a:pt x="2184942" y="901016"/>
                </a:lnTo>
                <a:lnTo>
                  <a:pt x="2174255" y="854574"/>
                </a:lnTo>
                <a:lnTo>
                  <a:pt x="2161759" y="808883"/>
                </a:lnTo>
                <a:lnTo>
                  <a:pt x="2147497" y="763988"/>
                </a:lnTo>
                <a:lnTo>
                  <a:pt x="2131511" y="719931"/>
                </a:lnTo>
                <a:lnTo>
                  <a:pt x="2113841" y="676754"/>
                </a:lnTo>
                <a:lnTo>
                  <a:pt x="2094530" y="634501"/>
                </a:lnTo>
                <a:lnTo>
                  <a:pt x="2073619" y="593216"/>
                </a:lnTo>
                <a:lnTo>
                  <a:pt x="2051150" y="552940"/>
                </a:lnTo>
                <a:lnTo>
                  <a:pt x="2027165" y="513717"/>
                </a:lnTo>
                <a:lnTo>
                  <a:pt x="2001705" y="475589"/>
                </a:lnTo>
                <a:lnTo>
                  <a:pt x="1974811" y="438601"/>
                </a:lnTo>
                <a:lnTo>
                  <a:pt x="1946527" y="402794"/>
                </a:lnTo>
                <a:lnTo>
                  <a:pt x="1916892" y="368212"/>
                </a:lnTo>
                <a:lnTo>
                  <a:pt x="1885949" y="334898"/>
                </a:lnTo>
                <a:lnTo>
                  <a:pt x="1853740" y="302895"/>
                </a:lnTo>
                <a:lnTo>
                  <a:pt x="1820306" y="272246"/>
                </a:lnTo>
                <a:lnTo>
                  <a:pt x="1785689" y="242993"/>
                </a:lnTo>
                <a:lnTo>
                  <a:pt x="1749930" y="215181"/>
                </a:lnTo>
                <a:lnTo>
                  <a:pt x="1713072" y="188851"/>
                </a:lnTo>
                <a:lnTo>
                  <a:pt x="1675155" y="164046"/>
                </a:lnTo>
                <a:lnTo>
                  <a:pt x="1636222" y="140811"/>
                </a:lnTo>
                <a:lnTo>
                  <a:pt x="1596314" y="119187"/>
                </a:lnTo>
                <a:lnTo>
                  <a:pt x="1555473" y="99218"/>
                </a:lnTo>
                <a:lnTo>
                  <a:pt x="1513740" y="80947"/>
                </a:lnTo>
                <a:lnTo>
                  <a:pt x="1471157" y="64417"/>
                </a:lnTo>
                <a:lnTo>
                  <a:pt x="1427766" y="49670"/>
                </a:lnTo>
                <a:lnTo>
                  <a:pt x="1383609" y="36750"/>
                </a:lnTo>
                <a:lnTo>
                  <a:pt x="1338726" y="25700"/>
                </a:lnTo>
                <a:lnTo>
                  <a:pt x="1293161" y="16562"/>
                </a:lnTo>
                <a:lnTo>
                  <a:pt x="1246954" y="9381"/>
                </a:lnTo>
                <a:lnTo>
                  <a:pt x="1200147" y="4198"/>
                </a:lnTo>
                <a:lnTo>
                  <a:pt x="1152781" y="1056"/>
                </a:lnTo>
                <a:lnTo>
                  <a:pt x="11048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306235" y="3775933"/>
            <a:ext cx="1411941" cy="1210235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099" y="1371599"/>
                </a:moveTo>
                <a:lnTo>
                  <a:pt x="800099" y="0"/>
                </a:lnTo>
                <a:lnTo>
                  <a:pt x="747484" y="1462"/>
                </a:lnTo>
                <a:lnTo>
                  <a:pt x="695779" y="5788"/>
                </a:lnTo>
                <a:lnTo>
                  <a:pt x="645089" y="12888"/>
                </a:lnTo>
                <a:lnTo>
                  <a:pt x="595520" y="22668"/>
                </a:lnTo>
                <a:lnTo>
                  <a:pt x="547176" y="35039"/>
                </a:lnTo>
                <a:lnTo>
                  <a:pt x="500165" y="49909"/>
                </a:lnTo>
                <a:lnTo>
                  <a:pt x="454589" y="67186"/>
                </a:lnTo>
                <a:lnTo>
                  <a:pt x="410556" y="86780"/>
                </a:lnTo>
                <a:lnTo>
                  <a:pt x="368171" y="108599"/>
                </a:lnTo>
                <a:lnTo>
                  <a:pt x="327538" y="132551"/>
                </a:lnTo>
                <a:lnTo>
                  <a:pt x="288763" y="158546"/>
                </a:lnTo>
                <a:lnTo>
                  <a:pt x="251951" y="186491"/>
                </a:lnTo>
                <a:lnTo>
                  <a:pt x="217208" y="216297"/>
                </a:lnTo>
                <a:lnTo>
                  <a:pt x="184640" y="247871"/>
                </a:lnTo>
                <a:lnTo>
                  <a:pt x="154350" y="281123"/>
                </a:lnTo>
                <a:lnTo>
                  <a:pt x="126446" y="315960"/>
                </a:lnTo>
                <a:lnTo>
                  <a:pt x="101031" y="352292"/>
                </a:lnTo>
                <a:lnTo>
                  <a:pt x="78212" y="390027"/>
                </a:lnTo>
                <a:lnTo>
                  <a:pt x="58094" y="429075"/>
                </a:lnTo>
                <a:lnTo>
                  <a:pt x="40782" y="469343"/>
                </a:lnTo>
                <a:lnTo>
                  <a:pt x="26381" y="510740"/>
                </a:lnTo>
                <a:lnTo>
                  <a:pt x="14997" y="553176"/>
                </a:lnTo>
                <a:lnTo>
                  <a:pt x="6735" y="596559"/>
                </a:lnTo>
                <a:lnTo>
                  <a:pt x="1701" y="640797"/>
                </a:lnTo>
                <a:lnTo>
                  <a:pt x="0" y="685799"/>
                </a:lnTo>
                <a:lnTo>
                  <a:pt x="1701" y="730971"/>
                </a:lnTo>
                <a:lnTo>
                  <a:pt x="6735" y="775350"/>
                </a:lnTo>
                <a:lnTo>
                  <a:pt x="14997" y="818848"/>
                </a:lnTo>
                <a:lnTo>
                  <a:pt x="26381" y="861375"/>
                </a:lnTo>
                <a:lnTo>
                  <a:pt x="40782" y="902841"/>
                </a:lnTo>
                <a:lnTo>
                  <a:pt x="58094" y="943158"/>
                </a:lnTo>
                <a:lnTo>
                  <a:pt x="78212" y="982235"/>
                </a:lnTo>
                <a:lnTo>
                  <a:pt x="101031" y="1019984"/>
                </a:lnTo>
                <a:lnTo>
                  <a:pt x="126446" y="1056313"/>
                </a:lnTo>
                <a:lnTo>
                  <a:pt x="154350" y="1091135"/>
                </a:lnTo>
                <a:lnTo>
                  <a:pt x="184640" y="1124359"/>
                </a:lnTo>
                <a:lnTo>
                  <a:pt x="217208" y="1155895"/>
                </a:lnTo>
                <a:lnTo>
                  <a:pt x="251951" y="1185655"/>
                </a:lnTo>
                <a:lnTo>
                  <a:pt x="288763" y="1213549"/>
                </a:lnTo>
                <a:lnTo>
                  <a:pt x="327538" y="1239487"/>
                </a:lnTo>
                <a:lnTo>
                  <a:pt x="368171" y="1263380"/>
                </a:lnTo>
                <a:lnTo>
                  <a:pt x="410556" y="1285137"/>
                </a:lnTo>
                <a:lnTo>
                  <a:pt x="454589" y="1304671"/>
                </a:lnTo>
                <a:lnTo>
                  <a:pt x="500165" y="1321890"/>
                </a:lnTo>
                <a:lnTo>
                  <a:pt x="547176" y="1336706"/>
                </a:lnTo>
                <a:lnTo>
                  <a:pt x="595520" y="1349029"/>
                </a:lnTo>
                <a:lnTo>
                  <a:pt x="645089" y="1358769"/>
                </a:lnTo>
                <a:lnTo>
                  <a:pt x="695779" y="1365837"/>
                </a:lnTo>
                <a:lnTo>
                  <a:pt x="747484" y="1370144"/>
                </a:lnTo>
                <a:lnTo>
                  <a:pt x="800099" y="1371599"/>
                </a:lnTo>
                <a:close/>
              </a:path>
              <a:path w="1600200" h="1371600">
                <a:moveTo>
                  <a:pt x="1600199" y="685799"/>
                </a:moveTo>
                <a:lnTo>
                  <a:pt x="1598498" y="640797"/>
                </a:lnTo>
                <a:lnTo>
                  <a:pt x="1593464" y="596559"/>
                </a:lnTo>
                <a:lnTo>
                  <a:pt x="1585202" y="553176"/>
                </a:lnTo>
                <a:lnTo>
                  <a:pt x="1573818" y="510740"/>
                </a:lnTo>
                <a:lnTo>
                  <a:pt x="1559417" y="469343"/>
                </a:lnTo>
                <a:lnTo>
                  <a:pt x="1542105" y="429075"/>
                </a:lnTo>
                <a:lnTo>
                  <a:pt x="1521987" y="390027"/>
                </a:lnTo>
                <a:lnTo>
                  <a:pt x="1499168" y="352292"/>
                </a:lnTo>
                <a:lnTo>
                  <a:pt x="1473753" y="315960"/>
                </a:lnTo>
                <a:lnTo>
                  <a:pt x="1473753" y="1056313"/>
                </a:lnTo>
                <a:lnTo>
                  <a:pt x="1499168" y="1019984"/>
                </a:lnTo>
                <a:lnTo>
                  <a:pt x="1521987" y="982235"/>
                </a:lnTo>
                <a:lnTo>
                  <a:pt x="1542105" y="943158"/>
                </a:lnTo>
                <a:lnTo>
                  <a:pt x="1559417" y="902841"/>
                </a:lnTo>
                <a:lnTo>
                  <a:pt x="1573818" y="861375"/>
                </a:lnTo>
                <a:lnTo>
                  <a:pt x="1585202" y="818848"/>
                </a:lnTo>
                <a:lnTo>
                  <a:pt x="1593464" y="775350"/>
                </a:lnTo>
                <a:lnTo>
                  <a:pt x="1598498" y="730971"/>
                </a:lnTo>
                <a:lnTo>
                  <a:pt x="1600199" y="6857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306235" y="3775933"/>
            <a:ext cx="1411941" cy="1210235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099" y="0"/>
                </a:moveTo>
                <a:lnTo>
                  <a:pt x="747484" y="1462"/>
                </a:lnTo>
                <a:lnTo>
                  <a:pt x="695779" y="5788"/>
                </a:lnTo>
                <a:lnTo>
                  <a:pt x="645089" y="12888"/>
                </a:lnTo>
                <a:lnTo>
                  <a:pt x="595520" y="22668"/>
                </a:lnTo>
                <a:lnTo>
                  <a:pt x="547176" y="35039"/>
                </a:lnTo>
                <a:lnTo>
                  <a:pt x="500165" y="49909"/>
                </a:lnTo>
                <a:lnTo>
                  <a:pt x="454589" y="67186"/>
                </a:lnTo>
                <a:lnTo>
                  <a:pt x="410556" y="86780"/>
                </a:lnTo>
                <a:lnTo>
                  <a:pt x="368171" y="108599"/>
                </a:lnTo>
                <a:lnTo>
                  <a:pt x="327538" y="132551"/>
                </a:lnTo>
                <a:lnTo>
                  <a:pt x="288763" y="158546"/>
                </a:lnTo>
                <a:lnTo>
                  <a:pt x="251951" y="186491"/>
                </a:lnTo>
                <a:lnTo>
                  <a:pt x="217208" y="216297"/>
                </a:lnTo>
                <a:lnTo>
                  <a:pt x="184640" y="247871"/>
                </a:lnTo>
                <a:lnTo>
                  <a:pt x="154350" y="281123"/>
                </a:lnTo>
                <a:lnTo>
                  <a:pt x="126446" y="315960"/>
                </a:lnTo>
                <a:lnTo>
                  <a:pt x="101031" y="352292"/>
                </a:lnTo>
                <a:lnTo>
                  <a:pt x="78212" y="390027"/>
                </a:lnTo>
                <a:lnTo>
                  <a:pt x="58094" y="429075"/>
                </a:lnTo>
                <a:lnTo>
                  <a:pt x="40782" y="469343"/>
                </a:lnTo>
                <a:lnTo>
                  <a:pt x="26381" y="510740"/>
                </a:lnTo>
                <a:lnTo>
                  <a:pt x="14997" y="553176"/>
                </a:lnTo>
                <a:lnTo>
                  <a:pt x="6735" y="596559"/>
                </a:lnTo>
                <a:lnTo>
                  <a:pt x="1701" y="640797"/>
                </a:lnTo>
                <a:lnTo>
                  <a:pt x="0" y="685799"/>
                </a:lnTo>
                <a:lnTo>
                  <a:pt x="1701" y="730971"/>
                </a:lnTo>
                <a:lnTo>
                  <a:pt x="6735" y="775350"/>
                </a:lnTo>
                <a:lnTo>
                  <a:pt x="14997" y="818848"/>
                </a:lnTo>
                <a:lnTo>
                  <a:pt x="26381" y="861375"/>
                </a:lnTo>
                <a:lnTo>
                  <a:pt x="40782" y="902841"/>
                </a:lnTo>
                <a:lnTo>
                  <a:pt x="58094" y="943158"/>
                </a:lnTo>
                <a:lnTo>
                  <a:pt x="78212" y="982235"/>
                </a:lnTo>
                <a:lnTo>
                  <a:pt x="101031" y="1019984"/>
                </a:lnTo>
                <a:lnTo>
                  <a:pt x="126446" y="1056313"/>
                </a:lnTo>
                <a:lnTo>
                  <a:pt x="154350" y="1091135"/>
                </a:lnTo>
                <a:lnTo>
                  <a:pt x="184640" y="1124359"/>
                </a:lnTo>
                <a:lnTo>
                  <a:pt x="217208" y="1155895"/>
                </a:lnTo>
                <a:lnTo>
                  <a:pt x="251951" y="1185655"/>
                </a:lnTo>
                <a:lnTo>
                  <a:pt x="288763" y="1213549"/>
                </a:lnTo>
                <a:lnTo>
                  <a:pt x="327538" y="1239487"/>
                </a:lnTo>
                <a:lnTo>
                  <a:pt x="368171" y="1263380"/>
                </a:lnTo>
                <a:lnTo>
                  <a:pt x="410556" y="1285137"/>
                </a:lnTo>
                <a:lnTo>
                  <a:pt x="454589" y="1304671"/>
                </a:lnTo>
                <a:lnTo>
                  <a:pt x="500165" y="1321890"/>
                </a:lnTo>
                <a:lnTo>
                  <a:pt x="547176" y="1336706"/>
                </a:lnTo>
                <a:lnTo>
                  <a:pt x="595520" y="1349029"/>
                </a:lnTo>
                <a:lnTo>
                  <a:pt x="645089" y="1358769"/>
                </a:lnTo>
                <a:lnTo>
                  <a:pt x="695779" y="1365837"/>
                </a:lnTo>
                <a:lnTo>
                  <a:pt x="747484" y="1370144"/>
                </a:lnTo>
                <a:lnTo>
                  <a:pt x="800099" y="1371599"/>
                </a:lnTo>
                <a:lnTo>
                  <a:pt x="852715" y="1370144"/>
                </a:lnTo>
                <a:lnTo>
                  <a:pt x="904420" y="1365837"/>
                </a:lnTo>
                <a:lnTo>
                  <a:pt x="955110" y="1358769"/>
                </a:lnTo>
                <a:lnTo>
                  <a:pt x="1004679" y="1349029"/>
                </a:lnTo>
                <a:lnTo>
                  <a:pt x="1053023" y="1336706"/>
                </a:lnTo>
                <a:lnTo>
                  <a:pt x="1100034" y="1321890"/>
                </a:lnTo>
                <a:lnTo>
                  <a:pt x="1145610" y="1304671"/>
                </a:lnTo>
                <a:lnTo>
                  <a:pt x="1189643" y="1285137"/>
                </a:lnTo>
                <a:lnTo>
                  <a:pt x="1232028" y="1263380"/>
                </a:lnTo>
                <a:lnTo>
                  <a:pt x="1272661" y="1239487"/>
                </a:lnTo>
                <a:lnTo>
                  <a:pt x="1311436" y="1213549"/>
                </a:lnTo>
                <a:lnTo>
                  <a:pt x="1348248" y="1185655"/>
                </a:lnTo>
                <a:lnTo>
                  <a:pt x="1382991" y="1155895"/>
                </a:lnTo>
                <a:lnTo>
                  <a:pt x="1415559" y="1124359"/>
                </a:lnTo>
                <a:lnTo>
                  <a:pt x="1445849" y="1091135"/>
                </a:lnTo>
                <a:lnTo>
                  <a:pt x="1473753" y="1056313"/>
                </a:lnTo>
                <a:lnTo>
                  <a:pt x="1499168" y="1019984"/>
                </a:lnTo>
                <a:lnTo>
                  <a:pt x="1521987" y="982235"/>
                </a:lnTo>
                <a:lnTo>
                  <a:pt x="1542105" y="943158"/>
                </a:lnTo>
                <a:lnTo>
                  <a:pt x="1559417" y="902841"/>
                </a:lnTo>
                <a:lnTo>
                  <a:pt x="1573818" y="861375"/>
                </a:lnTo>
                <a:lnTo>
                  <a:pt x="1585202" y="818848"/>
                </a:lnTo>
                <a:lnTo>
                  <a:pt x="1593464" y="775350"/>
                </a:lnTo>
                <a:lnTo>
                  <a:pt x="1598498" y="730971"/>
                </a:lnTo>
                <a:lnTo>
                  <a:pt x="1600199" y="685799"/>
                </a:lnTo>
                <a:lnTo>
                  <a:pt x="1598498" y="640797"/>
                </a:lnTo>
                <a:lnTo>
                  <a:pt x="1593464" y="596559"/>
                </a:lnTo>
                <a:lnTo>
                  <a:pt x="1585202" y="553176"/>
                </a:lnTo>
                <a:lnTo>
                  <a:pt x="1573818" y="510740"/>
                </a:lnTo>
                <a:lnTo>
                  <a:pt x="1559417" y="469343"/>
                </a:lnTo>
                <a:lnTo>
                  <a:pt x="1542105" y="429075"/>
                </a:lnTo>
                <a:lnTo>
                  <a:pt x="1521987" y="390027"/>
                </a:lnTo>
                <a:lnTo>
                  <a:pt x="1499168" y="352292"/>
                </a:lnTo>
                <a:lnTo>
                  <a:pt x="1473753" y="315960"/>
                </a:lnTo>
                <a:lnTo>
                  <a:pt x="1445849" y="281123"/>
                </a:lnTo>
                <a:lnTo>
                  <a:pt x="1415559" y="247871"/>
                </a:lnTo>
                <a:lnTo>
                  <a:pt x="1382991" y="216297"/>
                </a:lnTo>
                <a:lnTo>
                  <a:pt x="1348248" y="186491"/>
                </a:lnTo>
                <a:lnTo>
                  <a:pt x="1311436" y="158546"/>
                </a:lnTo>
                <a:lnTo>
                  <a:pt x="1272661" y="132551"/>
                </a:lnTo>
                <a:lnTo>
                  <a:pt x="1232028" y="108599"/>
                </a:lnTo>
                <a:lnTo>
                  <a:pt x="1189643" y="86780"/>
                </a:lnTo>
                <a:lnTo>
                  <a:pt x="1145610" y="67186"/>
                </a:lnTo>
                <a:lnTo>
                  <a:pt x="1100034" y="49909"/>
                </a:lnTo>
                <a:lnTo>
                  <a:pt x="1053023" y="35039"/>
                </a:lnTo>
                <a:lnTo>
                  <a:pt x="1004679" y="22668"/>
                </a:lnTo>
                <a:lnTo>
                  <a:pt x="955110" y="12888"/>
                </a:lnTo>
                <a:lnTo>
                  <a:pt x="904420" y="5788"/>
                </a:lnTo>
                <a:lnTo>
                  <a:pt x="852715" y="1462"/>
                </a:lnTo>
                <a:lnTo>
                  <a:pt x="8000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868700" y="4515521"/>
            <a:ext cx="1008529" cy="605118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1143006" y="342899"/>
                </a:moveTo>
                <a:lnTo>
                  <a:pt x="1131388" y="273909"/>
                </a:lnTo>
                <a:lnTo>
                  <a:pt x="1098071" y="209597"/>
                </a:lnTo>
                <a:lnTo>
                  <a:pt x="1073996" y="179631"/>
                </a:lnTo>
                <a:lnTo>
                  <a:pt x="1045359" y="151358"/>
                </a:lnTo>
                <a:lnTo>
                  <a:pt x="1012450" y="124950"/>
                </a:lnTo>
                <a:lnTo>
                  <a:pt x="975556" y="100583"/>
                </a:lnTo>
                <a:lnTo>
                  <a:pt x="934965" y="78431"/>
                </a:lnTo>
                <a:lnTo>
                  <a:pt x="890965" y="58668"/>
                </a:lnTo>
                <a:lnTo>
                  <a:pt x="843844" y="41467"/>
                </a:lnTo>
                <a:lnTo>
                  <a:pt x="793891" y="27003"/>
                </a:lnTo>
                <a:lnTo>
                  <a:pt x="741392" y="15450"/>
                </a:lnTo>
                <a:lnTo>
                  <a:pt x="686636" y="6983"/>
                </a:lnTo>
                <a:lnTo>
                  <a:pt x="629911" y="1774"/>
                </a:lnTo>
                <a:lnTo>
                  <a:pt x="571506" y="0"/>
                </a:lnTo>
                <a:lnTo>
                  <a:pt x="513100" y="1774"/>
                </a:lnTo>
                <a:lnTo>
                  <a:pt x="456375" y="6983"/>
                </a:lnTo>
                <a:lnTo>
                  <a:pt x="401619" y="15450"/>
                </a:lnTo>
                <a:lnTo>
                  <a:pt x="349120" y="27003"/>
                </a:lnTo>
                <a:lnTo>
                  <a:pt x="299165" y="41467"/>
                </a:lnTo>
                <a:lnTo>
                  <a:pt x="252044" y="58668"/>
                </a:lnTo>
                <a:lnTo>
                  <a:pt x="208044" y="78431"/>
                </a:lnTo>
                <a:lnTo>
                  <a:pt x="167452" y="100583"/>
                </a:lnTo>
                <a:lnTo>
                  <a:pt x="130557" y="124950"/>
                </a:lnTo>
                <a:lnTo>
                  <a:pt x="97648" y="151358"/>
                </a:lnTo>
                <a:lnTo>
                  <a:pt x="69011" y="179631"/>
                </a:lnTo>
                <a:lnTo>
                  <a:pt x="44935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8144"/>
                </a:lnTo>
                <a:lnTo>
                  <a:pt x="25708" y="445284"/>
                </a:lnTo>
                <a:lnTo>
                  <a:pt x="69011" y="506843"/>
                </a:lnTo>
                <a:lnTo>
                  <a:pt x="97648" y="535111"/>
                </a:lnTo>
                <a:lnTo>
                  <a:pt x="130557" y="561481"/>
                </a:lnTo>
                <a:lnTo>
                  <a:pt x="167452" y="585787"/>
                </a:lnTo>
                <a:lnTo>
                  <a:pt x="208044" y="607860"/>
                </a:lnTo>
                <a:lnTo>
                  <a:pt x="252044" y="627533"/>
                </a:lnTo>
                <a:lnTo>
                  <a:pt x="299165" y="644639"/>
                </a:lnTo>
                <a:lnTo>
                  <a:pt x="349120" y="659010"/>
                </a:lnTo>
                <a:lnTo>
                  <a:pt x="401619" y="670479"/>
                </a:lnTo>
                <a:lnTo>
                  <a:pt x="456375" y="678879"/>
                </a:lnTo>
                <a:lnTo>
                  <a:pt x="513100" y="684041"/>
                </a:lnTo>
                <a:lnTo>
                  <a:pt x="571506" y="685799"/>
                </a:lnTo>
                <a:lnTo>
                  <a:pt x="629911" y="684041"/>
                </a:lnTo>
                <a:lnTo>
                  <a:pt x="686636" y="678879"/>
                </a:lnTo>
                <a:lnTo>
                  <a:pt x="741392" y="670479"/>
                </a:lnTo>
                <a:lnTo>
                  <a:pt x="793891" y="659010"/>
                </a:lnTo>
                <a:lnTo>
                  <a:pt x="843844" y="644639"/>
                </a:lnTo>
                <a:lnTo>
                  <a:pt x="890965" y="627533"/>
                </a:lnTo>
                <a:lnTo>
                  <a:pt x="934965" y="607860"/>
                </a:lnTo>
                <a:lnTo>
                  <a:pt x="975556" y="585787"/>
                </a:lnTo>
                <a:lnTo>
                  <a:pt x="1012450" y="561481"/>
                </a:lnTo>
                <a:lnTo>
                  <a:pt x="1045359" y="535111"/>
                </a:lnTo>
                <a:lnTo>
                  <a:pt x="1073996" y="506843"/>
                </a:lnTo>
                <a:lnTo>
                  <a:pt x="1098071" y="476845"/>
                </a:lnTo>
                <a:lnTo>
                  <a:pt x="1131388" y="412328"/>
                </a:lnTo>
                <a:lnTo>
                  <a:pt x="1143006" y="3428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868700" y="4515521"/>
            <a:ext cx="1008529" cy="605118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571506" y="0"/>
                </a:moveTo>
                <a:lnTo>
                  <a:pt x="513100" y="1774"/>
                </a:lnTo>
                <a:lnTo>
                  <a:pt x="456375" y="6983"/>
                </a:lnTo>
                <a:lnTo>
                  <a:pt x="401619" y="15450"/>
                </a:lnTo>
                <a:lnTo>
                  <a:pt x="349120" y="27003"/>
                </a:lnTo>
                <a:lnTo>
                  <a:pt x="299165" y="41467"/>
                </a:lnTo>
                <a:lnTo>
                  <a:pt x="252044" y="58668"/>
                </a:lnTo>
                <a:lnTo>
                  <a:pt x="208044" y="78431"/>
                </a:lnTo>
                <a:lnTo>
                  <a:pt x="167452" y="100583"/>
                </a:lnTo>
                <a:lnTo>
                  <a:pt x="130557" y="124950"/>
                </a:lnTo>
                <a:lnTo>
                  <a:pt x="97648" y="151358"/>
                </a:lnTo>
                <a:lnTo>
                  <a:pt x="69011" y="179631"/>
                </a:lnTo>
                <a:lnTo>
                  <a:pt x="44935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8144"/>
                </a:lnTo>
                <a:lnTo>
                  <a:pt x="25708" y="445284"/>
                </a:lnTo>
                <a:lnTo>
                  <a:pt x="69011" y="506843"/>
                </a:lnTo>
                <a:lnTo>
                  <a:pt x="97648" y="535111"/>
                </a:lnTo>
                <a:lnTo>
                  <a:pt x="130557" y="561481"/>
                </a:lnTo>
                <a:lnTo>
                  <a:pt x="167452" y="585787"/>
                </a:lnTo>
                <a:lnTo>
                  <a:pt x="208044" y="607860"/>
                </a:lnTo>
                <a:lnTo>
                  <a:pt x="252044" y="627533"/>
                </a:lnTo>
                <a:lnTo>
                  <a:pt x="299165" y="644639"/>
                </a:lnTo>
                <a:lnTo>
                  <a:pt x="349120" y="659010"/>
                </a:lnTo>
                <a:lnTo>
                  <a:pt x="401619" y="670479"/>
                </a:lnTo>
                <a:lnTo>
                  <a:pt x="456375" y="678879"/>
                </a:lnTo>
                <a:lnTo>
                  <a:pt x="513100" y="684041"/>
                </a:lnTo>
                <a:lnTo>
                  <a:pt x="571506" y="685799"/>
                </a:lnTo>
                <a:lnTo>
                  <a:pt x="629911" y="684041"/>
                </a:lnTo>
                <a:lnTo>
                  <a:pt x="686636" y="678879"/>
                </a:lnTo>
                <a:lnTo>
                  <a:pt x="741392" y="670479"/>
                </a:lnTo>
                <a:lnTo>
                  <a:pt x="793891" y="659010"/>
                </a:lnTo>
                <a:lnTo>
                  <a:pt x="843844" y="644639"/>
                </a:lnTo>
                <a:lnTo>
                  <a:pt x="890965" y="627533"/>
                </a:lnTo>
                <a:lnTo>
                  <a:pt x="934965" y="607860"/>
                </a:lnTo>
                <a:lnTo>
                  <a:pt x="975556" y="585787"/>
                </a:lnTo>
                <a:lnTo>
                  <a:pt x="1012450" y="561481"/>
                </a:lnTo>
                <a:lnTo>
                  <a:pt x="1045359" y="535111"/>
                </a:lnTo>
                <a:lnTo>
                  <a:pt x="1073996" y="506843"/>
                </a:lnTo>
                <a:lnTo>
                  <a:pt x="1098071" y="476845"/>
                </a:lnTo>
                <a:lnTo>
                  <a:pt x="1131388" y="412328"/>
                </a:lnTo>
                <a:lnTo>
                  <a:pt x="1143006" y="342899"/>
                </a:lnTo>
                <a:lnTo>
                  <a:pt x="1140053" y="307906"/>
                </a:lnTo>
                <a:lnTo>
                  <a:pt x="1117298" y="241081"/>
                </a:lnTo>
                <a:lnTo>
                  <a:pt x="1073996" y="179631"/>
                </a:lnTo>
                <a:lnTo>
                  <a:pt x="1045359" y="151358"/>
                </a:lnTo>
                <a:lnTo>
                  <a:pt x="1012450" y="124950"/>
                </a:lnTo>
                <a:lnTo>
                  <a:pt x="975556" y="100583"/>
                </a:lnTo>
                <a:lnTo>
                  <a:pt x="934965" y="78431"/>
                </a:lnTo>
                <a:lnTo>
                  <a:pt x="890965" y="58668"/>
                </a:lnTo>
                <a:lnTo>
                  <a:pt x="843844" y="41467"/>
                </a:lnTo>
                <a:lnTo>
                  <a:pt x="793891" y="27003"/>
                </a:lnTo>
                <a:lnTo>
                  <a:pt x="741392" y="15450"/>
                </a:lnTo>
                <a:lnTo>
                  <a:pt x="686636" y="6983"/>
                </a:lnTo>
                <a:lnTo>
                  <a:pt x="629911" y="1774"/>
                </a:lnTo>
                <a:lnTo>
                  <a:pt x="571506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087471" y="2014368"/>
            <a:ext cx="1008529" cy="605118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1142999" y="342899"/>
                </a:moveTo>
                <a:lnTo>
                  <a:pt x="1131382" y="273909"/>
                </a:lnTo>
                <a:lnTo>
                  <a:pt x="1098065" y="209597"/>
                </a:lnTo>
                <a:lnTo>
                  <a:pt x="1073990" y="179631"/>
                </a:lnTo>
                <a:lnTo>
                  <a:pt x="1045353" y="151358"/>
                </a:lnTo>
                <a:lnTo>
                  <a:pt x="1012444" y="124950"/>
                </a:lnTo>
                <a:lnTo>
                  <a:pt x="975550" y="100583"/>
                </a:lnTo>
                <a:lnTo>
                  <a:pt x="934959" y="78431"/>
                </a:lnTo>
                <a:lnTo>
                  <a:pt x="890959" y="58668"/>
                </a:lnTo>
                <a:lnTo>
                  <a:pt x="843838" y="41467"/>
                </a:lnTo>
                <a:lnTo>
                  <a:pt x="793884" y="27003"/>
                </a:lnTo>
                <a:lnTo>
                  <a:pt x="741386" y="15450"/>
                </a:lnTo>
                <a:lnTo>
                  <a:pt x="686630" y="6983"/>
                </a:lnTo>
                <a:lnTo>
                  <a:pt x="629905" y="1774"/>
                </a:lnTo>
                <a:lnTo>
                  <a:pt x="571499" y="0"/>
                </a:lnTo>
                <a:lnTo>
                  <a:pt x="513094" y="1774"/>
                </a:lnTo>
                <a:lnTo>
                  <a:pt x="456369" y="6983"/>
                </a:lnTo>
                <a:lnTo>
                  <a:pt x="401613" y="15450"/>
                </a:lnTo>
                <a:lnTo>
                  <a:pt x="349115" y="27003"/>
                </a:lnTo>
                <a:lnTo>
                  <a:pt x="299161" y="41467"/>
                </a:lnTo>
                <a:lnTo>
                  <a:pt x="252040" y="58668"/>
                </a:lnTo>
                <a:lnTo>
                  <a:pt x="208040" y="78431"/>
                </a:lnTo>
                <a:lnTo>
                  <a:pt x="167449" y="100583"/>
                </a:lnTo>
                <a:lnTo>
                  <a:pt x="130555" y="124950"/>
                </a:lnTo>
                <a:lnTo>
                  <a:pt x="97646" y="151358"/>
                </a:lnTo>
                <a:lnTo>
                  <a:pt x="69009" y="179631"/>
                </a:lnTo>
                <a:lnTo>
                  <a:pt x="44934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7893"/>
                </a:lnTo>
                <a:lnTo>
                  <a:pt x="25707" y="444718"/>
                </a:lnTo>
                <a:lnTo>
                  <a:pt x="69009" y="506168"/>
                </a:lnTo>
                <a:lnTo>
                  <a:pt x="97646" y="534441"/>
                </a:lnTo>
                <a:lnTo>
                  <a:pt x="130555" y="560849"/>
                </a:lnTo>
                <a:lnTo>
                  <a:pt x="167449" y="585215"/>
                </a:lnTo>
                <a:lnTo>
                  <a:pt x="208040" y="607368"/>
                </a:lnTo>
                <a:lnTo>
                  <a:pt x="252040" y="627131"/>
                </a:lnTo>
                <a:lnTo>
                  <a:pt x="299161" y="644332"/>
                </a:lnTo>
                <a:lnTo>
                  <a:pt x="349115" y="658796"/>
                </a:lnTo>
                <a:lnTo>
                  <a:pt x="401613" y="670349"/>
                </a:lnTo>
                <a:lnTo>
                  <a:pt x="456369" y="678816"/>
                </a:lnTo>
                <a:lnTo>
                  <a:pt x="513094" y="684025"/>
                </a:lnTo>
                <a:lnTo>
                  <a:pt x="571499" y="685799"/>
                </a:lnTo>
                <a:lnTo>
                  <a:pt x="629905" y="684025"/>
                </a:lnTo>
                <a:lnTo>
                  <a:pt x="686630" y="678816"/>
                </a:lnTo>
                <a:lnTo>
                  <a:pt x="741386" y="670349"/>
                </a:lnTo>
                <a:lnTo>
                  <a:pt x="793884" y="658796"/>
                </a:lnTo>
                <a:lnTo>
                  <a:pt x="843838" y="644332"/>
                </a:lnTo>
                <a:lnTo>
                  <a:pt x="890959" y="627131"/>
                </a:lnTo>
                <a:lnTo>
                  <a:pt x="934959" y="607368"/>
                </a:lnTo>
                <a:lnTo>
                  <a:pt x="975550" y="585215"/>
                </a:lnTo>
                <a:lnTo>
                  <a:pt x="1012444" y="560849"/>
                </a:lnTo>
                <a:lnTo>
                  <a:pt x="1045353" y="534441"/>
                </a:lnTo>
                <a:lnTo>
                  <a:pt x="1073990" y="506168"/>
                </a:lnTo>
                <a:lnTo>
                  <a:pt x="1098065" y="476202"/>
                </a:lnTo>
                <a:lnTo>
                  <a:pt x="1131382" y="411890"/>
                </a:lnTo>
                <a:lnTo>
                  <a:pt x="1142999" y="3428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087471" y="2014368"/>
            <a:ext cx="1008529" cy="605118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571499" y="0"/>
                </a:moveTo>
                <a:lnTo>
                  <a:pt x="513094" y="1774"/>
                </a:lnTo>
                <a:lnTo>
                  <a:pt x="456369" y="6983"/>
                </a:lnTo>
                <a:lnTo>
                  <a:pt x="401613" y="15450"/>
                </a:lnTo>
                <a:lnTo>
                  <a:pt x="349115" y="27003"/>
                </a:lnTo>
                <a:lnTo>
                  <a:pt x="299161" y="41467"/>
                </a:lnTo>
                <a:lnTo>
                  <a:pt x="252040" y="58668"/>
                </a:lnTo>
                <a:lnTo>
                  <a:pt x="208040" y="78431"/>
                </a:lnTo>
                <a:lnTo>
                  <a:pt x="167449" y="100583"/>
                </a:lnTo>
                <a:lnTo>
                  <a:pt x="130555" y="124950"/>
                </a:lnTo>
                <a:lnTo>
                  <a:pt x="97646" y="151358"/>
                </a:lnTo>
                <a:lnTo>
                  <a:pt x="69009" y="179631"/>
                </a:lnTo>
                <a:lnTo>
                  <a:pt x="44934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7893"/>
                </a:lnTo>
                <a:lnTo>
                  <a:pt x="25707" y="444718"/>
                </a:lnTo>
                <a:lnTo>
                  <a:pt x="69009" y="506168"/>
                </a:lnTo>
                <a:lnTo>
                  <a:pt x="97646" y="534441"/>
                </a:lnTo>
                <a:lnTo>
                  <a:pt x="130555" y="560849"/>
                </a:lnTo>
                <a:lnTo>
                  <a:pt x="167449" y="585215"/>
                </a:lnTo>
                <a:lnTo>
                  <a:pt x="208040" y="607368"/>
                </a:lnTo>
                <a:lnTo>
                  <a:pt x="252040" y="627131"/>
                </a:lnTo>
                <a:lnTo>
                  <a:pt x="299161" y="644332"/>
                </a:lnTo>
                <a:lnTo>
                  <a:pt x="349115" y="658796"/>
                </a:lnTo>
                <a:lnTo>
                  <a:pt x="401613" y="670349"/>
                </a:lnTo>
                <a:lnTo>
                  <a:pt x="456369" y="678816"/>
                </a:lnTo>
                <a:lnTo>
                  <a:pt x="513094" y="684025"/>
                </a:lnTo>
                <a:lnTo>
                  <a:pt x="571499" y="685799"/>
                </a:lnTo>
                <a:lnTo>
                  <a:pt x="629905" y="684025"/>
                </a:lnTo>
                <a:lnTo>
                  <a:pt x="686630" y="678816"/>
                </a:lnTo>
                <a:lnTo>
                  <a:pt x="741386" y="670349"/>
                </a:lnTo>
                <a:lnTo>
                  <a:pt x="793884" y="658796"/>
                </a:lnTo>
                <a:lnTo>
                  <a:pt x="843838" y="644332"/>
                </a:lnTo>
                <a:lnTo>
                  <a:pt x="890959" y="627131"/>
                </a:lnTo>
                <a:lnTo>
                  <a:pt x="934959" y="607368"/>
                </a:lnTo>
                <a:lnTo>
                  <a:pt x="975550" y="585215"/>
                </a:lnTo>
                <a:lnTo>
                  <a:pt x="1012444" y="560849"/>
                </a:lnTo>
                <a:lnTo>
                  <a:pt x="1045353" y="534441"/>
                </a:lnTo>
                <a:lnTo>
                  <a:pt x="1073990" y="506168"/>
                </a:lnTo>
                <a:lnTo>
                  <a:pt x="1098065" y="476202"/>
                </a:lnTo>
                <a:lnTo>
                  <a:pt x="1131382" y="411890"/>
                </a:lnTo>
                <a:lnTo>
                  <a:pt x="1142999" y="342899"/>
                </a:lnTo>
                <a:lnTo>
                  <a:pt x="1140047" y="307906"/>
                </a:lnTo>
                <a:lnTo>
                  <a:pt x="1117292" y="241081"/>
                </a:lnTo>
                <a:lnTo>
                  <a:pt x="1073990" y="179631"/>
                </a:lnTo>
                <a:lnTo>
                  <a:pt x="1045353" y="151358"/>
                </a:lnTo>
                <a:lnTo>
                  <a:pt x="1012444" y="124950"/>
                </a:lnTo>
                <a:lnTo>
                  <a:pt x="975550" y="100583"/>
                </a:lnTo>
                <a:lnTo>
                  <a:pt x="934959" y="78431"/>
                </a:lnTo>
                <a:lnTo>
                  <a:pt x="890959" y="58668"/>
                </a:lnTo>
                <a:lnTo>
                  <a:pt x="843838" y="41467"/>
                </a:lnTo>
                <a:lnTo>
                  <a:pt x="793884" y="27003"/>
                </a:lnTo>
                <a:lnTo>
                  <a:pt x="741386" y="15450"/>
                </a:lnTo>
                <a:lnTo>
                  <a:pt x="686630" y="6983"/>
                </a:lnTo>
                <a:lnTo>
                  <a:pt x="629905" y="1774"/>
                </a:lnTo>
                <a:lnTo>
                  <a:pt x="5714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523156" y="2622177"/>
            <a:ext cx="126626" cy="1411941"/>
          </a:xfrm>
          <a:custGeom>
            <a:avLst/>
            <a:gdLst/>
            <a:ahLst/>
            <a:cxnLst/>
            <a:rect l="l" t="t" r="r" b="b"/>
            <a:pathLst>
              <a:path w="143510" h="160020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143255"/>
                </a:lnTo>
                <a:lnTo>
                  <a:pt x="56387" y="128015"/>
                </a:lnTo>
                <a:lnTo>
                  <a:pt x="85343" y="128015"/>
                </a:lnTo>
                <a:lnTo>
                  <a:pt x="85343" y="143255"/>
                </a:lnTo>
                <a:lnTo>
                  <a:pt x="143255" y="143255"/>
                </a:lnTo>
                <a:close/>
              </a:path>
              <a:path w="143510" h="1600200">
                <a:moveTo>
                  <a:pt x="143255" y="1456943"/>
                </a:moveTo>
                <a:lnTo>
                  <a:pt x="0" y="1456943"/>
                </a:lnTo>
                <a:lnTo>
                  <a:pt x="56387" y="1569719"/>
                </a:lnTo>
                <a:lnTo>
                  <a:pt x="56387" y="1472183"/>
                </a:lnTo>
                <a:lnTo>
                  <a:pt x="85343" y="1472183"/>
                </a:lnTo>
                <a:lnTo>
                  <a:pt x="85343" y="1572767"/>
                </a:lnTo>
                <a:lnTo>
                  <a:pt x="143255" y="1456943"/>
                </a:lnTo>
                <a:close/>
              </a:path>
              <a:path w="143510" h="1600200">
                <a:moveTo>
                  <a:pt x="85343" y="143255"/>
                </a:moveTo>
                <a:lnTo>
                  <a:pt x="85343" y="128015"/>
                </a:lnTo>
                <a:lnTo>
                  <a:pt x="56387" y="128015"/>
                </a:lnTo>
                <a:lnTo>
                  <a:pt x="56387" y="143255"/>
                </a:lnTo>
                <a:lnTo>
                  <a:pt x="85343" y="143255"/>
                </a:lnTo>
                <a:close/>
              </a:path>
              <a:path w="143510" h="1600200">
                <a:moveTo>
                  <a:pt x="85343" y="1456943"/>
                </a:moveTo>
                <a:lnTo>
                  <a:pt x="85343" y="143255"/>
                </a:lnTo>
                <a:lnTo>
                  <a:pt x="56387" y="143255"/>
                </a:lnTo>
                <a:lnTo>
                  <a:pt x="56387" y="1456943"/>
                </a:lnTo>
                <a:lnTo>
                  <a:pt x="85343" y="1456943"/>
                </a:lnTo>
                <a:close/>
              </a:path>
              <a:path w="143510" h="1600200">
                <a:moveTo>
                  <a:pt x="85343" y="1572767"/>
                </a:moveTo>
                <a:lnTo>
                  <a:pt x="85343" y="1472183"/>
                </a:lnTo>
                <a:lnTo>
                  <a:pt x="56387" y="1472183"/>
                </a:lnTo>
                <a:lnTo>
                  <a:pt x="56387" y="1569719"/>
                </a:lnTo>
                <a:lnTo>
                  <a:pt x="71627" y="1600199"/>
                </a:lnTo>
                <a:lnTo>
                  <a:pt x="85343" y="157276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848996" y="4643269"/>
            <a:ext cx="1008529" cy="126626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014983" y="85343"/>
                </a:moveTo>
                <a:lnTo>
                  <a:pt x="1014983" y="57911"/>
                </a:lnTo>
                <a:lnTo>
                  <a:pt x="0" y="57911"/>
                </a:lnTo>
                <a:lnTo>
                  <a:pt x="0" y="85343"/>
                </a:lnTo>
                <a:lnTo>
                  <a:pt x="1014983" y="85343"/>
                </a:lnTo>
                <a:close/>
              </a:path>
              <a:path w="1143000" h="143510">
                <a:moveTo>
                  <a:pt x="1142999" y="71627"/>
                </a:moveTo>
                <a:lnTo>
                  <a:pt x="999743" y="0"/>
                </a:lnTo>
                <a:lnTo>
                  <a:pt x="999743" y="57911"/>
                </a:lnTo>
                <a:lnTo>
                  <a:pt x="1014983" y="57911"/>
                </a:lnTo>
                <a:lnTo>
                  <a:pt x="1014983" y="135635"/>
                </a:lnTo>
                <a:lnTo>
                  <a:pt x="1142999" y="71627"/>
                </a:lnTo>
                <a:close/>
              </a:path>
              <a:path w="1143000" h="143510">
                <a:moveTo>
                  <a:pt x="1014983" y="135635"/>
                </a:moveTo>
                <a:lnTo>
                  <a:pt x="1014983" y="85343"/>
                </a:lnTo>
                <a:lnTo>
                  <a:pt x="999743" y="85343"/>
                </a:lnTo>
                <a:lnTo>
                  <a:pt x="999743" y="143255"/>
                </a:lnTo>
                <a:lnTo>
                  <a:pt x="1014983" y="13563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77236" y="4777739"/>
            <a:ext cx="1008529" cy="126626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43255" y="57911"/>
                </a:moveTo>
                <a:lnTo>
                  <a:pt x="143255" y="0"/>
                </a:lnTo>
                <a:lnTo>
                  <a:pt x="0" y="71627"/>
                </a:lnTo>
                <a:lnTo>
                  <a:pt x="128015" y="135635"/>
                </a:lnTo>
                <a:lnTo>
                  <a:pt x="128015" y="57911"/>
                </a:lnTo>
                <a:lnTo>
                  <a:pt x="143255" y="57911"/>
                </a:lnTo>
                <a:close/>
              </a:path>
              <a:path w="1143000" h="143510">
                <a:moveTo>
                  <a:pt x="1142999" y="85343"/>
                </a:moveTo>
                <a:lnTo>
                  <a:pt x="1142999" y="57911"/>
                </a:lnTo>
                <a:lnTo>
                  <a:pt x="128015" y="57911"/>
                </a:lnTo>
                <a:lnTo>
                  <a:pt x="128015" y="85343"/>
                </a:lnTo>
                <a:lnTo>
                  <a:pt x="1142999" y="85343"/>
                </a:lnTo>
                <a:close/>
              </a:path>
              <a:path w="1143000" h="143510">
                <a:moveTo>
                  <a:pt x="143255" y="143255"/>
                </a:moveTo>
                <a:lnTo>
                  <a:pt x="143255" y="85343"/>
                </a:lnTo>
                <a:lnTo>
                  <a:pt x="128015" y="85343"/>
                </a:lnTo>
                <a:lnTo>
                  <a:pt x="128015" y="135635"/>
                </a:lnTo>
                <a:lnTo>
                  <a:pt x="143255" y="14325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297706" y="4239857"/>
            <a:ext cx="1008529" cy="126626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43255" y="57911"/>
                </a:moveTo>
                <a:lnTo>
                  <a:pt x="143255" y="0"/>
                </a:lnTo>
                <a:lnTo>
                  <a:pt x="0" y="71627"/>
                </a:lnTo>
                <a:lnTo>
                  <a:pt x="128015" y="135635"/>
                </a:lnTo>
                <a:lnTo>
                  <a:pt x="128015" y="57911"/>
                </a:lnTo>
                <a:lnTo>
                  <a:pt x="143255" y="57911"/>
                </a:lnTo>
                <a:close/>
              </a:path>
              <a:path w="1143000" h="143510">
                <a:moveTo>
                  <a:pt x="1142999" y="85343"/>
                </a:moveTo>
                <a:lnTo>
                  <a:pt x="1142999" y="57911"/>
                </a:lnTo>
                <a:lnTo>
                  <a:pt x="128015" y="57911"/>
                </a:lnTo>
                <a:lnTo>
                  <a:pt x="128015" y="85343"/>
                </a:lnTo>
                <a:lnTo>
                  <a:pt x="1142999" y="85343"/>
                </a:lnTo>
                <a:close/>
              </a:path>
              <a:path w="1143000" h="143510">
                <a:moveTo>
                  <a:pt x="143255" y="143255"/>
                </a:moveTo>
                <a:lnTo>
                  <a:pt x="143255" y="85343"/>
                </a:lnTo>
                <a:lnTo>
                  <a:pt x="128015" y="85343"/>
                </a:lnTo>
                <a:lnTo>
                  <a:pt x="128015" y="135635"/>
                </a:lnTo>
                <a:lnTo>
                  <a:pt x="143255" y="14325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5357756" y="4370294"/>
            <a:ext cx="470647" cy="243656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006">
              <a:lnSpc>
                <a:spcPts val="1853"/>
              </a:lnSpc>
            </a:pPr>
            <a:r>
              <a:rPr sz="1588" dirty="0">
                <a:latin typeface="Times New Roman"/>
                <a:cs typeface="Times New Roman"/>
              </a:rPr>
              <a:t>ILF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9059" y="4524934"/>
            <a:ext cx="470647" cy="243656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006">
              <a:lnSpc>
                <a:spcPts val="1853"/>
              </a:lnSpc>
            </a:pPr>
            <a:r>
              <a:rPr sz="1588" dirty="0">
                <a:latin typeface="Times New Roman"/>
                <a:cs typeface="Times New Roman"/>
              </a:rPr>
              <a:t>EIF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9300" y="4669265"/>
            <a:ext cx="44711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4" dirty="0">
                <a:latin typeface="Times New Roman"/>
                <a:cs typeface="Times New Roman"/>
              </a:rPr>
              <a:t>U</a:t>
            </a:r>
            <a:r>
              <a:rPr sz="1765" dirty="0">
                <a:latin typeface="Times New Roman"/>
                <a:cs typeface="Times New Roman"/>
              </a:rPr>
              <a:t>s</a:t>
            </a:r>
            <a:r>
              <a:rPr sz="1765" spc="-4" dirty="0">
                <a:latin typeface="Times New Roman"/>
                <a:cs typeface="Times New Roman"/>
              </a:rPr>
              <a:t>e</a:t>
            </a:r>
            <a:r>
              <a:rPr sz="1765" dirty="0">
                <a:latin typeface="Times New Roman"/>
                <a:cs typeface="Times New Roman"/>
              </a:rPr>
              <a:t>r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839" y="3957915"/>
            <a:ext cx="1103779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84645"/>
            <a:r>
              <a:rPr sz="1765" spc="-4" dirty="0">
                <a:latin typeface="Times New Roman"/>
                <a:cs typeface="Times New Roman"/>
              </a:rPr>
              <a:t>Other  a</a:t>
            </a:r>
            <a:r>
              <a:rPr sz="1765" spc="4" dirty="0">
                <a:latin typeface="Times New Roman"/>
                <a:cs typeface="Times New Roman"/>
              </a:rPr>
              <a:t>p</a:t>
            </a:r>
            <a:r>
              <a:rPr sz="1765" spc="-9" dirty="0">
                <a:latin typeface="Times New Roman"/>
                <a:cs typeface="Times New Roman"/>
              </a:rPr>
              <a:t>pli</a:t>
            </a:r>
            <a:r>
              <a:rPr sz="1765" spc="-4" dirty="0">
                <a:latin typeface="Times New Roman"/>
                <a:cs typeface="Times New Roman"/>
              </a:rPr>
              <a:t>ca</a:t>
            </a:r>
            <a:r>
              <a:rPr sz="1765" spc="-9" dirty="0">
                <a:latin typeface="Times New Roman"/>
                <a:cs typeface="Times New Roman"/>
              </a:rPr>
              <a:t>t</a:t>
            </a:r>
            <a:r>
              <a:rPr sz="1765" spc="-18" dirty="0">
                <a:latin typeface="Times New Roman"/>
                <a:cs typeface="Times New Roman"/>
              </a:rPr>
              <a:t>i</a:t>
            </a:r>
            <a:r>
              <a:rPr sz="1765" spc="4" dirty="0">
                <a:latin typeface="Times New Roman"/>
                <a:cs typeface="Times New Roman"/>
              </a:rPr>
              <a:t>o</a:t>
            </a:r>
            <a:r>
              <a:rPr sz="1765" spc="-9" dirty="0">
                <a:latin typeface="Times New Roman"/>
                <a:cs typeface="Times New Roman"/>
              </a:rPr>
              <a:t>n</a:t>
            </a:r>
            <a:r>
              <a:rPr sz="1765" dirty="0">
                <a:latin typeface="Times New Roman"/>
                <a:cs typeface="Times New Roman"/>
              </a:rPr>
              <a:t>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0488" y="5281106"/>
            <a:ext cx="68299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latin typeface="Times New Roman"/>
                <a:cs typeface="Times New Roman"/>
              </a:rPr>
              <a:t>S</a:t>
            </a:r>
            <a:r>
              <a:rPr sz="1765" spc="-9" dirty="0">
                <a:latin typeface="Times New Roman"/>
                <a:cs typeface="Times New Roman"/>
              </a:rPr>
              <a:t>y</a:t>
            </a:r>
            <a:r>
              <a:rPr sz="1765" dirty="0">
                <a:latin typeface="Times New Roman"/>
                <a:cs typeface="Times New Roman"/>
              </a:rPr>
              <a:t>s</a:t>
            </a:r>
            <a:r>
              <a:rPr sz="1765" spc="-9" dirty="0">
                <a:latin typeface="Times New Roman"/>
                <a:cs typeface="Times New Roman"/>
              </a:rPr>
              <a:t>t</a:t>
            </a:r>
            <a:r>
              <a:rPr sz="1765" spc="-4" dirty="0">
                <a:latin typeface="Times New Roman"/>
                <a:cs typeface="Times New Roman"/>
              </a:rPr>
              <a:t>e</a:t>
            </a:r>
            <a:r>
              <a:rPr sz="1765" dirty="0">
                <a:latin typeface="Times New Roman"/>
                <a:cs typeface="Times New Roman"/>
              </a:rPr>
              <a:t>m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0819" y="4918035"/>
            <a:ext cx="73286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Times New Roman"/>
                <a:cs typeface="Times New Roman"/>
              </a:rPr>
              <a:t>Outputs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4780" y="4378808"/>
            <a:ext cx="58326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latin typeface="Times New Roman"/>
                <a:cs typeface="Times New Roman"/>
              </a:rPr>
              <a:t>I</a:t>
            </a:r>
            <a:r>
              <a:rPr sz="1765" spc="-9" dirty="0">
                <a:latin typeface="Times New Roman"/>
                <a:cs typeface="Times New Roman"/>
              </a:rPr>
              <a:t>np</a:t>
            </a:r>
            <a:r>
              <a:rPr sz="1765" spc="4" dirty="0">
                <a:latin typeface="Times New Roman"/>
                <a:cs typeface="Times New Roman"/>
              </a:rPr>
              <a:t>u</a:t>
            </a:r>
            <a:r>
              <a:rPr sz="1765" spc="-9" dirty="0">
                <a:latin typeface="Times New Roman"/>
                <a:cs typeface="Times New Roman"/>
              </a:rPr>
              <a:t>t</a:t>
            </a:r>
            <a:r>
              <a:rPr sz="1765" dirty="0">
                <a:latin typeface="Times New Roman"/>
                <a:cs typeface="Times New Roman"/>
              </a:rPr>
              <a:t>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294" y="1573305"/>
            <a:ext cx="6873688" cy="182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0000CC"/>
                </a:solidFill>
                <a:latin typeface="Arial"/>
                <a:cs typeface="Arial"/>
              </a:rPr>
              <a:t>The FPA functional </a:t>
            </a:r>
            <a:r>
              <a:rPr sz="2118" dirty="0">
                <a:solidFill>
                  <a:srgbClr val="0000CC"/>
                </a:solidFill>
                <a:latin typeface="Arial"/>
                <a:cs typeface="Arial"/>
              </a:rPr>
              <a:t>units </a:t>
            </a:r>
            <a:r>
              <a:rPr sz="2118" spc="-4" dirty="0">
                <a:solidFill>
                  <a:srgbClr val="0000CC"/>
                </a:solidFill>
                <a:latin typeface="Arial"/>
                <a:cs typeface="Arial"/>
              </a:rPr>
              <a:t>are shown in figure given</a:t>
            </a:r>
            <a:r>
              <a:rPr sz="2118" spc="3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0000CC"/>
                </a:solidFill>
                <a:latin typeface="Arial"/>
                <a:cs typeface="Arial"/>
              </a:rPr>
              <a:t>below:</a:t>
            </a:r>
            <a:endParaRPr sz="2118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853">
              <a:latin typeface="Times New Roman"/>
              <a:cs typeface="Times New Roman"/>
            </a:endParaRPr>
          </a:p>
          <a:p>
            <a:pPr marR="483560" algn="ctr"/>
            <a:r>
              <a:rPr sz="1765" dirty="0">
                <a:latin typeface="Times New Roman"/>
                <a:cs typeface="Times New Roman"/>
              </a:rPr>
              <a:t>User</a:t>
            </a:r>
            <a:endParaRPr sz="176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6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65">
              <a:latin typeface="Times New Roman"/>
              <a:cs typeface="Times New Roman"/>
            </a:endParaRPr>
          </a:p>
          <a:p>
            <a:pPr marL="450500" algn="ctr">
              <a:spcBef>
                <a:spcPts val="1024"/>
              </a:spcBef>
            </a:pPr>
            <a:r>
              <a:rPr sz="1765" spc="-4" dirty="0">
                <a:latin typeface="Times New Roman"/>
                <a:cs typeface="Times New Roman"/>
              </a:rPr>
              <a:t>Inquiries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7145" y="4935516"/>
            <a:ext cx="2276475" cy="62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20000"/>
              </a:lnSpc>
            </a:pPr>
            <a:r>
              <a:rPr sz="1765" dirty="0">
                <a:latin typeface="Times New Roman"/>
                <a:cs typeface="Times New Roman"/>
              </a:rPr>
              <a:t>ILF: </a:t>
            </a:r>
            <a:r>
              <a:rPr sz="1765" spc="-4" dirty="0">
                <a:latin typeface="Times New Roman"/>
                <a:cs typeface="Times New Roman"/>
              </a:rPr>
              <a:t>Internal logical</a:t>
            </a:r>
            <a:r>
              <a:rPr sz="1765" spc="-79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Times New Roman"/>
                <a:cs typeface="Times New Roman"/>
              </a:rPr>
              <a:t>files  </a:t>
            </a:r>
            <a:r>
              <a:rPr sz="1765" dirty="0">
                <a:latin typeface="Times New Roman"/>
                <a:cs typeface="Times New Roman"/>
              </a:rPr>
              <a:t>EIF: </a:t>
            </a:r>
            <a:r>
              <a:rPr sz="1765" spc="-4" dirty="0">
                <a:latin typeface="Times New Roman"/>
                <a:cs typeface="Times New Roman"/>
              </a:rPr>
              <a:t>External</a:t>
            </a:r>
            <a:r>
              <a:rPr sz="1765" spc="-84" dirty="0">
                <a:latin typeface="Times New Roman"/>
                <a:cs typeface="Times New Roman"/>
              </a:rPr>
              <a:t> </a:t>
            </a:r>
            <a:r>
              <a:rPr sz="1765" spc="-4" dirty="0">
                <a:latin typeface="Times New Roman"/>
                <a:cs typeface="Times New Roman"/>
              </a:rPr>
              <a:t>interfaces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4989" y="5840056"/>
            <a:ext cx="399713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Fig. </a:t>
            </a:r>
            <a:r>
              <a:rPr sz="2118" dirty="0">
                <a:latin typeface="Times New Roman"/>
                <a:cs typeface="Times New Roman"/>
              </a:rPr>
              <a:t>3: </a:t>
            </a:r>
            <a:r>
              <a:rPr sz="2118" spc="-4" dirty="0">
                <a:latin typeface="Times New Roman"/>
                <a:cs typeface="Times New Roman"/>
              </a:rPr>
              <a:t>FPAs functional units</a:t>
            </a:r>
            <a:r>
              <a:rPr sz="2118" spc="-1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System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10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0294" y="1778597"/>
            <a:ext cx="7257490" cy="442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The </a:t>
            </a:r>
            <a:r>
              <a:rPr sz="2471" dirty="0">
                <a:latin typeface="Times New Roman"/>
                <a:cs typeface="Times New Roman"/>
              </a:rPr>
              <a:t>five </a:t>
            </a:r>
            <a:r>
              <a:rPr sz="2471" spc="-4" dirty="0">
                <a:latin typeface="Times New Roman"/>
                <a:cs typeface="Times New Roman"/>
              </a:rPr>
              <a:t>functional units are divided in </a:t>
            </a:r>
            <a:r>
              <a:rPr sz="2471" spc="-9" dirty="0">
                <a:latin typeface="Times New Roman"/>
                <a:cs typeface="Times New Roman"/>
              </a:rPr>
              <a:t>two</a:t>
            </a:r>
            <a:r>
              <a:rPr sz="2471" spc="13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categories:</a:t>
            </a:r>
            <a:endParaRPr sz="2471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985">
              <a:latin typeface="Times New Roman"/>
              <a:cs typeface="Times New Roman"/>
            </a:endParaRPr>
          </a:p>
          <a:p>
            <a:pPr marL="77885"/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(i) 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Data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function</a:t>
            </a:r>
            <a:r>
              <a:rPr sz="2471" spc="-4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types</a:t>
            </a:r>
            <a:endParaRPr sz="24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30">
              <a:latin typeface="Times New Roman"/>
              <a:cs typeface="Times New Roman"/>
            </a:endParaRPr>
          </a:p>
          <a:p>
            <a:pPr marL="312100" marR="4483" indent="-300894" algn="just">
              <a:buFont typeface="Segoe UI Symbol"/>
              <a:buChar char="▪"/>
              <a:tabLst>
                <a:tab pos="312661" algn="l"/>
              </a:tabLst>
            </a:pP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Internal Logical Files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(ILF): A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user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identifiable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group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of  logical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related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data or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control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information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maintained 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within the</a:t>
            </a:r>
            <a:r>
              <a:rPr sz="2294" spc="-88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system.</a:t>
            </a:r>
            <a:endParaRPr sz="2294">
              <a:latin typeface="Times New Roman"/>
              <a:cs typeface="Times New Roman"/>
            </a:endParaRPr>
          </a:p>
          <a:p>
            <a:pPr marL="312100" marR="4483" indent="-300894" algn="just">
              <a:lnSpc>
                <a:spcPct val="100200"/>
              </a:lnSpc>
              <a:spcBef>
                <a:spcPts val="1655"/>
              </a:spcBef>
              <a:buFont typeface="Segoe UI Symbol"/>
              <a:buChar char="▪"/>
              <a:tabLst>
                <a:tab pos="312661" algn="l"/>
              </a:tabLst>
            </a:pP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External Interface files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(EIF): A user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identifiable group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of 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logically related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data or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control information referenced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by  the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system, </a:t>
            </a:r>
            <a:r>
              <a:rPr sz="2294" spc="4" dirty="0">
                <a:solidFill>
                  <a:srgbClr val="0000CC"/>
                </a:solidFill>
                <a:latin typeface="Times New Roman"/>
                <a:cs typeface="Times New Roman"/>
              </a:rPr>
              <a:t>but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maintained within another system.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This 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means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that EIF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counted for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one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system, may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be </a:t>
            </a:r>
            <a:r>
              <a:rPr sz="2294" spc="-9" dirty="0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ILF </a:t>
            </a:r>
            <a:r>
              <a:rPr sz="2294" spc="-9" dirty="0">
                <a:solidFill>
                  <a:srgbClr val="0000CC"/>
                </a:solidFill>
                <a:latin typeface="Times New Roman"/>
                <a:cs typeface="Times New Roman"/>
              </a:rPr>
              <a:t>in 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another</a:t>
            </a:r>
            <a:r>
              <a:rPr sz="2294" spc="-6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system.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064" y="1576891"/>
            <a:ext cx="7458635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474" indent="-462267">
              <a:buAutoNum type="romanLcParenBoth" startAt="2"/>
              <a:tabLst>
                <a:tab pos="474034" algn="l"/>
              </a:tabLst>
            </a:pPr>
            <a:r>
              <a:rPr sz="2471" spc="-4" dirty="0">
                <a:latin typeface="Times New Roman"/>
                <a:cs typeface="Times New Roman"/>
              </a:rPr>
              <a:t>Transactional function</a:t>
            </a:r>
            <a:r>
              <a:rPr sz="2471" spc="-53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types</a:t>
            </a:r>
            <a:endParaRPr sz="2471">
              <a:latin typeface="Times New Roman"/>
              <a:cs typeface="Times New Roman"/>
            </a:endParaRPr>
          </a:p>
          <a:p>
            <a:pPr marL="379339" marR="4483" lvl="1" indent="-300894" algn="just">
              <a:lnSpc>
                <a:spcPct val="99900"/>
              </a:lnSpc>
              <a:spcBef>
                <a:spcPts val="1275"/>
              </a:spcBef>
              <a:buFont typeface="Segoe UI Symbol"/>
              <a:buChar char="▪"/>
              <a:tabLst>
                <a:tab pos="379900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External Input (EI): An EI processes data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or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control information  that comes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from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outside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system.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 EI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 an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elementary 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process,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which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 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smallest unit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activity that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meaningful 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 the end user in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118" spc="-8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business.</a:t>
            </a:r>
            <a:endParaRPr sz="2118">
              <a:latin typeface="Times New Roman"/>
              <a:cs typeface="Times New Roman"/>
            </a:endParaRPr>
          </a:p>
          <a:p>
            <a:pPr marL="379339" marR="4483" lvl="1" indent="-300894" algn="just">
              <a:lnSpc>
                <a:spcPct val="99800"/>
              </a:lnSpc>
              <a:spcBef>
                <a:spcPts val="1262"/>
              </a:spcBef>
              <a:buFont typeface="Segoe UI Symbol"/>
              <a:buChar char="▪"/>
              <a:tabLst>
                <a:tab pos="379900" algn="l"/>
              </a:tabLst>
            </a:pP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External Output (EO): An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EO is an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elementary process that  generate </a:t>
            </a:r>
            <a:r>
              <a:rPr sz="2118" spc="-9" dirty="0">
                <a:solidFill>
                  <a:srgbClr val="0000CC"/>
                </a:solidFill>
                <a:latin typeface="Times New Roman"/>
                <a:cs typeface="Times New Roman"/>
              </a:rPr>
              <a:t>data or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control information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18" spc="-9" dirty="0">
                <a:solidFill>
                  <a:srgbClr val="0000CC"/>
                </a:solidFill>
                <a:latin typeface="Times New Roman"/>
                <a:cs typeface="Times New Roman"/>
              </a:rPr>
              <a:t>be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sent outside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system.</a:t>
            </a:r>
            <a:endParaRPr sz="2118">
              <a:latin typeface="Times New Roman"/>
              <a:cs typeface="Times New Roman"/>
            </a:endParaRPr>
          </a:p>
          <a:p>
            <a:pPr marL="379339" marR="4483" lvl="1" indent="-300894" algn="just">
              <a:spcBef>
                <a:spcPts val="1257"/>
              </a:spcBef>
              <a:buFont typeface="Segoe UI Symbol"/>
              <a:buChar char="▪"/>
              <a:tabLst>
                <a:tab pos="379900" algn="l"/>
              </a:tabLst>
            </a:pPr>
            <a:r>
              <a:rPr sz="2118" spc="-4" dirty="0">
                <a:latin typeface="Times New Roman"/>
                <a:cs typeface="Times New Roman"/>
              </a:rPr>
              <a:t>External Inquiry (EQ): An </a:t>
            </a:r>
            <a:r>
              <a:rPr sz="2118" dirty="0">
                <a:latin typeface="Times New Roman"/>
                <a:cs typeface="Times New Roman"/>
              </a:rPr>
              <a:t>EQ is an </a:t>
            </a:r>
            <a:r>
              <a:rPr sz="2118" spc="-4" dirty="0">
                <a:latin typeface="Times New Roman"/>
                <a:cs typeface="Times New Roman"/>
              </a:rPr>
              <a:t>elementary </a:t>
            </a:r>
            <a:r>
              <a:rPr sz="2118" dirty="0">
                <a:latin typeface="Times New Roman"/>
                <a:cs typeface="Times New Roman"/>
              </a:rPr>
              <a:t>process </a:t>
            </a:r>
            <a:r>
              <a:rPr sz="2118" spc="-4" dirty="0">
                <a:latin typeface="Times New Roman"/>
                <a:cs typeface="Times New Roman"/>
              </a:rPr>
              <a:t>that </a:t>
            </a:r>
            <a:r>
              <a:rPr sz="2118" dirty="0">
                <a:latin typeface="Times New Roman"/>
                <a:cs typeface="Times New Roman"/>
              </a:rPr>
              <a:t>is  </a:t>
            </a:r>
            <a:r>
              <a:rPr sz="2118" spc="-4" dirty="0">
                <a:latin typeface="Times New Roman"/>
                <a:cs typeface="Times New Roman"/>
              </a:rPr>
              <a:t>made </a:t>
            </a:r>
            <a:r>
              <a:rPr sz="2118" dirty="0">
                <a:latin typeface="Times New Roman"/>
                <a:cs typeface="Times New Roman"/>
              </a:rPr>
              <a:t>up to an </a:t>
            </a:r>
            <a:r>
              <a:rPr sz="2118" spc="-4" dirty="0">
                <a:latin typeface="Times New Roman"/>
                <a:cs typeface="Times New Roman"/>
              </a:rPr>
              <a:t>input-output combination </a:t>
            </a:r>
            <a:r>
              <a:rPr sz="2118" spc="-9" dirty="0">
                <a:latin typeface="Times New Roman"/>
                <a:cs typeface="Times New Roman"/>
              </a:rPr>
              <a:t>that </a:t>
            </a:r>
            <a:r>
              <a:rPr sz="2118" spc="-4" dirty="0">
                <a:latin typeface="Times New Roman"/>
                <a:cs typeface="Times New Roman"/>
              </a:rPr>
              <a:t>results </a:t>
            </a:r>
            <a:r>
              <a:rPr sz="2118" dirty="0">
                <a:latin typeface="Times New Roman"/>
                <a:cs typeface="Times New Roman"/>
              </a:rPr>
              <a:t>in </a:t>
            </a:r>
            <a:r>
              <a:rPr sz="2118" spc="-4" dirty="0">
                <a:latin typeface="Times New Roman"/>
                <a:cs typeface="Times New Roman"/>
              </a:rPr>
              <a:t>data  retrieval.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530" y="1792044"/>
            <a:ext cx="3377452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b="1" dirty="0">
                <a:solidFill>
                  <a:srgbClr val="CC0000"/>
                </a:solidFill>
                <a:latin typeface="Times New Roman"/>
                <a:cs typeface="Times New Roman"/>
              </a:rPr>
              <a:t>Counting function</a:t>
            </a:r>
            <a:r>
              <a:rPr sz="2471" b="1" spc="-62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71" b="1" dirty="0">
                <a:solidFill>
                  <a:srgbClr val="CC0000"/>
                </a:solidFill>
                <a:latin typeface="Times New Roman"/>
                <a:cs typeface="Times New Roman"/>
              </a:rPr>
              <a:t>points</a:t>
            </a:r>
            <a:endParaRPr sz="2471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2682" y="2484512"/>
          <a:ext cx="7059709" cy="2814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6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066">
                <a:tc rowSpan="2"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Functional</a:t>
                      </a:r>
                      <a:r>
                        <a:rPr sz="2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Units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311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Weighting</a:t>
                      </a:r>
                      <a:r>
                        <a:rPr sz="2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factors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Low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Average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High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External Inputs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(EI)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External Output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(EO)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7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External Inquiries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(EQ)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External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2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(ILF)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7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10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15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External Interface files</a:t>
                      </a:r>
                      <a:r>
                        <a:rPr sz="2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(EIF)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7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10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61272" y="5611456"/>
            <a:ext cx="52678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Table </a:t>
            </a:r>
            <a:r>
              <a:rPr sz="2118" dirty="0">
                <a:latin typeface="Times New Roman"/>
                <a:cs typeface="Times New Roman"/>
              </a:rPr>
              <a:t>1 : </a:t>
            </a:r>
            <a:r>
              <a:rPr sz="2118" spc="-4" dirty="0">
                <a:latin typeface="Times New Roman"/>
                <a:cs typeface="Times New Roman"/>
              </a:rPr>
              <a:t>Functional </a:t>
            </a:r>
            <a:r>
              <a:rPr sz="2118" spc="-9" dirty="0">
                <a:latin typeface="Times New Roman"/>
                <a:cs typeface="Times New Roman"/>
              </a:rPr>
              <a:t>units </a:t>
            </a:r>
            <a:r>
              <a:rPr sz="2118" spc="-4" dirty="0">
                <a:latin typeface="Times New Roman"/>
                <a:cs typeface="Times New Roman"/>
              </a:rPr>
              <a:t>with weighting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factors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5882" y="1308846"/>
            <a:ext cx="275944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Times New Roman"/>
                <a:cs typeface="Times New Roman"/>
              </a:rPr>
              <a:t>Table </a:t>
            </a:r>
            <a:r>
              <a:rPr sz="1765" dirty="0">
                <a:latin typeface="Times New Roman"/>
                <a:cs typeface="Times New Roman"/>
              </a:rPr>
              <a:t>2: UFP </a:t>
            </a:r>
            <a:r>
              <a:rPr sz="1765" spc="-9" dirty="0">
                <a:latin typeface="Times New Roman"/>
                <a:cs typeface="Times New Roman"/>
              </a:rPr>
              <a:t>calculation</a:t>
            </a:r>
            <a:r>
              <a:rPr sz="1765" spc="-18" dirty="0">
                <a:latin typeface="Times New Roman"/>
                <a:cs typeface="Times New Roman"/>
              </a:rPr>
              <a:t> </a:t>
            </a:r>
            <a:r>
              <a:rPr sz="1765" spc="-4" dirty="0">
                <a:latin typeface="Times New Roman"/>
                <a:cs typeface="Times New Roman"/>
              </a:rPr>
              <a:t>table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3181" y="2218765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5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17215" y="2428539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5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600265" y="2218765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5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604298" y="2428539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5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713181" y="2928769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717215" y="3138543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13181" y="364280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717215" y="3853926"/>
            <a:ext cx="470647" cy="163046"/>
          </a:xfrm>
          <a:custGeom>
            <a:avLst/>
            <a:gdLst/>
            <a:ahLst/>
            <a:cxnLst/>
            <a:rect l="l" t="t" r="r" b="b"/>
            <a:pathLst>
              <a:path w="533400" h="184785">
                <a:moveTo>
                  <a:pt x="0" y="0"/>
                </a:moveTo>
                <a:lnTo>
                  <a:pt x="0" y="184403"/>
                </a:lnTo>
                <a:lnTo>
                  <a:pt x="533399" y="184403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717215" y="4358191"/>
            <a:ext cx="470647" cy="163046"/>
          </a:xfrm>
          <a:custGeom>
            <a:avLst/>
            <a:gdLst/>
            <a:ahLst/>
            <a:cxnLst/>
            <a:rect l="l" t="t" r="r" b="b"/>
            <a:pathLst>
              <a:path w="533400" h="184785">
                <a:moveTo>
                  <a:pt x="0" y="0"/>
                </a:moveTo>
                <a:lnTo>
                  <a:pt x="0" y="184403"/>
                </a:lnTo>
                <a:lnTo>
                  <a:pt x="533399" y="184403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721249" y="4567966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21249" y="478580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717215" y="508029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721249" y="5290073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604298" y="2916667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608333" y="3126442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604298" y="364280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608333" y="3853926"/>
            <a:ext cx="470647" cy="163046"/>
          </a:xfrm>
          <a:custGeom>
            <a:avLst/>
            <a:gdLst/>
            <a:ahLst/>
            <a:cxnLst/>
            <a:rect l="l" t="t" r="r" b="b"/>
            <a:pathLst>
              <a:path w="533400" h="184785">
                <a:moveTo>
                  <a:pt x="0" y="0"/>
                </a:moveTo>
                <a:lnTo>
                  <a:pt x="0" y="184403"/>
                </a:lnTo>
                <a:lnTo>
                  <a:pt x="533399" y="184403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612366" y="4358191"/>
            <a:ext cx="470647" cy="163046"/>
          </a:xfrm>
          <a:custGeom>
            <a:avLst/>
            <a:gdLst/>
            <a:ahLst/>
            <a:cxnLst/>
            <a:rect l="l" t="t" r="r" b="b"/>
            <a:pathLst>
              <a:path w="533400" h="184785">
                <a:moveTo>
                  <a:pt x="0" y="0"/>
                </a:moveTo>
                <a:lnTo>
                  <a:pt x="0" y="184403"/>
                </a:lnTo>
                <a:lnTo>
                  <a:pt x="533399" y="184403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616401" y="4567966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616401" y="478580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604298" y="5084333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608333" y="5294108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235426" y="4773706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235426" y="5483710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318212" y="1613143"/>
          <a:ext cx="6790761" cy="544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677">
                <a:tc>
                  <a:txBody>
                    <a:bodyPr/>
                    <a:lstStyle/>
                    <a:p>
                      <a:pPr marL="413384" marR="190500" indent="-241300">
                        <a:lnSpc>
                          <a:spcPct val="8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unctional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Units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7345" marR="1009015" indent="2298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Count  C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57505" marR="687705" indent="-227329">
                        <a:lnSpc>
                          <a:spcPct val="1006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ty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74625" marR="2076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Functional  Unit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98">
                <a:tc rowSpan="2">
                  <a:txBody>
                    <a:bodyPr/>
                    <a:lstStyle/>
                    <a:p>
                      <a:pPr marL="189865" marR="377825">
                        <a:lnSpc>
                          <a:spcPts val="1839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  Inputs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(EIs)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4250">
                        <a:lnSpc>
                          <a:spcPts val="178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63294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4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2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52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4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4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47">
                <a:tc rowSpan="2">
                  <a:txBody>
                    <a:bodyPr/>
                    <a:lstStyle/>
                    <a:p>
                      <a:pPr marL="167005" marR="400685" algn="just">
                        <a:lnSpc>
                          <a:spcPts val="1839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Outputs  (EOs)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9330">
                        <a:lnSpc>
                          <a:spcPts val="178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67740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48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ts val="14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13">
                <a:tc rowSpan="2">
                  <a:txBody>
                    <a:bodyPr/>
                    <a:lstStyle/>
                    <a:p>
                      <a:pPr marL="184785" marR="343535" algn="just">
                        <a:lnSpc>
                          <a:spcPts val="1839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External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Inquiries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(EQs)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9330">
                        <a:lnSpc>
                          <a:spcPts val="178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67740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072">
                <a:tc>
                  <a:txBody>
                    <a:bodyPr/>
                    <a:lstStyle/>
                    <a:p>
                      <a:pPr marL="180340" marR="75565">
                        <a:lnSpc>
                          <a:spcPts val="1839"/>
                        </a:lnSpc>
                        <a:spcBef>
                          <a:spcPts val="4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External  logical  Files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(ILFs)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7820" algn="ctr">
                        <a:lnSpc>
                          <a:spcPts val="1789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0">
                        <a:lnSpc>
                          <a:spcPts val="1789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519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30">
                <a:tc rowSpan="2">
                  <a:txBody>
                    <a:bodyPr/>
                    <a:lstStyle/>
                    <a:p>
                      <a:pPr marL="171450" marR="85090">
                        <a:lnSpc>
                          <a:spcPct val="853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External  Interface  Files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(EIFs)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93775">
                        <a:lnSpc>
                          <a:spcPts val="178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81710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39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677">
                <a:tc gridSpan="8">
                  <a:txBody>
                    <a:bodyPr/>
                    <a:lstStyle/>
                    <a:p>
                      <a:pPr marL="184594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 Unadjusted Function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Count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8230048" y="5845437"/>
            <a:ext cx="470647" cy="164166"/>
          </a:xfrm>
          <a:custGeom>
            <a:avLst/>
            <a:gdLst/>
            <a:ahLst/>
            <a:cxnLst/>
            <a:rect l="l" t="t" r="r" b="b"/>
            <a:pathLst>
              <a:path w="533400" h="186054">
                <a:moveTo>
                  <a:pt x="0" y="0"/>
                </a:moveTo>
                <a:lnTo>
                  <a:pt x="0" y="185927"/>
                </a:lnTo>
                <a:lnTo>
                  <a:pt x="533399" y="185927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398059" y="534477"/>
            <a:ext cx="9278471" cy="745000"/>
          </a:xfrm>
          <a:prstGeom prst="rect">
            <a:avLst/>
          </a:prstGeom>
        </p:spPr>
        <p:txBody>
          <a:bodyPr vert="horz" wrap="square" lIns="0" tIns="67235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30817" y="121022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14</a:t>
            </a:fld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2096843"/>
            <a:ext cx="2294404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50011" algn="l"/>
              </a:tabLst>
            </a:pP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e	</a:t>
            </a:r>
            <a:r>
              <a:rPr sz="2824" spc="-9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824" spc="-13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gh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824" spc="-13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824" spc="-9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g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2545" y="2096843"/>
            <a:ext cx="999004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factors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845" y="2096843"/>
            <a:ext cx="3448050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728982" algn="l"/>
                <a:tab pos="2380256" algn="l"/>
                <a:tab pos="3076739" algn="l"/>
              </a:tabLst>
            </a:pPr>
            <a:r>
              <a:rPr sz="2824" spc="-9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re	</a:t>
            </a:r>
            <a:r>
              <a:rPr sz="2824" spc="-13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2824" spc="-9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824" spc="-13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d	f</a:t>
            </a:r>
            <a:r>
              <a:rPr sz="2824" spc="-9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r	</a:t>
            </a:r>
            <a:r>
              <a:rPr sz="2824" spc="4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294" y="2525805"/>
            <a:ext cx="7257490" cy="173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/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functional units and multiplied with the functional  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units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accordingly. The procedure for the  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calculation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Unadjusted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Function Point (UFP) is  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given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824" dirty="0">
                <a:solidFill>
                  <a:srgbClr val="650065"/>
                </a:solidFill>
                <a:latin typeface="Times New Roman"/>
                <a:cs typeface="Times New Roman"/>
              </a:rPr>
              <a:t>table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shown</a:t>
            </a:r>
            <a:r>
              <a:rPr sz="2824" spc="-62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24" spc="-4" dirty="0">
                <a:solidFill>
                  <a:srgbClr val="650065"/>
                </a:solidFill>
                <a:latin typeface="Times New Roman"/>
                <a:cs typeface="Times New Roman"/>
              </a:rPr>
              <a:t>above.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645023"/>
            <a:ext cx="7254688" cy="706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597305" algn="l"/>
                <a:tab pos="1893335" algn="l"/>
                <a:tab pos="2366809" algn="l"/>
                <a:tab pos="2856532" algn="l"/>
                <a:tab pos="4268548" algn="l"/>
                <a:tab pos="4645086" algn="l"/>
                <a:tab pos="5314673" algn="l"/>
                <a:tab pos="5676642" algn="l"/>
              </a:tabLst>
            </a:pP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T</a:t>
            </a:r>
            <a:r>
              <a:rPr sz="2294" spc="-9" dirty="0">
                <a:solidFill>
                  <a:srgbClr val="CC6500"/>
                </a:solidFill>
                <a:latin typeface="Times New Roman"/>
                <a:cs typeface="Times New Roman"/>
              </a:rPr>
              <a:t>h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e	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p</a:t>
            </a:r>
            <a:r>
              <a:rPr sz="2294" spc="-18" dirty="0">
                <a:solidFill>
                  <a:srgbClr val="CC6500"/>
                </a:solidFill>
                <a:latin typeface="Times New Roman"/>
                <a:cs typeface="Times New Roman"/>
              </a:rPr>
              <a:t>r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o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c</a:t>
            </a:r>
            <a:r>
              <a:rPr sz="2294" spc="-18" dirty="0">
                <a:solidFill>
                  <a:srgbClr val="CC6500"/>
                </a:solidFill>
                <a:latin typeface="Times New Roman"/>
                <a:cs typeface="Times New Roman"/>
              </a:rPr>
              <a:t>e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du</a:t>
            </a:r>
            <a:r>
              <a:rPr sz="2294" spc="-18" dirty="0">
                <a:solidFill>
                  <a:srgbClr val="CC6500"/>
                </a:solidFill>
                <a:latin typeface="Times New Roman"/>
                <a:cs typeface="Times New Roman"/>
              </a:rPr>
              <a:t>r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e	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f</a:t>
            </a:r>
            <a:r>
              <a:rPr sz="2294" spc="-9" dirty="0">
                <a:solidFill>
                  <a:srgbClr val="CC6500"/>
                </a:solidFill>
                <a:latin typeface="Times New Roman"/>
                <a:cs typeface="Times New Roman"/>
              </a:rPr>
              <a:t>o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r	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t</a:t>
            </a:r>
            <a:r>
              <a:rPr sz="2294" spc="-9" dirty="0">
                <a:solidFill>
                  <a:srgbClr val="CC6500"/>
                </a:solidFill>
                <a:latin typeface="Times New Roman"/>
                <a:cs typeface="Times New Roman"/>
              </a:rPr>
              <a:t>h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e	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calc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u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lati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o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n	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o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f	UFP	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i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n	</a:t>
            </a:r>
            <a:r>
              <a:rPr sz="2294" spc="-9" dirty="0">
                <a:solidFill>
                  <a:srgbClr val="CC6500"/>
                </a:solidFill>
                <a:latin typeface="Times New Roman"/>
                <a:cs typeface="Times New Roman"/>
              </a:rPr>
              <a:t>m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at</a:t>
            </a:r>
            <a:r>
              <a:rPr sz="2294" spc="4" dirty="0">
                <a:solidFill>
                  <a:srgbClr val="CC6500"/>
                </a:solidFill>
                <a:latin typeface="Times New Roman"/>
                <a:cs typeface="Times New Roman"/>
              </a:rPr>
              <a:t>h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e</a:t>
            </a:r>
            <a:r>
              <a:rPr sz="2294" spc="-9" dirty="0">
                <a:solidFill>
                  <a:srgbClr val="CC6500"/>
                </a:solidFill>
                <a:latin typeface="Times New Roman"/>
                <a:cs typeface="Times New Roman"/>
              </a:rPr>
              <a:t>m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atica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l  form 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is 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given</a:t>
            </a:r>
            <a:r>
              <a:rPr sz="2294" spc="-79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below: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477" y="2524460"/>
            <a:ext cx="773206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614675" algn="l"/>
              </a:tabLst>
            </a:pPr>
            <a:r>
              <a:rPr sz="2294" spc="4" dirty="0">
                <a:latin typeface="Times New Roman"/>
                <a:cs typeface="Times New Roman"/>
              </a:rPr>
              <a:t>5	3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233" y="3515508"/>
            <a:ext cx="7478806" cy="254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6533" algn="ctr">
              <a:tabLst>
                <a:tab pos="572651" algn="l"/>
              </a:tabLst>
            </a:pPr>
            <a:r>
              <a:rPr sz="2294" i="1" spc="22" dirty="0">
                <a:latin typeface="Times New Roman"/>
                <a:cs typeface="Times New Roman"/>
              </a:rPr>
              <a:t>i</a:t>
            </a:r>
            <a:r>
              <a:rPr sz="2294" spc="22" dirty="0">
                <a:latin typeface="Symbol"/>
                <a:cs typeface="Symbol"/>
              </a:rPr>
              <a:t></a:t>
            </a:r>
            <a:r>
              <a:rPr sz="2294" spc="22" dirty="0">
                <a:latin typeface="Times New Roman"/>
                <a:cs typeface="Times New Roman"/>
              </a:rPr>
              <a:t>1	</a:t>
            </a:r>
            <a:r>
              <a:rPr sz="2294" i="1" spc="4" dirty="0">
                <a:latin typeface="Times New Roman"/>
                <a:cs typeface="Times New Roman"/>
              </a:rPr>
              <a:t>J</a:t>
            </a:r>
            <a:r>
              <a:rPr sz="2294" i="1" spc="-247" dirty="0">
                <a:latin typeface="Times New Roman"/>
                <a:cs typeface="Times New Roman"/>
              </a:rPr>
              <a:t> </a:t>
            </a:r>
            <a:r>
              <a:rPr sz="2294" spc="-57" dirty="0">
                <a:latin typeface="Symbol"/>
                <a:cs typeface="Symbol"/>
              </a:rPr>
              <a:t></a:t>
            </a:r>
            <a:r>
              <a:rPr sz="2294" spc="-57" dirty="0">
                <a:latin typeface="Times New Roman"/>
                <a:cs typeface="Times New Roman"/>
              </a:rPr>
              <a:t>1</a:t>
            </a:r>
            <a:endParaRPr sz="2294">
              <a:latin typeface="Times New Roman"/>
              <a:cs typeface="Times New Roman"/>
            </a:endParaRPr>
          </a:p>
          <a:p>
            <a:pPr marL="29697" algn="just">
              <a:spcBef>
                <a:spcPts val="1571"/>
              </a:spcBef>
            </a:pP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Where i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indicate the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row and j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indicates the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column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of Table</a:t>
            </a:r>
            <a:r>
              <a:rPr sz="2206" spc="3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1</a:t>
            </a:r>
            <a:endParaRPr sz="2206">
              <a:latin typeface="Times New Roman"/>
              <a:cs typeface="Times New Roman"/>
            </a:endParaRPr>
          </a:p>
          <a:p>
            <a:pPr marL="11206" algn="just">
              <a:spcBef>
                <a:spcPts val="1368"/>
              </a:spcBef>
            </a:pP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W</a:t>
            </a:r>
            <a:r>
              <a:rPr sz="2780" spc="-13" baseline="-21164" dirty="0">
                <a:solidFill>
                  <a:srgbClr val="326500"/>
                </a:solidFill>
                <a:latin typeface="Times New Roman"/>
                <a:cs typeface="Times New Roman"/>
              </a:rPr>
              <a:t>ij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: It is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the entry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the i</a:t>
            </a:r>
            <a:r>
              <a:rPr sz="2515" spc="-6" baseline="23391" dirty="0">
                <a:solidFill>
                  <a:srgbClr val="326500"/>
                </a:solidFill>
                <a:latin typeface="Times New Roman"/>
                <a:cs typeface="Times New Roman"/>
              </a:rPr>
              <a:t>th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row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j</a:t>
            </a:r>
            <a:r>
              <a:rPr sz="2515" spc="-6" baseline="23391" dirty="0">
                <a:solidFill>
                  <a:srgbClr val="326500"/>
                </a:solidFill>
                <a:latin typeface="Times New Roman"/>
                <a:cs typeface="Times New Roman"/>
              </a:rPr>
              <a:t>th 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column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of the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table</a:t>
            </a:r>
            <a:r>
              <a:rPr sz="2118" spc="26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  <a:p>
            <a:pPr marL="11206" marR="4483" algn="just">
              <a:spcBef>
                <a:spcPts val="1257"/>
              </a:spcBef>
            </a:pP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Zij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: It is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the count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the number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functional units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Type </a:t>
            </a:r>
            <a:r>
              <a:rPr sz="2118" i="1" dirty="0">
                <a:solidFill>
                  <a:srgbClr val="323299"/>
                </a:solidFill>
                <a:latin typeface="Times New Roman"/>
                <a:cs typeface="Times New Roman"/>
              </a:rPr>
              <a:t>i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that 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have been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classified as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having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the complexity corresponding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to 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column</a:t>
            </a:r>
            <a:r>
              <a:rPr sz="2118" spc="-7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118" i="1" dirty="0">
                <a:solidFill>
                  <a:srgbClr val="323299"/>
                </a:solidFill>
                <a:latin typeface="Times New Roman"/>
                <a:cs typeface="Times New Roman"/>
              </a:rPr>
              <a:t>j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561" y="2576007"/>
            <a:ext cx="3721474" cy="909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927" i="1" spc="18" dirty="0">
                <a:latin typeface="Times New Roman"/>
                <a:cs typeface="Times New Roman"/>
              </a:rPr>
              <a:t>UFP</a:t>
            </a:r>
            <a:r>
              <a:rPr sz="3927" i="1" spc="-31" dirty="0">
                <a:latin typeface="Times New Roman"/>
                <a:cs typeface="Times New Roman"/>
              </a:rPr>
              <a:t> </a:t>
            </a:r>
            <a:r>
              <a:rPr sz="3927" spc="18" dirty="0">
                <a:latin typeface="Symbol"/>
                <a:cs typeface="Symbol"/>
              </a:rPr>
              <a:t></a:t>
            </a:r>
            <a:r>
              <a:rPr sz="3927" spc="-124" dirty="0">
                <a:latin typeface="Times New Roman"/>
                <a:cs typeface="Times New Roman"/>
              </a:rPr>
              <a:t> </a:t>
            </a:r>
            <a:r>
              <a:rPr sz="8868" spc="284" baseline="-8706" dirty="0">
                <a:latin typeface="Verdana"/>
                <a:cs typeface="Verdana"/>
              </a:rPr>
              <a:t>∑∑</a:t>
            </a:r>
            <a:r>
              <a:rPr sz="8868" spc="-2256" baseline="-8706" dirty="0">
                <a:latin typeface="Verdana"/>
                <a:cs typeface="Verdana"/>
              </a:rPr>
              <a:t> </a:t>
            </a:r>
            <a:r>
              <a:rPr sz="3927" i="1" spc="75" dirty="0">
                <a:latin typeface="Times New Roman"/>
                <a:cs typeface="Times New Roman"/>
              </a:rPr>
              <a:t>Z</a:t>
            </a:r>
            <a:r>
              <a:rPr sz="3441" i="1" spc="112" baseline="-23504" dirty="0">
                <a:latin typeface="Times New Roman"/>
                <a:cs typeface="Times New Roman"/>
              </a:rPr>
              <a:t>ij</a:t>
            </a:r>
            <a:r>
              <a:rPr sz="3441" i="1" spc="-304" baseline="-23504" dirty="0">
                <a:latin typeface="Times New Roman"/>
                <a:cs typeface="Times New Roman"/>
              </a:rPr>
              <a:t> </a:t>
            </a:r>
            <a:r>
              <a:rPr sz="3927" i="1" spc="-53" dirty="0">
                <a:latin typeface="Times New Roman"/>
                <a:cs typeface="Times New Roman"/>
              </a:rPr>
              <a:t>w</a:t>
            </a:r>
            <a:r>
              <a:rPr sz="3441" i="1" spc="-79" baseline="-23504" dirty="0">
                <a:latin typeface="Times New Roman"/>
                <a:cs typeface="Times New Roman"/>
              </a:rPr>
              <a:t>ij</a:t>
            </a:r>
            <a:endParaRPr sz="3441" baseline="-235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2089994"/>
            <a:ext cx="7458635" cy="3330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9900"/>
              </a:lnSpc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Organizations that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use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function 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point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methods develop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criterion 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for 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determining whether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particular entry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Low, Average 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or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High.  Nonetheless, the determination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somewhat  subjective.</a:t>
            </a:r>
            <a:endParaRPr sz="2118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897">
              <a:latin typeface="Times New Roman"/>
              <a:cs typeface="Times New Roman"/>
            </a:endParaRPr>
          </a:p>
          <a:p>
            <a:pPr marR="197234" algn="ctr"/>
            <a:r>
              <a:rPr sz="2118" spc="-4" dirty="0">
                <a:latin typeface="Times New Roman"/>
                <a:cs typeface="Times New Roman"/>
              </a:rPr>
              <a:t>FP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UFP </a:t>
            </a:r>
            <a:r>
              <a:rPr sz="2118" dirty="0">
                <a:latin typeface="Times New Roman"/>
                <a:cs typeface="Times New Roman"/>
              </a:rPr>
              <a:t>*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CAF</a:t>
            </a:r>
            <a:endParaRPr sz="2118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824">
              <a:latin typeface="Times New Roman"/>
              <a:cs typeface="Times New Roman"/>
            </a:endParaRPr>
          </a:p>
          <a:p>
            <a:pPr marL="11206" algn="just">
              <a:lnSpc>
                <a:spcPts val="2537"/>
              </a:lnSpc>
            </a:pP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Where CAF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complexity adjustment factor and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equal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[0.65 </a:t>
            </a:r>
            <a:r>
              <a:rPr sz="2118" spc="47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118">
              <a:latin typeface="Times New Roman"/>
              <a:cs typeface="Times New Roman"/>
            </a:endParaRPr>
          </a:p>
          <a:p>
            <a:pPr marL="11206" marR="71721">
              <a:lnSpc>
                <a:spcPts val="2541"/>
              </a:lnSpc>
              <a:spcBef>
                <a:spcPts val="7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0.01 x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ΣF</a:t>
            </a:r>
            <a:r>
              <a:rPr sz="2118" spc="-6" baseline="-20833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]. The F</a:t>
            </a:r>
            <a:r>
              <a:rPr sz="2515" spc="-6" baseline="-20467" dirty="0">
                <a:solidFill>
                  <a:srgbClr val="0000CC"/>
                </a:solidFill>
                <a:latin typeface="Times New Roman"/>
                <a:cs typeface="Times New Roman"/>
              </a:rPr>
              <a:t>i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2118" i="1" spc="-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=1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14) are the degree </a:t>
            </a:r>
            <a:r>
              <a:rPr sz="2118" spc="-9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influence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are 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based on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responses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questions noted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table</a:t>
            </a:r>
            <a:r>
              <a:rPr sz="2118" spc="-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464" y="971325"/>
            <a:ext cx="334215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Times New Roman"/>
                <a:cs typeface="Times New Roman"/>
              </a:rPr>
              <a:t>Table </a:t>
            </a:r>
            <a:r>
              <a:rPr sz="1765" dirty="0">
                <a:latin typeface="Times New Roman"/>
                <a:cs typeface="Times New Roman"/>
              </a:rPr>
              <a:t>3 : </a:t>
            </a:r>
            <a:r>
              <a:rPr sz="1765" spc="-4" dirty="0">
                <a:latin typeface="Times New Roman"/>
                <a:cs typeface="Times New Roman"/>
              </a:rPr>
              <a:t>Computing function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spc="-4" dirty="0">
                <a:latin typeface="Times New Roman"/>
                <a:cs typeface="Times New Roman"/>
              </a:rPr>
              <a:t>points.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3567" y="1729291"/>
            <a:ext cx="6442822" cy="0"/>
          </a:xfrm>
          <a:custGeom>
            <a:avLst/>
            <a:gdLst/>
            <a:ahLst/>
            <a:cxnLst/>
            <a:rect l="l" t="t" r="r" b="b"/>
            <a:pathLst>
              <a:path w="7301865">
                <a:moveTo>
                  <a:pt x="0" y="0"/>
                </a:moveTo>
                <a:lnTo>
                  <a:pt x="7301489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813567" y="1624404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087009" y="1610957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268160" y="1610957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8061960" y="1610957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717254" y="1620370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439784" y="1624404"/>
            <a:ext cx="0" cy="226359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384201" y="1435697"/>
            <a:ext cx="1389529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288185" algn="l"/>
              </a:tabLst>
            </a:pPr>
            <a:r>
              <a:rPr sz="1412" i="1" spc="-4" dirty="0">
                <a:latin typeface="Times New Roman"/>
                <a:cs typeface="Times New Roman"/>
              </a:rPr>
              <a:t>2	3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3159" y="1435697"/>
            <a:ext cx="112059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-4" dirty="0">
                <a:latin typeface="Times New Roman"/>
                <a:cs typeface="Times New Roman"/>
              </a:rPr>
              <a:t>5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6376" y="1443765"/>
            <a:ext cx="112059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-4" dirty="0">
                <a:latin typeface="Times New Roman"/>
                <a:cs typeface="Times New Roman"/>
              </a:rPr>
              <a:t>4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8102" y="1255507"/>
            <a:ext cx="263730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557"/>
              </a:lnSpc>
            </a:pPr>
            <a:r>
              <a:rPr sz="1412" spc="-4" dirty="0">
                <a:latin typeface="Times New Roman"/>
                <a:cs typeface="Times New Roman"/>
              </a:rPr>
              <a:t>Rate each </a:t>
            </a:r>
            <a:r>
              <a:rPr sz="1412" dirty="0">
                <a:latin typeface="Times New Roman"/>
                <a:cs typeface="Times New Roman"/>
              </a:rPr>
              <a:t>factor </a:t>
            </a:r>
            <a:r>
              <a:rPr sz="1412" spc="4" dirty="0">
                <a:latin typeface="Times New Roman"/>
                <a:cs typeface="Times New Roman"/>
              </a:rPr>
              <a:t>on </a:t>
            </a:r>
            <a:r>
              <a:rPr sz="1412" spc="-4" dirty="0">
                <a:latin typeface="Times New Roman"/>
                <a:cs typeface="Times New Roman"/>
              </a:rPr>
              <a:t>a scale </a:t>
            </a:r>
            <a:r>
              <a:rPr sz="1412" dirty="0">
                <a:latin typeface="Times New Roman"/>
                <a:cs typeface="Times New Roman"/>
              </a:rPr>
              <a:t>of </a:t>
            </a:r>
            <a:r>
              <a:rPr sz="1412" spc="-4" dirty="0">
                <a:latin typeface="Times New Roman"/>
                <a:cs typeface="Times New Roman"/>
              </a:rPr>
              <a:t>0 to</a:t>
            </a:r>
            <a:r>
              <a:rPr sz="1412" spc="-18" dirty="0">
                <a:latin typeface="Times New Roman"/>
                <a:cs typeface="Times New Roman"/>
              </a:rPr>
              <a:t> </a:t>
            </a:r>
            <a:r>
              <a:rPr sz="1412" dirty="0">
                <a:latin typeface="Times New Roman"/>
                <a:cs typeface="Times New Roman"/>
              </a:rPr>
              <a:t>5.</a:t>
            </a:r>
            <a:endParaRPr sz="1412">
              <a:latin typeface="Times New Roman"/>
              <a:cs typeface="Times New Roman"/>
            </a:endParaRPr>
          </a:p>
          <a:p>
            <a:pPr marL="474594">
              <a:lnSpc>
                <a:spcPts val="1557"/>
              </a:lnSpc>
              <a:tabLst>
                <a:tab pos="1738685" algn="l"/>
              </a:tabLst>
            </a:pPr>
            <a:r>
              <a:rPr sz="1412" i="1" spc="-4" dirty="0">
                <a:latin typeface="Times New Roman"/>
                <a:cs typeface="Times New Roman"/>
              </a:rPr>
              <a:t>0	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050" y="1871382"/>
            <a:ext cx="690843" cy="30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29733">
              <a:lnSpc>
                <a:spcPct val="70000"/>
              </a:lnSpc>
            </a:pPr>
            <a:r>
              <a:rPr sz="1412" i="1" spc="-4" dirty="0">
                <a:latin typeface="Times New Roman"/>
                <a:cs typeface="Times New Roman"/>
              </a:rPr>
              <a:t>No  </a:t>
            </a:r>
            <a:r>
              <a:rPr sz="1412" i="1" spc="-9" dirty="0">
                <a:latin typeface="Times New Roman"/>
                <a:cs typeface="Times New Roman"/>
              </a:rPr>
              <a:t>I</a:t>
            </a:r>
            <a:r>
              <a:rPr sz="1412" i="1" dirty="0">
                <a:latin typeface="Times New Roman"/>
                <a:cs typeface="Times New Roman"/>
              </a:rPr>
              <a:t>n</a:t>
            </a:r>
            <a:r>
              <a:rPr sz="1412" i="1" spc="-4" dirty="0">
                <a:latin typeface="Times New Roman"/>
                <a:cs typeface="Times New Roman"/>
              </a:rPr>
              <a:t>fl</a:t>
            </a:r>
            <a:r>
              <a:rPr sz="1412" i="1" dirty="0">
                <a:latin typeface="Times New Roman"/>
                <a:cs typeface="Times New Roman"/>
              </a:rPr>
              <a:t>u</a:t>
            </a:r>
            <a:r>
              <a:rPr sz="1412" i="1" spc="-9" dirty="0">
                <a:latin typeface="Times New Roman"/>
                <a:cs typeface="Times New Roman"/>
              </a:rPr>
              <a:t>e</a:t>
            </a:r>
            <a:r>
              <a:rPr sz="1412" i="1" spc="4" dirty="0">
                <a:latin typeface="Times New Roman"/>
                <a:cs typeface="Times New Roman"/>
              </a:rPr>
              <a:t>n</a:t>
            </a:r>
            <a:r>
              <a:rPr sz="1412" i="1" spc="-9" dirty="0">
                <a:latin typeface="Times New Roman"/>
                <a:cs typeface="Times New Roman"/>
              </a:rPr>
              <a:t>c</a:t>
            </a:r>
            <a:r>
              <a:rPr sz="1412" i="1" spc="-4" dirty="0">
                <a:latin typeface="Times New Roman"/>
                <a:cs typeface="Times New Roman"/>
              </a:rPr>
              <a:t>e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5248" y="1843142"/>
            <a:ext cx="619685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i="1" spc="-9" dirty="0">
                <a:latin typeface="Times New Roman"/>
                <a:cs typeface="Times New Roman"/>
              </a:rPr>
              <a:t>Ave</a:t>
            </a:r>
            <a:r>
              <a:rPr sz="1412" i="1" spc="-4" dirty="0">
                <a:latin typeface="Times New Roman"/>
                <a:cs typeface="Times New Roman"/>
              </a:rPr>
              <a:t>r</a:t>
            </a:r>
            <a:r>
              <a:rPr sz="1412" i="1" dirty="0">
                <a:latin typeface="Times New Roman"/>
                <a:cs typeface="Times New Roman"/>
              </a:rPr>
              <a:t>ag</a:t>
            </a:r>
            <a:r>
              <a:rPr sz="1412" i="1" spc="-4" dirty="0">
                <a:latin typeface="Times New Roman"/>
                <a:cs typeface="Times New Roman"/>
              </a:rPr>
              <a:t>e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8698" y="1867347"/>
            <a:ext cx="5900456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390724" algn="l"/>
                <a:tab pos="3964292" algn="l"/>
                <a:tab pos="5230064" algn="l"/>
              </a:tabLst>
            </a:pPr>
            <a:r>
              <a:rPr sz="1412" i="1" dirty="0">
                <a:latin typeface="Times New Roman"/>
                <a:cs typeface="Times New Roman"/>
              </a:rPr>
              <a:t>Incidental	</a:t>
            </a:r>
            <a:r>
              <a:rPr sz="1412" i="1" spc="-4" dirty="0">
                <a:latin typeface="Times New Roman"/>
                <a:cs typeface="Times New Roman"/>
              </a:rPr>
              <a:t>Moderate	</a:t>
            </a:r>
            <a:r>
              <a:rPr sz="1412" i="1" dirty="0">
                <a:latin typeface="Times New Roman"/>
                <a:cs typeface="Times New Roman"/>
              </a:rPr>
              <a:t>Significant	</a:t>
            </a:r>
            <a:r>
              <a:rPr sz="2118" i="1" spc="-6" baseline="3472" dirty="0">
                <a:latin typeface="Times New Roman"/>
                <a:cs typeface="Times New Roman"/>
              </a:rPr>
              <a:t>Essential</a:t>
            </a:r>
            <a:endParaRPr sz="2118" baseline="347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84245" y="2487706"/>
            <a:ext cx="7866529" cy="12326"/>
          </a:xfrm>
          <a:custGeom>
            <a:avLst/>
            <a:gdLst/>
            <a:ahLst/>
            <a:cxnLst/>
            <a:rect l="l" t="t" r="r" b="b"/>
            <a:pathLst>
              <a:path w="8915400" h="13969">
                <a:moveTo>
                  <a:pt x="0" y="0"/>
                </a:moveTo>
                <a:lnTo>
                  <a:pt x="8915405" y="1371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2240274" y="2200833"/>
            <a:ext cx="7730378" cy="400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920"/>
            <a:r>
              <a:rPr sz="1412" spc="-4" dirty="0">
                <a:latin typeface="Times New Roman"/>
                <a:cs typeface="Times New Roman"/>
              </a:rPr>
              <a:t>Number </a:t>
            </a:r>
            <a:r>
              <a:rPr sz="1412" dirty="0">
                <a:latin typeface="Times New Roman"/>
                <a:cs typeface="Times New Roman"/>
              </a:rPr>
              <a:t>of factors </a:t>
            </a:r>
            <a:r>
              <a:rPr sz="1412" spc="-4" dirty="0">
                <a:latin typeface="Times New Roman"/>
                <a:cs typeface="Times New Roman"/>
              </a:rPr>
              <a:t>considered ( F</a:t>
            </a:r>
            <a:r>
              <a:rPr sz="1721" i="1" spc="-6" baseline="-21367" dirty="0">
                <a:latin typeface="Times New Roman"/>
                <a:cs typeface="Times New Roman"/>
              </a:rPr>
              <a:t>i</a:t>
            </a:r>
            <a:r>
              <a:rPr sz="1721" i="1" spc="6" baseline="-21367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)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1046"/>
              </a:spcBef>
              <a:buAutoNum type="arabicPeriod"/>
              <a:tabLst>
                <a:tab pos="246543" algn="l"/>
              </a:tabLst>
            </a:pP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Does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the system require reliable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backup and recovery</a:t>
            </a:r>
            <a:r>
              <a:rPr sz="1412" spc="1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318"/>
              </a:spcBef>
              <a:buAutoNum type="arabicPeriod"/>
              <a:tabLst>
                <a:tab pos="246543" algn="l"/>
              </a:tabLst>
            </a:pP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Is data communication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required</a:t>
            </a:r>
            <a:r>
              <a:rPr sz="1412" spc="-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424"/>
              </a:spcBef>
              <a:buAutoNum type="arabicPeriod"/>
              <a:tabLst>
                <a:tab pos="246543" algn="l"/>
              </a:tabLst>
            </a:pPr>
            <a:r>
              <a:rPr sz="1412" spc="-4" dirty="0">
                <a:latin typeface="Times New Roman"/>
                <a:cs typeface="Times New Roman"/>
              </a:rPr>
              <a:t>Are </a:t>
            </a:r>
            <a:r>
              <a:rPr sz="1412" dirty="0">
                <a:latin typeface="Times New Roman"/>
                <a:cs typeface="Times New Roman"/>
              </a:rPr>
              <a:t>there distributed </a:t>
            </a:r>
            <a:r>
              <a:rPr sz="1412" spc="-4" dirty="0">
                <a:latin typeface="Times New Roman"/>
                <a:cs typeface="Times New Roman"/>
              </a:rPr>
              <a:t>processing </a:t>
            </a:r>
            <a:r>
              <a:rPr sz="1412" dirty="0">
                <a:latin typeface="Times New Roman"/>
                <a:cs typeface="Times New Roman"/>
              </a:rPr>
              <a:t>functions</a:t>
            </a:r>
            <a:r>
              <a:rPr sz="1412" spc="-9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424"/>
              </a:spcBef>
              <a:buAutoNum type="arabicPeriod"/>
              <a:tabLst>
                <a:tab pos="246543" algn="l"/>
              </a:tabLst>
            </a:pPr>
            <a:r>
              <a:rPr sz="1412" dirty="0">
                <a:latin typeface="Times New Roman"/>
                <a:cs typeface="Times New Roman"/>
              </a:rPr>
              <a:t>Is performance critical</a:t>
            </a:r>
            <a:r>
              <a:rPr sz="1412" spc="-79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7663" indent="-224690">
              <a:spcBef>
                <a:spcPts val="424"/>
              </a:spcBef>
              <a:buAutoNum type="arabicPeriod"/>
              <a:tabLst>
                <a:tab pos="248224" algn="l"/>
              </a:tabLst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Will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the system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run in an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existing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heavily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utilized operational environment</a:t>
            </a:r>
            <a:r>
              <a:rPr sz="1412" spc="4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424"/>
              </a:spcBef>
              <a:buAutoNum type="arabicPeriod"/>
              <a:tabLst>
                <a:tab pos="246543" algn="l"/>
              </a:tabLst>
            </a:pPr>
            <a:r>
              <a:rPr sz="1412" spc="-4" dirty="0">
                <a:latin typeface="Times New Roman"/>
                <a:cs typeface="Times New Roman"/>
              </a:rPr>
              <a:t>Does </a:t>
            </a:r>
            <a:r>
              <a:rPr sz="1412" dirty="0">
                <a:latin typeface="Times New Roman"/>
                <a:cs typeface="Times New Roman"/>
              </a:rPr>
              <a:t>the system require on line data entry</a:t>
            </a:r>
            <a:r>
              <a:rPr sz="1412" spc="-53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424"/>
              </a:spcBef>
              <a:buAutoNum type="arabicPeriod"/>
              <a:tabLst>
                <a:tab pos="246543" algn="l"/>
              </a:tabLst>
            </a:pP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Does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the on line data entry require the input transaction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be built over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multiple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screens or operations</a:t>
            </a:r>
            <a:r>
              <a:rPr sz="1412" spc="4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304"/>
              </a:spcBef>
              <a:buAutoNum type="arabicPeriod"/>
              <a:tabLst>
                <a:tab pos="246543" algn="l"/>
              </a:tabLst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Are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master files updated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on line</a:t>
            </a:r>
            <a:r>
              <a:rPr sz="1412" spc="3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246543" indent="-223569">
              <a:spcBef>
                <a:spcPts val="424"/>
              </a:spcBef>
              <a:buAutoNum type="arabicPeriod"/>
              <a:tabLst>
                <a:tab pos="246543" algn="l"/>
              </a:tabLst>
            </a:pPr>
            <a:r>
              <a:rPr sz="1412" dirty="0">
                <a:latin typeface="Times New Roman"/>
                <a:cs typeface="Times New Roman"/>
              </a:rPr>
              <a:t>Is the inputs, outputs, files, or inquiries </a:t>
            </a:r>
            <a:r>
              <a:rPr sz="1412" spc="-4" dirty="0">
                <a:latin typeface="Times New Roman"/>
                <a:cs typeface="Times New Roman"/>
              </a:rPr>
              <a:t>complex</a:t>
            </a:r>
            <a:r>
              <a:rPr sz="1412" spc="-40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324428" indent="-313221">
              <a:spcBef>
                <a:spcPts val="424"/>
              </a:spcBef>
              <a:buAutoNum type="arabicPeriod"/>
              <a:tabLst>
                <a:tab pos="324988" algn="l"/>
              </a:tabLst>
            </a:pPr>
            <a:r>
              <a:rPr sz="1412" spc="-4" dirty="0">
                <a:latin typeface="Times New Roman"/>
                <a:cs typeface="Times New Roman"/>
              </a:rPr>
              <a:t>Is </a:t>
            </a:r>
            <a:r>
              <a:rPr sz="1412" dirty="0">
                <a:latin typeface="Times New Roman"/>
                <a:cs typeface="Times New Roman"/>
              </a:rPr>
              <a:t>the internal </a:t>
            </a:r>
            <a:r>
              <a:rPr sz="1412" spc="-4" dirty="0">
                <a:latin typeface="Times New Roman"/>
                <a:cs typeface="Times New Roman"/>
              </a:rPr>
              <a:t>processing </a:t>
            </a:r>
            <a:r>
              <a:rPr sz="1412" dirty="0">
                <a:latin typeface="Times New Roman"/>
                <a:cs typeface="Times New Roman"/>
              </a:rPr>
              <a:t>complex</a:t>
            </a:r>
            <a:r>
              <a:rPr sz="1412" spc="-9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336194" indent="-313221">
              <a:spcBef>
                <a:spcPts val="317"/>
              </a:spcBef>
              <a:buAutoNum type="arabicPeriod"/>
              <a:tabLst>
                <a:tab pos="336755" algn="l"/>
              </a:tabLst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code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designed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be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reusable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336194" indent="-313221">
              <a:spcBef>
                <a:spcPts val="317"/>
              </a:spcBef>
              <a:buAutoNum type="arabicPeriod"/>
              <a:tabLst>
                <a:tab pos="336755" algn="l"/>
              </a:tabLst>
            </a:pPr>
            <a:r>
              <a:rPr sz="1412" spc="-9" dirty="0">
                <a:latin typeface="Times New Roman"/>
                <a:cs typeface="Times New Roman"/>
              </a:rPr>
              <a:t>Are </a:t>
            </a:r>
            <a:r>
              <a:rPr sz="1412" dirty="0">
                <a:latin typeface="Times New Roman"/>
                <a:cs typeface="Times New Roman"/>
              </a:rPr>
              <a:t>conversion </a:t>
            </a:r>
            <a:r>
              <a:rPr sz="1412" spc="-4" dirty="0">
                <a:latin typeface="Times New Roman"/>
                <a:cs typeface="Times New Roman"/>
              </a:rPr>
              <a:t>and </a:t>
            </a:r>
            <a:r>
              <a:rPr sz="1412" dirty="0">
                <a:latin typeface="Times New Roman"/>
                <a:cs typeface="Times New Roman"/>
              </a:rPr>
              <a:t>installation included </a:t>
            </a:r>
            <a:r>
              <a:rPr sz="1412" spc="-4" dirty="0">
                <a:latin typeface="Times New Roman"/>
                <a:cs typeface="Times New Roman"/>
              </a:rPr>
              <a:t>in </a:t>
            </a:r>
            <a:r>
              <a:rPr sz="1412" dirty="0">
                <a:latin typeface="Times New Roman"/>
                <a:cs typeface="Times New Roman"/>
              </a:rPr>
              <a:t>the design</a:t>
            </a:r>
            <a:r>
              <a:rPr sz="1412" spc="-18" dirty="0">
                <a:latin typeface="Times New Roman"/>
                <a:cs typeface="Times New Roman"/>
              </a:rPr>
              <a:t> </a:t>
            </a:r>
            <a:r>
              <a:rPr sz="1412" spc="-4" dirty="0"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336194" indent="-313221">
              <a:spcBef>
                <a:spcPts val="424"/>
              </a:spcBef>
              <a:buAutoNum type="arabicPeriod"/>
              <a:tabLst>
                <a:tab pos="336755" algn="l"/>
              </a:tabLst>
            </a:pP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Is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the system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designed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for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multiple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installations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in different </a:t>
            </a:r>
            <a:r>
              <a:rPr sz="1412" dirty="0">
                <a:solidFill>
                  <a:srgbClr val="650065"/>
                </a:solidFill>
                <a:latin typeface="Times New Roman"/>
                <a:cs typeface="Times New Roman"/>
              </a:rPr>
              <a:t>organizations</a:t>
            </a:r>
            <a:r>
              <a:rPr sz="1412" spc="14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650065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  <a:p>
            <a:pPr marL="336194" indent="-313221">
              <a:spcBef>
                <a:spcPts val="424"/>
              </a:spcBef>
              <a:buAutoNum type="arabicPeriod"/>
              <a:tabLst>
                <a:tab pos="336755" algn="l"/>
              </a:tabLst>
            </a:pP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the application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designed to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facilitate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change and ease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use </a:t>
            </a:r>
            <a:r>
              <a:rPr sz="1412" spc="4" dirty="0">
                <a:solidFill>
                  <a:srgbClr val="0000CC"/>
                </a:solidFill>
                <a:latin typeface="Times New Roman"/>
                <a:cs typeface="Times New Roman"/>
              </a:rPr>
              <a:t>by </a:t>
            </a:r>
            <a:r>
              <a:rPr sz="1412" dirty="0">
                <a:solidFill>
                  <a:srgbClr val="0000CC"/>
                </a:solidFill>
                <a:latin typeface="Times New Roman"/>
                <a:cs typeface="Times New Roman"/>
              </a:rPr>
              <a:t>the user</a:t>
            </a:r>
            <a:r>
              <a:rPr sz="1412" spc="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412" spc="-4" dirty="0">
                <a:solidFill>
                  <a:srgbClr val="0000CC"/>
                </a:solidFill>
                <a:latin typeface="Times New Roman"/>
                <a:cs typeface="Times New Roman"/>
              </a:rPr>
              <a:t>?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83007" y="-66953"/>
            <a:ext cx="4225178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30817" y="941288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18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522207"/>
            <a:ext cx="687873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Functions points </a:t>
            </a:r>
            <a:r>
              <a:rPr sz="2118" spc="-9" dirty="0">
                <a:solidFill>
                  <a:srgbClr val="CC6500"/>
                </a:solidFill>
                <a:latin typeface="Times New Roman"/>
                <a:cs typeface="Times New Roman"/>
              </a:rPr>
              <a:t>may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compute </a:t>
            </a:r>
            <a:r>
              <a:rPr sz="2118" dirty="0">
                <a:solidFill>
                  <a:srgbClr val="CC6500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following important</a:t>
            </a:r>
            <a:r>
              <a:rPr sz="2118" spc="49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118" spc="-9" dirty="0">
                <a:solidFill>
                  <a:srgbClr val="CC6500"/>
                </a:solidFill>
                <a:latin typeface="Times New Roman"/>
                <a:cs typeface="Times New Roman"/>
              </a:rPr>
              <a:t>metrics:</a:t>
            </a:r>
            <a:endParaRPr sz="2118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1890" y="1978676"/>
          <a:ext cx="6625856" cy="163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73">
                <a:tc>
                  <a:txBody>
                    <a:bodyPr/>
                    <a:lstStyle/>
                    <a:p>
                      <a:pPr marL="22225">
                        <a:lnSpc>
                          <a:spcPts val="2805"/>
                        </a:lnSpc>
                      </a:pPr>
                      <a:r>
                        <a:rPr sz="2100" spc="-5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Productivity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2805"/>
                        </a:lnSpc>
                      </a:pPr>
                      <a:r>
                        <a:rPr sz="2100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805"/>
                        </a:lnSpc>
                      </a:pPr>
                      <a:r>
                        <a:rPr sz="2100" spc="-5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FP </a:t>
                      </a:r>
                      <a:r>
                        <a:rPr sz="2100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100" spc="-50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solidFill>
                            <a:srgbClr val="653200"/>
                          </a:solidFill>
                          <a:latin typeface="Times New Roman"/>
                          <a:cs typeface="Times New Roman"/>
                        </a:rPr>
                        <a:t>persons-months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spc="-5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Quality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spc="-5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Defects </a:t>
                      </a:r>
                      <a:r>
                        <a:rPr sz="2100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100" spc="-70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solidFill>
                            <a:srgbClr val="A50020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spc="-5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100" spc="-5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Rupees </a:t>
                      </a:r>
                      <a:r>
                        <a:rPr sz="2100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100" spc="-70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solidFill>
                            <a:srgbClr val="650065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7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spc="-5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Documentation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100" spc="-5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Pages </a:t>
                      </a:r>
                      <a:r>
                        <a:rPr sz="2100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100" spc="-5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documentation </a:t>
                      </a:r>
                      <a:r>
                        <a:rPr sz="2100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2100" spc="-55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solidFill>
                            <a:srgbClr val="326500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58608" y="3769854"/>
            <a:ext cx="7458635" cy="195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9800"/>
              </a:lnSpc>
            </a:pP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These </a:t>
            </a:r>
            <a:r>
              <a:rPr sz="2118" spc="-9" dirty="0">
                <a:solidFill>
                  <a:srgbClr val="0000CC"/>
                </a:solidFill>
                <a:latin typeface="Times New Roman"/>
                <a:cs typeface="Times New Roman"/>
              </a:rPr>
              <a:t>metrics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are controversial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and are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not universally acceptable.  There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are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standards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issued by the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International Functions Point User  Group  (IFPUG,  covering  the  Albrecht  method) 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and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the   </a:t>
            </a:r>
            <a:r>
              <a:rPr sz="2118" spc="46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United</a:t>
            </a:r>
            <a:endParaRPr sz="2118" dirty="0">
              <a:latin typeface="Times New Roman"/>
              <a:cs typeface="Times New Roman"/>
            </a:endParaRPr>
          </a:p>
          <a:p>
            <a:pPr marL="11206" marR="4483" algn="just">
              <a:lnSpc>
                <a:spcPct val="99800"/>
              </a:lnSpc>
              <a:spcBef>
                <a:spcPts val="4"/>
              </a:spcBef>
            </a:pP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Kingdom Function Point User Group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(UFPGU,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covering the MK11  method). An ISO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standard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for function point method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also being  developed.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602000" y="1896930"/>
            <a:ext cx="1276350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80828" algn="l"/>
              </a:tabLst>
            </a:pPr>
            <a:r>
              <a:rPr sz="2471" spc="-9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471" spc="-4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spc="-13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5" name="object 5"/>
          <p:cNvSpPr txBox="1"/>
          <p:nvPr/>
        </p:nvSpPr>
        <p:spPr>
          <a:xfrm>
            <a:off x="4063694" y="1896930"/>
            <a:ext cx="1448921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li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zati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8856" y="1896930"/>
            <a:ext cx="1702733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81318" algn="l"/>
                <a:tab pos="1326287" algn="l"/>
              </a:tabLst>
            </a:pP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S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,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6823" y="1896930"/>
            <a:ext cx="807384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ou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ld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9215" y="1896930"/>
            <a:ext cx="941854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685837" algn="l"/>
              </a:tabLst>
            </a:pP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ik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to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2000" y="2273072"/>
            <a:ext cx="6920192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1109442" algn="l"/>
                <a:tab pos="1269694" algn="l"/>
                <a:tab pos="1929756" algn="l"/>
                <a:tab pos="2050786" algn="l"/>
                <a:tab pos="2323664" algn="l"/>
                <a:tab pos="2771923" algn="l"/>
                <a:tab pos="3169753" algn="l"/>
                <a:tab pos="3441510" algn="l"/>
                <a:tab pos="4057306" algn="l"/>
                <a:tab pos="5275450" algn="l"/>
                <a:tab pos="5356137" algn="l"/>
                <a:tab pos="6043654" algn="l"/>
                <a:tab pos="6524973" algn="l"/>
                <a:tab pos="6665054" algn="l"/>
              </a:tabLst>
            </a:pP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sti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si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ze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,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d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op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6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 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pro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j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ec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t.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ls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,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in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an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y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ca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s,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u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	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y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li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k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to</a:t>
            </a:r>
            <a:endParaRPr sz="2471">
              <a:latin typeface="Times New Roman"/>
              <a:cs typeface="Times New Roman"/>
            </a:endParaRPr>
          </a:p>
          <a:p>
            <a:pPr marL="11206" marR="4483">
              <a:spcBef>
                <a:spcPts val="9"/>
              </a:spcBef>
              <a:tabLst>
                <a:tab pos="862339" algn="l"/>
                <a:tab pos="1398569" algn="l"/>
                <a:tab pos="2059191" algn="l"/>
                <a:tab pos="2666582" algn="l"/>
                <a:tab pos="4439447" algn="l"/>
                <a:tab pos="5152179" algn="l"/>
                <a:tab pos="5898531" algn="l"/>
                <a:tab pos="6665054" algn="l"/>
              </a:tabLst>
            </a:pP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kno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d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471" spc="-22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2471" spc="-13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pr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	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to  finalization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of the</a:t>
            </a:r>
            <a:r>
              <a:rPr sz="2471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SRS.</a:t>
            </a:r>
            <a:endParaRPr sz="24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657573"/>
            <a:ext cx="5966012" cy="107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Example:</a:t>
            </a:r>
            <a:r>
              <a:rPr sz="2471" spc="-7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4.1</a:t>
            </a:r>
            <a:endParaRPr sz="2471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206">
              <a:latin typeface="Times New Roman"/>
              <a:cs typeface="Times New Roman"/>
            </a:endParaRPr>
          </a:p>
          <a:p>
            <a:pPr marL="11206">
              <a:spcBef>
                <a:spcPts val="4"/>
              </a:spcBef>
            </a:pP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Consider a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 with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following functional</a:t>
            </a:r>
            <a:r>
              <a:rPr sz="2118" spc="-66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units: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294" y="2711894"/>
            <a:ext cx="3237379" cy="2277916"/>
          </a:xfrm>
          <a:prstGeom prst="rect">
            <a:avLst/>
          </a:prstGeom>
        </p:spPr>
        <p:txBody>
          <a:bodyPr vert="horz" wrap="square" lIns="0" tIns="127747" rIns="0" bIns="0" rtlCol="0">
            <a:spAutoFit/>
          </a:bodyPr>
          <a:lstStyle/>
          <a:p>
            <a:pPr marL="11206">
              <a:spcBef>
                <a:spcPts val="1006"/>
              </a:spcBef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of user</a:t>
            </a:r>
            <a:r>
              <a:rPr sz="2118" spc="-5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inputs</a:t>
            </a:r>
            <a:endParaRPr sz="2118">
              <a:latin typeface="Times New Roman"/>
              <a:cs typeface="Times New Roman"/>
            </a:endParaRPr>
          </a:p>
          <a:p>
            <a:pPr marL="11206" marR="479077">
              <a:lnSpc>
                <a:spcPct val="139600"/>
              </a:lnSpc>
              <a:spcBef>
                <a:spcPts val="9"/>
              </a:spcBef>
            </a:pPr>
            <a:r>
              <a:rPr sz="2118" spc="-4" dirty="0">
                <a:latin typeface="Times New Roman"/>
                <a:cs typeface="Times New Roman"/>
              </a:rPr>
              <a:t>Number </a:t>
            </a:r>
            <a:r>
              <a:rPr sz="2118" dirty="0">
                <a:latin typeface="Times New Roman"/>
                <a:cs typeface="Times New Roman"/>
              </a:rPr>
              <a:t>of user </a:t>
            </a:r>
            <a:r>
              <a:rPr sz="2118" spc="-4" dirty="0">
                <a:latin typeface="Times New Roman"/>
                <a:cs typeface="Times New Roman"/>
              </a:rPr>
              <a:t>outputs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of user</a:t>
            </a:r>
            <a:r>
              <a:rPr sz="2118" spc="-6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enquiries 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of user</a:t>
            </a:r>
            <a:r>
              <a:rPr sz="2118" spc="-6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files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015"/>
              </a:spcBef>
            </a:pPr>
            <a:r>
              <a:rPr sz="2118" spc="-4" dirty="0">
                <a:latin typeface="Times New Roman"/>
                <a:cs typeface="Times New Roman"/>
              </a:rPr>
              <a:t>Number </a:t>
            </a:r>
            <a:r>
              <a:rPr sz="2118" dirty="0">
                <a:latin typeface="Times New Roman"/>
                <a:cs typeface="Times New Roman"/>
              </a:rPr>
              <a:t>of </a:t>
            </a:r>
            <a:r>
              <a:rPr sz="2118" spc="-4" dirty="0">
                <a:latin typeface="Times New Roman"/>
                <a:cs typeface="Times New Roman"/>
              </a:rPr>
              <a:t>external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interfaces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410" y="2840017"/>
            <a:ext cx="510988" cy="2142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</a:t>
            </a:r>
            <a:r>
              <a:rPr sz="2118" spc="-88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50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015"/>
              </a:spcBef>
            </a:pPr>
            <a:r>
              <a:rPr sz="2118" dirty="0">
                <a:latin typeface="Times New Roman"/>
                <a:cs typeface="Times New Roman"/>
              </a:rPr>
              <a:t>=</a:t>
            </a:r>
            <a:r>
              <a:rPr sz="2118" spc="-8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40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006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118" spc="-8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35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006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</a:t>
            </a:r>
            <a:r>
              <a:rPr sz="2118" spc="-88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06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015"/>
              </a:spcBef>
            </a:pPr>
            <a:r>
              <a:rPr sz="2118" dirty="0">
                <a:latin typeface="Times New Roman"/>
                <a:cs typeface="Times New Roman"/>
              </a:rPr>
              <a:t>=</a:t>
            </a:r>
            <a:r>
              <a:rPr sz="2118" spc="-8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04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294" y="5115707"/>
            <a:ext cx="74586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44"/>
              </a:lnSpc>
            </a:pP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Assume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all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complexity adjustment factors 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weighting factors are  average.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Compute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function </a:t>
            </a:r>
            <a:r>
              <a:rPr sz="2294" dirty="0">
                <a:solidFill>
                  <a:srgbClr val="0000CC"/>
                </a:solidFill>
                <a:latin typeface="Times New Roman"/>
                <a:cs typeface="Times New Roman"/>
              </a:rPr>
              <a:t>points for the</a:t>
            </a:r>
            <a:r>
              <a:rPr sz="2294" spc="18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0000CC"/>
                </a:solidFill>
                <a:latin typeface="Times New Roman"/>
                <a:cs typeface="Times New Roman"/>
              </a:rPr>
              <a:t>project.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404768"/>
            <a:ext cx="1140759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b="1" dirty="0">
                <a:solidFill>
                  <a:srgbClr val="FF0000"/>
                </a:solidFill>
                <a:latin typeface="Times New Roman"/>
                <a:cs typeface="Times New Roman"/>
              </a:rPr>
              <a:t>So</a:t>
            </a:r>
            <a:r>
              <a:rPr sz="247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71" b="1" dirty="0">
                <a:solidFill>
                  <a:srgbClr val="FF0000"/>
                </a:solidFill>
                <a:latin typeface="Times New Roman"/>
                <a:cs typeface="Times New Roman"/>
              </a:rPr>
              <a:t>ut</a:t>
            </a:r>
            <a:r>
              <a:rPr sz="247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71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71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9571" y="2238710"/>
            <a:ext cx="2621616" cy="94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851" algn="ctr">
              <a:lnSpc>
                <a:spcPts val="1134"/>
              </a:lnSpc>
              <a:tabLst>
                <a:tab pos="720577" algn="l"/>
              </a:tabLst>
            </a:pPr>
            <a:r>
              <a:rPr sz="1588" spc="-4" dirty="0">
                <a:latin typeface="Times New Roman"/>
                <a:cs typeface="Times New Roman"/>
              </a:rPr>
              <a:t>5	3</a:t>
            </a:r>
            <a:endParaRPr sz="1588">
              <a:latin typeface="Times New Roman"/>
              <a:cs typeface="Times New Roman"/>
            </a:endParaRPr>
          </a:p>
          <a:p>
            <a:pPr marL="11206">
              <a:lnSpc>
                <a:spcPts val="4152"/>
              </a:lnSpc>
            </a:pPr>
            <a:r>
              <a:rPr sz="2780" i="1" dirty="0">
                <a:latin typeface="Times New Roman"/>
                <a:cs typeface="Times New Roman"/>
              </a:rPr>
              <a:t>UFP</a:t>
            </a:r>
            <a:r>
              <a:rPr sz="2780" i="1" spc="-44" dirty="0">
                <a:latin typeface="Times New Roman"/>
                <a:cs typeface="Times New Roman"/>
              </a:rPr>
              <a:t> </a:t>
            </a:r>
            <a:r>
              <a:rPr sz="2780" dirty="0">
                <a:latin typeface="Symbol"/>
                <a:cs typeface="Symbol"/>
              </a:rPr>
              <a:t></a:t>
            </a:r>
            <a:r>
              <a:rPr sz="2780" spc="-84" dirty="0">
                <a:latin typeface="Times New Roman"/>
                <a:cs typeface="Times New Roman"/>
              </a:rPr>
              <a:t> </a:t>
            </a:r>
            <a:r>
              <a:rPr sz="6221" spc="199" baseline="-8865" dirty="0">
                <a:latin typeface="Verdana"/>
                <a:cs typeface="Verdana"/>
              </a:rPr>
              <a:t>∑∑</a:t>
            </a:r>
            <a:r>
              <a:rPr sz="6221" spc="-1575" baseline="-8865" dirty="0">
                <a:latin typeface="Verdana"/>
                <a:cs typeface="Verdana"/>
              </a:rPr>
              <a:t> </a:t>
            </a:r>
            <a:r>
              <a:rPr sz="2780" i="1" spc="40" dirty="0">
                <a:latin typeface="Times New Roman"/>
                <a:cs typeface="Times New Roman"/>
              </a:rPr>
              <a:t>Z</a:t>
            </a:r>
            <a:r>
              <a:rPr sz="2382" i="1" spc="59" baseline="-24691" dirty="0">
                <a:latin typeface="Times New Roman"/>
                <a:cs typeface="Times New Roman"/>
              </a:rPr>
              <a:t>ij</a:t>
            </a:r>
            <a:r>
              <a:rPr sz="2382" i="1" spc="-212" baseline="-24691" dirty="0">
                <a:latin typeface="Times New Roman"/>
                <a:cs typeface="Times New Roman"/>
              </a:rPr>
              <a:t> </a:t>
            </a:r>
            <a:r>
              <a:rPr sz="2780" i="1" spc="-49" dirty="0">
                <a:latin typeface="Times New Roman"/>
                <a:cs typeface="Times New Roman"/>
              </a:rPr>
              <a:t>w</a:t>
            </a:r>
            <a:r>
              <a:rPr sz="2382" i="1" spc="-72" baseline="-24691" dirty="0">
                <a:latin typeface="Times New Roman"/>
                <a:cs typeface="Times New Roman"/>
              </a:rPr>
              <a:t>ij</a:t>
            </a:r>
            <a:endParaRPr sz="2382" baseline="-24691">
              <a:latin typeface="Times New Roman"/>
              <a:cs typeface="Times New Roman"/>
            </a:endParaRPr>
          </a:p>
          <a:p>
            <a:pPr marL="342918" algn="ctr">
              <a:spcBef>
                <a:spcPts val="202"/>
              </a:spcBef>
              <a:tabLst>
                <a:tab pos="744671" algn="l"/>
              </a:tabLst>
            </a:pPr>
            <a:r>
              <a:rPr sz="1588" i="1" spc="9" dirty="0">
                <a:latin typeface="Times New Roman"/>
                <a:cs typeface="Times New Roman"/>
              </a:rPr>
              <a:t>i</a:t>
            </a:r>
            <a:r>
              <a:rPr sz="1588" spc="9" dirty="0">
                <a:latin typeface="Symbol"/>
                <a:cs typeface="Symbol"/>
              </a:rPr>
              <a:t></a:t>
            </a:r>
            <a:r>
              <a:rPr sz="1588" spc="9" dirty="0">
                <a:latin typeface="Times New Roman"/>
                <a:cs typeface="Times New Roman"/>
              </a:rPr>
              <a:t>1	</a:t>
            </a:r>
            <a:r>
              <a:rPr sz="1588" i="1" spc="-4" dirty="0">
                <a:latin typeface="Times New Roman"/>
                <a:cs typeface="Times New Roman"/>
              </a:rPr>
              <a:t>J</a:t>
            </a:r>
            <a:r>
              <a:rPr sz="1588" i="1" spc="-194" dirty="0">
                <a:latin typeface="Times New Roman"/>
                <a:cs typeface="Times New Roman"/>
              </a:rPr>
              <a:t> </a:t>
            </a:r>
            <a:r>
              <a:rPr sz="1588" spc="-49" dirty="0">
                <a:latin typeface="Symbol"/>
                <a:cs typeface="Symbol"/>
              </a:rPr>
              <a:t></a:t>
            </a:r>
            <a:r>
              <a:rPr sz="1588" spc="-49" dirty="0"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294" y="3463961"/>
            <a:ext cx="6848475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17513" algn="l"/>
              </a:tabLst>
            </a:pP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UFP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50 x 4 + 40 x 5 + 35 x 4 + 6 x 10 + 4 x</a:t>
            </a:r>
            <a:r>
              <a:rPr sz="2647" spc="-124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7</a:t>
            </a:r>
            <a:endParaRPr sz="2647">
              <a:latin typeface="Times New Roman"/>
              <a:cs typeface="Times New Roman"/>
            </a:endParaRPr>
          </a:p>
          <a:p>
            <a:pPr marL="818073">
              <a:spcBef>
                <a:spcPts val="326"/>
              </a:spcBef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200 +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200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+ 140 + 60 + 28 =</a:t>
            </a:r>
            <a:r>
              <a:rPr sz="2647" spc="-97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628</a:t>
            </a:r>
            <a:endParaRPr sz="2647">
              <a:latin typeface="Times New Roman"/>
              <a:cs typeface="Times New Roman"/>
            </a:endParaRPr>
          </a:p>
          <a:p>
            <a:pPr marL="11206">
              <a:spcBef>
                <a:spcPts val="317"/>
              </a:spcBef>
              <a:tabLst>
                <a:tab pos="817513" algn="l"/>
              </a:tabLst>
            </a:pP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CAF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(0.65 + 0.01</a:t>
            </a:r>
            <a:r>
              <a:rPr sz="2647" spc="-8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ΣF</a:t>
            </a:r>
            <a:r>
              <a:rPr sz="3044" spc="-6" baseline="-21739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)</a:t>
            </a:r>
            <a:endParaRPr sz="2647">
              <a:latin typeface="Times New Roman"/>
              <a:cs typeface="Times New Roman"/>
            </a:endParaRPr>
          </a:p>
          <a:p>
            <a:pPr marL="11206" marR="4483" indent="806867">
              <a:lnSpc>
                <a:spcPct val="110000"/>
              </a:lnSpc>
              <a:tabLst>
                <a:tab pos="817513" algn="l"/>
              </a:tabLst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(0.65 + 0.01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(14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x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3))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</a:t>
            </a:r>
            <a:r>
              <a:rPr sz="2647" spc="-9" dirty="0">
                <a:solidFill>
                  <a:srgbClr val="CC6500"/>
                </a:solidFill>
                <a:latin typeface="Times New Roman"/>
                <a:cs typeface="Times New Roman"/>
              </a:rPr>
              <a:t>0.65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+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0.42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1.07 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FP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UFP 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x</a:t>
            </a:r>
            <a:r>
              <a:rPr sz="2647" spc="-101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CAF</a:t>
            </a:r>
            <a:endParaRPr sz="2647">
              <a:latin typeface="Times New Roman"/>
              <a:cs typeface="Times New Roman"/>
            </a:endParaRPr>
          </a:p>
          <a:p>
            <a:pPr marL="818073">
              <a:spcBef>
                <a:spcPts val="326"/>
              </a:spcBef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628 x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1.07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</a:t>
            </a:r>
            <a:r>
              <a:rPr sz="2647" spc="-66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672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0817" y="134470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400294" y="1942651"/>
            <a:ext cx="1233207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We</a:t>
            </a:r>
            <a:r>
              <a:rPr sz="2471" spc="-88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know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0294" y="1779494"/>
            <a:ext cx="7391400" cy="297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294" u="heavy" spc="-4" dirty="0">
                <a:latin typeface="Times New Roman"/>
                <a:cs typeface="Times New Roman"/>
              </a:rPr>
              <a:t>Example:4.2</a:t>
            </a:r>
            <a:endParaRPr sz="2294">
              <a:latin typeface="Times New Roman"/>
              <a:cs typeface="Times New Roman"/>
            </a:endParaRPr>
          </a:p>
          <a:p>
            <a:pPr marL="11206" algn="just">
              <a:spcBef>
                <a:spcPts val="1121"/>
              </a:spcBef>
            </a:pP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An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application has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294" spc="-62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following:</a:t>
            </a:r>
            <a:endParaRPr sz="2294">
              <a:latin typeface="Times New Roman"/>
              <a:cs typeface="Times New Roman"/>
            </a:endParaRPr>
          </a:p>
          <a:p>
            <a:pPr marL="11206" marR="4483" algn="just">
              <a:lnSpc>
                <a:spcPct val="100099"/>
              </a:lnSpc>
              <a:spcBef>
                <a:spcPts val="1381"/>
              </a:spcBef>
            </a:pP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10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low external inputs,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12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high external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outputs, 20 </a:t>
            </a:r>
            <a:r>
              <a:rPr sz="2294" spc="-9" dirty="0">
                <a:solidFill>
                  <a:srgbClr val="A50020"/>
                </a:solidFill>
                <a:latin typeface="Times New Roman"/>
                <a:cs typeface="Times New Roman"/>
              </a:rPr>
              <a:t>low 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internal logical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files,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15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high external interface files,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12 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average external inquiries,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and a value of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complexity 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adjustment </a:t>
            </a:r>
            <a:r>
              <a:rPr sz="2294" spc="-4" dirty="0">
                <a:solidFill>
                  <a:srgbClr val="A50020"/>
                </a:solidFill>
                <a:latin typeface="Times New Roman"/>
                <a:cs typeface="Times New Roman"/>
              </a:rPr>
              <a:t>factor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of</a:t>
            </a:r>
            <a:r>
              <a:rPr sz="2294" spc="-84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94" dirty="0">
                <a:solidFill>
                  <a:srgbClr val="A50020"/>
                </a:solidFill>
                <a:latin typeface="Times New Roman"/>
                <a:cs typeface="Times New Roman"/>
              </a:rPr>
              <a:t>1.10.</a:t>
            </a:r>
            <a:endParaRPr sz="2294">
              <a:latin typeface="Times New Roman"/>
              <a:cs typeface="Times New Roman"/>
            </a:endParaRPr>
          </a:p>
          <a:p>
            <a:pPr marL="11206" algn="just">
              <a:spcBef>
                <a:spcPts val="1385"/>
              </a:spcBef>
            </a:pPr>
            <a:r>
              <a:rPr sz="2294" spc="-4" dirty="0">
                <a:solidFill>
                  <a:srgbClr val="653200"/>
                </a:solidFill>
                <a:latin typeface="Times New Roman"/>
                <a:cs typeface="Times New Roman"/>
              </a:rPr>
              <a:t>What are the unadjusted and adjusted function </a:t>
            </a:r>
            <a:r>
              <a:rPr sz="2294" dirty="0">
                <a:solidFill>
                  <a:srgbClr val="653200"/>
                </a:solidFill>
                <a:latin typeface="Times New Roman"/>
                <a:cs typeface="Times New Roman"/>
              </a:rPr>
              <a:t>point </a:t>
            </a:r>
            <a:r>
              <a:rPr sz="2294" spc="-4" dirty="0">
                <a:solidFill>
                  <a:srgbClr val="653200"/>
                </a:solidFill>
                <a:latin typeface="Times New Roman"/>
                <a:cs typeface="Times New Roman"/>
              </a:rPr>
              <a:t>counts</a:t>
            </a:r>
            <a:r>
              <a:rPr sz="2294" spc="4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94" dirty="0">
                <a:solidFill>
                  <a:srgbClr val="653200"/>
                </a:solidFill>
                <a:latin typeface="Times New Roman"/>
                <a:cs typeface="Times New Roman"/>
              </a:rPr>
              <a:t>?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074" y="5128706"/>
            <a:ext cx="32160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2898" y="4015289"/>
            <a:ext cx="4896971" cy="1834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10 x 3 + </a:t>
            </a:r>
            <a:r>
              <a:rPr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12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x 7 + 20 x 7 + 15 + 10 + 12 x</a:t>
            </a:r>
            <a:r>
              <a:rPr sz="2118" spc="-10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37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30 + 84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+140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+ 150 +</a:t>
            </a:r>
            <a:r>
              <a:rPr sz="2118" spc="-9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48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37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</a:t>
            </a:r>
            <a:r>
              <a:rPr sz="2118" spc="-88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452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37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UFP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x</a:t>
            </a:r>
            <a:r>
              <a:rPr sz="2118" spc="-6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CAF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37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452 x 1.10 =</a:t>
            </a:r>
            <a:r>
              <a:rPr sz="2118" spc="-10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497.2.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873" y="2733337"/>
            <a:ext cx="657785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21662" algn="l"/>
              </a:tabLst>
            </a:pPr>
            <a:r>
              <a:rPr sz="1941" spc="4" dirty="0">
                <a:latin typeface="Times New Roman"/>
                <a:cs typeface="Times New Roman"/>
              </a:rPr>
              <a:t>5	3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054" y="3571089"/>
            <a:ext cx="907676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93645" algn="l"/>
              </a:tabLst>
            </a:pPr>
            <a:r>
              <a:rPr sz="1941" i="1" spc="18" dirty="0">
                <a:latin typeface="Times New Roman"/>
                <a:cs typeface="Times New Roman"/>
              </a:rPr>
              <a:t>i</a:t>
            </a:r>
            <a:r>
              <a:rPr sz="1941" spc="18" dirty="0">
                <a:latin typeface="Symbol"/>
                <a:cs typeface="Symbol"/>
              </a:rPr>
              <a:t></a:t>
            </a:r>
            <a:r>
              <a:rPr sz="1941" spc="18" dirty="0">
                <a:latin typeface="Times New Roman"/>
                <a:cs typeface="Times New Roman"/>
              </a:rPr>
              <a:t>1	</a:t>
            </a:r>
            <a:r>
              <a:rPr sz="1941" i="1" spc="4" dirty="0">
                <a:latin typeface="Times New Roman"/>
                <a:cs typeface="Times New Roman"/>
              </a:rPr>
              <a:t>J</a:t>
            </a:r>
            <a:r>
              <a:rPr sz="1941" i="1" spc="-207" dirty="0">
                <a:latin typeface="Times New Roman"/>
                <a:cs typeface="Times New Roman"/>
              </a:rPr>
              <a:t> </a:t>
            </a:r>
            <a:r>
              <a:rPr sz="1941" spc="-53" dirty="0">
                <a:latin typeface="Symbol"/>
                <a:cs typeface="Symbol"/>
              </a:rPr>
              <a:t></a:t>
            </a:r>
            <a:r>
              <a:rPr sz="1941" spc="-53" dirty="0">
                <a:latin typeface="Times New Roman"/>
                <a:cs typeface="Times New Roman"/>
              </a:rPr>
              <a:t>1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175" y="2772782"/>
            <a:ext cx="3145491" cy="7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353" i="1" spc="-9" dirty="0">
                <a:latin typeface="Times New Roman"/>
                <a:cs typeface="Times New Roman"/>
              </a:rPr>
              <a:t>UFP</a:t>
            </a:r>
            <a:r>
              <a:rPr sz="3353" i="1" spc="-44" dirty="0">
                <a:latin typeface="Times New Roman"/>
                <a:cs typeface="Times New Roman"/>
              </a:rPr>
              <a:t> </a:t>
            </a:r>
            <a:r>
              <a:rPr sz="3353" spc="-4" dirty="0">
                <a:latin typeface="Symbol"/>
                <a:cs typeface="Symbol"/>
              </a:rPr>
              <a:t></a:t>
            </a:r>
            <a:r>
              <a:rPr sz="3353" spc="-119" dirty="0">
                <a:latin typeface="Times New Roman"/>
                <a:cs typeface="Times New Roman"/>
              </a:rPr>
              <a:t> </a:t>
            </a:r>
            <a:r>
              <a:rPr sz="7545" spc="199" baseline="-8771" dirty="0">
                <a:latin typeface="Verdana"/>
                <a:cs typeface="Verdana"/>
              </a:rPr>
              <a:t>∑∑</a:t>
            </a:r>
            <a:r>
              <a:rPr sz="7545" spc="-1939" baseline="-8771" dirty="0">
                <a:latin typeface="Verdana"/>
                <a:cs typeface="Verdana"/>
              </a:rPr>
              <a:t> </a:t>
            </a:r>
            <a:r>
              <a:rPr sz="3353" i="1" spc="53" dirty="0">
                <a:latin typeface="Times New Roman"/>
                <a:cs typeface="Times New Roman"/>
              </a:rPr>
              <a:t>Z</a:t>
            </a:r>
            <a:r>
              <a:rPr sz="2912" i="1" spc="79" baseline="-23989" dirty="0">
                <a:latin typeface="Times New Roman"/>
                <a:cs typeface="Times New Roman"/>
              </a:rPr>
              <a:t>ij</a:t>
            </a:r>
            <a:r>
              <a:rPr sz="2912" i="1" spc="-244" baseline="-23989" dirty="0">
                <a:latin typeface="Times New Roman"/>
                <a:cs typeface="Times New Roman"/>
              </a:rPr>
              <a:t> </a:t>
            </a:r>
            <a:r>
              <a:rPr sz="3353" i="1" spc="-57" dirty="0">
                <a:latin typeface="Times New Roman"/>
                <a:cs typeface="Times New Roman"/>
              </a:rPr>
              <a:t>w</a:t>
            </a:r>
            <a:r>
              <a:rPr sz="2912" i="1" spc="-86" baseline="-23989" dirty="0">
                <a:latin typeface="Times New Roman"/>
                <a:cs typeface="Times New Roman"/>
              </a:rPr>
              <a:t>ij</a:t>
            </a:r>
            <a:endParaRPr sz="2912" baseline="-239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3058" y="1442421"/>
            <a:ext cx="7390839" cy="1333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471">
              <a:latin typeface="Times New Roman"/>
              <a:cs typeface="Times New Roman"/>
            </a:endParaRPr>
          </a:p>
          <a:p>
            <a:pPr marL="11206" marR="4483">
              <a:spcBef>
                <a:spcPts val="1490"/>
              </a:spcBef>
            </a:pPr>
            <a:r>
              <a:rPr sz="2471" spc="-4" dirty="0">
                <a:latin typeface="Times New Roman"/>
                <a:cs typeface="Times New Roman"/>
              </a:rPr>
              <a:t>Unadjusted function </a:t>
            </a:r>
            <a:r>
              <a:rPr sz="2471" dirty="0">
                <a:latin typeface="Times New Roman"/>
                <a:cs typeface="Times New Roman"/>
              </a:rPr>
              <a:t>point </a:t>
            </a:r>
            <a:r>
              <a:rPr sz="2471" spc="-4" dirty="0">
                <a:latin typeface="Times New Roman"/>
                <a:cs typeface="Times New Roman"/>
              </a:rPr>
              <a:t>counts </a:t>
            </a:r>
            <a:r>
              <a:rPr sz="2471" spc="-13" dirty="0">
                <a:latin typeface="Times New Roman"/>
                <a:cs typeface="Times New Roman"/>
              </a:rPr>
              <a:t>may </a:t>
            </a:r>
            <a:r>
              <a:rPr sz="2471" spc="4" dirty="0">
                <a:latin typeface="Times New Roman"/>
                <a:cs typeface="Times New Roman"/>
              </a:rPr>
              <a:t>be </a:t>
            </a:r>
            <a:r>
              <a:rPr sz="2471" spc="-9" dirty="0">
                <a:latin typeface="Times New Roman"/>
                <a:cs typeface="Times New Roman"/>
              </a:rPr>
              <a:t>calculated </a:t>
            </a:r>
            <a:r>
              <a:rPr sz="2471" dirty="0">
                <a:latin typeface="Times New Roman"/>
                <a:cs typeface="Times New Roman"/>
              </a:rPr>
              <a:t>using  </a:t>
            </a:r>
            <a:r>
              <a:rPr sz="2471" spc="-4" dirty="0">
                <a:latin typeface="Times New Roman"/>
                <a:cs typeface="Times New Roman"/>
              </a:rPr>
              <a:t>as: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81301" y="282"/>
            <a:ext cx="4225178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3582" y="1142994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059" y="1366221"/>
            <a:ext cx="5358653" cy="4778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u="heavy" spc="-4" dirty="0">
                <a:latin typeface="Times New Roman"/>
                <a:cs typeface="Times New Roman"/>
              </a:rPr>
              <a:t>Example:</a:t>
            </a:r>
            <a:r>
              <a:rPr sz="2118" u="heavy" spc="-75" dirty="0">
                <a:latin typeface="Times New Roman"/>
                <a:cs typeface="Times New Roman"/>
              </a:rPr>
              <a:t> </a:t>
            </a:r>
            <a:r>
              <a:rPr sz="2118" u="heavy" spc="-4" dirty="0">
                <a:latin typeface="Times New Roman"/>
                <a:cs typeface="Times New Roman"/>
              </a:rPr>
              <a:t>4.3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494"/>
              </a:spcBef>
            </a:pPr>
            <a:r>
              <a:rPr sz="2118" spc="-4" dirty="0">
                <a:latin typeface="Times New Roman"/>
                <a:cs typeface="Times New Roman"/>
              </a:rPr>
              <a:t>Consider </a:t>
            </a:r>
            <a:r>
              <a:rPr sz="2118" dirty="0">
                <a:latin typeface="Times New Roman"/>
                <a:cs typeface="Times New Roman"/>
              </a:rPr>
              <a:t>a </a:t>
            </a:r>
            <a:r>
              <a:rPr sz="2118" spc="-4" dirty="0">
                <a:latin typeface="Times New Roman"/>
                <a:cs typeface="Times New Roman"/>
              </a:rPr>
              <a:t>project with the following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parameters.</a:t>
            </a:r>
            <a:endParaRPr sz="2118">
              <a:latin typeface="Times New Roman"/>
              <a:cs typeface="Times New Roman"/>
            </a:endParaRPr>
          </a:p>
          <a:p>
            <a:pPr marL="818073" indent="-479077">
              <a:spcBef>
                <a:spcPts val="507"/>
              </a:spcBef>
              <a:buAutoNum type="romanLcParenBoth"/>
              <a:tabLst>
                <a:tab pos="817513" algn="l"/>
                <a:tab pos="818073" algn="l"/>
              </a:tabLst>
            </a:pPr>
            <a:r>
              <a:rPr sz="2118" spc="-4" dirty="0">
                <a:latin typeface="Times New Roman"/>
                <a:cs typeface="Times New Roman"/>
              </a:rPr>
              <a:t>External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Inputs:</a:t>
            </a:r>
            <a:endParaRPr sz="2118">
              <a:latin typeface="Times New Roman"/>
              <a:cs typeface="Times New Roman"/>
            </a:endParaRPr>
          </a:p>
          <a:p>
            <a:pPr marL="818073" marR="1213101">
              <a:lnSpc>
                <a:spcPts val="2797"/>
              </a:lnSpc>
              <a:spcBef>
                <a:spcPts val="124"/>
              </a:spcBef>
            </a:pP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(a) 10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low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 </a:t>
            </a:r>
            <a:r>
              <a:rPr sz="2118" spc="18" dirty="0">
                <a:solidFill>
                  <a:srgbClr val="CC6500"/>
                </a:solidFill>
                <a:latin typeface="Times New Roman"/>
                <a:cs typeface="Times New Roman"/>
              </a:rPr>
              <a:t>(b)15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with average</a:t>
            </a:r>
            <a:r>
              <a:rPr sz="2118" spc="-57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818073">
              <a:spcBef>
                <a:spcPts val="115"/>
              </a:spcBef>
            </a:pP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(c)</a:t>
            </a:r>
            <a:r>
              <a:rPr sz="2118" spc="-361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17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with high complexity</a:t>
            </a:r>
            <a:endParaRPr sz="2118">
              <a:latin typeface="Times New Roman"/>
              <a:cs typeface="Times New Roman"/>
            </a:endParaRPr>
          </a:p>
          <a:p>
            <a:pPr marL="818073" indent="-479077">
              <a:spcBef>
                <a:spcPts val="499"/>
              </a:spcBef>
              <a:buAutoNum type="romanLcParenBoth" startAt="2"/>
              <a:tabLst>
                <a:tab pos="817513" algn="l"/>
                <a:tab pos="818073" algn="l"/>
              </a:tabLst>
            </a:pPr>
            <a:r>
              <a:rPr sz="2118" spc="-4" dirty="0">
                <a:latin typeface="Times New Roman"/>
                <a:cs typeface="Times New Roman"/>
              </a:rPr>
              <a:t>External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Outputs:</a:t>
            </a:r>
            <a:endParaRPr sz="2118">
              <a:latin typeface="Times New Roman"/>
              <a:cs typeface="Times New Roman"/>
            </a:endParaRPr>
          </a:p>
          <a:p>
            <a:pPr marL="818073" marR="1571709">
              <a:lnSpc>
                <a:spcPct val="109600"/>
              </a:lnSpc>
              <a:spcBef>
                <a:spcPts val="9"/>
              </a:spcBef>
            </a:pP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(a) 6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low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 </a:t>
            </a:r>
            <a:r>
              <a:rPr sz="2118" spc="18" dirty="0">
                <a:solidFill>
                  <a:srgbClr val="CC6500"/>
                </a:solidFill>
                <a:latin typeface="Times New Roman"/>
                <a:cs typeface="Times New Roman"/>
              </a:rPr>
              <a:t>(b)13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with high</a:t>
            </a:r>
            <a:r>
              <a:rPr sz="2118" spc="-62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818073" indent="-479077">
              <a:spcBef>
                <a:spcPts val="507"/>
              </a:spcBef>
              <a:buAutoNum type="romanLcParenBoth" startAt="3"/>
              <a:tabLst>
                <a:tab pos="818073" algn="l"/>
              </a:tabLst>
            </a:pPr>
            <a:r>
              <a:rPr sz="2118" spc="-4" dirty="0">
                <a:latin typeface="Times New Roman"/>
                <a:cs typeface="Times New Roman"/>
              </a:rPr>
              <a:t>External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Inquiries:</a:t>
            </a:r>
            <a:endParaRPr sz="2118">
              <a:latin typeface="Times New Roman"/>
              <a:cs typeface="Times New Roman"/>
            </a:endParaRPr>
          </a:p>
          <a:p>
            <a:pPr marL="1185085" lvl="1" indent="-367012">
              <a:spcBef>
                <a:spcPts val="494"/>
              </a:spcBef>
              <a:buAutoNum type="alphaLcParenBoth"/>
              <a:tabLst>
                <a:tab pos="1185646" algn="l"/>
              </a:tabLst>
            </a:pP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3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with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low</a:t>
            </a:r>
            <a:r>
              <a:rPr sz="2118" spc="-84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1199654" lvl="1" indent="-381580">
              <a:spcBef>
                <a:spcPts val="251"/>
              </a:spcBef>
              <a:buAutoNum type="alphaLcParenBoth"/>
              <a:tabLst>
                <a:tab pos="1200214" algn="l"/>
              </a:tabLst>
            </a:pPr>
            <a:r>
              <a:rPr sz="2118" dirty="0">
                <a:solidFill>
                  <a:srgbClr val="CC6500"/>
                </a:solidFill>
                <a:latin typeface="Times New Roman"/>
                <a:cs typeface="Times New Roman"/>
              </a:rPr>
              <a:t>4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with average</a:t>
            </a:r>
            <a:r>
              <a:rPr sz="2118" spc="-71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1185085" lvl="1" indent="-367012">
              <a:spcBef>
                <a:spcPts val="243"/>
              </a:spcBef>
              <a:buAutoNum type="alphaLcParenBoth"/>
              <a:tabLst>
                <a:tab pos="1185646" algn="l"/>
                <a:tab pos="1454041" algn="l"/>
              </a:tabLst>
            </a:pP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2	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high</a:t>
            </a:r>
            <a:r>
              <a:rPr sz="2118" spc="-7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94420"/>
            <a:ext cx="9278471" cy="825113"/>
          </a:xfrm>
          <a:prstGeom prst="rect">
            <a:avLst/>
          </a:prstGeom>
        </p:spPr>
        <p:txBody>
          <a:bodyPr vert="horz" wrap="square" lIns="0" tIns="146573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375633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398059" y="1610846"/>
            <a:ext cx="9278471" cy="4423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073" indent="-479077">
              <a:lnSpc>
                <a:spcPct val="100000"/>
              </a:lnSpc>
              <a:buAutoNum type="romanLcParenBoth" startAt="4"/>
              <a:tabLst>
                <a:tab pos="818073" algn="l"/>
              </a:tabLst>
            </a:pPr>
            <a:r>
              <a:rPr sz="2118" spc="-4" dirty="0">
                <a:latin typeface="Times New Roman"/>
                <a:cs typeface="Times New Roman"/>
              </a:rPr>
              <a:t>Internal logical</a:t>
            </a:r>
            <a:r>
              <a:rPr sz="2118" spc="-71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files:</a:t>
            </a:r>
            <a:endParaRPr sz="2118">
              <a:latin typeface="Times New Roman"/>
              <a:cs typeface="Times New Roman"/>
            </a:endParaRPr>
          </a:p>
          <a:p>
            <a:pPr marL="818073" marR="3516033">
              <a:lnSpc>
                <a:spcPct val="109600"/>
              </a:lnSpc>
              <a:spcBef>
                <a:spcPts val="9"/>
              </a:spcBef>
            </a:pP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(a)</a:t>
            </a:r>
            <a:r>
              <a:rPr sz="2118" spc="-361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2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with average complexity  </a:t>
            </a:r>
            <a:r>
              <a:rPr sz="2118" spc="26" dirty="0">
                <a:solidFill>
                  <a:srgbClr val="326500"/>
                </a:solidFill>
                <a:latin typeface="Times New Roman"/>
                <a:cs typeface="Times New Roman"/>
              </a:rPr>
              <a:t>(b)1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with high</a:t>
            </a:r>
            <a:r>
              <a:rPr sz="2118" spc="-88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818073" indent="-479077">
              <a:lnSpc>
                <a:spcPct val="100000"/>
              </a:lnSpc>
              <a:spcBef>
                <a:spcPts val="507"/>
              </a:spcBef>
              <a:buAutoNum type="romanLcParenBoth" startAt="5"/>
              <a:tabLst>
                <a:tab pos="817513" algn="l"/>
                <a:tab pos="818073" algn="l"/>
              </a:tabLst>
            </a:pPr>
            <a:r>
              <a:rPr sz="2118" spc="-4" dirty="0">
                <a:latin typeface="Times New Roman"/>
                <a:cs typeface="Times New Roman"/>
              </a:rPr>
              <a:t>External Interface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files:</a:t>
            </a:r>
            <a:endParaRPr sz="2118">
              <a:latin typeface="Times New Roman"/>
              <a:cs typeface="Times New Roman"/>
            </a:endParaRPr>
          </a:p>
          <a:p>
            <a:pPr marL="818073">
              <a:lnSpc>
                <a:spcPct val="100000"/>
              </a:lnSpc>
              <a:spcBef>
                <a:spcPts val="243"/>
              </a:spcBef>
            </a:pP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(a)</a:t>
            </a:r>
            <a:r>
              <a:rPr sz="2118" spc="-37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9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low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</a:t>
            </a:r>
            <a:endParaRPr sz="2118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159"/>
              </a:spcBef>
            </a:pPr>
            <a:r>
              <a:rPr sz="2118" dirty="0">
                <a:latin typeface="Times New Roman"/>
                <a:cs typeface="Times New Roman"/>
              </a:rPr>
              <a:t>In </a:t>
            </a:r>
            <a:r>
              <a:rPr sz="2118" spc="-4" dirty="0">
                <a:latin typeface="Times New Roman"/>
                <a:cs typeface="Times New Roman"/>
              </a:rPr>
              <a:t>addition to </a:t>
            </a:r>
            <a:r>
              <a:rPr sz="2118" dirty="0">
                <a:latin typeface="Times New Roman"/>
                <a:cs typeface="Times New Roman"/>
              </a:rPr>
              <a:t>above, </a:t>
            </a:r>
            <a:r>
              <a:rPr sz="2118" spc="-4" dirty="0">
                <a:latin typeface="Times New Roman"/>
                <a:cs typeface="Times New Roman"/>
              </a:rPr>
              <a:t>system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requires</a:t>
            </a:r>
            <a:endParaRPr sz="2118">
              <a:latin typeface="Times New Roman"/>
              <a:cs typeface="Times New Roman"/>
            </a:endParaRPr>
          </a:p>
          <a:p>
            <a:pPr marL="742429" lvl="1" indent="-327790">
              <a:lnSpc>
                <a:spcPct val="100000"/>
              </a:lnSpc>
              <a:spcBef>
                <a:spcPts val="499"/>
              </a:spcBef>
              <a:buAutoNum type="romanLcPeriod"/>
              <a:tabLst>
                <a:tab pos="742429" algn="l"/>
                <a:tab pos="742990" algn="l"/>
              </a:tabLst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Significant data</a:t>
            </a:r>
            <a:r>
              <a:rPr sz="2118" spc="-53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communication</a:t>
            </a:r>
            <a:endParaRPr sz="2118">
              <a:latin typeface="Times New Roman"/>
              <a:cs typeface="Times New Roman"/>
            </a:endParaRPr>
          </a:p>
          <a:p>
            <a:pPr marL="742429" lvl="1" indent="-327790">
              <a:lnSpc>
                <a:spcPct val="100000"/>
              </a:lnSpc>
              <a:spcBef>
                <a:spcPts val="507"/>
              </a:spcBef>
              <a:buAutoNum type="romanLcPeriod"/>
              <a:tabLst>
                <a:tab pos="742990" algn="l"/>
              </a:tabLst>
            </a:pP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Performance 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is very</a:t>
            </a:r>
            <a:r>
              <a:rPr sz="2118" spc="-53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critical</a:t>
            </a:r>
            <a:endParaRPr sz="2118">
              <a:latin typeface="Times New Roman"/>
              <a:cs typeface="Times New Roman"/>
            </a:endParaRPr>
          </a:p>
          <a:p>
            <a:pPr marL="742429" lvl="1" indent="-327790">
              <a:lnSpc>
                <a:spcPct val="100000"/>
              </a:lnSpc>
              <a:spcBef>
                <a:spcPts val="494"/>
              </a:spcBef>
              <a:buAutoNum type="romanLcPeriod"/>
              <a:tabLst>
                <a:tab pos="742990" algn="l"/>
              </a:tabLst>
            </a:pP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Designed code </a:t>
            </a:r>
            <a:r>
              <a:rPr sz="2118" spc="-9" dirty="0">
                <a:solidFill>
                  <a:srgbClr val="CC6500"/>
                </a:solidFill>
                <a:latin typeface="Times New Roman"/>
                <a:cs typeface="Times New Roman"/>
              </a:rPr>
              <a:t>may </a:t>
            </a:r>
            <a:r>
              <a:rPr sz="2118" dirty="0">
                <a:solidFill>
                  <a:srgbClr val="CC6500"/>
                </a:solidFill>
                <a:latin typeface="Times New Roman"/>
                <a:cs typeface="Times New Roman"/>
              </a:rPr>
              <a:t>be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moderately</a:t>
            </a:r>
            <a:r>
              <a:rPr sz="2118" spc="9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CC6500"/>
                </a:solidFill>
                <a:latin typeface="Times New Roman"/>
                <a:cs typeface="Times New Roman"/>
              </a:rPr>
              <a:t>reusable</a:t>
            </a:r>
            <a:endParaRPr sz="2118">
              <a:latin typeface="Times New Roman"/>
              <a:cs typeface="Times New Roman"/>
            </a:endParaRPr>
          </a:p>
          <a:p>
            <a:pPr marL="742429" marR="4483" lvl="1" indent="-327790">
              <a:lnSpc>
                <a:spcPct val="79600"/>
              </a:lnSpc>
              <a:spcBef>
                <a:spcPts val="1024"/>
              </a:spcBef>
              <a:buAutoNum type="romanLcPeriod"/>
              <a:tabLst>
                <a:tab pos="742990" algn="l"/>
                <a:tab pos="1654076" algn="l"/>
                <a:tab pos="1955531" algn="l"/>
                <a:tab pos="2419479" algn="l"/>
                <a:tab pos="3493620" algn="l"/>
                <a:tab pos="3929552" algn="l"/>
                <a:tab pos="4944859" algn="l"/>
                <a:tab pos="6259940" algn="l"/>
                <a:tab pos="6591091" algn="l"/>
              </a:tabLst>
            </a:pP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ys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tem	i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	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ot	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d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ig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ed	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or	</a:t>
            </a:r>
            <a:r>
              <a:rPr sz="2118" spc="-18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ul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ip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	i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ns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ta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la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ti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n	in	di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ff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er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 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organizations.</a:t>
            </a:r>
            <a:endParaRPr sz="2118">
              <a:latin typeface="Times New Roman"/>
              <a:cs typeface="Times New Roman"/>
            </a:endParaRPr>
          </a:p>
          <a:p>
            <a:pPr marL="11206" marR="5043">
              <a:lnSpc>
                <a:spcPct val="100000"/>
              </a:lnSpc>
              <a:spcBef>
                <a:spcPts val="560"/>
              </a:spcBef>
            </a:pPr>
            <a:r>
              <a:rPr sz="2118" spc="-4" dirty="0">
                <a:latin typeface="Times New Roman"/>
                <a:cs typeface="Times New Roman"/>
              </a:rPr>
              <a:t>Other complexity </a:t>
            </a:r>
            <a:r>
              <a:rPr sz="2118" spc="-9" dirty="0">
                <a:latin typeface="Times New Roman"/>
                <a:cs typeface="Times New Roman"/>
              </a:rPr>
              <a:t>adjustment </a:t>
            </a:r>
            <a:r>
              <a:rPr sz="2118" spc="-4" dirty="0">
                <a:latin typeface="Times New Roman"/>
                <a:cs typeface="Times New Roman"/>
              </a:rPr>
              <a:t>factors </a:t>
            </a:r>
            <a:r>
              <a:rPr sz="2118" dirty="0">
                <a:latin typeface="Times New Roman"/>
                <a:cs typeface="Times New Roman"/>
              </a:rPr>
              <a:t>are </a:t>
            </a:r>
            <a:r>
              <a:rPr sz="2118" spc="-4" dirty="0">
                <a:latin typeface="Times New Roman"/>
                <a:cs typeface="Times New Roman"/>
              </a:rPr>
              <a:t>treated </a:t>
            </a:r>
            <a:r>
              <a:rPr sz="2118" dirty="0">
                <a:latin typeface="Times New Roman"/>
                <a:cs typeface="Times New Roman"/>
              </a:rPr>
              <a:t>as </a:t>
            </a:r>
            <a:r>
              <a:rPr sz="2118" spc="-4" dirty="0">
                <a:latin typeface="Times New Roman"/>
                <a:cs typeface="Times New Roman"/>
              </a:rPr>
              <a:t>average. Compute  </a:t>
            </a:r>
            <a:r>
              <a:rPr sz="2118" dirty="0">
                <a:latin typeface="Times New Roman"/>
                <a:cs typeface="Times New Roman"/>
              </a:rPr>
              <a:t>the </a:t>
            </a:r>
            <a:r>
              <a:rPr sz="2118" spc="-4" dirty="0">
                <a:latin typeface="Times New Roman"/>
                <a:cs typeface="Times New Roman"/>
              </a:rPr>
              <a:t>function points for the</a:t>
            </a:r>
            <a:r>
              <a:rPr sz="2118" spc="-44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project.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3007" y="282"/>
            <a:ext cx="4225178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163164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142" y="1223682"/>
            <a:ext cx="623327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spc="-4" dirty="0">
                <a:latin typeface="Times New Roman"/>
                <a:cs typeface="Times New Roman"/>
              </a:rPr>
              <a:t>Solution: </a:t>
            </a:r>
            <a:r>
              <a:rPr sz="1765" spc="-4" dirty="0">
                <a:latin typeface="Times New Roman"/>
                <a:cs typeface="Times New Roman"/>
              </a:rPr>
              <a:t>Unadjusted function points </a:t>
            </a:r>
            <a:r>
              <a:rPr sz="1765" spc="-9" dirty="0">
                <a:latin typeface="Times New Roman"/>
                <a:cs typeface="Times New Roman"/>
              </a:rPr>
              <a:t>may </a:t>
            </a:r>
            <a:r>
              <a:rPr sz="1765" dirty="0">
                <a:latin typeface="Times New Roman"/>
                <a:cs typeface="Times New Roman"/>
              </a:rPr>
              <a:t>be </a:t>
            </a:r>
            <a:r>
              <a:rPr sz="1765" spc="-4" dirty="0">
                <a:latin typeface="Times New Roman"/>
                <a:cs typeface="Times New Roman"/>
              </a:rPr>
              <a:t>counted using table</a:t>
            </a:r>
            <a:r>
              <a:rPr sz="1765" spc="4" dirty="0">
                <a:latin typeface="Times New Roman"/>
                <a:cs typeface="Times New Roman"/>
              </a:rPr>
              <a:t> </a:t>
            </a:r>
            <a:r>
              <a:rPr sz="1765" dirty="0"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6191" y="2400300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5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96191" y="2866913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600225" y="309954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600225" y="3326803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608294" y="3579607"/>
            <a:ext cx="672353" cy="170890"/>
          </a:xfrm>
          <a:custGeom>
            <a:avLst/>
            <a:gdLst/>
            <a:ahLst/>
            <a:cxnLst/>
            <a:rect l="l" t="t" r="r" b="b"/>
            <a:pathLst>
              <a:path w="762000" h="193675">
                <a:moveTo>
                  <a:pt x="0" y="0"/>
                </a:moveTo>
                <a:lnTo>
                  <a:pt x="0" y="193547"/>
                </a:lnTo>
                <a:lnTo>
                  <a:pt x="761999" y="193547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612328" y="3812241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612328" y="4039496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608294" y="4321884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612328" y="4553174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612328" y="4780429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08294" y="501709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612328" y="5249731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612328" y="5476987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477896" y="2182457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5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481931" y="2415091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5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481931" y="2881705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487309" y="311433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495377" y="359439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499412" y="3827033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499412" y="405428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495377" y="4335332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499412" y="4567966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495377" y="5031889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499412" y="5264523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499412" y="5490434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8087509" y="3321423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100956" y="403411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100956" y="4775050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100956" y="5471608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113059" y="5814509"/>
            <a:ext cx="672353" cy="169769"/>
          </a:xfrm>
          <a:custGeom>
            <a:avLst/>
            <a:gdLst/>
            <a:ahLst/>
            <a:cxnLst/>
            <a:rect l="l" t="t" r="r" b="b"/>
            <a:pathLst>
              <a:path w="762000" h="192404">
                <a:moveTo>
                  <a:pt x="0" y="0"/>
                </a:moveTo>
                <a:lnTo>
                  <a:pt x="0" y="192023"/>
                </a:lnTo>
                <a:lnTo>
                  <a:pt x="761999" y="192023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318211" y="1613143"/>
          <a:ext cx="6790766" cy="593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07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3677">
                <a:tc>
                  <a:txBody>
                    <a:bodyPr/>
                    <a:lstStyle/>
                    <a:p>
                      <a:pPr marL="413384" marR="259079" indent="-241300">
                        <a:lnSpc>
                          <a:spcPct val="8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unctional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Units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Count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57505" marR="433705" indent="-227329">
                        <a:lnSpc>
                          <a:spcPct val="1006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ty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325" marR="2076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Functional  Unit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23">
                <a:tc>
                  <a:txBody>
                    <a:bodyPr/>
                    <a:lstStyle/>
                    <a:p>
                      <a:pPr marL="189865" marR="446405">
                        <a:lnSpc>
                          <a:spcPts val="1839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  Inputs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78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9725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R="2698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60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189865">
                        <a:lnSpc>
                          <a:spcPts val="11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(EIs)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13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4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04925">
                        <a:lnSpc>
                          <a:spcPts val="13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192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072">
                <a:tc>
                  <a:txBody>
                    <a:bodyPr/>
                    <a:lstStyle/>
                    <a:p>
                      <a:pPr marL="167005" marR="469265" algn="just">
                        <a:lnSpc>
                          <a:spcPts val="1839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Outputs  (EOs)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78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26098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146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14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5468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417">
                <a:tc>
                  <a:txBody>
                    <a:bodyPr/>
                    <a:lstStyle/>
                    <a:p>
                      <a:pPr marL="184785" marR="412115" algn="just">
                        <a:lnSpc>
                          <a:spcPts val="1839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External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Inquiries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(EQs)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78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7754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47">
                <a:tc>
                  <a:txBody>
                    <a:bodyPr/>
                    <a:lstStyle/>
                    <a:p>
                      <a:pPr marL="180340" marR="455930">
                        <a:lnSpc>
                          <a:spcPts val="1839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logical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789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ts val="1789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marL="180340">
                        <a:lnSpc>
                          <a:spcPts val="123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(ILFs)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66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1940" algn="r">
                        <a:lnSpc>
                          <a:spcPts val="13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787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62710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072">
                <a:tc>
                  <a:txBody>
                    <a:bodyPr/>
                    <a:lstStyle/>
                    <a:p>
                      <a:pPr marL="171450" marR="153670">
                        <a:lnSpc>
                          <a:spcPct val="853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External  Interface  Files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(EIFs)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78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7505">
                        <a:lnSpc>
                          <a:spcPts val="178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14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ts val="19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2330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7754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677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Total Unadjusted Function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Count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98059" y="534477"/>
            <a:ext cx="9278471" cy="745000"/>
          </a:xfrm>
          <a:prstGeom prst="rect">
            <a:avLst/>
          </a:prstGeom>
        </p:spPr>
        <p:txBody>
          <a:bodyPr vert="horz" wrap="square" lIns="0" tIns="67235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30817" y="121022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26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90" y="1536326"/>
            <a:ext cx="758078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33">
              <a:lnSpc>
                <a:spcPts val="1549"/>
              </a:lnSpc>
            </a:pPr>
            <a:r>
              <a:rPr sz="1721" spc="13" dirty="0">
                <a:latin typeface="Times New Roman"/>
                <a:cs typeface="Times New Roman"/>
              </a:rPr>
              <a:t>14</a:t>
            </a:r>
            <a:endParaRPr sz="1721">
              <a:latin typeface="Times New Roman"/>
              <a:cs typeface="Times New Roman"/>
            </a:endParaRPr>
          </a:p>
          <a:p>
            <a:pPr marL="11206">
              <a:lnSpc>
                <a:spcPts val="4818"/>
              </a:lnSpc>
            </a:pPr>
            <a:r>
              <a:rPr sz="4500" spc="-57" dirty="0">
                <a:latin typeface="Verdana"/>
                <a:cs typeface="Verdana"/>
              </a:rPr>
              <a:t>∑</a:t>
            </a:r>
            <a:r>
              <a:rPr sz="4500" spc="-1169" dirty="0">
                <a:latin typeface="Verdana"/>
                <a:cs typeface="Verdana"/>
              </a:rPr>
              <a:t> </a:t>
            </a:r>
            <a:r>
              <a:rPr sz="4500" i="1" spc="-178" baseline="13888" dirty="0">
                <a:latin typeface="Times New Roman"/>
                <a:cs typeface="Times New Roman"/>
              </a:rPr>
              <a:t>F</a:t>
            </a:r>
            <a:r>
              <a:rPr sz="1721" i="1" spc="-119" dirty="0">
                <a:latin typeface="Times New Roman"/>
                <a:cs typeface="Times New Roman"/>
              </a:rPr>
              <a:t>i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4719" y="1732877"/>
            <a:ext cx="562871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4500" spc="6" baseline="-4084" dirty="0">
                <a:latin typeface="Symbol"/>
                <a:cs typeface="Symbol"/>
              </a:rPr>
              <a:t></a:t>
            </a:r>
            <a:r>
              <a:rPr sz="4500" spc="-463" baseline="-4084" dirty="0">
                <a:latin typeface="Times New Roman"/>
                <a:cs typeface="Times New Roman"/>
              </a:rPr>
              <a:t> </a:t>
            </a:r>
            <a:r>
              <a:rPr sz="2647" spc="-4" dirty="0">
                <a:latin typeface="Times New Roman"/>
                <a:cs typeface="Times New Roman"/>
              </a:rPr>
              <a:t>3+4+3+5+3+3+3+3+3+3+2+3+0+3=41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5773" y="2289360"/>
            <a:ext cx="3473824" cy="3658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743"/>
            <a:r>
              <a:rPr sz="1721" i="1" spc="31" dirty="0">
                <a:latin typeface="Times New Roman"/>
                <a:cs typeface="Times New Roman"/>
              </a:rPr>
              <a:t>i</a:t>
            </a:r>
            <a:r>
              <a:rPr sz="1721" spc="31" dirty="0">
                <a:latin typeface="Symbol"/>
                <a:cs typeface="Symbol"/>
              </a:rPr>
              <a:t></a:t>
            </a:r>
            <a:r>
              <a:rPr sz="1721" spc="31" dirty="0">
                <a:latin typeface="Times New Roman"/>
                <a:cs typeface="Times New Roman"/>
              </a:rPr>
              <a:t>1</a:t>
            </a:r>
            <a:endParaRPr sz="1721">
              <a:latin typeface="Times New Roman"/>
              <a:cs typeface="Times New Roman"/>
            </a:endParaRPr>
          </a:p>
          <a:p>
            <a:pPr marL="11206">
              <a:spcBef>
                <a:spcPts val="424"/>
              </a:spcBef>
              <a:tabLst>
                <a:tab pos="817513" algn="l"/>
              </a:tabLst>
            </a:pPr>
            <a:r>
              <a:rPr sz="2471" spc="-9" dirty="0">
                <a:latin typeface="Times New Roman"/>
                <a:cs typeface="Times New Roman"/>
              </a:rPr>
              <a:t>CAF	</a:t>
            </a:r>
            <a:r>
              <a:rPr sz="2471" spc="-4" dirty="0">
                <a:latin typeface="Times New Roman"/>
                <a:cs typeface="Times New Roman"/>
              </a:rPr>
              <a:t>= </a:t>
            </a:r>
            <a:r>
              <a:rPr sz="2471" dirty="0">
                <a:latin typeface="Times New Roman"/>
                <a:cs typeface="Times New Roman"/>
              </a:rPr>
              <a:t>(0.65 </a:t>
            </a:r>
            <a:r>
              <a:rPr sz="2471" spc="-4" dirty="0">
                <a:latin typeface="Times New Roman"/>
                <a:cs typeface="Times New Roman"/>
              </a:rPr>
              <a:t>+ 0.01 x</a:t>
            </a:r>
            <a:r>
              <a:rPr sz="2471" spc="-4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Arial"/>
                <a:cs typeface="Arial"/>
              </a:rPr>
              <a:t>Σ</a:t>
            </a:r>
            <a:r>
              <a:rPr sz="2471" spc="-4" dirty="0">
                <a:latin typeface="Times New Roman"/>
                <a:cs typeface="Times New Roman"/>
              </a:rPr>
              <a:t>F</a:t>
            </a:r>
            <a:r>
              <a:rPr sz="2780" spc="-6" baseline="-21164" dirty="0">
                <a:latin typeface="Times New Roman"/>
                <a:cs typeface="Times New Roman"/>
              </a:rPr>
              <a:t>i</a:t>
            </a:r>
            <a:r>
              <a:rPr sz="2471" spc="-4" dirty="0">
                <a:latin typeface="Times New Roman"/>
                <a:cs typeface="Times New Roman"/>
              </a:rPr>
              <a:t>)</a:t>
            </a:r>
            <a:endParaRPr sz="2471">
              <a:latin typeface="Times New Roman"/>
              <a:cs typeface="Times New Roman"/>
            </a:endParaRPr>
          </a:p>
          <a:p>
            <a:pPr marL="817513">
              <a:spcBef>
                <a:spcPts val="582"/>
              </a:spcBef>
            </a:pPr>
            <a:r>
              <a:rPr sz="2471" spc="-4" dirty="0">
                <a:latin typeface="Times New Roman"/>
                <a:cs typeface="Times New Roman"/>
              </a:rPr>
              <a:t>= </a:t>
            </a:r>
            <a:r>
              <a:rPr sz="2471" dirty="0">
                <a:latin typeface="Times New Roman"/>
                <a:cs typeface="Times New Roman"/>
              </a:rPr>
              <a:t>(0.65 </a:t>
            </a:r>
            <a:r>
              <a:rPr sz="2471" spc="-4" dirty="0">
                <a:latin typeface="Times New Roman"/>
                <a:cs typeface="Times New Roman"/>
              </a:rPr>
              <a:t>+ 0.01 x</a:t>
            </a:r>
            <a:r>
              <a:rPr sz="2471" spc="-57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41)</a:t>
            </a:r>
            <a:endParaRPr sz="2471">
              <a:latin typeface="Times New Roman"/>
              <a:cs typeface="Times New Roman"/>
            </a:endParaRPr>
          </a:p>
          <a:p>
            <a:pPr marL="817513">
              <a:spcBef>
                <a:spcPts val="591"/>
              </a:spcBef>
            </a:pPr>
            <a:r>
              <a:rPr sz="2471" spc="-4" dirty="0">
                <a:latin typeface="Times New Roman"/>
                <a:cs typeface="Times New Roman"/>
              </a:rPr>
              <a:t>=</a:t>
            </a:r>
            <a:r>
              <a:rPr sz="2471" spc="-7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1.06</a:t>
            </a:r>
            <a:endParaRPr sz="2471">
              <a:latin typeface="Times New Roman"/>
              <a:cs typeface="Times New Roman"/>
            </a:endParaRPr>
          </a:p>
          <a:p>
            <a:pPr marL="11206">
              <a:spcBef>
                <a:spcPts val="600"/>
              </a:spcBef>
              <a:tabLst>
                <a:tab pos="817513" algn="l"/>
              </a:tabLst>
            </a:pPr>
            <a:r>
              <a:rPr sz="2471" spc="-4" dirty="0">
                <a:latin typeface="Times New Roman"/>
                <a:cs typeface="Times New Roman"/>
              </a:rPr>
              <a:t>FP	= </a:t>
            </a:r>
            <a:r>
              <a:rPr sz="2471" dirty="0">
                <a:latin typeface="Times New Roman"/>
                <a:cs typeface="Times New Roman"/>
              </a:rPr>
              <a:t>UFP </a:t>
            </a:r>
            <a:r>
              <a:rPr sz="2471" spc="-4" dirty="0">
                <a:latin typeface="Times New Roman"/>
                <a:cs typeface="Times New Roman"/>
              </a:rPr>
              <a:t>x</a:t>
            </a:r>
            <a:r>
              <a:rPr sz="2471" spc="-8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CAF</a:t>
            </a:r>
            <a:endParaRPr sz="2471">
              <a:latin typeface="Times New Roman"/>
              <a:cs typeface="Times New Roman"/>
            </a:endParaRPr>
          </a:p>
          <a:p>
            <a:pPr marL="817513">
              <a:spcBef>
                <a:spcPts val="591"/>
              </a:spcBef>
            </a:pPr>
            <a:r>
              <a:rPr sz="2471" spc="-4" dirty="0">
                <a:latin typeface="Times New Roman"/>
                <a:cs typeface="Times New Roman"/>
              </a:rPr>
              <a:t>= </a:t>
            </a:r>
            <a:r>
              <a:rPr sz="2471" dirty="0">
                <a:latin typeface="Times New Roman"/>
                <a:cs typeface="Times New Roman"/>
              </a:rPr>
              <a:t>424 </a:t>
            </a:r>
            <a:r>
              <a:rPr sz="2471" spc="-4" dirty="0">
                <a:latin typeface="Times New Roman"/>
                <a:cs typeface="Times New Roman"/>
              </a:rPr>
              <a:t>x</a:t>
            </a:r>
            <a:r>
              <a:rPr sz="2471" spc="-71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1.06</a:t>
            </a:r>
            <a:endParaRPr sz="2471">
              <a:latin typeface="Times New Roman"/>
              <a:cs typeface="Times New Roman"/>
            </a:endParaRPr>
          </a:p>
          <a:p>
            <a:pPr marL="817513">
              <a:spcBef>
                <a:spcPts val="600"/>
              </a:spcBef>
            </a:pPr>
            <a:r>
              <a:rPr sz="2471" spc="-4" dirty="0">
                <a:latin typeface="Times New Roman"/>
                <a:cs typeface="Times New Roman"/>
              </a:rPr>
              <a:t>=</a:t>
            </a:r>
            <a:r>
              <a:rPr sz="2471" spc="-93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449.44</a:t>
            </a:r>
            <a:endParaRPr sz="2471">
              <a:latin typeface="Times New Roman"/>
              <a:cs typeface="Times New Roman"/>
            </a:endParaRPr>
          </a:p>
          <a:p>
            <a:pPr marL="77885">
              <a:spcBef>
                <a:spcPts val="2078"/>
              </a:spcBef>
              <a:tabLst>
                <a:tab pos="1628862" algn="l"/>
              </a:tabLst>
            </a:pPr>
            <a:r>
              <a:rPr sz="2647" dirty="0">
                <a:latin typeface="Times New Roman"/>
                <a:cs typeface="Times New Roman"/>
              </a:rPr>
              <a:t>Hence	</a:t>
            </a:r>
            <a:r>
              <a:rPr sz="2647" spc="-4" dirty="0">
                <a:latin typeface="Times New Roman"/>
                <a:cs typeface="Times New Roman"/>
              </a:rPr>
              <a:t>FP </a:t>
            </a:r>
            <a:r>
              <a:rPr sz="2647" dirty="0">
                <a:latin typeface="Times New Roman"/>
                <a:cs typeface="Times New Roman"/>
              </a:rPr>
              <a:t>=</a:t>
            </a:r>
            <a:r>
              <a:rPr sz="2647" spc="-84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Times New Roman"/>
                <a:cs typeface="Times New Roman"/>
              </a:rPr>
              <a:t>449</a:t>
            </a:r>
            <a:endParaRPr sz="264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8491" y="1242508"/>
            <a:ext cx="402963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CC0000"/>
                </a:solidFill>
                <a:latin typeface="Arial"/>
                <a:cs typeface="Arial"/>
              </a:rPr>
              <a:t>Relative </a:t>
            </a:r>
            <a:r>
              <a:rPr sz="2118" dirty="0">
                <a:solidFill>
                  <a:srgbClr val="CC0000"/>
                </a:solidFill>
                <a:latin typeface="Arial"/>
                <a:cs typeface="Arial"/>
              </a:rPr>
              <a:t>Cost </a:t>
            </a:r>
            <a:r>
              <a:rPr sz="2118" spc="-4">
                <a:solidFill>
                  <a:srgbClr val="CC0000"/>
                </a:solidFill>
                <a:latin typeface="Arial"/>
                <a:cs typeface="Arial"/>
              </a:rPr>
              <a:t>of Software</a:t>
            </a:r>
            <a:r>
              <a:rPr sz="2118" spc="-18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CC0000"/>
                </a:solidFill>
                <a:latin typeface="Arial"/>
                <a:cs typeface="Arial"/>
              </a:rPr>
              <a:t>Phases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3170" y="1647265"/>
            <a:ext cx="6719495" cy="453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3983007" y="519947"/>
            <a:ext cx="4225178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530" i="1" dirty="0">
                <a:solidFill>
                  <a:srgbClr val="323299"/>
                </a:solidFill>
                <a:latin typeface="Monotype Corsiva"/>
                <a:cs typeface="Monotype Corsiva"/>
              </a:rPr>
              <a:t>Software </a:t>
            </a:r>
            <a:r>
              <a:rPr lang="en-US" sz="3530" i="1" spc="-49" dirty="0">
                <a:solidFill>
                  <a:srgbClr val="323299"/>
                </a:solidFill>
                <a:latin typeface="Monotype Corsiva"/>
                <a:cs typeface="Monotype Corsiva"/>
              </a:rPr>
              <a:t>project planning</a:t>
            </a:r>
            <a:endParaRPr sz="353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817" y="121022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56059" y="5547446"/>
            <a:ext cx="2420471" cy="444368"/>
          </a:xfrm>
          <a:prstGeom prst="rect">
            <a:avLst/>
          </a:prstGeom>
        </p:spPr>
        <p:txBody>
          <a:bodyPr vert="horz" wrap="square" lIns="0" tIns="274970" rIns="0" bIns="0" rtlCol="0" anchor="ctr">
            <a:spAutoFit/>
          </a:bodyPr>
          <a:lstStyle/>
          <a:p>
            <a:pPr marL="480198">
              <a:lnSpc>
                <a:spcPts val="1293"/>
              </a:lnSpc>
            </a:pPr>
            <a:r>
              <a:rPr dirty="0"/>
              <a:t>31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21941" y="5667037"/>
            <a:ext cx="3630706" cy="2051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767"/>
              </a:lnSpc>
            </a:pPr>
            <a:r>
              <a:rPr spc="-4"/>
              <a:t>Software </a:t>
            </a:r>
            <a:r>
              <a:rPr spc="-4" dirty="0"/>
              <a:t>Engineering </a:t>
            </a:r>
            <a:r>
              <a:rPr spc="-9" dirty="0"/>
              <a:t>(3</a:t>
            </a:r>
            <a:r>
              <a:rPr sz="662" spc="-13" baseline="22222" dirty="0"/>
              <a:t>rd  </a:t>
            </a:r>
            <a:r>
              <a:rPr spc="-4" dirty="0"/>
              <a:t>ed.), </a:t>
            </a:r>
            <a:r>
              <a:rPr dirty="0"/>
              <a:t>By K.K </a:t>
            </a:r>
            <a:r>
              <a:rPr spc="-4" dirty="0"/>
              <a:t>Aggarwal </a:t>
            </a:r>
            <a:r>
              <a:rPr dirty="0"/>
              <a:t>&amp; </a:t>
            </a:r>
            <a:r>
              <a:rPr spc="-4" dirty="0"/>
              <a:t>Yogesh </a:t>
            </a:r>
            <a:r>
              <a:rPr dirty="0"/>
              <a:t>Singh, </a:t>
            </a:r>
            <a:r>
              <a:rPr spc="-4" dirty="0"/>
              <a:t>Copyright </a:t>
            </a:r>
            <a:r>
              <a:rPr dirty="0"/>
              <a:t>© </a:t>
            </a:r>
            <a:r>
              <a:rPr spc="-4" dirty="0"/>
              <a:t>New </a:t>
            </a:r>
            <a:r>
              <a:rPr spc="-9" dirty="0"/>
              <a:t>Age </a:t>
            </a:r>
            <a:r>
              <a:rPr spc="-4" dirty="0"/>
              <a:t>International Publishers,</a:t>
            </a:r>
            <a:r>
              <a:rPr spc="75" dirty="0"/>
              <a:t> </a:t>
            </a:r>
            <a:r>
              <a:rPr spc="-4" dirty="0"/>
              <a:t>2007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9952" y="1948478"/>
            <a:ext cx="348951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CC0000"/>
                </a:solidFill>
                <a:latin typeface="Arial"/>
                <a:cs typeface="Arial"/>
              </a:rPr>
              <a:t>Cost </a:t>
            </a:r>
            <a:r>
              <a:rPr sz="2118" dirty="0">
                <a:solidFill>
                  <a:srgbClr val="CC0000"/>
                </a:solidFill>
                <a:latin typeface="Arial"/>
                <a:cs typeface="Arial"/>
              </a:rPr>
              <a:t>to </a:t>
            </a:r>
            <a:r>
              <a:rPr sz="2118" spc="-4" dirty="0">
                <a:solidFill>
                  <a:srgbClr val="CC0000"/>
                </a:solidFill>
                <a:latin typeface="Arial"/>
                <a:cs typeface="Arial"/>
              </a:rPr>
              <a:t>Detect and Fix</a:t>
            </a:r>
            <a:r>
              <a:rPr sz="2118" spc="-2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CC0000"/>
                </a:solidFill>
                <a:latin typeface="Arial"/>
                <a:cs typeface="Arial"/>
              </a:rPr>
              <a:t>Faults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1233" y="5561703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4206239" y="0"/>
                </a:moveTo>
                <a:lnTo>
                  <a:pt x="94487" y="0"/>
                </a:lnTo>
                <a:lnTo>
                  <a:pt x="0" y="67055"/>
                </a:lnTo>
                <a:lnTo>
                  <a:pt x="4111751" y="67055"/>
                </a:lnTo>
                <a:lnTo>
                  <a:pt x="420623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271233" y="5561703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0" y="67055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271233" y="5276625"/>
            <a:ext cx="3711388" cy="67235"/>
          </a:xfrm>
          <a:custGeom>
            <a:avLst/>
            <a:gdLst/>
            <a:ahLst/>
            <a:cxnLst/>
            <a:rect l="l" t="t" r="r" b="b"/>
            <a:pathLst>
              <a:path w="4206240" h="76200">
                <a:moveTo>
                  <a:pt x="0" y="76199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271233" y="4999617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0" y="67055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271233" y="4722607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0" y="67055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271233" y="4445598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0" y="67055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271233" y="4160519"/>
            <a:ext cx="3711388" cy="67235"/>
          </a:xfrm>
          <a:custGeom>
            <a:avLst/>
            <a:gdLst/>
            <a:ahLst/>
            <a:cxnLst/>
            <a:rect l="l" t="t" r="r" b="b"/>
            <a:pathLst>
              <a:path w="4206240" h="76200">
                <a:moveTo>
                  <a:pt x="0" y="76199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271233" y="3883510"/>
            <a:ext cx="3711388" cy="58271"/>
          </a:xfrm>
          <a:custGeom>
            <a:avLst/>
            <a:gdLst/>
            <a:ahLst/>
            <a:cxnLst/>
            <a:rect l="l" t="t" r="r" b="b"/>
            <a:pathLst>
              <a:path w="4206240" h="66039">
                <a:moveTo>
                  <a:pt x="0" y="65531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271233" y="3606500"/>
            <a:ext cx="3711388" cy="58271"/>
          </a:xfrm>
          <a:custGeom>
            <a:avLst/>
            <a:gdLst/>
            <a:ahLst/>
            <a:cxnLst/>
            <a:rect l="l" t="t" r="r" b="b"/>
            <a:pathLst>
              <a:path w="4206240" h="66039">
                <a:moveTo>
                  <a:pt x="0" y="65531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271233" y="3329491"/>
            <a:ext cx="3711388" cy="58271"/>
          </a:xfrm>
          <a:custGeom>
            <a:avLst/>
            <a:gdLst/>
            <a:ahLst/>
            <a:cxnLst/>
            <a:rect l="l" t="t" r="r" b="b"/>
            <a:pathLst>
              <a:path w="4206240" h="66039">
                <a:moveTo>
                  <a:pt x="0" y="65531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271233" y="3043069"/>
            <a:ext cx="3711388" cy="67235"/>
          </a:xfrm>
          <a:custGeom>
            <a:avLst/>
            <a:gdLst/>
            <a:ahLst/>
            <a:cxnLst/>
            <a:rect l="l" t="t" r="r" b="b"/>
            <a:pathLst>
              <a:path w="4206240" h="76200">
                <a:moveTo>
                  <a:pt x="0" y="76199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271233" y="2766059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0" y="67055"/>
                </a:moveTo>
                <a:lnTo>
                  <a:pt x="94487" y="0"/>
                </a:lnTo>
                <a:lnTo>
                  <a:pt x="4206239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271233" y="5561703"/>
            <a:ext cx="3711388" cy="59391"/>
          </a:xfrm>
          <a:custGeom>
            <a:avLst/>
            <a:gdLst/>
            <a:ahLst/>
            <a:cxnLst/>
            <a:rect l="l" t="t" r="r" b="b"/>
            <a:pathLst>
              <a:path w="4206240" h="67310">
                <a:moveTo>
                  <a:pt x="4206239" y="0"/>
                </a:moveTo>
                <a:lnTo>
                  <a:pt x="4111751" y="67055"/>
                </a:lnTo>
                <a:lnTo>
                  <a:pt x="0" y="67055"/>
                </a:lnTo>
                <a:lnTo>
                  <a:pt x="94487" y="0"/>
                </a:lnTo>
                <a:lnTo>
                  <a:pt x="4206239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271234" y="2766059"/>
            <a:ext cx="83484" cy="2855259"/>
          </a:xfrm>
          <a:custGeom>
            <a:avLst/>
            <a:gdLst/>
            <a:ahLst/>
            <a:cxnLst/>
            <a:rect l="l" t="t" r="r" b="b"/>
            <a:pathLst>
              <a:path w="94614" h="3235960">
                <a:moveTo>
                  <a:pt x="0" y="3235451"/>
                </a:moveTo>
                <a:lnTo>
                  <a:pt x="0" y="67055"/>
                </a:lnTo>
                <a:lnTo>
                  <a:pt x="94487" y="0"/>
                </a:lnTo>
                <a:lnTo>
                  <a:pt x="94487" y="3168395"/>
                </a:lnTo>
                <a:lnTo>
                  <a:pt x="0" y="3235451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354605" y="2766059"/>
            <a:ext cx="3628465" cy="2795868"/>
          </a:xfrm>
          <a:custGeom>
            <a:avLst/>
            <a:gdLst/>
            <a:ahLst/>
            <a:cxnLst/>
            <a:rect l="l" t="t" r="r" b="b"/>
            <a:pathLst>
              <a:path w="4112259" h="3168650">
                <a:moveTo>
                  <a:pt x="0" y="0"/>
                </a:moveTo>
                <a:lnTo>
                  <a:pt x="0" y="3168395"/>
                </a:lnTo>
                <a:lnTo>
                  <a:pt x="4111751" y="3168395"/>
                </a:lnTo>
                <a:lnTo>
                  <a:pt x="4111751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698851" y="5545566"/>
            <a:ext cx="76760" cy="75640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86867" y="18287"/>
                </a:moveTo>
                <a:lnTo>
                  <a:pt x="86867" y="0"/>
                </a:lnTo>
                <a:lnTo>
                  <a:pt x="0" y="67055"/>
                </a:lnTo>
                <a:lnTo>
                  <a:pt x="0" y="85343"/>
                </a:lnTo>
                <a:lnTo>
                  <a:pt x="86867" y="18287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698851" y="5545566"/>
            <a:ext cx="76760" cy="75640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0" y="85343"/>
                </a:moveTo>
                <a:lnTo>
                  <a:pt x="0" y="67055"/>
                </a:lnTo>
                <a:lnTo>
                  <a:pt x="86867" y="0"/>
                </a:lnTo>
                <a:lnTo>
                  <a:pt x="86867" y="18287"/>
                </a:lnTo>
                <a:lnTo>
                  <a:pt x="0" y="85343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455458" y="5604734"/>
            <a:ext cx="243728" cy="16249"/>
          </a:xfrm>
          <a:custGeom>
            <a:avLst/>
            <a:gdLst/>
            <a:ahLst/>
            <a:cxnLst/>
            <a:rect l="l" t="t" r="r" b="b"/>
            <a:pathLst>
              <a:path w="276225" h="18414">
                <a:moveTo>
                  <a:pt x="0" y="18287"/>
                </a:moveTo>
                <a:lnTo>
                  <a:pt x="275843" y="18287"/>
                </a:lnTo>
                <a:lnTo>
                  <a:pt x="275843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451262" y="5600537"/>
            <a:ext cx="252132" cy="24653"/>
          </a:xfrm>
          <a:custGeom>
            <a:avLst/>
            <a:gdLst/>
            <a:ahLst/>
            <a:cxnLst/>
            <a:rect l="l" t="t" r="r" b="b"/>
            <a:pathLst>
              <a:path w="285750" h="27939">
                <a:moveTo>
                  <a:pt x="0" y="27800"/>
                </a:moveTo>
                <a:lnTo>
                  <a:pt x="285356" y="27800"/>
                </a:lnTo>
                <a:lnTo>
                  <a:pt x="285356" y="0"/>
                </a:lnTo>
                <a:lnTo>
                  <a:pt x="0" y="0"/>
                </a:lnTo>
                <a:lnTo>
                  <a:pt x="0" y="2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455458" y="5545566"/>
            <a:ext cx="320488" cy="59391"/>
          </a:xfrm>
          <a:custGeom>
            <a:avLst/>
            <a:gdLst/>
            <a:ahLst/>
            <a:cxnLst/>
            <a:rect l="l" t="t" r="r" b="b"/>
            <a:pathLst>
              <a:path w="363220" h="67310">
                <a:moveTo>
                  <a:pt x="362711" y="0"/>
                </a:moveTo>
                <a:lnTo>
                  <a:pt x="96011" y="0"/>
                </a:lnTo>
                <a:lnTo>
                  <a:pt x="0" y="67055"/>
                </a:lnTo>
                <a:lnTo>
                  <a:pt x="275843" y="67055"/>
                </a:lnTo>
                <a:lnTo>
                  <a:pt x="362711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4455458" y="5545566"/>
            <a:ext cx="320488" cy="59391"/>
          </a:xfrm>
          <a:custGeom>
            <a:avLst/>
            <a:gdLst/>
            <a:ahLst/>
            <a:cxnLst/>
            <a:rect l="l" t="t" r="r" b="b"/>
            <a:pathLst>
              <a:path w="363220" h="67310">
                <a:moveTo>
                  <a:pt x="275843" y="67055"/>
                </a:moveTo>
                <a:lnTo>
                  <a:pt x="362711" y="0"/>
                </a:lnTo>
                <a:lnTo>
                  <a:pt x="96011" y="0"/>
                </a:lnTo>
                <a:lnTo>
                  <a:pt x="0" y="67055"/>
                </a:lnTo>
                <a:lnTo>
                  <a:pt x="275843" y="67055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303969" y="5520017"/>
            <a:ext cx="75640" cy="100853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343" y="47243"/>
                </a:moveTo>
                <a:lnTo>
                  <a:pt x="85343" y="0"/>
                </a:lnTo>
                <a:lnTo>
                  <a:pt x="0" y="67055"/>
                </a:lnTo>
                <a:lnTo>
                  <a:pt x="0" y="114299"/>
                </a:lnTo>
                <a:lnTo>
                  <a:pt x="85343" y="47243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303969" y="5520017"/>
            <a:ext cx="75640" cy="100853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114299"/>
                </a:moveTo>
                <a:lnTo>
                  <a:pt x="0" y="67055"/>
                </a:lnTo>
                <a:lnTo>
                  <a:pt x="85343" y="0"/>
                </a:lnTo>
                <a:lnTo>
                  <a:pt x="85343" y="47243"/>
                </a:lnTo>
                <a:lnTo>
                  <a:pt x="0" y="114299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060577" y="5600027"/>
            <a:ext cx="243728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3" y="0"/>
                </a:lnTo>
              </a:path>
            </a:pathLst>
          </a:custGeom>
          <a:ln w="47243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060577" y="5579184"/>
            <a:ext cx="243728" cy="42022"/>
          </a:xfrm>
          <a:custGeom>
            <a:avLst/>
            <a:gdLst/>
            <a:ahLst/>
            <a:cxnLst/>
            <a:rect l="l" t="t" r="r" b="b"/>
            <a:pathLst>
              <a:path w="276225" h="47625">
                <a:moveTo>
                  <a:pt x="0" y="0"/>
                </a:moveTo>
                <a:lnTo>
                  <a:pt x="0" y="47243"/>
                </a:lnTo>
                <a:lnTo>
                  <a:pt x="275843" y="47243"/>
                </a:lnTo>
                <a:lnTo>
                  <a:pt x="275843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060577" y="5520017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4" h="67310">
                <a:moveTo>
                  <a:pt x="361187" y="0"/>
                </a:moveTo>
                <a:lnTo>
                  <a:pt x="94487" y="0"/>
                </a:lnTo>
                <a:lnTo>
                  <a:pt x="0" y="67055"/>
                </a:lnTo>
                <a:lnTo>
                  <a:pt x="275843" y="67055"/>
                </a:lnTo>
                <a:lnTo>
                  <a:pt x="361187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060577" y="5520017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4" h="67310">
                <a:moveTo>
                  <a:pt x="275843" y="67055"/>
                </a:moveTo>
                <a:lnTo>
                  <a:pt x="361187" y="0"/>
                </a:lnTo>
                <a:lnTo>
                  <a:pt x="94487" y="0"/>
                </a:lnTo>
                <a:lnTo>
                  <a:pt x="0" y="67055"/>
                </a:lnTo>
                <a:lnTo>
                  <a:pt x="275843" y="67055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901018" y="5503882"/>
            <a:ext cx="83484" cy="117101"/>
          </a:xfrm>
          <a:custGeom>
            <a:avLst/>
            <a:gdLst/>
            <a:ahLst/>
            <a:cxnLst/>
            <a:rect l="l" t="t" r="r" b="b"/>
            <a:pathLst>
              <a:path w="94614" h="132714">
                <a:moveTo>
                  <a:pt x="94487" y="65531"/>
                </a:moveTo>
                <a:lnTo>
                  <a:pt x="94487" y="0"/>
                </a:lnTo>
                <a:lnTo>
                  <a:pt x="0" y="65531"/>
                </a:lnTo>
                <a:lnTo>
                  <a:pt x="0" y="132587"/>
                </a:lnTo>
                <a:lnTo>
                  <a:pt x="94487" y="65531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901018" y="5503882"/>
            <a:ext cx="83484" cy="117101"/>
          </a:xfrm>
          <a:custGeom>
            <a:avLst/>
            <a:gdLst/>
            <a:ahLst/>
            <a:cxnLst/>
            <a:rect l="l" t="t" r="r" b="b"/>
            <a:pathLst>
              <a:path w="94614" h="132714">
                <a:moveTo>
                  <a:pt x="0" y="132587"/>
                </a:moveTo>
                <a:lnTo>
                  <a:pt x="0" y="65531"/>
                </a:lnTo>
                <a:lnTo>
                  <a:pt x="94487" y="0"/>
                </a:lnTo>
                <a:lnTo>
                  <a:pt x="94487" y="65531"/>
                </a:lnTo>
                <a:lnTo>
                  <a:pt x="0" y="132587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665694" y="5561703"/>
            <a:ext cx="235324" cy="59391"/>
          </a:xfrm>
          <a:custGeom>
            <a:avLst/>
            <a:gdLst/>
            <a:ahLst/>
            <a:cxnLst/>
            <a:rect l="l" t="t" r="r" b="b"/>
            <a:pathLst>
              <a:path w="266700" h="67310">
                <a:moveTo>
                  <a:pt x="0" y="0"/>
                </a:moveTo>
                <a:lnTo>
                  <a:pt x="0" y="67055"/>
                </a:lnTo>
                <a:lnTo>
                  <a:pt x="266699" y="67055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665694" y="5561703"/>
            <a:ext cx="235324" cy="59391"/>
          </a:xfrm>
          <a:custGeom>
            <a:avLst/>
            <a:gdLst/>
            <a:ahLst/>
            <a:cxnLst/>
            <a:rect l="l" t="t" r="r" b="b"/>
            <a:pathLst>
              <a:path w="266700" h="67310">
                <a:moveTo>
                  <a:pt x="0" y="0"/>
                </a:moveTo>
                <a:lnTo>
                  <a:pt x="0" y="67055"/>
                </a:lnTo>
                <a:lnTo>
                  <a:pt x="266699" y="67055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665695" y="5503881"/>
            <a:ext cx="318807" cy="58271"/>
          </a:xfrm>
          <a:custGeom>
            <a:avLst/>
            <a:gdLst/>
            <a:ahLst/>
            <a:cxnLst/>
            <a:rect l="l" t="t" r="r" b="b"/>
            <a:pathLst>
              <a:path w="361314" h="66039">
                <a:moveTo>
                  <a:pt x="361187" y="0"/>
                </a:moveTo>
                <a:lnTo>
                  <a:pt x="94487" y="0"/>
                </a:lnTo>
                <a:lnTo>
                  <a:pt x="0" y="65531"/>
                </a:lnTo>
                <a:lnTo>
                  <a:pt x="266699" y="65531"/>
                </a:lnTo>
                <a:lnTo>
                  <a:pt x="361187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665695" y="5503881"/>
            <a:ext cx="318807" cy="58271"/>
          </a:xfrm>
          <a:custGeom>
            <a:avLst/>
            <a:gdLst/>
            <a:ahLst/>
            <a:cxnLst/>
            <a:rect l="l" t="t" r="r" b="b"/>
            <a:pathLst>
              <a:path w="361314" h="66039">
                <a:moveTo>
                  <a:pt x="266699" y="65531"/>
                </a:moveTo>
                <a:lnTo>
                  <a:pt x="361187" y="0"/>
                </a:lnTo>
                <a:lnTo>
                  <a:pt x="94487" y="0"/>
                </a:lnTo>
                <a:lnTo>
                  <a:pt x="0" y="65531"/>
                </a:lnTo>
                <a:lnTo>
                  <a:pt x="266699" y="65531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504790" y="5419164"/>
            <a:ext cx="85165" cy="201706"/>
          </a:xfrm>
          <a:custGeom>
            <a:avLst/>
            <a:gdLst/>
            <a:ahLst/>
            <a:cxnLst/>
            <a:rect l="l" t="t" r="r" b="b"/>
            <a:pathLst>
              <a:path w="96520" h="228600">
                <a:moveTo>
                  <a:pt x="96011" y="161543"/>
                </a:moveTo>
                <a:lnTo>
                  <a:pt x="96011" y="0"/>
                </a:lnTo>
                <a:lnTo>
                  <a:pt x="0" y="67055"/>
                </a:lnTo>
                <a:lnTo>
                  <a:pt x="0" y="228599"/>
                </a:lnTo>
                <a:lnTo>
                  <a:pt x="96011" y="161543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504790" y="5419164"/>
            <a:ext cx="85165" cy="201706"/>
          </a:xfrm>
          <a:custGeom>
            <a:avLst/>
            <a:gdLst/>
            <a:ahLst/>
            <a:cxnLst/>
            <a:rect l="l" t="t" r="r" b="b"/>
            <a:pathLst>
              <a:path w="96520" h="228600">
                <a:moveTo>
                  <a:pt x="0" y="228599"/>
                </a:moveTo>
                <a:lnTo>
                  <a:pt x="0" y="67055"/>
                </a:lnTo>
                <a:lnTo>
                  <a:pt x="96011" y="0"/>
                </a:lnTo>
                <a:lnTo>
                  <a:pt x="96011" y="161543"/>
                </a:lnTo>
                <a:lnTo>
                  <a:pt x="0" y="228599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269466" y="5478331"/>
            <a:ext cx="235324" cy="14287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0" y="0"/>
                </a:moveTo>
                <a:lnTo>
                  <a:pt x="0" y="161543"/>
                </a:lnTo>
                <a:lnTo>
                  <a:pt x="266699" y="161543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69466" y="5478331"/>
            <a:ext cx="235324" cy="14287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0" y="0"/>
                </a:moveTo>
                <a:lnTo>
                  <a:pt x="0" y="161543"/>
                </a:lnTo>
                <a:lnTo>
                  <a:pt x="266699" y="161543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69466" y="5419164"/>
            <a:ext cx="320488" cy="59391"/>
          </a:xfrm>
          <a:custGeom>
            <a:avLst/>
            <a:gdLst/>
            <a:ahLst/>
            <a:cxnLst/>
            <a:rect l="l" t="t" r="r" b="b"/>
            <a:pathLst>
              <a:path w="363220" h="67310">
                <a:moveTo>
                  <a:pt x="362711" y="0"/>
                </a:moveTo>
                <a:lnTo>
                  <a:pt x="96011" y="0"/>
                </a:lnTo>
                <a:lnTo>
                  <a:pt x="0" y="67055"/>
                </a:lnTo>
                <a:lnTo>
                  <a:pt x="266699" y="67055"/>
                </a:lnTo>
                <a:lnTo>
                  <a:pt x="362711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269466" y="5419164"/>
            <a:ext cx="320488" cy="59391"/>
          </a:xfrm>
          <a:custGeom>
            <a:avLst/>
            <a:gdLst/>
            <a:ahLst/>
            <a:cxnLst/>
            <a:rect l="l" t="t" r="r" b="b"/>
            <a:pathLst>
              <a:path w="363220" h="67310">
                <a:moveTo>
                  <a:pt x="266699" y="67055"/>
                </a:moveTo>
                <a:lnTo>
                  <a:pt x="362711" y="0"/>
                </a:lnTo>
                <a:lnTo>
                  <a:pt x="96011" y="0"/>
                </a:lnTo>
                <a:lnTo>
                  <a:pt x="0" y="67055"/>
                </a:lnTo>
                <a:lnTo>
                  <a:pt x="266699" y="67055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109908" y="5142156"/>
            <a:ext cx="83484" cy="479051"/>
          </a:xfrm>
          <a:custGeom>
            <a:avLst/>
            <a:gdLst/>
            <a:ahLst/>
            <a:cxnLst/>
            <a:rect l="l" t="t" r="r" b="b"/>
            <a:pathLst>
              <a:path w="94614" h="542925">
                <a:moveTo>
                  <a:pt x="94487" y="475487"/>
                </a:moveTo>
                <a:lnTo>
                  <a:pt x="94487" y="0"/>
                </a:lnTo>
                <a:lnTo>
                  <a:pt x="0" y="67055"/>
                </a:lnTo>
                <a:lnTo>
                  <a:pt x="0" y="542543"/>
                </a:lnTo>
                <a:lnTo>
                  <a:pt x="94487" y="475487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109908" y="5142156"/>
            <a:ext cx="83484" cy="479051"/>
          </a:xfrm>
          <a:custGeom>
            <a:avLst/>
            <a:gdLst/>
            <a:ahLst/>
            <a:cxnLst/>
            <a:rect l="l" t="t" r="r" b="b"/>
            <a:pathLst>
              <a:path w="94614" h="542925">
                <a:moveTo>
                  <a:pt x="0" y="542543"/>
                </a:moveTo>
                <a:lnTo>
                  <a:pt x="0" y="67055"/>
                </a:lnTo>
                <a:lnTo>
                  <a:pt x="94487" y="0"/>
                </a:lnTo>
                <a:lnTo>
                  <a:pt x="94487" y="475487"/>
                </a:lnTo>
                <a:lnTo>
                  <a:pt x="0" y="542543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874584" y="5201323"/>
            <a:ext cx="235324" cy="419660"/>
          </a:xfrm>
          <a:custGeom>
            <a:avLst/>
            <a:gdLst/>
            <a:ahLst/>
            <a:cxnLst/>
            <a:rect l="l" t="t" r="r" b="b"/>
            <a:pathLst>
              <a:path w="266700" h="475614">
                <a:moveTo>
                  <a:pt x="0" y="0"/>
                </a:moveTo>
                <a:lnTo>
                  <a:pt x="0" y="475487"/>
                </a:lnTo>
                <a:lnTo>
                  <a:pt x="266699" y="475487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874584" y="5201323"/>
            <a:ext cx="235324" cy="419660"/>
          </a:xfrm>
          <a:custGeom>
            <a:avLst/>
            <a:gdLst/>
            <a:ahLst/>
            <a:cxnLst/>
            <a:rect l="l" t="t" r="r" b="b"/>
            <a:pathLst>
              <a:path w="266700" h="475614">
                <a:moveTo>
                  <a:pt x="0" y="0"/>
                </a:moveTo>
                <a:lnTo>
                  <a:pt x="0" y="475487"/>
                </a:lnTo>
                <a:lnTo>
                  <a:pt x="266699" y="475487"/>
                </a:lnTo>
                <a:lnTo>
                  <a:pt x="266699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874584" y="5142155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4" h="67310">
                <a:moveTo>
                  <a:pt x="361187" y="0"/>
                </a:moveTo>
                <a:lnTo>
                  <a:pt x="85343" y="0"/>
                </a:lnTo>
                <a:lnTo>
                  <a:pt x="0" y="67055"/>
                </a:lnTo>
                <a:lnTo>
                  <a:pt x="266699" y="67055"/>
                </a:lnTo>
                <a:lnTo>
                  <a:pt x="361187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874584" y="5142155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4" h="67310">
                <a:moveTo>
                  <a:pt x="266699" y="67055"/>
                </a:moveTo>
                <a:lnTo>
                  <a:pt x="361187" y="0"/>
                </a:lnTo>
                <a:lnTo>
                  <a:pt x="85343" y="0"/>
                </a:lnTo>
                <a:lnTo>
                  <a:pt x="0" y="67055"/>
                </a:lnTo>
                <a:lnTo>
                  <a:pt x="266699" y="67055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713680" y="2766059"/>
            <a:ext cx="85165" cy="2855259"/>
          </a:xfrm>
          <a:custGeom>
            <a:avLst/>
            <a:gdLst/>
            <a:ahLst/>
            <a:cxnLst/>
            <a:rect l="l" t="t" r="r" b="b"/>
            <a:pathLst>
              <a:path w="96520" h="3235960">
                <a:moveTo>
                  <a:pt x="96011" y="3168395"/>
                </a:moveTo>
                <a:lnTo>
                  <a:pt x="96011" y="0"/>
                </a:lnTo>
                <a:lnTo>
                  <a:pt x="0" y="67055"/>
                </a:lnTo>
                <a:lnTo>
                  <a:pt x="0" y="3235451"/>
                </a:lnTo>
                <a:lnTo>
                  <a:pt x="96011" y="3168395"/>
                </a:lnTo>
                <a:close/>
              </a:path>
            </a:pathLst>
          </a:custGeom>
          <a:solidFill>
            <a:srgbClr val="5D6F7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713680" y="2766059"/>
            <a:ext cx="85165" cy="2855259"/>
          </a:xfrm>
          <a:custGeom>
            <a:avLst/>
            <a:gdLst/>
            <a:ahLst/>
            <a:cxnLst/>
            <a:rect l="l" t="t" r="r" b="b"/>
            <a:pathLst>
              <a:path w="96520" h="3235960">
                <a:moveTo>
                  <a:pt x="0" y="3235451"/>
                </a:moveTo>
                <a:lnTo>
                  <a:pt x="0" y="67055"/>
                </a:lnTo>
                <a:lnTo>
                  <a:pt x="96011" y="0"/>
                </a:lnTo>
                <a:lnTo>
                  <a:pt x="96011" y="3168395"/>
                </a:lnTo>
                <a:lnTo>
                  <a:pt x="0" y="3235451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479701" y="2825226"/>
            <a:ext cx="234203" cy="2795868"/>
          </a:xfrm>
          <a:custGeom>
            <a:avLst/>
            <a:gdLst/>
            <a:ahLst/>
            <a:cxnLst/>
            <a:rect l="l" t="t" r="r" b="b"/>
            <a:pathLst>
              <a:path w="265429" h="3168650">
                <a:moveTo>
                  <a:pt x="0" y="0"/>
                </a:moveTo>
                <a:lnTo>
                  <a:pt x="0" y="3168395"/>
                </a:lnTo>
                <a:lnTo>
                  <a:pt x="265175" y="3168395"/>
                </a:lnTo>
                <a:lnTo>
                  <a:pt x="265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479701" y="2825226"/>
            <a:ext cx="234203" cy="2795868"/>
          </a:xfrm>
          <a:custGeom>
            <a:avLst/>
            <a:gdLst/>
            <a:ahLst/>
            <a:cxnLst/>
            <a:rect l="l" t="t" r="r" b="b"/>
            <a:pathLst>
              <a:path w="265429" h="3168650">
                <a:moveTo>
                  <a:pt x="0" y="0"/>
                </a:moveTo>
                <a:lnTo>
                  <a:pt x="0" y="3168395"/>
                </a:lnTo>
                <a:lnTo>
                  <a:pt x="265175" y="3168395"/>
                </a:lnTo>
                <a:lnTo>
                  <a:pt x="265175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7479702" y="2766059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5" h="67310">
                <a:moveTo>
                  <a:pt x="361187" y="0"/>
                </a:moveTo>
                <a:lnTo>
                  <a:pt x="85343" y="0"/>
                </a:lnTo>
                <a:lnTo>
                  <a:pt x="0" y="67055"/>
                </a:lnTo>
                <a:lnTo>
                  <a:pt x="265175" y="67055"/>
                </a:lnTo>
                <a:lnTo>
                  <a:pt x="361187" y="0"/>
                </a:lnTo>
                <a:close/>
              </a:path>
            </a:pathLst>
          </a:custGeom>
          <a:solidFill>
            <a:srgbClr val="8CA8A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479702" y="2766059"/>
            <a:ext cx="318807" cy="59391"/>
          </a:xfrm>
          <a:custGeom>
            <a:avLst/>
            <a:gdLst/>
            <a:ahLst/>
            <a:cxnLst/>
            <a:rect l="l" t="t" r="r" b="b"/>
            <a:pathLst>
              <a:path w="361315" h="67310">
                <a:moveTo>
                  <a:pt x="265175" y="67055"/>
                </a:moveTo>
                <a:lnTo>
                  <a:pt x="361187" y="0"/>
                </a:lnTo>
                <a:lnTo>
                  <a:pt x="85343" y="0"/>
                </a:lnTo>
                <a:lnTo>
                  <a:pt x="0" y="67055"/>
                </a:lnTo>
                <a:lnTo>
                  <a:pt x="265175" y="67055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271233" y="2825226"/>
            <a:ext cx="0" cy="2795868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3168395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229549" y="5620870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229549" y="5343860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229549" y="5058784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229549" y="4781774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229549" y="4504765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229549" y="4227754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229549" y="3941333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229549" y="3664324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29549" y="3387313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229549" y="3110304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229549" y="2825226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3857961" y="2718994"/>
            <a:ext cx="352425" cy="3072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88" b="1" spc="-31" dirty="0">
                <a:latin typeface="Arial"/>
                <a:cs typeface="Arial"/>
              </a:rPr>
              <a:t>20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algn="ctr">
              <a:spcBef>
                <a:spcPts val="339"/>
              </a:spcBef>
            </a:pPr>
            <a:r>
              <a:rPr sz="1588" b="1" spc="-31" dirty="0">
                <a:latin typeface="Arial"/>
                <a:cs typeface="Arial"/>
              </a:rPr>
              <a:t>18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16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14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12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algn="ctr">
              <a:spcBef>
                <a:spcPts val="349"/>
              </a:spcBef>
            </a:pPr>
            <a:r>
              <a:rPr sz="1588" b="1" spc="-31" dirty="0">
                <a:latin typeface="Arial"/>
                <a:cs typeface="Arial"/>
              </a:rPr>
              <a:t>10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08702"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8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08702"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6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08702" algn="ct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4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108702" algn="ctr">
              <a:spcBef>
                <a:spcPts val="335"/>
              </a:spcBef>
            </a:pPr>
            <a:r>
              <a:rPr sz="1588" b="1" spc="-31" dirty="0">
                <a:latin typeface="Arial"/>
                <a:cs typeface="Arial"/>
              </a:rPr>
              <a:t>2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L="217405" algn="ctr">
              <a:spcBef>
                <a:spcPts val="274"/>
              </a:spcBef>
            </a:pP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71233" y="5620870"/>
            <a:ext cx="3628465" cy="0"/>
          </a:xfrm>
          <a:custGeom>
            <a:avLst/>
            <a:gdLst/>
            <a:ahLst/>
            <a:cxnLst/>
            <a:rect l="l" t="t" r="r" b="b"/>
            <a:pathLst>
              <a:path w="4112259">
                <a:moveTo>
                  <a:pt x="0" y="0"/>
                </a:moveTo>
                <a:lnTo>
                  <a:pt x="4111751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4271233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876352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480124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85241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690359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7294132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7899250" y="5620870"/>
            <a:ext cx="0" cy="42022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 txBox="1"/>
          <p:nvPr/>
        </p:nvSpPr>
        <p:spPr>
          <a:xfrm>
            <a:off x="4403910" y="5716342"/>
            <a:ext cx="36363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296" dirty="0">
                <a:latin typeface="Arial"/>
                <a:cs typeface="Arial"/>
              </a:rPr>
              <a:t>R</a:t>
            </a:r>
            <a:r>
              <a:rPr sz="1588" b="1" spc="-31" dirty="0">
                <a:latin typeface="Arial"/>
                <a:cs typeface="Arial"/>
              </a:rPr>
              <a:t>e</a:t>
            </a:r>
            <a:r>
              <a:rPr sz="1588" b="1" spc="-4" dirty="0">
                <a:latin typeface="Arial"/>
                <a:cs typeface="Arial"/>
              </a:rPr>
              <a:t>q</a:t>
            </a:r>
            <a:endParaRPr sz="158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12797" y="5716342"/>
            <a:ext cx="35242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296" dirty="0">
                <a:latin typeface="Arial"/>
                <a:cs typeface="Arial"/>
              </a:rPr>
              <a:t>D</a:t>
            </a:r>
            <a:r>
              <a:rPr sz="1588" b="1" spc="-31" dirty="0">
                <a:latin typeface="Arial"/>
                <a:cs typeface="Arial"/>
              </a:rPr>
              <a:t>e</a:t>
            </a:r>
            <a:r>
              <a:rPr sz="1588" b="1" spc="-4" dirty="0">
                <a:latin typeface="Arial"/>
                <a:cs typeface="Arial"/>
              </a:rPr>
              <a:t>s</a:t>
            </a:r>
            <a:endParaRPr sz="1588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821683" y="5716342"/>
            <a:ext cx="30872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dirty="0">
                <a:latin typeface="Arial"/>
                <a:cs typeface="Arial"/>
              </a:rPr>
              <a:t>I</a:t>
            </a:r>
            <a:r>
              <a:rPr sz="1588" b="1" spc="-115" dirty="0">
                <a:latin typeface="Arial"/>
                <a:cs typeface="Arial"/>
              </a:rPr>
              <a:t> </a:t>
            </a:r>
            <a:r>
              <a:rPr sz="1588" b="1" spc="-53" dirty="0">
                <a:latin typeface="Arial"/>
                <a:cs typeface="Arial"/>
              </a:rPr>
              <a:t>nt</a:t>
            </a:r>
            <a:endParaRPr sz="1588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35426" y="4285578"/>
            <a:ext cx="125506" cy="126626"/>
          </a:xfrm>
          <a:custGeom>
            <a:avLst/>
            <a:gdLst/>
            <a:ahLst/>
            <a:cxnLst/>
            <a:rect l="l" t="t" r="r" b="b"/>
            <a:pathLst>
              <a:path w="142240" h="143510">
                <a:moveTo>
                  <a:pt x="0" y="0"/>
                </a:moveTo>
                <a:lnTo>
                  <a:pt x="0" y="143255"/>
                </a:ln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8235426" y="4285578"/>
            <a:ext cx="125506" cy="126626"/>
          </a:xfrm>
          <a:custGeom>
            <a:avLst/>
            <a:gdLst/>
            <a:ahLst/>
            <a:cxnLst/>
            <a:rect l="l" t="t" r="r" b="b"/>
            <a:pathLst>
              <a:path w="142240" h="143510">
                <a:moveTo>
                  <a:pt x="0" y="0"/>
                </a:moveTo>
                <a:lnTo>
                  <a:pt x="0" y="143255"/>
                </a:ln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 txBox="1"/>
          <p:nvPr/>
        </p:nvSpPr>
        <p:spPr>
          <a:xfrm>
            <a:off x="8168191" y="4184725"/>
            <a:ext cx="730624" cy="274773"/>
          </a:xfrm>
          <a:prstGeom prst="rect">
            <a:avLst/>
          </a:prstGeom>
          <a:ln w="9512">
            <a:solidFill>
              <a:srgbClr val="000000"/>
            </a:solidFill>
          </a:ln>
        </p:spPr>
        <p:txBody>
          <a:bodyPr vert="horz" wrap="square" lIns="0" tIns="30816" rIns="0" bIns="0" rtlCol="0">
            <a:spAutoFit/>
          </a:bodyPr>
          <a:lstStyle/>
          <a:p>
            <a:pPr marL="248224">
              <a:lnSpc>
                <a:spcPts val="1884"/>
              </a:lnSpc>
              <a:spcBef>
                <a:spcPts val="243"/>
              </a:spcBef>
            </a:pPr>
            <a:r>
              <a:rPr sz="1588" b="1" spc="-110" dirty="0">
                <a:latin typeface="Arial"/>
                <a:cs typeface="Arial"/>
              </a:rPr>
              <a:t>Cost</a:t>
            </a:r>
            <a:endParaRPr sz="1588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66326" y="2544498"/>
            <a:ext cx="192360" cy="316734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540"/>
              </a:lnSpc>
            </a:pPr>
            <a:r>
              <a:rPr sz="1412" spc="4" dirty="0">
                <a:latin typeface="Tahoma"/>
                <a:cs typeface="Tahoma"/>
              </a:rPr>
              <a:t>R</a:t>
            </a:r>
            <a:r>
              <a:rPr sz="1412" spc="-4" dirty="0">
                <a:latin typeface="Tahoma"/>
                <a:cs typeface="Tahoma"/>
              </a:rPr>
              <a:t>el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-9" dirty="0">
                <a:latin typeface="Tahoma"/>
                <a:cs typeface="Tahoma"/>
              </a:rPr>
              <a:t>t</a:t>
            </a:r>
            <a:r>
              <a:rPr sz="1412" spc="-4" dirty="0">
                <a:latin typeface="Tahoma"/>
                <a:cs typeface="Tahoma"/>
              </a:rPr>
              <a:t>iv</a:t>
            </a:r>
            <a:r>
              <a:rPr sz="1412" dirty="0">
                <a:latin typeface="Tahoma"/>
                <a:cs typeface="Tahoma"/>
              </a:rPr>
              <a:t>e C</a:t>
            </a:r>
            <a:r>
              <a:rPr sz="1412" spc="4" dirty="0">
                <a:latin typeface="Tahoma"/>
                <a:cs typeface="Tahoma"/>
              </a:rPr>
              <a:t>o</a:t>
            </a:r>
            <a:r>
              <a:rPr sz="1412" spc="-4" dirty="0">
                <a:latin typeface="Tahoma"/>
                <a:cs typeface="Tahoma"/>
              </a:rPr>
              <a:t>s</a:t>
            </a:r>
            <a:r>
              <a:rPr sz="1412" dirty="0">
                <a:latin typeface="Tahoma"/>
                <a:cs typeface="Tahoma"/>
              </a:rPr>
              <a:t>t</a:t>
            </a:r>
            <a:r>
              <a:rPr sz="1412" spc="9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t</a:t>
            </a:r>
            <a:r>
              <a:rPr sz="1412" dirty="0">
                <a:latin typeface="Tahoma"/>
                <a:cs typeface="Tahoma"/>
              </a:rPr>
              <a:t>o</a:t>
            </a:r>
            <a:r>
              <a:rPr sz="1412" spc="9" dirty="0">
                <a:latin typeface="Tahoma"/>
                <a:cs typeface="Tahoma"/>
              </a:rPr>
              <a:t> </a:t>
            </a:r>
            <a:r>
              <a:rPr sz="1412" spc="4" dirty="0">
                <a:latin typeface="Tahoma"/>
                <a:cs typeface="Tahoma"/>
              </a:rPr>
              <a:t>d</a:t>
            </a:r>
            <a:r>
              <a:rPr sz="1412" spc="-4" dirty="0">
                <a:latin typeface="Tahoma"/>
                <a:cs typeface="Tahoma"/>
              </a:rPr>
              <a:t>e</a:t>
            </a:r>
            <a:r>
              <a:rPr sz="1412" spc="-9" dirty="0">
                <a:latin typeface="Tahoma"/>
                <a:cs typeface="Tahoma"/>
              </a:rPr>
              <a:t>t</a:t>
            </a:r>
            <a:r>
              <a:rPr sz="1412" spc="-4" dirty="0">
                <a:latin typeface="Tahoma"/>
                <a:cs typeface="Tahoma"/>
              </a:rPr>
              <a:t>e</a:t>
            </a:r>
            <a:r>
              <a:rPr sz="1412" spc="4" dirty="0">
                <a:latin typeface="Tahoma"/>
                <a:cs typeface="Tahoma"/>
              </a:rPr>
              <a:t>c</a:t>
            </a:r>
            <a:r>
              <a:rPr sz="1412" dirty="0">
                <a:latin typeface="Tahoma"/>
                <a:cs typeface="Tahoma"/>
              </a:rPr>
              <a:t>t</a:t>
            </a:r>
            <a:r>
              <a:rPr sz="1412" spc="-4" dirty="0">
                <a:latin typeface="Tahoma"/>
                <a:cs typeface="Tahoma"/>
              </a:rPr>
              <a:t> 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-4" dirty="0">
                <a:latin typeface="Tahoma"/>
                <a:cs typeface="Tahoma"/>
              </a:rPr>
              <a:t>n</a:t>
            </a:r>
            <a:r>
              <a:rPr sz="1412" dirty="0">
                <a:latin typeface="Tahoma"/>
                <a:cs typeface="Tahoma"/>
              </a:rPr>
              <a:t>d</a:t>
            </a:r>
            <a:r>
              <a:rPr sz="1412" spc="9" dirty="0">
                <a:latin typeface="Tahoma"/>
                <a:cs typeface="Tahoma"/>
              </a:rPr>
              <a:t> </a:t>
            </a:r>
            <a:r>
              <a:rPr sz="1412" spc="-9" dirty="0">
                <a:latin typeface="Tahoma"/>
                <a:cs typeface="Tahoma"/>
              </a:rPr>
              <a:t>c</a:t>
            </a:r>
            <a:r>
              <a:rPr sz="1412" spc="-4" dirty="0">
                <a:latin typeface="Tahoma"/>
                <a:cs typeface="Tahoma"/>
              </a:rPr>
              <a:t>o</a:t>
            </a:r>
            <a:r>
              <a:rPr sz="1412" dirty="0">
                <a:latin typeface="Tahoma"/>
                <a:cs typeface="Tahoma"/>
              </a:rPr>
              <a:t>rr</a:t>
            </a:r>
            <a:r>
              <a:rPr sz="1412" spc="9" dirty="0">
                <a:latin typeface="Tahoma"/>
                <a:cs typeface="Tahoma"/>
              </a:rPr>
              <a:t>e</a:t>
            </a:r>
            <a:r>
              <a:rPr sz="1412" spc="-9" dirty="0">
                <a:latin typeface="Tahoma"/>
                <a:cs typeface="Tahoma"/>
              </a:rPr>
              <a:t>c</a:t>
            </a:r>
            <a:r>
              <a:rPr sz="1412" dirty="0">
                <a:latin typeface="Tahoma"/>
                <a:cs typeface="Tahoma"/>
              </a:rPr>
              <a:t>t</a:t>
            </a:r>
            <a:r>
              <a:rPr sz="1412" spc="9" dirty="0">
                <a:latin typeface="Tahoma"/>
                <a:cs typeface="Tahoma"/>
              </a:rPr>
              <a:t> </a:t>
            </a:r>
            <a:r>
              <a:rPr sz="1412" spc="-4" dirty="0">
                <a:latin typeface="Tahoma"/>
                <a:cs typeface="Tahoma"/>
              </a:rPr>
              <a:t>f</a:t>
            </a:r>
            <a:r>
              <a:rPr sz="1412" dirty="0">
                <a:latin typeface="Tahoma"/>
                <a:cs typeface="Tahoma"/>
              </a:rPr>
              <a:t>a</a:t>
            </a:r>
            <a:r>
              <a:rPr sz="1412" spc="-4" dirty="0">
                <a:latin typeface="Tahoma"/>
                <a:cs typeface="Tahoma"/>
              </a:rPr>
              <a:t>ul</a:t>
            </a:r>
            <a:r>
              <a:rPr sz="1412" dirty="0">
                <a:latin typeface="Tahoma"/>
                <a:cs typeface="Tahoma"/>
              </a:rPr>
              <a:t>t</a:t>
            </a:r>
            <a:endParaRPr sz="1412">
              <a:latin typeface="Tahoma"/>
              <a:cs typeface="Tahoma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29</a:t>
            </a:fld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0299" y="1793388"/>
            <a:ext cx="7253567" cy="39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427527" algn="l"/>
                <a:tab pos="1246721" algn="l"/>
                <a:tab pos="1647353" algn="l"/>
                <a:tab pos="2796017" algn="l"/>
                <a:tab pos="3090187" algn="l"/>
                <a:tab pos="4537504" algn="l"/>
                <a:tab pos="5771897" algn="l"/>
                <a:tab pos="6877417" algn="l"/>
              </a:tabLst>
            </a:pPr>
            <a:r>
              <a:rPr sz="2471" dirty="0">
                <a:latin typeface="Times New Roman"/>
                <a:cs typeface="Times New Roman"/>
              </a:rPr>
              <a:t>I</a:t>
            </a:r>
            <a:r>
              <a:rPr sz="2471" spc="-4" dirty="0">
                <a:latin typeface="Times New Roman"/>
                <a:cs typeface="Times New Roman"/>
              </a:rPr>
              <a:t>n</a:t>
            </a:r>
            <a:r>
              <a:rPr sz="2471" dirty="0">
                <a:latin typeface="Times New Roman"/>
                <a:cs typeface="Times New Roman"/>
              </a:rPr>
              <a:t>	ord</a:t>
            </a:r>
            <a:r>
              <a:rPr sz="2471" spc="-13" dirty="0">
                <a:latin typeface="Times New Roman"/>
                <a:cs typeface="Times New Roman"/>
              </a:rPr>
              <a:t>e</a:t>
            </a:r>
            <a:r>
              <a:rPr sz="2471" spc="-4" dirty="0">
                <a:latin typeface="Times New Roman"/>
                <a:cs typeface="Times New Roman"/>
              </a:rPr>
              <a:t>r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4" dirty="0">
                <a:latin typeface="Times New Roman"/>
                <a:cs typeface="Times New Roman"/>
              </a:rPr>
              <a:t>to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13" dirty="0">
                <a:latin typeface="Times New Roman"/>
                <a:cs typeface="Times New Roman"/>
              </a:rPr>
              <a:t>c</a:t>
            </a:r>
            <a:r>
              <a:rPr sz="2471" dirty="0">
                <a:latin typeface="Times New Roman"/>
                <a:cs typeface="Times New Roman"/>
              </a:rPr>
              <a:t>ondu</a:t>
            </a:r>
            <a:r>
              <a:rPr sz="2471" spc="-13" dirty="0">
                <a:latin typeface="Times New Roman"/>
                <a:cs typeface="Times New Roman"/>
              </a:rPr>
              <a:t>c</a:t>
            </a:r>
            <a:r>
              <a:rPr sz="2471" spc="-4" dirty="0">
                <a:latin typeface="Times New Roman"/>
                <a:cs typeface="Times New Roman"/>
              </a:rPr>
              <a:t>t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4" dirty="0">
                <a:latin typeface="Times New Roman"/>
                <a:cs typeface="Times New Roman"/>
              </a:rPr>
              <a:t>a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4" dirty="0">
                <a:latin typeface="Times New Roman"/>
                <a:cs typeface="Times New Roman"/>
              </a:rPr>
              <a:t>s</a:t>
            </a:r>
            <a:r>
              <a:rPr sz="2471" dirty="0">
                <a:latin typeface="Times New Roman"/>
                <a:cs typeface="Times New Roman"/>
              </a:rPr>
              <a:t>u</a:t>
            </a:r>
            <a:r>
              <a:rPr sz="2471" spc="-13" dirty="0">
                <a:latin typeface="Times New Roman"/>
                <a:cs typeface="Times New Roman"/>
              </a:rPr>
              <a:t>cce</a:t>
            </a:r>
            <a:r>
              <a:rPr sz="2471" spc="4" dirty="0">
                <a:latin typeface="Times New Roman"/>
                <a:cs typeface="Times New Roman"/>
              </a:rPr>
              <a:t>s</a:t>
            </a:r>
            <a:r>
              <a:rPr sz="2471" spc="-4" dirty="0">
                <a:latin typeface="Times New Roman"/>
                <a:cs typeface="Times New Roman"/>
              </a:rPr>
              <a:t>s</a:t>
            </a:r>
            <a:r>
              <a:rPr sz="2471" dirty="0">
                <a:latin typeface="Times New Roman"/>
                <a:cs typeface="Times New Roman"/>
              </a:rPr>
              <a:t>fu</a:t>
            </a:r>
            <a:r>
              <a:rPr sz="2471" spc="-4" dirty="0">
                <a:latin typeface="Times New Roman"/>
                <a:cs typeface="Times New Roman"/>
              </a:rPr>
              <a:t>l</a:t>
            </a:r>
            <a:r>
              <a:rPr sz="2471">
                <a:latin typeface="Times New Roman"/>
                <a:cs typeface="Times New Roman"/>
              </a:rPr>
              <a:t>	</a:t>
            </a:r>
            <a:r>
              <a:rPr sz="2471" spc="-4">
                <a:latin typeface="Times New Roman"/>
                <a:cs typeface="Times New Roman"/>
              </a:rPr>
              <a:t>s</a:t>
            </a:r>
            <a:r>
              <a:rPr sz="2471">
                <a:latin typeface="Times New Roman"/>
                <a:cs typeface="Times New Roman"/>
              </a:rPr>
              <a:t>of</a:t>
            </a:r>
            <a:r>
              <a:rPr sz="2471" spc="-4">
                <a:latin typeface="Times New Roman"/>
                <a:cs typeface="Times New Roman"/>
              </a:rPr>
              <a:t>t</a:t>
            </a:r>
            <a:r>
              <a:rPr sz="2471" spc="-18">
                <a:latin typeface="Times New Roman"/>
                <a:cs typeface="Times New Roman"/>
              </a:rPr>
              <a:t>w</a:t>
            </a:r>
            <a:r>
              <a:rPr sz="2471" spc="-13">
                <a:latin typeface="Times New Roman"/>
                <a:cs typeface="Times New Roman"/>
              </a:rPr>
              <a:t>a</a:t>
            </a:r>
            <a:r>
              <a:rPr sz="2471">
                <a:latin typeface="Times New Roman"/>
                <a:cs typeface="Times New Roman"/>
              </a:rPr>
              <a:t>r</a:t>
            </a:r>
            <a:r>
              <a:rPr sz="2471" spc="-4">
                <a:latin typeface="Times New Roman"/>
                <a:cs typeface="Times New Roman"/>
              </a:rPr>
              <a:t>e</a:t>
            </a:r>
            <a:r>
              <a:rPr sz="2471" dirty="0">
                <a:latin typeface="Times New Roman"/>
                <a:cs typeface="Times New Roman"/>
              </a:rPr>
              <a:t>	pro</a:t>
            </a:r>
            <a:r>
              <a:rPr sz="2471" spc="-4" dirty="0">
                <a:latin typeface="Times New Roman"/>
                <a:cs typeface="Times New Roman"/>
              </a:rPr>
              <a:t>j</a:t>
            </a:r>
            <a:r>
              <a:rPr sz="2471" spc="-13" dirty="0">
                <a:latin typeface="Times New Roman"/>
                <a:cs typeface="Times New Roman"/>
              </a:rPr>
              <a:t>ec</a:t>
            </a:r>
            <a:r>
              <a:rPr sz="2471" spc="-4" dirty="0">
                <a:latin typeface="Times New Roman"/>
                <a:cs typeface="Times New Roman"/>
              </a:rPr>
              <a:t>t,</a:t>
            </a:r>
            <a:r>
              <a:rPr sz="2471" dirty="0">
                <a:latin typeface="Times New Roman"/>
                <a:cs typeface="Times New Roman"/>
              </a:rPr>
              <a:t>	</a:t>
            </a:r>
            <a:r>
              <a:rPr sz="2471" spc="-9" dirty="0">
                <a:latin typeface="Times New Roman"/>
                <a:cs typeface="Times New Roman"/>
              </a:rPr>
              <a:t>w</a:t>
            </a:r>
            <a:r>
              <a:rPr sz="2471" spc="-4" dirty="0">
                <a:latin typeface="Times New Roman"/>
                <a:cs typeface="Times New Roman"/>
              </a:rPr>
              <a:t>e  </a:t>
            </a:r>
            <a:r>
              <a:rPr sz="2471" spc="-9" dirty="0">
                <a:latin typeface="Times New Roman"/>
                <a:cs typeface="Times New Roman"/>
              </a:rPr>
              <a:t>must</a:t>
            </a:r>
            <a:r>
              <a:rPr sz="2471" spc="-4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understand:</a:t>
            </a:r>
            <a:endParaRPr sz="2471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478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Scope of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work </a:t>
            </a:r>
            <a:r>
              <a:rPr sz="2294" spc="-9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2294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done</a:t>
            </a:r>
            <a:endParaRPr sz="2294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399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The 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risk to </a:t>
            </a:r>
            <a:r>
              <a:rPr sz="2294" dirty="0">
                <a:solidFill>
                  <a:srgbClr val="CC6500"/>
                </a:solidFill>
                <a:latin typeface="Times New Roman"/>
                <a:cs typeface="Times New Roman"/>
              </a:rPr>
              <a:t>be</a:t>
            </a:r>
            <a:r>
              <a:rPr sz="2294" spc="-62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CC6500"/>
                </a:solidFill>
                <a:latin typeface="Times New Roman"/>
                <a:cs typeface="Times New Roman"/>
              </a:rPr>
              <a:t>incurred</a:t>
            </a:r>
            <a:endParaRPr sz="2294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377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latin typeface="Times New Roman"/>
                <a:cs typeface="Times New Roman"/>
              </a:rPr>
              <a:t>The </a:t>
            </a:r>
            <a:r>
              <a:rPr sz="2294" spc="-4" dirty="0">
                <a:latin typeface="Times New Roman"/>
                <a:cs typeface="Times New Roman"/>
              </a:rPr>
              <a:t>resources</a:t>
            </a:r>
            <a:r>
              <a:rPr sz="2294" spc="-75" dirty="0">
                <a:latin typeface="Times New Roman"/>
                <a:cs typeface="Times New Roman"/>
              </a:rPr>
              <a:t> </a:t>
            </a:r>
            <a:r>
              <a:rPr sz="2294" spc="-4" dirty="0">
                <a:latin typeface="Times New Roman"/>
                <a:cs typeface="Times New Roman"/>
              </a:rPr>
              <a:t>required</a:t>
            </a:r>
            <a:endParaRPr sz="2294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385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solidFill>
                  <a:srgbClr val="326500"/>
                </a:solidFill>
                <a:latin typeface="Times New Roman"/>
                <a:cs typeface="Times New Roman"/>
              </a:rPr>
              <a:t>The </a:t>
            </a:r>
            <a:r>
              <a:rPr sz="2294" spc="-4" dirty="0">
                <a:solidFill>
                  <a:srgbClr val="326500"/>
                </a:solidFill>
                <a:latin typeface="Times New Roman"/>
                <a:cs typeface="Times New Roman"/>
              </a:rPr>
              <a:t>task to </a:t>
            </a:r>
            <a:r>
              <a:rPr sz="2294" dirty="0">
                <a:solidFill>
                  <a:srgbClr val="326500"/>
                </a:solidFill>
                <a:latin typeface="Times New Roman"/>
                <a:cs typeface="Times New Roman"/>
              </a:rPr>
              <a:t>be</a:t>
            </a:r>
            <a:r>
              <a:rPr sz="2294" spc="-35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326500"/>
                </a:solidFill>
                <a:latin typeface="Times New Roman"/>
                <a:cs typeface="Times New Roman"/>
              </a:rPr>
              <a:t>accomplished</a:t>
            </a:r>
            <a:endParaRPr sz="2294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174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The cost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2294" spc="-9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expended</a:t>
            </a:r>
            <a:endParaRPr sz="2294" dirty="0">
              <a:latin typeface="Times New Roman"/>
              <a:cs typeface="Times New Roman"/>
            </a:endParaRPr>
          </a:p>
          <a:p>
            <a:pPr marL="597305" indent="-501490">
              <a:spcBef>
                <a:spcPts val="1588"/>
              </a:spcBef>
              <a:buFont typeface="Segoe UI Symbol"/>
              <a:buChar char="▪"/>
              <a:tabLst>
                <a:tab pos="597305" algn="l"/>
                <a:tab pos="597866" algn="l"/>
              </a:tabLst>
            </a:pPr>
            <a:r>
              <a:rPr sz="2294" dirty="0">
                <a:solidFill>
                  <a:srgbClr val="323299"/>
                </a:solidFill>
                <a:latin typeface="Times New Roman"/>
                <a:cs typeface="Times New Roman"/>
              </a:rPr>
              <a:t>The </a:t>
            </a:r>
            <a:r>
              <a:rPr sz="2294" spc="-4" dirty="0">
                <a:solidFill>
                  <a:srgbClr val="323299"/>
                </a:solidFill>
                <a:latin typeface="Times New Roman"/>
                <a:cs typeface="Times New Roman"/>
              </a:rPr>
              <a:t>schedule to </a:t>
            </a:r>
            <a:r>
              <a:rPr sz="2294" dirty="0">
                <a:solidFill>
                  <a:srgbClr val="323299"/>
                </a:solidFill>
                <a:latin typeface="Times New Roman"/>
                <a:cs typeface="Times New Roman"/>
              </a:rPr>
              <a:t>be</a:t>
            </a:r>
            <a:r>
              <a:rPr sz="2294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94" spc="-4" dirty="0">
                <a:solidFill>
                  <a:srgbClr val="323299"/>
                </a:solidFill>
                <a:latin typeface="Times New Roman"/>
                <a:cs typeface="Times New Roman"/>
              </a:rPr>
              <a:t>followed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615" y="1175273"/>
            <a:ext cx="7578538" cy="5033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317"/>
            <a:r>
              <a:rPr sz="2118" spc="-4" dirty="0">
                <a:latin typeface="Arial"/>
                <a:cs typeface="Arial"/>
              </a:rPr>
              <a:t>Cost</a:t>
            </a:r>
            <a:r>
              <a:rPr sz="2118" spc="-53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Estimation</a:t>
            </a:r>
            <a:endParaRPr sz="2118" dirty="0">
              <a:latin typeface="Arial"/>
              <a:cs typeface="Arial"/>
            </a:endParaRPr>
          </a:p>
          <a:p>
            <a:pPr marL="63317" marR="4483">
              <a:spcBef>
                <a:spcPts val="410"/>
              </a:spcBef>
              <a:tabLst>
                <a:tab pos="386063" algn="l"/>
                <a:tab pos="1336933" algn="l"/>
                <a:tab pos="1689377" algn="l"/>
                <a:tab pos="2937218" algn="l"/>
                <a:tab pos="4214757" algn="l"/>
                <a:tab pos="4851846" algn="l"/>
                <a:tab pos="5486693" algn="l"/>
                <a:tab pos="6721086" algn="l"/>
                <a:tab pos="7240507" algn="l"/>
              </a:tabLst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A	n</a:t>
            </a:r>
            <a:r>
              <a:rPr sz="2118" spc="9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2118" spc="-18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ber	of	e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2118" spc="-18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118" spc="-13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n	t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ch</a:t>
            </a:r>
            <a:r>
              <a:rPr sz="2118" spc="-13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iqu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	have	</a:t>
            </a:r>
            <a:r>
              <a:rPr sz="2118" spc="-13" dirty="0">
                <a:solidFill>
                  <a:srgbClr val="653200"/>
                </a:solidFill>
                <a:latin typeface="Times New Roman"/>
                <a:cs typeface="Times New Roman"/>
              </a:rPr>
              <a:t>b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n	dev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loped	and	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ar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e  having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following attributes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common</a:t>
            </a:r>
            <a:r>
              <a:rPr sz="2118" spc="-66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:</a:t>
            </a:r>
            <a:endParaRPr sz="2118" dirty="0">
              <a:latin typeface="Times New Roman"/>
              <a:cs typeface="Times New Roman"/>
            </a:endParaRPr>
          </a:p>
          <a:p>
            <a:pPr marL="414640" indent="-403433">
              <a:spcBef>
                <a:spcPts val="1178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Project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scope must 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established in</a:t>
            </a:r>
            <a:r>
              <a:rPr sz="1765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advance</a:t>
            </a:r>
            <a:endParaRPr sz="1765" dirty="0">
              <a:latin typeface="Arial"/>
              <a:cs typeface="Arial"/>
            </a:endParaRPr>
          </a:p>
          <a:p>
            <a:pPr marL="414640" indent="-403433">
              <a:spcBef>
                <a:spcPts val="993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spc="-4">
                <a:solidFill>
                  <a:srgbClr val="329932"/>
                </a:solidFill>
                <a:latin typeface="Arial"/>
                <a:cs typeface="Arial"/>
              </a:rPr>
              <a:t>Software </a:t>
            </a:r>
            <a:r>
              <a:rPr sz="1765" spc="-9" dirty="0">
                <a:solidFill>
                  <a:srgbClr val="329932"/>
                </a:solidFill>
                <a:latin typeface="Arial"/>
                <a:cs typeface="Arial"/>
              </a:rPr>
              <a:t>metrics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are used </a:t>
            </a:r>
            <a:r>
              <a:rPr sz="1765" dirty="0">
                <a:solidFill>
                  <a:srgbClr val="329932"/>
                </a:solidFill>
                <a:latin typeface="Arial"/>
                <a:cs typeface="Arial"/>
              </a:rPr>
              <a:t>as a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basis </a:t>
            </a:r>
            <a:r>
              <a:rPr sz="1765" spc="-9" dirty="0">
                <a:solidFill>
                  <a:srgbClr val="329932"/>
                </a:solidFill>
                <a:latin typeface="Arial"/>
                <a:cs typeface="Arial"/>
              </a:rPr>
              <a:t>from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which estimates are</a:t>
            </a:r>
            <a:r>
              <a:rPr sz="1765" spc="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made</a:t>
            </a:r>
            <a:endParaRPr sz="1765" dirty="0">
              <a:latin typeface="Arial"/>
              <a:cs typeface="Arial"/>
            </a:endParaRPr>
          </a:p>
          <a:p>
            <a:pPr marL="414640" indent="-403433">
              <a:spcBef>
                <a:spcPts val="1059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project is broken into small pieces which are estimated</a:t>
            </a:r>
            <a:r>
              <a:rPr sz="1765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individually</a:t>
            </a:r>
            <a:endParaRPr sz="1765" dirty="0">
              <a:latin typeface="Arial"/>
              <a:cs typeface="Arial"/>
            </a:endParaRPr>
          </a:p>
          <a:p>
            <a:pPr marL="63317" marR="4483">
              <a:spcBef>
                <a:spcPts val="1478"/>
              </a:spcBef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To achieve reliable cost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schedule estimates,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of options 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arise:</a:t>
            </a:r>
            <a:endParaRPr sz="2118" dirty="0">
              <a:latin typeface="Times New Roman"/>
              <a:cs typeface="Times New Roman"/>
            </a:endParaRPr>
          </a:p>
          <a:p>
            <a:pPr marL="414640" indent="-403433">
              <a:spcBef>
                <a:spcPts val="1262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0032CC"/>
                </a:solidFill>
                <a:latin typeface="Arial"/>
                <a:cs typeface="Arial"/>
              </a:rPr>
              <a:t>Delay </a:t>
            </a:r>
            <a:r>
              <a:rPr sz="1765" spc="-4" dirty="0">
                <a:solidFill>
                  <a:srgbClr val="0032CC"/>
                </a:solidFill>
                <a:latin typeface="Arial"/>
                <a:cs typeface="Arial"/>
              </a:rPr>
              <a:t>estimation until late in</a:t>
            </a:r>
            <a:r>
              <a:rPr sz="1765" spc="-26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2CC"/>
                </a:solidFill>
                <a:latin typeface="Arial"/>
                <a:cs typeface="Arial"/>
              </a:rPr>
              <a:t>project</a:t>
            </a:r>
            <a:endParaRPr sz="1765" dirty="0">
              <a:latin typeface="Arial"/>
              <a:cs typeface="Arial"/>
            </a:endParaRPr>
          </a:p>
          <a:p>
            <a:pPr marL="414640" marR="71161" indent="-403433">
              <a:spcBef>
                <a:spcPts val="1059"/>
              </a:spcBef>
              <a:buFont typeface="Segoe UI Symbol"/>
              <a:buChar char="➢"/>
              <a:tabLst>
                <a:tab pos="414079" algn="l"/>
                <a:tab pos="414640" algn="l"/>
                <a:tab pos="937422" algn="l"/>
                <a:tab pos="1707868" algn="l"/>
                <a:tab pos="3277335" algn="l"/>
                <a:tab pos="4484833" algn="l"/>
                <a:tab pos="4794132" algn="l"/>
                <a:tab pos="5798793" algn="l"/>
                <a:tab pos="6593333" algn="l"/>
                <a:tab pos="7124520" algn="l"/>
              </a:tabLst>
            </a:pPr>
            <a:r>
              <a:rPr sz="1765" spc="4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	</a:t>
            </a:r>
            <a:r>
              <a:rPr sz="1765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	de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65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n	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765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hn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es	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o	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65" spc="-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	p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765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65" spc="-9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765" dirty="0">
                <a:solidFill>
                  <a:srgbClr val="003265"/>
                </a:solidFill>
                <a:latin typeface="Arial"/>
                <a:cs typeface="Arial"/>
              </a:rPr>
              <a:t>t	and 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schedule</a:t>
            </a:r>
            <a:r>
              <a:rPr sz="1765" spc="-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3265"/>
                </a:solidFill>
                <a:latin typeface="Arial"/>
                <a:cs typeface="Arial"/>
              </a:rPr>
              <a:t>estimates</a:t>
            </a:r>
            <a:endParaRPr sz="1765" dirty="0">
              <a:latin typeface="Arial"/>
              <a:cs typeface="Arial"/>
            </a:endParaRPr>
          </a:p>
          <a:p>
            <a:pPr marL="414640" indent="-403433">
              <a:spcBef>
                <a:spcPts val="931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329932"/>
                </a:solidFill>
                <a:latin typeface="Arial"/>
                <a:cs typeface="Arial"/>
              </a:rPr>
              <a:t>Develop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empirical models </a:t>
            </a:r>
            <a:r>
              <a:rPr sz="1765" spc="-9" dirty="0">
                <a:solidFill>
                  <a:srgbClr val="329932"/>
                </a:solidFill>
                <a:latin typeface="Arial"/>
                <a:cs typeface="Arial"/>
              </a:rPr>
              <a:t>for</a:t>
            </a:r>
            <a:r>
              <a:rPr sz="1765" spc="-1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329932"/>
                </a:solidFill>
                <a:latin typeface="Arial"/>
                <a:cs typeface="Arial"/>
              </a:rPr>
              <a:t>estimation</a:t>
            </a:r>
            <a:endParaRPr sz="1765" dirty="0">
              <a:latin typeface="Arial"/>
              <a:cs typeface="Arial"/>
            </a:endParaRPr>
          </a:p>
          <a:p>
            <a:pPr marL="414640" indent="-403433">
              <a:spcBef>
                <a:spcPts val="1059"/>
              </a:spcBef>
              <a:buFont typeface="Segoe UI Symbol"/>
              <a:buChar char="➢"/>
              <a:tabLst>
                <a:tab pos="414079" algn="l"/>
                <a:tab pos="414640" algn="l"/>
              </a:tabLst>
            </a:pPr>
            <a:r>
              <a:rPr sz="1765" dirty="0">
                <a:solidFill>
                  <a:srgbClr val="000099"/>
                </a:solidFill>
                <a:latin typeface="Arial"/>
                <a:cs typeface="Arial"/>
              </a:rPr>
              <a:t>Acquire one or </a:t>
            </a:r>
            <a:r>
              <a:rPr sz="1765" spc="-4" dirty="0">
                <a:solidFill>
                  <a:srgbClr val="000099"/>
                </a:solidFill>
                <a:latin typeface="Arial"/>
                <a:cs typeface="Arial"/>
              </a:rPr>
              <a:t>more automated estimation</a:t>
            </a:r>
            <a:r>
              <a:rPr sz="1765" spc="-106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000099"/>
                </a:solidFill>
                <a:latin typeface="Arial"/>
                <a:cs typeface="Arial"/>
              </a:rPr>
              <a:t>tools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3007" y="282"/>
            <a:ext cx="4225178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3582" y="1008523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696" y="1908584"/>
            <a:ext cx="1497106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spc="-4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824" dirty="0">
                <a:solidFill>
                  <a:srgbClr val="653200"/>
                </a:solidFill>
                <a:latin typeface="Times New Roman"/>
                <a:cs typeface="Times New Roman"/>
              </a:rPr>
              <a:t>OD</a:t>
            </a:r>
            <a:r>
              <a:rPr sz="2824" spc="-4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824" spc="-13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2824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5118" y="2330375"/>
            <a:ext cx="1492623" cy="1838325"/>
          </a:xfrm>
          <a:custGeom>
            <a:avLst/>
            <a:gdLst/>
            <a:ahLst/>
            <a:cxnLst/>
            <a:rect l="l" t="t" r="r" b="b"/>
            <a:pathLst>
              <a:path w="1691639" h="2083435">
                <a:moveTo>
                  <a:pt x="66354" y="1970410"/>
                </a:moveTo>
                <a:lnTo>
                  <a:pt x="45719" y="1874519"/>
                </a:lnTo>
                <a:lnTo>
                  <a:pt x="0" y="2083307"/>
                </a:lnTo>
                <a:lnTo>
                  <a:pt x="56387" y="2057555"/>
                </a:lnTo>
                <a:lnTo>
                  <a:pt x="56387" y="1982723"/>
                </a:lnTo>
                <a:lnTo>
                  <a:pt x="66354" y="1970410"/>
                </a:lnTo>
                <a:close/>
              </a:path>
              <a:path w="1691639" h="2083435">
                <a:moveTo>
                  <a:pt x="71627" y="1994915"/>
                </a:moveTo>
                <a:lnTo>
                  <a:pt x="66354" y="1970410"/>
                </a:lnTo>
                <a:lnTo>
                  <a:pt x="56387" y="1982723"/>
                </a:lnTo>
                <a:lnTo>
                  <a:pt x="71627" y="1994915"/>
                </a:lnTo>
                <a:close/>
              </a:path>
              <a:path w="1691639" h="2083435">
                <a:moveTo>
                  <a:pt x="193547" y="1994915"/>
                </a:moveTo>
                <a:lnTo>
                  <a:pt x="96728" y="1994915"/>
                </a:lnTo>
                <a:lnTo>
                  <a:pt x="86867" y="2007107"/>
                </a:lnTo>
                <a:lnTo>
                  <a:pt x="56387" y="1982723"/>
                </a:lnTo>
                <a:lnTo>
                  <a:pt x="56387" y="2057555"/>
                </a:lnTo>
                <a:lnTo>
                  <a:pt x="193547" y="1994915"/>
                </a:lnTo>
                <a:close/>
              </a:path>
              <a:path w="1691639" h="2083435">
                <a:moveTo>
                  <a:pt x="1691639" y="22859"/>
                </a:moveTo>
                <a:lnTo>
                  <a:pt x="1661159" y="0"/>
                </a:lnTo>
                <a:lnTo>
                  <a:pt x="66354" y="1970410"/>
                </a:lnTo>
                <a:lnTo>
                  <a:pt x="71627" y="1994915"/>
                </a:lnTo>
                <a:lnTo>
                  <a:pt x="96728" y="1994915"/>
                </a:lnTo>
                <a:lnTo>
                  <a:pt x="1691639" y="22859"/>
                </a:lnTo>
                <a:close/>
              </a:path>
              <a:path w="1691639" h="2083435">
                <a:moveTo>
                  <a:pt x="96728" y="1994915"/>
                </a:moveTo>
                <a:lnTo>
                  <a:pt x="71627" y="1994915"/>
                </a:lnTo>
                <a:lnTo>
                  <a:pt x="86867" y="2007107"/>
                </a:lnTo>
                <a:lnTo>
                  <a:pt x="96728" y="1994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860677" y="2329030"/>
            <a:ext cx="1760444" cy="1827679"/>
          </a:xfrm>
          <a:custGeom>
            <a:avLst/>
            <a:gdLst/>
            <a:ahLst/>
            <a:cxnLst/>
            <a:rect l="l" t="t" r="r" b="b"/>
            <a:pathLst>
              <a:path w="1995170" h="2071370">
                <a:moveTo>
                  <a:pt x="1929383" y="1975103"/>
                </a:moveTo>
                <a:lnTo>
                  <a:pt x="27431" y="0"/>
                </a:lnTo>
                <a:lnTo>
                  <a:pt x="0" y="25907"/>
                </a:lnTo>
                <a:lnTo>
                  <a:pt x="1892212" y="1990898"/>
                </a:lnTo>
                <a:lnTo>
                  <a:pt x="1914777" y="1988898"/>
                </a:lnTo>
                <a:lnTo>
                  <a:pt x="1915788" y="1987944"/>
                </a:lnTo>
                <a:lnTo>
                  <a:pt x="1919032" y="1964353"/>
                </a:lnTo>
                <a:lnTo>
                  <a:pt x="1919032" y="1984880"/>
                </a:lnTo>
                <a:lnTo>
                  <a:pt x="1929383" y="1975103"/>
                </a:lnTo>
                <a:close/>
              </a:path>
              <a:path w="1995170" h="2071370">
                <a:moveTo>
                  <a:pt x="1929383" y="2047604"/>
                </a:moveTo>
                <a:lnTo>
                  <a:pt x="1929383" y="1975103"/>
                </a:lnTo>
                <a:lnTo>
                  <a:pt x="1915788" y="1987944"/>
                </a:lnTo>
                <a:lnTo>
                  <a:pt x="1915667" y="1988819"/>
                </a:lnTo>
                <a:lnTo>
                  <a:pt x="1914777" y="1988898"/>
                </a:lnTo>
                <a:lnTo>
                  <a:pt x="1901951" y="2001011"/>
                </a:lnTo>
                <a:lnTo>
                  <a:pt x="1892212" y="1990898"/>
                </a:lnTo>
                <a:lnTo>
                  <a:pt x="1795271" y="1999487"/>
                </a:lnTo>
                <a:lnTo>
                  <a:pt x="1929383" y="2047604"/>
                </a:lnTo>
                <a:close/>
              </a:path>
              <a:path w="1995170" h="2071370">
                <a:moveTo>
                  <a:pt x="1914777" y="1988898"/>
                </a:moveTo>
                <a:lnTo>
                  <a:pt x="1892212" y="1990898"/>
                </a:lnTo>
                <a:lnTo>
                  <a:pt x="1901951" y="2001011"/>
                </a:lnTo>
                <a:lnTo>
                  <a:pt x="1914777" y="1988898"/>
                </a:lnTo>
                <a:close/>
              </a:path>
              <a:path w="1995170" h="2071370">
                <a:moveTo>
                  <a:pt x="1919032" y="1984880"/>
                </a:moveTo>
                <a:lnTo>
                  <a:pt x="1919032" y="1964353"/>
                </a:lnTo>
                <a:lnTo>
                  <a:pt x="1915788" y="1987944"/>
                </a:lnTo>
                <a:lnTo>
                  <a:pt x="1919032" y="1984880"/>
                </a:lnTo>
                <a:close/>
              </a:path>
              <a:path w="1995170" h="2071370">
                <a:moveTo>
                  <a:pt x="1994915" y="2071115"/>
                </a:moveTo>
                <a:lnTo>
                  <a:pt x="1932431" y="1866899"/>
                </a:lnTo>
                <a:lnTo>
                  <a:pt x="1919032" y="1964353"/>
                </a:lnTo>
                <a:lnTo>
                  <a:pt x="1929383" y="1975103"/>
                </a:lnTo>
                <a:lnTo>
                  <a:pt x="1929383" y="2047604"/>
                </a:lnTo>
                <a:lnTo>
                  <a:pt x="1994915" y="20711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742316" y="4196969"/>
            <a:ext cx="1694890" cy="114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ctr">
              <a:lnSpc>
                <a:spcPct val="100200"/>
              </a:lnSpc>
            </a:pP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Static,</a:t>
            </a:r>
            <a:r>
              <a:rPr sz="2471" spc="-7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Single  Variable  Models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567" y="4196969"/>
            <a:ext cx="1728507" cy="114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1681" algn="ctr">
              <a:lnSpc>
                <a:spcPct val="100200"/>
              </a:lnSpc>
            </a:pP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Static, 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u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lt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471" spc="-2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le  Models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534477"/>
            <a:ext cx="9278471" cy="745000"/>
          </a:xfrm>
          <a:prstGeom prst="rect">
            <a:avLst/>
          </a:prstGeom>
        </p:spPr>
        <p:txBody>
          <a:bodyPr vert="horz" wrap="square" lIns="0" tIns="67235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297635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5358651" y="3147955"/>
            <a:ext cx="1346947" cy="44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912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912" b="1" dirty="0">
                <a:solidFill>
                  <a:srgbClr val="0000FF"/>
                </a:solidFill>
                <a:latin typeface="Times New Roman"/>
                <a:cs typeface="Times New Roman"/>
              </a:rPr>
              <a:t>= a</a:t>
            </a:r>
            <a:r>
              <a:rPr sz="2912" b="1" spc="-7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12" b="1" spc="-4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912" b="1" spc="-6" baseline="25252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sz="2912" baseline="252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5" name="object 5"/>
          <p:cNvSpPr txBox="1"/>
          <p:nvPr/>
        </p:nvSpPr>
        <p:spPr>
          <a:xfrm>
            <a:off x="2534765" y="3973156"/>
            <a:ext cx="214032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1588" y="3973156"/>
            <a:ext cx="1311088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= 1.4</a:t>
            </a:r>
            <a:r>
              <a:rPr sz="2471" spc="-7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515" spc="-6" baseline="23391" dirty="0">
                <a:solidFill>
                  <a:srgbClr val="650065"/>
                </a:solidFill>
                <a:latin typeface="Times New Roman"/>
                <a:cs typeface="Times New Roman"/>
              </a:rPr>
              <a:t>0.93</a:t>
            </a:r>
            <a:endParaRPr sz="2515" baseline="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4765" y="4376567"/>
            <a:ext cx="2276475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17513" algn="l"/>
              </a:tabLst>
            </a:pP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DOC	= 30.4</a:t>
            </a:r>
            <a:r>
              <a:rPr sz="2471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515" baseline="23391" dirty="0">
                <a:solidFill>
                  <a:srgbClr val="650065"/>
                </a:solidFill>
                <a:latin typeface="Times New Roman"/>
                <a:cs typeface="Times New Roman"/>
              </a:rPr>
              <a:t>0.90</a:t>
            </a:r>
            <a:endParaRPr sz="2515" baseline="233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4764" y="4779978"/>
            <a:ext cx="248771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1588" y="4779978"/>
            <a:ext cx="1311088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= 4.6</a:t>
            </a:r>
            <a:r>
              <a:rPr sz="2471" spc="-7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515" spc="-6" baseline="23391" dirty="0">
                <a:solidFill>
                  <a:srgbClr val="650065"/>
                </a:solidFill>
                <a:latin typeface="Times New Roman"/>
                <a:cs typeface="Times New Roman"/>
              </a:rPr>
              <a:t>0.26</a:t>
            </a:r>
            <a:endParaRPr sz="2515" baseline="233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3059" y="5275925"/>
            <a:ext cx="7524190" cy="977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9800"/>
              </a:lnSpc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Effort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(E in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Person-months), documentation (DOC,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of  pages) and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duration (D,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months) are 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calculated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from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number 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of lines of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code (L,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thousands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lines)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used as a</a:t>
            </a:r>
            <a:r>
              <a:rPr sz="2118" spc="-5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predictor.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294" y="1445110"/>
            <a:ext cx="7525871" cy="177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206" b="1" u="heavy" spc="-4" dirty="0">
                <a:solidFill>
                  <a:srgbClr val="003200"/>
                </a:solidFill>
                <a:latin typeface="Arial"/>
                <a:cs typeface="Arial"/>
              </a:rPr>
              <a:t>Static, Single Variable</a:t>
            </a:r>
            <a:r>
              <a:rPr sz="2206" b="1" u="heavy" spc="-22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206" b="1" u="heavy" spc="-4" dirty="0">
                <a:solidFill>
                  <a:srgbClr val="003200"/>
                </a:solidFill>
                <a:latin typeface="Arial"/>
                <a:cs typeface="Arial"/>
              </a:rPr>
              <a:t>Models</a:t>
            </a:r>
            <a:endParaRPr sz="2206">
              <a:latin typeface="Arial"/>
              <a:cs typeface="Arial"/>
            </a:endParaRPr>
          </a:p>
          <a:p>
            <a:pPr marL="11206" marR="4483" algn="just">
              <a:lnSpc>
                <a:spcPct val="99900"/>
              </a:lnSpc>
              <a:spcBef>
                <a:spcPts val="1041"/>
              </a:spcBef>
            </a:pP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Methods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using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this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model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use an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equation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estimate the desired  values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such as cost,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time,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effort, etc. They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all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depend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on 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same  variable used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predictor (say, size). An example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 most  common equations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118" spc="-5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: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6756" y="3158264"/>
            <a:ext cx="319368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(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i)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4765" y="3584985"/>
            <a:ext cx="507458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C is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 cost,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L is 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size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and a,b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are</a:t>
            </a:r>
            <a:r>
              <a:rPr sz="2118" spc="-7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constants</a:t>
            </a:r>
            <a:endParaRPr sz="211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534477"/>
            <a:ext cx="9278471" cy="745000"/>
          </a:xfrm>
          <a:prstGeom prst="rect">
            <a:avLst/>
          </a:prstGeom>
        </p:spPr>
        <p:txBody>
          <a:bodyPr vert="horz" wrap="square" lIns="0" tIns="67235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311082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534764" y="3206674"/>
            <a:ext cx="248771" cy="906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25000"/>
              </a:lnSpc>
            </a:pPr>
            <a:r>
              <a:rPr sz="2471" spc="-4" dirty="0">
                <a:solidFill>
                  <a:srgbClr val="323299"/>
                </a:solidFill>
                <a:latin typeface="Times New Roman"/>
                <a:cs typeface="Times New Roman"/>
              </a:rPr>
              <a:t>E  D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5" name="object 5"/>
          <p:cNvSpPr txBox="1"/>
          <p:nvPr/>
        </p:nvSpPr>
        <p:spPr>
          <a:xfrm>
            <a:off x="3341588" y="3300803"/>
            <a:ext cx="1311088" cy="85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solidFill>
                  <a:srgbClr val="323299"/>
                </a:solidFill>
                <a:latin typeface="Times New Roman"/>
                <a:cs typeface="Times New Roman"/>
              </a:rPr>
              <a:t>= 5.2</a:t>
            </a:r>
            <a:r>
              <a:rPr sz="2471" spc="-71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2515" spc="-6" baseline="23391" dirty="0">
                <a:solidFill>
                  <a:srgbClr val="323299"/>
                </a:solidFill>
                <a:latin typeface="Times New Roman"/>
                <a:cs typeface="Times New Roman"/>
              </a:rPr>
              <a:t>0.91</a:t>
            </a:r>
            <a:endParaRPr sz="2515" baseline="23391">
              <a:latin typeface="Times New Roman"/>
              <a:cs typeface="Times New Roman"/>
            </a:endParaRPr>
          </a:p>
          <a:p>
            <a:pPr marL="11206">
              <a:spcBef>
                <a:spcPts val="741"/>
              </a:spcBef>
            </a:pPr>
            <a:r>
              <a:rPr sz="2471" spc="-4" dirty="0">
                <a:solidFill>
                  <a:srgbClr val="323299"/>
                </a:solidFill>
                <a:latin typeface="Times New Roman"/>
                <a:cs typeface="Times New Roman"/>
              </a:rPr>
              <a:t>= 4.1</a:t>
            </a:r>
            <a:r>
              <a:rPr sz="2471" spc="-71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2515" spc="-6" baseline="23391" dirty="0">
                <a:solidFill>
                  <a:srgbClr val="323299"/>
                </a:solidFill>
                <a:latin typeface="Times New Roman"/>
                <a:cs typeface="Times New Roman"/>
              </a:rPr>
              <a:t>0.36</a:t>
            </a:r>
            <a:endParaRPr sz="2515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294" y="1445110"/>
            <a:ext cx="7525871" cy="177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206" b="1" u="heavy" spc="-4" dirty="0">
                <a:solidFill>
                  <a:srgbClr val="003200"/>
                </a:solidFill>
                <a:latin typeface="Arial"/>
                <a:cs typeface="Arial"/>
              </a:rPr>
              <a:t>Static, Multivariable</a:t>
            </a:r>
            <a:r>
              <a:rPr sz="2206" b="1" u="heavy" spc="-13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206" b="1" u="heavy" spc="-4" dirty="0">
                <a:solidFill>
                  <a:srgbClr val="003200"/>
                </a:solidFill>
                <a:latin typeface="Arial"/>
                <a:cs typeface="Arial"/>
              </a:rPr>
              <a:t>Models</a:t>
            </a:r>
            <a:endParaRPr sz="2206" dirty="0">
              <a:latin typeface="Arial"/>
              <a:cs typeface="Arial"/>
            </a:endParaRPr>
          </a:p>
          <a:p>
            <a:pPr marL="11206" marR="4483" algn="just">
              <a:lnSpc>
                <a:spcPct val="99900"/>
              </a:lnSpc>
              <a:spcBef>
                <a:spcPts val="1041"/>
              </a:spcBef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These models 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are often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based on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equation (i), they actually depend 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several variables representing various aspects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118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software 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environment, for example method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used, user 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participation, customer oriented changes, memory constraints,</a:t>
            </a:r>
            <a:r>
              <a:rPr sz="2118" spc="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etc.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0294" y="4278404"/>
            <a:ext cx="7525871" cy="167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532"/>
              </a:lnSpc>
              <a:tabLst>
                <a:tab pos="568729" algn="l"/>
                <a:tab pos="2021089" algn="l"/>
                <a:tab pos="2758475" algn="l"/>
                <a:tab pos="3361944" algn="l"/>
                <a:tab pos="3770981" algn="l"/>
                <a:tab pos="4881543" algn="l"/>
                <a:tab pos="5677763" algn="l"/>
                <a:tab pos="6147314" algn="l"/>
                <a:tab pos="6912156" algn="l"/>
                <a:tab pos="7260678" algn="l"/>
              </a:tabLst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he	produ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ct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iv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ty	index	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us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	29	va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ia</a:t>
            </a:r>
            <a:r>
              <a:rPr sz="2118" spc="-13" dirty="0">
                <a:solidFill>
                  <a:srgbClr val="653200"/>
                </a:solidFill>
                <a:latin typeface="Times New Roman"/>
                <a:cs typeface="Times New Roman"/>
              </a:rPr>
              <a:t>b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le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	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w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hich	are	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2118" spc="-13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nd	to	be 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highly correlated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118" spc="-9" dirty="0">
                <a:solidFill>
                  <a:srgbClr val="653200"/>
                </a:solidFill>
                <a:latin typeface="Times New Roman"/>
                <a:cs typeface="Times New Roman"/>
              </a:rPr>
              <a:t>productivity </a:t>
            </a:r>
            <a:r>
              <a:rPr sz="2118" dirty="0">
                <a:solidFill>
                  <a:srgbClr val="653200"/>
                </a:solidFill>
                <a:latin typeface="Times New Roman"/>
                <a:cs typeface="Times New Roman"/>
              </a:rPr>
              <a:t>as</a:t>
            </a:r>
            <a:r>
              <a:rPr sz="2118" spc="1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follows:</a:t>
            </a:r>
            <a:endParaRPr sz="2118">
              <a:latin typeface="Times New Roman"/>
              <a:cs typeface="Times New Roman"/>
            </a:endParaRPr>
          </a:p>
          <a:p>
            <a:pPr marL="1753814">
              <a:lnSpc>
                <a:spcPts val="1174"/>
              </a:lnSpc>
              <a:spcBef>
                <a:spcPts val="79"/>
              </a:spcBef>
            </a:pPr>
            <a:r>
              <a:rPr sz="1721" spc="13" dirty="0">
                <a:latin typeface="Times New Roman"/>
                <a:cs typeface="Times New Roman"/>
              </a:rPr>
              <a:t>29</a:t>
            </a:r>
            <a:endParaRPr sz="1721">
              <a:latin typeface="Times New Roman"/>
              <a:cs typeface="Times New Roman"/>
            </a:endParaRPr>
          </a:p>
          <a:p>
            <a:pPr marL="1144742">
              <a:lnSpc>
                <a:spcPts val="4509"/>
              </a:lnSpc>
            </a:pPr>
            <a:r>
              <a:rPr sz="3000" dirty="0">
                <a:latin typeface="Symbol"/>
                <a:cs typeface="Symbol"/>
              </a:rPr>
              <a:t></a:t>
            </a:r>
            <a:r>
              <a:rPr sz="3000" spc="-18" dirty="0">
                <a:latin typeface="Times New Roman"/>
                <a:cs typeface="Times New Roman"/>
              </a:rPr>
              <a:t> </a:t>
            </a:r>
            <a:r>
              <a:rPr sz="3000" spc="4" dirty="0">
                <a:latin typeface="Symbol"/>
                <a:cs typeface="Symbol"/>
              </a:rPr>
              <a:t>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6750" spc="86" baseline="-8714" dirty="0">
                <a:latin typeface="Verdana"/>
                <a:cs typeface="Verdana"/>
              </a:rPr>
              <a:t>∑</a:t>
            </a:r>
            <a:r>
              <a:rPr sz="3000" i="1" spc="-110" dirty="0">
                <a:latin typeface="Times New Roman"/>
                <a:cs typeface="Times New Roman"/>
              </a:rPr>
              <a:t>W</a:t>
            </a:r>
            <a:r>
              <a:rPr sz="2581" i="1" spc="13" baseline="-24216" dirty="0">
                <a:latin typeface="Times New Roman"/>
                <a:cs typeface="Times New Roman"/>
              </a:rPr>
              <a:t>i</a:t>
            </a:r>
            <a:r>
              <a:rPr sz="2581" i="1" spc="19" baseline="-24216" dirty="0">
                <a:latin typeface="Times New Roman"/>
                <a:cs typeface="Times New Roman"/>
              </a:rPr>
              <a:t> </a:t>
            </a:r>
            <a:r>
              <a:rPr sz="3000" i="1" spc="322" dirty="0">
                <a:latin typeface="Times New Roman"/>
                <a:cs typeface="Times New Roman"/>
              </a:rPr>
              <a:t>X</a:t>
            </a:r>
            <a:r>
              <a:rPr sz="2581" i="1" spc="13" baseline="-24216" dirty="0">
                <a:latin typeface="Times New Roman"/>
                <a:cs typeface="Times New Roman"/>
              </a:rPr>
              <a:t>i</a:t>
            </a:r>
            <a:endParaRPr sz="2581" baseline="-24216">
              <a:latin typeface="Times New Roman"/>
              <a:cs typeface="Times New Roman"/>
            </a:endParaRPr>
          </a:p>
          <a:p>
            <a:pPr marL="1720195">
              <a:spcBef>
                <a:spcPts val="247"/>
              </a:spcBef>
            </a:pPr>
            <a:r>
              <a:rPr sz="1721" i="1" spc="31" dirty="0">
                <a:latin typeface="Times New Roman"/>
                <a:cs typeface="Times New Roman"/>
              </a:rPr>
              <a:t>i</a:t>
            </a:r>
            <a:r>
              <a:rPr sz="1721" spc="31" dirty="0">
                <a:latin typeface="Symbol"/>
                <a:cs typeface="Symbol"/>
              </a:rPr>
              <a:t></a:t>
            </a:r>
            <a:r>
              <a:rPr sz="1721" spc="31" dirty="0">
                <a:latin typeface="Times New Roman"/>
                <a:cs typeface="Times New Roman"/>
              </a:rPr>
              <a:t>1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0294" y="1779044"/>
            <a:ext cx="7391400" cy="360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Example: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4.4</a:t>
            </a:r>
            <a:endParaRPr sz="2118" dirty="0">
              <a:latin typeface="Times New Roman"/>
              <a:cs typeface="Times New Roman"/>
            </a:endParaRPr>
          </a:p>
          <a:p>
            <a:pPr marL="11206" marR="4483">
              <a:spcBef>
                <a:spcPts val="1800"/>
              </a:spcBef>
              <a:tabLst>
                <a:tab pos="1163233" algn="l"/>
                <a:tab pos="1659680" algn="l"/>
                <a:tab pos="3364746" algn="l"/>
                <a:tab pos="4204111" algn="l"/>
                <a:tab pos="4847923" algn="l"/>
                <a:tab pos="5341569" algn="l"/>
                <a:tab pos="5985941" algn="l"/>
                <a:tab pos="6824746" algn="l"/>
                <a:tab pos="7258997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118" spc="9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118" spc="-18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pare	t</a:t>
            </a:r>
            <a:r>
              <a:rPr sz="2118" spc="-13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	</a:t>
            </a:r>
            <a:r>
              <a:rPr sz="2118" spc="-22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al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ton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-F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ix	</a:t>
            </a:r>
            <a:r>
              <a:rPr sz="2118" spc="-18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odel	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wi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	t</a:t>
            </a:r>
            <a:r>
              <a:rPr sz="2118" spc="-13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	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L	</a:t>
            </a:r>
            <a:r>
              <a:rPr sz="2118" spc="-18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118" spc="9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el	on	</a:t>
            </a:r>
            <a:r>
              <a:rPr sz="2118">
                <a:solidFill>
                  <a:srgbClr val="650065"/>
                </a:solidFill>
                <a:latin typeface="Times New Roman"/>
                <a:cs typeface="Times New Roman"/>
              </a:rPr>
              <a:t>a  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software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expected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involve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8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person-years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r>
              <a:rPr sz="2118" spc="1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effort.</a:t>
            </a:r>
            <a:endParaRPr sz="211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65" dirty="0">
              <a:latin typeface="Times New Roman"/>
              <a:cs typeface="Times New Roman"/>
            </a:endParaRPr>
          </a:p>
          <a:p>
            <a:pPr marL="313781" marR="4483" indent="-302575">
              <a:spcBef>
                <a:spcPts val="4"/>
              </a:spcBef>
              <a:buAutoNum type="alphaLcParenBoth"/>
              <a:tabLst>
                <a:tab pos="313781" algn="l"/>
                <a:tab pos="1498305" algn="l"/>
                <a:tab pos="1998676" algn="l"/>
                <a:tab pos="2989329" algn="l"/>
                <a:tab pos="3383797" algn="l"/>
                <a:tab pos="4062909" algn="l"/>
                <a:tab pos="4456817" algn="l"/>
                <a:tab pos="5330923" algn="l"/>
                <a:tab pos="6008354" algn="l"/>
                <a:tab pos="6582686" algn="l"/>
                <a:tab pos="7126201" algn="l"/>
              </a:tabLst>
            </a:pP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C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alc</a:t>
            </a:r>
            <a:r>
              <a:rPr sz="2118" spc="-13" dirty="0">
                <a:solidFill>
                  <a:srgbClr val="326500"/>
                </a:solidFill>
                <a:latin typeface="Times New Roman"/>
                <a:cs typeface="Times New Roman"/>
              </a:rPr>
              <a:t>u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e	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he	nu</a:t>
            </a:r>
            <a:r>
              <a:rPr sz="2118" spc="-18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ber	of	line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	of	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ource	code	th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t	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c</a:t>
            </a:r>
            <a:r>
              <a:rPr sz="2118" dirty="0">
                <a:solidFill>
                  <a:srgbClr val="326500"/>
                </a:solidFill>
                <a:latin typeface="Times New Roman"/>
                <a:cs typeface="Times New Roman"/>
              </a:rPr>
              <a:t>an	be  produced.</a:t>
            </a:r>
            <a:endParaRPr sz="2118" dirty="0">
              <a:latin typeface="Times New Roman"/>
              <a:cs typeface="Times New Roman"/>
            </a:endParaRPr>
          </a:p>
          <a:p>
            <a:pPr marL="11206" marR="2482235">
              <a:lnSpc>
                <a:spcPct val="149600"/>
              </a:lnSpc>
              <a:buAutoNum type="alphaLcParenBoth"/>
              <a:tabLst>
                <a:tab pos="326109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Calculate the duration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of the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development. 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(c)Calculate the productivity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in</a:t>
            </a:r>
            <a:r>
              <a:rPr sz="2118" spc="-18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LOC/PY</a:t>
            </a:r>
            <a:endParaRPr sz="2118" dirty="0">
              <a:latin typeface="Times New Roman"/>
              <a:cs typeface="Times New Roman"/>
            </a:endParaRPr>
          </a:p>
          <a:p>
            <a:pPr marL="11206">
              <a:spcBef>
                <a:spcPts val="1271"/>
              </a:spcBef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(d)Calculate the average</a:t>
            </a:r>
            <a:r>
              <a:rPr sz="2118" spc="-44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manning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308854" y="1536998"/>
            <a:ext cx="7009839" cy="3404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u="heavy" spc="-4" dirty="0">
                <a:solidFill>
                  <a:srgbClr val="FF3200"/>
                </a:solidFill>
                <a:latin typeface="Times New Roman"/>
                <a:cs typeface="Times New Roman"/>
              </a:rPr>
              <a:t>Solution</a:t>
            </a:r>
            <a:endParaRPr sz="2118" dirty="0">
              <a:latin typeface="Times New Roman"/>
              <a:cs typeface="Times New Roman"/>
            </a:endParaRPr>
          </a:p>
          <a:p>
            <a:pPr marL="11206">
              <a:spcBef>
                <a:spcPts val="1165"/>
              </a:spcBef>
            </a:pP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amount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manpower involved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= 8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PY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= 96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person-months</a:t>
            </a:r>
            <a:endParaRPr sz="2118" dirty="0">
              <a:latin typeface="Times New Roman"/>
              <a:cs typeface="Times New Roman"/>
            </a:endParaRPr>
          </a:p>
          <a:p>
            <a:pPr marL="11206" marR="4483">
              <a:lnSpc>
                <a:spcPts val="2532"/>
              </a:lnSpc>
              <a:spcBef>
                <a:spcPts val="1257"/>
              </a:spcBef>
              <a:tabLst>
                <a:tab pos="460025" algn="l"/>
              </a:tabLst>
            </a:pPr>
            <a:r>
              <a:rPr sz="2118" b="1" dirty="0">
                <a:solidFill>
                  <a:srgbClr val="650065"/>
                </a:solidFill>
                <a:latin typeface="Times New Roman"/>
                <a:cs typeface="Times New Roman"/>
              </a:rPr>
              <a:t>(a)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Number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lines of source code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can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obtained</a:t>
            </a:r>
            <a:r>
              <a:rPr sz="2118" spc="-66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by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reversing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equation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</a:t>
            </a:r>
            <a:r>
              <a:rPr sz="2118" spc="-66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give:</a:t>
            </a:r>
            <a:endParaRPr sz="2118" dirty="0">
              <a:latin typeface="Times New Roman"/>
              <a:cs typeface="Times New Roman"/>
            </a:endParaRPr>
          </a:p>
          <a:p>
            <a:pPr marL="1030436">
              <a:lnSpc>
                <a:spcPts val="2488"/>
              </a:lnSpc>
              <a:spcBef>
                <a:spcPts val="1725"/>
              </a:spcBef>
            </a:pPr>
            <a:r>
              <a:rPr sz="2118" dirty="0">
                <a:latin typeface="Times New Roman"/>
                <a:cs typeface="Times New Roman"/>
              </a:rPr>
              <a:t>L =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(E/a)</a:t>
            </a:r>
            <a:r>
              <a:rPr sz="2118" spc="-6" baseline="24305" dirty="0">
                <a:latin typeface="Times New Roman"/>
                <a:cs typeface="Times New Roman"/>
              </a:rPr>
              <a:t>1/b</a:t>
            </a:r>
            <a:endParaRPr sz="2118" baseline="24305" dirty="0">
              <a:latin typeface="Times New Roman"/>
              <a:cs typeface="Times New Roman"/>
            </a:endParaRPr>
          </a:p>
          <a:p>
            <a:pPr marL="78445">
              <a:lnSpc>
                <a:spcPts val="2488"/>
              </a:lnSpc>
            </a:pPr>
            <a:r>
              <a:rPr sz="2118" spc="-4" dirty="0">
                <a:latin typeface="Times New Roman"/>
                <a:cs typeface="Times New Roman"/>
              </a:rPr>
              <a:t>Then</a:t>
            </a:r>
            <a:endParaRPr sz="2118" dirty="0">
              <a:latin typeface="Times New Roman"/>
              <a:cs typeface="Times New Roman"/>
            </a:endParaRPr>
          </a:p>
          <a:p>
            <a:pPr marL="1030436" marR="1923032">
              <a:lnSpc>
                <a:spcPct val="149600"/>
              </a:lnSpc>
              <a:spcBef>
                <a:spcPts val="115"/>
              </a:spcBef>
            </a:pPr>
            <a:r>
              <a:rPr sz="2118" spc="-4" dirty="0">
                <a:latin typeface="Times New Roman"/>
                <a:cs typeface="Times New Roman"/>
              </a:rPr>
              <a:t>L(SEL)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(96/1.4)</a:t>
            </a:r>
            <a:r>
              <a:rPr sz="2118" spc="-6" baseline="24305" dirty="0">
                <a:latin typeface="Times New Roman"/>
                <a:cs typeface="Times New Roman"/>
              </a:rPr>
              <a:t>1/0.93 </a:t>
            </a:r>
            <a:r>
              <a:rPr sz="2118" dirty="0">
                <a:latin typeface="Times New Roman"/>
                <a:cs typeface="Times New Roman"/>
              </a:rPr>
              <a:t>= 94264 </a:t>
            </a:r>
            <a:r>
              <a:rPr sz="2118" spc="-4" dirty="0">
                <a:latin typeface="Times New Roman"/>
                <a:cs typeface="Times New Roman"/>
              </a:rPr>
              <a:t>LOC  L(</a:t>
            </a:r>
            <a:r>
              <a:rPr lang="en-US" sz="2118" spc="-4" dirty="0">
                <a:latin typeface="Times New Roman"/>
                <a:cs typeface="Times New Roman"/>
              </a:rPr>
              <a:t>W-F</a:t>
            </a:r>
            <a:r>
              <a:rPr sz="2118" spc="-4" dirty="0">
                <a:latin typeface="Times New Roman"/>
                <a:cs typeface="Times New Roman"/>
              </a:rPr>
              <a:t>)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(96/5.2)</a:t>
            </a:r>
            <a:r>
              <a:rPr sz="2118" spc="-6" baseline="24305" dirty="0">
                <a:latin typeface="Times New Roman"/>
                <a:cs typeface="Times New Roman"/>
              </a:rPr>
              <a:t>1/0.91  </a:t>
            </a:r>
            <a:r>
              <a:rPr sz="2118" dirty="0">
                <a:latin typeface="Times New Roman"/>
                <a:cs typeface="Times New Roman"/>
              </a:rPr>
              <a:t>= 24632</a:t>
            </a:r>
            <a:r>
              <a:rPr sz="2118" spc="-20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LOC.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308854" y="1387897"/>
            <a:ext cx="7606553" cy="471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0436" marR="747472" indent="-1019229">
              <a:lnSpc>
                <a:spcPct val="146200"/>
              </a:lnSpc>
              <a:buFont typeface="Times New Roman"/>
              <a:buAutoNum type="alphaLcParenBoth" startAt="2"/>
              <a:tabLst>
                <a:tab pos="474594" algn="l"/>
                <a:tab pos="475155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Duration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months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can be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calculated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by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means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equation  </a:t>
            </a:r>
            <a:r>
              <a:rPr sz="2118" spc="-4" dirty="0">
                <a:latin typeface="Times New Roman"/>
                <a:cs typeface="Times New Roman"/>
              </a:rPr>
              <a:t>D(SEL) </a:t>
            </a:r>
            <a:r>
              <a:rPr sz="2118" dirty="0">
                <a:latin typeface="Times New Roman"/>
                <a:cs typeface="Times New Roman"/>
              </a:rPr>
              <a:t>= 4.6</a:t>
            </a:r>
            <a:r>
              <a:rPr sz="2118" spc="-5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(L)</a:t>
            </a:r>
            <a:r>
              <a:rPr sz="2118" spc="-6" baseline="24305" dirty="0">
                <a:latin typeface="Times New Roman"/>
                <a:cs typeface="Times New Roman"/>
              </a:rPr>
              <a:t>0.26</a:t>
            </a:r>
            <a:endParaRPr sz="2118" baseline="24305">
              <a:latin typeface="Times New Roman"/>
              <a:cs typeface="Times New Roman"/>
            </a:endParaRPr>
          </a:p>
          <a:p>
            <a:pPr marL="1030436" marR="2450297" indent="874105">
              <a:lnSpc>
                <a:spcPct val="141700"/>
              </a:lnSpc>
              <a:spcBef>
                <a:spcPts val="199"/>
              </a:spcBef>
            </a:pPr>
            <a:r>
              <a:rPr sz="2118" dirty="0">
                <a:latin typeface="Times New Roman"/>
                <a:cs typeface="Times New Roman"/>
              </a:rPr>
              <a:t>= 4.6 </a:t>
            </a:r>
            <a:r>
              <a:rPr sz="2118" spc="-4" dirty="0">
                <a:latin typeface="Times New Roman"/>
                <a:cs typeface="Times New Roman"/>
              </a:rPr>
              <a:t>(94.264)</a:t>
            </a:r>
            <a:r>
              <a:rPr sz="2118" spc="-6" baseline="24305" dirty="0">
                <a:latin typeface="Times New Roman"/>
                <a:cs typeface="Times New Roman"/>
              </a:rPr>
              <a:t>0.26 </a:t>
            </a:r>
            <a:r>
              <a:rPr sz="2118" dirty="0">
                <a:latin typeface="Times New Roman"/>
                <a:cs typeface="Times New Roman"/>
              </a:rPr>
              <a:t>= 15</a:t>
            </a:r>
            <a:r>
              <a:rPr sz="2118" spc="-49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months  D(W-F) </a:t>
            </a:r>
            <a:r>
              <a:rPr sz="2118" dirty="0">
                <a:latin typeface="Times New Roman"/>
                <a:cs typeface="Times New Roman"/>
              </a:rPr>
              <a:t>= 4.1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L</a:t>
            </a:r>
            <a:r>
              <a:rPr sz="2118" spc="-6" baseline="24305" dirty="0">
                <a:latin typeface="Times New Roman"/>
                <a:cs typeface="Times New Roman"/>
              </a:rPr>
              <a:t>0.36</a:t>
            </a:r>
            <a:endParaRPr sz="2118" baseline="24305">
              <a:latin typeface="Times New Roman"/>
              <a:cs typeface="Times New Roman"/>
            </a:endParaRPr>
          </a:p>
          <a:p>
            <a:pPr marL="1971780">
              <a:spcBef>
                <a:spcPts val="1257"/>
              </a:spcBef>
            </a:pP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4.1(24.632)</a:t>
            </a:r>
            <a:r>
              <a:rPr sz="2118" spc="-6" baseline="24305" dirty="0">
                <a:latin typeface="Times New Roman"/>
                <a:cs typeface="Times New Roman"/>
              </a:rPr>
              <a:t>0.36 </a:t>
            </a:r>
            <a:r>
              <a:rPr sz="2118" dirty="0">
                <a:latin typeface="Times New Roman"/>
                <a:cs typeface="Times New Roman"/>
              </a:rPr>
              <a:t>= 13</a:t>
            </a:r>
            <a:r>
              <a:rPr sz="2118" spc="128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months</a:t>
            </a:r>
            <a:endParaRPr sz="2118">
              <a:latin typeface="Times New Roman"/>
              <a:cs typeface="Times New Roman"/>
            </a:endParaRPr>
          </a:p>
          <a:p>
            <a:pPr marL="456104" indent="-434251">
              <a:spcBef>
                <a:spcPts val="1077"/>
              </a:spcBef>
              <a:buFont typeface="Times New Roman"/>
              <a:buAutoNum type="alphaLcParenBoth" startAt="3"/>
              <a:tabLst>
                <a:tab pos="456104" algn="l"/>
                <a:tab pos="456664" algn="l"/>
              </a:tabLst>
            </a:pP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Productivity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the lines 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of code produced 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per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person/month</a:t>
            </a:r>
            <a:r>
              <a:rPr sz="2118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(year)</a:t>
            </a:r>
            <a:endParaRPr sz="2118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647">
              <a:latin typeface="Times New Roman"/>
              <a:cs typeface="Times New Roman"/>
            </a:endParaRPr>
          </a:p>
          <a:p>
            <a:pPr marL="1081425">
              <a:lnSpc>
                <a:spcPts val="2149"/>
              </a:lnSpc>
            </a:pPr>
            <a:r>
              <a:rPr sz="2162" i="1" spc="44" dirty="0">
                <a:latin typeface="Times New Roman"/>
                <a:cs typeface="Times New Roman"/>
              </a:rPr>
              <a:t>P</a:t>
            </a:r>
            <a:r>
              <a:rPr sz="2162" spc="44" dirty="0">
                <a:latin typeface="Times New Roman"/>
                <a:cs typeface="Times New Roman"/>
              </a:rPr>
              <a:t>(</a:t>
            </a:r>
            <a:r>
              <a:rPr sz="2162" i="1" spc="44" dirty="0">
                <a:latin typeface="Times New Roman"/>
                <a:cs typeface="Times New Roman"/>
              </a:rPr>
              <a:t>SEL</a:t>
            </a:r>
            <a:r>
              <a:rPr sz="2162" spc="44" dirty="0">
                <a:latin typeface="Times New Roman"/>
                <a:cs typeface="Times New Roman"/>
              </a:rPr>
              <a:t>)</a:t>
            </a:r>
            <a:r>
              <a:rPr sz="2162" spc="-44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</a:t>
            </a:r>
            <a:r>
              <a:rPr sz="2162" spc="84" dirty="0">
                <a:latin typeface="Times New Roman"/>
                <a:cs typeface="Times New Roman"/>
              </a:rPr>
              <a:t> </a:t>
            </a:r>
            <a:r>
              <a:rPr sz="3243" u="heavy" spc="6" baseline="35147" dirty="0">
                <a:latin typeface="Times New Roman"/>
                <a:cs typeface="Times New Roman"/>
              </a:rPr>
              <a:t>94264</a:t>
            </a:r>
            <a:r>
              <a:rPr sz="3243" u="heavy" spc="191" baseline="35147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</a:t>
            </a:r>
            <a:r>
              <a:rPr sz="2162" spc="-274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Times New Roman"/>
                <a:cs typeface="Times New Roman"/>
              </a:rPr>
              <a:t>11783</a:t>
            </a:r>
            <a:r>
              <a:rPr sz="2162" spc="-251" dirty="0">
                <a:latin typeface="Times New Roman"/>
                <a:cs typeface="Times New Roman"/>
              </a:rPr>
              <a:t> </a:t>
            </a:r>
            <a:r>
              <a:rPr sz="2162" i="1" spc="13" dirty="0">
                <a:latin typeface="Times New Roman"/>
                <a:cs typeface="Times New Roman"/>
              </a:rPr>
              <a:t>LOC</a:t>
            </a:r>
            <a:r>
              <a:rPr sz="2162" i="1" spc="-75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Times New Roman"/>
                <a:cs typeface="Times New Roman"/>
              </a:rPr>
              <a:t>/</a:t>
            </a:r>
            <a:r>
              <a:rPr sz="2162" spc="-97" dirty="0">
                <a:latin typeface="Times New Roman"/>
                <a:cs typeface="Times New Roman"/>
              </a:rPr>
              <a:t> </a:t>
            </a:r>
            <a:r>
              <a:rPr sz="2162" i="1" spc="4" dirty="0">
                <a:latin typeface="Times New Roman"/>
                <a:cs typeface="Times New Roman"/>
              </a:rPr>
              <a:t>Person</a:t>
            </a:r>
            <a:r>
              <a:rPr sz="2162" i="1" spc="-146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</a:t>
            </a:r>
            <a:r>
              <a:rPr sz="2162" spc="-318" dirty="0">
                <a:latin typeface="Times New Roman"/>
                <a:cs typeface="Times New Roman"/>
              </a:rPr>
              <a:t> </a:t>
            </a:r>
            <a:r>
              <a:rPr sz="2162" i="1" spc="4" dirty="0">
                <a:latin typeface="Times New Roman"/>
                <a:cs typeface="Times New Roman"/>
              </a:rPr>
              <a:t>Years</a:t>
            </a:r>
            <a:endParaRPr sz="2162">
              <a:latin typeface="Times New Roman"/>
              <a:cs typeface="Times New Roman"/>
            </a:endParaRPr>
          </a:p>
          <a:p>
            <a:pPr marL="2499045">
              <a:lnSpc>
                <a:spcPts val="2149"/>
              </a:lnSpc>
            </a:pPr>
            <a:r>
              <a:rPr sz="2162" spc="9" dirty="0">
                <a:latin typeface="Times New Roman"/>
                <a:cs typeface="Times New Roman"/>
              </a:rPr>
              <a:t>8</a:t>
            </a:r>
            <a:endParaRPr sz="216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382">
              <a:latin typeface="Times New Roman"/>
              <a:cs typeface="Times New Roman"/>
            </a:endParaRPr>
          </a:p>
          <a:p>
            <a:pPr marL="812470">
              <a:lnSpc>
                <a:spcPts val="2149"/>
              </a:lnSpc>
            </a:pPr>
            <a:r>
              <a:rPr sz="2162" i="1" spc="-18" dirty="0">
                <a:latin typeface="Times New Roman"/>
                <a:cs typeface="Times New Roman"/>
              </a:rPr>
              <a:t>P</a:t>
            </a:r>
            <a:r>
              <a:rPr sz="2162" spc="-18" dirty="0">
                <a:latin typeface="Times New Roman"/>
                <a:cs typeface="Times New Roman"/>
              </a:rPr>
              <a:t>(</a:t>
            </a:r>
            <a:r>
              <a:rPr sz="2162" i="1" spc="-18" dirty="0">
                <a:latin typeface="Times New Roman"/>
                <a:cs typeface="Times New Roman"/>
              </a:rPr>
              <a:t>W</a:t>
            </a:r>
            <a:r>
              <a:rPr sz="2162" i="1" spc="137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</a:t>
            </a:r>
            <a:r>
              <a:rPr sz="2162" spc="-101" dirty="0">
                <a:latin typeface="Times New Roman"/>
                <a:cs typeface="Times New Roman"/>
              </a:rPr>
              <a:t> </a:t>
            </a:r>
            <a:r>
              <a:rPr sz="2162" i="1" spc="13" dirty="0">
                <a:latin typeface="Times New Roman"/>
                <a:cs typeface="Times New Roman"/>
              </a:rPr>
              <a:t>F</a:t>
            </a:r>
            <a:r>
              <a:rPr sz="2162" i="1" spc="-300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Times New Roman"/>
                <a:cs typeface="Times New Roman"/>
              </a:rPr>
              <a:t>)</a:t>
            </a:r>
            <a:r>
              <a:rPr sz="2162" spc="-40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</a:t>
            </a:r>
            <a:r>
              <a:rPr sz="2162" spc="154" dirty="0">
                <a:latin typeface="Times New Roman"/>
                <a:cs typeface="Times New Roman"/>
              </a:rPr>
              <a:t> </a:t>
            </a:r>
            <a:r>
              <a:rPr sz="3243" u="heavy" spc="6" baseline="35147" dirty="0">
                <a:latin typeface="Times New Roman"/>
                <a:cs typeface="Times New Roman"/>
              </a:rPr>
              <a:t>24632</a:t>
            </a:r>
            <a:r>
              <a:rPr sz="3243" u="heavy" spc="199" baseline="35147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</a:t>
            </a:r>
            <a:r>
              <a:rPr sz="2162" spc="-101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Times New Roman"/>
                <a:cs typeface="Times New Roman"/>
              </a:rPr>
              <a:t>3079</a:t>
            </a:r>
            <a:r>
              <a:rPr sz="2162" spc="-185" dirty="0">
                <a:latin typeface="Times New Roman"/>
                <a:cs typeface="Times New Roman"/>
              </a:rPr>
              <a:t> </a:t>
            </a:r>
            <a:r>
              <a:rPr sz="2162" i="1" spc="13" dirty="0">
                <a:latin typeface="Times New Roman"/>
                <a:cs typeface="Times New Roman"/>
              </a:rPr>
              <a:t>LOC</a:t>
            </a:r>
            <a:r>
              <a:rPr sz="2162" i="1" spc="-71" dirty="0">
                <a:latin typeface="Times New Roman"/>
                <a:cs typeface="Times New Roman"/>
              </a:rPr>
              <a:t> </a:t>
            </a:r>
            <a:r>
              <a:rPr sz="2162" spc="4" dirty="0">
                <a:latin typeface="Times New Roman"/>
                <a:cs typeface="Times New Roman"/>
              </a:rPr>
              <a:t>/</a:t>
            </a:r>
            <a:r>
              <a:rPr sz="2162" spc="-93" dirty="0">
                <a:latin typeface="Times New Roman"/>
                <a:cs typeface="Times New Roman"/>
              </a:rPr>
              <a:t> </a:t>
            </a:r>
            <a:r>
              <a:rPr sz="2162" i="1" spc="4" dirty="0">
                <a:latin typeface="Times New Roman"/>
                <a:cs typeface="Times New Roman"/>
              </a:rPr>
              <a:t>Person</a:t>
            </a:r>
            <a:r>
              <a:rPr sz="2162" i="1" spc="-154" dirty="0">
                <a:latin typeface="Times New Roman"/>
                <a:cs typeface="Times New Roman"/>
              </a:rPr>
              <a:t> </a:t>
            </a:r>
            <a:r>
              <a:rPr sz="2162" spc="9" dirty="0">
                <a:latin typeface="Symbol"/>
                <a:cs typeface="Symbol"/>
              </a:rPr>
              <a:t></a:t>
            </a:r>
            <a:r>
              <a:rPr sz="2162" spc="-300" dirty="0">
                <a:latin typeface="Times New Roman"/>
                <a:cs typeface="Times New Roman"/>
              </a:rPr>
              <a:t> </a:t>
            </a:r>
            <a:r>
              <a:rPr sz="2162" i="1" spc="4" dirty="0">
                <a:latin typeface="Times New Roman"/>
                <a:cs typeface="Times New Roman"/>
              </a:rPr>
              <a:t>Years</a:t>
            </a:r>
            <a:endParaRPr sz="2162">
              <a:latin typeface="Times New Roman"/>
              <a:cs typeface="Times New Roman"/>
            </a:endParaRPr>
          </a:p>
          <a:p>
            <a:pPr marL="2459822">
              <a:lnSpc>
                <a:spcPts val="2149"/>
              </a:lnSpc>
            </a:pPr>
            <a:r>
              <a:rPr sz="2162" spc="9" dirty="0">
                <a:latin typeface="Times New Roman"/>
                <a:cs typeface="Times New Roman"/>
              </a:rPr>
              <a:t>8</a:t>
            </a:r>
            <a:endParaRPr sz="216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8854" y="1698363"/>
            <a:ext cx="7389719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474594" algn="l"/>
              </a:tabLst>
            </a:pPr>
            <a:r>
              <a:rPr sz="2118" b="1" spc="-4" dirty="0">
                <a:solidFill>
                  <a:srgbClr val="650065"/>
                </a:solidFill>
                <a:latin typeface="Times New Roman"/>
                <a:cs typeface="Times New Roman"/>
              </a:rPr>
              <a:t>(d)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Average manning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 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average number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persons</a:t>
            </a:r>
            <a:r>
              <a:rPr sz="2118" spc="-1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required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per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month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118" spc="-7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53681"/>
            <a:ext cx="9278471" cy="906589"/>
          </a:xfrm>
          <a:prstGeom prst="rect">
            <a:avLst/>
          </a:prstGeom>
        </p:spPr>
        <p:txBody>
          <a:bodyPr vert="horz" wrap="square" lIns="0" tIns="227261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50937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773244" y="3147282"/>
            <a:ext cx="4227419" cy="184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21" algn="ctr">
              <a:lnSpc>
                <a:spcPts val="2232"/>
              </a:lnSpc>
              <a:tabLst>
                <a:tab pos="2446935" algn="l"/>
              </a:tabLst>
            </a:pPr>
            <a:r>
              <a:rPr sz="2250" i="1" dirty="0">
                <a:latin typeface="Times New Roman"/>
                <a:cs typeface="Times New Roman"/>
              </a:rPr>
              <a:t>M</a:t>
            </a:r>
            <a:r>
              <a:rPr sz="2250" i="1" spc="-229" dirty="0">
                <a:latin typeface="Times New Roman"/>
                <a:cs typeface="Times New Roman"/>
              </a:rPr>
              <a:t> </a:t>
            </a:r>
            <a:r>
              <a:rPr sz="2250" b="1" spc="4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SEL</a:t>
            </a:r>
            <a:r>
              <a:rPr sz="2250" b="1" spc="40" dirty="0">
                <a:latin typeface="Times New Roman"/>
                <a:cs typeface="Times New Roman"/>
              </a:rPr>
              <a:t>)</a:t>
            </a:r>
            <a:r>
              <a:rPr sz="2250" b="1" spc="-4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163" dirty="0">
                <a:latin typeface="Times New Roman"/>
                <a:cs typeface="Times New Roman"/>
              </a:rPr>
              <a:t> </a:t>
            </a:r>
            <a:r>
              <a:rPr sz="3375" u="heavy" baseline="35947" dirty="0">
                <a:latin typeface="Times New Roman"/>
                <a:cs typeface="Times New Roman"/>
              </a:rPr>
              <a:t>96</a:t>
            </a:r>
            <a:r>
              <a:rPr sz="3375" u="heavy" spc="-331" baseline="35947" dirty="0">
                <a:latin typeface="Times New Roman"/>
                <a:cs typeface="Times New Roman"/>
              </a:rPr>
              <a:t> </a:t>
            </a:r>
            <a:r>
              <a:rPr sz="3375" i="1" u="heavy" baseline="35947" dirty="0">
                <a:latin typeface="Times New Roman"/>
                <a:cs typeface="Times New Roman"/>
              </a:rPr>
              <a:t>P</a:t>
            </a:r>
            <a:r>
              <a:rPr sz="3375" i="1" u="heavy" spc="-191" baseline="35947" dirty="0">
                <a:latin typeface="Times New Roman"/>
                <a:cs typeface="Times New Roman"/>
              </a:rPr>
              <a:t> </a:t>
            </a:r>
            <a:r>
              <a:rPr sz="3375" u="heavy" spc="-191" baseline="35947" dirty="0">
                <a:latin typeface="Times New Roman"/>
                <a:cs typeface="Times New Roman"/>
              </a:rPr>
              <a:t> </a:t>
            </a:r>
            <a:r>
              <a:rPr sz="3375" i="1" u="heavy" baseline="35947" dirty="0">
                <a:latin typeface="Times New Roman"/>
                <a:cs typeface="Times New Roman"/>
              </a:rPr>
              <a:t>M</a:t>
            </a:r>
            <a:r>
              <a:rPr sz="3375" i="1" baseline="35947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88" dirty="0">
                <a:latin typeface="Times New Roman"/>
                <a:cs typeface="Times New Roman"/>
              </a:rPr>
              <a:t> </a:t>
            </a:r>
            <a:r>
              <a:rPr sz="2250" spc="9" dirty="0">
                <a:latin typeface="Times New Roman"/>
                <a:cs typeface="Times New Roman"/>
              </a:rPr>
              <a:t>6</a:t>
            </a:r>
            <a:r>
              <a:rPr sz="2250" b="1" spc="9" dirty="0">
                <a:latin typeface="Times New Roman"/>
                <a:cs typeface="Times New Roman"/>
              </a:rPr>
              <a:t>.</a:t>
            </a:r>
            <a:r>
              <a:rPr sz="2250" spc="9" dirty="0">
                <a:latin typeface="Times New Roman"/>
                <a:cs typeface="Times New Roman"/>
              </a:rPr>
              <a:t>4</a:t>
            </a:r>
            <a:r>
              <a:rPr sz="2250" i="1" spc="9" dirty="0">
                <a:latin typeface="Times New Roman"/>
                <a:cs typeface="Times New Roman"/>
              </a:rPr>
              <a:t>Persons</a:t>
            </a:r>
            <a:endParaRPr sz="2250" dirty="0">
              <a:latin typeface="Times New Roman"/>
              <a:cs typeface="Times New Roman"/>
            </a:endParaRPr>
          </a:p>
          <a:p>
            <a:pPr marR="397270" algn="ctr">
              <a:lnSpc>
                <a:spcPts val="2232"/>
              </a:lnSpc>
            </a:pPr>
            <a:r>
              <a:rPr sz="2250" dirty="0">
                <a:latin typeface="Times New Roman"/>
                <a:cs typeface="Times New Roman"/>
              </a:rPr>
              <a:t>15</a:t>
            </a:r>
            <a:r>
              <a:rPr sz="2250" spc="-37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M</a:t>
            </a:r>
            <a:endParaRPr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6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427" dirty="0">
              <a:latin typeface="Times New Roman"/>
              <a:cs typeface="Times New Roman"/>
            </a:endParaRPr>
          </a:p>
          <a:p>
            <a:pPr algn="ctr">
              <a:lnSpc>
                <a:spcPts val="2232"/>
              </a:lnSpc>
              <a:tabLst>
                <a:tab pos="2683952" algn="l"/>
              </a:tabLst>
            </a:pPr>
            <a:r>
              <a:rPr sz="2250" i="1" dirty="0">
                <a:latin typeface="Times New Roman"/>
                <a:cs typeface="Times New Roman"/>
              </a:rPr>
              <a:t>M</a:t>
            </a:r>
            <a:r>
              <a:rPr sz="2250" i="1" spc="-229" dirty="0">
                <a:latin typeface="Times New Roman"/>
                <a:cs typeface="Times New Roman"/>
              </a:rPr>
              <a:t> </a:t>
            </a:r>
            <a:r>
              <a:rPr sz="2250" b="1" spc="-57" dirty="0">
                <a:latin typeface="Times New Roman"/>
                <a:cs typeface="Times New Roman"/>
              </a:rPr>
              <a:t>(</a:t>
            </a:r>
            <a:r>
              <a:rPr sz="2250" i="1" spc="-57" dirty="0">
                <a:latin typeface="Times New Roman"/>
                <a:cs typeface="Times New Roman"/>
              </a:rPr>
              <a:t>W</a:t>
            </a:r>
            <a:r>
              <a:rPr sz="2250" i="1" spc="14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97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F</a:t>
            </a:r>
            <a:r>
              <a:rPr sz="2250" i="1" spc="-278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)</a:t>
            </a:r>
            <a:r>
              <a:rPr sz="2250" b="1" spc="-4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159" dirty="0">
                <a:latin typeface="Times New Roman"/>
                <a:cs typeface="Times New Roman"/>
              </a:rPr>
              <a:t> </a:t>
            </a:r>
            <a:r>
              <a:rPr sz="3375" u="heavy" baseline="35947" dirty="0">
                <a:latin typeface="Times New Roman"/>
                <a:cs typeface="Times New Roman"/>
              </a:rPr>
              <a:t>96</a:t>
            </a:r>
            <a:r>
              <a:rPr sz="3375" u="heavy" spc="-331" baseline="35947" dirty="0">
                <a:latin typeface="Times New Roman"/>
                <a:cs typeface="Times New Roman"/>
              </a:rPr>
              <a:t> </a:t>
            </a:r>
            <a:r>
              <a:rPr sz="3375" i="1" u="heavy" baseline="35947" dirty="0">
                <a:latin typeface="Times New Roman"/>
                <a:cs typeface="Times New Roman"/>
              </a:rPr>
              <a:t>P</a:t>
            </a:r>
            <a:r>
              <a:rPr sz="3375" i="1" u="heavy" spc="-191" baseline="35947" dirty="0">
                <a:latin typeface="Times New Roman"/>
                <a:cs typeface="Times New Roman"/>
              </a:rPr>
              <a:t> </a:t>
            </a:r>
            <a:r>
              <a:rPr sz="3375" u="heavy" spc="-191" baseline="35947" dirty="0">
                <a:latin typeface="Times New Roman"/>
                <a:cs typeface="Times New Roman"/>
              </a:rPr>
              <a:t> </a:t>
            </a:r>
            <a:r>
              <a:rPr sz="3375" i="1" u="heavy" baseline="35947" dirty="0">
                <a:latin typeface="Times New Roman"/>
                <a:cs typeface="Times New Roman"/>
              </a:rPr>
              <a:t>M</a:t>
            </a:r>
            <a:r>
              <a:rPr sz="3375" i="1" baseline="35947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88" dirty="0">
                <a:latin typeface="Times New Roman"/>
                <a:cs typeface="Times New Roman"/>
              </a:rPr>
              <a:t> </a:t>
            </a:r>
            <a:r>
              <a:rPr sz="2250" spc="9" dirty="0">
                <a:latin typeface="Times New Roman"/>
                <a:cs typeface="Times New Roman"/>
              </a:rPr>
              <a:t>7</a:t>
            </a:r>
            <a:r>
              <a:rPr sz="2250" b="1" spc="9" dirty="0">
                <a:latin typeface="Times New Roman"/>
                <a:cs typeface="Times New Roman"/>
              </a:rPr>
              <a:t>.</a:t>
            </a:r>
            <a:r>
              <a:rPr sz="2250" spc="9" dirty="0">
                <a:latin typeface="Times New Roman"/>
                <a:cs typeface="Times New Roman"/>
              </a:rPr>
              <a:t>4</a:t>
            </a:r>
            <a:r>
              <a:rPr sz="2250" i="1" spc="9" dirty="0">
                <a:latin typeface="Times New Roman"/>
                <a:cs typeface="Times New Roman"/>
              </a:rPr>
              <a:t>Persons</a:t>
            </a:r>
            <a:endParaRPr sz="2250" dirty="0">
              <a:latin typeface="Times New Roman"/>
              <a:cs typeface="Times New Roman"/>
            </a:endParaRPr>
          </a:p>
          <a:p>
            <a:pPr marR="154649" algn="ctr">
              <a:lnSpc>
                <a:spcPts val="2232"/>
              </a:lnSpc>
            </a:pPr>
            <a:r>
              <a:rPr sz="2250" dirty="0">
                <a:latin typeface="Times New Roman"/>
                <a:cs typeface="Times New Roman"/>
              </a:rPr>
              <a:t>13</a:t>
            </a:r>
            <a:r>
              <a:rPr sz="2250" spc="-4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M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7872" y="2969110"/>
            <a:ext cx="168088" cy="1210235"/>
          </a:xfrm>
          <a:custGeom>
            <a:avLst/>
            <a:gdLst/>
            <a:ahLst/>
            <a:cxnLst/>
            <a:rect l="l" t="t" r="r" b="b"/>
            <a:pathLst>
              <a:path w="190500" h="1371600">
                <a:moveTo>
                  <a:pt x="190499" y="1181099"/>
                </a:moveTo>
                <a:lnTo>
                  <a:pt x="0" y="1181099"/>
                </a:lnTo>
                <a:lnTo>
                  <a:pt x="76199" y="1332290"/>
                </a:lnTo>
                <a:lnTo>
                  <a:pt x="76199" y="1200911"/>
                </a:lnTo>
                <a:lnTo>
                  <a:pt x="114299" y="1200911"/>
                </a:lnTo>
                <a:lnTo>
                  <a:pt x="114299" y="1334729"/>
                </a:lnTo>
                <a:lnTo>
                  <a:pt x="190499" y="1181099"/>
                </a:lnTo>
                <a:close/>
              </a:path>
              <a:path w="190500" h="1371600">
                <a:moveTo>
                  <a:pt x="114299" y="1181099"/>
                </a:moveTo>
                <a:lnTo>
                  <a:pt x="114299" y="0"/>
                </a:lnTo>
                <a:lnTo>
                  <a:pt x="76199" y="0"/>
                </a:lnTo>
                <a:lnTo>
                  <a:pt x="76199" y="1181099"/>
                </a:lnTo>
                <a:lnTo>
                  <a:pt x="114299" y="1181099"/>
                </a:lnTo>
                <a:close/>
              </a:path>
              <a:path w="190500" h="1371600">
                <a:moveTo>
                  <a:pt x="114299" y="1334729"/>
                </a:moveTo>
                <a:lnTo>
                  <a:pt x="114299" y="1200911"/>
                </a:lnTo>
                <a:lnTo>
                  <a:pt x="76199" y="1200911"/>
                </a:lnTo>
                <a:lnTo>
                  <a:pt x="76199" y="1332290"/>
                </a:lnTo>
                <a:lnTo>
                  <a:pt x="96011" y="1371599"/>
                </a:lnTo>
                <a:lnTo>
                  <a:pt x="114299" y="13347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4146176" y="2973145"/>
            <a:ext cx="1544171" cy="1206313"/>
          </a:xfrm>
          <a:custGeom>
            <a:avLst/>
            <a:gdLst/>
            <a:ahLst/>
            <a:cxnLst/>
            <a:rect l="l" t="t" r="r" b="b"/>
            <a:pathLst>
              <a:path w="1750060" h="1367154">
                <a:moveTo>
                  <a:pt x="138216" y="1235145"/>
                </a:moveTo>
                <a:lnTo>
                  <a:pt x="91439" y="1175003"/>
                </a:lnTo>
                <a:lnTo>
                  <a:pt x="0" y="1367027"/>
                </a:lnTo>
                <a:lnTo>
                  <a:pt x="123443" y="1342699"/>
                </a:lnTo>
                <a:lnTo>
                  <a:pt x="123443" y="1246631"/>
                </a:lnTo>
                <a:lnTo>
                  <a:pt x="138216" y="1235145"/>
                </a:lnTo>
                <a:close/>
              </a:path>
              <a:path w="1750060" h="1367154">
                <a:moveTo>
                  <a:pt x="161604" y="1265215"/>
                </a:moveTo>
                <a:lnTo>
                  <a:pt x="138216" y="1235145"/>
                </a:lnTo>
                <a:lnTo>
                  <a:pt x="123443" y="1246631"/>
                </a:lnTo>
                <a:lnTo>
                  <a:pt x="146303" y="1277111"/>
                </a:lnTo>
                <a:lnTo>
                  <a:pt x="161604" y="1265215"/>
                </a:lnTo>
                <a:close/>
              </a:path>
              <a:path w="1750060" h="1367154">
                <a:moveTo>
                  <a:pt x="208787" y="1325879"/>
                </a:moveTo>
                <a:lnTo>
                  <a:pt x="161604" y="1265215"/>
                </a:lnTo>
                <a:lnTo>
                  <a:pt x="146303" y="1277111"/>
                </a:lnTo>
                <a:lnTo>
                  <a:pt x="123443" y="1246631"/>
                </a:lnTo>
                <a:lnTo>
                  <a:pt x="123443" y="1342699"/>
                </a:lnTo>
                <a:lnTo>
                  <a:pt x="208787" y="1325879"/>
                </a:lnTo>
                <a:close/>
              </a:path>
              <a:path w="1750060" h="1367154">
                <a:moveTo>
                  <a:pt x="1749551" y="30479"/>
                </a:moveTo>
                <a:lnTo>
                  <a:pt x="1726691" y="0"/>
                </a:lnTo>
                <a:lnTo>
                  <a:pt x="138216" y="1235145"/>
                </a:lnTo>
                <a:lnTo>
                  <a:pt x="161604" y="1265215"/>
                </a:lnTo>
                <a:lnTo>
                  <a:pt x="1749551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681830" y="2955663"/>
            <a:ext cx="1490382" cy="1156447"/>
          </a:xfrm>
          <a:custGeom>
            <a:avLst/>
            <a:gdLst/>
            <a:ahLst/>
            <a:cxnLst/>
            <a:rect l="l" t="t" r="r" b="b"/>
            <a:pathLst>
              <a:path w="1689100" h="1310639">
                <a:moveTo>
                  <a:pt x="1549037" y="1179306"/>
                </a:moveTo>
                <a:lnTo>
                  <a:pt x="24383" y="0"/>
                </a:lnTo>
                <a:lnTo>
                  <a:pt x="0" y="30479"/>
                </a:lnTo>
                <a:lnTo>
                  <a:pt x="1525998" y="1209317"/>
                </a:lnTo>
                <a:lnTo>
                  <a:pt x="1549037" y="1179306"/>
                </a:lnTo>
                <a:close/>
              </a:path>
              <a:path w="1689100" h="1310639">
                <a:moveTo>
                  <a:pt x="1565147" y="1286311"/>
                </a:moveTo>
                <a:lnTo>
                  <a:pt x="1565147" y="1191767"/>
                </a:lnTo>
                <a:lnTo>
                  <a:pt x="1540763" y="1220723"/>
                </a:lnTo>
                <a:lnTo>
                  <a:pt x="1525998" y="1209317"/>
                </a:lnTo>
                <a:lnTo>
                  <a:pt x="1479803" y="1269491"/>
                </a:lnTo>
                <a:lnTo>
                  <a:pt x="1565147" y="1286311"/>
                </a:lnTo>
                <a:close/>
              </a:path>
              <a:path w="1689100" h="1310639">
                <a:moveTo>
                  <a:pt x="1565147" y="1191767"/>
                </a:moveTo>
                <a:lnTo>
                  <a:pt x="1549037" y="1179306"/>
                </a:lnTo>
                <a:lnTo>
                  <a:pt x="1525998" y="1209317"/>
                </a:lnTo>
                <a:lnTo>
                  <a:pt x="1540763" y="1220723"/>
                </a:lnTo>
                <a:lnTo>
                  <a:pt x="1565147" y="1191767"/>
                </a:lnTo>
                <a:close/>
              </a:path>
              <a:path w="1689100" h="1310639">
                <a:moveTo>
                  <a:pt x="1688591" y="1310639"/>
                </a:moveTo>
                <a:lnTo>
                  <a:pt x="1595627" y="1118615"/>
                </a:lnTo>
                <a:lnTo>
                  <a:pt x="1549037" y="1179306"/>
                </a:lnTo>
                <a:lnTo>
                  <a:pt x="1565147" y="1191767"/>
                </a:lnTo>
                <a:lnTo>
                  <a:pt x="1565147" y="1286311"/>
                </a:lnTo>
                <a:lnTo>
                  <a:pt x="1688591" y="1310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638774" y="4181137"/>
            <a:ext cx="4710393" cy="200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11">
              <a:tabLst>
                <a:tab pos="1317882" algn="l"/>
                <a:tab pos="3254361" algn="l"/>
              </a:tabLst>
            </a:pP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Basic	</a:t>
            </a:r>
            <a:r>
              <a:rPr sz="3441" spc="-6" baseline="2136" dirty="0">
                <a:solidFill>
                  <a:srgbClr val="653200"/>
                </a:solidFill>
                <a:latin typeface="Times New Roman"/>
                <a:cs typeface="Times New Roman"/>
              </a:rPr>
              <a:t>Intermediate	</a:t>
            </a:r>
            <a:r>
              <a:rPr sz="3441" spc="-6" baseline="2136" dirty="0">
                <a:solidFill>
                  <a:srgbClr val="A50020"/>
                </a:solidFill>
                <a:latin typeface="Times New Roman"/>
                <a:cs typeface="Times New Roman"/>
              </a:rPr>
              <a:t>Detailed</a:t>
            </a:r>
            <a:endParaRPr sz="3441" baseline="2136" dirty="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897" dirty="0">
              <a:latin typeface="Times New Roman"/>
              <a:cs typeface="Times New Roman"/>
            </a:endParaRPr>
          </a:p>
          <a:p>
            <a:pPr marL="1121" algn="ctr"/>
            <a:r>
              <a:rPr sz="2206" spc="-4" dirty="0">
                <a:solidFill>
                  <a:srgbClr val="650065"/>
                </a:solidFill>
                <a:latin typeface="Times New Roman"/>
                <a:cs typeface="Times New Roman"/>
              </a:rPr>
              <a:t>Model proposed</a:t>
            </a:r>
            <a:r>
              <a:rPr sz="2206" spc="-22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6" spc="-4" dirty="0">
                <a:solidFill>
                  <a:srgbClr val="650065"/>
                </a:solidFill>
                <a:latin typeface="Times New Roman"/>
                <a:cs typeface="Times New Roman"/>
              </a:rPr>
              <a:t>by</a:t>
            </a:r>
            <a:endParaRPr sz="2206" dirty="0">
              <a:latin typeface="Times New Roman"/>
              <a:cs typeface="Times New Roman"/>
            </a:endParaRPr>
          </a:p>
          <a:p>
            <a:pPr marL="1405293" marR="1397448" indent="77885"/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B. W.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Boehm’s 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through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his</a:t>
            </a:r>
            <a:r>
              <a:rPr sz="2206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book</a:t>
            </a:r>
            <a:endParaRPr sz="2206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6" spc="-4">
                <a:solidFill>
                  <a:srgbClr val="653200"/>
                </a:solidFill>
                <a:latin typeface="Times New Roman"/>
                <a:cs typeface="Times New Roman"/>
              </a:rPr>
              <a:t>Software 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Engineering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Economics in</a:t>
            </a:r>
            <a:r>
              <a:rPr sz="2206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6" spc="-4" dirty="0">
                <a:solidFill>
                  <a:srgbClr val="653200"/>
                </a:solidFill>
                <a:latin typeface="Times New Roman"/>
                <a:cs typeface="Times New Roman"/>
              </a:rPr>
              <a:t>1981</a:t>
            </a:r>
            <a:endParaRPr sz="220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319611" y="1727050"/>
            <a:ext cx="5672418" cy="119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294" b="1" spc="-4" dirty="0">
                <a:solidFill>
                  <a:srgbClr val="CC0000"/>
                </a:solidFill>
                <a:latin typeface="Arial"/>
                <a:cs typeface="Arial"/>
              </a:rPr>
              <a:t>Constructive </a:t>
            </a:r>
            <a:r>
              <a:rPr sz="2294" b="1" dirty="0">
                <a:solidFill>
                  <a:srgbClr val="CC0000"/>
                </a:solidFill>
                <a:latin typeface="Arial"/>
                <a:cs typeface="Arial"/>
              </a:rPr>
              <a:t>Cost </a:t>
            </a:r>
            <a:r>
              <a:rPr sz="2294" b="1" spc="-4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2294" b="1" spc="-2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94" b="1" spc="-4" dirty="0">
                <a:solidFill>
                  <a:srgbClr val="CC0000"/>
                </a:solidFill>
                <a:latin typeface="Arial"/>
                <a:cs typeface="Arial"/>
              </a:rPr>
              <a:t>(COCOMO)</a:t>
            </a:r>
            <a:endParaRPr sz="2294">
              <a:latin typeface="Arial"/>
              <a:cs typeface="Arial"/>
            </a:endParaRPr>
          </a:p>
          <a:p>
            <a:pPr marL="2590378" marR="1057892" indent="-655019">
              <a:lnSpc>
                <a:spcPct val="109600"/>
              </a:lnSpc>
              <a:spcBef>
                <a:spcPts val="1235"/>
              </a:spcBef>
            </a:pPr>
            <a:r>
              <a:rPr sz="2118" spc="-4" dirty="0">
                <a:latin typeface="Times New Roman"/>
                <a:cs typeface="Times New Roman"/>
              </a:rPr>
              <a:t>Constructive Cost</a:t>
            </a:r>
            <a:r>
              <a:rPr sz="2118" spc="-44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model  (COCOMO)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27" y="1908584"/>
            <a:ext cx="3111874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24" dirty="0">
                <a:solidFill>
                  <a:srgbClr val="653200"/>
                </a:solidFill>
                <a:latin typeface="Times New Roman"/>
                <a:cs typeface="Times New Roman"/>
              </a:rPr>
              <a:t>COCOMO </a:t>
            </a:r>
            <a:r>
              <a:rPr sz="2824" spc="-4" dirty="0">
                <a:solidFill>
                  <a:srgbClr val="653200"/>
                </a:solidFill>
                <a:latin typeface="Times New Roman"/>
                <a:cs typeface="Times New Roman"/>
              </a:rPr>
              <a:t>applied</a:t>
            </a:r>
            <a:r>
              <a:rPr sz="2824" spc="-53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24" spc="-9" dirty="0">
                <a:solidFill>
                  <a:srgbClr val="653200"/>
                </a:solidFill>
                <a:latin typeface="Times New Roman"/>
                <a:cs typeface="Times New Roman"/>
              </a:rPr>
              <a:t>to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9578" y="2353235"/>
            <a:ext cx="168088" cy="1546412"/>
          </a:xfrm>
          <a:custGeom>
            <a:avLst/>
            <a:gdLst/>
            <a:ahLst/>
            <a:cxnLst/>
            <a:rect l="l" t="t" r="r" b="b"/>
            <a:pathLst>
              <a:path w="190500" h="1752600">
                <a:moveTo>
                  <a:pt x="96011" y="1638299"/>
                </a:moveTo>
                <a:lnTo>
                  <a:pt x="0" y="1562099"/>
                </a:lnTo>
                <a:lnTo>
                  <a:pt x="76199" y="1713290"/>
                </a:lnTo>
                <a:lnTo>
                  <a:pt x="76199" y="1638299"/>
                </a:lnTo>
                <a:lnTo>
                  <a:pt x="96011" y="1638299"/>
                </a:lnTo>
                <a:close/>
              </a:path>
              <a:path w="190500" h="1752600">
                <a:moveTo>
                  <a:pt x="114299" y="1623551"/>
                </a:moveTo>
                <a:lnTo>
                  <a:pt x="114299" y="0"/>
                </a:lnTo>
                <a:lnTo>
                  <a:pt x="76199" y="0"/>
                </a:lnTo>
                <a:lnTo>
                  <a:pt x="76199" y="1622576"/>
                </a:lnTo>
                <a:lnTo>
                  <a:pt x="96011" y="1638299"/>
                </a:lnTo>
                <a:lnTo>
                  <a:pt x="114299" y="1623551"/>
                </a:lnTo>
                <a:close/>
              </a:path>
              <a:path w="190500" h="1752600">
                <a:moveTo>
                  <a:pt x="114299" y="1715728"/>
                </a:moveTo>
                <a:lnTo>
                  <a:pt x="114299" y="1638299"/>
                </a:lnTo>
                <a:lnTo>
                  <a:pt x="76199" y="1638299"/>
                </a:lnTo>
                <a:lnTo>
                  <a:pt x="76199" y="1713290"/>
                </a:lnTo>
                <a:lnTo>
                  <a:pt x="96011" y="1752599"/>
                </a:lnTo>
                <a:lnTo>
                  <a:pt x="114299" y="1715728"/>
                </a:lnTo>
                <a:close/>
              </a:path>
              <a:path w="190500" h="1752600">
                <a:moveTo>
                  <a:pt x="190499" y="1562099"/>
                </a:moveTo>
                <a:lnTo>
                  <a:pt x="96011" y="1638299"/>
                </a:lnTo>
                <a:lnTo>
                  <a:pt x="114299" y="1638299"/>
                </a:lnTo>
                <a:lnTo>
                  <a:pt x="114299" y="1715728"/>
                </a:lnTo>
                <a:lnTo>
                  <a:pt x="190499" y="1562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415118" y="2330375"/>
            <a:ext cx="1492623" cy="1838325"/>
          </a:xfrm>
          <a:custGeom>
            <a:avLst/>
            <a:gdLst/>
            <a:ahLst/>
            <a:cxnLst/>
            <a:rect l="l" t="t" r="r" b="b"/>
            <a:pathLst>
              <a:path w="1691639" h="2083435">
                <a:moveTo>
                  <a:pt x="66354" y="1970410"/>
                </a:moveTo>
                <a:lnTo>
                  <a:pt x="45719" y="1874519"/>
                </a:lnTo>
                <a:lnTo>
                  <a:pt x="0" y="2083307"/>
                </a:lnTo>
                <a:lnTo>
                  <a:pt x="56387" y="2057555"/>
                </a:lnTo>
                <a:lnTo>
                  <a:pt x="56387" y="1982723"/>
                </a:lnTo>
                <a:lnTo>
                  <a:pt x="66354" y="1970410"/>
                </a:lnTo>
                <a:close/>
              </a:path>
              <a:path w="1691639" h="2083435">
                <a:moveTo>
                  <a:pt x="71627" y="1994915"/>
                </a:moveTo>
                <a:lnTo>
                  <a:pt x="66354" y="1970410"/>
                </a:lnTo>
                <a:lnTo>
                  <a:pt x="56387" y="1982723"/>
                </a:lnTo>
                <a:lnTo>
                  <a:pt x="71627" y="1994915"/>
                </a:lnTo>
                <a:close/>
              </a:path>
              <a:path w="1691639" h="2083435">
                <a:moveTo>
                  <a:pt x="193547" y="1994915"/>
                </a:moveTo>
                <a:lnTo>
                  <a:pt x="96728" y="1994915"/>
                </a:lnTo>
                <a:lnTo>
                  <a:pt x="86867" y="2007107"/>
                </a:lnTo>
                <a:lnTo>
                  <a:pt x="56387" y="1982723"/>
                </a:lnTo>
                <a:lnTo>
                  <a:pt x="56387" y="2057555"/>
                </a:lnTo>
                <a:lnTo>
                  <a:pt x="193547" y="1994915"/>
                </a:lnTo>
                <a:close/>
              </a:path>
              <a:path w="1691639" h="2083435">
                <a:moveTo>
                  <a:pt x="1691639" y="22859"/>
                </a:moveTo>
                <a:lnTo>
                  <a:pt x="1661159" y="0"/>
                </a:lnTo>
                <a:lnTo>
                  <a:pt x="66354" y="1970410"/>
                </a:lnTo>
                <a:lnTo>
                  <a:pt x="71627" y="1994915"/>
                </a:lnTo>
                <a:lnTo>
                  <a:pt x="96728" y="1994915"/>
                </a:lnTo>
                <a:lnTo>
                  <a:pt x="1691639" y="22859"/>
                </a:lnTo>
                <a:close/>
              </a:path>
              <a:path w="1691639" h="2083435">
                <a:moveTo>
                  <a:pt x="96728" y="1994915"/>
                </a:moveTo>
                <a:lnTo>
                  <a:pt x="71627" y="1994915"/>
                </a:lnTo>
                <a:lnTo>
                  <a:pt x="86867" y="2007107"/>
                </a:lnTo>
                <a:lnTo>
                  <a:pt x="96728" y="1994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882191" y="2341132"/>
            <a:ext cx="1760444" cy="1827679"/>
          </a:xfrm>
          <a:custGeom>
            <a:avLst/>
            <a:gdLst/>
            <a:ahLst/>
            <a:cxnLst/>
            <a:rect l="l" t="t" r="r" b="b"/>
            <a:pathLst>
              <a:path w="1995170" h="2071370">
                <a:moveTo>
                  <a:pt x="1918795" y="1964108"/>
                </a:moveTo>
                <a:lnTo>
                  <a:pt x="27431" y="0"/>
                </a:lnTo>
                <a:lnTo>
                  <a:pt x="0" y="27431"/>
                </a:lnTo>
                <a:lnTo>
                  <a:pt x="1890836" y="1990992"/>
                </a:lnTo>
                <a:lnTo>
                  <a:pt x="1915667" y="1988819"/>
                </a:lnTo>
                <a:lnTo>
                  <a:pt x="1918795" y="1964108"/>
                </a:lnTo>
                <a:close/>
              </a:path>
              <a:path w="1995170" h="2071370">
                <a:moveTo>
                  <a:pt x="1929383" y="2047782"/>
                </a:moveTo>
                <a:lnTo>
                  <a:pt x="1929383" y="1975103"/>
                </a:lnTo>
                <a:lnTo>
                  <a:pt x="1901951" y="2002535"/>
                </a:lnTo>
                <a:lnTo>
                  <a:pt x="1890836" y="1990992"/>
                </a:lnTo>
                <a:lnTo>
                  <a:pt x="1793747" y="1999487"/>
                </a:lnTo>
                <a:lnTo>
                  <a:pt x="1929383" y="2047782"/>
                </a:lnTo>
                <a:close/>
              </a:path>
              <a:path w="1995170" h="2071370">
                <a:moveTo>
                  <a:pt x="1915667" y="1988819"/>
                </a:moveTo>
                <a:lnTo>
                  <a:pt x="1890836" y="1990992"/>
                </a:lnTo>
                <a:lnTo>
                  <a:pt x="1901951" y="2002535"/>
                </a:lnTo>
                <a:lnTo>
                  <a:pt x="1915667" y="1988819"/>
                </a:lnTo>
                <a:close/>
              </a:path>
              <a:path w="1995170" h="2071370">
                <a:moveTo>
                  <a:pt x="1929383" y="1975103"/>
                </a:moveTo>
                <a:lnTo>
                  <a:pt x="1918795" y="1964108"/>
                </a:lnTo>
                <a:lnTo>
                  <a:pt x="1915667" y="1988819"/>
                </a:lnTo>
                <a:lnTo>
                  <a:pt x="1929383" y="1975103"/>
                </a:lnTo>
                <a:close/>
              </a:path>
              <a:path w="1995170" h="2071370">
                <a:moveTo>
                  <a:pt x="1994915" y="2071115"/>
                </a:moveTo>
                <a:lnTo>
                  <a:pt x="1930907" y="1868423"/>
                </a:lnTo>
                <a:lnTo>
                  <a:pt x="1918795" y="1964108"/>
                </a:lnTo>
                <a:lnTo>
                  <a:pt x="1929383" y="1975103"/>
                </a:lnTo>
                <a:lnTo>
                  <a:pt x="1929383" y="2047782"/>
                </a:lnTo>
                <a:lnTo>
                  <a:pt x="1994915" y="20711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5070884" y="3889784"/>
            <a:ext cx="1779494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833" marR="4483" indent="-531187"/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Se</a:t>
            </a:r>
            <a:r>
              <a:rPr sz="2471" spc="-2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ac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d  mode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2413" y="4225961"/>
            <a:ext cx="1362635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93" marR="4483" indent="-322747"/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71" spc="-22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dd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d  mode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3660" y="4196215"/>
            <a:ext cx="1033182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097" marR="4483" indent="-157451">
              <a:lnSpc>
                <a:spcPct val="100400"/>
              </a:lnSpc>
            </a:pP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rg</a:t>
            </a:r>
            <a:r>
              <a:rPr sz="2471" spc="-13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ic  mode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39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417964"/>
            <a:ext cx="7390279" cy="977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9800"/>
              </a:lnSpc>
            </a:pP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Software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planning begins before technical work starts, continues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as  </a:t>
            </a:r>
            <a:r>
              <a:rPr sz="2118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software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evolves from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concept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to reality, and culminates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only 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when </a:t>
            </a:r>
            <a:r>
              <a:rPr sz="2118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software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118" spc="-5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retired.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22936"/>
            <a:ext cx="9278471" cy="768082"/>
          </a:xfrm>
          <a:prstGeom prst="rect">
            <a:avLst/>
          </a:prstGeom>
        </p:spPr>
        <p:txBody>
          <a:bodyPr vert="horz" wrap="square" lIns="0" tIns="90094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31915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4955689" y="2487706"/>
            <a:ext cx="1613647" cy="427199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54081" rIns="0" bIns="0" rtlCol="0">
            <a:spAutoFit/>
          </a:bodyPr>
          <a:lstStyle/>
          <a:p>
            <a:pPr marL="29697">
              <a:spcBef>
                <a:spcPts val="1213"/>
              </a:spcBef>
            </a:pPr>
            <a:r>
              <a:rPr sz="1765" dirty="0">
                <a:latin typeface="Arial"/>
                <a:cs typeface="Arial"/>
              </a:rPr>
              <a:t>Size</a:t>
            </a:r>
            <a:r>
              <a:rPr sz="1765" spc="-71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estimation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353" y="3391348"/>
            <a:ext cx="1613647" cy="427199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54081" rIns="0" bIns="0" rtlCol="0">
            <a:spAutoFit/>
          </a:bodyPr>
          <a:lstStyle/>
          <a:p>
            <a:pPr marL="17930">
              <a:spcBef>
                <a:spcPts val="1213"/>
              </a:spcBef>
            </a:pPr>
            <a:r>
              <a:rPr sz="1765" dirty="0">
                <a:latin typeface="Arial"/>
                <a:cs typeface="Arial"/>
              </a:rPr>
              <a:t>Cost</a:t>
            </a:r>
            <a:r>
              <a:rPr sz="1765" spc="-84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estimation</a:t>
            </a:r>
            <a:endParaRPr sz="176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9336" y="3394038"/>
            <a:ext cx="1882588" cy="543485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0"/>
                </a:moveTo>
                <a:lnTo>
                  <a:pt x="0" y="615695"/>
                </a:lnTo>
                <a:lnTo>
                  <a:pt x="2133599" y="615695"/>
                </a:lnTo>
                <a:lnTo>
                  <a:pt x="2133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6569336" y="3394038"/>
            <a:ext cx="1882588" cy="427199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154081" rIns="0" bIns="0" rtlCol="0">
            <a:spAutoFit/>
          </a:bodyPr>
          <a:lstStyle/>
          <a:p>
            <a:pPr marL="21853">
              <a:spcBef>
                <a:spcPts val="1213"/>
              </a:spcBef>
            </a:pPr>
            <a:r>
              <a:rPr sz="1765" spc="-4" dirty="0">
                <a:latin typeface="Arial"/>
                <a:cs typeface="Arial"/>
              </a:rPr>
              <a:t>Development</a:t>
            </a:r>
            <a:r>
              <a:rPr sz="1765" spc="-66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time</a:t>
            </a:r>
            <a:endParaRPr sz="176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689" y="4327264"/>
            <a:ext cx="1613647" cy="488445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121" rIns="0" bIns="0" rtlCol="0">
            <a:spAutoFit/>
          </a:bodyPr>
          <a:lstStyle/>
          <a:p>
            <a:pPr marL="136159" marR="128875" indent="116547">
              <a:lnSpc>
                <a:spcPts val="1915"/>
              </a:lnSpc>
              <a:spcBef>
                <a:spcPts val="9"/>
              </a:spcBef>
            </a:pPr>
            <a:r>
              <a:rPr sz="1765" spc="-4" dirty="0">
                <a:latin typeface="Arial"/>
                <a:cs typeface="Arial"/>
              </a:rPr>
              <a:t>Resources  requirements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9336" y="5397648"/>
            <a:ext cx="1613647" cy="489010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681" rIns="0" bIns="0" rtlCol="0">
            <a:spAutoFit/>
          </a:bodyPr>
          <a:lstStyle/>
          <a:p>
            <a:pPr marL="253266" marR="246543" indent="186587">
              <a:lnSpc>
                <a:spcPts val="1906"/>
              </a:lnSpc>
              <a:spcBef>
                <a:spcPts val="13"/>
              </a:spcBef>
            </a:pPr>
            <a:r>
              <a:rPr sz="1765" dirty="0">
                <a:latin typeface="Arial"/>
                <a:cs typeface="Arial"/>
              </a:rPr>
              <a:t>Project  </a:t>
            </a:r>
            <a:r>
              <a:rPr sz="1765" spc="-4" dirty="0">
                <a:latin typeface="Arial"/>
                <a:cs typeface="Arial"/>
              </a:rPr>
              <a:t>scheduling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7059" y="3041725"/>
            <a:ext cx="1347507" cy="342900"/>
          </a:xfrm>
          <a:custGeom>
            <a:avLst/>
            <a:gdLst/>
            <a:ahLst/>
            <a:cxnLst/>
            <a:rect l="l" t="t" r="r" b="b"/>
            <a:pathLst>
              <a:path w="1527175" h="388620">
                <a:moveTo>
                  <a:pt x="1415251" y="309851"/>
                </a:moveTo>
                <a:lnTo>
                  <a:pt x="1404741" y="289684"/>
                </a:lnTo>
                <a:lnTo>
                  <a:pt x="7619" y="0"/>
                </a:lnTo>
                <a:lnTo>
                  <a:pt x="0" y="36575"/>
                </a:lnTo>
                <a:lnTo>
                  <a:pt x="1397118" y="326259"/>
                </a:lnTo>
                <a:lnTo>
                  <a:pt x="1414876" y="311652"/>
                </a:lnTo>
                <a:lnTo>
                  <a:pt x="1415251" y="309851"/>
                </a:lnTo>
                <a:close/>
              </a:path>
              <a:path w="1527175" h="388620">
                <a:moveTo>
                  <a:pt x="1415795" y="363423"/>
                </a:moveTo>
                <a:lnTo>
                  <a:pt x="1415795" y="310895"/>
                </a:lnTo>
                <a:lnTo>
                  <a:pt x="1414876" y="311652"/>
                </a:lnTo>
                <a:lnTo>
                  <a:pt x="1411223" y="329183"/>
                </a:lnTo>
                <a:lnTo>
                  <a:pt x="1397118" y="326259"/>
                </a:lnTo>
                <a:lnTo>
                  <a:pt x="1321307" y="388619"/>
                </a:lnTo>
                <a:lnTo>
                  <a:pt x="1415795" y="363423"/>
                </a:lnTo>
                <a:close/>
              </a:path>
              <a:path w="1527175" h="388620">
                <a:moveTo>
                  <a:pt x="1527047" y="333755"/>
                </a:moveTo>
                <a:lnTo>
                  <a:pt x="1359407" y="202691"/>
                </a:lnTo>
                <a:lnTo>
                  <a:pt x="1404741" y="289684"/>
                </a:lnTo>
                <a:lnTo>
                  <a:pt x="1418843" y="292607"/>
                </a:lnTo>
                <a:lnTo>
                  <a:pt x="1418843" y="362610"/>
                </a:lnTo>
                <a:lnTo>
                  <a:pt x="1527047" y="333755"/>
                </a:lnTo>
                <a:close/>
              </a:path>
              <a:path w="1527175" h="388620">
                <a:moveTo>
                  <a:pt x="1414876" y="311652"/>
                </a:moveTo>
                <a:lnTo>
                  <a:pt x="1397118" y="326259"/>
                </a:lnTo>
                <a:lnTo>
                  <a:pt x="1411223" y="329183"/>
                </a:lnTo>
                <a:lnTo>
                  <a:pt x="1414876" y="311652"/>
                </a:lnTo>
                <a:close/>
              </a:path>
              <a:path w="1527175" h="388620">
                <a:moveTo>
                  <a:pt x="1418843" y="292607"/>
                </a:moveTo>
                <a:lnTo>
                  <a:pt x="1404741" y="289684"/>
                </a:lnTo>
                <a:lnTo>
                  <a:pt x="1415251" y="309851"/>
                </a:lnTo>
                <a:lnTo>
                  <a:pt x="1418843" y="292607"/>
                </a:lnTo>
                <a:close/>
              </a:path>
              <a:path w="1527175" h="388620">
                <a:moveTo>
                  <a:pt x="1418843" y="362610"/>
                </a:moveTo>
                <a:lnTo>
                  <a:pt x="1418843" y="292607"/>
                </a:lnTo>
                <a:lnTo>
                  <a:pt x="1415251" y="309851"/>
                </a:lnTo>
                <a:lnTo>
                  <a:pt x="1415795" y="310895"/>
                </a:lnTo>
                <a:lnTo>
                  <a:pt x="1415795" y="363423"/>
                </a:lnTo>
                <a:lnTo>
                  <a:pt x="1418843" y="362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350571" y="3041725"/>
            <a:ext cx="1281953" cy="341779"/>
          </a:xfrm>
          <a:custGeom>
            <a:avLst/>
            <a:gdLst/>
            <a:ahLst/>
            <a:cxnLst/>
            <a:rect l="l" t="t" r="r" b="b"/>
            <a:pathLst>
              <a:path w="1452879" h="387350">
                <a:moveTo>
                  <a:pt x="166115" y="201167"/>
                </a:moveTo>
                <a:lnTo>
                  <a:pt x="0" y="333755"/>
                </a:lnTo>
                <a:lnTo>
                  <a:pt x="108203" y="361602"/>
                </a:lnTo>
                <a:lnTo>
                  <a:pt x="108203" y="291083"/>
                </a:lnTo>
                <a:lnTo>
                  <a:pt x="122056" y="288063"/>
                </a:lnTo>
                <a:lnTo>
                  <a:pt x="166115" y="201167"/>
                </a:lnTo>
                <a:close/>
              </a:path>
              <a:path w="1452879" h="387350">
                <a:moveTo>
                  <a:pt x="122056" y="288063"/>
                </a:moveTo>
                <a:lnTo>
                  <a:pt x="108203" y="291083"/>
                </a:lnTo>
                <a:lnTo>
                  <a:pt x="111792" y="308306"/>
                </a:lnTo>
                <a:lnTo>
                  <a:pt x="122056" y="288063"/>
                </a:lnTo>
                <a:close/>
              </a:path>
              <a:path w="1452879" h="387350">
                <a:moveTo>
                  <a:pt x="111792" y="308306"/>
                </a:moveTo>
                <a:lnTo>
                  <a:pt x="108203" y="291083"/>
                </a:lnTo>
                <a:lnTo>
                  <a:pt x="108203" y="361602"/>
                </a:lnTo>
                <a:lnTo>
                  <a:pt x="111251" y="362387"/>
                </a:lnTo>
                <a:lnTo>
                  <a:pt x="111251" y="309371"/>
                </a:lnTo>
                <a:lnTo>
                  <a:pt x="111792" y="308306"/>
                </a:lnTo>
                <a:close/>
              </a:path>
              <a:path w="1452879" h="387350">
                <a:moveTo>
                  <a:pt x="207263" y="387095"/>
                </a:moveTo>
                <a:lnTo>
                  <a:pt x="130023" y="324567"/>
                </a:lnTo>
                <a:lnTo>
                  <a:pt x="115823" y="327659"/>
                </a:lnTo>
                <a:lnTo>
                  <a:pt x="112168" y="310113"/>
                </a:lnTo>
                <a:lnTo>
                  <a:pt x="111251" y="309371"/>
                </a:lnTo>
                <a:lnTo>
                  <a:pt x="111251" y="362387"/>
                </a:lnTo>
                <a:lnTo>
                  <a:pt x="207263" y="387095"/>
                </a:lnTo>
                <a:close/>
              </a:path>
              <a:path w="1452879" h="387350">
                <a:moveTo>
                  <a:pt x="1452371" y="36575"/>
                </a:moveTo>
                <a:lnTo>
                  <a:pt x="1443227" y="0"/>
                </a:lnTo>
                <a:lnTo>
                  <a:pt x="122056" y="288063"/>
                </a:lnTo>
                <a:lnTo>
                  <a:pt x="111792" y="308306"/>
                </a:lnTo>
                <a:lnTo>
                  <a:pt x="112168" y="310113"/>
                </a:lnTo>
                <a:lnTo>
                  <a:pt x="130023" y="324567"/>
                </a:lnTo>
                <a:lnTo>
                  <a:pt x="1452371" y="36575"/>
                </a:lnTo>
                <a:close/>
              </a:path>
              <a:path w="1452879" h="387350">
                <a:moveTo>
                  <a:pt x="130023" y="324567"/>
                </a:moveTo>
                <a:lnTo>
                  <a:pt x="112168" y="310113"/>
                </a:lnTo>
                <a:lnTo>
                  <a:pt x="115823" y="327659"/>
                </a:lnTo>
                <a:lnTo>
                  <a:pt x="130023" y="324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621318" y="4854388"/>
            <a:ext cx="1216959" cy="520513"/>
          </a:xfrm>
          <a:custGeom>
            <a:avLst/>
            <a:gdLst/>
            <a:ahLst/>
            <a:cxnLst/>
            <a:rect l="l" t="t" r="r" b="b"/>
            <a:pathLst>
              <a:path w="1379220" h="589914">
                <a:moveTo>
                  <a:pt x="1273861" y="528159"/>
                </a:moveTo>
                <a:lnTo>
                  <a:pt x="1267431" y="506911"/>
                </a:lnTo>
                <a:lnTo>
                  <a:pt x="15239" y="0"/>
                </a:lnTo>
                <a:lnTo>
                  <a:pt x="0" y="35051"/>
                </a:lnTo>
                <a:lnTo>
                  <a:pt x="1252164" y="541342"/>
                </a:lnTo>
                <a:lnTo>
                  <a:pt x="1273466" y="529169"/>
                </a:lnTo>
                <a:lnTo>
                  <a:pt x="1273861" y="528159"/>
                </a:lnTo>
                <a:close/>
              </a:path>
              <a:path w="1379220" h="589914">
                <a:moveTo>
                  <a:pt x="1274063" y="580578"/>
                </a:moveTo>
                <a:lnTo>
                  <a:pt x="1274063" y="528827"/>
                </a:lnTo>
                <a:lnTo>
                  <a:pt x="1273466" y="529169"/>
                </a:lnTo>
                <a:lnTo>
                  <a:pt x="1266443" y="547115"/>
                </a:lnTo>
                <a:lnTo>
                  <a:pt x="1252164" y="541342"/>
                </a:lnTo>
                <a:lnTo>
                  <a:pt x="1167383" y="589787"/>
                </a:lnTo>
                <a:lnTo>
                  <a:pt x="1274063" y="580578"/>
                </a:lnTo>
                <a:close/>
              </a:path>
              <a:path w="1379220" h="589914">
                <a:moveTo>
                  <a:pt x="1379219" y="571499"/>
                </a:moveTo>
                <a:lnTo>
                  <a:pt x="1239011" y="413003"/>
                </a:lnTo>
                <a:lnTo>
                  <a:pt x="1267431" y="506911"/>
                </a:lnTo>
                <a:lnTo>
                  <a:pt x="1280159" y="512063"/>
                </a:lnTo>
                <a:lnTo>
                  <a:pt x="1280159" y="580051"/>
                </a:lnTo>
                <a:lnTo>
                  <a:pt x="1379219" y="571499"/>
                </a:lnTo>
                <a:close/>
              </a:path>
              <a:path w="1379220" h="589914">
                <a:moveTo>
                  <a:pt x="1273466" y="529169"/>
                </a:moveTo>
                <a:lnTo>
                  <a:pt x="1252164" y="541342"/>
                </a:lnTo>
                <a:lnTo>
                  <a:pt x="1266443" y="547115"/>
                </a:lnTo>
                <a:lnTo>
                  <a:pt x="1273466" y="529169"/>
                </a:lnTo>
                <a:close/>
              </a:path>
              <a:path w="1379220" h="589914">
                <a:moveTo>
                  <a:pt x="1280159" y="512063"/>
                </a:moveTo>
                <a:lnTo>
                  <a:pt x="1267431" y="506911"/>
                </a:lnTo>
                <a:lnTo>
                  <a:pt x="1273861" y="528159"/>
                </a:lnTo>
                <a:lnTo>
                  <a:pt x="1280159" y="512063"/>
                </a:lnTo>
                <a:close/>
              </a:path>
              <a:path w="1379220" h="589914">
                <a:moveTo>
                  <a:pt x="1280159" y="580051"/>
                </a:moveTo>
                <a:lnTo>
                  <a:pt x="1280159" y="512063"/>
                </a:lnTo>
                <a:lnTo>
                  <a:pt x="1273861" y="528159"/>
                </a:lnTo>
                <a:lnTo>
                  <a:pt x="1274063" y="528827"/>
                </a:lnTo>
                <a:lnTo>
                  <a:pt x="1274063" y="580578"/>
                </a:lnTo>
                <a:lnTo>
                  <a:pt x="1280159" y="580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427258" y="3882166"/>
            <a:ext cx="168088" cy="1534645"/>
          </a:xfrm>
          <a:custGeom>
            <a:avLst/>
            <a:gdLst/>
            <a:ahLst/>
            <a:cxnLst/>
            <a:rect l="l" t="t" r="r" b="b"/>
            <a:pathLst>
              <a:path w="190500" h="1739264">
                <a:moveTo>
                  <a:pt x="94487" y="1624583"/>
                </a:moveTo>
                <a:lnTo>
                  <a:pt x="0" y="1548383"/>
                </a:lnTo>
                <a:lnTo>
                  <a:pt x="76199" y="1702012"/>
                </a:lnTo>
                <a:lnTo>
                  <a:pt x="76199" y="1624583"/>
                </a:lnTo>
                <a:lnTo>
                  <a:pt x="94487" y="1624583"/>
                </a:lnTo>
                <a:close/>
              </a:path>
              <a:path w="190500" h="1739264">
                <a:moveTo>
                  <a:pt x="114299" y="1608860"/>
                </a:moveTo>
                <a:lnTo>
                  <a:pt x="114299" y="0"/>
                </a:lnTo>
                <a:lnTo>
                  <a:pt x="76199" y="0"/>
                </a:lnTo>
                <a:lnTo>
                  <a:pt x="76199" y="1609835"/>
                </a:lnTo>
                <a:lnTo>
                  <a:pt x="94487" y="1624583"/>
                </a:lnTo>
                <a:lnTo>
                  <a:pt x="114299" y="1608860"/>
                </a:lnTo>
                <a:close/>
              </a:path>
              <a:path w="190500" h="1739264">
                <a:moveTo>
                  <a:pt x="114299" y="1699574"/>
                </a:moveTo>
                <a:lnTo>
                  <a:pt x="114299" y="1624583"/>
                </a:lnTo>
                <a:lnTo>
                  <a:pt x="76199" y="1624583"/>
                </a:lnTo>
                <a:lnTo>
                  <a:pt x="76199" y="1702012"/>
                </a:lnTo>
                <a:lnTo>
                  <a:pt x="94487" y="1738883"/>
                </a:lnTo>
                <a:lnTo>
                  <a:pt x="114299" y="1699574"/>
                </a:lnTo>
                <a:close/>
              </a:path>
              <a:path w="190500" h="1739264">
                <a:moveTo>
                  <a:pt x="190499" y="1548383"/>
                </a:moveTo>
                <a:lnTo>
                  <a:pt x="94487" y="1624583"/>
                </a:lnTo>
                <a:lnTo>
                  <a:pt x="114299" y="1624583"/>
                </a:lnTo>
                <a:lnTo>
                  <a:pt x="114299" y="1699574"/>
                </a:lnTo>
                <a:lnTo>
                  <a:pt x="190499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614133" y="3948057"/>
            <a:ext cx="1148603" cy="396688"/>
          </a:xfrm>
          <a:custGeom>
            <a:avLst/>
            <a:gdLst/>
            <a:ahLst/>
            <a:cxnLst/>
            <a:rect l="l" t="t" r="r" b="b"/>
            <a:pathLst>
              <a:path w="1301750" h="449579">
                <a:moveTo>
                  <a:pt x="1191767" y="379475"/>
                </a:moveTo>
                <a:lnTo>
                  <a:pt x="1182803" y="356600"/>
                </a:lnTo>
                <a:lnTo>
                  <a:pt x="12191" y="0"/>
                </a:lnTo>
                <a:lnTo>
                  <a:pt x="0" y="36575"/>
                </a:lnTo>
                <a:lnTo>
                  <a:pt x="1172112" y="393175"/>
                </a:lnTo>
                <a:lnTo>
                  <a:pt x="1191767" y="379475"/>
                </a:lnTo>
                <a:close/>
              </a:path>
              <a:path w="1301750" h="449579">
                <a:moveTo>
                  <a:pt x="1197863" y="431026"/>
                </a:moveTo>
                <a:lnTo>
                  <a:pt x="1197863" y="361187"/>
                </a:lnTo>
                <a:lnTo>
                  <a:pt x="1187195" y="397763"/>
                </a:lnTo>
                <a:lnTo>
                  <a:pt x="1172112" y="393175"/>
                </a:lnTo>
                <a:lnTo>
                  <a:pt x="1091183" y="449579"/>
                </a:lnTo>
                <a:lnTo>
                  <a:pt x="1197863" y="431026"/>
                </a:lnTo>
                <a:close/>
              </a:path>
              <a:path w="1301750" h="449579">
                <a:moveTo>
                  <a:pt x="1301495" y="413003"/>
                </a:moveTo>
                <a:lnTo>
                  <a:pt x="1147571" y="266699"/>
                </a:lnTo>
                <a:lnTo>
                  <a:pt x="1182803" y="356600"/>
                </a:lnTo>
                <a:lnTo>
                  <a:pt x="1197863" y="361187"/>
                </a:lnTo>
                <a:lnTo>
                  <a:pt x="1197863" y="431026"/>
                </a:lnTo>
                <a:lnTo>
                  <a:pt x="1301495" y="413003"/>
                </a:lnTo>
                <a:close/>
              </a:path>
              <a:path w="1301750" h="449579">
                <a:moveTo>
                  <a:pt x="1191767" y="382088"/>
                </a:moveTo>
                <a:lnTo>
                  <a:pt x="1191767" y="379475"/>
                </a:lnTo>
                <a:lnTo>
                  <a:pt x="1172112" y="393175"/>
                </a:lnTo>
                <a:lnTo>
                  <a:pt x="1187195" y="397763"/>
                </a:lnTo>
                <a:lnTo>
                  <a:pt x="1191767" y="382088"/>
                </a:lnTo>
                <a:close/>
              </a:path>
              <a:path w="1301750" h="449579">
                <a:moveTo>
                  <a:pt x="1197863" y="361187"/>
                </a:moveTo>
                <a:lnTo>
                  <a:pt x="1182803" y="356600"/>
                </a:lnTo>
                <a:lnTo>
                  <a:pt x="1191767" y="379475"/>
                </a:lnTo>
                <a:lnTo>
                  <a:pt x="1191767" y="382088"/>
                </a:lnTo>
                <a:lnTo>
                  <a:pt x="1197863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762512" y="3948057"/>
            <a:ext cx="1215838" cy="399490"/>
          </a:xfrm>
          <a:custGeom>
            <a:avLst/>
            <a:gdLst/>
            <a:ahLst/>
            <a:cxnLst/>
            <a:rect l="l" t="t" r="r" b="b"/>
            <a:pathLst>
              <a:path w="1377950" h="452754">
                <a:moveTo>
                  <a:pt x="156971" y="269747"/>
                </a:moveTo>
                <a:lnTo>
                  <a:pt x="0" y="413003"/>
                </a:lnTo>
                <a:lnTo>
                  <a:pt x="105155" y="432960"/>
                </a:lnTo>
                <a:lnTo>
                  <a:pt x="105155" y="362711"/>
                </a:lnTo>
                <a:lnTo>
                  <a:pt x="119209" y="358672"/>
                </a:lnTo>
                <a:lnTo>
                  <a:pt x="156971" y="269747"/>
                </a:lnTo>
                <a:close/>
              </a:path>
              <a:path w="1377950" h="452754">
                <a:moveTo>
                  <a:pt x="119209" y="358672"/>
                </a:moveTo>
                <a:lnTo>
                  <a:pt x="105155" y="362711"/>
                </a:lnTo>
                <a:lnTo>
                  <a:pt x="110058" y="380221"/>
                </a:lnTo>
                <a:lnTo>
                  <a:pt x="119209" y="358672"/>
                </a:lnTo>
                <a:close/>
              </a:path>
              <a:path w="1377950" h="452754">
                <a:moveTo>
                  <a:pt x="110058" y="380221"/>
                </a:moveTo>
                <a:lnTo>
                  <a:pt x="105155" y="362711"/>
                </a:lnTo>
                <a:lnTo>
                  <a:pt x="105155" y="432960"/>
                </a:lnTo>
                <a:lnTo>
                  <a:pt x="109727" y="433828"/>
                </a:lnTo>
                <a:lnTo>
                  <a:pt x="109727" y="380999"/>
                </a:lnTo>
                <a:lnTo>
                  <a:pt x="110058" y="380221"/>
                </a:lnTo>
                <a:close/>
              </a:path>
              <a:path w="1377950" h="452754">
                <a:moveTo>
                  <a:pt x="208787" y="452627"/>
                </a:moveTo>
                <a:lnTo>
                  <a:pt x="131049" y="396417"/>
                </a:lnTo>
                <a:lnTo>
                  <a:pt x="115823" y="400811"/>
                </a:lnTo>
                <a:lnTo>
                  <a:pt x="110415" y="381497"/>
                </a:lnTo>
                <a:lnTo>
                  <a:pt x="109727" y="380999"/>
                </a:lnTo>
                <a:lnTo>
                  <a:pt x="109727" y="433828"/>
                </a:lnTo>
                <a:lnTo>
                  <a:pt x="208787" y="452627"/>
                </a:lnTo>
                <a:close/>
              </a:path>
              <a:path w="1377950" h="452754">
                <a:moveTo>
                  <a:pt x="1377695" y="36575"/>
                </a:moveTo>
                <a:lnTo>
                  <a:pt x="1367027" y="0"/>
                </a:lnTo>
                <a:lnTo>
                  <a:pt x="119209" y="358672"/>
                </a:lnTo>
                <a:lnTo>
                  <a:pt x="110058" y="380221"/>
                </a:lnTo>
                <a:lnTo>
                  <a:pt x="110415" y="381497"/>
                </a:lnTo>
                <a:lnTo>
                  <a:pt x="131049" y="396417"/>
                </a:lnTo>
                <a:lnTo>
                  <a:pt x="1377695" y="36575"/>
                </a:lnTo>
                <a:close/>
              </a:path>
              <a:path w="1377950" h="452754">
                <a:moveTo>
                  <a:pt x="131049" y="396417"/>
                </a:moveTo>
                <a:lnTo>
                  <a:pt x="110415" y="381497"/>
                </a:lnTo>
                <a:lnTo>
                  <a:pt x="115823" y="400811"/>
                </a:lnTo>
                <a:lnTo>
                  <a:pt x="131049" y="396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2131353" y="5152462"/>
            <a:ext cx="364247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532"/>
              </a:lnSpc>
            </a:pPr>
            <a:r>
              <a:rPr sz="2118" spc="-4" dirty="0">
                <a:latin typeface="Times New Roman"/>
                <a:cs typeface="Times New Roman"/>
              </a:rPr>
              <a:t>Fig. </a:t>
            </a:r>
            <a:r>
              <a:rPr sz="2118" dirty="0">
                <a:latin typeface="Times New Roman"/>
                <a:cs typeface="Times New Roman"/>
              </a:rPr>
              <a:t>1: </a:t>
            </a:r>
            <a:r>
              <a:rPr sz="2118" spc="-4" dirty="0">
                <a:latin typeface="Times New Roman"/>
                <a:cs typeface="Times New Roman"/>
              </a:rPr>
              <a:t>Activities </a:t>
            </a:r>
            <a:r>
              <a:rPr sz="2118" spc="-4">
                <a:latin typeface="Times New Roman"/>
                <a:cs typeface="Times New Roman"/>
              </a:rPr>
              <a:t>during Software  </a:t>
            </a:r>
            <a:r>
              <a:rPr sz="2118" spc="-4" dirty="0">
                <a:latin typeface="Times New Roman"/>
                <a:cs typeface="Times New Roman"/>
              </a:rPr>
              <a:t>Project</a:t>
            </a:r>
            <a:r>
              <a:rPr sz="2118" spc="-62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Planning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7865" y="5911324"/>
            <a:ext cx="467285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latin typeface="Arial"/>
                <a:cs typeface="Arial"/>
              </a:rPr>
              <a:t>Table 4: </a:t>
            </a:r>
            <a:r>
              <a:rPr sz="1588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comparison of three </a:t>
            </a:r>
            <a:r>
              <a:rPr sz="1588" dirty="0">
                <a:solidFill>
                  <a:srgbClr val="653200"/>
                </a:solidFill>
                <a:latin typeface="Arial"/>
                <a:cs typeface="Arial"/>
              </a:rPr>
              <a:t>COCOMO</a:t>
            </a:r>
            <a:r>
              <a:rPr sz="1588" spc="-1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modes</a:t>
            </a:r>
            <a:endParaRPr sz="1588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8287" y="1533805"/>
          <a:ext cx="7664826" cy="4214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881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Mode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200" b="1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size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Nature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Project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i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nn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i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89535" indent="-24765">
                        <a:lnSpc>
                          <a:spcPts val="1670"/>
                        </a:lnSpc>
                        <a:spcBef>
                          <a:spcPts val="265"/>
                        </a:spcBef>
                      </a:pPr>
                      <a:r>
                        <a:rPr sz="1200" b="1" i="1" spc="-5" dirty="0">
                          <a:latin typeface="Arial"/>
                          <a:cs typeface="Arial"/>
                        </a:rPr>
                        <a:t>Deadline</a:t>
                      </a:r>
                      <a:r>
                        <a:rPr sz="1200" b="1" i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of  the</a:t>
                      </a:r>
                      <a:r>
                        <a:rPr sz="1200" b="1" i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project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148590" marR="118110" indent="-13970">
                        <a:lnSpc>
                          <a:spcPts val="1670"/>
                        </a:lnSpc>
                        <a:spcBef>
                          <a:spcPts val="26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ev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i="1" spc="-10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200" b="1" i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200" b="1" i="1" spc="-5" dirty="0">
                          <a:latin typeface="Arial"/>
                          <a:cs typeface="Arial"/>
                        </a:rPr>
                        <a:t>Environment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931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Organic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Typically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2-50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33350" algn="just">
                        <a:lnSpc>
                          <a:spcPct val="99800"/>
                        </a:lnSpc>
                        <a:spcBef>
                          <a:spcPts val="9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project, experienced  developers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familiar  environment.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 example,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pay  roll, inventory projects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etc.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Little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tight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 marR="183515" indent="-2565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Familiar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 house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838">
                <a:tc>
                  <a:txBody>
                    <a:bodyPr/>
                    <a:lstStyle/>
                    <a:p>
                      <a:pPr marL="106045" marR="128905">
                        <a:lnSpc>
                          <a:spcPts val="1670"/>
                        </a:lnSpc>
                        <a:spcBef>
                          <a:spcPts val="9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Semi  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Typically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50-300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135890" algn="just">
                        <a:lnSpc>
                          <a:spcPct val="99600"/>
                        </a:lnSpc>
                        <a:spcBef>
                          <a:spcPts val="8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Medium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project, Medium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team, Average previous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experience on similar project.  For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example: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Utility systems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compilers, database  systems, editors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etc.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Medium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Medium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Medium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65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Embedded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251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Typically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over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300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33350" algn="just">
                        <a:lnSpc>
                          <a:spcPct val="99600"/>
                        </a:lnSpc>
                        <a:spcBef>
                          <a:spcPts val="8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Large project, Real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time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systems, Complex interfaces,  Very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little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experience.  For example: ATMs, Air Traffic  Control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etc.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0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Tight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 marR="280035" indent="2540" algn="ctr">
                        <a:lnSpc>
                          <a:spcPct val="996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Complex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/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customer  Interfaces  required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059" y="1780389"/>
            <a:ext cx="4212291" cy="869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u="heavy" spc="-4" dirty="0">
                <a:solidFill>
                  <a:srgbClr val="003200"/>
                </a:solidFill>
                <a:latin typeface="Arial"/>
                <a:cs typeface="Arial"/>
              </a:rPr>
              <a:t>Basic</a:t>
            </a:r>
            <a:r>
              <a:rPr sz="2118" b="1" u="heavy" spc="-75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18" b="1" u="heavy" spc="-4" dirty="0">
                <a:solidFill>
                  <a:srgbClr val="003200"/>
                </a:solidFill>
                <a:latin typeface="Arial"/>
                <a:cs typeface="Arial"/>
              </a:rPr>
              <a:t>Model</a:t>
            </a:r>
            <a:endParaRPr sz="2118">
              <a:latin typeface="Arial"/>
              <a:cs typeface="Arial"/>
            </a:endParaRPr>
          </a:p>
          <a:p>
            <a:pPr marL="11206">
              <a:spcBef>
                <a:spcPts val="1681"/>
              </a:spcBef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Basic COCOMO model takes the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form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3059" y="2961041"/>
            <a:ext cx="5513294" cy="202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68800" algn="r">
              <a:lnSpc>
                <a:spcPts val="1010"/>
              </a:lnSpc>
            </a:pPr>
            <a:r>
              <a:rPr sz="1588" i="1" spc="-57" dirty="0">
                <a:latin typeface="Times New Roman"/>
                <a:cs typeface="Times New Roman"/>
              </a:rPr>
              <a:t>b</a:t>
            </a:r>
            <a:r>
              <a:rPr sz="1655" i="1" spc="19" baseline="-20000" dirty="0">
                <a:latin typeface="Times New Roman"/>
                <a:cs typeface="Times New Roman"/>
              </a:rPr>
              <a:t>b</a:t>
            </a:r>
            <a:endParaRPr sz="1655" baseline="-20000">
              <a:latin typeface="Times New Roman"/>
              <a:cs typeface="Times New Roman"/>
            </a:endParaRPr>
          </a:p>
          <a:p>
            <a:pPr marL="2279398">
              <a:lnSpc>
                <a:spcPts val="2387"/>
              </a:lnSpc>
            </a:pPr>
            <a:r>
              <a:rPr sz="2735" i="1" spc="-4" dirty="0">
                <a:latin typeface="Times New Roman"/>
                <a:cs typeface="Times New Roman"/>
              </a:rPr>
              <a:t>E </a:t>
            </a:r>
            <a:r>
              <a:rPr sz="2735" spc="-4" dirty="0">
                <a:latin typeface="Symbol"/>
                <a:cs typeface="Symbol"/>
              </a:rPr>
              <a:t></a:t>
            </a:r>
            <a:r>
              <a:rPr sz="2735" spc="-4" dirty="0">
                <a:latin typeface="Times New Roman"/>
                <a:cs typeface="Times New Roman"/>
              </a:rPr>
              <a:t> </a:t>
            </a:r>
            <a:r>
              <a:rPr sz="2735" i="1" spc="-9" dirty="0">
                <a:latin typeface="Times New Roman"/>
                <a:cs typeface="Times New Roman"/>
              </a:rPr>
              <a:t>a</a:t>
            </a:r>
            <a:r>
              <a:rPr sz="2382" i="1" spc="-13" baseline="-24691" dirty="0">
                <a:latin typeface="Times New Roman"/>
                <a:cs typeface="Times New Roman"/>
              </a:rPr>
              <a:t>b</a:t>
            </a:r>
            <a:r>
              <a:rPr sz="2382" i="1" spc="-158" baseline="-24691" dirty="0">
                <a:latin typeface="Times New Roman"/>
                <a:cs typeface="Times New Roman"/>
              </a:rPr>
              <a:t> </a:t>
            </a:r>
            <a:r>
              <a:rPr sz="2735" spc="57" dirty="0">
                <a:latin typeface="Times New Roman"/>
                <a:cs typeface="Times New Roman"/>
              </a:rPr>
              <a:t>(</a:t>
            </a:r>
            <a:r>
              <a:rPr sz="2735" i="1" spc="57" dirty="0">
                <a:latin typeface="Times New Roman"/>
                <a:cs typeface="Times New Roman"/>
              </a:rPr>
              <a:t>KLOC</a:t>
            </a:r>
            <a:r>
              <a:rPr sz="2735" spc="57" dirty="0">
                <a:latin typeface="Times New Roman"/>
                <a:cs typeface="Times New Roman"/>
              </a:rPr>
              <a:t>)</a:t>
            </a:r>
            <a:endParaRPr sz="2735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691">
              <a:latin typeface="Times New Roman"/>
              <a:cs typeface="Times New Roman"/>
            </a:endParaRPr>
          </a:p>
          <a:p>
            <a:pPr marR="1360467" algn="r">
              <a:lnSpc>
                <a:spcPts val="1107"/>
              </a:lnSpc>
            </a:pPr>
            <a:r>
              <a:rPr sz="1721" i="1" spc="97" dirty="0">
                <a:latin typeface="Times New Roman"/>
                <a:cs typeface="Times New Roman"/>
              </a:rPr>
              <a:t>d</a:t>
            </a:r>
            <a:r>
              <a:rPr sz="1853" i="1" baseline="-19841" dirty="0">
                <a:latin typeface="Times New Roman"/>
                <a:cs typeface="Times New Roman"/>
              </a:rPr>
              <a:t>b</a:t>
            </a:r>
            <a:endParaRPr sz="1853" baseline="-19841">
              <a:latin typeface="Times New Roman"/>
              <a:cs typeface="Times New Roman"/>
            </a:endParaRPr>
          </a:p>
          <a:p>
            <a:pPr marL="2419479">
              <a:lnSpc>
                <a:spcPts val="2590"/>
              </a:lnSpc>
            </a:pPr>
            <a:r>
              <a:rPr sz="2956" i="1" spc="13" dirty="0">
                <a:latin typeface="Times New Roman"/>
                <a:cs typeface="Times New Roman"/>
              </a:rPr>
              <a:t>D </a:t>
            </a:r>
            <a:r>
              <a:rPr sz="2956" spc="9" dirty="0">
                <a:latin typeface="Symbol"/>
                <a:cs typeface="Symbol"/>
              </a:rPr>
              <a:t></a:t>
            </a:r>
            <a:r>
              <a:rPr sz="2956" spc="9" dirty="0">
                <a:latin typeface="Times New Roman"/>
                <a:cs typeface="Times New Roman"/>
              </a:rPr>
              <a:t> </a:t>
            </a:r>
            <a:r>
              <a:rPr sz="2956" i="1" spc="-18" dirty="0">
                <a:latin typeface="Times New Roman"/>
                <a:cs typeface="Times New Roman"/>
              </a:rPr>
              <a:t>c</a:t>
            </a:r>
            <a:r>
              <a:rPr sz="2581" i="1" spc="-26" baseline="-24216" dirty="0">
                <a:latin typeface="Times New Roman"/>
                <a:cs typeface="Times New Roman"/>
              </a:rPr>
              <a:t>b</a:t>
            </a:r>
            <a:r>
              <a:rPr sz="2581" i="1" spc="-364" baseline="-24216" dirty="0">
                <a:latin typeface="Times New Roman"/>
                <a:cs typeface="Times New Roman"/>
              </a:rPr>
              <a:t> </a:t>
            </a:r>
            <a:r>
              <a:rPr sz="2956" spc="124" dirty="0">
                <a:latin typeface="Times New Roman"/>
                <a:cs typeface="Times New Roman"/>
              </a:rPr>
              <a:t>(</a:t>
            </a:r>
            <a:r>
              <a:rPr sz="2956" i="1" spc="124" dirty="0">
                <a:latin typeface="Times New Roman"/>
                <a:cs typeface="Times New Roman"/>
              </a:rPr>
              <a:t>E</a:t>
            </a:r>
            <a:r>
              <a:rPr sz="2956" spc="124" dirty="0">
                <a:latin typeface="Times New Roman"/>
                <a:cs typeface="Times New Roman"/>
              </a:rPr>
              <a:t>)</a:t>
            </a:r>
            <a:endParaRPr sz="2956">
              <a:latin typeface="Times New Roman"/>
              <a:cs typeface="Times New Roman"/>
            </a:endParaRPr>
          </a:p>
          <a:p>
            <a:pPr marL="11206">
              <a:spcBef>
                <a:spcPts val="2943"/>
              </a:spcBef>
              <a:tabLst>
                <a:tab pos="866261" algn="l"/>
                <a:tab pos="1226549" algn="l"/>
                <a:tab pos="1603087" algn="l"/>
                <a:tab pos="2397626" algn="l"/>
                <a:tab pos="3384917" algn="l"/>
                <a:tab pos="3792273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where	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is	effort	applied	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in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Person-Months,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1162" y="4631166"/>
            <a:ext cx="170217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95624" algn="l"/>
                <a:tab pos="985610" algn="l"/>
                <a:tab pos="1361027" algn="l"/>
              </a:tabLst>
            </a:pP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and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	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	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9" y="4952550"/>
            <a:ext cx="7390279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time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months. The coefficients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118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, b</a:t>
            </a:r>
            <a:r>
              <a:rPr sz="2118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,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118" spc="-6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and d</a:t>
            </a:r>
            <a:r>
              <a:rPr sz="2118" spc="-6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are 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given in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table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4</a:t>
            </a:r>
            <a:r>
              <a:rPr sz="2118" spc="-10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(a).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56094" y="2206158"/>
          <a:ext cx="6320120" cy="2942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871">
                <a:tc>
                  <a:txBody>
                    <a:bodyPr/>
                    <a:lstStyle/>
                    <a:p>
                      <a:pPr marL="548005" marR="451484" indent="-965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-5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25"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35">
                          <a:latin typeface="Arial"/>
                          <a:cs typeface="Arial"/>
                        </a:rPr>
                        <a:t>w</a:t>
                      </a:r>
                      <a:r>
                        <a:rPr sz="1600" b="1" spc="-5">
                          <a:latin typeface="Arial"/>
                          <a:cs typeface="Arial"/>
                        </a:rPr>
                        <a:t>ar</a:t>
                      </a:r>
                      <a:r>
                        <a:rPr sz="1600" b="1">
                          <a:latin typeface="Arial"/>
                          <a:cs typeface="Arial"/>
                        </a:rPr>
                        <a:t>e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Project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100" spc="-7" baseline="-20833" dirty="0">
                          <a:latin typeface="Arial"/>
                          <a:cs typeface="Arial"/>
                        </a:rPr>
                        <a:t>b</a:t>
                      </a:r>
                      <a:endParaRPr sz="21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100" spc="-7" baseline="-20833" dirty="0">
                          <a:latin typeface="Arial"/>
                          <a:cs typeface="Arial"/>
                        </a:rPr>
                        <a:t>b</a:t>
                      </a:r>
                      <a:endParaRPr sz="21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100" spc="-7" baseline="-20833" dirty="0">
                          <a:latin typeface="Arial"/>
                          <a:cs typeface="Arial"/>
                        </a:rPr>
                        <a:t>b</a:t>
                      </a:r>
                      <a:endParaRPr sz="21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100" spc="-7" baseline="-20833" dirty="0">
                          <a:latin typeface="Arial"/>
                          <a:cs typeface="Arial"/>
                        </a:rPr>
                        <a:t>b</a:t>
                      </a:r>
                      <a:endParaRPr sz="21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Organic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2.4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1.05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4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Semidetached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3.0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1.12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0.35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91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Embedded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3.6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1.20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0.32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281542" y="5131395"/>
            <a:ext cx="362902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latin typeface="Arial"/>
                <a:cs typeface="Arial"/>
              </a:rPr>
              <a:t>Table 4(a):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Basic COCOMO coefficients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333059" y="1857934"/>
            <a:ext cx="7391400" cy="1635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532"/>
              </a:lnSpc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When effort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time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are known,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average staff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size  to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complete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may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calculated</a:t>
            </a:r>
            <a:r>
              <a:rPr sz="2118" spc="-5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as:</a:t>
            </a:r>
            <a:endParaRPr sz="2118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2294">
              <a:latin typeface="Times New Roman"/>
              <a:cs typeface="Times New Roman"/>
            </a:endParaRPr>
          </a:p>
          <a:p>
            <a:pPr marL="804625">
              <a:lnSpc>
                <a:spcPts val="2532"/>
              </a:lnSpc>
            </a:pPr>
            <a:r>
              <a:rPr sz="2118" spc="-4" dirty="0">
                <a:latin typeface="Times New Roman"/>
                <a:cs typeface="Times New Roman"/>
              </a:rPr>
              <a:t>Average staff </a:t>
            </a:r>
            <a:r>
              <a:rPr sz="2118" dirty="0">
                <a:latin typeface="Times New Roman"/>
                <a:cs typeface="Times New Roman"/>
              </a:rPr>
              <a:t>size </a:t>
            </a:r>
            <a:r>
              <a:rPr sz="3706" spc="46" baseline="-3968" dirty="0">
                <a:latin typeface="Times New Roman"/>
                <a:cs typeface="Times New Roman"/>
              </a:rPr>
              <a:t>(</a:t>
            </a:r>
            <a:r>
              <a:rPr sz="3706" i="1" spc="46" baseline="-3968" dirty="0">
                <a:latin typeface="Times New Roman"/>
                <a:cs typeface="Times New Roman"/>
              </a:rPr>
              <a:t>SS </a:t>
            </a:r>
            <a:r>
              <a:rPr sz="3706" spc="-6" baseline="-3968" dirty="0">
                <a:latin typeface="Times New Roman"/>
                <a:cs typeface="Times New Roman"/>
              </a:rPr>
              <a:t>) </a:t>
            </a:r>
            <a:r>
              <a:rPr sz="3706" spc="-6" baseline="-3968" dirty="0">
                <a:latin typeface="Symbol"/>
                <a:cs typeface="Symbol"/>
              </a:rPr>
              <a:t></a:t>
            </a:r>
            <a:r>
              <a:rPr sz="3706" spc="-6" baseline="-3968" dirty="0">
                <a:latin typeface="Times New Roman"/>
                <a:cs typeface="Times New Roman"/>
              </a:rPr>
              <a:t> </a:t>
            </a:r>
            <a:r>
              <a:rPr sz="3706" i="1" u="heavy" spc="-6" baseline="30753" dirty="0">
                <a:latin typeface="Times New Roman"/>
                <a:cs typeface="Times New Roman"/>
              </a:rPr>
              <a:t>E</a:t>
            </a:r>
            <a:r>
              <a:rPr sz="3706" i="1" u="heavy" spc="178" baseline="30753" dirty="0">
                <a:latin typeface="Times New Roman"/>
                <a:cs typeface="Times New Roman"/>
              </a:rPr>
              <a:t> </a:t>
            </a:r>
            <a:r>
              <a:rPr sz="3706" i="1" spc="-6" baseline="-3968" dirty="0">
                <a:latin typeface="Times New Roman"/>
                <a:cs typeface="Times New Roman"/>
              </a:rPr>
              <a:t>Persons</a:t>
            </a:r>
            <a:endParaRPr sz="3706" baseline="-3968">
              <a:latin typeface="Times New Roman"/>
              <a:cs typeface="Times New Roman"/>
            </a:endParaRPr>
          </a:p>
          <a:p>
            <a:pPr marL="312100" algn="ctr">
              <a:lnSpc>
                <a:spcPts val="2532"/>
              </a:lnSpc>
            </a:pPr>
            <a:r>
              <a:rPr sz="2471" i="1" spc="-4" dirty="0">
                <a:latin typeface="Times New Roman"/>
                <a:cs typeface="Times New Roman"/>
              </a:rPr>
              <a:t>D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5" name="object 5"/>
          <p:cNvSpPr txBox="1"/>
          <p:nvPr/>
        </p:nvSpPr>
        <p:spPr>
          <a:xfrm>
            <a:off x="6096889" y="3836445"/>
            <a:ext cx="185009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24463" algn="l"/>
              </a:tabLst>
            </a:pP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the	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productivity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8569" y="3836445"/>
            <a:ext cx="54404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le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v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4538" y="3836445"/>
            <a:ext cx="92224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656139" algn="l"/>
              </a:tabLst>
            </a:pPr>
            <a:r>
              <a:rPr sz="2118" spc="-18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ay	be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847" y="3836445"/>
            <a:ext cx="3547222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839365" algn="l"/>
                <a:tab pos="1771184" algn="l"/>
                <a:tab pos="2373532" algn="l"/>
                <a:tab pos="2736622" algn="l"/>
              </a:tabLst>
            </a:pP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hen	pr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j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t	</a:t>
            </a:r>
            <a:r>
              <a:rPr sz="2118" spc="-13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2118" spc="-9" dirty="0">
                <a:solidFill>
                  <a:srgbClr val="323299"/>
                </a:solidFill>
                <a:latin typeface="Times New Roman"/>
                <a:cs typeface="Times New Roman"/>
              </a:rPr>
              <a:t>z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e	i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	kno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2118" dirty="0">
                <a:solidFill>
                  <a:srgbClr val="323299"/>
                </a:solidFill>
                <a:latin typeface="Times New Roman"/>
                <a:cs typeface="Times New Roman"/>
              </a:rPr>
              <a:t>n, 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calculated</a:t>
            </a:r>
            <a:r>
              <a:rPr sz="2118" spc="-7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3299"/>
                </a:solidFill>
                <a:latin typeface="Times New Roman"/>
                <a:cs typeface="Times New Roman"/>
              </a:rPr>
              <a:t>as: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6440" y="4783565"/>
            <a:ext cx="43949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277"/>
              </a:lnSpc>
            </a:pPr>
            <a:r>
              <a:rPr sz="3177" spc="-6" baseline="1157" dirty="0">
                <a:latin typeface="Times New Roman"/>
                <a:cs typeface="Times New Roman"/>
              </a:rPr>
              <a:t>Productivity </a:t>
            </a:r>
            <a:r>
              <a:rPr sz="2294" spc="66" dirty="0">
                <a:latin typeface="Times New Roman"/>
                <a:cs typeface="Times New Roman"/>
              </a:rPr>
              <a:t>(</a:t>
            </a:r>
            <a:r>
              <a:rPr sz="2294" i="1" spc="66" dirty="0">
                <a:latin typeface="Times New Roman"/>
                <a:cs typeface="Times New Roman"/>
              </a:rPr>
              <a:t>P</a:t>
            </a:r>
            <a:r>
              <a:rPr sz="2294" spc="66" dirty="0">
                <a:latin typeface="Times New Roman"/>
                <a:cs typeface="Times New Roman"/>
              </a:rPr>
              <a:t>) </a:t>
            </a:r>
            <a:r>
              <a:rPr sz="2294" dirty="0">
                <a:latin typeface="Symbol"/>
                <a:cs typeface="Symbol"/>
              </a:rPr>
              <a:t></a:t>
            </a:r>
            <a:r>
              <a:rPr sz="2294" dirty="0">
                <a:latin typeface="Times New Roman"/>
                <a:cs typeface="Times New Roman"/>
              </a:rPr>
              <a:t> </a:t>
            </a:r>
            <a:r>
              <a:rPr sz="3441" i="1" u="heavy" baseline="35256" dirty="0">
                <a:latin typeface="Times New Roman"/>
                <a:cs typeface="Times New Roman"/>
              </a:rPr>
              <a:t>KLOC </a:t>
            </a:r>
            <a:r>
              <a:rPr sz="2294" i="1" dirty="0">
                <a:latin typeface="Times New Roman"/>
                <a:cs typeface="Times New Roman"/>
              </a:rPr>
              <a:t>KLOC </a:t>
            </a:r>
            <a:r>
              <a:rPr sz="2294" dirty="0">
                <a:latin typeface="Times New Roman"/>
                <a:cs typeface="Times New Roman"/>
              </a:rPr>
              <a:t>/</a:t>
            </a:r>
            <a:r>
              <a:rPr sz="2294" spc="93" dirty="0">
                <a:latin typeface="Times New Roman"/>
                <a:cs typeface="Times New Roman"/>
              </a:rPr>
              <a:t> </a:t>
            </a:r>
            <a:r>
              <a:rPr sz="2294" i="1" dirty="0">
                <a:latin typeface="Times New Roman"/>
                <a:cs typeface="Times New Roman"/>
              </a:rPr>
              <a:t>PM</a:t>
            </a:r>
            <a:endParaRPr sz="2294">
              <a:latin typeface="Times New Roman"/>
              <a:cs typeface="Times New Roman"/>
            </a:endParaRPr>
          </a:p>
          <a:p>
            <a:pPr marL="651657" algn="ctr">
              <a:lnSpc>
                <a:spcPts val="2277"/>
              </a:lnSpc>
            </a:pPr>
            <a:r>
              <a:rPr sz="2294" i="1" dirty="0">
                <a:latin typeface="Times New Roman"/>
                <a:cs typeface="Times New Roman"/>
              </a:rPr>
              <a:t>E</a:t>
            </a:r>
            <a:endParaRPr sz="229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779044"/>
            <a:ext cx="7391960" cy="1615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118" spc="-4" dirty="0">
                <a:latin typeface="Times New Roman"/>
                <a:cs typeface="Times New Roman"/>
              </a:rPr>
              <a:t>Example: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4.5</a:t>
            </a:r>
            <a:endParaRPr sz="2118">
              <a:latin typeface="Times New Roman"/>
              <a:cs typeface="Times New Roman"/>
            </a:endParaRPr>
          </a:p>
          <a:p>
            <a:pPr marL="11206" marR="4483" algn="just">
              <a:lnSpc>
                <a:spcPct val="100200"/>
              </a:lnSpc>
              <a:spcBef>
                <a:spcPts val="1796"/>
              </a:spcBef>
            </a:pP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Suppose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that a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was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estimated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to be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400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KLOC. 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Calculate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effort and development time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for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each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of the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three 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modes 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i.e., organic, semidetached </a:t>
            </a:r>
            <a:r>
              <a:rPr sz="2294" dirty="0">
                <a:solidFill>
                  <a:srgbClr val="650065"/>
                </a:solidFill>
                <a:latin typeface="Times New Roman"/>
                <a:cs typeface="Times New Roman"/>
              </a:rPr>
              <a:t>and</a:t>
            </a:r>
            <a:r>
              <a:rPr sz="2294" spc="-4" dirty="0">
                <a:solidFill>
                  <a:srgbClr val="650065"/>
                </a:solidFill>
                <a:latin typeface="Times New Roman"/>
                <a:cs typeface="Times New Roman"/>
              </a:rPr>
              <a:t> embedded.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294062" y="1536999"/>
            <a:ext cx="4885765" cy="381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74"/>
            <a:r>
              <a:rPr sz="2118" b="1" u="heavy" spc="-4" dirty="0">
                <a:solidFill>
                  <a:srgbClr val="FF3200"/>
                </a:solidFill>
                <a:latin typeface="Times New Roman"/>
                <a:cs typeface="Times New Roman"/>
              </a:rPr>
              <a:t>Solution</a:t>
            </a:r>
            <a:endParaRPr sz="2118" dirty="0">
              <a:latin typeface="Times New Roman"/>
              <a:cs typeface="Times New Roman"/>
            </a:endParaRPr>
          </a:p>
          <a:p>
            <a:pPr marL="25774">
              <a:spcBef>
                <a:spcPts val="1165"/>
              </a:spcBef>
            </a:pP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basic COCOMO equation take the </a:t>
            </a:r>
            <a:r>
              <a:rPr sz="2118" spc="-9" dirty="0">
                <a:solidFill>
                  <a:srgbClr val="0000FF"/>
                </a:solidFill>
                <a:latin typeface="Times New Roman"/>
                <a:cs typeface="Times New Roman"/>
              </a:rPr>
              <a:t>form:</a:t>
            </a:r>
            <a:endParaRPr sz="2118" dirty="0">
              <a:latin typeface="Times New Roman"/>
              <a:cs typeface="Times New Roman"/>
            </a:endParaRPr>
          </a:p>
          <a:p>
            <a:pPr marR="1294909" algn="r">
              <a:lnSpc>
                <a:spcPts val="899"/>
              </a:lnSpc>
              <a:spcBef>
                <a:spcPts val="812"/>
              </a:spcBef>
            </a:pPr>
            <a:r>
              <a:rPr sz="1412" i="1" spc="-57" dirty="0">
                <a:latin typeface="Times New Roman"/>
                <a:cs typeface="Times New Roman"/>
              </a:rPr>
              <a:t>b</a:t>
            </a:r>
            <a:r>
              <a:rPr sz="1522" i="1" baseline="-19323" dirty="0">
                <a:latin typeface="Times New Roman"/>
                <a:cs typeface="Times New Roman"/>
              </a:rPr>
              <a:t>b</a:t>
            </a:r>
            <a:endParaRPr sz="1522" baseline="-19323" dirty="0">
              <a:latin typeface="Times New Roman"/>
              <a:cs typeface="Times New Roman"/>
            </a:endParaRPr>
          </a:p>
          <a:p>
            <a:pPr marL="112625" algn="ctr">
              <a:lnSpc>
                <a:spcPts val="2118"/>
              </a:lnSpc>
            </a:pPr>
            <a:r>
              <a:rPr sz="2427" i="1" spc="4" dirty="0">
                <a:latin typeface="Times New Roman"/>
                <a:cs typeface="Times New Roman"/>
              </a:rPr>
              <a:t>E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4" dirty="0">
                <a:latin typeface="Times New Roman"/>
                <a:cs typeface="Times New Roman"/>
              </a:rPr>
              <a:t> </a:t>
            </a:r>
            <a:r>
              <a:rPr sz="2427" i="1" spc="-4" dirty="0">
                <a:latin typeface="Times New Roman"/>
                <a:cs typeface="Times New Roman"/>
              </a:rPr>
              <a:t>a</a:t>
            </a:r>
            <a:r>
              <a:rPr sz="2118" i="1" spc="-6" baseline="-24305" dirty="0">
                <a:latin typeface="Times New Roman"/>
                <a:cs typeface="Times New Roman"/>
              </a:rPr>
              <a:t>b</a:t>
            </a:r>
            <a:r>
              <a:rPr sz="2118" i="1" spc="-172" baseline="-24305" dirty="0">
                <a:latin typeface="Times New Roman"/>
                <a:cs typeface="Times New Roman"/>
              </a:rPr>
              <a:t> </a:t>
            </a:r>
            <a:r>
              <a:rPr sz="2427" spc="57" dirty="0">
                <a:latin typeface="Times New Roman"/>
                <a:cs typeface="Times New Roman"/>
              </a:rPr>
              <a:t>(</a:t>
            </a:r>
            <a:r>
              <a:rPr sz="2427" i="1" spc="57" dirty="0">
                <a:latin typeface="Times New Roman"/>
                <a:cs typeface="Times New Roman"/>
              </a:rPr>
              <a:t>KLOC</a:t>
            </a:r>
            <a:r>
              <a:rPr sz="2427" spc="57" dirty="0">
                <a:latin typeface="Times New Roman"/>
                <a:cs typeface="Times New Roman"/>
              </a:rPr>
              <a:t>)</a:t>
            </a:r>
            <a:endParaRPr sz="2427" dirty="0">
              <a:latin typeface="Times New Roman"/>
              <a:cs typeface="Times New Roman"/>
            </a:endParaRPr>
          </a:p>
          <a:p>
            <a:pPr marR="1285383" algn="r">
              <a:lnSpc>
                <a:spcPts val="899"/>
              </a:lnSpc>
              <a:spcBef>
                <a:spcPts val="1068"/>
              </a:spcBef>
            </a:pPr>
            <a:r>
              <a:rPr sz="1412" i="1" spc="71" dirty="0">
                <a:latin typeface="Times New Roman"/>
                <a:cs typeface="Times New Roman"/>
              </a:rPr>
              <a:t>d</a:t>
            </a:r>
            <a:r>
              <a:rPr sz="1522" i="1" baseline="-19323" dirty="0">
                <a:latin typeface="Times New Roman"/>
                <a:cs typeface="Times New Roman"/>
              </a:rPr>
              <a:t>b</a:t>
            </a:r>
            <a:endParaRPr sz="1522" baseline="-19323" dirty="0">
              <a:latin typeface="Times New Roman"/>
              <a:cs typeface="Times New Roman"/>
            </a:endParaRPr>
          </a:p>
          <a:p>
            <a:pPr marL="86850" algn="ctr">
              <a:lnSpc>
                <a:spcPts val="2118"/>
              </a:lnSpc>
            </a:pPr>
            <a:r>
              <a:rPr sz="2427" i="1" spc="4" dirty="0">
                <a:latin typeface="Times New Roman"/>
                <a:cs typeface="Times New Roman"/>
              </a:rPr>
              <a:t>D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4" dirty="0">
                <a:latin typeface="Times New Roman"/>
                <a:cs typeface="Times New Roman"/>
              </a:rPr>
              <a:t> </a:t>
            </a:r>
            <a:r>
              <a:rPr sz="2427" i="1" spc="-18" dirty="0" err="1">
                <a:latin typeface="Times New Roman"/>
                <a:cs typeface="Times New Roman"/>
              </a:rPr>
              <a:t>c</a:t>
            </a:r>
            <a:r>
              <a:rPr sz="2118" i="1" spc="-26" baseline="-24305" dirty="0" err="1">
                <a:latin typeface="Times New Roman"/>
                <a:cs typeface="Times New Roman"/>
              </a:rPr>
              <a:t>b</a:t>
            </a:r>
            <a:r>
              <a:rPr sz="2118" i="1" spc="-311" baseline="-24305" dirty="0">
                <a:latin typeface="Times New Roman"/>
                <a:cs typeface="Times New Roman"/>
              </a:rPr>
              <a:t> </a:t>
            </a:r>
            <a:r>
              <a:rPr sz="2427" spc="53" dirty="0">
                <a:latin typeface="Times New Roman"/>
                <a:cs typeface="Times New Roman"/>
              </a:rPr>
              <a:t>(</a:t>
            </a:r>
            <a:r>
              <a:rPr lang="en-US" sz="2427" i="1" spc="53" dirty="0">
                <a:latin typeface="Times New Roman"/>
                <a:cs typeface="Times New Roman"/>
              </a:rPr>
              <a:t>E</a:t>
            </a:r>
            <a:r>
              <a:rPr sz="2427" spc="53" dirty="0">
                <a:latin typeface="Times New Roman"/>
                <a:cs typeface="Times New Roman"/>
              </a:rPr>
              <a:t>)</a:t>
            </a:r>
            <a:endParaRPr sz="2427" dirty="0">
              <a:latin typeface="Times New Roman"/>
              <a:cs typeface="Times New Roman"/>
            </a:endParaRPr>
          </a:p>
          <a:p>
            <a:pPr marL="36421">
              <a:spcBef>
                <a:spcPts val="1187"/>
              </a:spcBef>
            </a:pP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Estimated size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project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= 400</a:t>
            </a:r>
            <a:r>
              <a:rPr sz="2118" spc="-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KLOC</a:t>
            </a:r>
            <a:endParaRPr sz="2118" dirty="0">
              <a:latin typeface="Times New Roman"/>
              <a:cs typeface="Times New Roman"/>
            </a:endParaRPr>
          </a:p>
          <a:p>
            <a:pPr marL="11206">
              <a:spcBef>
                <a:spcPts val="1271"/>
              </a:spcBef>
              <a:tabLst>
                <a:tab pos="400632" algn="l"/>
              </a:tabLst>
            </a:pPr>
            <a:r>
              <a:rPr sz="2118" b="1" dirty="0">
                <a:solidFill>
                  <a:srgbClr val="650065"/>
                </a:solidFill>
                <a:latin typeface="Times New Roman"/>
                <a:cs typeface="Times New Roman"/>
              </a:rPr>
              <a:t>(i)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Organic</a:t>
            </a:r>
            <a:r>
              <a:rPr sz="2118" spc="-9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mode</a:t>
            </a:r>
            <a:endParaRPr sz="2118" dirty="0">
              <a:latin typeface="Times New Roman"/>
              <a:cs typeface="Times New Roman"/>
            </a:endParaRPr>
          </a:p>
          <a:p>
            <a:pPr marL="1179482">
              <a:spcBef>
                <a:spcPts val="1597"/>
              </a:spcBef>
            </a:pPr>
            <a:r>
              <a:rPr sz="2118" dirty="0">
                <a:latin typeface="Times New Roman"/>
                <a:cs typeface="Times New Roman"/>
              </a:rPr>
              <a:t>E = </a:t>
            </a:r>
            <a:r>
              <a:rPr sz="2118" spc="-4" dirty="0">
                <a:latin typeface="Times New Roman"/>
                <a:cs typeface="Times New Roman"/>
              </a:rPr>
              <a:t>2.4(400)</a:t>
            </a:r>
            <a:r>
              <a:rPr sz="2118" spc="-6" baseline="24305" dirty="0">
                <a:latin typeface="Times New Roman"/>
                <a:cs typeface="Times New Roman"/>
              </a:rPr>
              <a:t>1.05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1295.31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 dirty="0">
              <a:latin typeface="Times New Roman"/>
              <a:cs typeface="Times New Roman"/>
            </a:endParaRPr>
          </a:p>
          <a:p>
            <a:pPr marL="1179482">
              <a:spcBef>
                <a:spcPts val="1257"/>
              </a:spcBef>
            </a:pPr>
            <a:r>
              <a:rPr sz="2118" spc="-4" dirty="0">
                <a:latin typeface="Times New Roman"/>
                <a:cs typeface="Times New Roman"/>
              </a:rPr>
              <a:t>D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2.5(1295.31)</a:t>
            </a:r>
            <a:r>
              <a:rPr sz="2118" spc="-6" baseline="24305" dirty="0">
                <a:latin typeface="Times New Roman"/>
                <a:cs typeface="Times New Roman"/>
              </a:rPr>
              <a:t>0.38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38.07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294062" y="1738704"/>
            <a:ext cx="4699187" cy="313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155" indent="-463948">
              <a:buFont typeface="Times New Roman"/>
              <a:buAutoNum type="romanLcParenBoth" startAt="2"/>
              <a:tabLst>
                <a:tab pos="474594" algn="l"/>
                <a:tab pos="475155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Semidetached</a:t>
            </a:r>
            <a:r>
              <a:rPr sz="2118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mode</a:t>
            </a:r>
            <a:endParaRPr sz="2118">
              <a:latin typeface="Times New Roman"/>
              <a:cs typeface="Times New Roman"/>
            </a:endParaRPr>
          </a:p>
          <a:p>
            <a:pPr marL="1179482">
              <a:spcBef>
                <a:spcPts val="1588"/>
              </a:spcBef>
            </a:pPr>
            <a:r>
              <a:rPr sz="2118" dirty="0">
                <a:latin typeface="Times New Roman"/>
                <a:cs typeface="Times New Roman"/>
              </a:rPr>
              <a:t>E = </a:t>
            </a:r>
            <a:r>
              <a:rPr sz="2118" spc="-4" dirty="0">
                <a:latin typeface="Times New Roman"/>
                <a:cs typeface="Times New Roman"/>
              </a:rPr>
              <a:t>3.0(400)</a:t>
            </a:r>
            <a:r>
              <a:rPr sz="2118" spc="-6" baseline="24305" dirty="0">
                <a:latin typeface="Times New Roman"/>
                <a:cs typeface="Times New Roman"/>
              </a:rPr>
              <a:t>1.12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2462.79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>
              <a:latin typeface="Times New Roman"/>
              <a:cs typeface="Times New Roman"/>
            </a:endParaRPr>
          </a:p>
          <a:p>
            <a:pPr marL="1179482">
              <a:spcBef>
                <a:spcPts val="1271"/>
              </a:spcBef>
            </a:pPr>
            <a:r>
              <a:rPr sz="2118" spc="-4" dirty="0">
                <a:latin typeface="Times New Roman"/>
                <a:cs typeface="Times New Roman"/>
              </a:rPr>
              <a:t>D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2.5(2462.79)</a:t>
            </a:r>
            <a:r>
              <a:rPr sz="2118" spc="-6" baseline="24305" dirty="0">
                <a:latin typeface="Times New Roman"/>
                <a:cs typeface="Times New Roman"/>
              </a:rPr>
              <a:t>0.35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38.45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824">
              <a:latin typeface="Times New Roman"/>
              <a:cs typeface="Times New Roman"/>
            </a:endParaRPr>
          </a:p>
          <a:p>
            <a:pPr marL="574332" indent="-537911">
              <a:buFont typeface="Times New Roman"/>
              <a:buAutoNum type="romanLcParenBoth" startAt="3"/>
              <a:tabLst>
                <a:tab pos="574332" algn="l"/>
                <a:tab pos="574892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Embedded</a:t>
            </a:r>
            <a:r>
              <a:rPr sz="2118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mode</a:t>
            </a:r>
            <a:endParaRPr sz="2118">
              <a:latin typeface="Times New Roman"/>
              <a:cs typeface="Times New Roman"/>
            </a:endParaRPr>
          </a:p>
          <a:p>
            <a:pPr marL="1205257">
              <a:spcBef>
                <a:spcPts val="1588"/>
              </a:spcBef>
            </a:pPr>
            <a:r>
              <a:rPr sz="2118" dirty="0">
                <a:latin typeface="Times New Roman"/>
                <a:cs typeface="Times New Roman"/>
              </a:rPr>
              <a:t>E = </a:t>
            </a:r>
            <a:r>
              <a:rPr sz="2118" spc="-4" dirty="0">
                <a:latin typeface="Times New Roman"/>
                <a:cs typeface="Times New Roman"/>
              </a:rPr>
              <a:t>3.6(400)</a:t>
            </a:r>
            <a:r>
              <a:rPr sz="2118" spc="-6" baseline="24305" dirty="0">
                <a:latin typeface="Times New Roman"/>
                <a:cs typeface="Times New Roman"/>
              </a:rPr>
              <a:t>1.20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4772.81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>
              <a:latin typeface="Times New Roman"/>
              <a:cs typeface="Times New Roman"/>
            </a:endParaRPr>
          </a:p>
          <a:p>
            <a:pPr marL="1205257">
              <a:spcBef>
                <a:spcPts val="1271"/>
              </a:spcBef>
            </a:pPr>
            <a:r>
              <a:rPr sz="2118" spc="-4" dirty="0">
                <a:latin typeface="Times New Roman"/>
                <a:cs typeface="Times New Roman"/>
              </a:rPr>
              <a:t>D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2.5(4772.8)</a:t>
            </a:r>
            <a:r>
              <a:rPr sz="2118" spc="-6" baseline="24305" dirty="0">
                <a:latin typeface="Times New Roman"/>
                <a:cs typeface="Times New Roman"/>
              </a:rPr>
              <a:t>0.32 </a:t>
            </a:r>
            <a:r>
              <a:rPr sz="2118" dirty="0">
                <a:latin typeface="Times New Roman"/>
                <a:cs typeface="Times New Roman"/>
              </a:rPr>
              <a:t>= 38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779044"/>
            <a:ext cx="1755961" cy="88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Example: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4.6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800"/>
              </a:spcBef>
              <a:tabLst>
                <a:tab pos="392786" algn="l"/>
                <a:tab pos="1326287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	pr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oj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ct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z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1878" y="2330374"/>
            <a:ext cx="175260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20802" algn="l"/>
                <a:tab pos="1010264" algn="l"/>
              </a:tabLst>
            </a:pP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	2</a:t>
            </a:r>
            <a:r>
              <a:rPr sz="2118" spc="-13" dirty="0">
                <a:solidFill>
                  <a:srgbClr val="650065"/>
                </a:solidFill>
                <a:latin typeface="Times New Roman"/>
                <a:cs typeface="Times New Roman"/>
              </a:rPr>
              <a:t>0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0	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K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8083" y="2330374"/>
            <a:ext cx="5995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78219" algn="l"/>
              </a:tabLst>
            </a:pP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	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to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0532" y="2330374"/>
            <a:ext cx="278970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50500" algn="l"/>
                <a:tab pos="1807605" algn="l"/>
              </a:tabLst>
            </a:pP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be	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developed.</a:t>
            </a:r>
            <a:r>
              <a:rPr sz="2118" spc="-4">
                <a:solidFill>
                  <a:srgbClr val="650065"/>
                </a:solidFill>
                <a:latin typeface="Times New Roman"/>
                <a:cs typeface="Times New Roman"/>
              </a:rPr>
              <a:t>	Software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294" y="2653749"/>
            <a:ext cx="7391400" cy="977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9800"/>
              </a:lnSpc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team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has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average experience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on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similar type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projects. </a:t>
            </a:r>
            <a:r>
              <a:rPr sz="2118" spc="-9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 schedule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not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very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tight. Calculate the effort,  development time, average staff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size and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productivity 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of the</a:t>
            </a:r>
            <a:r>
              <a:rPr sz="2118" spc="-3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8854" y="1536998"/>
            <a:ext cx="7176247" cy="122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u="heavy" spc="-4" dirty="0">
                <a:solidFill>
                  <a:srgbClr val="FF3200"/>
                </a:solidFill>
                <a:latin typeface="Times New Roman"/>
                <a:cs typeface="Times New Roman"/>
              </a:rPr>
              <a:t>Solution</a:t>
            </a:r>
            <a:endParaRPr sz="2118">
              <a:latin typeface="Times New Roman"/>
              <a:cs typeface="Times New Roman"/>
            </a:endParaRPr>
          </a:p>
          <a:p>
            <a:pPr marL="11206" marR="4483">
              <a:spcBef>
                <a:spcPts val="1906"/>
              </a:spcBef>
            </a:pP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semi-detached mode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most appropriate mode; keeping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in  view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size, schedule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experience 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0000FF"/>
                </a:solidFill>
                <a:latin typeface="Times New Roman"/>
                <a:cs typeface="Times New Roman"/>
              </a:rPr>
              <a:t>the development</a:t>
            </a:r>
            <a:r>
              <a:rPr sz="2118" spc="-2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18" spc="-9" dirty="0">
                <a:solidFill>
                  <a:srgbClr val="0000FF"/>
                </a:solidFill>
                <a:latin typeface="Times New Roman"/>
                <a:cs typeface="Times New Roman"/>
              </a:rPr>
              <a:t>team.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664323" y="3017519"/>
            <a:ext cx="3396503" cy="81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Times New Roman"/>
                <a:cs typeface="Times New Roman"/>
              </a:rPr>
              <a:t>E = </a:t>
            </a:r>
            <a:r>
              <a:rPr sz="2118" spc="-4" dirty="0">
                <a:latin typeface="Times New Roman"/>
                <a:cs typeface="Times New Roman"/>
              </a:rPr>
              <a:t>3.0(200)</a:t>
            </a:r>
            <a:r>
              <a:rPr sz="2118" spc="-6" baseline="24305" dirty="0">
                <a:latin typeface="Times New Roman"/>
                <a:cs typeface="Times New Roman"/>
              </a:rPr>
              <a:t>1.12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1133.12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PM</a:t>
            </a:r>
            <a:endParaRPr sz="2118">
              <a:latin typeface="Times New Roman"/>
              <a:cs typeface="Times New Roman"/>
            </a:endParaRPr>
          </a:p>
          <a:p>
            <a:pPr marL="11206">
              <a:spcBef>
                <a:spcPts val="1257"/>
              </a:spcBef>
            </a:pPr>
            <a:r>
              <a:rPr sz="2118" spc="-4" dirty="0">
                <a:latin typeface="Times New Roman"/>
                <a:cs typeface="Times New Roman"/>
              </a:rPr>
              <a:t>D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2.5(1133.12)</a:t>
            </a:r>
            <a:r>
              <a:rPr sz="2118" spc="-6" baseline="24305" dirty="0">
                <a:latin typeface="Times New Roman"/>
                <a:cs typeface="Times New Roman"/>
              </a:rPr>
              <a:t>0.35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29.3 PM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6" name="object 6"/>
          <p:cNvSpPr txBox="1"/>
          <p:nvPr/>
        </p:nvSpPr>
        <p:spPr>
          <a:xfrm>
            <a:off x="2454082" y="3016174"/>
            <a:ext cx="70933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118" dirty="0">
                <a:solidFill>
                  <a:srgbClr val="0000FF"/>
                </a:solidFill>
                <a:latin typeface="Times New Roman"/>
                <a:cs typeface="Times New Roman"/>
              </a:rPr>
              <a:t>ence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9612" y="4399428"/>
            <a:ext cx="5145741" cy="1624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519"/>
              </a:lnSpc>
              <a:tabLst>
                <a:tab pos="2070958" algn="l"/>
              </a:tabLst>
            </a:pPr>
            <a:r>
              <a:rPr sz="2118" spc="-4" dirty="0">
                <a:latin typeface="Times New Roman"/>
                <a:cs typeface="Times New Roman"/>
              </a:rPr>
              <a:t>Average</a:t>
            </a:r>
            <a:r>
              <a:rPr sz="2118" spc="4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staff </a:t>
            </a:r>
            <a:r>
              <a:rPr sz="2118" dirty="0">
                <a:latin typeface="Times New Roman"/>
                <a:cs typeface="Times New Roman"/>
              </a:rPr>
              <a:t>size	</a:t>
            </a:r>
            <a:r>
              <a:rPr sz="3706" spc="46" baseline="-2976" dirty="0">
                <a:latin typeface="Times New Roman"/>
                <a:cs typeface="Times New Roman"/>
              </a:rPr>
              <a:t>(</a:t>
            </a:r>
            <a:r>
              <a:rPr sz="3706" i="1" spc="46" baseline="-2976" dirty="0">
                <a:latin typeface="Times New Roman"/>
                <a:cs typeface="Times New Roman"/>
              </a:rPr>
              <a:t>SS </a:t>
            </a:r>
            <a:r>
              <a:rPr sz="3706" spc="-6" baseline="-2976" dirty="0">
                <a:latin typeface="Times New Roman"/>
                <a:cs typeface="Times New Roman"/>
              </a:rPr>
              <a:t>) </a:t>
            </a:r>
            <a:r>
              <a:rPr sz="3706" spc="-6" baseline="-2976" dirty="0">
                <a:latin typeface="Symbol"/>
                <a:cs typeface="Symbol"/>
              </a:rPr>
              <a:t></a:t>
            </a:r>
            <a:r>
              <a:rPr sz="3706" spc="-6" baseline="-2976" dirty="0">
                <a:latin typeface="Times New Roman"/>
                <a:cs typeface="Times New Roman"/>
              </a:rPr>
              <a:t> </a:t>
            </a:r>
            <a:r>
              <a:rPr sz="3706" i="1" u="heavy" spc="-6" baseline="31746" dirty="0">
                <a:latin typeface="Times New Roman"/>
                <a:cs typeface="Times New Roman"/>
              </a:rPr>
              <a:t>E</a:t>
            </a:r>
            <a:r>
              <a:rPr sz="3706" i="1" u="heavy" spc="53" baseline="31746" dirty="0">
                <a:latin typeface="Times New Roman"/>
                <a:cs typeface="Times New Roman"/>
              </a:rPr>
              <a:t> </a:t>
            </a:r>
            <a:r>
              <a:rPr sz="3706" i="1" spc="-6" baseline="-2976" dirty="0">
                <a:latin typeface="Times New Roman"/>
                <a:cs typeface="Times New Roman"/>
              </a:rPr>
              <a:t>Persons</a:t>
            </a:r>
            <a:endParaRPr sz="3706" baseline="-2976">
              <a:latin typeface="Times New Roman"/>
              <a:cs typeface="Times New Roman"/>
            </a:endParaRPr>
          </a:p>
          <a:p>
            <a:pPr marL="1060133" algn="ctr">
              <a:lnSpc>
                <a:spcPts val="2519"/>
              </a:lnSpc>
            </a:pPr>
            <a:r>
              <a:rPr sz="2471" i="1" spc="-4" dirty="0">
                <a:latin typeface="Times New Roman"/>
                <a:cs typeface="Times New Roman"/>
              </a:rPr>
              <a:t>D</a:t>
            </a:r>
            <a:endParaRPr sz="2471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3221">
              <a:latin typeface="Times New Roman"/>
              <a:cs typeface="Times New Roman"/>
            </a:endParaRPr>
          </a:p>
          <a:p>
            <a:pPr marL="2586456">
              <a:lnSpc>
                <a:spcPts val="1853"/>
              </a:lnSpc>
              <a:spcBef>
                <a:spcPts val="4"/>
              </a:spcBef>
            </a:pPr>
            <a:r>
              <a:rPr sz="1853" spc="9" dirty="0">
                <a:latin typeface="Symbol"/>
                <a:cs typeface="Symbol"/>
              </a:rPr>
              <a:t></a:t>
            </a:r>
            <a:r>
              <a:rPr sz="1853" spc="9" dirty="0">
                <a:latin typeface="Times New Roman"/>
                <a:cs typeface="Times New Roman"/>
              </a:rPr>
              <a:t> </a:t>
            </a:r>
            <a:r>
              <a:rPr sz="2780" u="heavy" spc="13" baseline="35714" dirty="0">
                <a:latin typeface="Times New Roman"/>
                <a:cs typeface="Times New Roman"/>
              </a:rPr>
              <a:t>1133</a:t>
            </a:r>
            <a:r>
              <a:rPr sz="2780" b="1" u="heavy" spc="13" baseline="35714" dirty="0">
                <a:latin typeface="Times New Roman"/>
                <a:cs typeface="Times New Roman"/>
              </a:rPr>
              <a:t>.</a:t>
            </a:r>
            <a:r>
              <a:rPr sz="2780" u="heavy" spc="13" baseline="35714" dirty="0">
                <a:latin typeface="Times New Roman"/>
                <a:cs typeface="Times New Roman"/>
              </a:rPr>
              <a:t>12 </a:t>
            </a:r>
            <a:r>
              <a:rPr sz="1853" spc="9" dirty="0">
                <a:latin typeface="Symbol"/>
                <a:cs typeface="Symbol"/>
              </a:rPr>
              <a:t></a:t>
            </a:r>
            <a:r>
              <a:rPr sz="1853" spc="53" dirty="0">
                <a:latin typeface="Times New Roman"/>
                <a:cs typeface="Times New Roman"/>
              </a:rPr>
              <a:t> </a:t>
            </a:r>
            <a:r>
              <a:rPr sz="1853" spc="18" dirty="0">
                <a:latin typeface="Times New Roman"/>
                <a:cs typeface="Times New Roman"/>
              </a:rPr>
              <a:t>38</a:t>
            </a:r>
            <a:r>
              <a:rPr sz="1853" b="1" spc="18" dirty="0">
                <a:latin typeface="Times New Roman"/>
                <a:cs typeface="Times New Roman"/>
              </a:rPr>
              <a:t>.</a:t>
            </a:r>
            <a:r>
              <a:rPr sz="1853" spc="18" dirty="0">
                <a:latin typeface="Times New Roman"/>
                <a:cs typeface="Times New Roman"/>
              </a:rPr>
              <a:t>67</a:t>
            </a:r>
            <a:r>
              <a:rPr sz="1853" i="1" spc="18" dirty="0">
                <a:latin typeface="Times New Roman"/>
                <a:cs typeface="Times New Roman"/>
              </a:rPr>
              <a:t>Persons</a:t>
            </a:r>
            <a:endParaRPr sz="1853">
              <a:latin typeface="Times New Roman"/>
              <a:cs typeface="Times New Roman"/>
            </a:endParaRPr>
          </a:p>
          <a:p>
            <a:pPr marL="1210860" algn="ctr">
              <a:lnSpc>
                <a:spcPts val="1853"/>
              </a:lnSpc>
            </a:pPr>
            <a:r>
              <a:rPr sz="1853" spc="9" dirty="0">
                <a:latin typeface="Times New Roman"/>
                <a:cs typeface="Times New Roman"/>
              </a:rPr>
              <a:t>29</a:t>
            </a:r>
            <a:r>
              <a:rPr sz="1853" b="1" spc="9" dirty="0">
                <a:latin typeface="Times New Roman"/>
                <a:cs typeface="Times New Roman"/>
              </a:rPr>
              <a:t>.</a:t>
            </a:r>
            <a:r>
              <a:rPr sz="1853" spc="9" dirty="0">
                <a:latin typeface="Times New Roman"/>
                <a:cs typeface="Times New Roman"/>
              </a:rPr>
              <a:t>3</a:t>
            </a:r>
            <a:endParaRPr sz="185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8362" y="2354579"/>
            <a:ext cx="135142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Productivity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49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5" name="object 5"/>
          <p:cNvSpPr txBox="1"/>
          <p:nvPr/>
        </p:nvSpPr>
        <p:spPr>
          <a:xfrm>
            <a:off x="3913093" y="2463051"/>
            <a:ext cx="5232026" cy="50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952" marR="4483" indent="-597305">
              <a:lnSpc>
                <a:spcPct val="65000"/>
              </a:lnSpc>
              <a:tabLst>
                <a:tab pos="1230472" algn="l"/>
                <a:tab pos="1467488" algn="l"/>
                <a:tab pos="1758856" algn="l"/>
                <a:tab pos="2498485" algn="l"/>
              </a:tabLst>
            </a:pPr>
            <a:r>
              <a:rPr sz="2471" spc="-4" dirty="0">
                <a:latin typeface="Symbol"/>
                <a:cs typeface="Symbol"/>
              </a:rPr>
              <a:t></a:t>
            </a:r>
            <a:r>
              <a:rPr sz="2471" spc="247" dirty="0">
                <a:latin typeface="Times New Roman"/>
                <a:cs typeface="Times New Roman"/>
              </a:rPr>
              <a:t> </a:t>
            </a:r>
            <a:r>
              <a:rPr sz="3706" i="1" u="heavy" spc="-13" baseline="34722" dirty="0">
                <a:latin typeface="Times New Roman"/>
                <a:cs typeface="Times New Roman"/>
              </a:rPr>
              <a:t>KLOC</a:t>
            </a:r>
            <a:r>
              <a:rPr sz="3706" i="1" spc="-13" baseline="34722" dirty="0">
                <a:latin typeface="Times New Roman"/>
                <a:cs typeface="Times New Roman"/>
              </a:rPr>
              <a:t>	</a:t>
            </a:r>
            <a:r>
              <a:rPr sz="2471" spc="-4" dirty="0">
                <a:latin typeface="Symbol"/>
                <a:cs typeface="Symbol"/>
              </a:rPr>
              <a:t></a:t>
            </a:r>
            <a:r>
              <a:rPr sz="3706" u="heavy" spc="-6" baseline="34722" dirty="0">
                <a:latin typeface="Times New Roman"/>
                <a:cs typeface="Times New Roman"/>
              </a:rPr>
              <a:t> 	</a:t>
            </a:r>
            <a:r>
              <a:rPr sz="3706" u="heavy" baseline="34722" dirty="0">
                <a:latin typeface="Times New Roman"/>
                <a:cs typeface="Times New Roman"/>
              </a:rPr>
              <a:t>200	</a:t>
            </a:r>
            <a:r>
              <a:rPr sz="2471" spc="-4" dirty="0">
                <a:latin typeface="Symbol"/>
                <a:cs typeface="Symbol"/>
              </a:rPr>
              <a:t></a:t>
            </a:r>
            <a:r>
              <a:rPr sz="2471" spc="-4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0.1765</a:t>
            </a:r>
            <a:r>
              <a:rPr sz="2471" spc="-446" dirty="0">
                <a:latin typeface="Times New Roman"/>
                <a:cs typeface="Times New Roman"/>
              </a:rPr>
              <a:t> </a:t>
            </a:r>
            <a:r>
              <a:rPr sz="2471" i="1" spc="-9" dirty="0">
                <a:latin typeface="Times New Roman"/>
                <a:cs typeface="Times New Roman"/>
              </a:rPr>
              <a:t>KLOC </a:t>
            </a:r>
            <a:r>
              <a:rPr sz="2471" spc="-4" dirty="0">
                <a:latin typeface="Times New Roman"/>
                <a:cs typeface="Times New Roman"/>
              </a:rPr>
              <a:t>/</a:t>
            </a:r>
            <a:r>
              <a:rPr sz="2471" spc="-119" dirty="0">
                <a:latin typeface="Times New Roman"/>
                <a:cs typeface="Times New Roman"/>
              </a:rPr>
              <a:t> </a:t>
            </a:r>
            <a:r>
              <a:rPr sz="2471" i="1" spc="-4" dirty="0">
                <a:latin typeface="Times New Roman"/>
                <a:cs typeface="Times New Roman"/>
              </a:rPr>
              <a:t>PM  E</a:t>
            </a:r>
            <a:r>
              <a:rPr sz="2471" spc="-4" dirty="0">
                <a:latin typeface="Times New Roman"/>
                <a:cs typeface="Times New Roman"/>
              </a:rPr>
              <a:t>		1133.12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9265" y="3439084"/>
            <a:ext cx="3120278" cy="509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309" i="1" dirty="0">
                <a:latin typeface="Times New Roman"/>
                <a:cs typeface="Times New Roman"/>
              </a:rPr>
              <a:t>P</a:t>
            </a:r>
            <a:r>
              <a:rPr sz="3309" i="1" spc="-22" dirty="0">
                <a:latin typeface="Times New Roman"/>
                <a:cs typeface="Times New Roman"/>
              </a:rPr>
              <a:t> </a:t>
            </a:r>
            <a:r>
              <a:rPr sz="3309" dirty="0">
                <a:latin typeface="Symbol"/>
                <a:cs typeface="Symbol"/>
              </a:rPr>
              <a:t></a:t>
            </a:r>
            <a:r>
              <a:rPr sz="3309" spc="-432" dirty="0">
                <a:latin typeface="Times New Roman"/>
                <a:cs typeface="Times New Roman"/>
              </a:rPr>
              <a:t> </a:t>
            </a:r>
            <a:r>
              <a:rPr sz="3309" dirty="0">
                <a:latin typeface="Times New Roman"/>
                <a:cs typeface="Times New Roman"/>
              </a:rPr>
              <a:t>176</a:t>
            </a:r>
            <a:r>
              <a:rPr sz="3309" spc="-35" dirty="0">
                <a:latin typeface="Times New Roman"/>
                <a:cs typeface="Times New Roman"/>
              </a:rPr>
              <a:t> </a:t>
            </a:r>
            <a:r>
              <a:rPr sz="3309" i="1" dirty="0">
                <a:latin typeface="Times New Roman"/>
                <a:cs typeface="Times New Roman"/>
              </a:rPr>
              <a:t>LOC</a:t>
            </a:r>
            <a:r>
              <a:rPr sz="3309" i="1" spc="-146" dirty="0">
                <a:latin typeface="Times New Roman"/>
                <a:cs typeface="Times New Roman"/>
              </a:rPr>
              <a:t> </a:t>
            </a:r>
            <a:r>
              <a:rPr sz="3309" dirty="0">
                <a:latin typeface="Times New Roman"/>
                <a:cs typeface="Times New Roman"/>
              </a:rPr>
              <a:t>/</a:t>
            </a:r>
            <a:r>
              <a:rPr sz="3309" spc="-163" dirty="0">
                <a:latin typeface="Times New Roman"/>
                <a:cs typeface="Times New Roman"/>
              </a:rPr>
              <a:t> </a:t>
            </a:r>
            <a:r>
              <a:rPr sz="3309" i="1" dirty="0">
                <a:latin typeface="Times New Roman"/>
                <a:cs typeface="Times New Roman"/>
              </a:rPr>
              <a:t>PM</a:t>
            </a:r>
            <a:endParaRPr sz="33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47217" y="1929148"/>
          <a:ext cx="4168586" cy="404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913">
                <a:tc>
                  <a:txBody>
                    <a:bodyPr/>
                    <a:lstStyle/>
                    <a:p>
                      <a:pPr marL="76835">
                        <a:lnSpc>
                          <a:spcPts val="15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int.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sort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(int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x[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j, save,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im1;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/*This function sorts array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 in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ascending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(n&lt;2)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 (i=2;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i&lt;=n;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i++)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im1=i-1;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 (j=1; j&lt;=im;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j++)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(x[i]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x[j])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x[i];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x[i]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x[j];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x[j]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save;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76835">
                        <a:lnSpc>
                          <a:spcPts val="15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510381" y="1332840"/>
            <a:ext cx="3953979" cy="3759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>
              <a:lnSpc>
                <a:spcPct val="100000"/>
              </a:lnSpc>
            </a:pPr>
            <a:r>
              <a:rPr spc="-4" dirty="0"/>
              <a:t>Size</a:t>
            </a:r>
            <a:r>
              <a:rPr spc="-84" dirty="0"/>
              <a:t> </a:t>
            </a:r>
            <a:r>
              <a:rPr dirty="0"/>
              <a:t>Estimation</a:t>
            </a:r>
          </a:p>
          <a:p>
            <a:pPr marL="39223" algn="just">
              <a:lnSpc>
                <a:spcPct val="100000"/>
              </a:lnSpc>
              <a:spcBef>
                <a:spcPts val="949"/>
              </a:spcBef>
            </a:pPr>
            <a:r>
              <a:rPr sz="2118" spc="-4" dirty="0">
                <a:solidFill>
                  <a:srgbClr val="650065"/>
                </a:solidFill>
              </a:rPr>
              <a:t>Lines </a:t>
            </a:r>
            <a:r>
              <a:rPr sz="2118" dirty="0">
                <a:solidFill>
                  <a:srgbClr val="650065"/>
                </a:solidFill>
              </a:rPr>
              <a:t>of </a:t>
            </a:r>
            <a:r>
              <a:rPr sz="2118" spc="-4" dirty="0">
                <a:solidFill>
                  <a:srgbClr val="650065"/>
                </a:solidFill>
              </a:rPr>
              <a:t>Code</a:t>
            </a:r>
            <a:r>
              <a:rPr sz="2118" spc="-53" dirty="0">
                <a:solidFill>
                  <a:srgbClr val="650065"/>
                </a:solidFill>
              </a:rPr>
              <a:t> </a:t>
            </a:r>
            <a:r>
              <a:rPr sz="2118" spc="-4" dirty="0">
                <a:solidFill>
                  <a:srgbClr val="650065"/>
                </a:solidFill>
              </a:rPr>
              <a:t>(LOC)</a:t>
            </a:r>
            <a:endParaRPr sz="2118" dirty="0"/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06" dirty="0"/>
          </a:p>
          <a:p>
            <a:pPr marL="49869" marR="4483" algn="just">
              <a:lnSpc>
                <a:spcPct val="99900"/>
              </a:lnSpc>
            </a:pPr>
            <a:r>
              <a:rPr sz="2118" b="0" dirty="0">
                <a:solidFill>
                  <a:srgbClr val="000000"/>
                </a:solidFill>
              </a:rPr>
              <a:t>If </a:t>
            </a:r>
            <a:r>
              <a:rPr sz="2118" b="0" spc="-4" dirty="0">
                <a:solidFill>
                  <a:srgbClr val="000000"/>
                </a:solidFill>
              </a:rPr>
              <a:t>LOC </a:t>
            </a:r>
            <a:r>
              <a:rPr sz="2118" b="0" dirty="0">
                <a:solidFill>
                  <a:srgbClr val="000000"/>
                </a:solidFill>
              </a:rPr>
              <a:t>is </a:t>
            </a:r>
            <a:r>
              <a:rPr sz="2118" b="0" spc="-4" dirty="0">
                <a:solidFill>
                  <a:srgbClr val="000000"/>
                </a:solidFill>
              </a:rPr>
              <a:t>simply </a:t>
            </a:r>
            <a:r>
              <a:rPr sz="2118" b="0" dirty="0">
                <a:solidFill>
                  <a:srgbClr val="000000"/>
                </a:solidFill>
              </a:rPr>
              <a:t>a </a:t>
            </a:r>
            <a:r>
              <a:rPr sz="2118" b="0" spc="-4" dirty="0">
                <a:solidFill>
                  <a:srgbClr val="000000"/>
                </a:solidFill>
              </a:rPr>
              <a:t>count </a:t>
            </a:r>
            <a:r>
              <a:rPr sz="2118" b="0" dirty="0">
                <a:solidFill>
                  <a:srgbClr val="000000"/>
                </a:solidFill>
              </a:rPr>
              <a:t>of  the </a:t>
            </a:r>
            <a:r>
              <a:rPr sz="2118" b="0" spc="-4" dirty="0">
                <a:solidFill>
                  <a:srgbClr val="000000"/>
                </a:solidFill>
              </a:rPr>
              <a:t>number </a:t>
            </a:r>
            <a:r>
              <a:rPr sz="2118" b="0" dirty="0">
                <a:solidFill>
                  <a:srgbClr val="000000"/>
                </a:solidFill>
              </a:rPr>
              <a:t>of lines </a:t>
            </a:r>
            <a:r>
              <a:rPr sz="2118" b="0" spc="-4" dirty="0">
                <a:solidFill>
                  <a:srgbClr val="000000"/>
                </a:solidFill>
              </a:rPr>
              <a:t>then  figure shown </a:t>
            </a:r>
            <a:r>
              <a:rPr sz="2118" b="0" dirty="0">
                <a:solidFill>
                  <a:srgbClr val="000000"/>
                </a:solidFill>
              </a:rPr>
              <a:t>below </a:t>
            </a:r>
            <a:r>
              <a:rPr sz="2118" b="0" spc="-4" dirty="0">
                <a:solidFill>
                  <a:srgbClr val="000000"/>
                </a:solidFill>
              </a:rPr>
              <a:t>contains  </a:t>
            </a:r>
            <a:r>
              <a:rPr sz="2118" b="0" dirty="0">
                <a:solidFill>
                  <a:srgbClr val="000000"/>
                </a:solidFill>
              </a:rPr>
              <a:t>18 </a:t>
            </a:r>
            <a:r>
              <a:rPr sz="2118" b="0" spc="-4" dirty="0">
                <a:solidFill>
                  <a:srgbClr val="000000"/>
                </a:solidFill>
              </a:rPr>
              <a:t>LOC</a:t>
            </a:r>
            <a:r>
              <a:rPr sz="2118" b="0" spc="-88" dirty="0">
                <a:solidFill>
                  <a:srgbClr val="000000"/>
                </a:solidFill>
              </a:rPr>
              <a:t> </a:t>
            </a:r>
            <a:r>
              <a:rPr sz="2118" b="0" dirty="0">
                <a:solidFill>
                  <a:srgbClr val="000000"/>
                </a:solidFill>
              </a:rPr>
              <a:t>.</a:t>
            </a:r>
            <a:endParaRPr sz="2118" dirty="0"/>
          </a:p>
          <a:p>
            <a:pPr>
              <a:lnSpc>
                <a:spcPct val="100000"/>
              </a:lnSpc>
            </a:pPr>
            <a:endParaRPr sz="1853" dirty="0"/>
          </a:p>
          <a:p>
            <a:pPr marL="49869" marR="66118" algn="just">
              <a:lnSpc>
                <a:spcPct val="99900"/>
              </a:lnSpc>
            </a:pPr>
            <a:r>
              <a:rPr sz="2118" b="0" spc="-4" dirty="0">
                <a:solidFill>
                  <a:srgbClr val="650065"/>
                </a:solidFill>
              </a:rPr>
              <a:t>When comments </a:t>
            </a:r>
            <a:r>
              <a:rPr sz="2118" b="0" dirty="0">
                <a:solidFill>
                  <a:srgbClr val="650065"/>
                </a:solidFill>
              </a:rPr>
              <a:t>and </a:t>
            </a:r>
            <a:r>
              <a:rPr sz="2118" b="0" spc="-4" dirty="0">
                <a:solidFill>
                  <a:srgbClr val="650065"/>
                </a:solidFill>
              </a:rPr>
              <a:t>blank  lines </a:t>
            </a:r>
            <a:r>
              <a:rPr sz="2118" b="0" dirty="0">
                <a:solidFill>
                  <a:srgbClr val="650065"/>
                </a:solidFill>
              </a:rPr>
              <a:t>are </a:t>
            </a:r>
            <a:r>
              <a:rPr sz="2118" b="0" spc="-4" dirty="0">
                <a:solidFill>
                  <a:srgbClr val="650065"/>
                </a:solidFill>
              </a:rPr>
              <a:t>ignored, the  </a:t>
            </a:r>
            <a:r>
              <a:rPr sz="2118" b="0" dirty="0">
                <a:solidFill>
                  <a:srgbClr val="650065"/>
                </a:solidFill>
              </a:rPr>
              <a:t>program in </a:t>
            </a:r>
            <a:r>
              <a:rPr sz="2118" b="0" spc="-4" dirty="0">
                <a:solidFill>
                  <a:srgbClr val="650065"/>
                </a:solidFill>
              </a:rPr>
              <a:t>figure </a:t>
            </a:r>
            <a:r>
              <a:rPr sz="2118" b="0" dirty="0">
                <a:solidFill>
                  <a:srgbClr val="650065"/>
                </a:solidFill>
              </a:rPr>
              <a:t>2 </a:t>
            </a:r>
            <a:r>
              <a:rPr sz="2118" b="0" spc="-4" dirty="0">
                <a:solidFill>
                  <a:srgbClr val="650065"/>
                </a:solidFill>
              </a:rPr>
              <a:t>shown  </a:t>
            </a:r>
            <a:r>
              <a:rPr sz="2118" b="0" dirty="0">
                <a:solidFill>
                  <a:srgbClr val="650065"/>
                </a:solidFill>
              </a:rPr>
              <a:t>below </a:t>
            </a:r>
            <a:r>
              <a:rPr sz="2118" b="0" spc="-4" dirty="0">
                <a:solidFill>
                  <a:srgbClr val="650065"/>
                </a:solidFill>
              </a:rPr>
              <a:t>contains </a:t>
            </a:r>
            <a:r>
              <a:rPr sz="2118" b="0" dirty="0">
                <a:solidFill>
                  <a:srgbClr val="650065"/>
                </a:solidFill>
              </a:rPr>
              <a:t>17</a:t>
            </a:r>
            <a:r>
              <a:rPr sz="2118" b="0" spc="-71" dirty="0">
                <a:solidFill>
                  <a:srgbClr val="650065"/>
                </a:solidFill>
              </a:rPr>
              <a:t> </a:t>
            </a:r>
            <a:r>
              <a:rPr sz="2118" b="0" spc="-4" dirty="0">
                <a:solidFill>
                  <a:srgbClr val="650065"/>
                </a:solidFill>
              </a:rPr>
              <a:t>LOC.</a:t>
            </a:r>
            <a:endParaRPr sz="2118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059" y="567471"/>
            <a:ext cx="9278471" cy="679010"/>
          </a:xfrm>
          <a:prstGeom prst="rect">
            <a:avLst/>
          </a:prstGeom>
        </p:spPr>
        <p:txBody>
          <a:bodyPr vert="horz" wrap="square" lIns="0" tIns="134471" rIns="0" bIns="0" rtlCol="0" anchor="ctr">
            <a:spAutoFit/>
          </a:bodyPr>
          <a:lstStyle/>
          <a:p>
            <a:pPr marL="1728038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5288" y="1364876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5795681" y="1442869"/>
            <a:ext cx="388339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Fig. </a:t>
            </a:r>
            <a:r>
              <a:rPr sz="2118" dirty="0">
                <a:latin typeface="Times New Roman"/>
                <a:cs typeface="Times New Roman"/>
              </a:rPr>
              <a:t>2: </a:t>
            </a:r>
            <a:r>
              <a:rPr sz="2118" spc="-4" dirty="0">
                <a:latin typeface="Times New Roman"/>
                <a:cs typeface="Times New Roman"/>
              </a:rPr>
              <a:t>Function for sorting </a:t>
            </a:r>
            <a:r>
              <a:rPr sz="2118" dirty="0">
                <a:latin typeface="Times New Roman"/>
                <a:cs typeface="Times New Roman"/>
              </a:rPr>
              <a:t>an</a:t>
            </a:r>
            <a:r>
              <a:rPr sz="2118" spc="-1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array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56059" y="5547446"/>
            <a:ext cx="2420471" cy="444368"/>
          </a:xfrm>
          <a:prstGeom prst="rect">
            <a:avLst/>
          </a:prstGeom>
        </p:spPr>
        <p:txBody>
          <a:bodyPr vert="horz" wrap="square" lIns="0" tIns="274970" rIns="0" bIns="0" rtlCol="0" anchor="ctr">
            <a:spAutoFit/>
          </a:bodyPr>
          <a:lstStyle/>
          <a:p>
            <a:pPr marL="567608">
              <a:lnSpc>
                <a:spcPts val="1293"/>
              </a:lnSpc>
            </a:pPr>
            <a:r>
              <a:rPr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221941" y="5667037"/>
            <a:ext cx="3630706" cy="2051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767"/>
              </a:lnSpc>
            </a:pPr>
            <a:r>
              <a:rPr spc="-4"/>
              <a:t>Software </a:t>
            </a:r>
            <a:r>
              <a:rPr spc="-4" dirty="0"/>
              <a:t>Engineering </a:t>
            </a:r>
            <a:r>
              <a:rPr spc="-9" dirty="0"/>
              <a:t>(3</a:t>
            </a:r>
            <a:r>
              <a:rPr sz="662" spc="-13" baseline="22222" dirty="0"/>
              <a:t>rd  </a:t>
            </a:r>
            <a:r>
              <a:rPr spc="-4" dirty="0"/>
              <a:t>ed.), </a:t>
            </a:r>
            <a:r>
              <a:rPr dirty="0"/>
              <a:t>By K.K </a:t>
            </a:r>
            <a:r>
              <a:rPr spc="-4" dirty="0"/>
              <a:t>Aggarwal </a:t>
            </a:r>
            <a:r>
              <a:rPr dirty="0"/>
              <a:t>&amp; </a:t>
            </a:r>
            <a:r>
              <a:rPr spc="-4" dirty="0"/>
              <a:t>Yogesh </a:t>
            </a:r>
            <a:r>
              <a:rPr dirty="0"/>
              <a:t>Singh, </a:t>
            </a:r>
            <a:r>
              <a:rPr spc="-4" dirty="0"/>
              <a:t>Copyright </a:t>
            </a:r>
            <a:r>
              <a:rPr dirty="0"/>
              <a:t>© </a:t>
            </a:r>
            <a:r>
              <a:rPr spc="-4" dirty="0"/>
              <a:t>New </a:t>
            </a:r>
            <a:r>
              <a:rPr spc="-9" dirty="0"/>
              <a:t>Age </a:t>
            </a:r>
            <a:r>
              <a:rPr spc="-4" dirty="0"/>
              <a:t>International Publishers,</a:t>
            </a:r>
            <a:r>
              <a:rPr spc="75" dirty="0"/>
              <a:t> </a:t>
            </a:r>
            <a:r>
              <a:rPr spc="-4" dirty="0"/>
              <a:t>2007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452282"/>
            <a:ext cx="2472018" cy="703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u="heavy" spc="-4" dirty="0">
                <a:solidFill>
                  <a:srgbClr val="003200"/>
                </a:solidFill>
                <a:latin typeface="Arial"/>
                <a:cs typeface="Arial"/>
              </a:rPr>
              <a:t>Intermediate</a:t>
            </a:r>
            <a:r>
              <a:rPr sz="2118" b="1" u="heavy" spc="-66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18" b="1" u="heavy" spc="-4" dirty="0">
                <a:solidFill>
                  <a:srgbClr val="003200"/>
                </a:solidFill>
                <a:latin typeface="Arial"/>
                <a:cs typeface="Arial"/>
              </a:rPr>
              <a:t>Model</a:t>
            </a:r>
            <a:endParaRPr sz="2118">
              <a:latin typeface="Arial"/>
              <a:cs typeface="Arial"/>
            </a:endParaRPr>
          </a:p>
          <a:p>
            <a:pPr marL="11206">
              <a:spcBef>
                <a:spcPts val="379"/>
              </a:spcBef>
            </a:pP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Cost</a:t>
            </a:r>
            <a:r>
              <a:rPr sz="2118" spc="-5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3200"/>
                </a:solidFill>
                <a:latin typeface="Times New Roman"/>
                <a:cs typeface="Times New Roman"/>
              </a:rPr>
              <a:t>drivers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31915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728402" y="4011256"/>
            <a:ext cx="3518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(</a:t>
            </a:r>
            <a:r>
              <a:rPr sz="2118" i="1" spc="-9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118" i="1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118" dirty="0">
                <a:solidFill>
                  <a:srgbClr val="650065"/>
                </a:solidFill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50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6" name="object 6"/>
          <p:cNvSpPr txBox="1"/>
          <p:nvPr/>
        </p:nvSpPr>
        <p:spPr>
          <a:xfrm>
            <a:off x="2728403" y="2179767"/>
            <a:ext cx="4477310" cy="3935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723" indent="-478517">
              <a:buAutoNum type="romanLcParenBoth"/>
              <a:tabLst>
                <a:tab pos="489723" algn="l"/>
                <a:tab pos="490284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Product</a:t>
            </a:r>
            <a:r>
              <a:rPr sz="2118" spc="-53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Attributes</a:t>
            </a:r>
            <a:endParaRPr sz="2118">
              <a:latin typeface="Times New Roman"/>
              <a:cs typeface="Times New Roman"/>
            </a:endParaRPr>
          </a:p>
          <a:p>
            <a:pPr marL="542394" lvl="1" indent="-52670">
              <a:spcBef>
                <a:spcPts val="560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Required s/w</a:t>
            </a:r>
            <a:r>
              <a:rPr sz="2118" spc="-53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reliability</a:t>
            </a:r>
            <a:endParaRPr sz="2118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1006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Size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of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application</a:t>
            </a:r>
            <a:r>
              <a:rPr sz="2118" spc="-62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database</a:t>
            </a:r>
            <a:endParaRPr sz="2118">
              <a:latin typeface="Times New Roman"/>
              <a:cs typeface="Times New Roman"/>
            </a:endParaRPr>
          </a:p>
          <a:p>
            <a:pPr marL="542394" marR="808548" lvl="1" indent="-52670">
              <a:lnSpc>
                <a:spcPts val="3918"/>
              </a:lnSpc>
              <a:spcBef>
                <a:spcPts val="296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Complexity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of the</a:t>
            </a:r>
            <a:r>
              <a:rPr sz="2118" spc="-6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product 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Hardware</a:t>
            </a:r>
            <a:r>
              <a:rPr sz="2118" spc="-62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Attributes</a:t>
            </a:r>
            <a:endParaRPr sz="2118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600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Run time performance</a:t>
            </a:r>
            <a:r>
              <a:rPr sz="2118" spc="-40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constraints</a:t>
            </a:r>
            <a:endParaRPr sz="2118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1006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Memory</a:t>
            </a:r>
            <a:r>
              <a:rPr sz="2118" spc="-53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constraints</a:t>
            </a:r>
            <a:endParaRPr sz="2118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81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Virtual machine</a:t>
            </a:r>
            <a:r>
              <a:rPr sz="2118" spc="-3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volatility</a:t>
            </a:r>
            <a:endParaRPr sz="2118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72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Turnaround</a:t>
            </a:r>
            <a:r>
              <a:rPr sz="2118" spc="-53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time</a:t>
            </a:r>
            <a:endParaRPr sz="211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0817" y="1344700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728402" y="1577339"/>
            <a:ext cx="4574241" cy="4221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723" indent="-478517">
              <a:buClr>
                <a:srgbClr val="000000"/>
              </a:buClr>
              <a:buAutoNum type="romanLcParenBoth" startAt="3"/>
              <a:tabLst>
                <a:tab pos="490284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Personal</a:t>
            </a:r>
            <a:r>
              <a:rPr sz="2118" spc="-4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Attributes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560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Analyst</a:t>
            </a:r>
            <a:r>
              <a:rPr sz="2118" spc="-6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capability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962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Programmer</a:t>
            </a:r>
            <a:r>
              <a:rPr sz="2118" spc="-71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capability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833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Application</a:t>
            </a:r>
            <a:r>
              <a:rPr sz="2118" spc="-4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experience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50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Virtual </a:t>
            </a:r>
            <a:r>
              <a:rPr sz="2118" spc="-9" dirty="0">
                <a:solidFill>
                  <a:srgbClr val="326500"/>
                </a:solidFill>
                <a:latin typeface="Times New Roman"/>
                <a:cs typeface="Times New Roman"/>
              </a:rPr>
              <a:t>m/c</a:t>
            </a:r>
            <a:r>
              <a:rPr sz="2118" spc="-44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experience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81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Programming language</a:t>
            </a:r>
            <a:r>
              <a:rPr sz="2118" spc="-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experience</a:t>
            </a:r>
            <a:endParaRPr sz="2118" dirty="0">
              <a:latin typeface="Times New Roman"/>
              <a:cs typeface="Times New Roman"/>
            </a:endParaRPr>
          </a:p>
          <a:p>
            <a:pPr marL="489723" indent="-478517">
              <a:spcBef>
                <a:spcPts val="1006"/>
              </a:spcBef>
              <a:buClr>
                <a:srgbClr val="000000"/>
              </a:buClr>
              <a:buAutoNum type="romanLcParenBoth" startAt="3"/>
              <a:tabLst>
                <a:tab pos="490284" algn="l"/>
              </a:tabLst>
            </a:pP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Project</a:t>
            </a:r>
            <a:r>
              <a:rPr sz="2118" spc="-5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Attributes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94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Modern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programming</a:t>
            </a:r>
            <a:r>
              <a:rPr sz="2118" spc="-6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practices</a:t>
            </a:r>
            <a:endParaRPr sz="2118" dirty="0">
              <a:latin typeface="Times New Roman"/>
              <a:cs typeface="Times New Roman"/>
            </a:endParaRPr>
          </a:p>
          <a:p>
            <a:pPr marL="885312" lvl="1" indent="-395588">
              <a:spcBef>
                <a:spcPts val="877"/>
              </a:spcBef>
              <a:buFont typeface="Segoe UI Symbol"/>
              <a:buChar char="➢"/>
              <a:tabLst>
                <a:tab pos="884752" algn="l"/>
                <a:tab pos="885312" algn="l"/>
              </a:tabLst>
            </a:pP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Use </a:t>
            </a:r>
            <a:r>
              <a:rPr sz="2118">
                <a:solidFill>
                  <a:srgbClr val="326500"/>
                </a:solidFill>
                <a:latin typeface="Times New Roman"/>
                <a:cs typeface="Times New Roman"/>
              </a:rPr>
              <a:t>of </a:t>
            </a:r>
            <a:r>
              <a:rPr sz="2118" spc="-4">
                <a:solidFill>
                  <a:srgbClr val="326500"/>
                </a:solidFill>
                <a:latin typeface="Times New Roman"/>
                <a:cs typeface="Times New Roman"/>
              </a:rPr>
              <a:t>software</a:t>
            </a:r>
            <a:r>
              <a:rPr sz="2118" spc="-44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326500"/>
                </a:solidFill>
                <a:latin typeface="Times New Roman"/>
                <a:cs typeface="Times New Roman"/>
              </a:rPr>
              <a:t>tools</a:t>
            </a:r>
            <a:endParaRPr sz="2118" dirty="0">
              <a:latin typeface="Times New Roman"/>
              <a:cs typeface="Times New Roman"/>
            </a:endParaRPr>
          </a:p>
          <a:p>
            <a:pPr marL="818073" lvl="1" indent="-328350">
              <a:spcBef>
                <a:spcPts val="772"/>
              </a:spcBef>
              <a:buFont typeface="Segoe UI Symbol"/>
              <a:buChar char="➢"/>
              <a:tabLst>
                <a:tab pos="817513" algn="l"/>
                <a:tab pos="818073" algn="l"/>
              </a:tabLst>
            </a:pP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Required development</a:t>
            </a:r>
            <a:r>
              <a:rPr sz="2118" spc="-3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Schedule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51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817" y="1142994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8422"/>
            <a:ext cx="9278471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52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4" name="object 4"/>
          <p:cNvSpPr txBox="1"/>
          <p:nvPr/>
        </p:nvSpPr>
        <p:spPr>
          <a:xfrm>
            <a:off x="2333058" y="1251921"/>
            <a:ext cx="381336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Times New Roman"/>
                <a:cs typeface="Times New Roman"/>
              </a:rPr>
              <a:t>Multipliers </a:t>
            </a:r>
            <a:r>
              <a:rPr sz="2118" dirty="0">
                <a:latin typeface="Times New Roman"/>
                <a:cs typeface="Times New Roman"/>
              </a:rPr>
              <a:t>of </a:t>
            </a:r>
            <a:r>
              <a:rPr sz="2118" spc="-4" dirty="0">
                <a:latin typeface="Times New Roman"/>
                <a:cs typeface="Times New Roman"/>
              </a:rPr>
              <a:t>different </a:t>
            </a:r>
            <a:r>
              <a:rPr sz="2118" dirty="0">
                <a:latin typeface="Times New Roman"/>
                <a:cs typeface="Times New Roman"/>
              </a:rPr>
              <a:t>cost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drivers</a:t>
            </a:r>
            <a:endParaRPr sz="2118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0293" y="1802746"/>
          <a:ext cx="7810051" cy="466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244">
                <a:tc row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Drivers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RATINGS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Nominal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11785" marR="298450" indent="-6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10515" marR="256540" indent="-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ra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Attributes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AAEA5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0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0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CPLX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Attributes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AAEA5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1.56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5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VIRT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817" y="107575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8422"/>
            <a:ext cx="9278471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53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4" name="object 4"/>
          <p:cNvSpPr txBox="1"/>
          <p:nvPr/>
        </p:nvSpPr>
        <p:spPr>
          <a:xfrm>
            <a:off x="3995119" y="5911324"/>
            <a:ext cx="420220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latin typeface="Arial"/>
                <a:cs typeface="Arial"/>
              </a:rPr>
              <a:t>Table 5: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Multiplier values for </a:t>
            </a:r>
            <a:r>
              <a:rPr sz="1588" dirty="0">
                <a:solidFill>
                  <a:srgbClr val="653200"/>
                </a:solidFill>
                <a:latin typeface="Arial"/>
                <a:cs typeface="Arial"/>
              </a:rPr>
              <a:t>effort</a:t>
            </a:r>
            <a:r>
              <a:rPr sz="1588" spc="1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calculations</a:t>
            </a:r>
            <a:endParaRPr sz="1588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0293" y="1197623"/>
          <a:ext cx="7810051" cy="492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250">
                <a:tc row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Drivers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RATINGS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Nominal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11785" marR="298450" indent="-6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tc>
                  <a:txBody>
                    <a:bodyPr/>
                    <a:lstStyle/>
                    <a:p>
                      <a:pPr marL="310515" marR="256540" indent="-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ra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Personnel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Attributes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AAEA5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4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ACAP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1.46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0.71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0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AEXP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0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PCAP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VEXP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LEXP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Attributes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AAEA5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5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MODP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895"/>
                        </a:lnSpc>
                        <a:spcBef>
                          <a:spcPts val="10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186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7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702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3850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--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65" y="1577340"/>
            <a:ext cx="372427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Intermediate COCOMO</a:t>
            </a:r>
            <a:r>
              <a:rPr sz="2118" spc="-3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118" spc="-4" dirty="0">
                <a:solidFill>
                  <a:srgbClr val="650065"/>
                </a:solidFill>
                <a:latin typeface="Times New Roman"/>
                <a:cs typeface="Times New Roman"/>
              </a:rPr>
              <a:t>equations</a:t>
            </a:r>
            <a:endParaRPr sz="2118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8858" y="3281923"/>
          <a:ext cx="6589060" cy="226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87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Project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086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Organic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3.2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1.05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0.38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Semidetached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3.0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1.12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0.35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4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Embedded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1.20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0.32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926540" y="5776854"/>
            <a:ext cx="433723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latin typeface="Arial"/>
                <a:cs typeface="Arial"/>
              </a:rPr>
              <a:t>Table 6: </a:t>
            </a:r>
            <a:r>
              <a:rPr sz="1588" spc="-4" dirty="0">
                <a:solidFill>
                  <a:srgbClr val="653200"/>
                </a:solidFill>
                <a:latin typeface="Arial"/>
                <a:cs typeface="Arial"/>
              </a:rPr>
              <a:t>Coefficients for intermediate</a:t>
            </a:r>
            <a:r>
              <a:rPr sz="1588" dirty="0">
                <a:solidFill>
                  <a:srgbClr val="653200"/>
                </a:solidFill>
                <a:latin typeface="Arial"/>
                <a:cs typeface="Arial"/>
              </a:rPr>
              <a:t> COCOMO</a:t>
            </a:r>
            <a:endParaRPr sz="1588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54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  <p:sp>
        <p:nvSpPr>
          <p:cNvPr id="7" name="object 7"/>
          <p:cNvSpPr txBox="1"/>
          <p:nvPr/>
        </p:nvSpPr>
        <p:spPr>
          <a:xfrm>
            <a:off x="6437105" y="2112083"/>
            <a:ext cx="882463" cy="4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735" spc="-4" dirty="0">
                <a:latin typeface="Times New Roman"/>
                <a:cs typeface="Times New Roman"/>
              </a:rPr>
              <a:t>*</a:t>
            </a:r>
            <a:r>
              <a:rPr sz="2735" spc="-371" dirty="0">
                <a:latin typeface="Times New Roman"/>
                <a:cs typeface="Times New Roman"/>
              </a:rPr>
              <a:t> </a:t>
            </a:r>
            <a:r>
              <a:rPr sz="2735" i="1" spc="-4" dirty="0">
                <a:latin typeface="Times New Roman"/>
                <a:cs typeface="Times New Roman"/>
              </a:rPr>
              <a:t>EAF</a:t>
            </a:r>
            <a:endParaRPr sz="273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0935" y="2097740"/>
            <a:ext cx="2227729" cy="978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>
              <a:lnSpc>
                <a:spcPts val="1010"/>
              </a:lnSpc>
            </a:pPr>
            <a:r>
              <a:rPr sz="1588" i="1" spc="-66" dirty="0">
                <a:latin typeface="Times New Roman"/>
                <a:cs typeface="Times New Roman"/>
              </a:rPr>
              <a:t>b</a:t>
            </a:r>
            <a:r>
              <a:rPr sz="1655" i="1" spc="13" baseline="-20000" dirty="0">
                <a:latin typeface="Times New Roman"/>
                <a:cs typeface="Times New Roman"/>
              </a:rPr>
              <a:t>i</a:t>
            </a:r>
            <a:endParaRPr sz="1655" baseline="-20000">
              <a:latin typeface="Times New Roman"/>
              <a:cs typeface="Times New Roman"/>
            </a:endParaRPr>
          </a:p>
          <a:p>
            <a:pPr marL="32499">
              <a:lnSpc>
                <a:spcPts val="2387"/>
              </a:lnSpc>
            </a:pPr>
            <a:r>
              <a:rPr sz="2735" i="1" spc="-4" dirty="0">
                <a:latin typeface="Times New Roman"/>
                <a:cs typeface="Times New Roman"/>
              </a:rPr>
              <a:t>E </a:t>
            </a:r>
            <a:r>
              <a:rPr sz="2735" spc="-4" dirty="0">
                <a:latin typeface="Symbol"/>
                <a:cs typeface="Symbol"/>
              </a:rPr>
              <a:t></a:t>
            </a:r>
            <a:r>
              <a:rPr sz="2735" spc="-4" dirty="0">
                <a:latin typeface="Times New Roman"/>
                <a:cs typeface="Times New Roman"/>
              </a:rPr>
              <a:t> </a:t>
            </a:r>
            <a:r>
              <a:rPr sz="2735" i="1" spc="-9" dirty="0">
                <a:latin typeface="Times New Roman"/>
                <a:cs typeface="Times New Roman"/>
              </a:rPr>
              <a:t>a</a:t>
            </a:r>
            <a:r>
              <a:rPr sz="2382" i="1" spc="-13" baseline="-24691" dirty="0">
                <a:latin typeface="Times New Roman"/>
                <a:cs typeface="Times New Roman"/>
              </a:rPr>
              <a:t>i</a:t>
            </a:r>
            <a:r>
              <a:rPr sz="2382" i="1" spc="-106" baseline="-24691" dirty="0">
                <a:latin typeface="Times New Roman"/>
                <a:cs typeface="Times New Roman"/>
              </a:rPr>
              <a:t> </a:t>
            </a:r>
            <a:r>
              <a:rPr sz="2735" spc="57" dirty="0">
                <a:latin typeface="Times New Roman"/>
                <a:cs typeface="Times New Roman"/>
              </a:rPr>
              <a:t>(</a:t>
            </a:r>
            <a:r>
              <a:rPr sz="2735" i="1" spc="57" dirty="0">
                <a:latin typeface="Times New Roman"/>
                <a:cs typeface="Times New Roman"/>
              </a:rPr>
              <a:t>KLOC</a:t>
            </a:r>
            <a:r>
              <a:rPr sz="2735" spc="57" dirty="0">
                <a:latin typeface="Times New Roman"/>
                <a:cs typeface="Times New Roman"/>
              </a:rPr>
              <a:t>)</a:t>
            </a:r>
            <a:endParaRPr sz="2735">
              <a:latin typeface="Times New Roman"/>
              <a:cs typeface="Times New Roman"/>
            </a:endParaRPr>
          </a:p>
          <a:p>
            <a:pPr marL="1367751">
              <a:lnSpc>
                <a:spcPts val="1010"/>
              </a:lnSpc>
              <a:spcBef>
                <a:spcPts val="754"/>
              </a:spcBef>
            </a:pPr>
            <a:r>
              <a:rPr sz="1588" i="1" spc="49" dirty="0">
                <a:latin typeface="Times New Roman"/>
                <a:cs typeface="Times New Roman"/>
              </a:rPr>
              <a:t>d</a:t>
            </a:r>
            <a:r>
              <a:rPr sz="1655" i="1" spc="72" baseline="-20000" dirty="0">
                <a:latin typeface="Times New Roman"/>
                <a:cs typeface="Times New Roman"/>
              </a:rPr>
              <a:t>i</a:t>
            </a:r>
            <a:endParaRPr sz="1655" baseline="-20000">
              <a:latin typeface="Times New Roman"/>
              <a:cs typeface="Times New Roman"/>
            </a:endParaRPr>
          </a:p>
          <a:p>
            <a:pPr marL="11206">
              <a:lnSpc>
                <a:spcPts val="2387"/>
              </a:lnSpc>
            </a:pPr>
            <a:r>
              <a:rPr sz="2735" i="1" spc="-9" dirty="0">
                <a:latin typeface="Times New Roman"/>
                <a:cs typeface="Times New Roman"/>
              </a:rPr>
              <a:t>D </a:t>
            </a:r>
            <a:r>
              <a:rPr sz="2735" spc="-4" dirty="0">
                <a:latin typeface="Symbol"/>
                <a:cs typeface="Symbol"/>
              </a:rPr>
              <a:t></a:t>
            </a:r>
            <a:r>
              <a:rPr sz="2735" spc="-4" dirty="0">
                <a:latin typeface="Times New Roman"/>
                <a:cs typeface="Times New Roman"/>
              </a:rPr>
              <a:t> </a:t>
            </a:r>
            <a:r>
              <a:rPr sz="2735" i="1" spc="-18" dirty="0">
                <a:latin typeface="Times New Roman"/>
                <a:cs typeface="Times New Roman"/>
              </a:rPr>
              <a:t>c</a:t>
            </a:r>
            <a:r>
              <a:rPr sz="2382" i="1" spc="-26" baseline="-24691" dirty="0">
                <a:latin typeface="Times New Roman"/>
                <a:cs typeface="Times New Roman"/>
              </a:rPr>
              <a:t>i</a:t>
            </a:r>
            <a:r>
              <a:rPr sz="2382" i="1" spc="-284" baseline="-24691" dirty="0">
                <a:latin typeface="Times New Roman"/>
                <a:cs typeface="Times New Roman"/>
              </a:rPr>
              <a:t> </a:t>
            </a:r>
            <a:r>
              <a:rPr sz="2735" spc="101" dirty="0">
                <a:latin typeface="Times New Roman"/>
                <a:cs typeface="Times New Roman"/>
              </a:rPr>
              <a:t>(</a:t>
            </a:r>
            <a:r>
              <a:rPr sz="2735" i="1" spc="101" dirty="0">
                <a:latin typeface="Times New Roman"/>
                <a:cs typeface="Times New Roman"/>
              </a:rPr>
              <a:t>E</a:t>
            </a:r>
            <a:r>
              <a:rPr sz="2735" spc="101" dirty="0">
                <a:latin typeface="Times New Roman"/>
                <a:cs typeface="Times New Roman"/>
              </a:rPr>
              <a:t>)</a:t>
            </a:r>
            <a:endParaRPr sz="273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86" y="1710985"/>
            <a:ext cx="7444628" cy="3802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Furthermore, if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main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interest is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size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of the </a:t>
            </a:r>
            <a:r>
              <a:rPr sz="2471" spc="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program</a:t>
            </a:r>
            <a:endParaRPr sz="2471">
              <a:latin typeface="Times New Roman"/>
              <a:cs typeface="Times New Roman"/>
            </a:endParaRPr>
          </a:p>
          <a:p>
            <a:pPr marL="11206" marR="4483" algn="just">
              <a:spcBef>
                <a:spcPts val="9"/>
              </a:spcBef>
            </a:pP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for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specific functionality,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it may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be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reasonable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include  executable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statements.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only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executable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statements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in 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figure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shown above are in lines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5-17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leading to a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count  </a:t>
            </a:r>
            <a:r>
              <a:rPr sz="2471" spc="172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endParaRPr sz="2471">
              <a:latin typeface="Times New Roman"/>
              <a:cs typeface="Times New Roman"/>
            </a:endParaRPr>
          </a:p>
          <a:p>
            <a:pPr marL="11206" marR="5603" algn="just"/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13.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The differences in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counts are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18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17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13.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One 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can 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easily  see 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potential  for 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major 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discrepancies</a:t>
            </a:r>
            <a:r>
              <a:rPr sz="2471" spc="41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for</a:t>
            </a:r>
            <a:endParaRPr sz="2471">
              <a:latin typeface="Times New Roman"/>
              <a:cs typeface="Times New Roman"/>
            </a:endParaRPr>
          </a:p>
          <a:p>
            <a:pPr marL="11206" marR="4483" algn="just">
              <a:spcBef>
                <a:spcPts val="9"/>
              </a:spcBef>
            </a:pP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large programs with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many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comments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or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programs written  in language that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allow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a large number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descriptive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but 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non-executable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statement.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Conte has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defined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lines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code  as: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778220"/>
            <a:ext cx="7325285" cy="3870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445" algn="just"/>
            <a:r>
              <a:rPr sz="2471" dirty="0">
                <a:latin typeface="Times New Roman"/>
                <a:cs typeface="Times New Roman"/>
              </a:rPr>
              <a:t>“A</a:t>
            </a:r>
            <a:r>
              <a:rPr sz="2471" spc="22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line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of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code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is</a:t>
            </a:r>
            <a:r>
              <a:rPr sz="2471" spc="22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any</a:t>
            </a:r>
            <a:r>
              <a:rPr sz="2471" spc="22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line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of</a:t>
            </a:r>
            <a:r>
              <a:rPr sz="2471" spc="229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program</a:t>
            </a:r>
            <a:r>
              <a:rPr sz="2471" spc="207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text</a:t>
            </a:r>
            <a:r>
              <a:rPr sz="2471" spc="22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that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is</a:t>
            </a:r>
            <a:r>
              <a:rPr sz="2471" spc="21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not</a:t>
            </a:r>
            <a:r>
              <a:rPr sz="2471" spc="23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a</a:t>
            </a:r>
            <a:endParaRPr sz="2471">
              <a:latin typeface="Times New Roman"/>
              <a:cs typeface="Times New Roman"/>
            </a:endParaRPr>
          </a:p>
          <a:p>
            <a:pPr marL="78445" marR="4483" algn="just">
              <a:spcBef>
                <a:spcPts val="9"/>
              </a:spcBef>
            </a:pPr>
            <a:r>
              <a:rPr sz="2471" spc="-9" dirty="0">
                <a:latin typeface="Times New Roman"/>
                <a:cs typeface="Times New Roman"/>
              </a:rPr>
              <a:t>comment </a:t>
            </a:r>
            <a:r>
              <a:rPr sz="2471" dirty="0">
                <a:latin typeface="Times New Roman"/>
                <a:cs typeface="Times New Roman"/>
              </a:rPr>
              <a:t>or </a:t>
            </a:r>
            <a:r>
              <a:rPr sz="2471" spc="-4" dirty="0">
                <a:latin typeface="Times New Roman"/>
                <a:cs typeface="Times New Roman"/>
              </a:rPr>
              <a:t>blank line, regardless </a:t>
            </a:r>
            <a:r>
              <a:rPr sz="2471" dirty="0">
                <a:latin typeface="Times New Roman"/>
                <a:cs typeface="Times New Roman"/>
              </a:rPr>
              <a:t>of </a:t>
            </a:r>
            <a:r>
              <a:rPr sz="2471" spc="-4" dirty="0">
                <a:latin typeface="Times New Roman"/>
                <a:cs typeface="Times New Roman"/>
              </a:rPr>
              <a:t>the number </a:t>
            </a:r>
            <a:r>
              <a:rPr sz="2471" dirty="0">
                <a:latin typeface="Times New Roman"/>
                <a:cs typeface="Times New Roman"/>
              </a:rPr>
              <a:t>of  </a:t>
            </a:r>
            <a:r>
              <a:rPr sz="2471" spc="-9" dirty="0">
                <a:latin typeface="Times New Roman"/>
                <a:cs typeface="Times New Roman"/>
              </a:rPr>
              <a:t>statements </a:t>
            </a:r>
            <a:r>
              <a:rPr sz="2471" dirty="0">
                <a:latin typeface="Times New Roman"/>
                <a:cs typeface="Times New Roman"/>
              </a:rPr>
              <a:t>or fragments of </a:t>
            </a:r>
            <a:r>
              <a:rPr sz="2471" spc="-9" dirty="0">
                <a:latin typeface="Times New Roman"/>
                <a:cs typeface="Times New Roman"/>
              </a:rPr>
              <a:t>statements </a:t>
            </a:r>
            <a:r>
              <a:rPr sz="2471" dirty="0">
                <a:latin typeface="Times New Roman"/>
                <a:cs typeface="Times New Roman"/>
              </a:rPr>
              <a:t>on the </a:t>
            </a:r>
            <a:r>
              <a:rPr sz="2471" spc="-4" dirty="0">
                <a:latin typeface="Times New Roman"/>
                <a:cs typeface="Times New Roman"/>
              </a:rPr>
              <a:t>line. This  </a:t>
            </a:r>
            <a:r>
              <a:rPr sz="2471" spc="-9" dirty="0">
                <a:latin typeface="Times New Roman"/>
                <a:cs typeface="Times New Roman"/>
              </a:rPr>
              <a:t>specifically </a:t>
            </a:r>
            <a:r>
              <a:rPr sz="2471" spc="-4" dirty="0">
                <a:latin typeface="Times New Roman"/>
                <a:cs typeface="Times New Roman"/>
              </a:rPr>
              <a:t>includes all lines containing </a:t>
            </a:r>
            <a:r>
              <a:rPr sz="2471" dirty="0">
                <a:latin typeface="Times New Roman"/>
                <a:cs typeface="Times New Roman"/>
              </a:rPr>
              <a:t>program </a:t>
            </a:r>
            <a:r>
              <a:rPr sz="2471" spc="-4" dirty="0">
                <a:latin typeface="Times New Roman"/>
                <a:cs typeface="Times New Roman"/>
              </a:rPr>
              <a:t>header,  declaration, and executable and non-executable  </a:t>
            </a:r>
            <a:r>
              <a:rPr sz="2471" spc="-9" dirty="0">
                <a:latin typeface="Times New Roman"/>
                <a:cs typeface="Times New Roman"/>
              </a:rPr>
              <a:t>statements”.</a:t>
            </a:r>
            <a:endParaRPr sz="247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912">
              <a:latin typeface="Times New Roman"/>
              <a:cs typeface="Times New Roman"/>
            </a:endParaRPr>
          </a:p>
          <a:p>
            <a:pPr marL="11206" marR="71721" algn="just">
              <a:lnSpc>
                <a:spcPct val="100200"/>
              </a:lnSpc>
            </a:pP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This is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predominant definition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for 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lines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code </a:t>
            </a:r>
            <a:r>
              <a:rPr sz="2471" spc="-9" dirty="0">
                <a:solidFill>
                  <a:srgbClr val="650065"/>
                </a:solidFill>
                <a:latin typeface="Times New Roman"/>
                <a:cs typeface="Times New Roman"/>
              </a:rPr>
              <a:t>used 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by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researchers. By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this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definition,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figure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shown above  has </a:t>
            </a:r>
            <a:r>
              <a:rPr sz="2471" dirty="0">
                <a:solidFill>
                  <a:srgbClr val="650065"/>
                </a:solidFill>
                <a:latin typeface="Times New Roman"/>
                <a:cs typeface="Times New Roman"/>
              </a:rPr>
              <a:t>17</a:t>
            </a:r>
            <a:r>
              <a:rPr sz="2471" spc="-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650065"/>
                </a:solidFill>
                <a:latin typeface="Times New Roman"/>
                <a:cs typeface="Times New Roman"/>
              </a:rPr>
              <a:t>LOC.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297" y="1647712"/>
            <a:ext cx="7296150" cy="242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2294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r>
              <a:rPr sz="2294" b="1" spc="-4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94" b="1" spc="-4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endParaRPr sz="2294">
              <a:latin typeface="Arial"/>
              <a:cs typeface="Arial"/>
            </a:endParaRPr>
          </a:p>
          <a:p>
            <a:pPr marL="49869" marR="4483" algn="just">
              <a:lnSpc>
                <a:spcPct val="100099"/>
              </a:lnSpc>
              <a:spcBef>
                <a:spcPts val="1332"/>
              </a:spcBef>
            </a:pP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Alan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Albrecht while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working for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IBM, recognized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problem in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size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measurement in the 1970s, and  developed a technique (which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he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called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Function Point  Analysis), which appeared to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be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a solution </a:t>
            </a:r>
            <a:r>
              <a:rPr sz="2471" spc="-9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71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size  measurement</a:t>
            </a:r>
            <a:r>
              <a:rPr sz="2471" spc="-7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0000CC"/>
                </a:solidFill>
                <a:latin typeface="Times New Roman"/>
                <a:cs typeface="Times New Roman"/>
              </a:rPr>
              <a:t>problem.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294" y="1709856"/>
            <a:ext cx="7254128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00400"/>
              </a:lnSpc>
            </a:pPr>
            <a:r>
              <a:rPr sz="2471" spc="-4" dirty="0">
                <a:solidFill>
                  <a:srgbClr val="A50020"/>
                </a:solidFill>
                <a:latin typeface="Times New Roman"/>
                <a:cs typeface="Times New Roman"/>
              </a:rPr>
              <a:t>The principle </a:t>
            </a:r>
            <a:r>
              <a:rPr sz="2471" dirty="0">
                <a:solidFill>
                  <a:srgbClr val="A50020"/>
                </a:solidFill>
                <a:latin typeface="Times New Roman"/>
                <a:cs typeface="Times New Roman"/>
              </a:rPr>
              <a:t>of </a:t>
            </a:r>
            <a:r>
              <a:rPr sz="2471" spc="-4" dirty="0">
                <a:solidFill>
                  <a:srgbClr val="A50020"/>
                </a:solidFill>
                <a:latin typeface="Times New Roman"/>
                <a:cs typeface="Times New Roman"/>
              </a:rPr>
              <a:t>Albrecht’s function point analysis (FPA)  is that a system is decomposed into functional</a:t>
            </a:r>
            <a:r>
              <a:rPr sz="2471" spc="-22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471" spc="-4" dirty="0">
                <a:solidFill>
                  <a:srgbClr val="A50020"/>
                </a:solidFill>
                <a:latin typeface="Times New Roman"/>
                <a:cs typeface="Times New Roman"/>
              </a:rPr>
              <a:t>units.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294" y="2827467"/>
            <a:ext cx="1269626" cy="107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00" indent="-300894">
              <a:buFont typeface="Segoe UI Symbol"/>
              <a:buChar char="▪"/>
              <a:tabLst>
                <a:tab pos="312100" algn="l"/>
                <a:tab pos="312661" algn="l"/>
              </a:tabLst>
            </a:pPr>
            <a:r>
              <a:rPr sz="1941" dirty="0">
                <a:latin typeface="Times New Roman"/>
                <a:cs typeface="Times New Roman"/>
              </a:rPr>
              <a:t>Inputs</a:t>
            </a:r>
            <a:endParaRPr sz="1941">
              <a:latin typeface="Times New Roman"/>
              <a:cs typeface="Times New Roman"/>
            </a:endParaRPr>
          </a:p>
          <a:p>
            <a:pPr marL="312100" indent="-300894">
              <a:spcBef>
                <a:spcPts val="697"/>
              </a:spcBef>
              <a:buFont typeface="Segoe UI Symbol"/>
              <a:buChar char="▪"/>
              <a:tabLst>
                <a:tab pos="312100" algn="l"/>
                <a:tab pos="312661" algn="l"/>
              </a:tabLst>
            </a:pPr>
            <a:r>
              <a:rPr sz="1941" spc="-4" dirty="0">
                <a:latin typeface="Times New Roman"/>
                <a:cs typeface="Times New Roman"/>
              </a:rPr>
              <a:t>Outputs</a:t>
            </a:r>
            <a:endParaRPr sz="1941">
              <a:latin typeface="Times New Roman"/>
              <a:cs typeface="Times New Roman"/>
            </a:endParaRPr>
          </a:p>
          <a:p>
            <a:pPr marL="312100" indent="-300894">
              <a:spcBef>
                <a:spcPts val="710"/>
              </a:spcBef>
              <a:buFont typeface="Segoe UI Symbol"/>
              <a:buChar char="▪"/>
              <a:tabLst>
                <a:tab pos="312100" algn="l"/>
                <a:tab pos="312661" algn="l"/>
              </a:tabLst>
            </a:pPr>
            <a:r>
              <a:rPr sz="1941" spc="-4" dirty="0">
                <a:latin typeface="Times New Roman"/>
                <a:cs typeface="Times New Roman"/>
              </a:rPr>
              <a:t>Enquiries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587" y="2827467"/>
            <a:ext cx="91328" cy="107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spc="-4" dirty="0">
                <a:latin typeface="Times New Roman"/>
                <a:cs typeface="Times New Roman"/>
              </a:rPr>
              <a:t>:</a:t>
            </a:r>
            <a:endParaRPr sz="1941">
              <a:latin typeface="Times New Roman"/>
              <a:cs typeface="Times New Roman"/>
            </a:endParaRPr>
          </a:p>
          <a:p>
            <a:pPr marL="11206">
              <a:spcBef>
                <a:spcPts val="697"/>
              </a:spcBef>
            </a:pPr>
            <a:r>
              <a:rPr sz="1941" spc="-4" dirty="0">
                <a:latin typeface="Times New Roman"/>
                <a:cs typeface="Times New Roman"/>
              </a:rPr>
              <a:t>:</a:t>
            </a:r>
            <a:endParaRPr sz="1941">
              <a:latin typeface="Times New Roman"/>
              <a:cs typeface="Times New Roman"/>
            </a:endParaRPr>
          </a:p>
          <a:p>
            <a:pPr marL="11206">
              <a:spcBef>
                <a:spcPts val="710"/>
              </a:spcBef>
            </a:pPr>
            <a:r>
              <a:rPr sz="1941" spc="-4" dirty="0">
                <a:latin typeface="Times New Roman"/>
                <a:cs typeface="Times New Roman"/>
              </a:rPr>
              <a:t>: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294" y="4219236"/>
            <a:ext cx="2308972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00" indent="-300894">
              <a:buFont typeface="Segoe UI Symbol"/>
              <a:buChar char="▪"/>
              <a:tabLst>
                <a:tab pos="312100" algn="l"/>
                <a:tab pos="312661" algn="l"/>
              </a:tabLst>
            </a:pPr>
            <a:r>
              <a:rPr sz="1941" spc="-4" dirty="0">
                <a:latin typeface="Times New Roman"/>
                <a:cs typeface="Times New Roman"/>
              </a:rPr>
              <a:t>Internal logical</a:t>
            </a:r>
            <a:r>
              <a:rPr sz="1941" spc="-26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files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7586" y="4219236"/>
            <a:ext cx="91328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spc="-4" dirty="0">
                <a:latin typeface="Times New Roman"/>
                <a:cs typeface="Times New Roman"/>
              </a:rPr>
              <a:t>: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0294" y="4841835"/>
            <a:ext cx="2570069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00" indent="-300894">
              <a:buFont typeface="Segoe UI Symbol"/>
              <a:buChar char="▪"/>
              <a:tabLst>
                <a:tab pos="312100" algn="l"/>
                <a:tab pos="312661" algn="l"/>
              </a:tabLst>
            </a:pPr>
            <a:r>
              <a:rPr sz="1941" spc="-4" dirty="0">
                <a:latin typeface="Times New Roman"/>
                <a:cs typeface="Times New Roman"/>
              </a:rPr>
              <a:t>External interface</a:t>
            </a:r>
            <a:r>
              <a:rPr sz="1941" spc="-13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files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7588" y="4841835"/>
            <a:ext cx="91328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spc="-4" dirty="0">
                <a:latin typeface="Times New Roman"/>
                <a:cs typeface="Times New Roman"/>
              </a:rPr>
              <a:t>: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4405" y="2738716"/>
            <a:ext cx="3423957" cy="29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261111">
              <a:lnSpc>
                <a:spcPct val="130000"/>
              </a:lnSpc>
            </a:pPr>
            <a:r>
              <a:rPr sz="1941" spc="-4" dirty="0">
                <a:latin typeface="Times New Roman"/>
                <a:cs typeface="Times New Roman"/>
              </a:rPr>
              <a:t>information entering </a:t>
            </a:r>
            <a:r>
              <a:rPr sz="1941" dirty="0">
                <a:latin typeface="Times New Roman"/>
                <a:cs typeface="Times New Roman"/>
              </a:rPr>
              <a:t>the </a:t>
            </a:r>
            <a:r>
              <a:rPr sz="1941" spc="-4" dirty="0">
                <a:latin typeface="Times New Roman"/>
                <a:cs typeface="Times New Roman"/>
              </a:rPr>
              <a:t>system  information </a:t>
            </a:r>
            <a:r>
              <a:rPr sz="1941" dirty="0">
                <a:latin typeface="Times New Roman"/>
                <a:cs typeface="Times New Roman"/>
              </a:rPr>
              <a:t>leaving the</a:t>
            </a:r>
            <a:r>
              <a:rPr sz="1941" spc="-40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system</a:t>
            </a:r>
            <a:endParaRPr sz="1941">
              <a:latin typeface="Times New Roman"/>
              <a:cs typeface="Times New Roman"/>
            </a:endParaRPr>
          </a:p>
          <a:p>
            <a:pPr marL="11206" marR="587780">
              <a:lnSpc>
                <a:spcPct val="80000"/>
              </a:lnSpc>
              <a:spcBef>
                <a:spcPts val="1174"/>
              </a:spcBef>
            </a:pPr>
            <a:r>
              <a:rPr sz="1941" spc="-4" dirty="0">
                <a:latin typeface="Times New Roman"/>
                <a:cs typeface="Times New Roman"/>
              </a:rPr>
              <a:t>requests </a:t>
            </a:r>
            <a:r>
              <a:rPr sz="1941" dirty="0">
                <a:latin typeface="Times New Roman"/>
                <a:cs typeface="Times New Roman"/>
              </a:rPr>
              <a:t>for </a:t>
            </a:r>
            <a:r>
              <a:rPr sz="1941" spc="-4" dirty="0">
                <a:latin typeface="Times New Roman"/>
                <a:cs typeface="Times New Roman"/>
              </a:rPr>
              <a:t>instant </a:t>
            </a:r>
            <a:r>
              <a:rPr sz="1941" spc="-9" dirty="0">
                <a:latin typeface="Times New Roman"/>
                <a:cs typeface="Times New Roman"/>
              </a:rPr>
              <a:t>access </a:t>
            </a:r>
            <a:r>
              <a:rPr sz="1941" spc="-4" dirty="0">
                <a:latin typeface="Times New Roman"/>
                <a:cs typeface="Times New Roman"/>
              </a:rPr>
              <a:t>to  information</a:t>
            </a:r>
            <a:endParaRPr sz="1941">
              <a:latin typeface="Times New Roman"/>
              <a:cs typeface="Times New Roman"/>
            </a:endParaRPr>
          </a:p>
          <a:p>
            <a:pPr marL="11206" marR="698164">
              <a:lnSpc>
                <a:spcPct val="80000"/>
              </a:lnSpc>
              <a:spcBef>
                <a:spcPts val="1165"/>
              </a:spcBef>
            </a:pPr>
            <a:r>
              <a:rPr sz="1941" spc="-4" dirty="0">
                <a:latin typeface="Times New Roman"/>
                <a:cs typeface="Times New Roman"/>
              </a:rPr>
              <a:t>information held within </a:t>
            </a:r>
            <a:r>
              <a:rPr sz="1941" dirty="0">
                <a:latin typeface="Times New Roman"/>
                <a:cs typeface="Times New Roman"/>
              </a:rPr>
              <a:t>the  </a:t>
            </a:r>
            <a:r>
              <a:rPr sz="1941" spc="-4" dirty="0">
                <a:latin typeface="Times New Roman"/>
                <a:cs typeface="Times New Roman"/>
              </a:rPr>
              <a:t>system</a:t>
            </a:r>
            <a:endParaRPr sz="1941">
              <a:latin typeface="Times New Roman"/>
              <a:cs typeface="Times New Roman"/>
            </a:endParaRPr>
          </a:p>
          <a:p>
            <a:pPr marL="11206" marR="4483">
              <a:lnSpc>
                <a:spcPct val="80000"/>
              </a:lnSpc>
              <a:spcBef>
                <a:spcPts val="1174"/>
              </a:spcBef>
            </a:pPr>
            <a:r>
              <a:rPr sz="1941" spc="-4" dirty="0">
                <a:latin typeface="Times New Roman"/>
                <a:cs typeface="Times New Roman"/>
              </a:rPr>
              <a:t>information held </a:t>
            </a:r>
            <a:r>
              <a:rPr sz="1941" spc="-9" dirty="0">
                <a:latin typeface="Times New Roman"/>
                <a:cs typeface="Times New Roman"/>
              </a:rPr>
              <a:t>by </a:t>
            </a:r>
            <a:r>
              <a:rPr sz="1941" spc="-4" dirty="0">
                <a:latin typeface="Times New Roman"/>
                <a:cs typeface="Times New Roman"/>
              </a:rPr>
              <a:t>other system  that is used </a:t>
            </a:r>
            <a:r>
              <a:rPr sz="1941" spc="-9" dirty="0">
                <a:latin typeface="Times New Roman"/>
                <a:cs typeface="Times New Roman"/>
              </a:rPr>
              <a:t>by </a:t>
            </a:r>
            <a:r>
              <a:rPr sz="1941" dirty="0">
                <a:latin typeface="Times New Roman"/>
                <a:cs typeface="Times New Roman"/>
              </a:rPr>
              <a:t>the </a:t>
            </a:r>
            <a:r>
              <a:rPr sz="1941" spc="-4" dirty="0">
                <a:latin typeface="Times New Roman"/>
                <a:cs typeface="Times New Roman"/>
              </a:rPr>
              <a:t>system being  analyzed.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98059" y="473374"/>
            <a:ext cx="9278471" cy="867205"/>
          </a:xfrm>
          <a:prstGeom prst="rect">
            <a:avLst/>
          </a:prstGeom>
        </p:spPr>
        <p:txBody>
          <a:bodyPr vert="horz" wrap="square" lIns="0" tIns="188258" rIns="0" bIns="0" rtlCol="0" anchor="ctr">
            <a:spAutoFit/>
          </a:bodyPr>
          <a:lstStyle/>
          <a:p>
            <a:pPr marL="1593561">
              <a:lnSpc>
                <a:spcPct val="100000"/>
              </a:lnSpc>
            </a:pPr>
            <a:r>
              <a:rPr dirty="0">
                <a:solidFill>
                  <a:srgbClr val="323299"/>
                </a:solidFill>
              </a:rPr>
              <a:t>Software </a:t>
            </a:r>
            <a:r>
              <a:rPr lang="en-US" spc="-49" dirty="0">
                <a:solidFill>
                  <a:srgbClr val="323299"/>
                </a:solidFill>
              </a:rPr>
              <a:t>project planning</a:t>
            </a:r>
            <a:endParaRPr spc="-40" dirty="0">
              <a:solidFill>
                <a:srgbClr val="323299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0817" y="1417319"/>
            <a:ext cx="759758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84536" y="6708308"/>
            <a:ext cx="922654" cy="497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455">
              <a:lnSpc>
                <a:spcPts val="1465"/>
              </a:lnSpc>
            </a:pPr>
            <a:fld id="{81D60167-4931-47E6-BA6A-407CBD079E47}" type="slidenum">
              <a:rPr lang="en-US" smtClean="0"/>
              <a:pPr marL="719455">
                <a:lnSpc>
                  <a:spcPts val="1465"/>
                </a:lnSpc>
              </a:pPr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67"/>
              </a:lnSpc>
            </a:pPr>
            <a:r>
              <a:rPr lang="en-US" spc="-5"/>
              <a:t>Software </a:t>
            </a:r>
            <a:r>
              <a:rPr lang="en-US" spc="-5" dirty="0"/>
              <a:t>Engineering </a:t>
            </a:r>
            <a:r>
              <a:rPr lang="en-US" spc="-10" dirty="0"/>
              <a:t>(3</a:t>
            </a:r>
            <a:r>
              <a:rPr lang="en-US" sz="750" spc="-15" baseline="22222" dirty="0"/>
              <a:t>rd  </a:t>
            </a:r>
            <a:r>
              <a:rPr lang="en-US" spc="-5" dirty="0"/>
              <a:t>ed.), </a:t>
            </a:r>
            <a:r>
              <a:rPr lang="en-US" dirty="0"/>
              <a:t>By K.K </a:t>
            </a:r>
            <a:r>
              <a:rPr lang="en-US" spc="-5" dirty="0"/>
              <a:t>Aggarwal </a:t>
            </a:r>
            <a:r>
              <a:rPr lang="en-US" dirty="0"/>
              <a:t>&amp; </a:t>
            </a:r>
            <a:r>
              <a:rPr lang="en-US" spc="-5" dirty="0"/>
              <a:t>Yogesh </a:t>
            </a:r>
            <a:r>
              <a:rPr lang="en-US" dirty="0"/>
              <a:t>Singh, </a:t>
            </a:r>
            <a:r>
              <a:rPr lang="en-US" spc="-5" dirty="0"/>
              <a:t>Copyright </a:t>
            </a:r>
            <a:r>
              <a:rPr lang="en-US" dirty="0"/>
              <a:t>© </a:t>
            </a:r>
            <a:r>
              <a:rPr lang="en-US" spc="-5" dirty="0"/>
              <a:t>New </a:t>
            </a:r>
            <a:r>
              <a:rPr lang="en-US" spc="-10" dirty="0"/>
              <a:t>Age </a:t>
            </a:r>
            <a:r>
              <a:rPr lang="en-US" spc="-5" dirty="0"/>
              <a:t>International Publishers,</a:t>
            </a:r>
            <a:r>
              <a:rPr lang="en-US" spc="85" dirty="0"/>
              <a:t> </a:t>
            </a:r>
            <a:r>
              <a:rPr lang="en-US" spc="-5" dirty="0"/>
              <a:t>2007</a:t>
            </a:r>
            <a:endParaRPr sz="70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5070</Words>
  <Application>Microsoft Office PowerPoint</Application>
  <PresentationFormat>Widescreen</PresentationFormat>
  <Paragraphs>939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Monotype Corsiva</vt:lpstr>
      <vt:lpstr>Segoe UI Symbol</vt:lpstr>
      <vt:lpstr>Symbol</vt:lpstr>
      <vt:lpstr>Tahoma</vt:lpstr>
      <vt:lpstr>Times New Roman</vt:lpstr>
      <vt:lpstr>Verdana</vt:lpstr>
      <vt:lpstr>Office Theme</vt:lpstr>
      <vt:lpstr>PowerPoint Presentation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PowerPoint Presentation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.</dc:creator>
  <cp:lastModifiedBy>Shelly .</cp:lastModifiedBy>
  <cp:revision>2</cp:revision>
  <dcterms:created xsi:type="dcterms:W3CDTF">2021-02-24T09:21:41Z</dcterms:created>
  <dcterms:modified xsi:type="dcterms:W3CDTF">2021-02-24T10:33:08Z</dcterms:modified>
</cp:coreProperties>
</file>