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12E17F-E92E-46C7-8059-DBDDCE48A8C4}">
  <a:tblStyle styleId="{8412E17F-E92E-46C7-8059-DBDDCE48A8C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16312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1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41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91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Prozessverwaltung, Context Switch, usw.</a:t>
            </a:r>
          </a:p>
        </p:txBody>
      </p:sp>
    </p:spTree>
    <p:extLst>
      <p:ext uri="{BB962C8B-B14F-4D97-AF65-F5344CB8AC3E}">
        <p14:creationId xmlns:p14="http://schemas.microsoft.com/office/powerpoint/2010/main" val="4172155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87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450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927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929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Zeit Context Switch</a:t>
            </a:r>
          </a:p>
          <a:p>
            <a:pPr>
              <a:spcBef>
                <a:spcPts val="0"/>
              </a:spcBef>
              <a:buNone/>
            </a:pPr>
            <a:r>
              <a:rPr lang="de"/>
              <a:t>Fault State 5</a:t>
            </a:r>
          </a:p>
        </p:txBody>
      </p:sp>
    </p:spTree>
    <p:extLst>
      <p:ext uri="{BB962C8B-B14F-4D97-AF65-F5344CB8AC3E}">
        <p14:creationId xmlns:p14="http://schemas.microsoft.com/office/powerpoint/2010/main" val="2776793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907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720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965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585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226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95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045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772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26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50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39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72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514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Konzept von HAL und Treiber usw.</a:t>
            </a:r>
          </a:p>
        </p:txBody>
      </p:sp>
    </p:spTree>
    <p:extLst>
      <p:ext uri="{BB962C8B-B14F-4D97-AF65-F5344CB8AC3E}">
        <p14:creationId xmlns:p14="http://schemas.microsoft.com/office/powerpoint/2010/main" val="3100584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209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528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@marko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4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544525" y="939075"/>
            <a:ext cx="4464899" cy="180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643350" y="2743275"/>
            <a:ext cx="4464899" cy="20025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Open Sans"/>
              <a:buNone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4450" y="822425"/>
            <a:ext cx="3505674" cy="350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2775" y="131450"/>
            <a:ext cx="8731224" cy="8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  <p:pic>
        <p:nvPicPr>
          <p:cNvPr id="18" name="Shape 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450" y="91150"/>
            <a:ext cx="881049" cy="8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ckjack92/fhvO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75" y="1700825"/>
            <a:ext cx="5991524" cy="13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3544525" y="939075"/>
            <a:ext cx="4464899" cy="180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 sz="6000"/>
              <a:t>FHV - OS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3544525" y="3373450"/>
            <a:ext cx="4464899" cy="105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 sz="1600" dirty="0"/>
              <a:t>Nicolaj Höss     </a:t>
            </a:r>
            <a:r>
              <a:rPr lang="de" sz="1100" dirty="0"/>
              <a:t>  </a:t>
            </a:r>
            <a:r>
              <a:rPr lang="de" sz="1600" dirty="0"/>
              <a:t>  </a:t>
            </a:r>
            <a:r>
              <a:rPr lang="de" sz="1600" dirty="0" smtClean="0"/>
              <a:t> &lt;</a:t>
            </a:r>
            <a:r>
              <a:rPr lang="de" sz="1600" dirty="0"/>
              <a:t>3</a:t>
            </a:r>
          </a:p>
          <a:p>
            <a:pPr rtl="0">
              <a:spcBef>
                <a:spcPts val="0"/>
              </a:spcBef>
              <a:buNone/>
            </a:pPr>
            <a:r>
              <a:rPr lang="de" sz="1600" dirty="0"/>
              <a:t>Marko Petrovic   </a:t>
            </a:r>
            <a:r>
              <a:rPr lang="de" sz="1200" dirty="0"/>
              <a:t>   </a:t>
            </a:r>
            <a:r>
              <a:rPr lang="de" sz="1600" dirty="0"/>
              <a:t>&lt;3 &lt;3</a:t>
            </a:r>
          </a:p>
          <a:p>
            <a:pPr>
              <a:spcBef>
                <a:spcPts val="0"/>
              </a:spcBef>
              <a:buNone/>
            </a:pPr>
            <a:r>
              <a:rPr lang="de" sz="1600" dirty="0"/>
              <a:t>Kevin Wallis          </a:t>
            </a:r>
            <a:r>
              <a:rPr lang="de" sz="1600" dirty="0" smtClean="0"/>
              <a:t>&lt;</a:t>
            </a:r>
            <a:r>
              <a:rPr lang="de" sz="1600" dirty="0"/>
              <a:t>3 &lt;3 &lt;3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ctrTitle" idx="2"/>
          </p:nvPr>
        </p:nvSpPr>
        <p:spPr>
          <a:xfrm>
            <a:off x="3567675" y="2621700"/>
            <a:ext cx="4464899" cy="434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rgbClr val="434343"/>
                </a:solidFill>
              </a:rPr>
              <a:t>Abschlusspräsentation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Speichermanagement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075" y="1724125"/>
            <a:ext cx="3341574" cy="236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34500" cy="109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>
                <a:latin typeface="Arial"/>
                <a:ea typeface="Arial"/>
                <a:cs typeface="Arial"/>
                <a:sym typeface="Arial"/>
              </a:rPr>
              <a:t>Bitsmap für Frames </a:t>
            </a:r>
          </a:p>
          <a:p>
            <a:pPr lvl="0" rtl="0">
              <a:spcBef>
                <a:spcPts val="500"/>
              </a:spcBef>
              <a:buNone/>
            </a:pP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>
                <a:latin typeface="Arial"/>
                <a:ea typeface="Arial"/>
                <a:cs typeface="Arial"/>
                <a:sym typeface="Arial"/>
              </a:rPr>
              <a:t>pages in VM regions</a:t>
            </a:r>
          </a:p>
          <a:p>
            <a:pPr lvl="0" rtl="0">
              <a:spcBef>
                <a:spcPts val="500"/>
              </a:spcBef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26800" y="2452100"/>
            <a:ext cx="4485600" cy="247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 sz="1200">
                <a:latin typeface="Source Code Pro"/>
                <a:ea typeface="Source Code Pro"/>
                <a:cs typeface="Source Code Pro"/>
                <a:sym typeface="Source Code Pro"/>
              </a:rPr>
              <a:t>typedef struct 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2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200">
                <a:latin typeface="Source Code Pro"/>
                <a:ea typeface="Source Code Pro"/>
                <a:cs typeface="Source Code Pro"/>
                <a:sym typeface="Source Code Pro"/>
              </a:rPr>
              <a:t>    unsigned int startAddress;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2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de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unsigned </a:t>
            </a:r>
            <a:r>
              <a:rPr lang="de" sz="1200">
                <a:latin typeface="Source Code Pro"/>
                <a:ea typeface="Source Code Pro"/>
                <a:cs typeface="Source Code Pro"/>
                <a:sym typeface="Source Code Pro"/>
              </a:rPr>
              <a:t>int endAddress;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latin typeface="Source Code Pro"/>
                <a:ea typeface="Source Code Pro"/>
                <a:cs typeface="Source Code Pro"/>
                <a:sym typeface="Source Code Pro"/>
              </a:rPr>
              <a:t>    unsigned int pageSize;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latin typeface="Source Code Pro"/>
                <a:ea typeface="Source Code Pro"/>
                <a:cs typeface="Source Code Pro"/>
                <a:sym typeface="Source Code Pro"/>
              </a:rPr>
              <a:t>    unsigned int accessPermission;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200">
                <a:latin typeface="Source Code Pro"/>
                <a:ea typeface="Source Code Pro"/>
                <a:cs typeface="Source Code Pro"/>
                <a:sym typeface="Source Code Pro"/>
              </a:rPr>
              <a:t>    unsigned int cacheBufferAttributes;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latin typeface="Source Code Pro"/>
                <a:ea typeface="Source Code Pro"/>
                <a:cs typeface="Source Code Pro"/>
                <a:sym typeface="Source Code Pro"/>
              </a:rPr>
              <a:t>    unsigned int reservedPages;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" sz="1200">
                <a:latin typeface="Source Code Pro"/>
                <a:ea typeface="Source Code Pro"/>
                <a:cs typeface="Source Code Pro"/>
                <a:sym typeface="Source Code Pro"/>
              </a:rPr>
              <a:t>    pageStatusPointer_t pageStatus;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200">
                <a:latin typeface="Source Code Pro"/>
                <a:ea typeface="Source Code Pro"/>
                <a:cs typeface="Source Code Pro"/>
                <a:sym typeface="Source Code Pro"/>
              </a:rPr>
              <a:t>} memoryRegion_t;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Speichermanagement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025" y="1043600"/>
            <a:ext cx="2404600" cy="40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84350" y="1289100"/>
            <a:ext cx="6277200" cy="35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static void mmuMapFreePageFrameIntoL2PageTable(unsigned int virtualAddress, pageTablePointer_t l2PageTable)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	address_t freePageFrame = mmuGetFreePageFrameForProcess();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	secondLevelDescriptor_t pageTableEntry;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	pageTableEntry.pageBaseAddress 	= freePageFrame &amp; SMALL_PAGE_BASE_MASK;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	pageTableEntry.descriptorType  	= DESCRIPTOR_TYPE_SMALL_PAGE;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	pageTableEntry.accessPermission 	= AP_FULL_ACCESS;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	pageTableEntry.cachedBuffered 		= NON_CACHED_NON_BUFFERED;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	// write into table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	unsigned int tableOffset = mmuGetTableIndex(virtualAddress, INDEX_OF_L2_PAGE_TABLE, TTBR0);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	uint32_t *secondLevelDescriptorAddress = l2PageTable + (tableOffset &lt;&lt; 2)/sizeof(uint32_t);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	*secondLevelDescriptorAddress = mmuCreateL2PageTableEntry(pageTableEntry);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de" sz="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Prozessverwaltung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1200150"/>
            <a:ext cx="761047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System API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691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Umsetzung der </a:t>
            </a:r>
            <a:r>
              <a:rPr lang="de" i="1"/>
              <a:t>System Calls</a:t>
            </a:r>
            <a:r>
              <a:rPr lang="de"/>
              <a:t> mittels </a:t>
            </a:r>
            <a:r>
              <a:rPr lang="de" i="1"/>
              <a:t>Software Interrupts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Umgesetzte Funktionalitäten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Courier New"/>
              <a:buChar char="o"/>
            </a:pPr>
            <a:r>
              <a:rPr lang="de"/>
              <a:t>Basis-Operationen (</a:t>
            </a: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uptime()</a:t>
            </a:r>
            <a:r>
              <a:rPr lang="de" sz="1400"/>
              <a:t>, </a:t>
            </a: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exit(..)</a:t>
            </a:r>
            <a:r>
              <a:rPr lang="de" sz="1400"/>
              <a:t>, </a:t>
            </a: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sleep(..)</a:t>
            </a:r>
            <a:r>
              <a:rPr lang="de" sz="1400"/>
              <a:t>, ...</a:t>
            </a:r>
            <a:r>
              <a:rPr lang="de"/>
              <a:t>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Courier New"/>
              <a:buChar char="o"/>
            </a:pPr>
            <a:r>
              <a:rPr lang="de"/>
              <a:t>Prozess-Operationen (</a:t>
            </a: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read_processes(..)</a:t>
            </a:r>
            <a:r>
              <a:rPr lang="de" sz="1400"/>
              <a:t>, </a:t>
            </a: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kill_process(..)</a:t>
            </a:r>
            <a:r>
              <a:rPr lang="de" sz="1400"/>
              <a:t>, …</a:t>
            </a:r>
            <a:r>
              <a:rPr lang="de"/>
              <a:t>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Courier New"/>
              <a:buChar char="o"/>
            </a:pPr>
            <a:r>
              <a:rPr lang="de"/>
              <a:t>IPC (</a:t>
            </a: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open_ipc_channel(..)</a:t>
            </a:r>
            <a:r>
              <a:rPr lang="de" sz="1400"/>
              <a:t>, </a:t>
            </a: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send_ipc_message(..)</a:t>
            </a:r>
            <a:r>
              <a:rPr lang="de" sz="1400"/>
              <a:t>, …</a:t>
            </a:r>
            <a:r>
              <a:rPr lang="de"/>
              <a:t>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Courier New"/>
              <a:buChar char="o"/>
            </a:pPr>
            <a:r>
              <a:rPr lang="de"/>
              <a:t>Dateisystem (</a:t>
            </a: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read_cwd(..)</a:t>
            </a:r>
            <a:r>
              <a:rPr lang="de" sz="1400"/>
              <a:t>, </a:t>
            </a: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read_file(..)</a:t>
            </a:r>
            <a:r>
              <a:rPr lang="de" sz="1400"/>
              <a:t>, </a:t>
            </a: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read_directory(..)</a:t>
            </a:r>
            <a:r>
              <a:rPr lang="de" sz="1400"/>
              <a:t>, …</a:t>
            </a:r>
            <a:r>
              <a:rPr lang="de"/>
              <a:t>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Retargetting von </a:t>
            </a: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printf(..)</a:t>
            </a:r>
            <a:r>
              <a:rPr lang="de"/>
              <a:t> als </a:t>
            </a:r>
            <a:r>
              <a:rPr lang="de" i="1"/>
              <a:t>System Call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Während eines </a:t>
            </a:r>
            <a:r>
              <a:rPr lang="de" i="1"/>
              <a:t>System Calls </a:t>
            </a:r>
            <a:r>
              <a:rPr lang="de"/>
              <a:t>sind </a:t>
            </a:r>
            <a:r>
              <a:rPr lang="de" i="1"/>
              <a:t>Interrupts </a:t>
            </a:r>
            <a:r>
              <a:rPr lang="de"/>
              <a:t>aktiviert, aber kein </a:t>
            </a:r>
            <a:r>
              <a:rPr lang="de" i="1"/>
              <a:t>Scheduling </a:t>
            </a:r>
            <a:r>
              <a:rPr lang="de"/>
              <a:t>möglich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Datenpaket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	int callArg;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	int callArg2;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	int callArg3;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	int callArg4;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	char* callBuf;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	int* returnArg;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	char* returnBuf;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} messageArgs_t;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3761400" y="1200150"/>
            <a:ext cx="50649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Übertragung der </a:t>
            </a:r>
            <a:r>
              <a:rPr lang="de" i="1"/>
              <a:t>System-Call-</a:t>
            </a:r>
            <a:r>
              <a:rPr lang="de"/>
              <a:t>Argumente mittels “Datenpaket”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Komposition des Pakets ist in API-Implementierung integriert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37" y="0"/>
            <a:ext cx="75589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Interprozesskommunikation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Anlehnung an D-Bus-Implementierung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Prozesse öffnen Kanäle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Offene Kanäle können eingesehen werden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Nachrichten werden an Kanäle gesendet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Abruf/Senden erfolgt </a:t>
            </a:r>
            <a:r>
              <a:rPr lang="de" i="1"/>
              <a:t>non-blocking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Alle IPC-Operationen über </a:t>
            </a:r>
            <a:r>
              <a:rPr lang="de" i="1"/>
              <a:t>System Calls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Performanz-Tests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4442500"/>
            <a:ext cx="8229600" cy="48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200"/>
              <a:t>Gemessen mit Oszilloskop, Mittelwert über n=10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952500" y="161925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{8412E17F-E92E-46C7-8059-DBDDCE48A8C4}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de" b="1"/>
                        <a:t>Testfall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de" b="1"/>
                        <a:t>Durchschnittliche Zeit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MMU Fault State 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~18.90 ms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MMU Fault State 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~11.80 ms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MMU Freeing Page Frame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~19.80 ms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Zeitscheibe (effektiv)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~10.04 ms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Context Switch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de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~375.00 </a:t>
                      </a:r>
                      <a:r>
                        <a:rPr lang="de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</a:t>
                      </a:r>
                      <a:r>
                        <a:rPr lang="de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Performanz - Context Switch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755" y="1200148"/>
            <a:ext cx="6542493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Performanz - MMU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750" y="1200150"/>
            <a:ext cx="6449499" cy="36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Agenda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1914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de" sz="1800"/>
              <a:t>Allgemein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de" sz="1800"/>
              <a:t>Architektur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de" sz="1800"/>
              <a:t>Speichermanagement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de" sz="1800"/>
              <a:t>Prozessverwaltung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de" sz="1800"/>
              <a:t>System API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de" sz="1800"/>
              <a:t>Interprozesskommunikation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de" sz="1800"/>
              <a:t>Performanz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de" sz="1800"/>
              <a:t>BenutzerInnen-Anwendung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de" sz="1800"/>
              <a:t>Demo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de" sz="1800"/>
              <a:t>Ausblick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BenutzerInnen-Anwendung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Ansprechen eines Moving Heads mittels DMX-Protokoll.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Open Sans"/>
              <a:buChar char="○"/>
            </a:pPr>
            <a:r>
              <a:rPr lang="de"/>
              <a:t>Implementieren des DMX-Protokolls</a:t>
            </a: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8333"/>
              <a:buFont typeface="Open Sans"/>
              <a:buChar char="■"/>
            </a:pPr>
            <a:r>
              <a:rPr lang="de"/>
              <a:t>Unterschiedliche Protokollspezifikationen vorhanden 					(mit und ohne Offset Byte)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400"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Open Sans"/>
              <a:buChar char="○"/>
            </a:pPr>
            <a:r>
              <a:rPr lang="de"/>
              <a:t>Ansteuern eines vorhandenen Capes</a:t>
            </a: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8333"/>
              <a:buFont typeface="Open Sans"/>
              <a:buChar char="■"/>
            </a:pPr>
            <a:r>
              <a:rPr lang="de"/>
              <a:t>Externes Netzteil wird benötigt</a:t>
            </a: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8333"/>
              <a:buFont typeface="Open Sans"/>
              <a:buChar char="■"/>
            </a:pPr>
            <a:r>
              <a:rPr lang="de"/>
              <a:t>Controller auf der Platine enablen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400"/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Open Sans"/>
              <a:buChar char="○"/>
            </a:pPr>
            <a:r>
              <a:rPr lang="de"/>
              <a:t>“Schöne” Flanken werden benötigt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BenutzerInnen-Anwendung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Keine “schönen” </a:t>
            </a:r>
            <a:br>
              <a:rPr lang="de"/>
            </a:br>
            <a:r>
              <a:rPr lang="de"/>
              <a:t>Flanken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t="6103" b="18075"/>
          <a:stretch/>
        </p:blipFill>
        <p:spPr>
          <a:xfrm>
            <a:off x="3060474" y="1428750"/>
            <a:ext cx="5741423" cy="326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BenutzerInnen-Anwendung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Mit Offset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t="6232" b="18312"/>
          <a:stretch/>
        </p:blipFill>
        <p:spPr>
          <a:xfrm>
            <a:off x="2329475" y="1372800"/>
            <a:ext cx="6121473" cy="34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BenutzerInnen-Anwendung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Ohne Offset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t="6172" b="19284"/>
          <a:stretch/>
        </p:blipFill>
        <p:spPr>
          <a:xfrm>
            <a:off x="2607975" y="1373600"/>
            <a:ext cx="5874473" cy="32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75" y="1700825"/>
            <a:ext cx="5991524" cy="13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831875" y="1942950"/>
            <a:ext cx="4464899" cy="998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6000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RessourceManager  (Freigaben, Blockierung, ...)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HAL erweitern 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Ctrl + C zum Beenden des Vordergrundprozesses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ASID für Performanzverbesserung der MMU-Operationen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Weitere Treiber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Bestehende Treiber verbessern (SD Karte)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/>
              <a:t>DMX-Implementierung verbessern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Ausblick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75" y="1700825"/>
            <a:ext cx="5991524" cy="13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>
            <a:spLocks noGrp="1"/>
          </p:cNvSpPr>
          <p:nvPr>
            <p:ph type="ctrTitle"/>
          </p:nvPr>
        </p:nvSpPr>
        <p:spPr>
          <a:xfrm>
            <a:off x="3579450" y="1936575"/>
            <a:ext cx="4464899" cy="108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Danke für die Aufmerksamkeit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 sz="1800" b="1" dirty="0"/>
              <a:t>Prozessmodell</a:t>
            </a:r>
            <a:r>
              <a:rPr lang="de" sz="1800" dirty="0"/>
              <a:t>: Scrum (Agiles Vorgehen)</a:t>
            </a:r>
          </a:p>
          <a:p>
            <a:pPr rtl="0">
              <a:spcBef>
                <a:spcPts val="0"/>
              </a:spcBef>
              <a:buNone/>
            </a:pPr>
            <a:r>
              <a:rPr lang="de" sz="1800" b="1" dirty="0"/>
              <a:t>Management Software</a:t>
            </a:r>
            <a:r>
              <a:rPr lang="de" sz="1800" dirty="0"/>
              <a:t>: Microsoft Project</a:t>
            </a:r>
          </a:p>
          <a:p>
            <a:pPr rtl="0">
              <a:spcBef>
                <a:spcPts val="0"/>
              </a:spcBef>
              <a:buNone/>
            </a:pPr>
            <a:r>
              <a:rPr lang="de" sz="1800" b="1" dirty="0"/>
              <a:t>Versionsverwaltung:</a:t>
            </a:r>
            <a:r>
              <a:rPr lang="de" sz="1800" dirty="0"/>
              <a:t> Git</a:t>
            </a:r>
          </a:p>
          <a:p>
            <a:pPr rtl="0">
              <a:spcBef>
                <a:spcPts val="0"/>
              </a:spcBef>
              <a:buNone/>
            </a:pPr>
            <a:r>
              <a:rPr lang="de" sz="1800" b="1" dirty="0"/>
              <a:t>Repository:</a:t>
            </a:r>
            <a:r>
              <a:rPr lang="de" sz="1800" dirty="0"/>
              <a:t> GitHub</a:t>
            </a:r>
          </a:p>
          <a:p>
            <a:pPr marL="1371600" indent="457200" rtl="0">
              <a:spcBef>
                <a:spcPts val="0"/>
              </a:spcBef>
              <a:buNone/>
            </a:pPr>
            <a:r>
              <a:rPr lang="de" sz="1800" dirty="0"/>
              <a:t>(</a:t>
            </a:r>
            <a:r>
              <a:rPr lang="de" sz="1800" u="sng" dirty="0">
                <a:solidFill>
                  <a:schemeClr val="hlink"/>
                </a:solidFill>
                <a:hlinkClick r:id="rId3"/>
              </a:rPr>
              <a:t>https://github.com/Blackjack92/fhvOS</a:t>
            </a:r>
            <a:r>
              <a:rPr lang="de" sz="1800" dirty="0" smtClean="0"/>
              <a:t>)</a:t>
            </a:r>
          </a:p>
          <a:p>
            <a:pPr marL="1371600" indent="457200" rtl="0">
              <a:spcBef>
                <a:spcPts val="0"/>
              </a:spcBef>
              <a:buNone/>
            </a:pPr>
            <a:endParaRPr lang="de" sz="1800" dirty="0"/>
          </a:p>
          <a:p>
            <a:pPr marL="0" indent="0" rtl="0">
              <a:spcBef>
                <a:spcPts val="0"/>
              </a:spcBef>
              <a:buNone/>
            </a:pPr>
            <a:r>
              <a:rPr lang="de" sz="1800" b="1" dirty="0"/>
              <a:t>Issues</a:t>
            </a:r>
            <a:r>
              <a:rPr lang="de" sz="1800" dirty="0"/>
              <a:t>: 108 Tickets (97 Closed, 11 Open)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de" sz="1800" b="1" dirty="0"/>
              <a:t>Commits: </a:t>
            </a:r>
            <a:r>
              <a:rPr lang="de" sz="1800" dirty="0"/>
              <a:t>504</a:t>
            </a:r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Allgemein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Architektur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691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Monolithischer Kernel (kein Mikrokernel)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Courier New"/>
              <a:buChar char="o"/>
            </a:pPr>
            <a:r>
              <a:rPr lang="de"/>
              <a:t>Schneller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5000"/>
              <a:buFont typeface="Courier New"/>
              <a:buChar char="o"/>
            </a:pPr>
            <a:r>
              <a:rPr lang="de"/>
              <a:t>Größere Community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Hoher Abstraktionsgrad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Intuitiver Aufbau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Leichte Erweiterbarkeit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Einfache Wartung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960" y="0"/>
            <a:ext cx="544808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Architektur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/>
              <a:t>Abstraktion mithilfe von Managern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Open Sans"/>
              <a:buChar char="○"/>
            </a:pPr>
            <a:r>
              <a:rPr lang="de" dirty="0"/>
              <a:t>DeviceManager 		(LED0, SDCard, MovingHead, ...)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Open Sans"/>
              <a:buChar char="○"/>
            </a:pPr>
            <a:r>
              <a:rPr lang="de" dirty="0"/>
              <a:t>DriverManager 		(GPIO, LED, UART, DMX, …)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Open Sans"/>
              <a:buChar char="○"/>
            </a:pPr>
            <a:r>
              <a:rPr lang="de" dirty="0"/>
              <a:t>FileManager 		</a:t>
            </a:r>
            <a:r>
              <a:rPr lang="de" dirty="0" smtClean="0"/>
              <a:t>(</a:t>
            </a:r>
            <a:r>
              <a:rPr lang="de" dirty="0"/>
              <a:t>OpenFile, GetFileSize, …)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Open Sans"/>
              <a:buChar char="○"/>
            </a:pPr>
            <a:r>
              <a:rPr lang="de" dirty="0"/>
              <a:t>MemManager 		(ReserveSinglePage, …)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75000"/>
              <a:buFont typeface="Open Sans"/>
              <a:buChar char="○"/>
            </a:pPr>
            <a:r>
              <a:rPr lang="de" dirty="0"/>
              <a:t>ProcessManager		(StartProcess, KillProcess, …)</a:t>
            </a:r>
          </a:p>
          <a:p>
            <a:pPr marL="914400" lvl="1" indent="-342900">
              <a:spcBef>
                <a:spcPts val="0"/>
              </a:spcBef>
              <a:buClr>
                <a:schemeClr val="dk1"/>
              </a:buClr>
              <a:buSzPct val="75000"/>
              <a:buFont typeface="Open Sans"/>
              <a:buChar char="○"/>
            </a:pPr>
            <a:r>
              <a:rPr lang="de" dirty="0"/>
              <a:t>IpcManager		</a:t>
            </a:r>
            <a:r>
              <a:rPr lang="de" dirty="0" smtClean="0"/>
              <a:t>(</a:t>
            </a:r>
            <a:r>
              <a:rPr lang="de" dirty="0"/>
              <a:t>SendMessage, HasMessage, …)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Architektur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Beispiel zur Abstraktion: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55400" y="1773450"/>
            <a:ext cx="80775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driver.h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typedef struct {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    int (*init)(uint16_t pin);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    int (*open)(uint16_t pin);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    int (*close)(uint16_t pin);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    int (*read)(uint16_t pin, char* buf, uint16_t length);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    int (*write)(uint16_t pin, char* buf, uint16_t length);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    int (*ioctl)(uint16_t pin, uint16_t cmd, uint8_t mode,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 char* buf, uint16_t length);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} driver_t;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Architektur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33250" y="1411225"/>
            <a:ext cx="80775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driver_manager.c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// LED Driver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driver_t* led = malloc(sizeof(driver_t));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led-&gt;init = &amp;LEDInit;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led-&gt;open = &amp;LEDOpen;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led-&gt;close = &amp;LEDClose;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led-&gt;read = &amp;LEDRead;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led-&gt;write = &amp;LEDWrite;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led-&gt;ioctl = &amp;LEDIoctl;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600">
                <a:latin typeface="Source Code Pro"/>
                <a:ea typeface="Source Code Pro"/>
                <a:cs typeface="Source Code Pro"/>
                <a:sym typeface="Source Code Pro"/>
              </a:rPr>
              <a:t>drivers[DRIVER_ID_LED] = led;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789675" y="205975"/>
            <a:ext cx="7134000" cy="72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Speichermanagement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3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>
                <a:latin typeface="Arial"/>
                <a:ea typeface="Arial"/>
                <a:cs typeface="Arial"/>
                <a:sym typeface="Arial"/>
              </a:rPr>
              <a:t>Zweistufige Speichertabelle </a:t>
            </a:r>
          </a:p>
          <a:p>
            <a:pPr lvl="0" rtl="0"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>
                <a:latin typeface="Arial"/>
                <a:ea typeface="Arial"/>
                <a:cs typeface="Arial"/>
                <a:sym typeface="Arial"/>
              </a:rPr>
              <a:t>1 GB VM für Prozesse</a:t>
            </a:r>
          </a:p>
          <a:p>
            <a:pPr lvl="0" rtl="0"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>
                <a:latin typeface="Arial"/>
                <a:ea typeface="Arial"/>
                <a:cs typeface="Arial"/>
                <a:sym typeface="Arial"/>
              </a:rPr>
              <a:t>4 kB Pages und Frames</a:t>
            </a:r>
          </a:p>
          <a:p>
            <a:pPr lvl="0" rtl="0">
              <a:spcBef>
                <a:spcPts val="500"/>
              </a:spcBef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 sz="1800">
                <a:latin typeface="Arial"/>
                <a:ea typeface="Arial"/>
                <a:cs typeface="Arial"/>
                <a:sym typeface="Arial"/>
              </a:rPr>
              <a:t>5 MB Speicher für Page Tables</a:t>
            </a:r>
          </a:p>
          <a:p>
            <a:pPr lvl="0" rtl="0"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275" y="1136949"/>
            <a:ext cx="4305225" cy="397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Bildschirmpräsentation (16:9)</PresentationFormat>
  <Paragraphs>183</Paragraphs>
  <Slides>26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Open Sans</vt:lpstr>
      <vt:lpstr>Source Code Pro</vt:lpstr>
      <vt:lpstr>simple-light</vt:lpstr>
      <vt:lpstr>FHV - OS</vt:lpstr>
      <vt:lpstr>Agenda</vt:lpstr>
      <vt:lpstr>Allgemein</vt:lpstr>
      <vt:lpstr>Architektur</vt:lpstr>
      <vt:lpstr>PowerPoint-Präsentation</vt:lpstr>
      <vt:lpstr>Architektur</vt:lpstr>
      <vt:lpstr>Architektur</vt:lpstr>
      <vt:lpstr>Architektur</vt:lpstr>
      <vt:lpstr>Speichermanagement</vt:lpstr>
      <vt:lpstr>Speichermanagement</vt:lpstr>
      <vt:lpstr>Speichermanagement</vt:lpstr>
      <vt:lpstr>Prozessverwaltung</vt:lpstr>
      <vt:lpstr>System API</vt:lpstr>
      <vt:lpstr>Datenpaket</vt:lpstr>
      <vt:lpstr>PowerPoint-Präsentation</vt:lpstr>
      <vt:lpstr>Interprozesskommunikation</vt:lpstr>
      <vt:lpstr>Performanz-Tests</vt:lpstr>
      <vt:lpstr>Performanz - Context Switch</vt:lpstr>
      <vt:lpstr>Performanz - MMU</vt:lpstr>
      <vt:lpstr>BenutzerInnen-Anwendung</vt:lpstr>
      <vt:lpstr>BenutzerInnen-Anwendung</vt:lpstr>
      <vt:lpstr> BenutzerInnen-Anwendung</vt:lpstr>
      <vt:lpstr>BenutzerInnen-Anwendung</vt:lpstr>
      <vt:lpstr>Demo</vt:lpstr>
      <vt:lpstr>Ausblick</vt:lpstr>
      <vt:lpstr>Danke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FHV - OS</dc:title>
  <cp:lastModifiedBy>WALLIS Kevin</cp:lastModifiedBy>
  <cp:revision>1</cp:revision>
  <dcterms:modified xsi:type="dcterms:W3CDTF">2015-07-08T18:40:39Z</dcterms:modified>
</cp:coreProperties>
</file>