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5.jpg" ContentType="image/jpg"/>
  <Override PartName="/ppt/media/image18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6.jpg" ContentType="image/jpg"/>
  <Override PartName="/ppt/media/image27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9" r:id="rId39"/>
    <p:sldId id="300" r:id="rId40"/>
    <p:sldId id="301" r:id="rId4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0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59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8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31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47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2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7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4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ABB33B7-9B84-4D93-D121-19C821AF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AD32AC-7A4A-5948-B95E-561A00BD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7262E05-FD17-D2BB-B34C-EFF8F51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9B27505-4C5F-5BD2-B476-E76FF725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5F0B9D-0A4B-C6EE-19F6-ABF2B55D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5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jew1997/weeraphat.git%2022/08/2021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Weeraphat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Sriphalakit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https://github.com/Blackjew1997/weeraphat.git 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/08/2021</a:t>
            </a:r>
            <a:endParaRPr lang="en-U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7/10/2023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57FAB766-16EE-F1C7-3472-FF5EACC59405}"/>
              </a:ext>
            </a:extLst>
          </p:cNvPr>
          <p:cNvSpPr/>
          <p:nvPr/>
        </p:nvSpPr>
        <p:spPr>
          <a:xfrm>
            <a:off x="1676400" y="1670310"/>
            <a:ext cx="8616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Light SemiCondensed" panose="020B0502040204020203" pitchFamily="34" charset="0"/>
              </a:rPr>
              <a:t>Data Science Capstone  Project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C0000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C00000"/>
                </a:solidFill>
                <a:latin typeface="Carlito"/>
                <a:cs typeface="Carlito"/>
              </a:rPr>
              <a:t>Year.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Trend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 to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model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integration.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dataset.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outcomes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45" dirty="0"/>
              <a:t>Build </a:t>
            </a:r>
            <a:r>
              <a:rPr sz="4800" spc="-315" dirty="0"/>
              <a:t>an </a:t>
            </a:r>
            <a:r>
              <a:rPr sz="4800" spc="-190" dirty="0"/>
              <a:t>interactive </a:t>
            </a:r>
            <a:r>
              <a:rPr sz="4800" spc="-295" dirty="0"/>
              <a:t>map </a:t>
            </a:r>
            <a:r>
              <a:rPr sz="4800" spc="-45" dirty="0"/>
              <a:t>with</a:t>
            </a:r>
            <a:r>
              <a:rPr sz="4800" spc="-780" dirty="0"/>
              <a:t> </a:t>
            </a:r>
            <a:r>
              <a:rPr sz="4800" spc="-270" dirty="0"/>
              <a:t>Folium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635" y="1981200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City.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location.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00109"/>
            <a:ext cx="101323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98629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plot.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rates.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rate.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category.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00109"/>
            <a:ext cx="958524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09800" y="1447800"/>
            <a:ext cx="1938655" cy="1728470"/>
            <a:chOff x="3822191" y="1933955"/>
            <a:chExt cx="1938655" cy="1728470"/>
          </a:xfrm>
          <a:solidFill>
            <a:schemeClr val="accent1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86330" y="1733805"/>
            <a:ext cx="156845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5559" y="1970025"/>
            <a:ext cx="172275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09800" y="2889504"/>
            <a:ext cx="1938655" cy="1729739"/>
            <a:chOff x="3822191" y="3375659"/>
            <a:chExt cx="1938655" cy="1729739"/>
          </a:xfrm>
          <a:solidFill>
            <a:schemeClr val="accent1">
              <a:lumMod val="75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98523" y="3058160"/>
            <a:ext cx="152463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2635" y="3294127"/>
            <a:ext cx="128143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5391" y="3531871"/>
            <a:ext cx="136779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09800" y="4332733"/>
            <a:ext cx="2950845" cy="1169035"/>
            <a:chOff x="3822191" y="4818888"/>
            <a:chExt cx="2950845" cy="1169035"/>
          </a:xfrm>
          <a:solidFill>
            <a:schemeClr val="accent1">
              <a:lumMod val="75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91487" y="4618686"/>
            <a:ext cx="1344930" cy="285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1547" y="4855592"/>
            <a:ext cx="41148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68597" y="3186685"/>
            <a:ext cx="1938655" cy="2315210"/>
            <a:chOff x="6380988" y="3672840"/>
            <a:chExt cx="1938655" cy="2315210"/>
          </a:xfrm>
          <a:solidFill>
            <a:schemeClr val="accent1">
              <a:lumMod val="75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23435" y="4500754"/>
            <a:ext cx="121983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73499" y="4730878"/>
            <a:ext cx="1732280" cy="539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68597" y="1743456"/>
            <a:ext cx="1938655" cy="2316480"/>
            <a:chOff x="6380988" y="2229611"/>
            <a:chExt cx="1938655" cy="2316480"/>
          </a:xfrm>
          <a:solidFill>
            <a:schemeClr val="accent1">
              <a:lumMod val="75000"/>
            </a:schemeClr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34204" y="2939289"/>
            <a:ext cx="159385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0592" y="3174873"/>
            <a:ext cx="148399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23537" y="3413253"/>
            <a:ext cx="160274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82870" y="3649472"/>
            <a:ext cx="110045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68597" y="1447800"/>
            <a:ext cx="2950845" cy="1169035"/>
            <a:chOff x="6380988" y="1933955"/>
            <a:chExt cx="2950845" cy="1169035"/>
          </a:xfrm>
          <a:solidFill>
            <a:schemeClr val="accent1">
              <a:lumMod val="75000"/>
            </a:schemeClr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01515" y="1733805"/>
            <a:ext cx="145542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93539" y="1970025"/>
            <a:ext cx="107188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325868" y="1447800"/>
            <a:ext cx="1938655" cy="1728470"/>
            <a:chOff x="8938259" y="1933955"/>
            <a:chExt cx="1938655" cy="1728470"/>
          </a:xfrm>
          <a:solidFill>
            <a:schemeClr val="accent1">
              <a:lumMod val="75000"/>
            </a:schemeClr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528306" y="1733805"/>
            <a:ext cx="1519555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86802" y="1970025"/>
            <a:ext cx="1202690" cy="285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325868" y="2889504"/>
            <a:ext cx="1938655" cy="1170305"/>
            <a:chOff x="8938259" y="3375659"/>
            <a:chExt cx="1938655" cy="1170305"/>
          </a:xfrm>
          <a:solidFill>
            <a:schemeClr val="accent1">
              <a:lumMod val="75000"/>
            </a:schemeClr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442963" y="3170302"/>
            <a:ext cx="1709420" cy="5397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3484"/>
            <a:ext cx="10396882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419100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C00000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C00000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C00000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C00000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C00000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C00000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C00000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C00000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C00000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C00000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C00000"/>
                </a:solidFill>
                <a:latin typeface="Carlito"/>
                <a:cs typeface="Carlito"/>
              </a:rPr>
              <a:t>accuracy.</a:t>
            </a:r>
            <a:endParaRPr sz="18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91" y="304800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C00000"/>
                </a:solidFill>
              </a:rPr>
              <a:t>Flight </a:t>
            </a:r>
            <a:r>
              <a:rPr sz="3600" spc="-229" dirty="0">
                <a:solidFill>
                  <a:srgbClr val="C00000"/>
                </a:solidFill>
              </a:rPr>
              <a:t>Number </a:t>
            </a:r>
            <a:r>
              <a:rPr sz="3600" spc="-300" dirty="0">
                <a:solidFill>
                  <a:srgbClr val="C00000"/>
                </a:solidFill>
              </a:rPr>
              <a:t>vs. </a:t>
            </a:r>
            <a:r>
              <a:rPr sz="3600" spc="-310" dirty="0">
                <a:solidFill>
                  <a:srgbClr val="C00000"/>
                </a:solidFill>
              </a:rPr>
              <a:t>Launch</a:t>
            </a:r>
            <a:r>
              <a:rPr sz="3600" spc="-765" dirty="0">
                <a:solidFill>
                  <a:srgbClr val="C00000"/>
                </a:solidFill>
              </a:rPr>
              <a:t> </a:t>
            </a:r>
            <a:r>
              <a:rPr sz="3600" spc="-265" dirty="0">
                <a:solidFill>
                  <a:srgbClr val="C00000"/>
                </a:solidFill>
              </a:rPr>
              <a:t>Site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02920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volume.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indicates unsuccessful</a:t>
            </a:r>
            <a:r>
              <a:rPr sz="1600" spc="1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C00000"/>
                </a:solidFill>
              </a:rPr>
              <a:t>Payload </a:t>
            </a:r>
            <a:r>
              <a:rPr sz="3600" spc="-300" dirty="0">
                <a:solidFill>
                  <a:srgbClr val="C00000"/>
                </a:solidFill>
              </a:rPr>
              <a:t>vs. </a:t>
            </a:r>
            <a:r>
              <a:rPr sz="3600" spc="-310" dirty="0">
                <a:solidFill>
                  <a:srgbClr val="C00000"/>
                </a:solidFill>
              </a:rPr>
              <a:t>Launch</a:t>
            </a:r>
            <a:r>
              <a:rPr sz="3600" spc="-495" dirty="0">
                <a:solidFill>
                  <a:srgbClr val="C00000"/>
                </a:solidFill>
              </a:rPr>
              <a:t> </a:t>
            </a:r>
            <a:r>
              <a:rPr sz="3600" spc="-260" dirty="0">
                <a:solidFill>
                  <a:srgbClr val="C00000"/>
                </a:solidFill>
              </a:rPr>
              <a:t>Site</a:t>
            </a:r>
            <a:endParaRPr sz="360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588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mass.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C00000"/>
                </a:solidFill>
              </a:rPr>
              <a:t>Success </a:t>
            </a:r>
            <a:r>
              <a:rPr sz="3600" spc="-165" dirty="0">
                <a:solidFill>
                  <a:srgbClr val="C00000"/>
                </a:solidFill>
              </a:rPr>
              <a:t>rate </a:t>
            </a:r>
            <a:r>
              <a:rPr sz="3600" spc="-300" dirty="0">
                <a:solidFill>
                  <a:srgbClr val="C00000"/>
                </a:solidFill>
              </a:rPr>
              <a:t>vs. </a:t>
            </a:r>
            <a:r>
              <a:rPr sz="3600" spc="-135" dirty="0">
                <a:solidFill>
                  <a:srgbClr val="C00000"/>
                </a:solidFill>
              </a:rPr>
              <a:t>Orbit</a:t>
            </a:r>
            <a:r>
              <a:rPr sz="3600" spc="-670" dirty="0">
                <a:solidFill>
                  <a:srgbClr val="C00000"/>
                </a:solidFill>
              </a:rPr>
              <a:t> </a:t>
            </a:r>
            <a:r>
              <a:rPr sz="3600" spc="-145" dirty="0">
                <a:solidFill>
                  <a:srgbClr val="C00000"/>
                </a:solidFill>
              </a:rPr>
              <a:t>type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800" y="5029200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rate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attempts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rate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sample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4400" y="2305685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800" spc="-25" dirty="0">
                <a:solidFill>
                  <a:srgbClr val="C00000"/>
                </a:solidFill>
                <a:latin typeface="Carlito"/>
                <a:cs typeface="Carlito"/>
              </a:rPr>
              <a:t>Rate </a:t>
            </a:r>
            <a:r>
              <a:rPr sz="1800" spc="-20" dirty="0">
                <a:solidFill>
                  <a:srgbClr val="C00000"/>
                </a:solidFill>
                <a:latin typeface="Carlito"/>
                <a:cs typeface="Carlito"/>
              </a:rPr>
              <a:t>Scale</a:t>
            </a:r>
            <a:r>
              <a:rPr sz="1800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0 as</a:t>
            </a:r>
            <a:r>
              <a:rPr sz="1800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0%</a:t>
            </a:r>
            <a:endParaRPr sz="18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0.6 as</a:t>
            </a:r>
            <a:r>
              <a:rPr sz="1800" spc="-1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C00000"/>
                </a:solidFill>
                <a:latin typeface="Carlito"/>
                <a:cs typeface="Carlito"/>
              </a:rPr>
              <a:t>60%  1 as</a:t>
            </a:r>
            <a:r>
              <a:rPr sz="1800" spc="-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rlito"/>
                <a:cs typeface="Carlito"/>
              </a:rPr>
              <a:t>100%</a:t>
            </a:r>
            <a:endParaRPr sz="18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C00000"/>
                </a:solidFill>
              </a:rPr>
              <a:t>Flight </a:t>
            </a:r>
            <a:r>
              <a:rPr sz="3600" spc="-229" dirty="0">
                <a:solidFill>
                  <a:srgbClr val="C00000"/>
                </a:solidFill>
              </a:rPr>
              <a:t>Number </a:t>
            </a:r>
            <a:r>
              <a:rPr sz="3600" spc="-300" dirty="0">
                <a:solidFill>
                  <a:srgbClr val="C00000"/>
                </a:solidFill>
              </a:rPr>
              <a:t>vs. </a:t>
            </a:r>
            <a:r>
              <a:rPr sz="3600" spc="-135" dirty="0">
                <a:solidFill>
                  <a:srgbClr val="C00000"/>
                </a:solidFill>
              </a:rPr>
              <a:t>Orbit</a:t>
            </a:r>
            <a:r>
              <a:rPr sz="3600" spc="-760" dirty="0">
                <a:solidFill>
                  <a:srgbClr val="C00000"/>
                </a:solidFill>
              </a:rPr>
              <a:t> </a:t>
            </a:r>
            <a:r>
              <a:rPr sz="3600" spc="-145" dirty="0">
                <a:solidFill>
                  <a:srgbClr val="C00000"/>
                </a:solidFill>
              </a:rPr>
              <a:t>type</a:t>
            </a:r>
            <a:endParaRPr sz="360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4930481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C00000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preference.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orbits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924" y="22412"/>
            <a:ext cx="10396882" cy="11519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168423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8400" y="1828800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361196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C00000"/>
                </a:solidFill>
              </a:rPr>
              <a:t>Payload </a:t>
            </a:r>
            <a:r>
              <a:rPr sz="3600" spc="-300" dirty="0">
                <a:solidFill>
                  <a:srgbClr val="C00000"/>
                </a:solidFill>
              </a:rPr>
              <a:t>vs. </a:t>
            </a:r>
            <a:r>
              <a:rPr sz="3600" spc="-135" dirty="0">
                <a:solidFill>
                  <a:srgbClr val="C00000"/>
                </a:solidFill>
              </a:rPr>
              <a:t>Orbit</a:t>
            </a:r>
            <a:r>
              <a:rPr sz="3600" spc="-465" dirty="0">
                <a:solidFill>
                  <a:srgbClr val="C00000"/>
                </a:solidFill>
              </a:rPr>
              <a:t> </a:t>
            </a:r>
            <a:r>
              <a:rPr sz="3600" spc="-145" dirty="0">
                <a:solidFill>
                  <a:srgbClr val="C00000"/>
                </a:solidFill>
              </a:rPr>
              <a:t>type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4850121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orbit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mass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range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36" y="109792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8108" y="4032778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C00000"/>
                </a:solidFill>
              </a:rPr>
              <a:t>Launch </a:t>
            </a:r>
            <a:r>
              <a:rPr sz="3600" spc="-425" dirty="0">
                <a:solidFill>
                  <a:srgbClr val="C00000"/>
                </a:solidFill>
              </a:rPr>
              <a:t>Success </a:t>
            </a:r>
            <a:r>
              <a:rPr sz="3600" spc="-335" dirty="0">
                <a:solidFill>
                  <a:srgbClr val="C00000"/>
                </a:solidFill>
              </a:rPr>
              <a:t>Yearly</a:t>
            </a:r>
            <a:r>
              <a:rPr sz="3600" spc="-470" dirty="0">
                <a:solidFill>
                  <a:srgbClr val="C00000"/>
                </a:solidFill>
              </a:rPr>
              <a:t> </a:t>
            </a:r>
            <a:r>
              <a:rPr sz="3600" spc="-305" dirty="0">
                <a:solidFill>
                  <a:srgbClr val="C00000"/>
                </a:solidFill>
              </a:rPr>
              <a:t>Trend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624256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2018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80%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00109"/>
            <a:ext cx="63985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9200" y="2037049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same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errors.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SLC-4E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0" dirty="0"/>
              <a:t>Launch </a:t>
            </a:r>
            <a:r>
              <a:rPr sz="4800" spc="-345" dirty="0"/>
              <a:t>Site </a:t>
            </a:r>
            <a:r>
              <a:rPr sz="4800" spc="-455" dirty="0"/>
              <a:t>Names </a:t>
            </a:r>
            <a:r>
              <a:rPr sz="4800" spc="-340" dirty="0"/>
              <a:t>Beginning </a:t>
            </a:r>
            <a:r>
              <a:rPr sz="4800" spc="-80" dirty="0"/>
              <a:t>with</a:t>
            </a:r>
            <a:r>
              <a:rPr sz="4800" spc="-590" dirty="0"/>
              <a:t> </a:t>
            </a:r>
            <a:r>
              <a:rPr sz="4800"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381000" y="1763268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00109"/>
            <a:ext cx="95227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customer.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2124742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range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date.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wasn’t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general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000" spc="-390" dirty="0"/>
              <a:t>Successful </a:t>
            </a:r>
            <a:r>
              <a:rPr sz="4000" spc="-300" dirty="0"/>
              <a:t>Drone </a:t>
            </a:r>
            <a:r>
              <a:rPr sz="4000" spc="-375" dirty="0"/>
              <a:t>S</a:t>
            </a:r>
            <a:r>
              <a:rPr lang="en-US" sz="4000" spc="-375" dirty="0"/>
              <a:t> </a:t>
            </a:r>
            <a:r>
              <a:rPr sz="4000" spc="-375" dirty="0"/>
              <a:t>h</a:t>
            </a:r>
            <a:r>
              <a:rPr lang="en-US" sz="4000" spc="-375" dirty="0"/>
              <a:t> </a:t>
            </a:r>
            <a:r>
              <a:rPr sz="4000" spc="-375" dirty="0" err="1"/>
              <a:t>i</a:t>
            </a:r>
            <a:r>
              <a:rPr lang="en-US" sz="4000" spc="-375" dirty="0"/>
              <a:t> </a:t>
            </a:r>
            <a:r>
              <a:rPr sz="4000" spc="-375" dirty="0"/>
              <a:t>p </a:t>
            </a:r>
            <a:r>
              <a:rPr sz="4000" spc="-340" dirty="0"/>
              <a:t>Landing </a:t>
            </a:r>
            <a:r>
              <a:rPr sz="4000" spc="-75" dirty="0"/>
              <a:t>with</a:t>
            </a:r>
            <a:r>
              <a:rPr sz="4000" spc="-600" dirty="0"/>
              <a:t> </a:t>
            </a:r>
            <a:r>
              <a:rPr sz="4000" spc="-385" dirty="0"/>
              <a:t>Payload  </a:t>
            </a:r>
            <a:r>
              <a:rPr sz="4000" spc="-290" dirty="0"/>
              <a:t>Between </a:t>
            </a:r>
            <a:r>
              <a:rPr sz="4000" spc="-285" dirty="0"/>
              <a:t>4000 and</a:t>
            </a:r>
            <a:r>
              <a:rPr sz="4000" spc="-705" dirty="0"/>
              <a:t> </a:t>
            </a:r>
            <a:r>
              <a:rPr sz="4000" spc="-285" dirty="0"/>
              <a:t>6000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noninclusively.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/>
              <a:t>Total </a:t>
            </a:r>
            <a:r>
              <a:rPr sz="4800" spc="-285" dirty="0"/>
              <a:t>Number </a:t>
            </a:r>
            <a:r>
              <a:rPr sz="4800" spc="-75" dirty="0"/>
              <a:t>of </a:t>
            </a:r>
            <a:r>
              <a:rPr sz="4800" spc="-540" dirty="0"/>
              <a:t>Each </a:t>
            </a:r>
            <a:r>
              <a:rPr sz="4800" spc="-275" dirty="0"/>
              <a:t>Mission</a:t>
            </a:r>
            <a:r>
              <a:rPr sz="4800" spc="-894" dirty="0"/>
              <a:t> </a:t>
            </a:r>
            <a:r>
              <a:rPr sz="4800"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2800" y="1828800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outcome.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time.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landing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intended.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flight.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906" y="182880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989" y="990600"/>
            <a:ext cx="5811011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439" y="64471"/>
            <a:ext cx="101323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0" dirty="0"/>
              <a:t>Boosters </a:t>
            </a:r>
            <a:r>
              <a:rPr sz="4800" spc="-105" dirty="0"/>
              <a:t>that </a:t>
            </a:r>
            <a:r>
              <a:rPr sz="4800" spc="-315" dirty="0"/>
              <a:t>Carried </a:t>
            </a:r>
            <a:r>
              <a:rPr sz="4800" spc="-285" dirty="0"/>
              <a:t>Maximum</a:t>
            </a:r>
            <a:r>
              <a:rPr sz="4800" spc="-919" dirty="0"/>
              <a:t> </a:t>
            </a:r>
            <a:r>
              <a:rPr sz="4800" spc="-434" dirty="0"/>
              <a:t>Payload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5600" y="2043507"/>
            <a:ext cx="4776904" cy="208518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variety.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used.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0396882" cy="115196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018" y="1609407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ship.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occurrences.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inclusively.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period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-66515"/>
            <a:ext cx="10396882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800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sz="4800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sz="4800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800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4934775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C0000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ocean.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951" y="1304886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4" y="0"/>
            <a:ext cx="11004092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400" spc="-320" dirty="0">
                <a:solidFill>
                  <a:srgbClr val="C00000"/>
                </a:solidFill>
                <a:uFill>
                  <a:solidFill>
                    <a:srgbClr val="7D7D7D"/>
                  </a:solidFill>
                </a:uFill>
              </a:rPr>
              <a:t>Color-Coded</a:t>
            </a:r>
            <a:r>
              <a:rPr sz="4800" spc="-320" dirty="0">
                <a:solidFill>
                  <a:srgbClr val="C00000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sz="4800" spc="-370" dirty="0">
                <a:solidFill>
                  <a:srgbClr val="C00000"/>
                </a:solidFill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z="4800" spc="-530" dirty="0">
                <a:solidFill>
                  <a:srgbClr val="C00000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sz="4800" spc="-270" dirty="0">
                <a:solidFill>
                  <a:srgbClr val="C00000"/>
                </a:solidFill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0" y="2253708"/>
            <a:ext cx="45720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failed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landings.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277" y="138933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98566"/>
            <a:ext cx="10396882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800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sz="4800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z="4800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800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400" y="1828800"/>
            <a:ext cx="3429000" cy="27896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areas.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643882"/>
            <a:ext cx="510540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30754" y="3494560"/>
            <a:ext cx="5136646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3447"/>
            <a:ext cx="10820399" cy="137140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800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z="4800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z="4800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z="4800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800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9334" y="2514600"/>
            <a:ext cx="6009945" cy="225959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coast.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56514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156514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15746"/>
            <a:ext cx="10396882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4737226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C0000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0506" y="1721633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1928167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2354920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68314"/>
            <a:ext cx="11201400" cy="70217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z="4000" spc="-385" dirty="0"/>
              <a:t>Payload </a:t>
            </a:r>
            <a:r>
              <a:rPr sz="4000" spc="-390" dirty="0"/>
              <a:t>Mass </a:t>
            </a:r>
            <a:r>
              <a:rPr sz="4000" spc="-365" dirty="0"/>
              <a:t>vs. </a:t>
            </a:r>
            <a:r>
              <a:rPr sz="4000" spc="-520" dirty="0"/>
              <a:t>Success </a:t>
            </a:r>
            <a:r>
              <a:rPr sz="4000" spc="-365" dirty="0"/>
              <a:t>vs. </a:t>
            </a:r>
            <a:r>
              <a:rPr sz="4000" spc="-270" dirty="0"/>
              <a:t>Booster  </a:t>
            </a:r>
            <a:r>
              <a:rPr sz="4000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z="4000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000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4269405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C0000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399479" y="1170493"/>
            <a:ext cx="10859642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5313"/>
            <a:ext cx="72059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C00000"/>
                </a:solidFill>
              </a:rPr>
              <a:t>Classification</a:t>
            </a:r>
            <a:r>
              <a:rPr sz="3600" spc="-340" dirty="0">
                <a:solidFill>
                  <a:srgbClr val="C00000"/>
                </a:solidFill>
              </a:rPr>
              <a:t> </a:t>
            </a:r>
            <a:r>
              <a:rPr sz="3600" spc="-280" dirty="0">
                <a:solidFill>
                  <a:srgbClr val="C00000"/>
                </a:solidFill>
              </a:rPr>
              <a:t>Accuracy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400" y="4859441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C00000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18.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C00000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runs.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C00000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model.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415493"/>
            <a:ext cx="331978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C00000"/>
                </a:solidFill>
              </a:rPr>
              <a:t>Confusion</a:t>
            </a:r>
            <a:r>
              <a:rPr sz="3600" spc="-330" dirty="0">
                <a:solidFill>
                  <a:srgbClr val="C00000"/>
                </a:solidFill>
              </a:rPr>
              <a:t> </a:t>
            </a:r>
            <a:r>
              <a:rPr sz="3600" spc="-114" dirty="0">
                <a:solidFill>
                  <a:srgbClr val="C00000"/>
                </a:solidFill>
              </a:rPr>
              <a:t>Matrix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5105400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C00000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landings.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1321092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48600" y="2580640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917" y="359838"/>
            <a:ext cx="404317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4286" y="1416431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C00000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C00000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C00000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C00000"/>
                </a:solidFill>
                <a:latin typeface="Carlito"/>
                <a:cs typeface="Carlito"/>
              </a:rPr>
              <a:t>Here</a:t>
            </a:r>
            <a:endParaRPr sz="22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C00000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USD)</a:t>
            </a:r>
            <a:endParaRPr sz="22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C00000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1)</a:t>
            </a:r>
            <a:endParaRPr sz="22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C00000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C00000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endParaRPr sz="2200" dirty="0">
              <a:solidFill>
                <a:srgbClr val="C0000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rgbClr val="C0000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C00000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C00000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C00000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C00000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C00000"/>
                </a:solidFill>
                <a:latin typeface="Carlito"/>
                <a:cs typeface="Carlito"/>
              </a:rPr>
              <a:t>recovery</a:t>
            </a:r>
            <a:endParaRPr sz="22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435" y="1676400"/>
            <a:ext cx="4465765" cy="419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3239" y="6056414"/>
            <a:ext cx="34868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SpaceX </a:t>
            </a:r>
            <a:r>
              <a:rPr spc="-20" dirty="0">
                <a:solidFill>
                  <a:srgbClr val="C00000"/>
                </a:solidFill>
                <a:latin typeface="Carlito"/>
                <a:cs typeface="Carlito"/>
              </a:rPr>
              <a:t>Falcon 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9 </a:t>
            </a:r>
            <a:r>
              <a:rPr spc="-25" dirty="0">
                <a:solidFill>
                  <a:srgbClr val="C00000"/>
                </a:solidFill>
                <a:latin typeface="Carlito"/>
                <a:cs typeface="Carlito"/>
              </a:rPr>
              <a:t>Rocket 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–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pc="-1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45" dirty="0">
                <a:solidFill>
                  <a:srgbClr val="C00000"/>
                </a:solidFill>
                <a:latin typeface="Carlito"/>
                <a:cs typeface="Carlito"/>
              </a:rPr>
              <a:t>Verge</a:t>
            </a:r>
            <a:endParaRPr dirty="0">
              <a:solidFill>
                <a:srgbClr val="C00000"/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447800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page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database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visualization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C0000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not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accuracy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534" y="4930"/>
            <a:ext cx="3944266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</a:t>
            </a:r>
            <a:r>
              <a:rPr lang="en-US" spc="-190" dirty="0">
                <a:uFill>
                  <a:solidFill>
                    <a:srgbClr val="7D7D7D"/>
                  </a:solidFill>
                </a:uFill>
              </a:rPr>
              <a:t>y</a:t>
            </a:r>
            <a:endParaRPr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7526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90350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906" y="1371600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C0000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entry.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webscraping.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Latitude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C0000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C0000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Time</a:t>
            </a:r>
            <a:endParaRPr sz="2000"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4799" y="304800"/>
            <a:ext cx="5257801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sz="3600" spc="-4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API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chemeClr val="accent1">
              <a:lumMod val="75000"/>
            </a:schemeClr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chemeClr val="accent1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chemeClr val="accent1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chemeClr val="accent1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chemeClr val="accent1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chemeClr val="accent1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chemeClr val="accent1">
              <a:lumMod val="75000"/>
            </a:schemeClr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1391" y="2670810"/>
            <a:ext cx="3581451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C00000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C00000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C00000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C00000"/>
                </a:solidFill>
                <a:latin typeface="Arial"/>
                <a:cs typeface="Arial"/>
              </a:rPr>
              <a:t>Scraping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12080" y="713231"/>
            <a:ext cx="2621280" cy="2318385"/>
            <a:chOff x="5111496" y="713231"/>
            <a:chExt cx="2621280" cy="2318385"/>
          </a:xfrm>
          <a:solidFill>
            <a:schemeClr val="accent1">
              <a:lumMod val="75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chemeClr val="accent1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chemeClr val="accent1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chemeClr val="accent1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chemeClr val="accent1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1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1" y="180285"/>
            <a:ext cx="68557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33400" y="2221168"/>
            <a:ext cx="11734799" cy="233910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Create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training label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landing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outcomes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where successful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= 1 &amp;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failure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=</a:t>
            </a:r>
            <a:r>
              <a:rPr sz="1600" spc="-8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Outcome</a:t>
            </a:r>
            <a:r>
              <a:rPr sz="1600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column</a:t>
            </a:r>
            <a:r>
              <a:rPr sz="1600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has</a:t>
            </a:r>
            <a:r>
              <a:rPr sz="1600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two</a:t>
            </a:r>
            <a:r>
              <a:rPr sz="160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components:</a:t>
            </a:r>
            <a:r>
              <a:rPr sz="1600" spc="-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‘Mission</a:t>
            </a:r>
            <a:r>
              <a:rPr sz="16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Outcome’</a:t>
            </a:r>
            <a:r>
              <a:rPr sz="1600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‘Landing</a:t>
            </a:r>
            <a:r>
              <a:rPr sz="16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Location’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New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training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label column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‘class’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with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value of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1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if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‘Mission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Outcome’ is </a:t>
            </a:r>
            <a:r>
              <a:rPr sz="1600" spc="-30" dirty="0">
                <a:solidFill>
                  <a:srgbClr val="C0000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and 0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otherwise.  </a:t>
            </a:r>
            <a:r>
              <a:rPr sz="1600" u="heavy" spc="-20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600" u="heavy" dirty="0">
                <a:solidFill>
                  <a:srgbClr val="C0000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600" dirty="0">
              <a:solidFill>
                <a:srgbClr val="C00000"/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600" spc="-30" dirty="0">
                <a:solidFill>
                  <a:srgbClr val="C0000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ASDS, </a:t>
            </a:r>
            <a:r>
              <a:rPr sz="1600" spc="-30" dirty="0">
                <a:solidFill>
                  <a:srgbClr val="C00000"/>
                </a:solidFill>
                <a:latin typeface="Carlito"/>
                <a:cs typeface="Carlito"/>
              </a:rPr>
              <a:t>True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RTLS,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&amp; </a:t>
            </a:r>
            <a:r>
              <a:rPr sz="1600" spc="-30" dirty="0">
                <a:solidFill>
                  <a:srgbClr val="C0000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Ocean –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-&gt;</a:t>
            </a:r>
            <a:r>
              <a:rPr sz="1600" spc="-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None None,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ASDS, None ASDS,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Ocean, </a:t>
            </a:r>
            <a:r>
              <a:rPr sz="1600" spc="-15" dirty="0">
                <a:solidFill>
                  <a:srgbClr val="C00000"/>
                </a:solidFill>
                <a:latin typeface="Carlito"/>
                <a:cs typeface="Carlito"/>
              </a:rPr>
              <a:t>False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RTLS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– </a:t>
            </a:r>
            <a:r>
              <a:rPr sz="1600" spc="-10" dirty="0">
                <a:solidFill>
                  <a:srgbClr val="C0000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C00000"/>
                </a:solidFill>
                <a:latin typeface="Carlito"/>
                <a:cs typeface="Carlito"/>
              </a:rPr>
              <a:t>-&gt;</a:t>
            </a:r>
            <a:r>
              <a:rPr sz="1600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C00000"/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dirty="0">
              <a:solidFill>
                <a:srgbClr val="C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หตุการณ์หลัก">
  <a:themeElements>
    <a:clrScheme name="เหตุการณ์หลัก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เหตุการณ์หลัก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ตุการณ์หลัก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TM04033927[[fn=เหตุการณ์หลัก]]</Template>
  <TotalTime>77</TotalTime>
  <Words>2415</Words>
  <Application>Microsoft Office PowerPoint</Application>
  <PresentationFormat>แบบจอกว้าง</PresentationFormat>
  <Paragraphs>210</Paragraphs>
  <Slides>40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45" baseType="lpstr">
      <vt:lpstr>Arial</vt:lpstr>
      <vt:lpstr>Bahnschrift Light SemiCondensed</vt:lpstr>
      <vt:lpstr>Carlito</vt:lpstr>
      <vt:lpstr>Impact</vt:lpstr>
      <vt:lpstr>เหตุการณ์หลัก</vt:lpstr>
      <vt:lpstr>งานนำเสนอ PowerPoint</vt:lpstr>
      <vt:lpstr>Outline </vt:lpstr>
      <vt:lpstr>Executive Summary </vt:lpstr>
      <vt:lpstr>Introduction</vt:lpstr>
      <vt:lpstr>Methodology</vt:lpstr>
      <vt:lpstr>Data Collection Overview</vt:lpstr>
      <vt:lpstr>Filter data to only  include Falcon 9  launches</vt:lpstr>
      <vt:lpstr>งานนำเสนอ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 h i 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Launch Site Locations </vt:lpstr>
      <vt:lpstr>Color-Coded Launch Markers </vt:lpstr>
      <vt:lpstr>Key Location Proximities </vt:lpstr>
      <vt:lpstr>Successful Launches Across Launch Sites </vt:lpstr>
      <vt:lpstr>Highest Success Rate Launch Site </vt:lpstr>
      <vt:lpstr>Payload Mass vs. Success vs. Booster  Version Category 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weerapat sriparakit</cp:lastModifiedBy>
  <cp:revision>2</cp:revision>
  <dcterms:created xsi:type="dcterms:W3CDTF">2021-08-26T16:53:12Z</dcterms:created>
  <dcterms:modified xsi:type="dcterms:W3CDTF">2023-10-07T17:00:26Z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