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2" r:id="rId18"/>
    <p:sldId id="273" r:id="rId19"/>
    <p:sldId id="278" r:id="rId20"/>
    <p:sldId id="279" r:id="rId21"/>
    <p:sldId id="280" r:id="rId22"/>
    <p:sldId id="281" r:id="rId23"/>
    <p:sldId id="282" r:id="rId24"/>
    <p:sldId id="283" r:id="rId25"/>
    <p:sldId id="284" r:id="rId26"/>
    <p:sldId id="285" r:id="rId27"/>
    <p:sldId id="286" r:id="rId28"/>
    <p:sldId id="287" r:id="rId29"/>
    <p:sldId id="274" r:id="rId30"/>
    <p:sldId id="288" r:id="rId31"/>
    <p:sldId id="275" r:id="rId32"/>
    <p:sldId id="276" r:id="rId33"/>
    <p:sldId id="289"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0" autoAdjust="0"/>
  </p:normalViewPr>
  <p:slideViewPr>
    <p:cSldViewPr>
      <p:cViewPr varScale="1">
        <p:scale>
          <a:sx n="65" d="100"/>
          <a:sy n="65" d="100"/>
        </p:scale>
        <p:origin x="-145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7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49AA9-457C-4D31-B8D1-6476E9732A9E}" type="datetimeFigureOut">
              <a:rPr lang="it-IT" smtClean="0"/>
              <a:pPr/>
              <a:t>12/12/2011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851EF-2C8B-4230-89EA-8C1A5463767D}"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 name="Titolo 13"/>
          <p:cNvSpPr>
            <a:spLocks noGrp="1"/>
          </p:cNvSpPr>
          <p:nvPr>
            <p:ph type="ctrTitle"/>
          </p:nvPr>
        </p:nvSpPr>
        <p:spPr>
          <a:xfrm>
            <a:off x="1432560" y="359898"/>
            <a:ext cx="7406640" cy="1472184"/>
          </a:xfrm>
        </p:spPr>
        <p:txBody>
          <a:bodyPr anchor="b"/>
          <a:lstStyle>
            <a:lvl1pPr algn="l">
              <a:defRPr/>
            </a:lvl1pPr>
            <a:extLst/>
          </a:lstStyle>
          <a:p>
            <a:r>
              <a:rPr kumimoji="0" lang="it-IT" smtClean="0"/>
              <a:t>Fare clic per modificare lo stile del titolo</a:t>
            </a:r>
            <a:endParaRPr kumimoji="0" lang="en-US"/>
          </a:p>
        </p:txBody>
      </p:sp>
      <p:sp>
        <p:nvSpPr>
          <p:cNvPr id="22" name="Sottotito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smtClean="0"/>
              <a:t>Fare clic per modificare lo stile del sottotitolo dello schema</a:t>
            </a:r>
            <a:endParaRPr kumimoji="0" lang="en-US"/>
          </a:p>
        </p:txBody>
      </p:sp>
      <p:sp>
        <p:nvSpPr>
          <p:cNvPr id="7" name="Segnaposto data 6"/>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20" name="Segnaposto piè di pagina 19"/>
          <p:cNvSpPr>
            <a:spLocks noGrp="1"/>
          </p:cNvSpPr>
          <p:nvPr>
            <p:ph type="ftr" sz="quarter" idx="11"/>
          </p:nvPr>
        </p:nvSpPr>
        <p:spPr/>
        <p:txBody>
          <a:bodyPr/>
          <a:lstStyle>
            <a:extLst/>
          </a:lstStyle>
          <a:p>
            <a:endParaRPr kumimoji="0" lang="en-US"/>
          </a:p>
        </p:txBody>
      </p:sp>
      <p:sp>
        <p:nvSpPr>
          <p:cNvPr id="10" name="Segnaposto numero diapositiva 9"/>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Oval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274639"/>
            <a:ext cx="1828800" cy="5851525"/>
          </a:xfrm>
        </p:spPr>
        <p:txBody>
          <a:bodyPr vert="eaVert"/>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1143000" y="274640"/>
            <a:ext cx="5562600" cy="5851525"/>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ttango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o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5" name="Segnaposto piè di pagina 4"/>
          <p:cNvSpPr>
            <a:spLocks noGrp="1"/>
          </p:cNvSpPr>
          <p:nvPr>
            <p:ph type="ftr" sz="quarter" idx="11"/>
          </p:nvPr>
        </p:nvSpPr>
        <p:spPr/>
        <p:txBody>
          <a:bodyPr/>
          <a:lstStyle>
            <a:extLst/>
          </a:lstStyle>
          <a:p>
            <a:endParaRPr kumimoji="0" lang="en-US"/>
          </a:p>
        </p:txBody>
      </p:sp>
      <p:sp>
        <p:nvSpPr>
          <p:cNvPr id="6" name="Segnaposto numero diapositiva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10" name="Rettango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435608" y="274320"/>
            <a:ext cx="7498080" cy="1143000"/>
          </a:xfrm>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8" name="Segnaposto piè di pagina 7"/>
          <p:cNvSpPr>
            <a:spLocks noGrp="1"/>
          </p:cNvSpPr>
          <p:nvPr>
            <p:ph type="ftr" sz="quarter" idx="11"/>
          </p:nvPr>
        </p:nvSpPr>
        <p:spPr/>
        <p:txBody>
          <a:bodyPr/>
          <a:lstStyle>
            <a:extLst/>
          </a:lstStyle>
          <a:p>
            <a:endParaRPr kumimoji="0" lang="en-US"/>
          </a:p>
        </p:txBody>
      </p:sp>
      <p:sp>
        <p:nvSpPr>
          <p:cNvPr id="9" name="Segnaposto numero diapositiva 8"/>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435608" y="274320"/>
            <a:ext cx="7498080" cy="1143000"/>
          </a:xfrm>
        </p:spPr>
        <p:txBody>
          <a:bodyPr anchor="ctr"/>
          <a:lstStyle>
            <a:extLst/>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4" name="Segnaposto piè di pagina 3"/>
          <p:cNvSpPr>
            <a:spLocks noGrp="1"/>
          </p:cNvSpPr>
          <p:nvPr>
            <p:ph type="ftr" sz="quarter" idx="11"/>
          </p:nvPr>
        </p:nvSpPr>
        <p:spPr/>
        <p:txBody>
          <a:bodyPr/>
          <a:lstStyle>
            <a:extLst/>
          </a:lstStyle>
          <a:p>
            <a:endParaRPr kumimoji="0" lang="en-US"/>
          </a:p>
        </p:txBody>
      </p:sp>
      <p:sp>
        <p:nvSpPr>
          <p:cNvPr id="5" name="Segnaposto numero diapositiva 4"/>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ttango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egnaposto data 1"/>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3" name="Segnaposto piè di pagina 2"/>
          <p:cNvSpPr>
            <a:spLocks noGrp="1"/>
          </p:cNvSpPr>
          <p:nvPr>
            <p:ph type="ftr" sz="quarter" idx="11"/>
          </p:nvPr>
        </p:nvSpPr>
        <p:spPr/>
        <p:txBody>
          <a:bodyPr/>
          <a:lstStyle>
            <a:extLst/>
          </a:lstStyle>
          <a:p>
            <a:endParaRPr kumimoji="0" lang="en-US"/>
          </a:p>
        </p:txBody>
      </p:sp>
      <p:sp>
        <p:nvSpPr>
          <p:cNvPr id="4" name="Segnaposto numero diapositiva 3"/>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6" name="Rettango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extLst/>
          </a:lstStyle>
          <a:p>
            <a:fld id="{54AB02A5-4FE5-49D9-9E24-09F23B90C450}" type="datetimeFigureOut">
              <a:rPr lang="en-US" smtClean="0"/>
              <a:pPr/>
              <a:t>12/12/2011</a:t>
            </a:fld>
            <a:endParaRPr lang="en-US"/>
          </a:p>
        </p:txBody>
      </p:sp>
      <p:sp>
        <p:nvSpPr>
          <p:cNvPr id="6" name="Segnaposto piè di pagina 5"/>
          <p:cNvSpPr>
            <a:spLocks noGrp="1"/>
          </p:cNvSpPr>
          <p:nvPr>
            <p:ph type="ftr" sz="quarter" idx="11"/>
          </p:nvPr>
        </p:nvSpPr>
        <p:spPr/>
        <p:txBody>
          <a:bodyPr/>
          <a:lstStyle>
            <a:extLst/>
          </a:lstStyle>
          <a:p>
            <a:endParaRPr kumimoji="0" lang="en-US"/>
          </a:p>
        </p:txBody>
      </p:sp>
      <p:sp>
        <p:nvSpPr>
          <p:cNvPr id="7" name="Segnaposto numero diapositiva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Rettango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Segnaposto immagin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it-IT" smtClean="0"/>
              <a:t>Fare clic sull'icona per inserire un'immagine</a:t>
            </a:r>
            <a:endParaRPr kumimoji="0" lang="en-US" dirty="0"/>
          </a:p>
        </p:txBody>
      </p:sp>
      <p:sp>
        <p:nvSpPr>
          <p:cNvPr id="9" name="Elaborazione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Elaborazione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Segnaposto tes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it-IT" smtClean="0"/>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ort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nello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ttango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Segnaposto titolo 4"/>
          <p:cNvSpPr>
            <a:spLocks noGrp="1"/>
          </p:cNvSpPr>
          <p:nvPr>
            <p:ph type="title"/>
          </p:nvPr>
        </p:nvSpPr>
        <p:spPr>
          <a:xfrm>
            <a:off x="1435608" y="274638"/>
            <a:ext cx="7498080" cy="1143000"/>
          </a:xfrm>
          <a:prstGeom prst="rect">
            <a:avLst/>
          </a:prstGeom>
        </p:spPr>
        <p:txBody>
          <a:bodyPr anchor="ctr">
            <a:normAutofit/>
          </a:bodyPr>
          <a:lstStyle>
            <a:extLst/>
          </a:lstStyle>
          <a:p>
            <a:r>
              <a:rPr kumimoji="0" lang="it-IT" smtClean="0"/>
              <a:t>Fare clic per modificare lo stile del titolo</a:t>
            </a:r>
            <a:endParaRPr kumimoji="0" lang="en-US"/>
          </a:p>
        </p:txBody>
      </p:sp>
      <p:sp>
        <p:nvSpPr>
          <p:cNvPr id="9" name="Segnaposto testo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24" name="Segnaposto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12/12/2011</a:t>
            </a:fld>
            <a:endParaRPr lang="en-US" sz="1200">
              <a:solidFill>
                <a:schemeClr val="bg2">
                  <a:shade val="50000"/>
                </a:schemeClr>
              </a:solidFill>
            </a:endParaRPr>
          </a:p>
        </p:txBody>
      </p:sp>
      <p:sp>
        <p:nvSpPr>
          <p:cNvPr id="10" name="Segnaposto piè di pagina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egnaposto numero diapositiva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‹N›</a:t>
            </a:fld>
            <a:endParaRPr kumimoji="0" lang="en-US" sz="1200">
              <a:solidFill>
                <a:schemeClr val="bg2">
                  <a:shade val="50000"/>
                </a:schemeClr>
              </a:solidFill>
              <a:effectLst/>
            </a:endParaRPr>
          </a:p>
        </p:txBody>
      </p:sp>
      <p:sp>
        <p:nvSpPr>
          <p:cNvPr id="15" name="Rettango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progettoium2011/Prototipo_JetMarket.p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pPr algn="ctr"/>
            <a:r>
              <a:rPr lang="it-IT" sz="8000" dirty="0" smtClean="0"/>
              <a:t>Jet Market</a:t>
            </a:r>
            <a:endParaRPr lang="it-IT" sz="8000" dirty="0"/>
          </a:p>
        </p:txBody>
      </p:sp>
      <p:pic>
        <p:nvPicPr>
          <p:cNvPr id="1026" name="Picture 2" descr="C:\Users\STENO\Desktop\unisa\IUM\progetto\jetmarket.png"/>
          <p:cNvPicPr>
            <a:picLocks noChangeAspect="1" noChangeArrowheads="1"/>
          </p:cNvPicPr>
          <p:nvPr/>
        </p:nvPicPr>
        <p:blipFill>
          <a:blip r:embed="rId2" cstate="print"/>
          <a:srcRect/>
          <a:stretch>
            <a:fillRect/>
          </a:stretch>
        </p:blipFill>
        <p:spPr bwMode="auto">
          <a:xfrm>
            <a:off x="3357554" y="2071678"/>
            <a:ext cx="3600450" cy="3600450"/>
          </a:xfrm>
          <a:prstGeom prst="rect">
            <a:avLst/>
          </a:prstGeom>
          <a:noFill/>
        </p:spPr>
      </p:pic>
      <p:pic>
        <p:nvPicPr>
          <p:cNvPr id="1027" name="Immagine 15" descr="C:\Users\STENO\Desktop\unisa\IUM\progetto\unisa.gif"/>
          <p:cNvPicPr>
            <a:picLocks noChangeAspect="1" noChangeArrowheads="1"/>
          </p:cNvPicPr>
          <p:nvPr/>
        </p:nvPicPr>
        <p:blipFill>
          <a:blip r:embed="rId3" cstate="print"/>
          <a:srcRect/>
          <a:stretch>
            <a:fillRect/>
          </a:stretch>
        </p:blipFill>
        <p:spPr bwMode="auto">
          <a:xfrm>
            <a:off x="8001024" y="214290"/>
            <a:ext cx="990600" cy="9953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Profili Utente  4/</a:t>
            </a:r>
            <a:r>
              <a:rPr lang="it-IT" dirty="0" err="1" smtClean="0"/>
              <a:t>4</a:t>
            </a:r>
            <a:endParaRPr lang="it-IT" dirty="0"/>
          </a:p>
        </p:txBody>
      </p:sp>
      <p:sp>
        <p:nvSpPr>
          <p:cNvPr id="3" name="Segnaposto contenuto 2"/>
          <p:cNvSpPr>
            <a:spLocks noGrp="1"/>
          </p:cNvSpPr>
          <p:nvPr>
            <p:ph idx="1"/>
          </p:nvPr>
        </p:nvSpPr>
        <p:spPr>
          <a:xfrm>
            <a:off x="928662" y="1428736"/>
            <a:ext cx="4714908" cy="4929222"/>
          </a:xfrm>
        </p:spPr>
        <p:txBody>
          <a:bodyPr>
            <a:normAutofit/>
          </a:bodyPr>
          <a:lstStyle/>
          <a:p>
            <a:pPr>
              <a:buNone/>
            </a:pPr>
            <a:r>
              <a:rPr lang="it-IT" sz="2400" b="1" u="sng" dirty="0" err="1" smtClean="0"/>
              <a:t>Yanez</a:t>
            </a:r>
            <a:r>
              <a:rPr lang="it-IT" sz="2400" b="1" u="sng" dirty="0" smtClean="0"/>
              <a:t> de </a:t>
            </a:r>
            <a:r>
              <a:rPr lang="it-IT" sz="2400" b="1" u="sng" dirty="0" err="1" smtClean="0"/>
              <a:t>Gomera</a:t>
            </a:r>
            <a:r>
              <a:rPr lang="it-IT" sz="2400" b="1" u="sng" dirty="0" smtClean="0"/>
              <a:t> (fornitore):</a:t>
            </a:r>
            <a:r>
              <a:rPr lang="it-IT" sz="2400" dirty="0" smtClean="0"/>
              <a:t> imprenditore portoghese di mezza età. Importa ed esporta generi d’ogni tipo, vendendoli sia all’ingrosso che al dettaglio. </a:t>
            </a:r>
            <a:endParaRPr lang="it-IT" sz="2200" dirty="0" smtClean="0"/>
          </a:p>
        </p:txBody>
      </p:sp>
      <p:sp>
        <p:nvSpPr>
          <p:cNvPr id="5" name="CasellaDiTesto 4"/>
          <p:cNvSpPr txBox="1"/>
          <p:nvPr/>
        </p:nvSpPr>
        <p:spPr>
          <a:xfrm>
            <a:off x="5786446" y="3071810"/>
            <a:ext cx="314330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it-IT" i="1" dirty="0" smtClean="0"/>
              <a:t>È sempre in cerca di nuovi mercati su cui ampliare il commercio.</a:t>
            </a:r>
            <a:endParaRPr lang="it-IT" i="1" dirty="0"/>
          </a:p>
        </p:txBody>
      </p:sp>
      <p:pic>
        <p:nvPicPr>
          <p:cNvPr id="6146" name="Immagine 43" descr="yanez"/>
          <p:cNvPicPr>
            <a:picLocks noChangeAspect="1" noChangeArrowheads="1"/>
          </p:cNvPicPr>
          <p:nvPr/>
        </p:nvPicPr>
        <p:blipFill>
          <a:blip r:embed="rId2" cstate="print"/>
          <a:srcRect/>
          <a:stretch>
            <a:fillRect/>
          </a:stretch>
        </p:blipFill>
        <p:spPr bwMode="auto">
          <a:xfrm>
            <a:off x="6143636" y="1245038"/>
            <a:ext cx="2725746" cy="1695002"/>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Tabella dei Task (esempio)</a:t>
            </a:r>
            <a:endParaRPr lang="it-IT" dirty="0"/>
          </a:p>
        </p:txBody>
      </p:sp>
      <p:graphicFrame>
        <p:nvGraphicFramePr>
          <p:cNvPr id="6" name="Tabella 5"/>
          <p:cNvGraphicFramePr>
            <a:graphicFrameLocks noGrp="1"/>
          </p:cNvGraphicFramePr>
          <p:nvPr/>
        </p:nvGraphicFramePr>
        <p:xfrm>
          <a:off x="1357290" y="2071678"/>
          <a:ext cx="7215238" cy="3929090"/>
        </p:xfrm>
        <a:graphic>
          <a:graphicData uri="http://schemas.openxmlformats.org/drawingml/2006/table">
            <a:tbl>
              <a:tblPr/>
              <a:tblGrid>
                <a:gridCol w="1418592"/>
                <a:gridCol w="1855197"/>
                <a:gridCol w="1221294"/>
                <a:gridCol w="1228796"/>
                <a:gridCol w="1491359"/>
              </a:tblGrid>
              <a:tr h="339350">
                <a:tc>
                  <a:txBody>
                    <a:bodyPr/>
                    <a:lstStyle/>
                    <a:p>
                      <a:pPr algn="ctr">
                        <a:spcAft>
                          <a:spcPts val="0"/>
                        </a:spcAft>
                      </a:pPr>
                      <a:r>
                        <a:rPr lang="it-IT" sz="1200" b="1" kern="50" dirty="0">
                          <a:latin typeface="Times New Roman"/>
                          <a:ea typeface="Arial Unicode MS"/>
                          <a:cs typeface="Arial Unicode MS"/>
                        </a:rPr>
                        <a:t>Task</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Obiettivo</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Frequenza</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Priorità</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Importanza</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3163">
                <a:tc>
                  <a:txBody>
                    <a:bodyPr/>
                    <a:lstStyle/>
                    <a:p>
                      <a:pPr algn="ctr">
                        <a:spcAft>
                          <a:spcPts val="0"/>
                        </a:spcAft>
                      </a:pPr>
                      <a:r>
                        <a:rPr lang="it-IT" sz="1200" kern="50">
                          <a:latin typeface="Times New Roman"/>
                          <a:ea typeface="Arial Unicode MS"/>
                          <a:cs typeface="Arial Unicode MS"/>
                        </a:rPr>
                        <a:t>Eseguire il login</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Identificarsi nel sistema come Utente (Cliente)</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Necessaria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036">
                <a:tc>
                  <a:txBody>
                    <a:bodyPr/>
                    <a:lstStyle/>
                    <a:p>
                      <a:pPr algn="ctr">
                        <a:spcAft>
                          <a:spcPts val="0"/>
                        </a:spcAft>
                      </a:pPr>
                      <a:r>
                        <a:rPr lang="it-IT" sz="1200" kern="50" dirty="0">
                          <a:latin typeface="Times New Roman"/>
                          <a:ea typeface="Arial Unicode MS"/>
                          <a:cs typeface="Arial Unicode MS"/>
                        </a:rPr>
                        <a:t>Navigare nell'area acquisti</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Scelta dei prodotti da acquistare</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Necessaria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Media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462">
                <a:tc>
                  <a:txBody>
                    <a:bodyPr/>
                    <a:lstStyle/>
                    <a:p>
                      <a:pPr algn="ctr">
                        <a:spcAft>
                          <a:spcPts val="0"/>
                        </a:spcAft>
                      </a:pPr>
                      <a:r>
                        <a:rPr lang="it-IT" sz="1200" kern="50" dirty="0">
                          <a:latin typeface="Times New Roman"/>
                          <a:ea typeface="Arial Unicode MS"/>
                          <a:cs typeface="Arial Unicode MS"/>
                        </a:rPr>
                        <a:t>Scegliere i prodotti</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Scelta dei prodotti da acquistare</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Necessaria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462">
                <a:tc>
                  <a:txBody>
                    <a:bodyPr/>
                    <a:lstStyle/>
                    <a:p>
                      <a:pPr algn="ctr">
                        <a:spcAft>
                          <a:spcPts val="0"/>
                        </a:spcAft>
                      </a:pPr>
                      <a:r>
                        <a:rPr lang="it-IT" sz="1200" kern="50" dirty="0">
                          <a:latin typeface="Times New Roman"/>
                          <a:ea typeface="Arial Unicode MS"/>
                          <a:cs typeface="Arial Unicode MS"/>
                        </a:rPr>
                        <a:t>Pagare con carta SIM</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Effettuare il pagamento dei prodotti scelti</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Bassa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Facoltativa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2617">
                <a:tc>
                  <a:txBody>
                    <a:bodyPr/>
                    <a:lstStyle/>
                    <a:p>
                      <a:pPr algn="ctr">
                        <a:spcAft>
                          <a:spcPts val="0"/>
                        </a:spcAft>
                      </a:pPr>
                      <a:r>
                        <a:rPr lang="it-IT" sz="1200" kern="50">
                          <a:latin typeface="Times New Roman"/>
                          <a:ea typeface="Arial Unicode MS"/>
                          <a:cs typeface="Arial Unicode MS"/>
                        </a:rPr>
                        <a:t>Invio Dati GPS</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Fornire al venditore più vicino la locazione del cliente cosi da permettergli la consegna.</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Bassa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Bassa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dirty="0">
                          <a:latin typeface="Times New Roman"/>
                          <a:ea typeface="Arial Unicode MS"/>
                          <a:cs typeface="Arial Unicode MS"/>
                        </a:rPr>
                        <a:t>Media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ttangolo 7"/>
          <p:cNvSpPr/>
          <p:nvPr/>
        </p:nvSpPr>
        <p:spPr>
          <a:xfrm>
            <a:off x="1357290" y="1500174"/>
            <a:ext cx="1669240" cy="369332"/>
          </a:xfrm>
          <a:prstGeom prst="rect">
            <a:avLst/>
          </a:prstGeom>
        </p:spPr>
        <p:txBody>
          <a:bodyPr wrap="none">
            <a:spAutoFit/>
          </a:bodyPr>
          <a:lstStyle/>
          <a:p>
            <a:r>
              <a:rPr lang="it-IT" dirty="0" err="1" smtClean="0"/>
              <a:t>Chandra</a:t>
            </a:r>
            <a:r>
              <a:rPr lang="it-IT" dirty="0" smtClean="0"/>
              <a:t> </a:t>
            </a:r>
            <a:r>
              <a:rPr lang="it-IT" dirty="0" err="1" smtClean="0"/>
              <a:t>Suresh</a:t>
            </a: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Esempio di Scenario</a:t>
            </a:r>
            <a:endParaRPr lang="it-IT" dirty="0"/>
          </a:p>
        </p:txBody>
      </p:sp>
      <p:sp>
        <p:nvSpPr>
          <p:cNvPr id="4" name="CasellaDiTesto 3"/>
          <p:cNvSpPr txBox="1"/>
          <p:nvPr/>
        </p:nvSpPr>
        <p:spPr>
          <a:xfrm>
            <a:off x="1142976" y="1643050"/>
            <a:ext cx="7786741" cy="3139321"/>
          </a:xfrm>
          <a:prstGeom prst="rect">
            <a:avLst/>
          </a:prstGeom>
          <a:noFill/>
        </p:spPr>
        <p:txBody>
          <a:bodyPr wrap="square" rtlCol="0">
            <a:spAutoFit/>
          </a:bodyPr>
          <a:lstStyle/>
          <a:p>
            <a:r>
              <a:rPr lang="it-IT" dirty="0" err="1" smtClean="0"/>
              <a:t>Chandra</a:t>
            </a:r>
            <a:r>
              <a:rPr lang="it-IT" dirty="0" smtClean="0"/>
              <a:t>, pastore nomade della periferia di </a:t>
            </a:r>
            <a:r>
              <a:rPr lang="it-IT" dirty="0" err="1" smtClean="0"/>
              <a:t>Mombay</a:t>
            </a:r>
            <a:r>
              <a:rPr lang="it-IT" dirty="0" smtClean="0"/>
              <a:t>,  ha necessità di acquistare del pane, ma non avendo la possibilità di recarsi in paese per procurarselo, utilizza l’applicazione </a:t>
            </a:r>
            <a:r>
              <a:rPr lang="it-IT" dirty="0" err="1" smtClean="0"/>
              <a:t>jetMarket</a:t>
            </a:r>
            <a:r>
              <a:rPr lang="it-IT" dirty="0" smtClean="0"/>
              <a:t> sul suo cellulare.</a:t>
            </a:r>
            <a:br>
              <a:rPr lang="it-IT" dirty="0" smtClean="0"/>
            </a:br>
            <a:r>
              <a:rPr lang="it-IT" dirty="0" smtClean="0"/>
              <a:t>Dopo aver effettuato l’accesso al sistema, seleziona la sezione Market e sceglie la categoria Alimenti, scorre la categoria fino a trovare il prodotto richiesto e ne seleziona la quantità tramite una finestra apposita.</a:t>
            </a:r>
            <a:br>
              <a:rPr lang="it-IT" dirty="0" smtClean="0"/>
            </a:br>
            <a:r>
              <a:rPr lang="it-IT" dirty="0" smtClean="0"/>
              <a:t>Una volta completata la scelta, tappa sul pulsante “procedi” e seleziona la modalità d’acquisto “consegna a domicilio” scegliendo poi di inviare le sue coordinate attraverso il rilevamento GPS dello smartphone.</a:t>
            </a:r>
            <a:br>
              <a:rPr lang="it-IT" dirty="0" smtClean="0"/>
            </a:br>
            <a:r>
              <a:rPr lang="it-IT" dirty="0" smtClean="0"/>
              <a:t>Una volta eseguita l’operazione, il sistema rilascia un </a:t>
            </a:r>
            <a:r>
              <a:rPr lang="it-IT" u="sng" dirty="0" smtClean="0"/>
              <a:t>identificativo</a:t>
            </a:r>
            <a:r>
              <a:rPr lang="it-IT" dirty="0" smtClean="0"/>
              <a:t> e la conferma che l’operazione è stata effettuata con successo.</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comparativa</a:t>
            </a:r>
            <a:endParaRPr lang="it-IT" dirty="0"/>
          </a:p>
        </p:txBody>
      </p:sp>
      <p:sp>
        <p:nvSpPr>
          <p:cNvPr id="3" name="Segnaposto contenuto 2"/>
          <p:cNvSpPr>
            <a:spLocks noGrp="1"/>
          </p:cNvSpPr>
          <p:nvPr>
            <p:ph idx="1"/>
          </p:nvPr>
        </p:nvSpPr>
        <p:spPr>
          <a:xfrm>
            <a:off x="1000100" y="4000504"/>
            <a:ext cx="7790712" cy="2500330"/>
          </a:xfrm>
        </p:spPr>
        <p:txBody>
          <a:bodyPr>
            <a:normAutofit fontScale="85000" lnSpcReduction="20000"/>
          </a:bodyPr>
          <a:lstStyle/>
          <a:p>
            <a:pPr marL="87313" indent="-4763">
              <a:buNone/>
            </a:pPr>
            <a:r>
              <a:rPr lang="it-IT" dirty="0" smtClean="0"/>
              <a:t/>
            </a:r>
            <a:br>
              <a:rPr lang="it-IT" dirty="0" smtClean="0"/>
            </a:br>
            <a:r>
              <a:rPr lang="it-IT" dirty="0" smtClean="0"/>
              <a:t>Grazie al servizio di consegna a domicilio permette all’utente non solo di pagare la spesa con carta di credito ma anche di riceverla comodamente presso l’indirizzo indicato al momento della registrazione. L’utente interagisce con il sistema con l’ausilio menù e sottomenù spostandosi con il cursore del mouse.</a:t>
            </a:r>
          </a:p>
          <a:p>
            <a:pPr>
              <a:buNone/>
            </a:pPr>
            <a:endParaRPr lang="it-IT" dirty="0"/>
          </a:p>
        </p:txBody>
      </p:sp>
      <p:pic>
        <p:nvPicPr>
          <p:cNvPr id="25602" name="Picture 2"/>
          <p:cNvPicPr>
            <a:picLocks noChangeAspect="1" noChangeArrowheads="1"/>
          </p:cNvPicPr>
          <p:nvPr/>
        </p:nvPicPr>
        <p:blipFill>
          <a:blip r:embed="rId2" cstate="print"/>
          <a:srcRect/>
          <a:stretch>
            <a:fillRect/>
          </a:stretch>
        </p:blipFill>
        <p:spPr bwMode="auto">
          <a:xfrm>
            <a:off x="4143372" y="1384427"/>
            <a:ext cx="4929222" cy="2901829"/>
          </a:xfrm>
          <a:prstGeom prst="rect">
            <a:avLst/>
          </a:prstGeom>
          <a:noFill/>
          <a:ln w="9525">
            <a:noFill/>
            <a:miter lim="800000"/>
            <a:headEnd/>
            <a:tailEnd/>
          </a:ln>
        </p:spPr>
      </p:pic>
      <p:sp>
        <p:nvSpPr>
          <p:cNvPr id="5" name="CasellaDiTesto 4"/>
          <p:cNvSpPr txBox="1"/>
          <p:nvPr/>
        </p:nvSpPr>
        <p:spPr>
          <a:xfrm>
            <a:off x="928662" y="1571612"/>
            <a:ext cx="3214710" cy="2631490"/>
          </a:xfrm>
          <a:prstGeom prst="rect">
            <a:avLst/>
          </a:prstGeom>
          <a:noFill/>
        </p:spPr>
        <p:txBody>
          <a:bodyPr wrap="square" rtlCol="0">
            <a:spAutoFit/>
          </a:bodyPr>
          <a:lstStyle/>
          <a:p>
            <a:pPr>
              <a:buNone/>
            </a:pPr>
            <a:r>
              <a:rPr lang="it-IT" sz="2700" dirty="0" smtClean="0"/>
              <a:t>www.esselungacasa.it</a:t>
            </a:r>
          </a:p>
          <a:p>
            <a:pPr>
              <a:buNone/>
            </a:pPr>
            <a:endParaRPr lang="it-IT" dirty="0" smtClean="0"/>
          </a:p>
          <a:p>
            <a:pPr algn="just">
              <a:buNone/>
            </a:pPr>
            <a:r>
              <a:rPr lang="it-IT" sz="2400" dirty="0" err="1" smtClean="0"/>
              <a:t>Esselungacasa</a:t>
            </a:r>
            <a:r>
              <a:rPr lang="it-IT" sz="2400" dirty="0" smtClean="0"/>
              <a:t> è un sito web che premette agli utenti acquistare beni di consumo comodamente da casa.</a:t>
            </a:r>
            <a:endParaRPr lang="it-IT"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Comparativa</a:t>
            </a:r>
            <a:endParaRPr lang="it-IT" dirty="0"/>
          </a:p>
        </p:txBody>
      </p:sp>
      <p:sp>
        <p:nvSpPr>
          <p:cNvPr id="3" name="Segnaposto contenuto 2"/>
          <p:cNvSpPr>
            <a:spLocks noGrp="1"/>
          </p:cNvSpPr>
          <p:nvPr>
            <p:ph idx="1"/>
          </p:nvPr>
        </p:nvSpPr>
        <p:spPr/>
        <p:txBody>
          <a:bodyPr>
            <a:normAutofit fontScale="47500" lnSpcReduction="20000"/>
          </a:bodyPr>
          <a:lstStyle/>
          <a:p>
            <a:r>
              <a:rPr lang="it-IT" dirty="0" smtClean="0"/>
              <a:t>Il primo impatto non è di sicuro ottimo.</a:t>
            </a:r>
          </a:p>
          <a:p>
            <a:r>
              <a:rPr lang="it-IT" dirty="0" smtClean="0"/>
              <a:t>il menù è munito di troppe voci, è un elenco di elementi che potrebbe essere tedioso per l’utente. Le opzioni di menù visualizzate verticalmente sulla sinistra rendono possibili una serie di scelte ritenute di primo interesse per l’utente, mentre in basso sul lato destro sono presenti delle opzioni primarie tra cui spicca quella relativa alla disponibilità consegna e alla verifica del </a:t>
            </a:r>
            <a:r>
              <a:rPr lang="it-IT" dirty="0" err="1" smtClean="0"/>
              <a:t>carello</a:t>
            </a:r>
            <a:r>
              <a:rPr lang="it-IT" dirty="0" smtClean="0"/>
              <a:t>.</a:t>
            </a:r>
          </a:p>
          <a:p>
            <a:r>
              <a:rPr lang="it-IT" dirty="0" smtClean="0"/>
              <a:t>In generale è possibile affermare che il sito ha un impatto positivo sull’utente in quanto, sebbene complesso nelle sue funzionalità, risulta molto intuitivo e le informazioni di base sono facilmente reperibili. La struttura del sito rispetta le regole generali dettate dalla semiotica, e questo fornisce</a:t>
            </a:r>
          </a:p>
          <a:p>
            <a:r>
              <a:rPr lang="it-IT" dirty="0" smtClean="0"/>
              <a:t>una garanzia ulteriore di ergonomia. La scelta dei colori potrebbe a prima vista risultare un </a:t>
            </a:r>
            <a:r>
              <a:rPr lang="it-IT" dirty="0" err="1" smtClean="0"/>
              <a:t>pò</a:t>
            </a:r>
            <a:r>
              <a:rPr lang="it-IT" dirty="0" smtClean="0"/>
              <a:t> azzardata per via delle tonalità accese.</a:t>
            </a:r>
          </a:p>
          <a:p>
            <a:r>
              <a:rPr lang="it-IT" dirty="0" smtClean="0"/>
              <a:t>Dal presente sistema si intendono recepire alcune idee relative alle funzionalità offerte, che peraltro</a:t>
            </a:r>
          </a:p>
          <a:p>
            <a:r>
              <a:rPr lang="it-IT" dirty="0" smtClean="0"/>
              <a:t>risultano pienamente compatibili con i task già individuati. In particolare di grande utilità è la gestione del commercio elettronico categorizzando i prodotti e permettendo all’utente di ricevere il prodotto direttamente presso l’indirizzo indicato dallo stesso. Questo sito però manca del metodo di pagamento tramite sim(</a:t>
            </a:r>
            <a:r>
              <a:rPr lang="it-IT" dirty="0" err="1" smtClean="0"/>
              <a:t>Sim-pay</a:t>
            </a:r>
            <a:r>
              <a:rPr lang="it-IT" dirty="0" smtClean="0"/>
              <a:t>) servizio essenziale all’interno del nostro sistema. Un’altra pecca di questo sito e che è difficile interagire con esso se si accede con un dispositivo mobile, infatti, a parte il lungo periodo di caricamento la resa a video è pessima e alcune finestre come ad esempio la lista delle categorie non è visualizzata.</a:t>
            </a:r>
          </a:p>
          <a:p>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Comparativa </a:t>
            </a:r>
            <a:endParaRPr lang="it-IT" dirty="0"/>
          </a:p>
        </p:txBody>
      </p:sp>
      <p:pic>
        <p:nvPicPr>
          <p:cNvPr id="4" name="Immagine 1"/>
          <p:cNvPicPr>
            <a:picLocks noChangeAspect="1" noChangeArrowheads="1"/>
          </p:cNvPicPr>
          <p:nvPr/>
        </p:nvPicPr>
        <p:blipFill>
          <a:blip r:embed="rId2" cstate="print"/>
          <a:srcRect t="14543" b="4432"/>
          <a:stretch>
            <a:fillRect/>
          </a:stretch>
        </p:blipFill>
        <p:spPr bwMode="auto">
          <a:xfrm>
            <a:off x="1214414" y="1643050"/>
            <a:ext cx="7683011" cy="35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comparativa</a:t>
            </a:r>
            <a:endParaRPr lang="it-IT" dirty="0"/>
          </a:p>
        </p:txBody>
      </p:sp>
      <p:pic>
        <p:nvPicPr>
          <p:cNvPr id="26626" name="Immagine 5"/>
          <p:cNvPicPr>
            <a:picLocks noChangeAspect="1" noChangeArrowheads="1"/>
          </p:cNvPicPr>
          <p:nvPr/>
        </p:nvPicPr>
        <p:blipFill>
          <a:blip r:embed="rId2" cstate="print"/>
          <a:srcRect/>
          <a:stretch>
            <a:fillRect/>
          </a:stretch>
        </p:blipFill>
        <p:spPr bwMode="auto">
          <a:xfrm>
            <a:off x="6286512" y="1571612"/>
            <a:ext cx="2482850" cy="2317750"/>
          </a:xfrm>
          <a:prstGeom prst="rect">
            <a:avLst/>
          </a:prstGeom>
          <a:noFill/>
          <a:ln w="9525">
            <a:noFill/>
            <a:miter lim="800000"/>
            <a:headEnd/>
            <a:tailEnd/>
          </a:ln>
        </p:spPr>
      </p:pic>
      <p:sp>
        <p:nvSpPr>
          <p:cNvPr id="26627" name="Rectangle 3"/>
          <p:cNvSpPr>
            <a:spLocks noChangeArrowheads="1"/>
          </p:cNvSpPr>
          <p:nvPr/>
        </p:nvSpPr>
        <p:spPr bwMode="auto">
          <a:xfrm>
            <a:off x="1214414" y="1571612"/>
            <a:ext cx="514353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Citizy</a:t>
            </a:r>
            <a:endParaRPr kumimoji="0" lang="it-IT"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6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Citizy</a:t>
            </a:r>
            <a:r>
              <a:rPr kumimoji="0" lang="it-IT" sz="16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è un sistema sviluppato in Francia e testato per la prima volta a Nizza che permette l’accesso alle informazioni locali e culturali, acquisto e convalida di biglietti per i servizi di trasporto urbano, informazioni in tempo reale sul traffico e shopping intelligente presso i principali </a:t>
            </a:r>
            <a:r>
              <a:rPr kumimoji="0" lang="it-IT" sz="16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retailer</a:t>
            </a:r>
            <a:r>
              <a:rPr kumimoji="0" lang="it-IT" sz="16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(buoni sconto, programmi fedeltà digitali), pagamenti elettronici con dispositivi mobili tramite le banche più importanti.</a:t>
            </a:r>
            <a:endParaRPr kumimoji="0" lang="it-IT"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comparativa</a:t>
            </a:r>
            <a:endParaRPr lang="it-IT" dirty="0"/>
          </a:p>
        </p:txBody>
      </p:sp>
      <p:pic>
        <p:nvPicPr>
          <p:cNvPr id="4" name="Segnaposto contenuto 3"/>
          <p:cNvPicPr>
            <a:picLocks noGrp="1" noChangeAspect="1" noChangeArrowheads="1"/>
          </p:cNvPicPr>
          <p:nvPr>
            <p:ph idx="1"/>
          </p:nvPr>
        </p:nvPicPr>
        <p:blipFill>
          <a:blip r:embed="rId2" cstate="print"/>
          <a:srcRect/>
          <a:stretch>
            <a:fillRect/>
          </a:stretch>
        </p:blipFill>
        <p:spPr bwMode="auto">
          <a:xfrm>
            <a:off x="1643042" y="1214422"/>
            <a:ext cx="6715139" cy="3700788"/>
          </a:xfrm>
          <a:prstGeom prst="rect">
            <a:avLst/>
          </a:prstGeom>
          <a:noFill/>
          <a:ln w="9525">
            <a:noFill/>
            <a:miter lim="800000"/>
            <a:headEnd/>
            <a:tailEnd/>
          </a:ln>
        </p:spPr>
      </p:pic>
      <p:sp>
        <p:nvSpPr>
          <p:cNvPr id="29697" name="Rectangle 1"/>
          <p:cNvSpPr>
            <a:spLocks noChangeArrowheads="1"/>
          </p:cNvSpPr>
          <p:nvPr/>
        </p:nvSpPr>
        <p:spPr bwMode="auto">
          <a:xfrm>
            <a:off x="1142976" y="5091487"/>
            <a:ext cx="7786742"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L’interfaccia per l’utente è molto semplice ma allo stesso tempo il sistema è molto efficiente e performante. I colori in questo caso sono molto sobri e sono utilizzati per rendere evidente le informazioni stesse. In questo caso, è possibile prendere spunto da tale sistema per progettare una buona interfaccia per il sistema proposto. Il sistema è conveniente e grazie alla sua semplicità d’uso sono un valore aggiunto rispetto ai servizi esistenti. </a:t>
            </a:r>
            <a:r>
              <a:rPr kumimoji="0" lang="it-IT" sz="11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Cityzi</a:t>
            </a:r>
            <a:r>
              <a:rPr kumimoji="0" lang="it-IT" sz="11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è un’innovazione importante che garantisce allo stesso tempo una continuità rispetto alle abitudini attuali dell’utente poiché rende il cellulare un vero è proprio sostituto del portafoglio. L’idea di base che si vuole apprendere da questo sistema è la gestione dei pagamenti con scheda sim. Infatti, all’utente basterà selezionare il bene che vuole e immediatamente procedere all’acquisto che è confermato all’utente con un messaggio che mostra anche il credito residuo come possiamo vedere nell’immagine in cui viene visualizzato l’orario dei bus per poi acquistare con un semplice tocco sullo schermo il biglietto desiderato.</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1/10</a:t>
            </a:r>
            <a:endParaRPr lang="it-IT" dirty="0"/>
          </a:p>
        </p:txBody>
      </p:sp>
      <p:sp>
        <p:nvSpPr>
          <p:cNvPr id="16" name="CasellaDiTesto 15"/>
          <p:cNvSpPr txBox="1"/>
          <p:nvPr/>
        </p:nvSpPr>
        <p:spPr>
          <a:xfrm>
            <a:off x="1357290" y="1571612"/>
            <a:ext cx="768159" cy="369332"/>
          </a:xfrm>
          <a:prstGeom prst="rect">
            <a:avLst/>
          </a:prstGeom>
          <a:noFill/>
        </p:spPr>
        <p:txBody>
          <a:bodyPr wrap="none" rtlCol="0">
            <a:spAutoFit/>
          </a:bodyPr>
          <a:lstStyle/>
          <a:p>
            <a:r>
              <a:rPr lang="it-IT" dirty="0" smtClean="0"/>
              <a:t>Home</a:t>
            </a:r>
            <a:endParaRPr lang="it-IT" dirty="0"/>
          </a:p>
        </p:txBody>
      </p:sp>
      <p:pic>
        <p:nvPicPr>
          <p:cNvPr id="4109" name="Picture 13" descr="C:\Users\STENO\Desktop\unisa\IUM\progetto\papersketch\01_Home.png"/>
          <p:cNvPicPr>
            <a:picLocks noChangeAspect="1" noChangeArrowheads="1"/>
          </p:cNvPicPr>
          <p:nvPr/>
        </p:nvPicPr>
        <p:blipFill>
          <a:blip r:embed="rId2" cstate="print"/>
          <a:srcRect/>
          <a:stretch>
            <a:fillRect/>
          </a:stretch>
        </p:blipFill>
        <p:spPr bwMode="auto">
          <a:xfrm>
            <a:off x="2498704" y="2495540"/>
            <a:ext cx="5143501" cy="2971800"/>
          </a:xfrm>
          <a:prstGeom prst="rect">
            <a:avLst/>
          </a:prstGeom>
          <a:noFill/>
        </p:spPr>
      </p:pic>
      <p:pic>
        <p:nvPicPr>
          <p:cNvPr id="4110" name="Picture 14" descr="C:\Users\STENO\Desktop\unisa\IUM\progetto\papersketch\02_Market.png"/>
          <p:cNvPicPr>
            <a:picLocks noChangeAspect="1" noChangeArrowheads="1"/>
          </p:cNvPicPr>
          <p:nvPr/>
        </p:nvPicPr>
        <p:blipFill>
          <a:blip r:embed="rId3" cstate="print"/>
          <a:srcRect/>
          <a:stretch>
            <a:fillRect/>
          </a:stretch>
        </p:blipFill>
        <p:spPr bwMode="auto">
          <a:xfrm>
            <a:off x="1643042" y="2000240"/>
            <a:ext cx="6856413" cy="3962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2/10</a:t>
            </a:r>
            <a:endParaRPr lang="it-IT" dirty="0"/>
          </a:p>
        </p:txBody>
      </p:sp>
      <p:sp>
        <p:nvSpPr>
          <p:cNvPr id="4" name="CasellaDiTesto 3"/>
          <p:cNvSpPr txBox="1"/>
          <p:nvPr/>
        </p:nvSpPr>
        <p:spPr>
          <a:xfrm>
            <a:off x="1428728" y="1643050"/>
            <a:ext cx="2147704" cy="369332"/>
          </a:xfrm>
          <a:prstGeom prst="rect">
            <a:avLst/>
          </a:prstGeom>
          <a:noFill/>
        </p:spPr>
        <p:txBody>
          <a:bodyPr wrap="none" rtlCol="0">
            <a:spAutoFit/>
          </a:bodyPr>
          <a:lstStyle/>
          <a:p>
            <a:r>
              <a:rPr lang="it-IT" dirty="0" smtClean="0"/>
              <a:t>Schermata Categorie</a:t>
            </a:r>
            <a:endParaRPr lang="it-IT" dirty="0"/>
          </a:p>
        </p:txBody>
      </p:sp>
      <p:pic>
        <p:nvPicPr>
          <p:cNvPr id="34818" name="Picture 2" descr="C:\Users\STENO\Desktop\unisa\IUM\progetto\papersketch\02_Market.png"/>
          <p:cNvPicPr>
            <a:picLocks noChangeAspect="1" noChangeArrowheads="1"/>
          </p:cNvPicPr>
          <p:nvPr/>
        </p:nvPicPr>
        <p:blipFill>
          <a:blip r:embed="rId2" cstate="print"/>
          <a:srcRect/>
          <a:stretch>
            <a:fillRect/>
          </a:stretch>
        </p:blipFill>
        <p:spPr bwMode="auto">
          <a:xfrm>
            <a:off x="1643042" y="2071678"/>
            <a:ext cx="6856413" cy="3962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Strutture e gestione del gruppo</a:t>
            </a:r>
            <a:endParaRPr lang="it-IT" dirty="0"/>
          </a:p>
        </p:txBody>
      </p:sp>
      <p:sp>
        <p:nvSpPr>
          <p:cNvPr id="3" name="Segnaposto contenuto 2"/>
          <p:cNvSpPr>
            <a:spLocks noGrp="1"/>
          </p:cNvSpPr>
          <p:nvPr>
            <p:ph idx="1"/>
          </p:nvPr>
        </p:nvSpPr>
        <p:spPr/>
        <p:txBody>
          <a:bodyPr>
            <a:normAutofit/>
          </a:bodyPr>
          <a:lstStyle/>
          <a:p>
            <a:pPr lvl="0"/>
            <a:r>
              <a:rPr lang="it-IT" sz="2000" dirty="0" smtClean="0"/>
              <a:t>Gambale Vincenzo   	– Manager della documentazione</a:t>
            </a:r>
          </a:p>
          <a:p>
            <a:pPr lvl="0"/>
            <a:r>
              <a:rPr lang="it-IT" sz="2000" dirty="0" smtClean="0"/>
              <a:t>Napolitano Sabatino	– Manager del gruppo</a:t>
            </a:r>
          </a:p>
          <a:p>
            <a:pPr lvl="0"/>
            <a:r>
              <a:rPr lang="it-IT" sz="2000" dirty="0" smtClean="0"/>
              <a:t>De Rosa Giuseppe	– Manager della valutazione</a:t>
            </a:r>
          </a:p>
          <a:p>
            <a:r>
              <a:rPr lang="it-IT" sz="2000" dirty="0" smtClean="0"/>
              <a:t>Vitale Stefano		– Manager di progetto</a:t>
            </a:r>
          </a:p>
        </p:txBody>
      </p:sp>
      <p:pic>
        <p:nvPicPr>
          <p:cNvPr id="2050" name="Picture 2" descr="C:\Users\STENO\Desktop\unisa\IUM\progetto\jetmarket.png"/>
          <p:cNvPicPr>
            <a:picLocks noChangeAspect="1" noChangeArrowheads="1"/>
          </p:cNvPicPr>
          <p:nvPr/>
        </p:nvPicPr>
        <p:blipFill>
          <a:blip r:embed="rId2" cstate="print"/>
          <a:srcRect/>
          <a:stretch>
            <a:fillRect/>
          </a:stretch>
        </p:blipFill>
        <p:spPr bwMode="auto">
          <a:xfrm>
            <a:off x="231770" y="5643578"/>
            <a:ext cx="1054082" cy="105408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3/10</a:t>
            </a:r>
            <a:endParaRPr lang="it-IT" dirty="0"/>
          </a:p>
        </p:txBody>
      </p:sp>
      <p:sp>
        <p:nvSpPr>
          <p:cNvPr id="4" name="CasellaDiTesto 3"/>
          <p:cNvSpPr txBox="1"/>
          <p:nvPr/>
        </p:nvSpPr>
        <p:spPr>
          <a:xfrm>
            <a:off x="1428728" y="1643050"/>
            <a:ext cx="1999906" cy="369332"/>
          </a:xfrm>
          <a:prstGeom prst="rect">
            <a:avLst/>
          </a:prstGeom>
          <a:noFill/>
        </p:spPr>
        <p:txBody>
          <a:bodyPr wrap="none" rtlCol="0">
            <a:spAutoFit/>
          </a:bodyPr>
          <a:lstStyle/>
          <a:p>
            <a:r>
              <a:rPr lang="it-IT" dirty="0" smtClean="0"/>
              <a:t>Schermata prodotti</a:t>
            </a:r>
            <a:endParaRPr lang="it-IT" dirty="0"/>
          </a:p>
        </p:txBody>
      </p:sp>
      <p:pic>
        <p:nvPicPr>
          <p:cNvPr id="35842" name="Picture 2" descr="C:\Users\STENO\Desktop\unisa\IUM\progetto\papersketch\03_1_Prodotti.png"/>
          <p:cNvPicPr>
            <a:picLocks noChangeAspect="1" noChangeArrowheads="1"/>
          </p:cNvPicPr>
          <p:nvPr/>
        </p:nvPicPr>
        <p:blipFill>
          <a:blip r:embed="rId2" cstate="print"/>
          <a:srcRect/>
          <a:stretch>
            <a:fillRect/>
          </a:stretch>
        </p:blipFill>
        <p:spPr bwMode="auto">
          <a:xfrm>
            <a:off x="1643042" y="2071678"/>
            <a:ext cx="6715172" cy="38798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4/10</a:t>
            </a:r>
            <a:endParaRPr lang="it-IT" dirty="0"/>
          </a:p>
        </p:txBody>
      </p:sp>
      <p:sp>
        <p:nvSpPr>
          <p:cNvPr id="4" name="CasellaDiTesto 3"/>
          <p:cNvSpPr txBox="1"/>
          <p:nvPr/>
        </p:nvSpPr>
        <p:spPr>
          <a:xfrm>
            <a:off x="1428728" y="1643050"/>
            <a:ext cx="4288033" cy="369332"/>
          </a:xfrm>
          <a:prstGeom prst="rect">
            <a:avLst/>
          </a:prstGeom>
          <a:noFill/>
        </p:spPr>
        <p:txBody>
          <a:bodyPr wrap="none" rtlCol="0">
            <a:spAutoFit/>
          </a:bodyPr>
          <a:lstStyle/>
          <a:p>
            <a:r>
              <a:rPr lang="it-IT" dirty="0" smtClean="0"/>
              <a:t>Schermata Prodotti con prodotti selezionati</a:t>
            </a:r>
            <a:endParaRPr lang="it-IT" dirty="0"/>
          </a:p>
        </p:txBody>
      </p:sp>
      <p:pic>
        <p:nvPicPr>
          <p:cNvPr id="36866" name="Picture 2" descr="C:\Users\STENO\Desktop\unisa\IUM\progetto\papersketch\03_2_Prodotti_selezionati.png"/>
          <p:cNvPicPr>
            <a:picLocks noChangeAspect="1" noChangeArrowheads="1"/>
          </p:cNvPicPr>
          <p:nvPr/>
        </p:nvPicPr>
        <p:blipFill>
          <a:blip r:embed="rId2" cstate="print"/>
          <a:srcRect/>
          <a:stretch>
            <a:fillRect/>
          </a:stretch>
        </p:blipFill>
        <p:spPr bwMode="auto">
          <a:xfrm>
            <a:off x="1571604" y="2214554"/>
            <a:ext cx="6800348" cy="392909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5/10</a:t>
            </a:r>
            <a:endParaRPr lang="it-IT" dirty="0"/>
          </a:p>
        </p:txBody>
      </p:sp>
      <p:sp>
        <p:nvSpPr>
          <p:cNvPr id="4" name="CasellaDiTesto 3"/>
          <p:cNvSpPr txBox="1"/>
          <p:nvPr/>
        </p:nvSpPr>
        <p:spPr>
          <a:xfrm>
            <a:off x="1428728" y="1643050"/>
            <a:ext cx="2886368" cy="369332"/>
          </a:xfrm>
          <a:prstGeom prst="rect">
            <a:avLst/>
          </a:prstGeom>
          <a:noFill/>
        </p:spPr>
        <p:txBody>
          <a:bodyPr wrap="none" rtlCol="0">
            <a:spAutoFit/>
          </a:bodyPr>
          <a:lstStyle/>
          <a:p>
            <a:r>
              <a:rPr lang="it-IT" dirty="0" smtClean="0"/>
              <a:t>Schermata quantità prodotto</a:t>
            </a:r>
            <a:endParaRPr lang="it-IT" dirty="0"/>
          </a:p>
        </p:txBody>
      </p:sp>
      <p:pic>
        <p:nvPicPr>
          <p:cNvPr id="37890" name="Picture 2" descr="C:\Users\STENO\Desktop\unisa\IUM\progetto\papersketch\04_Prodotto.png"/>
          <p:cNvPicPr>
            <a:picLocks noChangeAspect="1" noChangeArrowheads="1"/>
          </p:cNvPicPr>
          <p:nvPr/>
        </p:nvPicPr>
        <p:blipFill>
          <a:blip r:embed="rId2" cstate="print"/>
          <a:srcRect/>
          <a:stretch>
            <a:fillRect/>
          </a:stretch>
        </p:blipFill>
        <p:spPr bwMode="auto">
          <a:xfrm>
            <a:off x="1357290" y="2071678"/>
            <a:ext cx="7143800" cy="411989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6/10</a:t>
            </a:r>
            <a:endParaRPr lang="it-IT" dirty="0"/>
          </a:p>
        </p:txBody>
      </p:sp>
      <p:sp>
        <p:nvSpPr>
          <p:cNvPr id="4" name="CasellaDiTesto 3"/>
          <p:cNvSpPr txBox="1"/>
          <p:nvPr/>
        </p:nvSpPr>
        <p:spPr>
          <a:xfrm>
            <a:off x="1428728" y="1643050"/>
            <a:ext cx="1937903" cy="369332"/>
          </a:xfrm>
          <a:prstGeom prst="rect">
            <a:avLst/>
          </a:prstGeom>
          <a:noFill/>
        </p:spPr>
        <p:txBody>
          <a:bodyPr wrap="none" rtlCol="0">
            <a:spAutoFit/>
          </a:bodyPr>
          <a:lstStyle/>
          <a:p>
            <a:r>
              <a:rPr lang="it-IT" dirty="0" smtClean="0"/>
              <a:t>Schermata carrello</a:t>
            </a:r>
            <a:endParaRPr lang="it-IT" dirty="0"/>
          </a:p>
        </p:txBody>
      </p:sp>
      <p:pic>
        <p:nvPicPr>
          <p:cNvPr id="38914" name="Picture 2" descr="C:\Users\STENO\Desktop\unisa\IUM\progetto\papersketch\05_carrello.png"/>
          <p:cNvPicPr>
            <a:picLocks noChangeAspect="1" noChangeArrowheads="1"/>
          </p:cNvPicPr>
          <p:nvPr/>
        </p:nvPicPr>
        <p:blipFill>
          <a:blip r:embed="rId2" cstate="print"/>
          <a:srcRect/>
          <a:stretch>
            <a:fillRect/>
          </a:stretch>
        </p:blipFill>
        <p:spPr bwMode="auto">
          <a:xfrm>
            <a:off x="1643041" y="2214554"/>
            <a:ext cx="7047633" cy="407196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7/10</a:t>
            </a:r>
            <a:endParaRPr lang="it-IT" dirty="0"/>
          </a:p>
        </p:txBody>
      </p:sp>
      <p:sp>
        <p:nvSpPr>
          <p:cNvPr id="4" name="CasellaDiTesto 3"/>
          <p:cNvSpPr txBox="1"/>
          <p:nvPr/>
        </p:nvSpPr>
        <p:spPr>
          <a:xfrm>
            <a:off x="1428728" y="1643050"/>
            <a:ext cx="1704313" cy="369332"/>
          </a:xfrm>
          <a:prstGeom prst="rect">
            <a:avLst/>
          </a:prstGeom>
          <a:noFill/>
        </p:spPr>
        <p:txBody>
          <a:bodyPr wrap="none" rtlCol="0">
            <a:spAutoFit/>
          </a:bodyPr>
          <a:lstStyle/>
          <a:p>
            <a:r>
              <a:rPr lang="it-IT" dirty="0" smtClean="0"/>
              <a:t>Schermata saldo</a:t>
            </a:r>
            <a:endParaRPr lang="it-IT" dirty="0"/>
          </a:p>
        </p:txBody>
      </p:sp>
      <p:pic>
        <p:nvPicPr>
          <p:cNvPr id="39938" name="Picture 2" descr="C:\Users\STENO\Desktop\unisa\IUM\progetto\papersketch\06_saldo.png"/>
          <p:cNvPicPr>
            <a:picLocks noChangeAspect="1" noChangeArrowheads="1"/>
          </p:cNvPicPr>
          <p:nvPr/>
        </p:nvPicPr>
        <p:blipFill>
          <a:blip r:embed="rId2" cstate="print"/>
          <a:srcRect/>
          <a:stretch>
            <a:fillRect/>
          </a:stretch>
        </p:blipFill>
        <p:spPr bwMode="auto">
          <a:xfrm>
            <a:off x="1214414" y="1928802"/>
            <a:ext cx="7418562" cy="428628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8/10</a:t>
            </a:r>
            <a:endParaRPr lang="it-IT" dirty="0"/>
          </a:p>
        </p:txBody>
      </p:sp>
      <p:sp>
        <p:nvSpPr>
          <p:cNvPr id="4" name="CasellaDiTesto 3"/>
          <p:cNvSpPr txBox="1"/>
          <p:nvPr/>
        </p:nvSpPr>
        <p:spPr>
          <a:xfrm>
            <a:off x="1428728" y="1643050"/>
            <a:ext cx="1665841" cy="369332"/>
          </a:xfrm>
          <a:prstGeom prst="rect">
            <a:avLst/>
          </a:prstGeom>
          <a:noFill/>
        </p:spPr>
        <p:txBody>
          <a:bodyPr wrap="none" rtlCol="0">
            <a:spAutoFit/>
          </a:bodyPr>
          <a:lstStyle/>
          <a:p>
            <a:r>
              <a:rPr lang="it-IT" dirty="0" smtClean="0"/>
              <a:t>Schermata login</a:t>
            </a:r>
            <a:endParaRPr lang="it-IT" dirty="0"/>
          </a:p>
        </p:txBody>
      </p:sp>
      <p:pic>
        <p:nvPicPr>
          <p:cNvPr id="40962" name="Picture 2" descr="C:\Users\STENO\Desktop\unisa\IUM\progetto\papersketch\07_loginVenditore.png"/>
          <p:cNvPicPr>
            <a:picLocks noChangeAspect="1" noChangeArrowheads="1"/>
          </p:cNvPicPr>
          <p:nvPr/>
        </p:nvPicPr>
        <p:blipFill>
          <a:blip r:embed="rId2" cstate="print"/>
          <a:srcRect/>
          <a:stretch>
            <a:fillRect/>
          </a:stretch>
        </p:blipFill>
        <p:spPr bwMode="auto">
          <a:xfrm>
            <a:off x="1357290" y="2143116"/>
            <a:ext cx="7542204" cy="435771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9/10</a:t>
            </a:r>
            <a:endParaRPr lang="it-IT" dirty="0"/>
          </a:p>
        </p:txBody>
      </p:sp>
      <p:sp>
        <p:nvSpPr>
          <p:cNvPr id="4" name="CasellaDiTesto 3"/>
          <p:cNvSpPr txBox="1"/>
          <p:nvPr/>
        </p:nvSpPr>
        <p:spPr>
          <a:xfrm>
            <a:off x="1428728" y="1643050"/>
            <a:ext cx="2772618" cy="369332"/>
          </a:xfrm>
          <a:prstGeom prst="rect">
            <a:avLst/>
          </a:prstGeom>
          <a:noFill/>
        </p:spPr>
        <p:txBody>
          <a:bodyPr wrap="none" rtlCol="0">
            <a:spAutoFit/>
          </a:bodyPr>
          <a:lstStyle/>
          <a:p>
            <a:r>
              <a:rPr lang="it-IT" dirty="0" smtClean="0"/>
              <a:t>Schermata conferma ordine</a:t>
            </a:r>
            <a:endParaRPr lang="it-IT" dirty="0"/>
          </a:p>
        </p:txBody>
      </p:sp>
      <p:pic>
        <p:nvPicPr>
          <p:cNvPr id="41986" name="Picture 2" descr="C:\Users\STENO\Desktop\unisa\IUM\progetto\papersketch\07_procedi.png"/>
          <p:cNvPicPr>
            <a:picLocks noChangeAspect="1" noChangeArrowheads="1"/>
          </p:cNvPicPr>
          <p:nvPr/>
        </p:nvPicPr>
        <p:blipFill>
          <a:blip r:embed="rId2" cstate="print"/>
          <a:srcRect/>
          <a:stretch>
            <a:fillRect/>
          </a:stretch>
        </p:blipFill>
        <p:spPr bwMode="auto">
          <a:xfrm>
            <a:off x="1285852" y="2071678"/>
            <a:ext cx="7294919" cy="421484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Paper</a:t>
            </a:r>
            <a:r>
              <a:rPr lang="it-IT" dirty="0" smtClean="0"/>
              <a:t> </a:t>
            </a:r>
            <a:r>
              <a:rPr lang="it-IT" dirty="0" err="1" smtClean="0"/>
              <a:t>Scketch</a:t>
            </a:r>
            <a:r>
              <a:rPr lang="it-IT" dirty="0" smtClean="0"/>
              <a:t> </a:t>
            </a:r>
            <a:r>
              <a:rPr lang="it-IT" dirty="0" smtClean="0"/>
              <a:t>10/</a:t>
            </a:r>
            <a:r>
              <a:rPr lang="it-IT" dirty="0" err="1" smtClean="0"/>
              <a:t>10</a:t>
            </a:r>
            <a:endParaRPr lang="it-IT" dirty="0"/>
          </a:p>
        </p:txBody>
      </p:sp>
      <p:sp>
        <p:nvSpPr>
          <p:cNvPr id="4" name="CasellaDiTesto 3"/>
          <p:cNvSpPr txBox="1"/>
          <p:nvPr/>
        </p:nvSpPr>
        <p:spPr>
          <a:xfrm>
            <a:off x="1428728" y="1643050"/>
            <a:ext cx="4275273" cy="369332"/>
          </a:xfrm>
          <a:prstGeom prst="rect">
            <a:avLst/>
          </a:prstGeom>
          <a:noFill/>
        </p:spPr>
        <p:txBody>
          <a:bodyPr wrap="none" rtlCol="0">
            <a:spAutoFit/>
          </a:bodyPr>
          <a:lstStyle/>
          <a:p>
            <a:r>
              <a:rPr lang="it-IT" dirty="0" smtClean="0"/>
              <a:t>Schermata inserimento indirizzo/coordinate</a:t>
            </a:r>
            <a:endParaRPr lang="it-IT" dirty="0"/>
          </a:p>
        </p:txBody>
      </p:sp>
      <p:pic>
        <p:nvPicPr>
          <p:cNvPr id="43010" name="Picture 2" descr="C:\Users\STENO\Desktop\unisa\IUM\progetto\papersketch\08_insertCoordinate.png"/>
          <p:cNvPicPr>
            <a:picLocks noChangeAspect="1" noChangeArrowheads="1"/>
          </p:cNvPicPr>
          <p:nvPr/>
        </p:nvPicPr>
        <p:blipFill>
          <a:blip r:embed="rId2" cstate="print"/>
          <a:srcRect/>
          <a:stretch>
            <a:fillRect/>
          </a:stretch>
        </p:blipFill>
        <p:spPr bwMode="auto">
          <a:xfrm>
            <a:off x="1142976" y="2071678"/>
            <a:ext cx="7789491" cy="45005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Prototipo</a:t>
            </a:r>
            <a:endParaRPr lang="it-IT" dirty="0"/>
          </a:p>
        </p:txBody>
      </p:sp>
      <p:sp>
        <p:nvSpPr>
          <p:cNvPr id="4" name="CasellaDiTesto 3"/>
          <p:cNvSpPr txBox="1"/>
          <p:nvPr/>
        </p:nvSpPr>
        <p:spPr>
          <a:xfrm>
            <a:off x="2428860" y="2643182"/>
            <a:ext cx="184731" cy="369332"/>
          </a:xfrm>
          <a:prstGeom prst="rect">
            <a:avLst/>
          </a:prstGeom>
          <a:noFill/>
        </p:spPr>
        <p:txBody>
          <a:bodyPr wrap="none" rtlCol="0">
            <a:spAutoFit/>
          </a:bodyPr>
          <a:lstStyle/>
          <a:p>
            <a:endParaRPr lang="it-IT" dirty="0"/>
          </a:p>
        </p:txBody>
      </p:sp>
      <p:sp>
        <p:nvSpPr>
          <p:cNvPr id="7" name="Freccia a destra con strisce 6">
            <a:hlinkClick r:id="rId2" action="ppaction://hlinkpres?slideindex=1&amp;slidetitle="/>
          </p:cNvPr>
          <p:cNvSpPr/>
          <p:nvPr/>
        </p:nvSpPr>
        <p:spPr>
          <a:xfrm>
            <a:off x="1785918" y="1928802"/>
            <a:ext cx="3071834" cy="171451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Valutazione del design</a:t>
            </a:r>
            <a:endParaRPr lang="it-IT" dirty="0"/>
          </a:p>
        </p:txBody>
      </p:sp>
      <p:sp>
        <p:nvSpPr>
          <p:cNvPr id="5" name="CasellaDiTesto 4"/>
          <p:cNvSpPr txBox="1"/>
          <p:nvPr/>
        </p:nvSpPr>
        <p:spPr>
          <a:xfrm>
            <a:off x="1214414" y="1571612"/>
            <a:ext cx="7572428" cy="3877985"/>
          </a:xfrm>
          <a:prstGeom prst="rect">
            <a:avLst/>
          </a:prstGeom>
          <a:noFill/>
        </p:spPr>
        <p:txBody>
          <a:bodyPr wrap="square" rtlCol="0">
            <a:spAutoFit/>
          </a:bodyPr>
          <a:lstStyle/>
          <a:p>
            <a:r>
              <a:rPr lang="it-IT" dirty="0" smtClean="0"/>
              <a:t>Per testare l’usabilità del sistema ci siamo avvalsi della tecnica delle indagini di laboratorio </a:t>
            </a:r>
          </a:p>
          <a:p>
            <a:r>
              <a:rPr lang="it-IT" dirty="0" smtClean="0"/>
              <a:t>In cui sono stati coinvolti i designer,i valutatori e gli utenti portandoli in laboratorio in modo da avere attrezzature specifiche e un ambiente libero da interruzioni. Abbiamo preferito questa tecnica a quella delle indagini sul campo poiché era impossibile raggiungere gli utenti sul campo. Per la valutazione del design si è scelto di usare la tecnica del </a:t>
            </a:r>
            <a:r>
              <a:rPr lang="it-IT" b="1" dirty="0" err="1" smtClean="0"/>
              <a:t>walkthrough</a:t>
            </a:r>
            <a:r>
              <a:rPr lang="it-IT" b="1" dirty="0" smtClean="0"/>
              <a:t> cognitivo</a:t>
            </a:r>
            <a:r>
              <a:rPr lang="it-IT" dirty="0" smtClean="0"/>
              <a:t>. In un primo momento è stato assegnato ad ogni utente del gruppo un gruppo di task da testare creando dei </a:t>
            </a:r>
            <a:r>
              <a:rPr lang="it-IT" dirty="0" err="1" smtClean="0"/>
              <a:t>paper</a:t>
            </a:r>
            <a:r>
              <a:rPr lang="it-IT" dirty="0" smtClean="0"/>
              <a:t> </a:t>
            </a:r>
            <a:r>
              <a:rPr lang="it-IT" dirty="0" err="1" smtClean="0"/>
              <a:t>skatches</a:t>
            </a:r>
            <a:r>
              <a:rPr lang="it-IT" dirty="0" smtClean="0"/>
              <a:t> sulla base di direttive comuni; inoltre, è stato formulato un questionario generale sottoposto agli utenti scelti per la valutazione del design. I task scelti per ogni singolo utente rappresentano il fulcro dell'interazione tra gli utenti e il sistema e tra gli utenti stessi. Di seguito saranno elencati i task in riferimento ad ogni singolo utente. </a:t>
            </a:r>
          </a:p>
          <a:p>
            <a:r>
              <a:rPr lang="it-IT" sz="1200"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Descrizione del problema</a:t>
            </a:r>
            <a:endParaRPr lang="it-IT" dirty="0"/>
          </a:p>
        </p:txBody>
      </p:sp>
      <p:sp>
        <p:nvSpPr>
          <p:cNvPr id="3" name="Segnaposto contenuto 2"/>
          <p:cNvSpPr>
            <a:spLocks noGrp="1"/>
          </p:cNvSpPr>
          <p:nvPr>
            <p:ph idx="1"/>
          </p:nvPr>
        </p:nvSpPr>
        <p:spPr/>
        <p:txBody>
          <a:bodyPr>
            <a:normAutofit fontScale="47500" lnSpcReduction="20000"/>
          </a:bodyPr>
          <a:lstStyle/>
          <a:p>
            <a:pPr>
              <a:buNone/>
            </a:pPr>
            <a:r>
              <a:rPr lang="it-IT" dirty="0" smtClean="0"/>
              <a:t>L’idea che sta alla base del nostro progetto si basa su osservazioni fatte sui paesi del terzo mondo in particolare sull’India, che, con una popolazione stimata in circa 1.17 miliardi di persone, rappresenta il 17% della popolazione mondiale, ed è il secondo paese più popoloso del pianeta con un tasso di crescita della popolazione dell'1,38%, ma è anche uno dei paesi con il più alto tasso di povertà, infatti attualmente circa il 35% della popolazione vive al di sotto della soglia della povertà fissata dal governo a 0,40$ al giorno.</a:t>
            </a:r>
          </a:p>
          <a:p>
            <a:pPr>
              <a:buNone/>
            </a:pPr>
            <a:r>
              <a:rPr lang="it-IT" dirty="0" smtClean="0"/>
              <a:t>I problemi che abbiamo riscontrato sono principalmente tre:</a:t>
            </a:r>
          </a:p>
          <a:p>
            <a:r>
              <a:rPr lang="it-IT" b="1" dirty="0" smtClean="0"/>
              <a:t>1)I poveri delle aree rurali hanno scarso accesso al credito:</a:t>
            </a:r>
            <a:r>
              <a:rPr lang="it-IT" dirty="0" smtClean="0"/>
              <a:t> </a:t>
            </a:r>
            <a:br>
              <a:rPr lang="it-IT" dirty="0" smtClean="0"/>
            </a:br>
            <a:r>
              <a:rPr lang="it-IT" dirty="0" smtClean="0"/>
              <a:t>In questo momento quasi il 70% degli indiani risiede nelle zone rurali. L’India ha una vasta rete d’istituti di finanza rurale, ma molti delle popolazioni rurali ne rimangono escluse, soprattutto a causa di inefficienze delle istituzioni finanziarie formali, quadro normativo debole, elevati costi di transazione e rischi inerenti alla concessione per l'agricoltura. </a:t>
            </a:r>
          </a:p>
          <a:p>
            <a:r>
              <a:rPr lang="it-IT" b="1" dirty="0" smtClean="0"/>
              <a:t>2)Debole Gestione delle Risorse Naturali:</a:t>
            </a:r>
            <a:r>
              <a:rPr lang="it-IT" dirty="0" smtClean="0"/>
              <a:t/>
            </a:r>
            <a:br>
              <a:rPr lang="it-IT" dirty="0" smtClean="0"/>
            </a:br>
            <a:r>
              <a:rPr lang="it-IT" dirty="0" smtClean="0"/>
              <a:t>Un quarto della popolazione dell’India dipende dalle foreste una buona parte dei loro mezzi di sostentamento , poiché non hanno la possibilità di recarsi nei grandi centri.</a:t>
            </a:r>
          </a:p>
          <a:p>
            <a:r>
              <a:rPr lang="it-IT" b="1" dirty="0" smtClean="0"/>
              <a:t>3)Difficoltà nella distribuzione delle risorse</a:t>
            </a:r>
            <a:r>
              <a:rPr lang="it-IT" dirty="0" smtClean="0"/>
              <a:t>:</a:t>
            </a:r>
            <a:br>
              <a:rPr lang="it-IT" dirty="0" smtClean="0"/>
            </a:br>
            <a:r>
              <a:rPr lang="it-IT" dirty="0" smtClean="0"/>
              <a:t>Molti commercianti dei villaggi indiani sono esclusi dalla catena dei grandi distributori. Alcune merci sono vendute loro dai produttori locali, ma chi possiede un negozio deve lasciarlo più volte al mese per andare a prendere l’81% dei prodotti che vende, e il fatto di spostarsi per rifornire le scorte di merci non è un problema soltanto per i commercianti: gli abitanti dei villaggi finiscono con il pagare di più una serie, per altro limitata, di prodotti.</a:t>
            </a:r>
          </a:p>
          <a:p>
            <a:endParaRPr lang="it-IT"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Valutazione del design</a:t>
            </a:r>
            <a:endParaRPr lang="it-IT" dirty="0"/>
          </a:p>
        </p:txBody>
      </p:sp>
      <p:sp>
        <p:nvSpPr>
          <p:cNvPr id="4" name="CasellaDiTesto 3"/>
          <p:cNvSpPr txBox="1"/>
          <p:nvPr/>
        </p:nvSpPr>
        <p:spPr>
          <a:xfrm>
            <a:off x="1142976" y="1285861"/>
            <a:ext cx="7572428" cy="5355312"/>
          </a:xfrm>
          <a:prstGeom prst="rect">
            <a:avLst/>
          </a:prstGeom>
          <a:noFill/>
        </p:spPr>
        <p:txBody>
          <a:bodyPr wrap="square" rtlCol="0">
            <a:spAutoFit/>
          </a:bodyPr>
          <a:lstStyle/>
          <a:p>
            <a:r>
              <a:rPr lang="it-IT" i="1" u="sng" dirty="0" smtClean="0"/>
              <a:t>Cittadino(Acquirente):</a:t>
            </a:r>
          </a:p>
          <a:p>
            <a:pPr lvl="1">
              <a:buFont typeface="Wingdings" pitchFamily="2" charset="2"/>
              <a:buChar char="ü"/>
            </a:pPr>
            <a:r>
              <a:rPr lang="it-IT" dirty="0" smtClean="0"/>
              <a:t>Possibilità di scegliere il tipo di prodotto;</a:t>
            </a:r>
          </a:p>
          <a:p>
            <a:pPr lvl="1">
              <a:buFont typeface="Wingdings" pitchFamily="2" charset="2"/>
              <a:buChar char="ü"/>
            </a:pPr>
            <a:r>
              <a:rPr lang="it-IT" dirty="0" smtClean="0"/>
              <a:t>Possibilità di acquistare il prodotto;</a:t>
            </a:r>
          </a:p>
          <a:p>
            <a:pPr lvl="1">
              <a:buFont typeface="Wingdings" pitchFamily="2" charset="2"/>
              <a:buChar char="ü"/>
            </a:pPr>
            <a:r>
              <a:rPr lang="it-IT" dirty="0" smtClean="0"/>
              <a:t>Possibilità di scegliere il tipo di consegna;</a:t>
            </a:r>
          </a:p>
          <a:p>
            <a:pPr lvl="1">
              <a:buFont typeface="Wingdings" pitchFamily="2" charset="2"/>
              <a:buChar char="ü"/>
            </a:pPr>
            <a:r>
              <a:rPr lang="it-IT" dirty="0" smtClean="0"/>
              <a:t>Gestione e controllo del credito residuo;</a:t>
            </a:r>
          </a:p>
          <a:p>
            <a:r>
              <a:rPr lang="it-IT" dirty="0" smtClean="0"/>
              <a:t> </a:t>
            </a:r>
          </a:p>
          <a:p>
            <a:r>
              <a:rPr lang="it-IT" i="1" u="sng" dirty="0" smtClean="0"/>
              <a:t>Negoziante(Acquirente):</a:t>
            </a:r>
          </a:p>
          <a:p>
            <a:pPr lvl="1">
              <a:buFont typeface="Wingdings" pitchFamily="2" charset="2"/>
              <a:buChar char="ü"/>
            </a:pPr>
            <a:r>
              <a:rPr lang="it-IT" dirty="0" smtClean="0"/>
              <a:t>Loggarsi al sistema</a:t>
            </a:r>
          </a:p>
          <a:p>
            <a:pPr lvl="1">
              <a:buFont typeface="Wingdings" pitchFamily="2" charset="2"/>
              <a:buChar char="ü"/>
            </a:pPr>
            <a:r>
              <a:rPr lang="it-IT" dirty="0" smtClean="0"/>
              <a:t>Possibilità di scegliere il tipo di prodotto;</a:t>
            </a:r>
          </a:p>
          <a:p>
            <a:pPr lvl="1">
              <a:buFont typeface="Wingdings" pitchFamily="2" charset="2"/>
              <a:buChar char="ü"/>
            </a:pPr>
            <a:r>
              <a:rPr lang="it-IT" dirty="0" smtClean="0"/>
              <a:t>Possibilità di acquistare il prodotto;</a:t>
            </a:r>
          </a:p>
          <a:p>
            <a:pPr lvl="1">
              <a:buFont typeface="Wingdings" pitchFamily="2" charset="2"/>
              <a:buChar char="ü"/>
            </a:pPr>
            <a:r>
              <a:rPr lang="it-IT" dirty="0" smtClean="0"/>
              <a:t>Possibilità di scegliere il tipo di consegna;</a:t>
            </a:r>
          </a:p>
          <a:p>
            <a:pPr lvl="1">
              <a:buFont typeface="Wingdings" pitchFamily="2" charset="2"/>
              <a:buChar char="ü"/>
            </a:pPr>
            <a:r>
              <a:rPr lang="it-IT" dirty="0" smtClean="0"/>
              <a:t>Gestione e controllo del credito residuo;</a:t>
            </a:r>
          </a:p>
          <a:p>
            <a:r>
              <a:rPr lang="it-IT" dirty="0" smtClean="0"/>
              <a:t> </a:t>
            </a:r>
          </a:p>
          <a:p>
            <a:r>
              <a:rPr lang="it-IT" dirty="0" smtClean="0"/>
              <a:t>Si sottolinea che le operazioni compiute nell'area del market sono comuni a tutti gli utenti, con la differenza che il negoziante effettua il login mentre il cittadino può acquistare in modo rapido e sicuro senza effettuare il login quindi senza doversi registrare obbligatoriamente al sistema in moda tale da rendere meno tediosa l’attesa e ottenere le massime prestazioni dal sistema </a:t>
            </a:r>
          </a:p>
          <a:p>
            <a:endParaRPr lang="it-I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Valutazione dell’usabilità</a:t>
            </a:r>
            <a:endParaRPr lang="it-IT" dirty="0"/>
          </a:p>
        </p:txBody>
      </p:sp>
      <p:sp>
        <p:nvSpPr>
          <p:cNvPr id="3" name="CasellaDiTesto 2"/>
          <p:cNvSpPr txBox="1"/>
          <p:nvPr/>
        </p:nvSpPr>
        <p:spPr>
          <a:xfrm>
            <a:off x="1285852" y="1571612"/>
            <a:ext cx="7572428" cy="2585323"/>
          </a:xfrm>
          <a:prstGeom prst="rect">
            <a:avLst/>
          </a:prstGeom>
          <a:noFill/>
        </p:spPr>
        <p:txBody>
          <a:bodyPr wrap="square" rtlCol="0">
            <a:spAutoFit/>
          </a:bodyPr>
          <a:lstStyle/>
          <a:p>
            <a:r>
              <a:rPr lang="it-IT" dirty="0" smtClean="0"/>
              <a:t>Per la valutazione dell’usabilità si è tenuto conto di tre principi di ausilio:</a:t>
            </a:r>
          </a:p>
          <a:p>
            <a:pPr lvl="0"/>
            <a:endParaRPr lang="it-IT" b="1" dirty="0" smtClean="0"/>
          </a:p>
          <a:p>
            <a:pPr lvl="0">
              <a:buFont typeface="Arial" pitchFamily="34" charset="0"/>
              <a:buChar char="•"/>
            </a:pPr>
            <a:r>
              <a:rPr lang="it-IT" b="1" dirty="0" err="1" smtClean="0"/>
              <a:t>Learnability</a:t>
            </a:r>
            <a:r>
              <a:rPr lang="it-IT" b="1" i="1" dirty="0" smtClean="0"/>
              <a:t> :</a:t>
            </a:r>
            <a:r>
              <a:rPr lang="it-IT" dirty="0" smtClean="0"/>
              <a:t> facilità con cui nuovi utenti possono iniziare un'interazione effettiva e ottenere massime prestazioni</a:t>
            </a:r>
          </a:p>
          <a:p>
            <a:pPr lvl="0">
              <a:buFont typeface="Arial" pitchFamily="34" charset="0"/>
              <a:buChar char="•"/>
            </a:pPr>
            <a:r>
              <a:rPr lang="it-IT" b="1" dirty="0" smtClean="0"/>
              <a:t>Flessibilità:</a:t>
            </a:r>
            <a:r>
              <a:rPr lang="it-IT" dirty="0" smtClean="0"/>
              <a:t> la molteplicità di modi in cui l'utente e il sistema</a:t>
            </a:r>
            <a:r>
              <a:rPr lang="it-IT" b="1" dirty="0" smtClean="0"/>
              <a:t> </a:t>
            </a:r>
            <a:r>
              <a:rPr lang="it-IT" dirty="0" smtClean="0"/>
              <a:t>scambiano informazioni</a:t>
            </a:r>
          </a:p>
          <a:p>
            <a:pPr lvl="0">
              <a:buFont typeface="Arial" pitchFamily="34" charset="0"/>
              <a:buChar char="•"/>
            </a:pPr>
            <a:r>
              <a:rPr lang="it-IT" b="1" dirty="0" smtClean="0"/>
              <a:t>Robustezza: </a:t>
            </a:r>
            <a:r>
              <a:rPr lang="it-IT" dirty="0" smtClean="0"/>
              <a:t>il livello di sostegno fornito all'utente nel determinare un comportamento di successo rispetto ai suoi goal</a:t>
            </a:r>
          </a:p>
          <a:p>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Valutazione Euristica</a:t>
            </a:r>
            <a:endParaRPr lang="it-IT" dirty="0"/>
          </a:p>
        </p:txBody>
      </p:sp>
      <p:sp>
        <p:nvSpPr>
          <p:cNvPr id="3" name="Rettangolo 2"/>
          <p:cNvSpPr/>
          <p:nvPr/>
        </p:nvSpPr>
        <p:spPr>
          <a:xfrm>
            <a:off x="1357290" y="1214422"/>
            <a:ext cx="735811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it-IT" dirty="0" smtClean="0"/>
              <a:t>la valutazione è stata effettuata individualmente da ogni membro del gruppo, che ha poi esposto le proprie perplessità in sede di valutazione di gruppo. </a:t>
            </a:r>
          </a:p>
          <a:p>
            <a:r>
              <a:rPr lang="it-IT" dirty="0" smtClean="0"/>
              <a:t>Si precisa, inoltre, che la valutazione individuale è stata effettuata rispondendo al questionario riportato nel seguito</a:t>
            </a:r>
            <a:endParaRPr lang="it-IT" dirty="0"/>
          </a:p>
        </p:txBody>
      </p:sp>
      <p:sp>
        <p:nvSpPr>
          <p:cNvPr id="5" name="CasellaDiTesto 4"/>
          <p:cNvSpPr txBox="1"/>
          <p:nvPr/>
        </p:nvSpPr>
        <p:spPr>
          <a:xfrm>
            <a:off x="1357290" y="2456795"/>
            <a:ext cx="7429552" cy="4401205"/>
          </a:xfrm>
          <a:prstGeom prst="rect">
            <a:avLst/>
          </a:prstGeom>
          <a:noFill/>
        </p:spPr>
        <p:txBody>
          <a:bodyPr wrap="square" rtlCol="0">
            <a:spAutoFit/>
          </a:bodyPr>
          <a:lstStyle/>
          <a:p>
            <a:pPr lvl="0">
              <a:buFont typeface="Arial" pitchFamily="34" charset="0"/>
              <a:buChar char="•"/>
            </a:pPr>
            <a:r>
              <a:rPr lang="it-IT" sz="1400" dirty="0" smtClean="0"/>
              <a:t> Il sistema risponde troppo lentamente agli input</a:t>
            </a:r>
          </a:p>
          <a:p>
            <a:pPr lvl="0">
              <a:buFont typeface="Arial" pitchFamily="34" charset="0"/>
              <a:buChar char="•"/>
            </a:pPr>
            <a:r>
              <a:rPr lang="it-IT" sz="1400" dirty="0" smtClean="0"/>
              <a:t> I suggerimenti e le istruzioni sono utili	</a:t>
            </a:r>
          </a:p>
          <a:p>
            <a:pPr lvl="0">
              <a:buFont typeface="Arial" pitchFamily="34" charset="0"/>
              <a:buChar char="•"/>
            </a:pPr>
            <a:r>
              <a:rPr lang="it-IT" sz="1400" dirty="0" smtClean="0"/>
              <a:t> Qualche volta il sistema si è bloccato</a:t>
            </a:r>
          </a:p>
          <a:p>
            <a:pPr lvl="0">
              <a:buFont typeface="Arial" pitchFamily="34" charset="0"/>
              <a:buChar char="•"/>
            </a:pPr>
            <a:r>
              <a:rPr lang="it-IT" sz="1400" dirty="0" smtClean="0"/>
              <a:t> Imparare ad usare il sistema è difficoltoso</a:t>
            </a:r>
          </a:p>
          <a:p>
            <a:pPr lvl="0">
              <a:buFont typeface="Arial" pitchFamily="34" charset="0"/>
              <a:buChar char="•"/>
            </a:pPr>
            <a:r>
              <a:rPr lang="it-IT" sz="1400" dirty="0" smtClean="0"/>
              <a:t> Le informazioni di aiuto non sono risultate utili</a:t>
            </a:r>
          </a:p>
          <a:p>
            <a:pPr lvl="0">
              <a:buFont typeface="Arial" pitchFamily="34" charset="0"/>
              <a:buChar char="•"/>
            </a:pPr>
            <a:r>
              <a:rPr lang="it-IT" sz="1400" dirty="0" smtClean="0"/>
              <a:t> Ci vuole molto tempo per imparare la giusta sequenza di azioni</a:t>
            </a:r>
          </a:p>
          <a:p>
            <a:pPr lvl="0">
              <a:buFont typeface="Arial" pitchFamily="34" charset="0"/>
              <a:buChar char="•"/>
            </a:pPr>
            <a:r>
              <a:rPr lang="it-IT" sz="1400" dirty="0" smtClean="0"/>
              <a:t> Qualche volta vorrei sapere se ciò che sto facendo è giusto	</a:t>
            </a:r>
          </a:p>
          <a:p>
            <a:pPr lvl="0">
              <a:buFont typeface="Arial" pitchFamily="34" charset="0"/>
              <a:buChar char="•"/>
            </a:pPr>
            <a:r>
              <a:rPr lang="it-IT" sz="1400" dirty="0" smtClean="0"/>
              <a:t> L’interazione con questo sistema è gratificante</a:t>
            </a:r>
          </a:p>
          <a:p>
            <a:pPr lvl="0">
              <a:buFont typeface="Arial" pitchFamily="34" charset="0"/>
              <a:buChar char="•"/>
            </a:pPr>
            <a:r>
              <a:rPr lang="it-IT" sz="1400" dirty="0" smtClean="0"/>
              <a:t> Le informazioni sono esposte in maniera chiare e comprensibili</a:t>
            </a:r>
          </a:p>
          <a:p>
            <a:pPr lvl="0">
              <a:buFont typeface="Arial" pitchFamily="34" charset="0"/>
              <a:buChar char="•"/>
            </a:pPr>
            <a:r>
              <a:rPr lang="it-IT" sz="1400" dirty="0" smtClean="0"/>
              <a:t> Non  erano presenti abbastanza informazioni	</a:t>
            </a:r>
          </a:p>
          <a:p>
            <a:pPr lvl="0">
              <a:buFont typeface="Arial" pitchFamily="34" charset="0"/>
              <a:buChar char="•"/>
            </a:pPr>
            <a:r>
              <a:rPr lang="it-IT" sz="1400" dirty="0" smtClean="0"/>
              <a:t> Non mi piace usare questo sistema tutti i giorni			</a:t>
            </a:r>
          </a:p>
          <a:p>
            <a:pPr lvl="0">
              <a:buFont typeface="Arial" pitchFamily="34" charset="0"/>
              <a:buChar char="•"/>
            </a:pPr>
            <a:r>
              <a:rPr lang="it-IT" sz="1400" dirty="0" smtClean="0"/>
              <a:t> Usare questo sistema è frustrante				</a:t>
            </a:r>
          </a:p>
          <a:p>
            <a:pPr lvl="0">
              <a:buFont typeface="Arial" pitchFamily="34" charset="0"/>
              <a:buChar char="•"/>
            </a:pPr>
            <a:r>
              <a:rPr lang="it-IT" sz="1400" dirty="0" smtClean="0"/>
              <a:t> Il sistema è abbastanza veloce					            </a:t>
            </a:r>
          </a:p>
          <a:p>
            <a:pPr lvl="0">
              <a:buFont typeface="Arial" pitchFamily="34" charset="0"/>
              <a:buChar char="•"/>
            </a:pPr>
            <a:r>
              <a:rPr lang="it-IT" sz="1400" dirty="0" smtClean="0"/>
              <a:t> L’organizzazione dei menu e delle informazioni è </a:t>
            </a:r>
            <a:r>
              <a:rPr lang="it-IT" sz="1400" dirty="0" err="1" smtClean="0"/>
              <a:t>logic</a:t>
            </a:r>
            <a:r>
              <a:rPr lang="it-IT" sz="1400" dirty="0" smtClean="0"/>
              <a:t>	</a:t>
            </a:r>
          </a:p>
          <a:p>
            <a:pPr lvl="0">
              <a:buFont typeface="Arial" pitchFamily="34" charset="0"/>
              <a:buChar char="•"/>
            </a:pPr>
            <a:r>
              <a:rPr lang="it-IT" sz="1400" dirty="0" smtClean="0"/>
              <a:t> Imparare ad usare le nuove funzionalità risulta </a:t>
            </a:r>
            <a:r>
              <a:rPr lang="it-IT" sz="1400" dirty="0" err="1" smtClean="0"/>
              <a:t>difficil</a:t>
            </a:r>
            <a:r>
              <a:rPr lang="it-IT" sz="1400" dirty="0" smtClean="0"/>
              <a:t>		</a:t>
            </a:r>
          </a:p>
          <a:p>
            <a:pPr lvl="0">
              <a:buFont typeface="Arial" pitchFamily="34" charset="0"/>
              <a:buChar char="•"/>
            </a:pPr>
            <a:r>
              <a:rPr lang="it-IT" sz="1400" dirty="0" smtClean="0"/>
              <a:t> Troppe azioni richieste per eseguire un determinato task	</a:t>
            </a:r>
          </a:p>
          <a:p>
            <a:pPr lvl="0">
              <a:buFont typeface="Arial" pitchFamily="34" charset="0"/>
              <a:buChar char="•"/>
            </a:pPr>
            <a:r>
              <a:rPr lang="it-IT" sz="1400" dirty="0" smtClean="0"/>
              <a:t> I messaggi di errore non sono adeguati			</a:t>
            </a:r>
          </a:p>
          <a:p>
            <a:pPr lvl="0">
              <a:buFont typeface="Arial" pitchFamily="34" charset="0"/>
              <a:buChar char="•"/>
            </a:pPr>
            <a:r>
              <a:rPr lang="it-IT" sz="1400" dirty="0" smtClean="0"/>
              <a:t> Il sistema non ha sempre fornito quello che mi attendevo	</a:t>
            </a:r>
          </a:p>
          <a:p>
            <a:pPr lvl="0">
              <a:buFont typeface="Arial" pitchFamily="34" charset="0"/>
              <a:buChar char="•"/>
            </a:pPr>
            <a:r>
              <a:rPr lang="it-IT" sz="1400" dirty="0" smtClean="0"/>
              <a:t> E’ facile dimenticare come usare il sistema		</a:t>
            </a:r>
          </a:p>
          <a:p>
            <a:pPr>
              <a:buFont typeface="Arial" pitchFamily="34" charset="0"/>
              <a:buChar char="•"/>
            </a:pPr>
            <a:r>
              <a:rPr lang="it-IT" sz="1400" dirty="0" smtClean="0"/>
              <a:t> Ho avuto bisogno di assistenza molte volte durante l'uso </a:t>
            </a:r>
            <a:endParaRPr lang="it-IT"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Valutazione Euristica</a:t>
            </a:r>
            <a:endParaRPr lang="it-IT" dirty="0"/>
          </a:p>
        </p:txBody>
      </p:sp>
      <p:sp>
        <p:nvSpPr>
          <p:cNvPr id="5" name="CasellaDiTesto 4"/>
          <p:cNvSpPr txBox="1"/>
          <p:nvPr/>
        </p:nvSpPr>
        <p:spPr>
          <a:xfrm>
            <a:off x="1214414" y="1500174"/>
            <a:ext cx="7500990" cy="4247317"/>
          </a:xfrm>
          <a:prstGeom prst="rect">
            <a:avLst/>
          </a:prstGeom>
          <a:noFill/>
        </p:spPr>
        <p:txBody>
          <a:bodyPr wrap="square" rtlCol="0">
            <a:spAutoFit/>
          </a:bodyPr>
          <a:lstStyle/>
          <a:p>
            <a:r>
              <a:rPr lang="it-IT" dirty="0" smtClean="0"/>
              <a:t>Alcuni componenti del gruppo hanno risposto in maniera non soddisfacente alle domande che riguardano le prestazioni e le informazioni fornite dal sistema. Per questo tra le priorità da effettuare prima di passare all’implementazione abbiamo inserito le seguenti:</a:t>
            </a:r>
            <a:endParaRPr lang="it-IT" sz="1600" dirty="0" smtClean="0"/>
          </a:p>
          <a:p>
            <a:r>
              <a:rPr lang="it-IT" dirty="0" smtClean="0"/>
              <a:t> </a:t>
            </a:r>
            <a:endParaRPr lang="it-IT" sz="1600" dirty="0" smtClean="0"/>
          </a:p>
          <a:p>
            <a:pPr lvl="0">
              <a:buFont typeface="Arial" pitchFamily="34" charset="0"/>
              <a:buChar char="•"/>
            </a:pPr>
            <a:r>
              <a:rPr lang="it-IT" b="1" i="1" dirty="0" smtClean="0"/>
              <a:t>Priorità alta:</a:t>
            </a:r>
            <a:endParaRPr lang="it-IT" sz="1600" dirty="0" smtClean="0"/>
          </a:p>
          <a:p>
            <a:pPr lvl="2">
              <a:buFont typeface="Wingdings" pitchFamily="2" charset="2"/>
              <a:buChar char="§"/>
            </a:pPr>
            <a:r>
              <a:rPr lang="it-IT" dirty="0" smtClean="0"/>
              <a:t>Rimuovere la schermata di login obbligatorio per ogni utente del sistema lasciandola facoltativa solo agli utenti registrati.</a:t>
            </a:r>
            <a:endParaRPr lang="it-IT" sz="1600" dirty="0" smtClean="0"/>
          </a:p>
          <a:p>
            <a:pPr lvl="2">
              <a:buFont typeface="Wingdings" pitchFamily="2" charset="2"/>
              <a:buChar char="§"/>
            </a:pPr>
            <a:r>
              <a:rPr lang="it-IT" dirty="0" smtClean="0"/>
              <a:t>Rilasciare un identificativo numerico alla fine di ogni acquisto in modo da rendere verificabile la consegna del prodotto.</a:t>
            </a:r>
            <a:endParaRPr lang="it-IT" sz="1600" dirty="0" smtClean="0"/>
          </a:p>
          <a:p>
            <a:r>
              <a:rPr lang="it-IT" dirty="0" smtClean="0"/>
              <a:t> </a:t>
            </a:r>
            <a:endParaRPr lang="it-IT" sz="1600" dirty="0" smtClean="0"/>
          </a:p>
          <a:p>
            <a:pPr lvl="0">
              <a:buFont typeface="Arial" pitchFamily="34" charset="0"/>
              <a:buChar char="•"/>
            </a:pPr>
            <a:r>
              <a:rPr lang="it-IT" b="1" i="1" dirty="0" smtClean="0"/>
              <a:t>Priorità</a:t>
            </a:r>
            <a:r>
              <a:rPr lang="it-IT" sz="1600" b="1" i="1" dirty="0" smtClean="0"/>
              <a:t> bassa:</a:t>
            </a:r>
            <a:endParaRPr lang="it-IT" sz="1600" dirty="0" smtClean="0"/>
          </a:p>
          <a:p>
            <a:pPr lvl="2">
              <a:buFont typeface="Wingdings" pitchFamily="2" charset="2"/>
              <a:buChar char="§"/>
            </a:pPr>
            <a:r>
              <a:rPr lang="it-IT" dirty="0" smtClean="0"/>
              <a:t>Inserire maggiore informazione sui prodotti in particolar modo il prezzo di ogni unità</a:t>
            </a:r>
            <a:endParaRPr lang="it-IT" sz="1600" dirty="0" smtClean="0"/>
          </a:p>
          <a:p>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Tabella dei Task (revisionata)</a:t>
            </a:r>
            <a:endParaRPr lang="it-IT" dirty="0"/>
          </a:p>
        </p:txBody>
      </p:sp>
      <p:graphicFrame>
        <p:nvGraphicFramePr>
          <p:cNvPr id="6" name="Tabella 5"/>
          <p:cNvGraphicFramePr>
            <a:graphicFrameLocks noGrp="1"/>
          </p:cNvGraphicFramePr>
          <p:nvPr/>
        </p:nvGraphicFramePr>
        <p:xfrm>
          <a:off x="1357290" y="2000240"/>
          <a:ext cx="7215238" cy="3115927"/>
        </p:xfrm>
        <a:graphic>
          <a:graphicData uri="http://schemas.openxmlformats.org/drawingml/2006/table">
            <a:tbl>
              <a:tblPr/>
              <a:tblGrid>
                <a:gridCol w="1418592"/>
                <a:gridCol w="1855197"/>
                <a:gridCol w="1221294"/>
                <a:gridCol w="1228796"/>
                <a:gridCol w="1491359"/>
              </a:tblGrid>
              <a:tr h="339350">
                <a:tc>
                  <a:txBody>
                    <a:bodyPr/>
                    <a:lstStyle/>
                    <a:p>
                      <a:pPr algn="ctr">
                        <a:spcAft>
                          <a:spcPts val="0"/>
                        </a:spcAft>
                      </a:pPr>
                      <a:r>
                        <a:rPr lang="it-IT" sz="1200" b="1" kern="50" dirty="0">
                          <a:latin typeface="Times New Roman"/>
                          <a:ea typeface="Arial Unicode MS"/>
                          <a:cs typeface="Arial Unicode MS"/>
                        </a:rPr>
                        <a:t>Task</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Obiettivo</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Frequenza</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Priorità</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b="1" kern="50">
                          <a:latin typeface="Times New Roman"/>
                          <a:ea typeface="Arial Unicode MS"/>
                          <a:cs typeface="Arial Unicode MS"/>
                        </a:rPr>
                        <a:t>Importanza</a:t>
                      </a:r>
                    </a:p>
                  </a:txBody>
                  <a:tcPr marL="34860" marR="34860" marT="34860" marB="348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036">
                <a:tc>
                  <a:txBody>
                    <a:bodyPr/>
                    <a:lstStyle/>
                    <a:p>
                      <a:pPr algn="ctr">
                        <a:spcAft>
                          <a:spcPts val="0"/>
                        </a:spcAft>
                      </a:pPr>
                      <a:r>
                        <a:rPr lang="it-IT" sz="1200" kern="50" dirty="0">
                          <a:latin typeface="Times New Roman"/>
                          <a:ea typeface="Arial Unicode MS"/>
                          <a:cs typeface="Arial Unicode MS"/>
                        </a:rPr>
                        <a:t>Navigare nell'area acquisti</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Scelta dei prodotti da acquistare</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Necessaria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Media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462">
                <a:tc>
                  <a:txBody>
                    <a:bodyPr/>
                    <a:lstStyle/>
                    <a:p>
                      <a:pPr algn="ctr">
                        <a:spcAft>
                          <a:spcPts val="0"/>
                        </a:spcAft>
                      </a:pPr>
                      <a:r>
                        <a:rPr lang="it-IT" sz="1200" kern="50" dirty="0">
                          <a:latin typeface="Times New Roman"/>
                          <a:ea typeface="Arial Unicode MS"/>
                          <a:cs typeface="Arial Unicode MS"/>
                        </a:rPr>
                        <a:t>Scegliere i prodotti</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Scelta dei prodotti da acquistare</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Necessaria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462">
                <a:tc>
                  <a:txBody>
                    <a:bodyPr/>
                    <a:lstStyle/>
                    <a:p>
                      <a:pPr algn="ctr">
                        <a:spcAft>
                          <a:spcPts val="0"/>
                        </a:spcAft>
                      </a:pPr>
                      <a:r>
                        <a:rPr lang="it-IT" sz="1200" kern="50" dirty="0">
                          <a:latin typeface="Times New Roman"/>
                          <a:ea typeface="Arial Unicode MS"/>
                          <a:cs typeface="Arial Unicode MS"/>
                        </a:rPr>
                        <a:t>Pagare con carta SIM</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Effettuare il pagamento dei prodotti scelti</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Bassa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Facoltativa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Alta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2617">
                <a:tc>
                  <a:txBody>
                    <a:bodyPr/>
                    <a:lstStyle/>
                    <a:p>
                      <a:pPr algn="ctr">
                        <a:spcAft>
                          <a:spcPts val="0"/>
                        </a:spcAft>
                      </a:pPr>
                      <a:r>
                        <a:rPr lang="it-IT" sz="1200" kern="50">
                          <a:latin typeface="Times New Roman"/>
                          <a:ea typeface="Arial Unicode MS"/>
                          <a:cs typeface="Arial Unicode MS"/>
                        </a:rPr>
                        <a:t>Invio Dati GPS</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000" kern="50">
                          <a:latin typeface="Times New Roman"/>
                          <a:ea typeface="Arial Unicode MS"/>
                          <a:cs typeface="Arial Unicode MS"/>
                        </a:rPr>
                        <a:t>Fornire al venditore più vicino la locazione del cliente cosi da permettergli la consegna.</a:t>
                      </a:r>
                      <a:endParaRPr lang="it-IT" sz="1200" kern="50">
                        <a:latin typeface="Times New Roman"/>
                        <a:ea typeface="Arial Unicode MS"/>
                        <a:cs typeface="Arial Unicode MS"/>
                      </a:endParaRP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Bassa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a:latin typeface="Times New Roman"/>
                          <a:ea typeface="Arial Unicode MS"/>
                          <a:cs typeface="Arial Unicode MS"/>
                        </a:rPr>
                        <a:t>Bassa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t-IT" sz="1200" kern="50" dirty="0">
                          <a:latin typeface="Times New Roman"/>
                          <a:ea typeface="Arial Unicode MS"/>
                          <a:cs typeface="Arial Unicode MS"/>
                        </a:rPr>
                        <a:t>Media</a:t>
                      </a:r>
                    </a:p>
                  </a:txBody>
                  <a:tcPr marL="34860" marR="34860" marT="34860" marB="3486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ttangolo 7"/>
          <p:cNvSpPr/>
          <p:nvPr/>
        </p:nvSpPr>
        <p:spPr>
          <a:xfrm>
            <a:off x="1357290" y="1500174"/>
            <a:ext cx="1669240" cy="369332"/>
          </a:xfrm>
          <a:prstGeom prst="rect">
            <a:avLst/>
          </a:prstGeom>
        </p:spPr>
        <p:txBody>
          <a:bodyPr wrap="none">
            <a:spAutoFit/>
          </a:bodyPr>
          <a:lstStyle/>
          <a:p>
            <a:r>
              <a:rPr lang="it-IT" dirty="0" err="1" smtClean="0"/>
              <a:t>Chandra</a:t>
            </a:r>
            <a:r>
              <a:rPr lang="it-IT" dirty="0" smtClean="0"/>
              <a:t> </a:t>
            </a:r>
            <a:r>
              <a:rPr lang="it-IT" dirty="0" err="1" smtClean="0"/>
              <a:t>Suresh</a:t>
            </a:r>
            <a:endParaRPr lang="it-IT"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Modifiche al design</a:t>
            </a:r>
            <a:endParaRPr lang="it-IT" dirty="0"/>
          </a:p>
        </p:txBody>
      </p:sp>
      <p:pic>
        <p:nvPicPr>
          <p:cNvPr id="5" name="Picture 4" descr="C:\Users\STENO\Desktop\unisa\IUM\progetto\papersketch\04_Prodotto_mod.jpg"/>
          <p:cNvPicPr>
            <a:picLocks noChangeAspect="1" noChangeArrowheads="1"/>
          </p:cNvPicPr>
          <p:nvPr/>
        </p:nvPicPr>
        <p:blipFill>
          <a:blip r:embed="rId2" cstate="print"/>
          <a:srcRect t="2404" b="3845"/>
          <a:stretch>
            <a:fillRect/>
          </a:stretch>
        </p:blipFill>
        <p:spPr bwMode="auto">
          <a:xfrm>
            <a:off x="3714744" y="1214422"/>
            <a:ext cx="5153025" cy="2786082"/>
          </a:xfrm>
          <a:prstGeom prst="rect">
            <a:avLst/>
          </a:prstGeom>
          <a:noFill/>
        </p:spPr>
      </p:pic>
      <p:pic>
        <p:nvPicPr>
          <p:cNvPr id="4" name="Picture 2" descr="C:\Users\STENO\Desktop\unisa\IUM\progetto\papersketch\conferma.png"/>
          <p:cNvPicPr>
            <a:picLocks noChangeAspect="1" noChangeArrowheads="1"/>
          </p:cNvPicPr>
          <p:nvPr/>
        </p:nvPicPr>
        <p:blipFill>
          <a:blip r:embed="rId3" cstate="print"/>
          <a:srcRect t="4106"/>
          <a:stretch>
            <a:fillRect/>
          </a:stretch>
        </p:blipFill>
        <p:spPr bwMode="auto">
          <a:xfrm>
            <a:off x="1000100" y="3992782"/>
            <a:ext cx="5429288" cy="300811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Soluzione proposta</a:t>
            </a:r>
            <a:endParaRPr lang="it-IT" dirty="0"/>
          </a:p>
        </p:txBody>
      </p:sp>
      <p:sp>
        <p:nvSpPr>
          <p:cNvPr id="3" name="Segnaposto contenuto 2"/>
          <p:cNvSpPr>
            <a:spLocks noGrp="1"/>
          </p:cNvSpPr>
          <p:nvPr>
            <p:ph idx="1"/>
          </p:nvPr>
        </p:nvSpPr>
        <p:spPr/>
        <p:txBody>
          <a:bodyPr>
            <a:normAutofit fontScale="55000" lnSpcReduction="20000"/>
          </a:bodyPr>
          <a:lstStyle/>
          <a:p>
            <a:pPr>
              <a:buNone/>
            </a:pPr>
            <a:r>
              <a:rPr lang="it-IT" dirty="0" smtClean="0"/>
              <a:t> 	Noi vorremo realizzare un’applicazione per smartphone per l’India. In India la diffusione degli smartphone si sta espandendo molto velocemente, ce ne sono circa sessanta ogni cento abitanti, e addirittura è in vendita  un </a:t>
            </a:r>
            <a:r>
              <a:rPr lang="it-IT" dirty="0" err="1" smtClean="0"/>
              <a:t>tablet</a:t>
            </a:r>
            <a:r>
              <a:rPr lang="it-IT" dirty="0" smtClean="0"/>
              <a:t> con sistema </a:t>
            </a:r>
            <a:r>
              <a:rPr lang="it-IT" dirty="0" err="1" smtClean="0"/>
              <a:t>Android</a:t>
            </a:r>
            <a:r>
              <a:rPr lang="it-IT" dirty="0" smtClean="0"/>
              <a:t> , sviluppato dalla società </a:t>
            </a:r>
            <a:r>
              <a:rPr lang="it-IT" dirty="0" err="1" smtClean="0"/>
              <a:t>DataWind</a:t>
            </a:r>
            <a:r>
              <a:rPr lang="it-IT" dirty="0" smtClean="0"/>
              <a:t>, con base in Inghilterra, con la collaborazione dell’</a:t>
            </a:r>
            <a:r>
              <a:rPr lang="it-IT" dirty="0" err="1" smtClean="0"/>
              <a:t>Indian</a:t>
            </a:r>
            <a:r>
              <a:rPr lang="it-IT" dirty="0" smtClean="0"/>
              <a:t> </a:t>
            </a:r>
            <a:r>
              <a:rPr lang="it-IT" dirty="0" err="1" smtClean="0"/>
              <a:t>Institute</a:t>
            </a:r>
            <a:r>
              <a:rPr lang="it-IT" dirty="0" smtClean="0"/>
              <a:t> </a:t>
            </a:r>
            <a:r>
              <a:rPr lang="it-IT" dirty="0" err="1" smtClean="0"/>
              <a:t>of</a:t>
            </a:r>
            <a:r>
              <a:rPr lang="it-IT" dirty="0" smtClean="0"/>
              <a:t> </a:t>
            </a:r>
            <a:r>
              <a:rPr lang="it-IT" dirty="0" err="1" smtClean="0"/>
              <a:t>Technology</a:t>
            </a:r>
            <a:r>
              <a:rPr lang="it-IT" dirty="0" smtClean="0"/>
              <a:t> ,che è venduto a 45 dollari e regalato agli studenti; </a:t>
            </a:r>
            <a:br>
              <a:rPr lang="it-IT" dirty="0" smtClean="0"/>
            </a:br>
            <a:r>
              <a:rPr lang="it-IT" dirty="0" smtClean="0"/>
              <a:t>Si chiama </a:t>
            </a:r>
            <a:r>
              <a:rPr lang="it-IT" b="1" dirty="0" smtClean="0"/>
              <a:t>“</a:t>
            </a:r>
            <a:r>
              <a:rPr lang="it-IT" b="1" dirty="0" err="1" smtClean="0"/>
              <a:t>Aakash</a:t>
            </a:r>
            <a:r>
              <a:rPr lang="it-IT" b="1" dirty="0" smtClean="0"/>
              <a:t>”,</a:t>
            </a:r>
            <a:r>
              <a:rPr lang="it-IT" dirty="0" smtClean="0"/>
              <a:t> ed è un dispositivo </a:t>
            </a:r>
            <a:r>
              <a:rPr lang="it-IT" dirty="0" err="1" smtClean="0"/>
              <a:t>touchscreen</a:t>
            </a:r>
            <a:r>
              <a:rPr lang="it-IT" dirty="0" smtClean="0"/>
              <a:t>  ricco applicazioni.</a:t>
            </a:r>
            <a:br>
              <a:rPr lang="it-IT" dirty="0" smtClean="0"/>
            </a:br>
            <a:r>
              <a:rPr lang="it-IT" dirty="0" smtClean="0"/>
              <a:t>Un’altra importante osservazione che abbiamo fatto prima di pensare a quest’applicazione e che in India è molto sviluppato il </a:t>
            </a:r>
            <a:r>
              <a:rPr lang="it-IT" dirty="0" err="1" smtClean="0"/>
              <a:t>SimPay</a:t>
            </a:r>
            <a:r>
              <a:rPr lang="it-IT" dirty="0" smtClean="0"/>
              <a:t> , infatti molte compagnie telefoniche indiane permettono agli utenti di effettuare transazioni bancarie, come pagamenti o bonifici , utilizzando il credito della sim. Analizzando le stime di utilizzo degli smartphone da parte della popolazione indiana e la larga diffusione di </a:t>
            </a:r>
            <a:r>
              <a:rPr lang="it-IT" dirty="0" err="1" smtClean="0"/>
              <a:t>Intenet</a:t>
            </a:r>
            <a:r>
              <a:rPr lang="it-IT" dirty="0" smtClean="0"/>
              <a:t>,  il nostro sistema deve permettere a un abitante o a un commerciante di una zona rurale di avere pieno accesso alle risorse di base (cibo,medicinali,acqua) in modo da permettere all’utente di acquistare beni di prima necessità dalla città più vicina per poi farseli consegnare a domicilio , oppure effettuare un controllo sui prezzi e ordinare i beni per poi andarli a ritirare. Tutto questo utilizzando il credito della sim.</a:t>
            </a:r>
          </a:p>
          <a:p>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35608" y="274638"/>
            <a:ext cx="8137052" cy="1143000"/>
          </a:xfrm>
        </p:spPr>
        <p:txBody>
          <a:bodyPr>
            <a:noAutofit/>
          </a:bodyPr>
          <a:lstStyle/>
          <a:p>
            <a:r>
              <a:rPr lang="it-IT" dirty="0" smtClean="0"/>
              <a:t>Sviluppo di personaggi e dei </a:t>
            </a:r>
            <a:r>
              <a:rPr lang="it-IT" dirty="0" err="1" smtClean="0"/>
              <a:t>goals</a:t>
            </a:r>
            <a:endParaRPr lang="it-IT" dirty="0"/>
          </a:p>
        </p:txBody>
      </p:sp>
      <p:sp>
        <p:nvSpPr>
          <p:cNvPr id="3" name="Segnaposto contenuto 2"/>
          <p:cNvSpPr>
            <a:spLocks noGrp="1"/>
          </p:cNvSpPr>
          <p:nvPr>
            <p:ph idx="1"/>
          </p:nvPr>
        </p:nvSpPr>
        <p:spPr/>
        <p:txBody>
          <a:bodyPr>
            <a:normAutofit fontScale="40000" lnSpcReduction="20000"/>
          </a:bodyPr>
          <a:lstStyle/>
          <a:p>
            <a:r>
              <a:rPr lang="it-IT" dirty="0" smtClean="0"/>
              <a:t>Nella scelta dei personaggi e degli obiettivi, si è tenuto essenzialmente conto della situazione socio-economica di alcuni paesi in via di sviluppo, in particolar modo ci si è concentrati sull'India che secondo fonti ufficiali risulta essere il primo paese in via di sviluppo con la maggior diffusione di smartphone di fascia </a:t>
            </a:r>
            <a:r>
              <a:rPr lang="it-IT" dirty="0" err="1" smtClean="0"/>
              <a:t>medio-bassa</a:t>
            </a:r>
            <a:r>
              <a:rPr lang="it-IT" dirty="0" smtClean="0"/>
              <a:t>. </a:t>
            </a:r>
          </a:p>
          <a:p>
            <a:r>
              <a:rPr lang="it-IT" dirty="0" smtClean="0"/>
              <a:t>Il 60% della popolazione Indiana è impiegata nel settore terziario, spesso distante dai grandi centri cittadini e con scarsa difficoltà nel reperire denaro liquido, ed è quindi a questa fetta di popolazione che la nostra applicazione è maggiormente rivolta. </a:t>
            </a:r>
          </a:p>
          <a:p>
            <a:r>
              <a:rPr lang="it-IT" dirty="0" smtClean="0"/>
              <a:t>Le problematiche riscontrate quindi sono:</a:t>
            </a:r>
          </a:p>
          <a:p>
            <a:r>
              <a:rPr lang="it-IT" b="1" dirty="0" smtClean="0"/>
              <a:t>Scarso accesso al credito</a:t>
            </a:r>
            <a:br>
              <a:rPr lang="it-IT" b="1" dirty="0" smtClean="0"/>
            </a:br>
            <a:r>
              <a:rPr lang="it-IT" dirty="0" smtClean="0"/>
              <a:t>Il  70% della popolazione indiana risiede nelle zone rurali. L'India ha una vasta rete di istituti di credito, tuttavia, eccezion fatta per i grandi centri cittadini, non riesce a raggiungere le aree periferiche costringendo gli abitanti di quelle zone a difficoltosi spostamenti.</a:t>
            </a:r>
          </a:p>
          <a:p>
            <a:r>
              <a:rPr lang="it-IT" b="1" dirty="0" smtClean="0"/>
              <a:t>Scarsa mobilità</a:t>
            </a:r>
            <a:br>
              <a:rPr lang="it-IT" b="1" dirty="0" smtClean="0"/>
            </a:br>
            <a:r>
              <a:rPr lang="it-IT" dirty="0" smtClean="0"/>
              <a:t>Il trasporto pubblico soffre di tecnologia obsoleta, incapacità di gestione e bassa produttività del lavoro. Circa il 40%  delle famiglie indiane possiede una bicicletta di proprietà e solo lo 0,7% dei nuclei familiari possiede un' autovettura.</a:t>
            </a:r>
          </a:p>
          <a:p>
            <a:r>
              <a:rPr lang="it-IT" b="1" dirty="0" smtClean="0"/>
              <a:t>Difficoltà nella distribuzione delle risorse</a:t>
            </a:r>
            <a:br>
              <a:rPr lang="it-IT" b="1" dirty="0" smtClean="0"/>
            </a:br>
            <a:r>
              <a:rPr lang="it-IT" dirty="0" smtClean="0"/>
              <a:t>Molti commercianti dei villaggi indiani sono esclusi dalla catena dei grandi distributori. Alcune merci sono vendute loro dai produttori locali, ma chi possiede un negozio deve lasciarlo quattro volte al mese per andare a prendere l’81% dei prodotti che vende, e il fatto di spostarsi per ricostituire le scorte di merci non è un problema soltanto per i commercianti; gli abitanti dei villaggi finiscono con il pagare di più una serie, per altro limitata, di prodotti.</a:t>
            </a: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Obiettivi finali</a:t>
            </a:r>
            <a:endParaRPr lang="it-IT" dirty="0"/>
          </a:p>
        </p:txBody>
      </p:sp>
      <p:sp>
        <p:nvSpPr>
          <p:cNvPr id="3" name="Segnaposto contenuto 2"/>
          <p:cNvSpPr>
            <a:spLocks noGrp="1"/>
          </p:cNvSpPr>
          <p:nvPr>
            <p:ph idx="1"/>
          </p:nvPr>
        </p:nvSpPr>
        <p:spPr/>
        <p:txBody>
          <a:bodyPr>
            <a:normAutofit/>
          </a:bodyPr>
          <a:lstStyle/>
          <a:p>
            <a:pPr marL="87313" indent="-4763">
              <a:buNone/>
            </a:pPr>
            <a:r>
              <a:rPr lang="it-IT" dirty="0" smtClean="0"/>
              <a:t>Data la natura dell’applicazione, il suo utilizzo è rivolto principalmente ad utenti con ridotte possibilità di spostamento o con scarsa liquidità economica, senza fare altre distinzioni di natura economica, fisica o sociale. La scelta di tali obiettivi invece è stata dettata dalla necessità di risolvere i problemi di organizzazione e rifornimento sopracitati.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Profili Utente  1/4</a:t>
            </a:r>
            <a:endParaRPr lang="it-IT" dirty="0"/>
          </a:p>
        </p:txBody>
      </p:sp>
      <p:sp>
        <p:nvSpPr>
          <p:cNvPr id="3" name="Segnaposto contenuto 2"/>
          <p:cNvSpPr>
            <a:spLocks noGrp="1"/>
          </p:cNvSpPr>
          <p:nvPr>
            <p:ph idx="1"/>
          </p:nvPr>
        </p:nvSpPr>
        <p:spPr>
          <a:xfrm>
            <a:off x="928662" y="1428736"/>
            <a:ext cx="4714908" cy="4929222"/>
          </a:xfrm>
        </p:spPr>
        <p:txBody>
          <a:bodyPr>
            <a:normAutofit/>
          </a:bodyPr>
          <a:lstStyle/>
          <a:p>
            <a:pPr algn="just">
              <a:buNone/>
            </a:pPr>
            <a:r>
              <a:rPr lang="it-IT" sz="2200" b="1" dirty="0" err="1" smtClean="0"/>
              <a:t>Manjula</a:t>
            </a:r>
            <a:r>
              <a:rPr lang="it-IT" sz="2200" b="1" dirty="0" smtClean="0"/>
              <a:t> </a:t>
            </a:r>
            <a:r>
              <a:rPr lang="it-IT" sz="2200" b="1" dirty="0" err="1" smtClean="0"/>
              <a:t>Koothrappali</a:t>
            </a:r>
            <a:endParaRPr lang="it-IT" sz="2200" dirty="0" smtClean="0"/>
          </a:p>
          <a:p>
            <a:pPr marL="87313" indent="-4763" algn="just">
              <a:buNone/>
            </a:pPr>
            <a:r>
              <a:rPr lang="it-IT" sz="2200" dirty="0" smtClean="0"/>
              <a:t>ha 32 anni e vive alla periferia di Mumbai. Ha 5 figli. Per sostenere le spese della famiglia lavora in una fabbrica di tessuti 14 ore al giorno. Per ogni evenienza ha sempre con se un telefono cellulare con cui tenersi in contatto con i membri della sua famiglia. La sua condizione familiare  non le consente di avere con se una buona disponibilità di liquidità, e inoltre  gli orari lavorativi non le permettono di spostarsi comodamente né di fare spesa in modo tranquillo e organizzato. </a:t>
            </a:r>
          </a:p>
        </p:txBody>
      </p:sp>
      <p:pic>
        <p:nvPicPr>
          <p:cNvPr id="3074" name="Immagine 40" descr="manjula"/>
          <p:cNvPicPr>
            <a:picLocks noChangeAspect="1" noChangeArrowheads="1"/>
          </p:cNvPicPr>
          <p:nvPr/>
        </p:nvPicPr>
        <p:blipFill>
          <a:blip r:embed="rId2" cstate="print"/>
          <a:srcRect/>
          <a:stretch>
            <a:fillRect/>
          </a:stretch>
        </p:blipFill>
        <p:spPr bwMode="auto">
          <a:xfrm>
            <a:off x="6228790" y="1214422"/>
            <a:ext cx="2537400" cy="1714512"/>
          </a:xfrm>
          <a:prstGeom prst="rect">
            <a:avLst/>
          </a:prstGeom>
          <a:ln>
            <a:headEnd/>
            <a:tailEnd/>
          </a:ln>
        </p:spPr>
        <p:style>
          <a:lnRef idx="2">
            <a:schemeClr val="accent4"/>
          </a:lnRef>
          <a:fillRef idx="1">
            <a:schemeClr val="lt1"/>
          </a:fillRef>
          <a:effectRef idx="0">
            <a:schemeClr val="accent4"/>
          </a:effectRef>
          <a:fontRef idx="minor">
            <a:schemeClr val="dk1"/>
          </a:fontRef>
        </p:style>
      </p:pic>
      <p:sp>
        <p:nvSpPr>
          <p:cNvPr id="5" name="CasellaDiTesto 4"/>
          <p:cNvSpPr txBox="1"/>
          <p:nvPr/>
        </p:nvSpPr>
        <p:spPr>
          <a:xfrm>
            <a:off x="5786446" y="3071810"/>
            <a:ext cx="3143304"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it-IT" i="1" dirty="0" smtClean="0"/>
              <a:t>È in cerca di un sistema che le consenta di ordinare la spesa e ritirarla in un momento successivo, magari all’uscita dal lavoro, </a:t>
            </a:r>
          </a:p>
          <a:p>
            <a:pPr>
              <a:buNone/>
            </a:pPr>
            <a:r>
              <a:rPr lang="it-IT" i="1" dirty="0" smtClean="0"/>
              <a:t>senza perdere tempo in negozio,</a:t>
            </a:r>
          </a:p>
          <a:p>
            <a:pPr>
              <a:buNone/>
            </a:pPr>
            <a:r>
              <a:rPr lang="it-IT" i="1" dirty="0" smtClean="0"/>
              <a:t>e soprattutto pagando con un qualche sistema di credito che le eviti l’utilizzo di contanti.</a:t>
            </a:r>
            <a:endParaRPr lang="it-IT"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Profili Utente  2/4</a:t>
            </a:r>
            <a:endParaRPr lang="it-IT" dirty="0"/>
          </a:p>
        </p:txBody>
      </p:sp>
      <p:sp>
        <p:nvSpPr>
          <p:cNvPr id="3" name="Segnaposto contenuto 2"/>
          <p:cNvSpPr>
            <a:spLocks noGrp="1"/>
          </p:cNvSpPr>
          <p:nvPr>
            <p:ph idx="1"/>
          </p:nvPr>
        </p:nvSpPr>
        <p:spPr>
          <a:xfrm>
            <a:off x="928662" y="1428736"/>
            <a:ext cx="4714908" cy="4929222"/>
          </a:xfrm>
        </p:spPr>
        <p:txBody>
          <a:bodyPr>
            <a:noAutofit/>
          </a:bodyPr>
          <a:lstStyle/>
          <a:p>
            <a:pPr marL="87313" indent="-4763">
              <a:buNone/>
            </a:pPr>
            <a:r>
              <a:rPr lang="it-IT" sz="2600" b="1" dirty="0" err="1" smtClean="0"/>
              <a:t>Apu</a:t>
            </a:r>
            <a:r>
              <a:rPr lang="it-IT" sz="2600" b="1" dirty="0" smtClean="0"/>
              <a:t> </a:t>
            </a:r>
            <a:r>
              <a:rPr lang="it-IT" sz="2600" b="1" dirty="0" err="1" smtClean="0"/>
              <a:t>Nahasapeemapetilon</a:t>
            </a:r>
            <a:r>
              <a:rPr lang="it-IT" sz="2600" b="1" dirty="0" smtClean="0"/>
              <a:t> </a:t>
            </a:r>
          </a:p>
          <a:p>
            <a:pPr marL="87313" indent="-4763" algn="just">
              <a:buNone/>
            </a:pPr>
            <a:r>
              <a:rPr lang="it-IT" sz="2500" dirty="0" smtClean="0"/>
              <a:t>piccolo commerciante di 53 anni. Gestisce assieme alla moglie un negozietto di generi diversi in un villaggio di contadini nel nord del paese. Per approvvigionarlo deve allontanarsi per alcuni giorni dalla sua attività, affrontando un viaggio difficoltoso e pesante, spesso accompagnato dalla moglie; questo viaggio aggrava il prezzo a cui deve poi vendere la sua merce.</a:t>
            </a:r>
          </a:p>
        </p:txBody>
      </p:sp>
      <p:sp>
        <p:nvSpPr>
          <p:cNvPr id="5" name="CasellaDiTesto 4"/>
          <p:cNvSpPr txBox="1"/>
          <p:nvPr/>
        </p:nvSpPr>
        <p:spPr>
          <a:xfrm>
            <a:off x="5786446" y="3857628"/>
            <a:ext cx="3143304"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it-IT" i="1" dirty="0" smtClean="0"/>
              <a:t>Ha bisogno di un qualche metodo di approvvigionamento che gli eviti il problema degli spostamenti e che gli consenta di tenere comunque  un contatto diretto con i fornitori anche a distanza, così da potersi occupare meglio del suo negozio e della propria clientela</a:t>
            </a:r>
            <a:r>
              <a:rPr lang="it-IT" dirty="0" smtClean="0"/>
              <a:t>.</a:t>
            </a:r>
            <a:endParaRPr lang="it-IT" i="1" dirty="0"/>
          </a:p>
        </p:txBody>
      </p:sp>
      <p:pic>
        <p:nvPicPr>
          <p:cNvPr id="4098" name="Immagine 41" descr="real apu"/>
          <p:cNvPicPr>
            <a:picLocks noChangeAspect="1" noChangeArrowheads="1"/>
          </p:cNvPicPr>
          <p:nvPr/>
        </p:nvPicPr>
        <p:blipFill>
          <a:blip r:embed="rId2" cstate="print"/>
          <a:srcRect/>
          <a:stretch>
            <a:fillRect/>
          </a:stretch>
        </p:blipFill>
        <p:spPr bwMode="auto">
          <a:xfrm>
            <a:off x="5786446" y="719904"/>
            <a:ext cx="3074994" cy="3027233"/>
          </a:xfrm>
          <a:prstGeom prst="rect">
            <a:avLst/>
          </a:prstGeom>
          <a:ln>
            <a:headEnd/>
            <a:tailEnd/>
          </a:ln>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Profili Utente  3/4</a:t>
            </a:r>
            <a:endParaRPr lang="it-IT" dirty="0"/>
          </a:p>
        </p:txBody>
      </p:sp>
      <p:sp>
        <p:nvSpPr>
          <p:cNvPr id="3" name="Segnaposto contenuto 2"/>
          <p:cNvSpPr>
            <a:spLocks noGrp="1"/>
          </p:cNvSpPr>
          <p:nvPr>
            <p:ph idx="1"/>
          </p:nvPr>
        </p:nvSpPr>
        <p:spPr>
          <a:xfrm>
            <a:off x="1000100" y="1428736"/>
            <a:ext cx="4643470" cy="4929222"/>
          </a:xfrm>
        </p:spPr>
        <p:txBody>
          <a:bodyPr>
            <a:normAutofit lnSpcReduction="10000"/>
          </a:bodyPr>
          <a:lstStyle/>
          <a:p>
            <a:pPr algn="just">
              <a:buNone/>
            </a:pPr>
            <a:r>
              <a:rPr lang="it-IT" sz="2200" b="1" dirty="0" err="1" smtClean="0"/>
              <a:t>Chandra</a:t>
            </a:r>
            <a:r>
              <a:rPr lang="it-IT" sz="2200" b="1" dirty="0" smtClean="0"/>
              <a:t> </a:t>
            </a:r>
            <a:r>
              <a:rPr lang="it-IT" sz="2200" b="1" dirty="0" err="1" smtClean="0"/>
              <a:t>Suresh</a:t>
            </a:r>
            <a:endParaRPr lang="it-IT" sz="2200" dirty="0" smtClean="0"/>
          </a:p>
          <a:p>
            <a:pPr marL="87313" indent="-4763">
              <a:buNone/>
            </a:pPr>
            <a:r>
              <a:rPr lang="it-IT" sz="2600" dirty="0" smtClean="0"/>
              <a:t>è un allevatore di capre di 40 anni.  Vive solo e distante dal centro abitato, spostando il gregge da un altopiano all’altro in cerca di pascoli e contatti commerciali.</a:t>
            </a:r>
          </a:p>
          <a:p>
            <a:pPr marL="87313" indent="-4763">
              <a:buNone/>
            </a:pPr>
            <a:r>
              <a:rPr lang="it-IT" sz="2600" dirty="0" smtClean="0"/>
              <a:t>Raggiunge zone abitate solo in caso di necessità, per non dover lasciare incustodito il bestiame. Si tiene in contatto con i suoi familiari e con il mondo esterno grazie ad un cellulare.</a:t>
            </a:r>
          </a:p>
        </p:txBody>
      </p:sp>
      <p:sp>
        <p:nvSpPr>
          <p:cNvPr id="5" name="CasellaDiTesto 4"/>
          <p:cNvSpPr txBox="1"/>
          <p:nvPr/>
        </p:nvSpPr>
        <p:spPr>
          <a:xfrm>
            <a:off x="5786446" y="3786190"/>
            <a:ext cx="3143304"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it-IT" i="1" dirty="0" smtClean="0"/>
              <a:t>Vuole poter riceve beni di prima necessità dovunque si trovi,</a:t>
            </a:r>
          </a:p>
          <a:p>
            <a:pPr>
              <a:buNone/>
            </a:pPr>
            <a:r>
              <a:rPr lang="it-IT" i="1" dirty="0" smtClean="0"/>
              <a:t>senza dover necessariamente allontanarsi dai luoghi in cui il gregge pascola, poiché sarebbe difficoltoso, pericoloso e dispendioso tenerli rinchiusi o spostarli ogni volta che necessita di fare acquisti.</a:t>
            </a:r>
            <a:endParaRPr lang="it-IT" i="1" dirty="0"/>
          </a:p>
        </p:txBody>
      </p:sp>
      <p:pic>
        <p:nvPicPr>
          <p:cNvPr id="5122" name="Immagine 42" descr="700px-ILRI,_Stevie_Mann_-_Shepherd_in_Rajasthan,_India"/>
          <p:cNvPicPr>
            <a:picLocks noChangeAspect="1" noChangeArrowheads="1"/>
          </p:cNvPicPr>
          <p:nvPr/>
        </p:nvPicPr>
        <p:blipFill>
          <a:blip r:embed="rId2" cstate="print"/>
          <a:srcRect/>
          <a:stretch>
            <a:fillRect/>
          </a:stretch>
        </p:blipFill>
        <p:spPr bwMode="auto">
          <a:xfrm>
            <a:off x="5786446" y="1030804"/>
            <a:ext cx="3114684" cy="2668570"/>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Personalizzato 1">
      <a:dk1>
        <a:sysClr val="windowText" lastClr="000000"/>
      </a:dk1>
      <a:lt1>
        <a:sysClr val="window" lastClr="FFFFFF"/>
      </a:lt1>
      <a:dk2>
        <a:srgbClr val="4A5F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282</TotalTime>
  <Words>1866</Words>
  <Application>Microsoft Office PowerPoint</Application>
  <PresentationFormat>Presentazione su schermo (4:3)</PresentationFormat>
  <Paragraphs>200</Paragraphs>
  <Slides>35</Slides>
  <Notes>0</Notes>
  <HiddenSlides>0</HiddenSlides>
  <MMClips>0</MMClips>
  <ScaleCrop>false</ScaleCrop>
  <HeadingPairs>
    <vt:vector size="4" baseType="variant">
      <vt:variant>
        <vt:lpstr>Tema</vt:lpstr>
      </vt:variant>
      <vt:variant>
        <vt:i4>1</vt:i4>
      </vt:variant>
      <vt:variant>
        <vt:lpstr>Titoli diapositive</vt:lpstr>
      </vt:variant>
      <vt:variant>
        <vt:i4>35</vt:i4>
      </vt:variant>
    </vt:vector>
  </HeadingPairs>
  <TitlesOfParts>
    <vt:vector size="36" baseType="lpstr">
      <vt:lpstr>Solstice</vt:lpstr>
      <vt:lpstr>Jet Market</vt:lpstr>
      <vt:lpstr>Strutture e gestione del gruppo</vt:lpstr>
      <vt:lpstr>Descrizione del problema</vt:lpstr>
      <vt:lpstr>Soluzione proposta</vt:lpstr>
      <vt:lpstr>Sviluppo di personaggi e dei goals</vt:lpstr>
      <vt:lpstr>Obiettivi finali</vt:lpstr>
      <vt:lpstr>Profili Utente  1/4</vt:lpstr>
      <vt:lpstr>Profili Utente  2/4</vt:lpstr>
      <vt:lpstr>Profili Utente  3/4</vt:lpstr>
      <vt:lpstr>Profili Utente  4/4</vt:lpstr>
      <vt:lpstr>Tabella dei Task (esempio)</vt:lpstr>
      <vt:lpstr>Esempio di Scenario</vt:lpstr>
      <vt:lpstr>Analisi comparativa</vt:lpstr>
      <vt:lpstr>Analisi Comparativa</vt:lpstr>
      <vt:lpstr>Analisi Comparativa </vt:lpstr>
      <vt:lpstr>Analisi comparativa</vt:lpstr>
      <vt:lpstr>Analisi comparativa</vt:lpstr>
      <vt:lpstr>Paper Scketch 1/10</vt:lpstr>
      <vt:lpstr>Paper Scketch 2/10</vt:lpstr>
      <vt:lpstr>Paper Scketch 3/10</vt:lpstr>
      <vt:lpstr>Paper Scketch 4/10</vt:lpstr>
      <vt:lpstr>Paper Scketch 5/10</vt:lpstr>
      <vt:lpstr>Paper Scketch 6/10</vt:lpstr>
      <vt:lpstr>Paper Scketch 7/10</vt:lpstr>
      <vt:lpstr>Paper Scketch 8/10</vt:lpstr>
      <vt:lpstr>Paper Scketch 9/10</vt:lpstr>
      <vt:lpstr>Paper Scketch 10/10</vt:lpstr>
      <vt:lpstr>Prototipo</vt:lpstr>
      <vt:lpstr>Valutazione del design</vt:lpstr>
      <vt:lpstr>Valutazione del design</vt:lpstr>
      <vt:lpstr>Valutazione dell’usabilità</vt:lpstr>
      <vt:lpstr>Valutazione Euristica</vt:lpstr>
      <vt:lpstr>Valutazione Euristica</vt:lpstr>
      <vt:lpstr>Tabella dei Task (revisionata)</vt:lpstr>
      <vt:lpstr>Modifiche al design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Jet Market</dc:title>
  <dc:creator>STENO</dc:creator>
  <cp:lastModifiedBy>STENO</cp:lastModifiedBy>
  <cp:revision>30</cp:revision>
  <dcterms:created xsi:type="dcterms:W3CDTF">2011-12-10T11:35:34Z</dcterms:created>
  <dcterms:modified xsi:type="dcterms:W3CDTF">2011-12-12T11:41:10Z</dcterms:modified>
</cp:coreProperties>
</file>