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363"/>
    <a:srgbClr val="7C82F8"/>
    <a:srgbClr val="A1BEF9"/>
    <a:srgbClr val="DDF8A2"/>
    <a:srgbClr val="E8DFB2"/>
    <a:srgbClr val="C8B71A"/>
    <a:srgbClr val="E2AC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6" autoAdjust="0"/>
    <p:restoredTop sz="89612" autoAdjust="0"/>
  </p:normalViewPr>
  <p:slideViewPr>
    <p:cSldViewPr snapToGrid="0" showGuides="1">
      <p:cViewPr varScale="1">
        <p:scale>
          <a:sx n="75" d="100"/>
          <a:sy n="75" d="100"/>
        </p:scale>
        <p:origin x="91" y="48"/>
      </p:cViewPr>
      <p:guideLst>
        <p:guide orient="horz" pos="2296"/>
        <p:guide pos="3817"/>
        <p:guide pos="279"/>
        <p:guide pos="7378"/>
        <p:guide orient="horz" pos="560"/>
        <p:guide orient="horz" pos="3317"/>
        <p:guide orient="horz" pos="405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21:36: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24575,'0'765'0,"2"-744"0,0 0 0,1 0 0,1 0 0,13 36 0,-9-32 0,-1 1 0,4 35 0,-7-33 0,0 1 0,12 39 0,-11-55 0,-1 0 0,1-1 0,1 0 0,0 0 0,1 0 0,0-1 0,13 16 0,1-4 0,1 0 0,1-1 0,1-1 0,1-2 0,30 18 0,9 5 0,-11-7 0,61 29 0,-75-45 0,16 9 0,1-3 0,65 19 0,270 40 0,-106-28 0,-251-50 0,0-2 0,0-1 0,50-2 0,-42-2 0,67 9 0,154 27 0,-115-16 0,1-6 0,155-7 0,-295-6-273,-1 0 0,1 1 0,-1 0 0,11 2 0,-2 3-6553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22:22: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3461 24575,'232'2'0,"260"-4"0,-392-2 0,102-18 0,-165 14 0,0-1 0,46-20 0,-1 1 0,-9 7 0,1 3 0,124-13 0,-108 17 0,0-3 0,95-32 0,-123 32 0,136-43 0,42-10 0,-75 14 0,-7 2 0,36 8 0,115-34 0,-2-9 0,6-2 0,-123 18 0,15-5 0,518-153 0,-461 124 0,-99 36 0,442-143 0,-72 34 0,524-90 0,-19 11-1062,-255 55 667,-247 54 1903,108-23-1559,-607 166 51,-1-1 0,-1-2 0,0-2 0,56-26 0,-38 18 0,-44 17 0,1 0 0,0-1 0,-1 0 0,0 0 0,0-1 0,9-7 0,17-12 0,0 1 0,45-22 0,-33 20 0,-13 8 0,0 2 0,59-17 0,-56 21 0,0-2 0,40-21 0,-55 22 0,0 2 0,1 0 0,41-11 0,-49 16 0,0 0 0,21-11 0,-22 9 0,0 1 0,0 0 0,19-4 0,17-3 0,-2-3 0,51-23 0,-17 6 0,1 2-1365,-10 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22:22: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24575,'276'9'0,"327"54"0,-590-61 0,-5-2 0,0 1 0,0 0 0,0 0 0,0 1 0,0 0 0,0 0 0,-1 1 0,1 0 0,-1 0 0,0 1 0,12 7 0,-18-9 0,0-1 0,1 1 0,-1-1 0,-1 1 0,1 0 0,0 0 0,0-1 0,0 1 0,-1 0 0,1 0 0,-1 0 0,0 0 0,1-1 0,-1 1 0,0 0 0,0 0 0,0 0 0,0 0 0,-1 0 0,1 0 0,0 0 0,-1-1 0,0 1 0,1 0 0,-1 0 0,0-1 0,0 1 0,0 0 0,0-1 0,0 1 0,0 0 0,0-1 0,-2 2 0,-5 7 0,-1 0 0,-1-1 0,-15 13 0,24-21 0,-111 87 0,55-45 0,1 2 0,-52 56 0,11 10 0,80-89 0,2 0 0,0 1 0,-17 35 0,2 4 0,-1-1 0,-43 59 0,58-96-1365,3-4-5461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734A5-6567-4ED2-9F7E-DACF51ED7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8EEA3-02AD-487C-9709-3C609DF1E7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EEA3-02AD-487C-9709-3C609DF1E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335" y="5118300"/>
            <a:ext cx="12191331" cy="1739700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9" name="Freeform 7"/>
          <p:cNvSpPr/>
          <p:nvPr/>
        </p:nvSpPr>
        <p:spPr bwMode="auto">
          <a:xfrm>
            <a:off x="335" y="4862838"/>
            <a:ext cx="12191331" cy="562299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32" y="219934"/>
            <a:ext cx="1998710" cy="409668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2315914" y="2389997"/>
            <a:ext cx="7560173" cy="798874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170" b="1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029041" y="3580016"/>
            <a:ext cx="2133918" cy="38408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95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主讲教师：</a:t>
            </a:r>
            <a:r>
              <a:rPr lang="zh-CN" altLang="en-US" sz="1895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彭醇陵</a:t>
            </a:r>
            <a:endParaRPr lang="zh-CN" altLang="en-US" sz="1895" kern="1200" cap="all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45548" y="1423382"/>
            <a:ext cx="3300904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35" b="0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lang="zh-CN" altLang="en-US" sz="3035" b="0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语音信号处理</a:t>
            </a:r>
            <a:r>
              <a:rPr lang="en-US" altLang="zh-CN" sz="3035" b="0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endParaRPr lang="zh-CN" altLang="en-US" sz="3035" b="0" kern="1200" cap="all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5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1" grpId="1"/>
      <p:bldP spid="12" grpId="0"/>
      <p:bldP spid="12" grpId="1"/>
      <p:bldP spid="15" grpId="0"/>
      <p:bldP spid="15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F3EC8-61B6-4270-8C11-36535CEA88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48"/>
          <p:cNvSpPr txBox="1"/>
          <p:nvPr/>
        </p:nvSpPr>
        <p:spPr>
          <a:xfrm>
            <a:off x="2204368" y="1770718"/>
            <a:ext cx="2347634" cy="124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255" b="1" cap="all" spc="284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6255" b="1" cap="all" spc="284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48"/>
          <p:cNvSpPr txBox="1"/>
          <p:nvPr/>
        </p:nvSpPr>
        <p:spPr>
          <a:xfrm>
            <a:off x="2204368" y="2783548"/>
            <a:ext cx="3173334" cy="8628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17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  <a:endParaRPr lang="en-US" altLang="zh-CN" sz="417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Freeform 6"/>
          <p:cNvSpPr/>
          <p:nvPr/>
        </p:nvSpPr>
        <p:spPr bwMode="auto">
          <a:xfrm>
            <a:off x="335" y="5118300"/>
            <a:ext cx="12191331" cy="1739700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14" name="Freeform 7"/>
          <p:cNvSpPr/>
          <p:nvPr/>
        </p:nvSpPr>
        <p:spPr bwMode="auto">
          <a:xfrm>
            <a:off x="335" y="4862838"/>
            <a:ext cx="12191331" cy="562299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32" y="219934"/>
            <a:ext cx="1998710" cy="409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335" y="5118300"/>
            <a:ext cx="12191331" cy="1739700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7" name="Freeform 7"/>
          <p:cNvSpPr/>
          <p:nvPr/>
        </p:nvSpPr>
        <p:spPr bwMode="auto">
          <a:xfrm>
            <a:off x="335" y="4862838"/>
            <a:ext cx="12191331" cy="562299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32" y="219934"/>
            <a:ext cx="1998710" cy="409668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023659" y="2063440"/>
            <a:ext cx="1843077" cy="18551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13085" kern="1200" cap="all" spc="284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5067079" y="2334046"/>
            <a:ext cx="4988828" cy="765223"/>
          </a:xfrm>
          <a:prstGeom prst="rect">
            <a:avLst/>
          </a:prstGeom>
        </p:spPr>
        <p:txBody>
          <a:bodyPr anchor="ctr"/>
          <a:lstStyle>
            <a:lvl1pPr>
              <a:defRPr lang="zh-CN" altLang="en-US" sz="4170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417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417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7078" y="3114018"/>
            <a:ext cx="4988828" cy="8670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140"/>
            </a:lvl1pPr>
            <a:lvl2pPr marL="433705" indent="0">
              <a:buNone/>
              <a:defRPr sz="1140"/>
            </a:lvl2pPr>
            <a:lvl3pPr marL="866775" indent="0">
              <a:buNone/>
              <a:defRPr sz="1140"/>
            </a:lvl3pPr>
            <a:lvl4pPr marL="1300480" indent="0">
              <a:buNone/>
              <a:defRPr sz="1140"/>
            </a:lvl4pPr>
            <a:lvl5pPr marL="1734185" indent="0">
              <a:buNone/>
              <a:defRPr sz="1140"/>
            </a:lvl5pPr>
          </a:lstStyle>
          <a:p>
            <a:pPr eaLnBrk="0" hangingPunct="0"/>
            <a:r>
              <a:rPr lang="zh-CN" altLang="en-US" sz="114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  <a:endParaRPr lang="zh-CN" altLang="en-US" sz="114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675803" y="699296"/>
            <a:ext cx="11496606" cy="2966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-19590" y="219934"/>
            <a:ext cx="547287" cy="509024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9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32" y="219934"/>
            <a:ext cx="1998710" cy="40966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7510" y="223110"/>
            <a:ext cx="4743734" cy="509024"/>
          </a:xfrm>
          <a:prstGeom prst="rect">
            <a:avLst/>
          </a:prstGeom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675803" y="699296"/>
            <a:ext cx="11496606" cy="2966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-19590" y="219934"/>
            <a:ext cx="547287" cy="509024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9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32" y="219934"/>
            <a:ext cx="1998710" cy="40966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7510" y="223110"/>
            <a:ext cx="4743734" cy="509024"/>
          </a:xfrm>
          <a:prstGeom prst="rect">
            <a:avLst/>
          </a:prstGeom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335" y="5118300"/>
            <a:ext cx="12191331" cy="1739700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9" name="Freeform 7"/>
          <p:cNvSpPr/>
          <p:nvPr userDrawn="1"/>
        </p:nvSpPr>
        <p:spPr bwMode="auto">
          <a:xfrm>
            <a:off x="335" y="4862838"/>
            <a:ext cx="12191331" cy="562299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335" y="5118300"/>
            <a:ext cx="12191331" cy="1739700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9" name="Freeform 7"/>
          <p:cNvSpPr/>
          <p:nvPr/>
        </p:nvSpPr>
        <p:spPr bwMode="auto">
          <a:xfrm>
            <a:off x="335" y="4862838"/>
            <a:ext cx="12191331" cy="562299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32" y="219934"/>
            <a:ext cx="1998710" cy="40966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08524" y="3637335"/>
            <a:ext cx="2133918" cy="38408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95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主讲教师：</a:t>
            </a:r>
            <a:r>
              <a:rPr lang="zh-CN" altLang="en-US" sz="1895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彭醇陵</a:t>
            </a:r>
            <a:endParaRPr lang="zh-CN" altLang="en-US" sz="1895" kern="1200" cap="all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1828" y="1596152"/>
            <a:ext cx="3300904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35" b="0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lang="zh-CN" altLang="en-US" sz="3035" b="0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语音信号处理</a:t>
            </a:r>
            <a:r>
              <a:rPr lang="en-US" altLang="zh-CN" sz="3035" b="0" kern="1200" cap="all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endParaRPr lang="zh-CN" altLang="en-US" sz="3035" b="0" kern="1200" cap="all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2" grpId="1"/>
      <p:bldP spid="15" grpId="0"/>
      <p:bldP spid="15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1709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DFCB5-C9E3-435E-9E17-0208C8687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2DCE7-8F8D-4D40-9DA9-4776E916C3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837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2.png"/><Relationship Id="rId7" Type="http://schemas.openxmlformats.org/officeDocument/2006/relationships/customXml" Target="../ink/ink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6.png"/><Relationship Id="rId7" Type="http://schemas.openxmlformats.org/officeDocument/2006/relationships/customXml" Target="../ink/ink3.xml"/><Relationship Id="rId6" Type="http://schemas.openxmlformats.org/officeDocument/2006/relationships/image" Target="../media/image25.png"/><Relationship Id="rId5" Type="http://schemas.openxmlformats.org/officeDocument/2006/relationships/customXml" Target="../ink/ink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65805" y="1923415"/>
            <a:ext cx="5979160" cy="5092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600" dirty="0"/>
              <a:t>第</a:t>
            </a:r>
            <a:r>
              <a:rPr lang="en-US" altLang="zh-CN" sz="3600" dirty="0"/>
              <a:t>8</a:t>
            </a:r>
            <a:r>
              <a:rPr lang="zh-CN" altLang="en-US" sz="3600" dirty="0"/>
              <a:t>章 语音信号处理实验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0480040" y="3954780"/>
            <a:ext cx="1169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邹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雪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10" y="223110"/>
            <a:ext cx="6119850" cy="509024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中的语音信号的频域分析</a:t>
            </a:r>
            <a:endParaRPr lang="zh-CN" altLang="en-US" dirty="0"/>
          </a:p>
        </p:txBody>
      </p:sp>
      <p:sp>
        <p:nvSpPr>
          <p:cNvPr id="5" name="Rectangle 4"/>
          <p:cNvSpPr txBox="1">
            <a:spLocks noRot="1" noChangeArrowheads="1"/>
          </p:cNvSpPr>
          <p:nvPr/>
        </p:nvSpPr>
        <p:spPr>
          <a:xfrm>
            <a:off x="589280" y="765644"/>
            <a:ext cx="11186160" cy="3072848"/>
          </a:xfrm>
        </p:spPr>
        <p:txBody>
          <a:bodyPr/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ts val="95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490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短时傅里叶变换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计算第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帧语音信号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y;(n)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的短时傅里叶变换公式为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语音信号的倒谱和复倒谱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同态处理的特征子系统和特征逆子系统：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图片 2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1722948"/>
            <a:ext cx="3998278" cy="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22" y="3980732"/>
            <a:ext cx="3780976" cy="25318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10" y="223110"/>
            <a:ext cx="6272250" cy="509024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中的语音信号的频域分析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7510" y="972235"/>
            <a:ext cx="670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MATLAB的信号处理工具箱为同态信号处理提供了三个函数。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629" y="1581668"/>
            <a:ext cx="3254022" cy="12193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29" y="3181297"/>
            <a:ext cx="3490262" cy="12269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28" y="4788546"/>
            <a:ext cx="1834085" cy="65721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627" y="5559360"/>
            <a:ext cx="3254239" cy="5569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49548" y="2668740"/>
            <a:ext cx="5127023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实验要求：</a:t>
            </a:r>
            <a:endParaRPr lang="en-US" altLang="zh-CN" sz="2400" dirty="0"/>
          </a:p>
          <a:p>
            <a:r>
              <a:rPr lang="zh-CN" altLang="en-US" sz="2400" dirty="0"/>
              <a:t>       画出倒谱和复倒谱的显示图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96913" y="223838"/>
            <a:ext cx="6953567" cy="508000"/>
          </a:xfrm>
        </p:spPr>
        <p:txBody>
          <a:bodyPr/>
          <a:lstStyle/>
          <a:p>
            <a:r>
              <a:rPr lang="zh-CN" altLang="en-US" dirty="0"/>
              <a:t>选做：</a:t>
            </a:r>
            <a:r>
              <a:rPr lang="en-US" altLang="zh-CN" dirty="0"/>
              <a:t>MATLAB</a:t>
            </a:r>
            <a:r>
              <a:rPr lang="zh-CN" altLang="en-US" dirty="0"/>
              <a:t>中的语音信号的语谱图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3080" y="1090773"/>
            <a:ext cx="11130280" cy="2485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语谱图反映了语音信号的动态频率特性，在语音分析中具有重要的实用价值。被成为可视语言。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谱图的时间分辨率和频率分辨率是由窗函数的特性决定的。时间分辨率高，可以看出时间波形的每个周期及共振峰随时间的变化，但频率分辨率低，不足以分辨由于激励所形成的细微结构，称为宽带语谱图；而窄带语谱图正好与之相反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带语谱图可以获得较高的时间分辨率，反映频谱的快速时变过程；窄带语谱图可以获得较高的频率分辨率，反映频谱的精细结构。两者相结合，可以提供带两与语音特性相关的信息。语谱图上因其不同的灰度，形成不同的纹路，称之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。声纹因人而异，因此可以在司法、安全等场合得到应用。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图片 2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42" y="3576710"/>
            <a:ext cx="9383078" cy="312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中的语音信号分帧</a:t>
            </a:r>
            <a:endParaRPr lang="zh-CN" altLang="en-US" dirty="0"/>
          </a:p>
        </p:txBody>
      </p:sp>
      <p:sp>
        <p:nvSpPr>
          <p:cNvPr id="12290" name="Rectangle 4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21920" y="1131404"/>
            <a:ext cx="11917680" cy="3072848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语音信号一般可以通过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MATLAB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中自带的函数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audioread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来读入。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函数名称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audioread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功能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读入以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.wav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为扩展名的音频文件。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调用格式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:[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y,fs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nbits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]= 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audioread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wavFilename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）输入参数 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wavFilename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是指以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.wav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为扩展名的音频文件名称。输出参数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是数字化的音频信号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fs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是采样频率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nbits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是每个样点在编码时的二进制位数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比特数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audioread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函数常用调用格式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 = 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audioread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wavFilename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读取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file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所规定的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.wav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返回采样值放在向量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中。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 = 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audioread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wavFilename,N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):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读取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点的采样值放在向量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中。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 = 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audioread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wavFilename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,[N1,N2]):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读取从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Nl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N2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的采样点值放在向量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中。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）对语音信号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'xxx.wav'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读入数据的程序如下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Ly,fs,nbits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 = 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audioread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'xxx.wav');</a:t>
            </a: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中的语音信号分帧</a:t>
            </a:r>
            <a:endParaRPr lang="zh-CN" altLang="en-US" dirty="0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589280" y="1131404"/>
            <a:ext cx="11186160" cy="3072848"/>
          </a:xfrm>
        </p:spPr>
        <p:txBody>
          <a:bodyPr/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ts val="95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490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设读入语音文件的数据存放在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长为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，采样频率为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。，取每帧长为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wlen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377" y="1681348"/>
            <a:ext cx="5677392" cy="30482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6160" y="4853486"/>
            <a:ext cx="10596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位移量(简称为帧移)用</a:t>
            </a:r>
            <a:r>
              <a:rPr lang="en-US" altLang="zh-CN" dirty="0" err="1"/>
              <a:t>i</a:t>
            </a:r>
            <a:r>
              <a:rPr lang="zh-CN" altLang="en-US" dirty="0"/>
              <a:t>nc表示,相邻两帧之间的重叠部分为overlap=wlen—inc ,对于长为</a:t>
            </a:r>
            <a:r>
              <a:rPr lang="en-US" altLang="zh-CN" dirty="0"/>
              <a:t>N</a:t>
            </a:r>
            <a:r>
              <a:rPr lang="zh-CN" altLang="en-US" dirty="0"/>
              <a:t>的语音信号按下式分帧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11" y="5387476"/>
            <a:ext cx="6691146" cy="7898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中的语音信号分帧</a:t>
            </a:r>
            <a:endParaRPr lang="zh-CN" altLang="en-US" dirty="0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589280" y="1131404"/>
            <a:ext cx="11186160" cy="3072848"/>
          </a:xfrm>
        </p:spPr>
        <p:txBody>
          <a:bodyPr/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ts val="95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490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数据将被分成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fn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帧，每一帧在数据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中开始的位置为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6002" y="1676407"/>
            <a:ext cx="5502638" cy="4014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8360" y="2369975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设分帧后的数组为yseg,分帧可以通过一个循环来完成：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60" y="3096241"/>
            <a:ext cx="5912421" cy="13551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8360" y="4382726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除此之外，还可以采用指针的方法进行分帧：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02" y="4752058"/>
            <a:ext cx="2918713" cy="3429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642" y="5044188"/>
            <a:ext cx="8093141" cy="54868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642" y="5631337"/>
            <a:ext cx="4861981" cy="1905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749" y="6121139"/>
            <a:ext cx="4393163" cy="554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1" name="墨迹 20"/>
              <p14:cNvContentPartPr/>
              <p14:nvPr/>
            </p14:nvContentPartPr>
            <p14:xfrm>
              <a:off x="6075640" y="5831560"/>
              <a:ext cx="992880" cy="6850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8"/>
            </p:blipFill>
            <p:spPr>
              <a:xfrm>
                <a:off x="6075640" y="5831560"/>
                <a:ext cx="992880" cy="685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中的语音信号分帧</a:t>
            </a:r>
            <a:endParaRPr lang="zh-CN" altLang="en-US" dirty="0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589280" y="1131404"/>
            <a:ext cx="11186160" cy="3072848"/>
          </a:xfrm>
        </p:spPr>
        <p:txBody>
          <a:bodyPr/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ts val="95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490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MATLAB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中有分帧函数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enframe,segment,buffer2,frame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buffer2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frame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用的是第一种方法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而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enframe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segment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用的是第二种方法。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832" y="2473925"/>
            <a:ext cx="5766028" cy="1112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5" y="4089821"/>
            <a:ext cx="4661903" cy="1983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10" y="223110"/>
            <a:ext cx="5510250" cy="509024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中的语音信号分帧加窗</a:t>
            </a:r>
            <a:endParaRPr lang="zh-CN" altLang="en-US" dirty="0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589280" y="1131404"/>
            <a:ext cx="11186160" cy="3072848"/>
          </a:xfrm>
        </p:spPr>
        <p:txBody>
          <a:bodyPr/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ts val="95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490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在矩形窗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汉宁窗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汉明窗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6007" y="1813531"/>
            <a:ext cx="3535986" cy="6706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12" y="3276571"/>
            <a:ext cx="6629975" cy="6706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12" y="4996674"/>
            <a:ext cx="6843353" cy="6553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10" y="223110"/>
            <a:ext cx="5743930" cy="509024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中的语音信号分帧加窗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98337" y="4495304"/>
            <a:ext cx="8652543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实验要求：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）按照前面所讲的分帧的思路，编写</a:t>
            </a:r>
            <a:r>
              <a:rPr lang="en-US" altLang="zh-CN" sz="2800" dirty="0" err="1"/>
              <a:t>enframe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）分帧显示自己录入的语音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）改变不同的窗函数，观察显示语音信号的不同</a:t>
            </a:r>
            <a:endParaRPr lang="en-US" altLang="zh-CN" sz="2800" dirty="0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589280" y="1131404"/>
            <a:ext cx="11186160" cy="3072848"/>
          </a:xfrm>
        </p:spPr>
        <p:txBody>
          <a:bodyPr/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ts val="95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490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矩形窗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代码：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w = ones(N,1); 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汉宁窗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代码：  </a:t>
            </a:r>
            <a:r>
              <a:rPr lang="pt-BR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w = 0.54 - 0.46*cos(2*pi*(0:N-1)'/(N-1));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汉明窗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代码：  </a:t>
            </a:r>
            <a:r>
              <a:rPr lang="pt-BR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w = 0.5*(1 - cos(2*pi*(0:N-1)'/(N-1))); 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10" y="223110"/>
            <a:ext cx="5723610" cy="509024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中的语音信号的时域分析</a:t>
            </a:r>
            <a:endParaRPr lang="zh-CN" altLang="en-US" dirty="0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589280" y="765644"/>
            <a:ext cx="11186160" cy="3072848"/>
          </a:xfrm>
        </p:spPr>
        <p:txBody>
          <a:bodyPr/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ts val="95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490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短时能量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计算第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帧语音信号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y;(n)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的短时能量公式为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短时平均幅度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计算第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帧语音信号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y;(n)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的短时平均幅度公式为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短时过零率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计算第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帧语音信号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y;(n)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的短时过零率公式为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315" y="1889732"/>
            <a:ext cx="4000847" cy="640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15" y="3984746"/>
            <a:ext cx="4503810" cy="6706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50" y="5843240"/>
            <a:ext cx="7384420" cy="6782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10" y="223110"/>
            <a:ext cx="6363690" cy="509024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中的语音信号的时域分析</a:t>
            </a:r>
            <a:endParaRPr lang="zh-CN" altLang="en-US" dirty="0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589280" y="765644"/>
            <a:ext cx="11186160" cy="3072848"/>
          </a:xfrm>
        </p:spPr>
        <p:txBody>
          <a:bodyPr/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ts val="95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4905" indent="-216535" algn="l" defTabSz="866775" rtl="0" eaLnBrk="1" latinLnBrk="0" hangingPunct="1">
              <a:lnSpc>
                <a:spcPct val="90000"/>
              </a:lnSpc>
              <a:spcBef>
                <a:spcPts val="47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短时自相关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计算第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帧语音信号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y;(n)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的短时自相关公式为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短时平均幅度差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计算第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帧语音信号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y;(n)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的短时平均幅度差公式为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2395" y="1159009"/>
            <a:ext cx="3368332" cy="6858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342" y="2672374"/>
            <a:ext cx="4077053" cy="6782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5" y="3399425"/>
            <a:ext cx="5680549" cy="33733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080" y="2674768"/>
            <a:ext cx="3497883" cy="1577477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941920" y="3809800"/>
            <a:ext cx="4619160" cy="1361880"/>
            <a:chOff x="3941920" y="3809800"/>
            <a:chExt cx="4619160" cy="13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7" name="墨迹 16"/>
                <p14:cNvContentPartPr/>
                <p14:nvPr/>
              </p14:nvContentPartPr>
              <p14:xfrm>
                <a:off x="3941920" y="3925000"/>
                <a:ext cx="4405320" cy="1246680"/>
              </p14:xfrm>
            </p:contentPart>
          </mc:Choice>
          <mc:Fallback xmlns="">
            <p:pic>
              <p:nvPicPr>
                <p:cNvPr id="17" name="墨迹 16"/>
              </p:nvPicPr>
              <p:blipFill>
                <a:blip r:embed="rId6"/>
              </p:blipFill>
              <p:spPr>
                <a:xfrm>
                  <a:off x="3941920" y="3925000"/>
                  <a:ext cx="4405320" cy="124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18" name="墨迹 17"/>
                <p14:cNvContentPartPr/>
                <p14:nvPr/>
              </p14:nvContentPartPr>
              <p14:xfrm>
                <a:off x="8198560" y="3809800"/>
                <a:ext cx="362520" cy="367560"/>
              </p14:xfrm>
            </p:contentPart>
          </mc:Choice>
          <mc:Fallback xmlns="">
            <p:pic>
              <p:nvPicPr>
                <p:cNvPr id="18" name="墨迹 17"/>
              </p:nvPicPr>
              <p:blipFill>
                <a:blip r:embed="rId8"/>
              </p:blipFill>
              <p:spPr>
                <a:xfrm>
                  <a:off x="8198560" y="3809800"/>
                  <a:ext cx="362520" cy="367560"/>
                </a:xfrm>
                <a:prstGeom prst="rect"/>
              </p:spPr>
            </p:pic>
          </mc:Fallback>
        </mc:AlternateContent>
      </p:grpSp>
      <p:sp>
        <p:nvSpPr>
          <p:cNvPr id="20" name="文本框 19"/>
          <p:cNvSpPr txBox="1"/>
          <p:nvPr/>
        </p:nvSpPr>
        <p:spPr>
          <a:xfrm>
            <a:off x="6827068" y="4548340"/>
            <a:ext cx="5127023" cy="19380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实验要求：</a:t>
            </a:r>
            <a:endParaRPr lang="en-US" altLang="zh-CN" sz="2400" dirty="0"/>
          </a:p>
          <a:p>
            <a:r>
              <a:rPr lang="zh-CN" altLang="en-US" sz="2400" dirty="0"/>
              <a:t>       按照前面所讲的时域参数，</a:t>
            </a:r>
            <a:r>
              <a:rPr lang="zh-CN" altLang="en-US" sz="2400" dirty="0"/>
              <a:t>模仿短时能量代码，编写其它几个时域参数，并在一起显示，观察显示特征信号的不同</a:t>
            </a:r>
            <a:endParaRPr lang="en-US" altLang="zh-CN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  <p:tag name="commondata" val="eyJoZGlkIjoiZTEzNzc3M2UxYWQxYTZiYTJjMDdkMjlhNmIxOWM5MTkifQ=="/>
</p:tagLst>
</file>

<file path=ppt/theme/theme1.xml><?xml version="1.0" encoding="utf-8"?>
<a:theme xmlns:a="http://schemas.openxmlformats.org/drawingml/2006/main" name="主题1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1717</Words>
  <Application>WPS 演示</Application>
  <PresentationFormat>宽屏</PresentationFormat>
  <Paragraphs>113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Impact</vt:lpstr>
      <vt:lpstr>华文新魏</vt:lpstr>
      <vt:lpstr>Times New Roman</vt:lpstr>
      <vt:lpstr>Arial Unicode MS</vt:lpstr>
      <vt:lpstr>等线</vt:lpstr>
      <vt:lpstr>主题1</vt:lpstr>
      <vt:lpstr>第8章 语音信号处理实验</vt:lpstr>
      <vt:lpstr>MATLAB中的语音信号分帧</vt:lpstr>
      <vt:lpstr>MATLAB中的语音信号分帧</vt:lpstr>
      <vt:lpstr>MATLAB中的语音信号分帧</vt:lpstr>
      <vt:lpstr>MATLAB中的语音信号分帧</vt:lpstr>
      <vt:lpstr>MATLAB中的语音信号分帧加窗</vt:lpstr>
      <vt:lpstr>MATLAB中的语音信号分帧加窗</vt:lpstr>
      <vt:lpstr>MATLAB中的语音信号的时域分析</vt:lpstr>
      <vt:lpstr>MATLAB中的语音信号的时域分析</vt:lpstr>
      <vt:lpstr>MATLAB中的语音信号的频域分析</vt:lpstr>
      <vt:lpstr>MATLAB中的语音信号的频域分析</vt:lpstr>
      <vt:lpstr>选做：MATLAB中的语音信号的语谱图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线性移不变系统</dc:title>
  <dc:creator>Administrator</dc:creator>
  <cp:lastModifiedBy>番薯头</cp:lastModifiedBy>
  <cp:revision>994</cp:revision>
  <dcterms:created xsi:type="dcterms:W3CDTF">2020-02-21T02:58:00Z</dcterms:created>
  <dcterms:modified xsi:type="dcterms:W3CDTF">2024-05-21T04:30:39Z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2DD5A9C1BC4743A5B6711BBE403676A5_12</vt:lpwstr>
  </property>
  <property fmtid="{D5CDD505-2E9C-101B-9397-08002B2CF9AE}" pid="3" name="KSOProductBuildVer">
    <vt:lpwstr>2052-12.1.0.16929</vt:lpwstr>
  </property>
</Properties>
</file>