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73" r:id="rId9"/>
    <p:sldId id="269" r:id="rId10"/>
    <p:sldId id="271" r:id="rId11"/>
    <p:sldId id="272" r:id="rId12"/>
  </p:sldIdLst>
  <p:sldSz cx="9144000" cy="6858000" type="screen4x3"/>
  <p:notesSz cx="6761163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540" y="-90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635" y="53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594C9E3-A45F-461E-B542-8FD0656ACF36}" type="datetimeFigureOut">
              <a:rPr lang="zh-CN" altLang="en-US"/>
              <a:pPr>
                <a:defRPr/>
              </a:pPr>
              <a:t>2004-04-06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53EBB1B-6E2F-487F-8797-2189D02149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5D2A4DF-84DC-4F6A-9DE8-576A9DD48704}" type="datetimeFigureOut">
              <a:rPr lang="zh-CN" altLang="en-US"/>
              <a:pPr>
                <a:defRPr/>
              </a:pPr>
              <a:t>2004-04-06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275" y="4784725"/>
            <a:ext cx="5408613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05926DA-47BC-4C59-93A6-20ACDFCF9B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6"/>
          <p:cNvCxnSpPr/>
          <p:nvPr userDrawn="1"/>
        </p:nvCxnSpPr>
        <p:spPr>
          <a:xfrm flipV="1">
            <a:off x="274638" y="2824163"/>
            <a:ext cx="5829300" cy="1111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10" descr="http://lic.cqut.edu.cn/Content/Images/logo.jpg"/>
          <p:cNvPicPr>
            <a:picLocks noChangeAspect="1" noChangeArrowheads="1"/>
          </p:cNvPicPr>
          <p:nvPr userDrawn="1"/>
        </p:nvPicPr>
        <p:blipFill>
          <a:blip r:embed="rId2"/>
          <a:srcRect l="51814" r="13771" b="28642"/>
          <a:stretch>
            <a:fillRect/>
          </a:stretch>
        </p:blipFill>
        <p:spPr bwMode="auto">
          <a:xfrm>
            <a:off x="7704138" y="363538"/>
            <a:ext cx="1039812" cy="9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5"/>
          <p:cNvCxnSpPr/>
          <p:nvPr userDrawn="1"/>
        </p:nvCxnSpPr>
        <p:spPr>
          <a:xfrm flipV="1">
            <a:off x="274638" y="2824163"/>
            <a:ext cx="5829300" cy="11112"/>
          </a:xfrm>
          <a:prstGeom prst="line">
            <a:avLst/>
          </a:prstGeom>
          <a:ln w="28575"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10" descr="http://lic.cqut.edu.cn/Content/Images/logo.jpg"/>
          <p:cNvPicPr>
            <a:picLocks noChangeAspect="1" noChangeArrowheads="1"/>
          </p:cNvPicPr>
          <p:nvPr userDrawn="1"/>
        </p:nvPicPr>
        <p:blipFill>
          <a:blip r:embed="rId2"/>
          <a:srcRect l="16499" r="13771" b="28642"/>
          <a:stretch>
            <a:fillRect/>
          </a:stretch>
        </p:blipFill>
        <p:spPr bwMode="auto">
          <a:xfrm>
            <a:off x="7100888" y="363538"/>
            <a:ext cx="1762125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5"/>
          <p:cNvCxnSpPr/>
          <p:nvPr userDrawn="1"/>
        </p:nvCxnSpPr>
        <p:spPr>
          <a:xfrm flipV="1">
            <a:off x="274638" y="2824163"/>
            <a:ext cx="5829300" cy="11112"/>
          </a:xfrm>
          <a:prstGeom prst="line">
            <a:avLst/>
          </a:prstGeom>
          <a:ln w="2857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10" descr="http://lic.cqut.edu.cn/Content/Images/logo.jpg"/>
          <p:cNvPicPr>
            <a:picLocks noChangeAspect="1" noChangeArrowheads="1"/>
          </p:cNvPicPr>
          <p:nvPr userDrawn="1"/>
        </p:nvPicPr>
        <p:blipFill>
          <a:blip r:embed="rId2"/>
          <a:srcRect l="16499" r="13771" b="28642"/>
          <a:stretch>
            <a:fillRect/>
          </a:stretch>
        </p:blipFill>
        <p:spPr bwMode="auto">
          <a:xfrm>
            <a:off x="7100888" y="363538"/>
            <a:ext cx="1762125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 userDrawn="1"/>
        </p:nvSpPr>
        <p:spPr>
          <a:xfrm>
            <a:off x="8093075" y="714375"/>
            <a:ext cx="1047750" cy="57150"/>
          </a:xfrm>
          <a:custGeom>
            <a:avLst/>
            <a:gdLst>
              <a:gd name="connsiteX0" fmla="*/ 6350 w 8308581"/>
              <a:gd name="connsiteY0" fmla="*/ 6350 h 25400"/>
              <a:gd name="connsiteX1" fmla="*/ 8302231 w 830858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308581" h="25400">
                <a:moveTo>
                  <a:pt x="6350" y="6350"/>
                </a:moveTo>
                <a:lnTo>
                  <a:pt x="8302231" y="6350"/>
                </a:lnTo>
              </a:path>
            </a:pathLst>
          </a:custGeom>
          <a:ln>
            <a:solidFill>
              <a:srgbClr val="0070C0"/>
            </a:solidFill>
            <a:head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Freeform 3"/>
          <p:cNvSpPr/>
          <p:nvPr userDrawn="1"/>
        </p:nvSpPr>
        <p:spPr>
          <a:xfrm flipV="1">
            <a:off x="0" y="6484938"/>
            <a:ext cx="9140825" cy="46037"/>
          </a:xfrm>
          <a:custGeom>
            <a:avLst/>
            <a:gdLst>
              <a:gd name="connsiteX0" fmla="*/ 6350 w 8308581"/>
              <a:gd name="connsiteY0" fmla="*/ 6350 h 25400"/>
              <a:gd name="connsiteX1" fmla="*/ 8302231 w 830858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308581" h="25400">
                <a:moveTo>
                  <a:pt x="6350" y="6350"/>
                </a:moveTo>
                <a:lnTo>
                  <a:pt x="8302231" y="6350"/>
                </a:lnTo>
              </a:path>
            </a:pathLst>
          </a:custGeom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" name="TextBox 1"/>
          <p:cNvSpPr txBox="1">
            <a:spLocks noChangeArrowheads="1"/>
          </p:cNvSpPr>
          <p:nvPr userDrawn="1"/>
        </p:nvSpPr>
        <p:spPr bwMode="auto">
          <a:xfrm>
            <a:off x="6781800" y="6578600"/>
            <a:ext cx="23463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0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latin typeface="Segoe UI" pitchFamily="34" charset="0"/>
                <a:ea typeface="+mn-ea"/>
                <a:cs typeface="Segoe UI" pitchFamily="34" charset="0"/>
              </a:rPr>
              <a:t>©Chong Qing University of Technology</a:t>
            </a:r>
            <a:r>
              <a:rPr lang="en-US" altLang="zh-CN" sz="900" dirty="0">
                <a:latin typeface="Times New Roman" pitchFamily="18" charset="0"/>
                <a:ea typeface="+mn-ea"/>
                <a:cs typeface="Times New Roman" pitchFamily="18" charset="0"/>
              </a:rPr>
              <a:t>   </a:t>
            </a:r>
            <a:r>
              <a:rPr lang="en-US" altLang="zh-CN" sz="900" dirty="0">
                <a:latin typeface="Segoe UI" pitchFamily="34" charset="0"/>
                <a:ea typeface="+mn-ea"/>
                <a:cs typeface="Segoe UI" pitchFamily="34" charset="0"/>
              </a:rPr>
              <a:t>2016</a:t>
            </a:r>
          </a:p>
        </p:txBody>
      </p:sp>
      <p:sp>
        <p:nvSpPr>
          <p:cNvPr id="5" name="TextBox 1"/>
          <p:cNvSpPr txBox="1">
            <a:spLocks noChangeArrowheads="1"/>
          </p:cNvSpPr>
          <p:nvPr userDrawn="1"/>
        </p:nvSpPr>
        <p:spPr bwMode="auto">
          <a:xfrm>
            <a:off x="22225" y="6573838"/>
            <a:ext cx="94615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0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i="1" dirty="0">
                <a:solidFill>
                  <a:srgbClr val="000000"/>
                </a:solidFill>
                <a:latin typeface="Segoe UI" pitchFamily="34" charset="0"/>
                <a:ea typeface="+mn-ea"/>
                <a:cs typeface="Segoe UI" pitchFamily="34" charset="0"/>
              </a:rPr>
              <a:t>Physics Experiment</a:t>
            </a:r>
          </a:p>
        </p:txBody>
      </p:sp>
      <p:sp>
        <p:nvSpPr>
          <p:cNvPr id="6" name="Freeform 3"/>
          <p:cNvSpPr/>
          <p:nvPr userDrawn="1"/>
        </p:nvSpPr>
        <p:spPr>
          <a:xfrm>
            <a:off x="698500" y="714375"/>
            <a:ext cx="6072188" cy="47625"/>
          </a:xfrm>
          <a:custGeom>
            <a:avLst/>
            <a:gdLst>
              <a:gd name="connsiteX0" fmla="*/ 6350 w 8308581"/>
              <a:gd name="connsiteY0" fmla="*/ 6350 h 25400"/>
              <a:gd name="connsiteX1" fmla="*/ 8302231 w 830858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308581" h="25400">
                <a:moveTo>
                  <a:pt x="6350" y="6350"/>
                </a:moveTo>
                <a:lnTo>
                  <a:pt x="8302231" y="6350"/>
                </a:lnTo>
              </a:path>
            </a:pathLst>
          </a:custGeom>
          <a:ln>
            <a:solidFill>
              <a:srgbClr val="0070C0"/>
            </a:solidFill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" name="矩形 11"/>
          <p:cNvSpPr/>
          <p:nvPr userDrawn="1"/>
        </p:nvSpPr>
        <p:spPr>
          <a:xfrm>
            <a:off x="0" y="249238"/>
            <a:ext cx="608013" cy="492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8" name="等腰三角形 12"/>
          <p:cNvSpPr/>
          <p:nvPr userDrawn="1"/>
        </p:nvSpPr>
        <p:spPr>
          <a:xfrm>
            <a:off x="455613" y="246063"/>
            <a:ext cx="306387" cy="492125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pic>
        <p:nvPicPr>
          <p:cNvPr id="9" name="Picture 10" descr="http://lic.cqut.edu.cn/Content/Images/logo.jpg"/>
          <p:cNvPicPr>
            <a:picLocks noChangeAspect="1" noChangeArrowheads="1"/>
          </p:cNvPicPr>
          <p:nvPr userDrawn="1"/>
        </p:nvPicPr>
        <p:blipFill>
          <a:blip r:embed="rId2"/>
          <a:srcRect l="50761" r="13771" b="28642"/>
          <a:stretch>
            <a:fillRect/>
          </a:stretch>
        </p:blipFill>
        <p:spPr bwMode="auto">
          <a:xfrm>
            <a:off x="7164388" y="492125"/>
            <a:ext cx="53498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 userDrawn="1"/>
        </p:nvSpPr>
        <p:spPr>
          <a:xfrm>
            <a:off x="8093075" y="714375"/>
            <a:ext cx="1047750" cy="57150"/>
          </a:xfrm>
          <a:custGeom>
            <a:avLst/>
            <a:gdLst>
              <a:gd name="connsiteX0" fmla="*/ 6350 w 8308581"/>
              <a:gd name="connsiteY0" fmla="*/ 6350 h 25400"/>
              <a:gd name="connsiteX1" fmla="*/ 8302231 w 830858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308581" h="25400">
                <a:moveTo>
                  <a:pt x="6350" y="6350"/>
                </a:moveTo>
                <a:lnTo>
                  <a:pt x="8302231" y="6350"/>
                </a:lnTo>
              </a:path>
            </a:pathLst>
          </a:custGeom>
          <a:ln>
            <a:head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Freeform 3"/>
          <p:cNvSpPr/>
          <p:nvPr userDrawn="1"/>
        </p:nvSpPr>
        <p:spPr>
          <a:xfrm flipV="1">
            <a:off x="0" y="6484938"/>
            <a:ext cx="9140825" cy="46037"/>
          </a:xfrm>
          <a:custGeom>
            <a:avLst/>
            <a:gdLst>
              <a:gd name="connsiteX0" fmla="*/ 6350 w 8308581"/>
              <a:gd name="connsiteY0" fmla="*/ 6350 h 25400"/>
              <a:gd name="connsiteX1" fmla="*/ 8302231 w 830858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308581" h="25400">
                <a:moveTo>
                  <a:pt x="6350" y="6350"/>
                </a:moveTo>
                <a:lnTo>
                  <a:pt x="8302231" y="6350"/>
                </a:ln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" name="TextBox 1"/>
          <p:cNvSpPr txBox="1">
            <a:spLocks noChangeArrowheads="1"/>
          </p:cNvSpPr>
          <p:nvPr userDrawn="1"/>
        </p:nvSpPr>
        <p:spPr bwMode="auto">
          <a:xfrm>
            <a:off x="6781800" y="6578600"/>
            <a:ext cx="23463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0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latin typeface="Segoe UI" pitchFamily="34" charset="0"/>
                <a:ea typeface="+mn-ea"/>
                <a:cs typeface="Segoe UI" pitchFamily="34" charset="0"/>
              </a:rPr>
              <a:t>©Chong Qing University of Technology</a:t>
            </a:r>
            <a:r>
              <a:rPr lang="en-US" altLang="zh-CN" sz="900" dirty="0">
                <a:latin typeface="Times New Roman" pitchFamily="18" charset="0"/>
                <a:ea typeface="+mn-ea"/>
                <a:cs typeface="Times New Roman" pitchFamily="18" charset="0"/>
              </a:rPr>
              <a:t>   </a:t>
            </a:r>
            <a:r>
              <a:rPr lang="en-US" altLang="zh-CN" sz="900" dirty="0">
                <a:latin typeface="Segoe UI" pitchFamily="34" charset="0"/>
                <a:ea typeface="+mn-ea"/>
                <a:cs typeface="Segoe UI" pitchFamily="34" charset="0"/>
              </a:rPr>
              <a:t>2016</a:t>
            </a:r>
          </a:p>
        </p:txBody>
      </p:sp>
      <p:sp>
        <p:nvSpPr>
          <p:cNvPr id="5" name="TextBox 1"/>
          <p:cNvSpPr txBox="1">
            <a:spLocks noChangeArrowheads="1"/>
          </p:cNvSpPr>
          <p:nvPr userDrawn="1"/>
        </p:nvSpPr>
        <p:spPr bwMode="auto">
          <a:xfrm>
            <a:off x="22225" y="6573838"/>
            <a:ext cx="94615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0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i="1" dirty="0">
                <a:solidFill>
                  <a:srgbClr val="000000"/>
                </a:solidFill>
                <a:latin typeface="Segoe UI" pitchFamily="34" charset="0"/>
                <a:ea typeface="+mn-ea"/>
                <a:cs typeface="Segoe UI" pitchFamily="34" charset="0"/>
              </a:rPr>
              <a:t>Physics Experiment</a:t>
            </a:r>
          </a:p>
        </p:txBody>
      </p:sp>
      <p:sp>
        <p:nvSpPr>
          <p:cNvPr id="6" name="Freeform 3"/>
          <p:cNvSpPr/>
          <p:nvPr userDrawn="1"/>
        </p:nvSpPr>
        <p:spPr>
          <a:xfrm>
            <a:off x="698500" y="714375"/>
            <a:ext cx="6072188" cy="47625"/>
          </a:xfrm>
          <a:custGeom>
            <a:avLst/>
            <a:gdLst>
              <a:gd name="connsiteX0" fmla="*/ 6350 w 8308581"/>
              <a:gd name="connsiteY0" fmla="*/ 6350 h 25400"/>
              <a:gd name="connsiteX1" fmla="*/ 8302231 w 830858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308581" h="25400">
                <a:moveTo>
                  <a:pt x="6350" y="6350"/>
                </a:moveTo>
                <a:lnTo>
                  <a:pt x="8302231" y="6350"/>
                </a:lnTo>
              </a:path>
            </a:pathLst>
          </a:custGeom>
          <a:ln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" name="矩形 3"/>
          <p:cNvSpPr/>
          <p:nvPr userDrawn="1"/>
        </p:nvSpPr>
        <p:spPr>
          <a:xfrm>
            <a:off x="0" y="249238"/>
            <a:ext cx="608013" cy="492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8" name="等腰三角形 4"/>
          <p:cNvSpPr/>
          <p:nvPr userDrawn="1"/>
        </p:nvSpPr>
        <p:spPr>
          <a:xfrm>
            <a:off x="455613" y="246063"/>
            <a:ext cx="306387" cy="49212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pic>
        <p:nvPicPr>
          <p:cNvPr id="9" name="Picture 10" descr="http://lic.cqut.edu.cn/Content/Images/logo.jpg"/>
          <p:cNvPicPr>
            <a:picLocks noChangeAspect="1" noChangeArrowheads="1"/>
          </p:cNvPicPr>
          <p:nvPr userDrawn="1"/>
        </p:nvPicPr>
        <p:blipFill>
          <a:blip r:embed="rId2"/>
          <a:srcRect l="16499" r="13771" b="28642"/>
          <a:stretch>
            <a:fillRect/>
          </a:stretch>
        </p:blipFill>
        <p:spPr bwMode="auto">
          <a:xfrm>
            <a:off x="6905625" y="492125"/>
            <a:ext cx="1052513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 userDrawn="1"/>
        </p:nvSpPr>
        <p:spPr>
          <a:xfrm>
            <a:off x="8093075" y="714375"/>
            <a:ext cx="1047750" cy="57150"/>
          </a:xfrm>
          <a:custGeom>
            <a:avLst/>
            <a:gdLst>
              <a:gd name="connsiteX0" fmla="*/ 6350 w 8308581"/>
              <a:gd name="connsiteY0" fmla="*/ 6350 h 25400"/>
              <a:gd name="connsiteX1" fmla="*/ 8302231 w 830858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308581" h="25400">
                <a:moveTo>
                  <a:pt x="6350" y="6350"/>
                </a:moveTo>
                <a:lnTo>
                  <a:pt x="8302231" y="6350"/>
                </a:lnTo>
              </a:path>
            </a:pathLst>
          </a:custGeom>
          <a:ln>
            <a:solidFill>
              <a:srgbClr val="00B050"/>
            </a:solidFill>
            <a:head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Freeform 3"/>
          <p:cNvSpPr/>
          <p:nvPr userDrawn="1"/>
        </p:nvSpPr>
        <p:spPr>
          <a:xfrm flipV="1">
            <a:off x="0" y="6484938"/>
            <a:ext cx="9140825" cy="46037"/>
          </a:xfrm>
          <a:custGeom>
            <a:avLst/>
            <a:gdLst>
              <a:gd name="connsiteX0" fmla="*/ 6350 w 8308581"/>
              <a:gd name="connsiteY0" fmla="*/ 6350 h 25400"/>
              <a:gd name="connsiteX1" fmla="*/ 8302231 w 830858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308581" h="25400">
                <a:moveTo>
                  <a:pt x="6350" y="6350"/>
                </a:moveTo>
                <a:lnTo>
                  <a:pt x="8302231" y="635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" name="TextBox 1"/>
          <p:cNvSpPr txBox="1">
            <a:spLocks noChangeArrowheads="1"/>
          </p:cNvSpPr>
          <p:nvPr userDrawn="1"/>
        </p:nvSpPr>
        <p:spPr bwMode="auto">
          <a:xfrm>
            <a:off x="6781800" y="6578600"/>
            <a:ext cx="23463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0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latin typeface="Segoe UI" pitchFamily="34" charset="0"/>
                <a:ea typeface="+mn-ea"/>
                <a:cs typeface="Segoe UI" pitchFamily="34" charset="0"/>
              </a:rPr>
              <a:t>©Chong Qing University of Technology</a:t>
            </a:r>
            <a:r>
              <a:rPr lang="en-US" altLang="zh-CN" sz="900" dirty="0">
                <a:latin typeface="Times New Roman" pitchFamily="18" charset="0"/>
                <a:ea typeface="+mn-ea"/>
                <a:cs typeface="Times New Roman" pitchFamily="18" charset="0"/>
              </a:rPr>
              <a:t>   </a:t>
            </a:r>
            <a:r>
              <a:rPr lang="en-US" altLang="zh-CN" sz="900" dirty="0">
                <a:latin typeface="Segoe UI" pitchFamily="34" charset="0"/>
                <a:ea typeface="+mn-ea"/>
                <a:cs typeface="Segoe UI" pitchFamily="34" charset="0"/>
              </a:rPr>
              <a:t>2016</a:t>
            </a:r>
          </a:p>
        </p:txBody>
      </p:sp>
      <p:sp>
        <p:nvSpPr>
          <p:cNvPr id="5" name="TextBox 1"/>
          <p:cNvSpPr txBox="1">
            <a:spLocks noChangeArrowheads="1"/>
          </p:cNvSpPr>
          <p:nvPr userDrawn="1"/>
        </p:nvSpPr>
        <p:spPr bwMode="auto">
          <a:xfrm>
            <a:off x="22225" y="6573838"/>
            <a:ext cx="94615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0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i="1" dirty="0">
                <a:solidFill>
                  <a:srgbClr val="000000"/>
                </a:solidFill>
                <a:latin typeface="Segoe UI" pitchFamily="34" charset="0"/>
                <a:ea typeface="+mn-ea"/>
                <a:cs typeface="Segoe UI" pitchFamily="34" charset="0"/>
              </a:rPr>
              <a:t>Physics Experiment</a:t>
            </a:r>
          </a:p>
        </p:txBody>
      </p:sp>
      <p:sp>
        <p:nvSpPr>
          <p:cNvPr id="6" name="Freeform 3"/>
          <p:cNvSpPr/>
          <p:nvPr userDrawn="1"/>
        </p:nvSpPr>
        <p:spPr>
          <a:xfrm>
            <a:off x="698500" y="714375"/>
            <a:ext cx="6072188" cy="47625"/>
          </a:xfrm>
          <a:custGeom>
            <a:avLst/>
            <a:gdLst>
              <a:gd name="connsiteX0" fmla="*/ 6350 w 8308581"/>
              <a:gd name="connsiteY0" fmla="*/ 6350 h 25400"/>
              <a:gd name="connsiteX1" fmla="*/ 8302231 w 830858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308581" h="25400">
                <a:moveTo>
                  <a:pt x="6350" y="6350"/>
                </a:moveTo>
                <a:lnTo>
                  <a:pt x="8302231" y="6350"/>
                </a:lnTo>
              </a:path>
            </a:pathLst>
          </a:custGeom>
          <a:ln>
            <a:solidFill>
              <a:srgbClr val="00B050"/>
            </a:solidFill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" name="矩形 10"/>
          <p:cNvSpPr/>
          <p:nvPr userDrawn="1"/>
        </p:nvSpPr>
        <p:spPr>
          <a:xfrm>
            <a:off x="0" y="249238"/>
            <a:ext cx="608013" cy="49212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8" name="等腰三角形 11"/>
          <p:cNvSpPr/>
          <p:nvPr userDrawn="1"/>
        </p:nvSpPr>
        <p:spPr>
          <a:xfrm>
            <a:off x="455613" y="246063"/>
            <a:ext cx="306387" cy="49212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pic>
        <p:nvPicPr>
          <p:cNvPr id="9" name="Picture 10" descr="http://lic.cqut.edu.cn/Content/Images/logo.jpg"/>
          <p:cNvPicPr>
            <a:picLocks noChangeAspect="1" noChangeArrowheads="1"/>
          </p:cNvPicPr>
          <p:nvPr userDrawn="1"/>
        </p:nvPicPr>
        <p:blipFill>
          <a:blip r:embed="rId2"/>
          <a:srcRect l="16499" r="13771" b="28642"/>
          <a:stretch>
            <a:fillRect/>
          </a:stretch>
        </p:blipFill>
        <p:spPr bwMode="auto">
          <a:xfrm>
            <a:off x="6905625" y="492125"/>
            <a:ext cx="1052513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 userDrawn="1"/>
        </p:nvSpPr>
        <p:spPr>
          <a:xfrm flipV="1">
            <a:off x="0" y="6484938"/>
            <a:ext cx="9140825" cy="46037"/>
          </a:xfrm>
          <a:custGeom>
            <a:avLst/>
            <a:gdLst>
              <a:gd name="connsiteX0" fmla="*/ 6350 w 8308581"/>
              <a:gd name="connsiteY0" fmla="*/ 6350 h 25400"/>
              <a:gd name="connsiteX1" fmla="*/ 8302231 w 830858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308581" h="25400">
                <a:moveTo>
                  <a:pt x="6350" y="6350"/>
                </a:moveTo>
                <a:lnTo>
                  <a:pt x="8302231" y="6350"/>
                </a:lnTo>
              </a:path>
            </a:pathLst>
          </a:custGeom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TextBox 1"/>
          <p:cNvSpPr txBox="1">
            <a:spLocks noChangeArrowheads="1"/>
          </p:cNvSpPr>
          <p:nvPr userDrawn="1"/>
        </p:nvSpPr>
        <p:spPr bwMode="auto">
          <a:xfrm>
            <a:off x="6781800" y="6578600"/>
            <a:ext cx="23463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0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latin typeface="Segoe UI" pitchFamily="34" charset="0"/>
                <a:ea typeface="+mn-ea"/>
                <a:cs typeface="Segoe UI" pitchFamily="34" charset="0"/>
              </a:rPr>
              <a:t>©Chong Qing University of Technology</a:t>
            </a:r>
            <a:r>
              <a:rPr lang="en-US" altLang="zh-CN" sz="900" dirty="0">
                <a:latin typeface="Times New Roman" pitchFamily="18" charset="0"/>
                <a:ea typeface="+mn-ea"/>
                <a:cs typeface="Times New Roman" pitchFamily="18" charset="0"/>
              </a:rPr>
              <a:t>   </a:t>
            </a:r>
            <a:r>
              <a:rPr lang="en-US" altLang="zh-CN" sz="900" dirty="0">
                <a:latin typeface="Segoe UI" pitchFamily="34" charset="0"/>
                <a:ea typeface="+mn-ea"/>
                <a:cs typeface="Segoe UI" pitchFamily="34" charset="0"/>
              </a:rPr>
              <a:t>2016</a:t>
            </a:r>
          </a:p>
        </p:txBody>
      </p:sp>
      <p:sp>
        <p:nvSpPr>
          <p:cNvPr id="4" name="TextBox 1"/>
          <p:cNvSpPr txBox="1">
            <a:spLocks noChangeArrowheads="1"/>
          </p:cNvSpPr>
          <p:nvPr userDrawn="1"/>
        </p:nvSpPr>
        <p:spPr bwMode="auto">
          <a:xfrm>
            <a:off x="22225" y="6573838"/>
            <a:ext cx="94615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0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i="1" dirty="0">
                <a:solidFill>
                  <a:srgbClr val="000000"/>
                </a:solidFill>
                <a:latin typeface="Segoe UI" pitchFamily="34" charset="0"/>
                <a:ea typeface="+mn-ea"/>
                <a:cs typeface="Segoe UI" pitchFamily="34" charset="0"/>
              </a:rPr>
              <a:t>Physics Experiment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 userDrawn="1"/>
        </p:nvSpPr>
        <p:spPr>
          <a:xfrm flipV="1">
            <a:off x="0" y="6484938"/>
            <a:ext cx="9140825" cy="46037"/>
          </a:xfrm>
          <a:custGeom>
            <a:avLst/>
            <a:gdLst>
              <a:gd name="connsiteX0" fmla="*/ 6350 w 8308581"/>
              <a:gd name="connsiteY0" fmla="*/ 6350 h 25400"/>
              <a:gd name="connsiteX1" fmla="*/ 8302231 w 830858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308581" h="25400">
                <a:moveTo>
                  <a:pt x="6350" y="6350"/>
                </a:moveTo>
                <a:lnTo>
                  <a:pt x="8302231" y="635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TextBox 1"/>
          <p:cNvSpPr txBox="1">
            <a:spLocks noChangeArrowheads="1"/>
          </p:cNvSpPr>
          <p:nvPr userDrawn="1"/>
        </p:nvSpPr>
        <p:spPr bwMode="auto">
          <a:xfrm>
            <a:off x="6781800" y="6578600"/>
            <a:ext cx="23463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0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latin typeface="Segoe UI" pitchFamily="34" charset="0"/>
                <a:ea typeface="+mn-ea"/>
                <a:cs typeface="Segoe UI" pitchFamily="34" charset="0"/>
              </a:rPr>
              <a:t>©Chong Qing University of Technology</a:t>
            </a:r>
            <a:r>
              <a:rPr lang="en-US" altLang="zh-CN" sz="900" dirty="0">
                <a:latin typeface="Times New Roman" pitchFamily="18" charset="0"/>
                <a:ea typeface="+mn-ea"/>
                <a:cs typeface="Times New Roman" pitchFamily="18" charset="0"/>
              </a:rPr>
              <a:t>   </a:t>
            </a:r>
            <a:r>
              <a:rPr lang="en-US" altLang="zh-CN" sz="900" dirty="0">
                <a:latin typeface="Segoe UI" pitchFamily="34" charset="0"/>
                <a:ea typeface="+mn-ea"/>
                <a:cs typeface="Segoe UI" pitchFamily="34" charset="0"/>
              </a:rPr>
              <a:t>2016</a:t>
            </a:r>
          </a:p>
        </p:txBody>
      </p:sp>
      <p:sp>
        <p:nvSpPr>
          <p:cNvPr id="4" name="TextBox 1"/>
          <p:cNvSpPr txBox="1">
            <a:spLocks noChangeArrowheads="1"/>
          </p:cNvSpPr>
          <p:nvPr userDrawn="1"/>
        </p:nvSpPr>
        <p:spPr bwMode="auto">
          <a:xfrm>
            <a:off x="22225" y="6573838"/>
            <a:ext cx="94615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0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i="1" dirty="0">
                <a:solidFill>
                  <a:srgbClr val="000000"/>
                </a:solidFill>
                <a:latin typeface="Segoe UI" pitchFamily="34" charset="0"/>
                <a:ea typeface="+mn-ea"/>
                <a:cs typeface="Segoe UI" pitchFamily="34" charset="0"/>
              </a:rPr>
              <a:t>Physics Experiment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 userDrawn="1"/>
        </p:nvSpPr>
        <p:spPr>
          <a:xfrm flipV="1">
            <a:off x="0" y="6484938"/>
            <a:ext cx="9140825" cy="46037"/>
          </a:xfrm>
          <a:custGeom>
            <a:avLst/>
            <a:gdLst>
              <a:gd name="connsiteX0" fmla="*/ 6350 w 8308581"/>
              <a:gd name="connsiteY0" fmla="*/ 6350 h 25400"/>
              <a:gd name="connsiteX1" fmla="*/ 8302231 w 830858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308581" h="25400">
                <a:moveTo>
                  <a:pt x="6350" y="6350"/>
                </a:moveTo>
                <a:lnTo>
                  <a:pt x="8302231" y="6350"/>
                </a:lnTo>
              </a:path>
            </a:pathLst>
          </a:cu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TextBox 1"/>
          <p:cNvSpPr txBox="1">
            <a:spLocks noChangeArrowheads="1"/>
          </p:cNvSpPr>
          <p:nvPr userDrawn="1"/>
        </p:nvSpPr>
        <p:spPr bwMode="auto">
          <a:xfrm>
            <a:off x="6781800" y="6578600"/>
            <a:ext cx="23463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0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latin typeface="Segoe UI" pitchFamily="34" charset="0"/>
                <a:ea typeface="+mn-ea"/>
                <a:cs typeface="Segoe UI" pitchFamily="34" charset="0"/>
              </a:rPr>
              <a:t>©Chong Qing University of Technology</a:t>
            </a:r>
            <a:r>
              <a:rPr lang="en-US" altLang="zh-CN" sz="900" dirty="0">
                <a:latin typeface="Times New Roman" pitchFamily="18" charset="0"/>
                <a:ea typeface="+mn-ea"/>
                <a:cs typeface="Times New Roman" pitchFamily="18" charset="0"/>
              </a:rPr>
              <a:t>   </a:t>
            </a:r>
            <a:r>
              <a:rPr lang="en-US" altLang="zh-CN" sz="900" dirty="0">
                <a:latin typeface="Segoe UI" pitchFamily="34" charset="0"/>
                <a:ea typeface="+mn-ea"/>
                <a:cs typeface="Segoe UI" pitchFamily="34" charset="0"/>
              </a:rPr>
              <a:t>2016</a:t>
            </a:r>
          </a:p>
        </p:txBody>
      </p:sp>
      <p:sp>
        <p:nvSpPr>
          <p:cNvPr id="4" name="TextBox 1"/>
          <p:cNvSpPr txBox="1">
            <a:spLocks noChangeArrowheads="1"/>
          </p:cNvSpPr>
          <p:nvPr userDrawn="1"/>
        </p:nvSpPr>
        <p:spPr bwMode="auto">
          <a:xfrm>
            <a:off x="22225" y="6573838"/>
            <a:ext cx="94615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fontAlgn="auto">
              <a:lnSpc>
                <a:spcPts val="10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i="1" dirty="0">
                <a:solidFill>
                  <a:srgbClr val="000000"/>
                </a:solidFill>
                <a:latin typeface="Segoe UI" pitchFamily="34" charset="0"/>
                <a:ea typeface="+mn-ea"/>
                <a:cs typeface="Segoe UI" pitchFamily="34" charset="0"/>
              </a:rPr>
              <a:t>Physics Experiment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3F5352B-AAD7-4AEA-A64A-7323C6C6B692}" type="datetimeFigureOut">
              <a:rPr lang="zh-CN" altLang="en-US"/>
              <a:pPr>
                <a:defRPr/>
              </a:pPr>
              <a:t>2004-04-06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BA2D095-C0D6-4BAC-A674-8EFF7B5787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88938" y="1765300"/>
            <a:ext cx="8258175" cy="917575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3314" name="文本框 12"/>
          <p:cNvSpPr txBox="1">
            <a:spLocks noChangeArrowheads="1"/>
          </p:cNvSpPr>
          <p:nvPr/>
        </p:nvSpPr>
        <p:spPr bwMode="auto">
          <a:xfrm>
            <a:off x="280988" y="1670050"/>
            <a:ext cx="836612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 Unicode MS"/>
              </a:rPr>
              <a:t>实验</a:t>
            </a:r>
            <a:r>
              <a:rPr lang="en-US" altLang="zh-CN" sz="3000" b="1"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 Unicode MS"/>
              </a:rPr>
              <a:t>37</a:t>
            </a:r>
            <a:r>
              <a:rPr lang="zh-CN" altLang="en-US" sz="3000" b="1"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 Unicode MS"/>
              </a:rPr>
              <a:t>：</a:t>
            </a:r>
            <a:endParaRPr lang="en-US" altLang="zh-CN" sz="3000" b="1">
              <a:solidFill>
                <a:srgbClr val="0070C0"/>
              </a:solidFill>
              <a:latin typeface="黑体" pitchFamily="49" charset="-122"/>
              <a:ea typeface="黑体" pitchFamily="49" charset="-122"/>
              <a:cs typeface="Arial Unicode MS"/>
            </a:endParaRPr>
          </a:p>
          <a:p>
            <a:r>
              <a:rPr lang="zh-CN" altLang="en-US" sz="4000" b="1">
                <a:latin typeface="微软雅黑" pitchFamily="34" charset="-122"/>
                <a:ea typeface="微软雅黑" pitchFamily="34" charset="-122"/>
                <a:cs typeface="Arial Unicode MS"/>
              </a:rPr>
              <a:t>拉伸法测金属丝杨氏模量</a:t>
            </a:r>
          </a:p>
        </p:txBody>
      </p:sp>
      <p:sp>
        <p:nvSpPr>
          <p:cNvPr id="13315" name="文本框 1"/>
          <p:cNvSpPr txBox="1">
            <a:spLocks noChangeArrowheads="1"/>
          </p:cNvSpPr>
          <p:nvPr/>
        </p:nvSpPr>
        <p:spPr bwMode="auto">
          <a:xfrm>
            <a:off x="388938" y="2881313"/>
            <a:ext cx="17827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廖飞</a:t>
            </a:r>
            <a:endParaRPr lang="en-US" altLang="zh-CN" b="1">
              <a:latin typeface="Calibri" pitchFamily="34" charset="0"/>
            </a:endParaRPr>
          </a:p>
          <a:p>
            <a:r>
              <a:rPr lang="zh-CN" altLang="en-US" b="1">
                <a:latin typeface="Calibri" pitchFamily="34" charset="0"/>
              </a:rPr>
              <a:t>物理实验中心</a:t>
            </a:r>
            <a:endParaRPr lang="en-US" altLang="zh-CN" b="1">
              <a:latin typeface="Calibri" pitchFamily="34" charset="0"/>
            </a:endParaRPr>
          </a:p>
          <a:p>
            <a:r>
              <a:rPr lang="zh-CN" altLang="en-US" b="1">
                <a:latin typeface="Calibri" pitchFamily="34" charset="0"/>
              </a:rPr>
              <a:t>理学院</a:t>
            </a:r>
            <a:endParaRPr lang="en-US" altLang="zh-CN" b="1">
              <a:latin typeface="Calibri" pitchFamily="34" charset="0"/>
            </a:endParaRPr>
          </a:p>
          <a:p>
            <a:r>
              <a:rPr lang="en-US" altLang="zh-CN" b="1">
                <a:latin typeface="Calibri" pitchFamily="34" charset="0"/>
              </a:rPr>
              <a:t>2021.09</a:t>
            </a:r>
            <a:endParaRPr lang="zh-CN" altLang="en-US" b="1">
              <a:latin typeface="Calibri" pitchFamily="34" charset="0"/>
            </a:endParaRPr>
          </a:p>
        </p:txBody>
      </p:sp>
      <p:pic>
        <p:nvPicPr>
          <p:cNvPr id="13316" name="图片 7"/>
          <p:cNvPicPr>
            <a:picLocks noChangeAspect="1"/>
          </p:cNvPicPr>
          <p:nvPr/>
        </p:nvPicPr>
        <p:blipFill>
          <a:blip r:embed="rId2"/>
          <a:srcRect l="13016" r="11986" b="3516"/>
          <a:stretch>
            <a:fillRect/>
          </a:stretch>
        </p:blipFill>
        <p:spPr bwMode="auto">
          <a:xfrm>
            <a:off x="3792538" y="3632200"/>
            <a:ext cx="4903787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4"/>
          <p:cNvSpPr txBox="1">
            <a:spLocks noChangeArrowheads="1"/>
          </p:cNvSpPr>
          <p:nvPr/>
        </p:nvSpPr>
        <p:spPr bwMode="auto">
          <a:xfrm>
            <a:off x="744538" y="130175"/>
            <a:ext cx="4349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实验讨论</a:t>
            </a:r>
          </a:p>
        </p:txBody>
      </p:sp>
      <p:sp>
        <p:nvSpPr>
          <p:cNvPr id="23554" name="文本框 7"/>
          <p:cNvSpPr txBox="1">
            <a:spLocks noChangeArrowheads="1"/>
          </p:cNvSpPr>
          <p:nvPr/>
        </p:nvSpPr>
        <p:spPr bwMode="auto">
          <a:xfrm>
            <a:off x="222250" y="1016000"/>
            <a:ext cx="81343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估算光杠杆系统的放大倍数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如何测应力应变关系曲线，尝试解释曲线各段的物理过程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用胡克定律解释杨氏模量与金属丝振动频率间的关系</a:t>
            </a:r>
          </a:p>
        </p:txBody>
      </p:sp>
      <p:pic>
        <p:nvPicPr>
          <p:cNvPr id="23555" name="图片 8"/>
          <p:cNvPicPr>
            <a:picLocks noChangeAspect="1"/>
          </p:cNvPicPr>
          <p:nvPr/>
        </p:nvPicPr>
        <p:blipFill>
          <a:blip r:embed="rId2"/>
          <a:srcRect l="13016" r="11986" b="3516"/>
          <a:stretch>
            <a:fillRect/>
          </a:stretch>
        </p:blipFill>
        <p:spPr bwMode="auto">
          <a:xfrm>
            <a:off x="4054475" y="3182938"/>
            <a:ext cx="4903788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文本框 2"/>
          <p:cNvSpPr txBox="1">
            <a:spLocks noChangeArrowheads="1"/>
          </p:cNvSpPr>
          <p:nvPr/>
        </p:nvSpPr>
        <p:spPr bwMode="auto">
          <a:xfrm>
            <a:off x="744538" y="130175"/>
            <a:ext cx="4349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教学改进及反馈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http://img5.imgtn.bdimg.com/it/u=1607699207,117260718&amp;fm=21&amp;gp=0.jpg"/>
          <p:cNvSpPr>
            <a:spLocks noChangeAspect="1" noChangeArrowheads="1"/>
          </p:cNvSpPr>
          <p:nvPr/>
        </p:nvSpPr>
        <p:spPr bwMode="auto">
          <a:xfrm>
            <a:off x="115888" y="749300"/>
            <a:ext cx="228600" cy="228600"/>
          </a:xfrm>
          <a:prstGeom prst="rect">
            <a:avLst/>
          </a:prstGeom>
          <a:noFill/>
          <a:extLst/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684213" y="87313"/>
            <a:ext cx="40386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实验目的</a:t>
            </a:r>
          </a:p>
        </p:txBody>
      </p:sp>
      <p:sp>
        <p:nvSpPr>
          <p:cNvPr id="14339" name="内容占位符 9"/>
          <p:cNvSpPr txBox="1">
            <a:spLocks/>
          </p:cNvSpPr>
          <p:nvPr/>
        </p:nvSpPr>
        <p:spPr bwMode="auto">
          <a:xfrm>
            <a:off x="673100" y="1296988"/>
            <a:ext cx="7488238" cy="1339850"/>
          </a:xfrm>
          <a:prstGeom prst="rect">
            <a:avLst/>
          </a:prstGeom>
          <a:noFill/>
          <a:ln w="6350">
            <a:noFill/>
            <a:prstDash val="dash"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观察金属丝的弹性形变规律，学习用静力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拉伸法测杨氏模量</a:t>
            </a:r>
            <a:endParaRPr lang="en-US" altLang="zh-CN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学习用光杠杆法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测微小长度变化</a:t>
            </a:r>
            <a:endParaRPr lang="en-US" altLang="zh-CN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学习望远镜的结构及使用方法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3"/>
          <p:cNvSpPr txBox="1">
            <a:spLocks noChangeArrowheads="1"/>
          </p:cNvSpPr>
          <p:nvPr/>
        </p:nvSpPr>
        <p:spPr bwMode="auto">
          <a:xfrm>
            <a:off x="757238" y="130175"/>
            <a:ext cx="4927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实验背景</a:t>
            </a: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425450" y="877888"/>
            <a:ext cx="8291513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杨氏弹性模量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(Young's modulus)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是表征弹性限度内物质材料抗拉或抗压的物理量，它是沿纵向的弹性模量，是材料力学名词。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1807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年因英国医生兼物理学家托马斯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(Thomas Young, 1773-1829)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所得结果而命名。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杨氏模量，常用于表征材料刚性性质。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常用测量方法有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拉伸法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，梁弯曲法，振动法，内耗法等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近年来光纤传感，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AFM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等新技术被引入到杨氏模量的测量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3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475" y="4435475"/>
            <a:ext cx="34290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1563" y="4537075"/>
            <a:ext cx="2411412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244475" y="5948363"/>
            <a:ext cx="32639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Stretching and Breaking of Ultrathin MoS2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DOI: 10.1021/nn203879f 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5366" name="图片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11925" y="4389438"/>
            <a:ext cx="175260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6126163" y="5948363"/>
            <a:ext cx="2868612" cy="55403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Development of new metallic alloys for biomedical applications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DOI:10.1016/j.actbio.2012.06.037 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696913" y="2992438"/>
            <a:ext cx="3409950" cy="152558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3" name="文本框 10"/>
          <p:cNvSpPr txBox="1">
            <a:spLocks noChangeArrowheads="1"/>
          </p:cNvSpPr>
          <p:nvPr/>
        </p:nvSpPr>
        <p:spPr bwMode="auto">
          <a:xfrm>
            <a:off x="754063" y="120650"/>
            <a:ext cx="4927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实验原理</a:t>
            </a:r>
          </a:p>
        </p:txBody>
      </p:sp>
      <p:sp>
        <p:nvSpPr>
          <p:cNvPr id="1544" name="内容占位符 9"/>
          <p:cNvSpPr txBox="1">
            <a:spLocks/>
          </p:cNvSpPr>
          <p:nvPr/>
        </p:nvSpPr>
        <p:spPr bwMode="auto">
          <a:xfrm>
            <a:off x="417513" y="798513"/>
            <a:ext cx="4527550" cy="441325"/>
          </a:xfrm>
          <a:prstGeom prst="rect">
            <a:avLst/>
          </a:prstGeom>
          <a:noFill/>
          <a:ln w="6350">
            <a:noFill/>
            <a:prstDash val="dash"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杨氏模量</a:t>
            </a:r>
            <a:r>
              <a:rPr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en-US" altLang="zh-CN" sz="24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  </a:t>
            </a:r>
          </a:p>
        </p:txBody>
      </p:sp>
      <p:graphicFrame>
        <p:nvGraphicFramePr>
          <p:cNvPr id="1539" name="Object 515"/>
          <p:cNvGraphicFramePr>
            <a:graphicFrameLocks noChangeAspect="1"/>
          </p:cNvGraphicFramePr>
          <p:nvPr/>
        </p:nvGraphicFramePr>
        <p:xfrm>
          <a:off x="754063" y="1520825"/>
          <a:ext cx="2032000" cy="939800"/>
        </p:xfrm>
        <a:graphic>
          <a:graphicData uri="http://schemas.openxmlformats.org/presentationml/2006/ole">
            <p:oleObj spid="_x0000_s1539" name="公式" r:id="rId3" imgW="774364" imgH="393529" progId="Equation.3">
              <p:embed/>
            </p:oleObj>
          </a:graphicData>
        </a:graphic>
      </p:graphicFrame>
      <p:sp>
        <p:nvSpPr>
          <p:cNvPr id="1545" name="文本框 5"/>
          <p:cNvSpPr txBox="1">
            <a:spLocks noChangeArrowheads="1"/>
          </p:cNvSpPr>
          <p:nvPr/>
        </p:nvSpPr>
        <p:spPr bwMode="auto">
          <a:xfrm>
            <a:off x="671513" y="1163638"/>
            <a:ext cx="6340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杨氏模量是物体所受到的</a:t>
            </a:r>
            <a:r>
              <a:rPr lang="zh-CN" altLang="en-US"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应力与应变的比值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aphicFrame>
        <p:nvGraphicFramePr>
          <p:cNvPr id="1540" name="Object 516"/>
          <p:cNvGraphicFramePr>
            <a:graphicFrameLocks noChangeAspect="1"/>
          </p:cNvGraphicFramePr>
          <p:nvPr/>
        </p:nvGraphicFramePr>
        <p:xfrm>
          <a:off x="642938" y="2992438"/>
          <a:ext cx="3517900" cy="1525587"/>
        </p:xfrm>
        <a:graphic>
          <a:graphicData uri="http://schemas.openxmlformats.org/presentationml/2006/ole">
            <p:oleObj spid="_x0000_s1540" name="公式" r:id="rId4" imgW="825500" imgH="393700" progId="Equation.3">
              <p:embed/>
            </p:oleObj>
          </a:graphicData>
        </a:graphic>
      </p:graphicFrame>
      <p:grpSp>
        <p:nvGrpSpPr>
          <p:cNvPr id="1546" name="组合 44"/>
          <p:cNvGrpSpPr>
            <a:grpSpLocks/>
          </p:cNvGrpSpPr>
          <p:nvPr/>
        </p:nvGrpSpPr>
        <p:grpSpPr bwMode="auto">
          <a:xfrm>
            <a:off x="642938" y="4581525"/>
            <a:ext cx="4140200" cy="1920875"/>
            <a:chOff x="642938" y="4442305"/>
            <a:chExt cx="4140048" cy="1919951"/>
          </a:xfrm>
        </p:grpSpPr>
        <p:sp>
          <p:nvSpPr>
            <p:cNvPr id="1549" name="文本框 9"/>
            <p:cNvSpPr txBox="1">
              <a:spLocks noChangeArrowheads="1"/>
            </p:cNvSpPr>
            <p:nvPr/>
          </p:nvSpPr>
          <p:spPr bwMode="auto">
            <a:xfrm>
              <a:off x="673099" y="4442305"/>
              <a:ext cx="4109887" cy="1919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mg</a:t>
              </a: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：外加拉力</a:t>
              </a:r>
              <a:endParaRPr lang="en-US" altLang="zh-CN" sz="200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：标尺到光杠杆下台阶的距离</a:t>
              </a:r>
              <a:endParaRPr lang="en-US" altLang="zh-CN" sz="200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L</a:t>
              </a: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：金属丝原长</a:t>
              </a:r>
              <a:endParaRPr lang="en-US" altLang="zh-CN" sz="200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：金属丝直径</a:t>
              </a:r>
              <a:endParaRPr lang="en-US" altLang="zh-CN" sz="200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光杠杆常数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+</a:t>
              </a: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测微头长度</a:t>
              </a:r>
              <a:endParaRPr lang="en-US" altLang="zh-CN" sz="200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：每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mg</a:t>
              </a: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拉力对应标尺像的移动量</a:t>
              </a:r>
            </a:p>
          </p:txBody>
        </p:sp>
        <p:graphicFrame>
          <p:nvGraphicFramePr>
            <p:cNvPr id="1541" name="Object 517"/>
            <p:cNvGraphicFramePr>
              <a:graphicFrameLocks noChangeAspect="1"/>
            </p:cNvGraphicFramePr>
            <p:nvPr/>
          </p:nvGraphicFramePr>
          <p:xfrm>
            <a:off x="642938" y="6047629"/>
            <a:ext cx="439143" cy="288702"/>
          </p:xfrm>
          <a:graphic>
            <a:graphicData uri="http://schemas.openxmlformats.org/presentationml/2006/ole">
              <p:oleObj spid="_x0000_s1541" name="公式" r:id="rId5" imgW="228501" imgH="165028" progId="Equation.3">
                <p:embed/>
              </p:oleObj>
            </a:graphicData>
          </a:graphic>
        </p:graphicFrame>
      </p:grpSp>
      <p:sp>
        <p:nvSpPr>
          <p:cNvPr id="1547" name="内容占位符 9"/>
          <p:cNvSpPr txBox="1">
            <a:spLocks/>
          </p:cNvSpPr>
          <p:nvPr/>
        </p:nvSpPr>
        <p:spPr bwMode="auto">
          <a:xfrm>
            <a:off x="417513" y="2486025"/>
            <a:ext cx="4154487" cy="441325"/>
          </a:xfrm>
          <a:prstGeom prst="rect">
            <a:avLst/>
          </a:prstGeom>
          <a:noFill/>
          <a:ln w="6350">
            <a:noFill/>
            <a:prstDash val="dash"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测量公式</a:t>
            </a:r>
            <a:endParaRPr lang="en-US" altLang="zh-CN" sz="24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  </a:t>
            </a:r>
          </a:p>
        </p:txBody>
      </p:sp>
      <p:pic>
        <p:nvPicPr>
          <p:cNvPr id="1548" name="图片 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43388" y="1520825"/>
            <a:ext cx="4505325" cy="484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1"/>
          <p:cNvSpPr txBox="1">
            <a:spLocks noChangeArrowheads="1"/>
          </p:cNvSpPr>
          <p:nvPr/>
        </p:nvSpPr>
        <p:spPr bwMode="auto">
          <a:xfrm>
            <a:off x="779463" y="150813"/>
            <a:ext cx="49276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实验原理</a:t>
            </a:r>
          </a:p>
        </p:txBody>
      </p:sp>
      <p:sp>
        <p:nvSpPr>
          <p:cNvPr id="18434" name="内容占位符 9"/>
          <p:cNvSpPr txBox="1">
            <a:spLocks/>
          </p:cNvSpPr>
          <p:nvPr/>
        </p:nvSpPr>
        <p:spPr bwMode="auto">
          <a:xfrm>
            <a:off x="417513" y="798513"/>
            <a:ext cx="4527550" cy="441325"/>
          </a:xfrm>
          <a:prstGeom prst="rect">
            <a:avLst/>
          </a:prstGeom>
          <a:noFill/>
          <a:ln w="6350">
            <a:noFill/>
            <a:prstDash val="dash"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光杠杆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结构及测微放大原理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  </a:t>
            </a:r>
          </a:p>
        </p:txBody>
      </p:sp>
      <p:grpSp>
        <p:nvGrpSpPr>
          <p:cNvPr id="18435" name="组合 38"/>
          <p:cNvGrpSpPr>
            <a:grpSpLocks/>
          </p:cNvGrpSpPr>
          <p:nvPr/>
        </p:nvGrpSpPr>
        <p:grpSpPr bwMode="auto">
          <a:xfrm>
            <a:off x="555625" y="1330325"/>
            <a:ext cx="3305175" cy="2473325"/>
            <a:chOff x="176729" y="1358709"/>
            <a:chExt cx="3304778" cy="2473954"/>
          </a:xfrm>
        </p:grpSpPr>
        <p:pic>
          <p:nvPicPr>
            <p:cNvPr id="18444" name="图片 25"/>
            <p:cNvPicPr>
              <a:picLocks noChangeAspect="1"/>
            </p:cNvPicPr>
            <p:nvPr/>
          </p:nvPicPr>
          <p:blipFill>
            <a:blip r:embed="rId2"/>
            <a:srcRect t="39445" r="8667" b="20555"/>
            <a:stretch>
              <a:fillRect/>
            </a:stretch>
          </p:blipFill>
          <p:spPr bwMode="auto">
            <a:xfrm>
              <a:off x="176729" y="1358709"/>
              <a:ext cx="3188874" cy="2473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45" name="文本框 19"/>
            <p:cNvSpPr txBox="1">
              <a:spLocks noChangeArrowheads="1"/>
            </p:cNvSpPr>
            <p:nvPr/>
          </p:nvSpPr>
          <p:spPr bwMode="auto">
            <a:xfrm>
              <a:off x="1680150" y="2222610"/>
              <a:ext cx="8002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上台阶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432291" y="2948201"/>
              <a:ext cx="647622" cy="793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124353" y="2363853"/>
              <a:ext cx="615876" cy="12703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48" name="文本框 30"/>
            <p:cNvSpPr txBox="1">
              <a:spLocks noChangeArrowheads="1"/>
            </p:cNvSpPr>
            <p:nvPr/>
          </p:nvSpPr>
          <p:spPr bwMode="auto">
            <a:xfrm>
              <a:off x="2014723" y="2778547"/>
              <a:ext cx="8002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下台阶</a:t>
              </a: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2106897" y="1993870"/>
              <a:ext cx="615876" cy="11116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50" name="文本框 32"/>
            <p:cNvSpPr txBox="1">
              <a:spLocks noChangeArrowheads="1"/>
            </p:cNvSpPr>
            <p:nvPr/>
          </p:nvSpPr>
          <p:spPr bwMode="auto">
            <a:xfrm>
              <a:off x="2681288" y="1860204"/>
              <a:ext cx="8002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反射镜</a:t>
              </a:r>
            </a:p>
          </p:txBody>
        </p:sp>
        <p:sp>
          <p:nvSpPr>
            <p:cNvPr id="18451" name="文本框 33"/>
            <p:cNvSpPr txBox="1">
              <a:spLocks noChangeArrowheads="1"/>
            </p:cNvSpPr>
            <p:nvPr/>
          </p:nvSpPr>
          <p:spPr bwMode="auto">
            <a:xfrm>
              <a:off x="176729" y="3463331"/>
              <a:ext cx="8771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左视图</a:t>
              </a:r>
            </a:p>
          </p:txBody>
        </p:sp>
      </p:grpSp>
      <p:grpSp>
        <p:nvGrpSpPr>
          <p:cNvPr id="18436" name="组合 37"/>
          <p:cNvGrpSpPr>
            <a:grpSpLocks/>
          </p:cNvGrpSpPr>
          <p:nvPr/>
        </p:nvGrpSpPr>
        <p:grpSpPr bwMode="auto">
          <a:xfrm>
            <a:off x="5172075" y="1330325"/>
            <a:ext cx="3498850" cy="2484438"/>
            <a:chOff x="3348239" y="1364440"/>
            <a:chExt cx="3499684" cy="2484669"/>
          </a:xfrm>
        </p:grpSpPr>
        <p:pic>
          <p:nvPicPr>
            <p:cNvPr id="18442" name="图片 3"/>
            <p:cNvPicPr>
              <a:picLocks noChangeAspect="1"/>
            </p:cNvPicPr>
            <p:nvPr/>
          </p:nvPicPr>
          <p:blipFill>
            <a:blip r:embed="rId3"/>
            <a:srcRect l="70972" t="24167" r="8334" b="49261"/>
            <a:stretch>
              <a:fillRect/>
            </a:stretch>
          </p:blipFill>
          <p:spPr bwMode="auto">
            <a:xfrm>
              <a:off x="3348239" y="1364440"/>
              <a:ext cx="3412623" cy="2473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43" name="文本框 34"/>
            <p:cNvSpPr txBox="1">
              <a:spLocks noChangeArrowheads="1"/>
            </p:cNvSpPr>
            <p:nvPr/>
          </p:nvSpPr>
          <p:spPr bwMode="auto">
            <a:xfrm>
              <a:off x="5970760" y="3479777"/>
              <a:ext cx="8771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右视图</a:t>
              </a:r>
            </a:p>
          </p:txBody>
        </p:sp>
      </p:grpSp>
      <p:grpSp>
        <p:nvGrpSpPr>
          <p:cNvPr id="18437" name="组合 36"/>
          <p:cNvGrpSpPr>
            <a:grpSpLocks/>
          </p:cNvGrpSpPr>
          <p:nvPr/>
        </p:nvGrpSpPr>
        <p:grpSpPr bwMode="auto">
          <a:xfrm>
            <a:off x="5172075" y="3914775"/>
            <a:ext cx="3429000" cy="1933575"/>
            <a:chOff x="5573804" y="4499071"/>
            <a:chExt cx="3430406" cy="1933234"/>
          </a:xfrm>
        </p:grpSpPr>
        <p:pic>
          <p:nvPicPr>
            <p:cNvPr id="18440" name="图片 2"/>
            <p:cNvPicPr>
              <a:picLocks noChangeAspect="1"/>
            </p:cNvPicPr>
            <p:nvPr/>
          </p:nvPicPr>
          <p:blipFill>
            <a:blip r:embed="rId4"/>
            <a:srcRect l="8640" t="22034" r="19243" b="5598"/>
            <a:stretch>
              <a:fillRect/>
            </a:stretch>
          </p:blipFill>
          <p:spPr bwMode="auto">
            <a:xfrm>
              <a:off x="5573804" y="4499071"/>
              <a:ext cx="3412623" cy="1933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41" name="文本框 35"/>
            <p:cNvSpPr txBox="1">
              <a:spLocks noChangeArrowheads="1"/>
            </p:cNvSpPr>
            <p:nvPr/>
          </p:nvSpPr>
          <p:spPr bwMode="auto">
            <a:xfrm>
              <a:off x="8127047" y="6062973"/>
              <a:ext cx="8771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后视图</a:t>
              </a:r>
            </a:p>
          </p:txBody>
        </p:sp>
      </p:grpSp>
      <p:sp>
        <p:nvSpPr>
          <p:cNvPr id="18438" name="文本框 39"/>
          <p:cNvSpPr txBox="1">
            <a:spLocks noChangeArrowheads="1"/>
          </p:cNvSpPr>
          <p:nvPr/>
        </p:nvSpPr>
        <p:spPr bwMode="auto">
          <a:xfrm>
            <a:off x="469900" y="4021138"/>
            <a:ext cx="30051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使用几何光学成像原理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放大金属丝微小伸长形变</a:t>
            </a:r>
          </a:p>
        </p:txBody>
      </p:sp>
      <p:sp>
        <p:nvSpPr>
          <p:cNvPr id="18439" name="Oval 20"/>
          <p:cNvSpPr>
            <a:spLocks noChangeArrowheads="1"/>
          </p:cNvSpPr>
          <p:nvPr/>
        </p:nvSpPr>
        <p:spPr bwMode="auto">
          <a:xfrm>
            <a:off x="6923088" y="4267200"/>
            <a:ext cx="609600" cy="581025"/>
          </a:xfrm>
          <a:prstGeom prst="ellipse">
            <a:avLst/>
          </a:prstGeom>
          <a:noFill/>
          <a:ln w="57150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1"/>
          <p:cNvSpPr txBox="1">
            <a:spLocks noChangeArrowheads="1"/>
          </p:cNvSpPr>
          <p:nvPr/>
        </p:nvSpPr>
        <p:spPr bwMode="auto">
          <a:xfrm>
            <a:off x="744538" y="130175"/>
            <a:ext cx="26939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实验仪器</a:t>
            </a:r>
          </a:p>
        </p:txBody>
      </p:sp>
      <p:pic>
        <p:nvPicPr>
          <p:cNvPr id="19458" name="Picture 6"/>
          <p:cNvPicPr>
            <a:picLocks noChangeAspect="1" noChangeArrowheads="1"/>
          </p:cNvPicPr>
          <p:nvPr/>
        </p:nvPicPr>
        <p:blipFill>
          <a:blip r:embed="rId2"/>
          <a:srcRect t="26485" b="24062"/>
          <a:stretch>
            <a:fillRect/>
          </a:stretch>
        </p:blipFill>
        <p:spPr bwMode="auto">
          <a:xfrm>
            <a:off x="5848350" y="1006475"/>
            <a:ext cx="3173413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7"/>
          <p:cNvPicPr>
            <a:picLocks noChangeAspect="1" noChangeArrowheads="1"/>
          </p:cNvPicPr>
          <p:nvPr/>
        </p:nvPicPr>
        <p:blipFill>
          <a:blip r:embed="rId3"/>
          <a:srcRect t="13928" b="11301"/>
          <a:stretch>
            <a:fillRect/>
          </a:stretch>
        </p:blipFill>
        <p:spPr bwMode="auto">
          <a:xfrm>
            <a:off x="5848350" y="2281238"/>
            <a:ext cx="2859088" cy="116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10"/>
          <p:cNvPicPr>
            <a:picLocks noChangeAspect="1" noChangeArrowheads="1"/>
          </p:cNvPicPr>
          <p:nvPr/>
        </p:nvPicPr>
        <p:blipFill>
          <a:blip r:embed="rId4"/>
          <a:srcRect t="11658" b="10172"/>
          <a:stretch>
            <a:fillRect/>
          </a:stretch>
        </p:blipFill>
        <p:spPr bwMode="auto">
          <a:xfrm>
            <a:off x="5564188" y="3546475"/>
            <a:ext cx="2335212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10"/>
          <p:cNvPicPr>
            <a:picLocks noChangeAspect="1"/>
          </p:cNvPicPr>
          <p:nvPr/>
        </p:nvPicPr>
        <p:blipFill>
          <a:blip r:embed="rId5"/>
          <a:srcRect l="4720" t="16003" r="4706" b="12666"/>
          <a:stretch>
            <a:fillRect/>
          </a:stretch>
        </p:blipFill>
        <p:spPr bwMode="auto">
          <a:xfrm>
            <a:off x="320675" y="893763"/>
            <a:ext cx="2824163" cy="394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图片 11"/>
          <p:cNvPicPr>
            <a:picLocks noChangeAspect="1"/>
          </p:cNvPicPr>
          <p:nvPr/>
        </p:nvPicPr>
        <p:blipFill>
          <a:blip r:embed="rId6"/>
          <a:srcRect l="29756" t="17236" r="35791" b="27158"/>
          <a:stretch>
            <a:fillRect/>
          </a:stretch>
        </p:blipFill>
        <p:spPr bwMode="auto">
          <a:xfrm>
            <a:off x="3355975" y="1006475"/>
            <a:ext cx="1030288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图片 14"/>
          <p:cNvPicPr>
            <a:picLocks noChangeAspect="1"/>
          </p:cNvPicPr>
          <p:nvPr/>
        </p:nvPicPr>
        <p:blipFill>
          <a:blip r:embed="rId7"/>
          <a:srcRect l="1112" t="23499" b="10706"/>
          <a:stretch>
            <a:fillRect/>
          </a:stretch>
        </p:blipFill>
        <p:spPr bwMode="auto">
          <a:xfrm>
            <a:off x="320675" y="4997450"/>
            <a:ext cx="3917950" cy="147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图片 15"/>
          <p:cNvPicPr>
            <a:picLocks noChangeAspect="1"/>
          </p:cNvPicPr>
          <p:nvPr/>
        </p:nvPicPr>
        <p:blipFill>
          <a:blip r:embed="rId8"/>
          <a:srcRect l="11009" t="18835" r="9509" b="2856"/>
          <a:stretch>
            <a:fillRect/>
          </a:stretch>
        </p:blipFill>
        <p:spPr bwMode="auto">
          <a:xfrm>
            <a:off x="4516438" y="4584700"/>
            <a:ext cx="1050925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465" name="组合 37"/>
          <p:cNvGrpSpPr>
            <a:grpSpLocks/>
          </p:cNvGrpSpPr>
          <p:nvPr/>
        </p:nvGrpSpPr>
        <p:grpSpPr bwMode="auto">
          <a:xfrm>
            <a:off x="5811838" y="4987925"/>
            <a:ext cx="2060575" cy="1560513"/>
            <a:chOff x="3348239" y="1364440"/>
            <a:chExt cx="3412623" cy="2762646"/>
          </a:xfrm>
        </p:grpSpPr>
        <p:pic>
          <p:nvPicPr>
            <p:cNvPr id="19466" name="图片 3"/>
            <p:cNvPicPr>
              <a:picLocks noChangeAspect="1"/>
            </p:cNvPicPr>
            <p:nvPr/>
          </p:nvPicPr>
          <p:blipFill>
            <a:blip r:embed="rId9"/>
            <a:srcRect l="70972" t="24167" r="8334" b="49261"/>
            <a:stretch>
              <a:fillRect/>
            </a:stretch>
          </p:blipFill>
          <p:spPr bwMode="auto">
            <a:xfrm>
              <a:off x="3348239" y="1364440"/>
              <a:ext cx="3412623" cy="2473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67" name="文本框 34"/>
            <p:cNvSpPr txBox="1">
              <a:spLocks noChangeArrowheads="1"/>
            </p:cNvSpPr>
            <p:nvPr/>
          </p:nvSpPr>
          <p:spPr bwMode="auto">
            <a:xfrm>
              <a:off x="5909021" y="3477878"/>
              <a:ext cx="304980" cy="649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10"/>
          <p:cNvSpPr txBox="1">
            <a:spLocks noChangeArrowheads="1"/>
          </p:cNvSpPr>
          <p:nvPr/>
        </p:nvSpPr>
        <p:spPr bwMode="auto">
          <a:xfrm>
            <a:off x="744538" y="130175"/>
            <a:ext cx="4349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实验内容及步骤</a:t>
            </a:r>
          </a:p>
        </p:txBody>
      </p:sp>
      <p:sp>
        <p:nvSpPr>
          <p:cNvPr id="20482" name="文本框 1"/>
          <p:cNvSpPr txBox="1">
            <a:spLocks noChangeArrowheads="1"/>
          </p:cNvSpPr>
          <p:nvPr/>
        </p:nvSpPr>
        <p:spPr bwMode="auto">
          <a:xfrm>
            <a:off x="242888" y="3357563"/>
            <a:ext cx="205581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粗调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瞄准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肉眼看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水平找亮光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调倾角螺丝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741698" y="1149209"/>
            <a:ext cx="2057326" cy="2089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484" name="图片 5"/>
          <p:cNvPicPr>
            <a:picLocks noChangeAspect="1"/>
          </p:cNvPicPr>
          <p:nvPr/>
        </p:nvPicPr>
        <p:blipFill>
          <a:blip r:embed="rId3"/>
          <a:srcRect l="15555" t="17593" r="32382" b="24203"/>
          <a:stretch>
            <a:fillRect/>
          </a:stretch>
        </p:blipFill>
        <p:spPr bwMode="auto">
          <a:xfrm>
            <a:off x="158750" y="1447800"/>
            <a:ext cx="2424113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图片 6"/>
          <p:cNvPicPr>
            <a:picLocks noChangeAspect="1"/>
          </p:cNvPicPr>
          <p:nvPr/>
        </p:nvPicPr>
        <p:blipFill>
          <a:blip r:embed="rId4"/>
          <a:srcRect t="11429" b="23105"/>
          <a:stretch>
            <a:fillRect/>
          </a:stretch>
        </p:blipFill>
        <p:spPr bwMode="auto">
          <a:xfrm>
            <a:off x="6721475" y="1047750"/>
            <a:ext cx="2008188" cy="232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文本框 23"/>
          <p:cNvSpPr txBox="1">
            <a:spLocks noChangeArrowheads="1"/>
          </p:cNvSpPr>
          <p:nvPr/>
        </p:nvSpPr>
        <p:spPr bwMode="auto">
          <a:xfrm>
            <a:off x="2684463" y="3319463"/>
            <a:ext cx="2951162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粗调标尺像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用望远镜看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水平找亮光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望远镜底座</a:t>
            </a:r>
          </a:p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调节底座水平螺丝</a:t>
            </a:r>
          </a:p>
          <a:p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7" name="文本框 24"/>
          <p:cNvSpPr txBox="1">
            <a:spLocks noChangeArrowheads="1"/>
          </p:cNvSpPr>
          <p:nvPr/>
        </p:nvSpPr>
        <p:spPr bwMode="auto">
          <a:xfrm>
            <a:off x="5773738" y="3376613"/>
            <a:ext cx="2951162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精调标尺像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用望远镜看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看清晰标尺像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调望远镜</a:t>
            </a:r>
            <a:r>
              <a:rPr lang="zh-CN" altLang="en-US"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对焦</a:t>
            </a:r>
            <a:endParaRPr lang="en-US" altLang="zh-CN" sz="2400">
              <a:solidFill>
                <a:schemeClr val="hlink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调</a:t>
            </a:r>
            <a:r>
              <a:rPr lang="zh-CN" altLang="en-US"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叉丝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竖直水平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调底座水平螺丝</a:t>
            </a:r>
            <a:r>
              <a:rPr lang="zh-CN" altLang="en-US"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定</a:t>
            </a:r>
            <a:endParaRPr lang="en-US" altLang="zh-CN" sz="2400">
              <a:solidFill>
                <a:schemeClr val="hlink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零点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(1-2cm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间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88" name="图片 7"/>
          <p:cNvPicPr>
            <a:picLocks noChangeAspect="1"/>
          </p:cNvPicPr>
          <p:nvPr/>
        </p:nvPicPr>
        <p:blipFill>
          <a:blip r:embed="rId5"/>
          <a:srcRect l="22256" b="35661"/>
          <a:stretch>
            <a:fillRect/>
          </a:stretch>
        </p:blipFill>
        <p:spPr bwMode="auto">
          <a:xfrm>
            <a:off x="5116513" y="1068388"/>
            <a:ext cx="154305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2"/>
          <p:cNvSpPr txBox="1">
            <a:spLocks noChangeArrowheads="1"/>
          </p:cNvSpPr>
          <p:nvPr/>
        </p:nvSpPr>
        <p:spPr bwMode="auto">
          <a:xfrm>
            <a:off x="744538" y="130175"/>
            <a:ext cx="4349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实验内容及步骤</a:t>
            </a:r>
          </a:p>
        </p:txBody>
      </p:sp>
      <p:pic>
        <p:nvPicPr>
          <p:cNvPr id="21506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942975"/>
            <a:ext cx="7486650" cy="302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" y="3970338"/>
            <a:ext cx="87630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文本框 5"/>
          <p:cNvSpPr txBox="1">
            <a:spLocks noChangeArrowheads="1"/>
          </p:cNvSpPr>
          <p:nvPr/>
        </p:nvSpPr>
        <p:spPr bwMode="auto">
          <a:xfrm>
            <a:off x="557213" y="5878513"/>
            <a:ext cx="4094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H=</a:t>
            </a:r>
            <a:r>
              <a:rPr lang="en-US" altLang="zh-CN" u="sng">
                <a:latin typeface="Calibri" pitchFamily="34" charset="0"/>
              </a:rPr>
              <a:t>           </a:t>
            </a:r>
            <a:r>
              <a:rPr lang="en-US" altLang="zh-CN">
                <a:latin typeface="Calibri" pitchFamily="34" charset="0"/>
              </a:rPr>
              <a:t> cm   L=</a:t>
            </a:r>
            <a:r>
              <a:rPr lang="en-US" altLang="zh-CN" u="sng">
                <a:latin typeface="Calibri" pitchFamily="34" charset="0"/>
              </a:rPr>
              <a:t>           </a:t>
            </a:r>
            <a:r>
              <a:rPr lang="en-US" altLang="zh-CN">
                <a:latin typeface="Calibri" pitchFamily="34" charset="0"/>
              </a:rPr>
              <a:t> cm    D= </a:t>
            </a:r>
            <a:r>
              <a:rPr lang="en-US" altLang="zh-CN" u="sng">
                <a:latin typeface="Calibri" pitchFamily="34" charset="0"/>
              </a:rPr>
              <a:t>            </a:t>
            </a:r>
            <a:r>
              <a:rPr lang="en-US" altLang="zh-CN">
                <a:latin typeface="Calibri" pitchFamily="34" charset="0"/>
              </a:rPr>
              <a:t> cm</a:t>
            </a:r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文本框 11"/>
          <p:cNvSpPr txBox="1">
            <a:spLocks noChangeArrowheads="1"/>
          </p:cNvSpPr>
          <p:nvPr/>
        </p:nvSpPr>
        <p:spPr bwMode="auto">
          <a:xfrm>
            <a:off x="744538" y="130175"/>
            <a:ext cx="4349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实验注意事项</a:t>
            </a:r>
          </a:p>
        </p:txBody>
      </p:sp>
      <p:sp>
        <p:nvSpPr>
          <p:cNvPr id="22530" name="文本框 2"/>
          <p:cNvSpPr txBox="1">
            <a:spLocks noChangeArrowheads="1"/>
          </p:cNvSpPr>
          <p:nvPr/>
        </p:nvSpPr>
        <p:spPr bwMode="auto">
          <a:xfrm>
            <a:off x="295275" y="1131888"/>
            <a:ext cx="85534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加力器量程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0-10kg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，注意初始加力不能太大，否则量程不够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实验中，光杠杆测微头一般不用调整，以免损坏仪器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若视场中标尺像不完整，可调整望远镜底座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颗水平螺丝</a:t>
            </a:r>
          </a:p>
        </p:txBody>
      </p:sp>
      <p:pic>
        <p:nvPicPr>
          <p:cNvPr id="22531" name="图片 3"/>
          <p:cNvPicPr>
            <a:picLocks noChangeAspect="1"/>
          </p:cNvPicPr>
          <p:nvPr/>
        </p:nvPicPr>
        <p:blipFill>
          <a:blip r:embed="rId2"/>
          <a:srcRect t="11639" b="9418"/>
          <a:stretch>
            <a:fillRect/>
          </a:stretch>
        </p:blipFill>
        <p:spPr bwMode="auto">
          <a:xfrm>
            <a:off x="266700" y="2576513"/>
            <a:ext cx="1936750" cy="270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图片 4"/>
          <p:cNvPicPr>
            <a:picLocks noChangeAspect="1"/>
          </p:cNvPicPr>
          <p:nvPr/>
        </p:nvPicPr>
        <p:blipFill>
          <a:blip r:embed="rId3"/>
          <a:srcRect l="17302" r="21111" b="3676"/>
          <a:stretch>
            <a:fillRect/>
          </a:stretch>
        </p:blipFill>
        <p:spPr bwMode="auto">
          <a:xfrm>
            <a:off x="2236788" y="2579688"/>
            <a:ext cx="2525712" cy="264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图片 12"/>
          <p:cNvPicPr>
            <a:picLocks noChangeAspect="1"/>
          </p:cNvPicPr>
          <p:nvPr/>
        </p:nvPicPr>
        <p:blipFill>
          <a:blip r:embed="rId4"/>
          <a:srcRect l="4720" t="16003" r="4706" b="12666"/>
          <a:stretch>
            <a:fillRect/>
          </a:stretch>
        </p:blipFill>
        <p:spPr bwMode="auto">
          <a:xfrm>
            <a:off x="4841875" y="2571750"/>
            <a:ext cx="1965325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534" name="Group 13"/>
          <p:cNvGrpSpPr>
            <a:grpSpLocks/>
          </p:cNvGrpSpPr>
          <p:nvPr/>
        </p:nvGrpSpPr>
        <p:grpSpPr bwMode="auto">
          <a:xfrm>
            <a:off x="6870700" y="3203575"/>
            <a:ext cx="2087563" cy="1323975"/>
            <a:chOff x="4328" y="2018"/>
            <a:chExt cx="1315" cy="834"/>
          </a:xfrm>
        </p:grpSpPr>
        <p:pic>
          <p:nvPicPr>
            <p:cNvPr id="22535" name="图片 2"/>
            <p:cNvPicPr>
              <a:picLocks noChangeAspect="1"/>
            </p:cNvPicPr>
            <p:nvPr/>
          </p:nvPicPr>
          <p:blipFill>
            <a:blip r:embed="rId5"/>
            <a:srcRect l="8640" t="22034" r="27531" b="5598"/>
            <a:stretch>
              <a:fillRect/>
            </a:stretch>
          </p:blipFill>
          <p:spPr bwMode="auto">
            <a:xfrm>
              <a:off x="4328" y="2018"/>
              <a:ext cx="1302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6" name="文本框 35"/>
            <p:cNvSpPr txBox="1">
              <a:spLocks noChangeArrowheads="1"/>
            </p:cNvSpPr>
            <p:nvPr/>
          </p:nvSpPr>
          <p:spPr bwMode="auto">
            <a:xfrm>
              <a:off x="5095" y="2619"/>
              <a:ext cx="5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后视图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2559</TotalTime>
  <Words>646</Words>
  <Application>Microsoft Office PowerPoint</Application>
  <PresentationFormat>全屏显示(4:3)</PresentationFormat>
  <Paragraphs>78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演示文稿设计模板</vt:lpstr>
      </vt:variant>
      <vt:variant>
        <vt:i4>10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2" baseType="lpstr">
      <vt:lpstr>Arial</vt:lpstr>
      <vt:lpstr>宋体</vt:lpstr>
      <vt:lpstr>Calibri Light</vt:lpstr>
      <vt:lpstr>Calibri</vt:lpstr>
      <vt:lpstr>Segoe UI</vt:lpstr>
      <vt:lpstr>Times New Roman</vt:lpstr>
      <vt:lpstr>黑体</vt:lpstr>
      <vt:lpstr>Arial Unicode MS</vt:lpstr>
      <vt:lpstr>微软雅黑</vt:lpstr>
      <vt:lpstr>Wingdings</vt:lpstr>
      <vt:lpstr>Office 主题</vt:lpstr>
      <vt:lpstr>Office 主题</vt:lpstr>
      <vt:lpstr>Office 主题</vt:lpstr>
      <vt:lpstr>Office 主题</vt:lpstr>
      <vt:lpstr>Office 主题</vt:lpstr>
      <vt:lpstr>Office 主题</vt:lpstr>
      <vt:lpstr>Office 主题</vt:lpstr>
      <vt:lpstr>Office 主题</vt:lpstr>
      <vt:lpstr>Office 主题</vt:lpstr>
      <vt:lpstr>Office 主题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Company>cqut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liaof</dc:creator>
  <cp:lastModifiedBy>SDWM</cp:lastModifiedBy>
  <cp:revision>311</cp:revision>
  <cp:lastPrinted>2017-09-25T03:39:00Z</cp:lastPrinted>
  <dcterms:created xsi:type="dcterms:W3CDTF">2014-09-20T10:38:17Z</dcterms:created>
  <dcterms:modified xsi:type="dcterms:W3CDTF">2004-04-05T16:02:13Z</dcterms:modified>
</cp:coreProperties>
</file>