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3"/>
    <p:sldId id="532" r:id="rId4"/>
    <p:sldId id="536" r:id="rId5"/>
    <p:sldId id="537" r:id="rId6"/>
    <p:sldId id="533" r:id="rId7"/>
    <p:sldId id="540" r:id="rId8"/>
    <p:sldId id="534" r:id="rId9"/>
    <p:sldId id="543" r:id="rId10"/>
    <p:sldId id="552" r:id="rId11"/>
    <p:sldId id="544" r:id="rId12"/>
    <p:sldId id="545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2" y="108"/>
      </p:cViewPr>
      <p:guideLst>
        <p:guide orient="horz" pos="2174"/>
        <p:guide pos="36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tags" Target="../tags/tag66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7786" y="1249862"/>
            <a:ext cx="10749280" cy="49390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000">
                <a:ea typeface="楷体_GB2312" pitchFamily="49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了解磁路的四个定律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掌握基本磁化特性曲线（会绘制，会分析），掌握</a:t>
            </a:r>
            <a:r>
              <a:rPr lang="zh-CN" altLang="en-US" dirty="0">
                <a:sym typeface="+mn-ea"/>
              </a:rPr>
              <a:t>膝点概念；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了解磁滞回线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主磁通、漏磁通的概念；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掌握软磁材料、掌握</a:t>
            </a:r>
            <a:r>
              <a:rPr lang="zh-CN" altLang="en-US" dirty="0"/>
              <a:t>铁耗有哪两种</a:t>
            </a:r>
            <a:r>
              <a:rPr lang="zh-CN" altLang="en-US" dirty="0">
                <a:sym typeface="+mn-ea"/>
              </a:rPr>
              <a:t> ，怎么减小铁耗？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表面涂绝缘漆的硅钢片</a:t>
            </a:r>
            <a:r>
              <a:rPr lang="zh-CN" altLang="en-US" dirty="0">
                <a:sym typeface="+mn-ea"/>
              </a:rPr>
              <a:t>叠成）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了解铁耗的公式与频率和磁密的关系。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8635" y="304800"/>
            <a:ext cx="2324735" cy="8089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400">
                <a:sym typeface="+mn-ea"/>
              </a:rPr>
              <a:t>1 </a:t>
            </a:r>
            <a:r>
              <a:rPr lang="zh-CN" altLang="en-US" sz="4400">
                <a:sym typeface="+mn-ea"/>
              </a:rPr>
              <a:t>磁路：</a:t>
            </a:r>
            <a:endParaRPr lang="zh-CN" alt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9551" y="245228"/>
            <a:ext cx="303847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lvl="0">
              <a:defRPr sz="4400"/>
            </a:lvl1pPr>
          </a:lstStyle>
          <a:p>
            <a:r>
              <a:rPr lang="en-US" altLang="zh-CN" dirty="0"/>
              <a:t>6  </a:t>
            </a:r>
            <a:r>
              <a:rPr lang="zh-CN" altLang="en-US" dirty="0"/>
              <a:t>同步电机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0535" y="1165860"/>
            <a:ext cx="11409045" cy="532955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200">
                <a:ea typeface="楷体_GB2312" pitchFamily="49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了解</a:t>
            </a:r>
            <a:r>
              <a:rPr lang="zh-CN" altLang="en-US" sz="2800" dirty="0"/>
              <a:t>隐极式（汽轮发电机）、凸极式</a:t>
            </a:r>
            <a:r>
              <a:rPr lang="zh-CN" altLang="en-US" sz="2800" dirty="0">
                <a:sym typeface="+mn-ea"/>
              </a:rPr>
              <a:t>（水轮发电机）两种</a:t>
            </a:r>
            <a:r>
              <a:rPr lang="zh-CN" altLang="en-US" sz="2800"/>
              <a:t>同步电机的区别。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掌握</a:t>
            </a:r>
            <a:r>
              <a:rPr lang="zh-CN" altLang="en-US" sz="2800" noProof="1"/>
              <a:t>同步电机的功率角、</a:t>
            </a:r>
            <a:r>
              <a:rPr lang="zh-CN" altLang="en-US" sz="2800" dirty="0">
                <a:sym typeface="+mn-ea"/>
              </a:rPr>
              <a:t>内功率因数角、功率因数角</a:t>
            </a:r>
            <a:r>
              <a:rPr lang="zh-CN" altLang="en-US" sz="2800">
                <a:sym typeface="+mn-ea"/>
              </a:rPr>
              <a:t>的概念及三者</a:t>
            </a:r>
            <a:r>
              <a:rPr lang="zh-CN" altLang="en-US" sz="2800">
                <a:sym typeface="+mn-ea"/>
              </a:rPr>
              <a:t>关系。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ym typeface="+mn-ea"/>
              </a:rPr>
              <a:t>掌握电枢反应的性质，</a:t>
            </a:r>
            <a:r>
              <a:rPr lang="zh-CN" altLang="en-US" sz="2800" noProof="1"/>
              <a:t>会根据负荷</a:t>
            </a:r>
            <a:r>
              <a:rPr lang="zh-CN" altLang="en-US" sz="2800" noProof="1"/>
              <a:t>性质画相量图来</a:t>
            </a:r>
            <a:r>
              <a:rPr lang="zh-CN" altLang="en-US" sz="2800">
                <a:sym typeface="+mn-ea"/>
              </a:rPr>
              <a:t>判断</a:t>
            </a:r>
            <a:r>
              <a:rPr lang="zh-CN" altLang="en-US" sz="2800" noProof="1"/>
              <a:t>电枢反应的性质。</a:t>
            </a:r>
            <a:endParaRPr lang="zh-CN" altLang="en-US" sz="28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了解</a:t>
            </a:r>
            <a:r>
              <a:rPr lang="zh-CN" altLang="en-US" sz="2800" dirty="0"/>
              <a:t>隐极同步发电机和凸极同步发电机的等效电路、相量图。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了解同步发电机的外特性和调整特性。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掌握同步发电机并网运行的条件和哪两种方法。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掌握并网同步发电机功角特性曲线，调节其输出有功功率的</a:t>
            </a:r>
            <a:r>
              <a:rPr lang="zh-CN" altLang="en-US" sz="2800" dirty="0">
                <a:sym typeface="+mn-ea"/>
              </a:rPr>
              <a:t>方法。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8805" y="259715"/>
            <a:ext cx="11042015" cy="650303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3200">
                <a:ea typeface="楷体_GB2312" pitchFamily="49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掌握同步发电机</a:t>
            </a:r>
            <a:r>
              <a:rPr lang="zh-CN" altLang="en-US" sz="2800" dirty="0"/>
              <a:t>无功功率的调节方法（正常励磁、过励、欠励的概念，会画三种情况</a:t>
            </a:r>
            <a:r>
              <a:rPr lang="zh-CN" altLang="en-US" sz="2800" dirty="0"/>
              <a:t>的相量图说明调节</a:t>
            </a:r>
            <a:r>
              <a:rPr lang="zh-CN" altLang="en-US" sz="2800" dirty="0"/>
              <a:t>方法）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掌握</a:t>
            </a:r>
            <a:r>
              <a:rPr lang="zh-CN" altLang="en-US" sz="2800" dirty="0">
                <a:sym typeface="+mn-ea"/>
              </a:rPr>
              <a:t>同步隐极发电机</a:t>
            </a:r>
            <a:r>
              <a:rPr lang="zh-CN" altLang="en-US" sz="2800" dirty="0"/>
              <a:t>有功功率的调节对于无功功率的影响（</a:t>
            </a:r>
            <a:r>
              <a:rPr lang="zh-CN" altLang="en-US" sz="2800" dirty="0">
                <a:sym typeface="+mn-ea"/>
              </a:rPr>
              <a:t>会画相量图）。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了解同步电动机</a:t>
            </a:r>
            <a:r>
              <a:rPr lang="zh-CN" altLang="en-US" sz="2800" dirty="0">
                <a:sym typeface="+mn-ea"/>
              </a:rPr>
              <a:t>无功功率的调节（正常励磁、过励、欠励的概念，会画相量图说调节原理）。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掌握同步电动机通常工作在什么状态去改善功率因数。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掌握</a:t>
            </a:r>
            <a:r>
              <a:rPr lang="zh-CN" altLang="en-US" sz="2800" dirty="0"/>
              <a:t>功率角、</a:t>
            </a:r>
            <a:r>
              <a:rPr lang="zh-CN" altLang="en-US" sz="2800" dirty="0">
                <a:sym typeface="+mn-ea"/>
              </a:rPr>
              <a:t>内功率因数角</a:t>
            </a:r>
            <a:r>
              <a:rPr lang="zh-CN" altLang="en-US" sz="2800" dirty="0"/>
              <a:t>和激磁电动势的计算（参考例题</a:t>
            </a:r>
            <a:r>
              <a:rPr lang="en-US" altLang="zh-CN" sz="2800" dirty="0"/>
              <a:t>6-1</a:t>
            </a:r>
            <a:r>
              <a:rPr lang="zh-CN" altLang="en-US" sz="2800" dirty="0"/>
              <a:t>、作业</a:t>
            </a:r>
            <a:r>
              <a:rPr lang="en-US" altLang="zh-CN" sz="2800" dirty="0"/>
              <a:t>6-8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掌握</a:t>
            </a:r>
            <a:r>
              <a:rPr lang="zh-CN" altLang="en-US" sz="2800" dirty="0"/>
              <a:t>同步电动机无功补偿的计算</a:t>
            </a:r>
            <a:r>
              <a:rPr lang="zh-CN" altLang="en-US" sz="2800" dirty="0">
                <a:sym typeface="+mn-ea"/>
              </a:rPr>
              <a:t>（参考作业</a:t>
            </a:r>
            <a:r>
              <a:rPr lang="en-US" altLang="zh-CN" sz="2800" dirty="0">
                <a:sym typeface="+mn-ea"/>
              </a:rPr>
              <a:t>6-27</a:t>
            </a:r>
            <a:r>
              <a:rPr lang="zh-CN" altLang="en-US" sz="2800" dirty="0">
                <a:sym typeface="+mn-ea"/>
              </a:rPr>
              <a:t>，例题</a:t>
            </a:r>
            <a:r>
              <a:rPr lang="en-US" altLang="zh-CN" sz="2800" dirty="0">
                <a:sym typeface="+mn-ea"/>
              </a:rPr>
              <a:t>6-6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635" y="266700"/>
            <a:ext cx="2324735" cy="8089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400">
                <a:sym typeface="+mn-ea"/>
              </a:rPr>
              <a:t>2 </a:t>
            </a:r>
            <a:r>
              <a:rPr lang="zh-CN" altLang="en-US" sz="4400">
                <a:sym typeface="+mn-ea"/>
              </a:rPr>
              <a:t>变压器</a:t>
            </a:r>
            <a:endParaRPr lang="zh-CN" altLang="en-US" sz="4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820" y="1106170"/>
            <a:ext cx="11287760" cy="49695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000">
                <a:ea typeface="楷体_GB2312" pitchFamily="49" charset="-122"/>
              </a:defRPr>
            </a:lvl1pPr>
          </a:lstStyle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变压器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，主磁通计算公式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掌握上式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i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变化后，磁通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、磁阻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励磁电抗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Xm</a:t>
            </a:r>
            <a:r>
              <a:rPr lang="zh-CN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、铁损耗、空载电流、漏电抗的大小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如何变化。（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例：习题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掌握（会画）变压器的等效电路，掌握折算前后的二次侧电压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关系。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了解开路和短路试验。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三相变压器的磁路系统。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了解标幺值的概念。</a:t>
            </a:r>
            <a:endParaRPr lang="zh-CN" altLang="en-US" dirty="0"/>
          </a:p>
          <a:p>
            <a:pPr indent="0">
              <a:buNone/>
            </a:pPr>
            <a:r>
              <a:rPr lang="zh-CN" altLang="en-US" dirty="0">
                <a:sym typeface="+mn-ea"/>
              </a:rPr>
              <a:t>掌握画相量图判断三相变压器的联结组别号。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（例：习题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2-20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26055" y="1106170"/>
            <a:ext cx="3124200" cy="653415"/>
          </a:xfrm>
          <a:prstGeom prst="rect">
            <a:avLst/>
          </a:prstGeom>
        </p:spPr>
      </p:pic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8942705" y="951230"/>
          <a:ext cx="2290445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927100" imgH="431800" progId="Equation.DSMT4">
                  <p:embed/>
                </p:oleObj>
              </mc:Choice>
              <mc:Fallback>
                <p:oleObj name="" r:id="rId3" imgW="927100" imgH="431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2705" y="951230"/>
                        <a:ext cx="2290445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643245" y="1759585"/>
          <a:ext cx="600710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629285" imgH="495300" progId="Equation.DSMT4">
                  <p:embed/>
                </p:oleObj>
              </mc:Choice>
              <mc:Fallback>
                <p:oleObj name="" r:id="rId5" imgW="629285" imgH="4953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3245" y="1759585"/>
                        <a:ext cx="600710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510" y="255270"/>
            <a:ext cx="11523345" cy="69392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000">
                <a:ea typeface="楷体_GB2312" pitchFamily="49" charset="-122"/>
              </a:defRPr>
            </a:lvl1pPr>
          </a:lstStyle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（会画）</a:t>
            </a:r>
            <a:r>
              <a:rPr lang="zh-CN" altLang="en-US" dirty="0">
                <a:sym typeface="+mn-ea"/>
              </a:rPr>
              <a:t>变压器的外特性曲线（图</a:t>
            </a:r>
            <a:r>
              <a:rPr lang="en-US" altLang="zh-CN" dirty="0">
                <a:sym typeface="+mn-ea"/>
              </a:rPr>
              <a:t>2-29</a:t>
            </a:r>
            <a:r>
              <a:rPr lang="zh-CN" altLang="en-US" dirty="0">
                <a:sym typeface="+mn-ea"/>
              </a:rPr>
              <a:t>），掌握负载性质对其影响。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电压调整率的计算公式：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掌握变压器</a:t>
            </a:r>
            <a:r>
              <a:rPr lang="zh-CN" altLang="en-US" dirty="0">
                <a:sym typeface="+mn-ea"/>
              </a:rPr>
              <a:t>并联运行的三个理想状态和三个条件（</a:t>
            </a:r>
            <a:r>
              <a:rPr lang="en-US" altLang="zh-CN" dirty="0">
                <a:sym typeface="+mn-ea"/>
              </a:rPr>
              <a:t>63</a:t>
            </a:r>
            <a:r>
              <a:rPr lang="zh-CN" altLang="en-US" dirty="0">
                <a:sym typeface="+mn-ea"/>
              </a:rPr>
              <a:t>页）。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了解电压互感器和电流互感器的使用注意事项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掌握三相变压器并联运行的计算（参考作业</a:t>
            </a:r>
            <a:r>
              <a:rPr lang="en-US" altLang="zh-CN" dirty="0">
                <a:sym typeface="+mn-ea"/>
              </a:rPr>
              <a:t>2-26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（注意：变压器并联运行时短路阻抗标幺值小的首先满载。）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掌握三相变压器额定电压和电流的计算</a:t>
            </a:r>
            <a:r>
              <a:rPr lang="zh-CN" altLang="en-US" dirty="0">
                <a:sym typeface="+mn-ea"/>
              </a:rPr>
              <a:t>（参考作业</a:t>
            </a:r>
            <a:r>
              <a:rPr lang="en-US" altLang="zh-CN" dirty="0">
                <a:sym typeface="+mn-ea"/>
              </a:rPr>
              <a:t>2-17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掌握变压器效率的计算：额定效率（</a:t>
            </a:r>
            <a:r>
              <a:rPr lang="en-US" altLang="zh-CN" dirty="0">
                <a:sym typeface="+mn-ea"/>
              </a:rPr>
              <a:t>2-72</a:t>
            </a:r>
            <a:r>
              <a:rPr lang="zh-CN" altLang="en-US" dirty="0">
                <a:sym typeface="+mn-ea"/>
              </a:rPr>
              <a:t>）、最大效率（例</a:t>
            </a:r>
            <a:r>
              <a:rPr lang="en-US" altLang="zh-CN" dirty="0">
                <a:sym typeface="+mn-ea"/>
              </a:rPr>
              <a:t>2-4</a:t>
            </a:r>
            <a:r>
              <a:rPr lang="zh-CN" altLang="en-US" dirty="0">
                <a:sym typeface="+mn-ea"/>
              </a:rPr>
              <a:t>）。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graphicFrame>
        <p:nvGraphicFramePr>
          <p:cNvPr id="3" name="Object 106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3360" y="1574800"/>
          <a:ext cx="5918835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2514600" imgH="431800" progId="Equation.DSMT4">
                  <p:embed/>
                </p:oleObj>
              </mc:Choice>
              <mc:Fallback>
                <p:oleObj name="Equation" r:id="rId2" imgW="2514600" imgH="431800" progId="Equation.DSMT4">
                  <p:embed/>
                  <p:pic>
                    <p:nvPicPr>
                      <p:cNvPr id="0" name="图片 9932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3360" y="1574800"/>
                        <a:ext cx="5918835" cy="890905"/>
                      </a:xfrm>
                      <a:prstGeom prst="rect">
                        <a:avLst/>
                      </a:prstGeom>
                      <a:noFill/>
                      <a:ln w="381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635" y="262890"/>
            <a:ext cx="2893695" cy="762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400">
                <a:sym typeface="+mn-ea"/>
              </a:rPr>
              <a:t>2 </a:t>
            </a:r>
            <a:r>
              <a:rPr lang="zh-CN" altLang="en-US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直流电机</a:t>
            </a:r>
            <a:endParaRPr lang="zh-CN" altLang="en-US" sz="4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635" y="1038225"/>
            <a:ext cx="11374120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000">
                <a:ea typeface="楷体_GB2312" pitchFamily="49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了解直流电动机和发电机工作原理对比。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了解直流电机的</a:t>
            </a:r>
            <a:r>
              <a:rPr lang="zh-CN" altLang="en-US" dirty="0">
                <a:sym typeface="+mn-ea"/>
              </a:rPr>
              <a:t>电枢反应。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掌握直流电机电枢电势的计算公式及意义：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掌握直流发电机和</a:t>
            </a:r>
            <a:r>
              <a:rPr lang="zh-CN" altLang="en-US" dirty="0">
                <a:sym typeface="+mn-ea"/>
              </a:rPr>
              <a:t>直流</a:t>
            </a:r>
            <a:r>
              <a:rPr lang="zh-CN" altLang="en-US" dirty="0">
                <a:sym typeface="+mn-ea"/>
              </a:rPr>
              <a:t>电动机的电磁转矩的性质和</a:t>
            </a:r>
            <a:r>
              <a:rPr lang="zh-CN" altLang="en-US" dirty="0">
                <a:sym typeface="+mn-ea"/>
              </a:rPr>
              <a:t>物理计算公式，</a:t>
            </a:r>
            <a:r>
              <a:rPr lang="zh-CN" altLang="en-US" dirty="0">
                <a:sym typeface="+mn-ea"/>
              </a:rPr>
              <a:t>掌握改变他励直流电动机旋转方向的方法。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ym typeface="+mn-ea"/>
              </a:rPr>
              <a:t>掌握他励发电机和并励发电机外特性曲线，并进行区别分析。</a:t>
            </a:r>
            <a:endParaRPr lang="en-US" altLang="zh-CN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ym typeface="+mn-ea"/>
              </a:rPr>
              <a:t>了解并励发电机的自励条件。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ym typeface="+mn-ea"/>
            </a:endParaRPr>
          </a:p>
        </p:txBody>
      </p:sp>
      <p:graphicFrame>
        <p:nvGraphicFramePr>
          <p:cNvPr id="77842" name="内容占位符 11266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09198" y="3663226"/>
          <a:ext cx="21605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49300" imgH="228600" progId="Equation.DSMT4">
                  <p:embed/>
                </p:oleObj>
              </mc:Choice>
              <mc:Fallback>
                <p:oleObj name="" r:id="rId2" imgW="749300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33CC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  <a:lum contrast="29999"/>
                      </a:blip>
                      <a:stretch>
                        <a:fillRect/>
                      </a:stretch>
                    </p:blipFill>
                    <p:spPr>
                      <a:xfrm>
                        <a:off x="9009198" y="3663226"/>
                        <a:ext cx="21605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内容占位符 112667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7782220" y="2524671"/>
          <a:ext cx="21240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736600" imgH="228600" progId="Equation.DSMT4">
                  <p:embed/>
                </p:oleObj>
              </mc:Choice>
              <mc:Fallback>
                <p:oleObj name="" r:id="rId5" imgW="736600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33CC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  <a:lum contrast="29999"/>
                      </a:blip>
                      <a:stretch>
                        <a:fillRect/>
                      </a:stretch>
                    </p:blipFill>
                    <p:spPr>
                      <a:xfrm>
                        <a:off x="7782220" y="2524671"/>
                        <a:ext cx="21240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149" y="576393"/>
            <a:ext cx="10736580" cy="11684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000">
                <a:ea typeface="楷体_GB2312" pitchFamily="49" charset="-122"/>
              </a:defRPr>
            </a:lvl1pPr>
          </a:lstStyle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240" y="711835"/>
            <a:ext cx="11049000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000">
                <a:ea typeface="楷体_GB2312" pitchFamily="49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掌握他励直流电动机的机械特性方程（</a:t>
            </a:r>
            <a:r>
              <a:rPr lang="en-US" altLang="zh-CN" dirty="0">
                <a:sym typeface="+mn-ea"/>
              </a:rPr>
              <a:t>3-40</a:t>
            </a:r>
            <a:r>
              <a:rPr lang="zh-CN" altLang="en-US" dirty="0">
                <a:sym typeface="+mn-ea"/>
              </a:rPr>
              <a:t>），掌握恒转矩负载曲线（直线）。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了解恒功率负载，通风机负载的概念。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ym typeface="+mn-ea"/>
              </a:rPr>
              <a:t>掌握他励直流电动机的端电压降低、电枢串电阻的机械特性曲线，以及上述两种情况对于电枢电流、稳态转速的影响。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ym typeface="+mn-ea"/>
              </a:rPr>
              <a:t>了解直流电动机的起动方法。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ym typeface="+mn-ea"/>
              </a:rPr>
              <a:t>掌握有</a:t>
            </a:r>
            <a:r>
              <a:rPr lang="zh-CN" altLang="en-US" dirty="0">
                <a:sym typeface="+mn-ea"/>
              </a:rPr>
              <a:t>哪三种调速方法。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635" y="304800"/>
            <a:ext cx="6823075" cy="762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400">
                <a:sym typeface="+mn-ea"/>
              </a:rPr>
              <a:t>4 </a:t>
            </a:r>
            <a:r>
              <a:rPr lang="zh-CN" altLang="en-US" sz="4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交流电机理论的共同问题</a:t>
            </a:r>
            <a:endParaRPr lang="zh-CN" altLang="en-US" sz="4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635" y="963295"/>
            <a:ext cx="11090275" cy="54927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200">
                <a:ea typeface="楷体_GB2312" pitchFamily="49" charset="-122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sym typeface="+mn-ea"/>
              </a:rPr>
              <a:t>掌握交流绕组感应电动势公式，</a:t>
            </a:r>
            <a:r>
              <a:rPr lang="en-US" altLang="zh-CN" sz="3000" dirty="0">
                <a:sym typeface="+mn-ea"/>
              </a:rPr>
              <a:t>                            </a:t>
            </a:r>
            <a:r>
              <a:rPr lang="zh-CN" altLang="en-US" sz="3000" dirty="0">
                <a:sym typeface="+mn-ea"/>
              </a:rPr>
              <a:t>。</a:t>
            </a:r>
            <a:endParaRPr lang="zh-CN" altLang="en-US" sz="3000" dirty="0"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sym typeface="+mn-ea"/>
              </a:rPr>
              <a:t>掌握</a:t>
            </a:r>
            <a:r>
              <a:rPr lang="zh-CN" altLang="en-US" sz="3000" dirty="0">
                <a:sym typeface="+mn-ea"/>
              </a:rPr>
              <a:t>圆形旋转磁场的性质：条件，转速，转向，位置，大小。</a:t>
            </a:r>
            <a:endParaRPr lang="en-US" altLang="zh-CN" sz="3000" dirty="0"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sym typeface="+mn-ea"/>
              </a:rPr>
              <a:t>掌握同步转速</a:t>
            </a:r>
            <a:r>
              <a:rPr lang="en-US" altLang="zh-CN" sz="3000" dirty="0">
                <a:sym typeface="+mn-ea"/>
              </a:rPr>
              <a:t>n</a:t>
            </a:r>
            <a:r>
              <a:rPr lang="en-US" altLang="zh-CN" sz="3000" baseline="-25000" dirty="0">
                <a:solidFill>
                  <a:schemeClr val="tx1"/>
                </a:solidFill>
                <a:uFillTx/>
                <a:sym typeface="+mn-ea"/>
              </a:rPr>
              <a:t>s</a:t>
            </a:r>
            <a:r>
              <a:rPr lang="zh-CN" altLang="en-US" sz="3000" dirty="0">
                <a:sym typeface="+mn-ea"/>
              </a:rPr>
              <a:t>的概念及公式。</a:t>
            </a:r>
            <a:endParaRPr lang="zh-CN" altLang="en-US" sz="3000" dirty="0"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sym typeface="+mn-ea"/>
              </a:rPr>
              <a:t>了解几个基本概念：空间电角度，每极每相槽数 </a:t>
            </a:r>
            <a:r>
              <a:rPr lang="en-US" altLang="zh-CN" sz="3000" dirty="0">
                <a:sym typeface="+mn-ea"/>
              </a:rPr>
              <a:t>q </a:t>
            </a:r>
            <a:r>
              <a:rPr lang="zh-CN" altLang="en-US" sz="3000" dirty="0">
                <a:sym typeface="+mn-ea"/>
              </a:rPr>
              <a:t>，集中绕组、分布绕组 ，槽距角</a:t>
            </a:r>
            <a:r>
              <a:rPr lang="en-US" altLang="zh-CN" sz="3000" dirty="0">
                <a:sym typeface="+mn-ea"/>
              </a:rPr>
              <a:t>α</a:t>
            </a:r>
            <a:r>
              <a:rPr lang="zh-CN" altLang="en-US" sz="3000" dirty="0">
                <a:sym typeface="+mn-ea"/>
              </a:rPr>
              <a:t>，极距</a:t>
            </a:r>
            <a:r>
              <a:rPr lang="en-US" altLang="zh-CN" sz="3000" dirty="0">
                <a:sym typeface="Symbol" panose="05050102010706020507" pitchFamily="18" charset="2"/>
              </a:rPr>
              <a:t></a:t>
            </a:r>
            <a:r>
              <a:rPr lang="en-US" altLang="zh-CN" sz="3000" dirty="0">
                <a:sym typeface="+mn-ea"/>
              </a:rPr>
              <a:t> </a:t>
            </a:r>
            <a:endParaRPr lang="en-US" altLang="zh-CN" sz="3000" dirty="0"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sym typeface="+mn-ea"/>
              </a:rPr>
              <a:t>了解绕组为什么要短距和分布</a:t>
            </a:r>
            <a:endParaRPr lang="zh-CN" altLang="en-US" sz="3000" dirty="0"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sym typeface="+mn-ea"/>
              </a:rPr>
              <a:t>了解感应电动势的高次谐波抑制措施</a:t>
            </a:r>
            <a:endParaRPr lang="zh-CN" altLang="en-US" sz="3000" dirty="0"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掌握单相绕组磁动势（脉振）和三相对称绕组合成磁动势（旋转）的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不同</a:t>
            </a:r>
            <a:endParaRPr lang="zh-CN" altLang="en-US" sz="30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0482" name="Object 11"/>
          <p:cNvGraphicFramePr/>
          <p:nvPr/>
        </p:nvGraphicFramePr>
        <p:xfrm>
          <a:off x="5753100" y="1096645"/>
          <a:ext cx="3142615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180465" imgH="228600" progId="Equation.DSMT4">
                  <p:embed/>
                </p:oleObj>
              </mc:Choice>
              <mc:Fallback>
                <p:oleObj name="" r:id="rId1" imgW="1180465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3100" y="1096645"/>
                        <a:ext cx="3142615" cy="56705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635" y="228600"/>
            <a:ext cx="34785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sym typeface="+mn-ea"/>
              </a:rPr>
              <a:t>5 </a:t>
            </a:r>
            <a:r>
              <a:rPr lang="zh-CN" altLang="en-US" sz="4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感应电机</a:t>
            </a:r>
            <a:endParaRPr lang="en-US" sz="44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1064260"/>
            <a:ext cx="11272520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200">
                <a:ea typeface="楷体_GB2312" pitchFamily="49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了解感应电机和异步电机，同步电机名称的由来。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掌握转差率的概念及</a:t>
            </a:r>
            <a:r>
              <a:rPr lang="zh-CN" altLang="en-US" dirty="0">
                <a:sym typeface="+mn-ea"/>
              </a:rPr>
              <a:t>计算公式。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掌握（会画）异步</a:t>
            </a:r>
            <a:r>
              <a:rPr lang="zh-CN" altLang="en-US" dirty="0">
                <a:sym typeface="+mn-ea"/>
              </a:rPr>
              <a:t>电动机的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型等效电路，理解转子等效电阻的含义（</a:t>
            </a:r>
            <a:r>
              <a:rPr lang="en-US" altLang="zh-CN" dirty="0">
                <a:sym typeface="+mn-ea"/>
              </a:rPr>
              <a:t>          </a:t>
            </a:r>
            <a:r>
              <a:rPr lang="zh-CN" altLang="en-US" dirty="0">
                <a:sym typeface="+mn-ea"/>
              </a:rPr>
              <a:t>），会根据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型等效电路和等效电阻</a:t>
            </a:r>
            <a:r>
              <a:rPr lang="zh-CN" altLang="en-US" dirty="0">
                <a:sym typeface="+mn-ea"/>
              </a:rPr>
              <a:t>大小去分析空载和堵转时，电流的变化</a:t>
            </a:r>
            <a:r>
              <a:rPr lang="zh-CN" altLang="en-US" dirty="0">
                <a:sym typeface="+mn-ea"/>
              </a:rPr>
              <a:t>规律。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掌握异步电动机定子与转子之间有气隙隔开，但是却能够进行能量交换的原因，从空载到满载主磁通的变化</a:t>
            </a:r>
            <a:r>
              <a:rPr lang="zh-CN" altLang="en-US" dirty="0">
                <a:sym typeface="+mn-ea"/>
              </a:rPr>
              <a:t>情况。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27580" y="3277870"/>
          <a:ext cx="1218565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33400" imgH="393700" progId="Equation.DSMT4">
                  <p:embed/>
                </p:oleObj>
              </mc:Choice>
              <mc:Fallback>
                <p:oleObj name="" r:id="rId2" imgW="5334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7580" y="3277870"/>
                        <a:ext cx="1218565" cy="891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535" y="792480"/>
            <a:ext cx="10622280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200">
                <a:ea typeface="楷体_GB2312" pitchFamily="49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掌握异步电动机的负载性质（对于电源是阻感性</a:t>
            </a:r>
            <a:r>
              <a:rPr lang="zh-CN" altLang="en-US" dirty="0">
                <a:sym typeface="+mn-ea"/>
              </a:rPr>
              <a:t>负载）。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了解异步</a:t>
            </a:r>
            <a:r>
              <a:rPr lang="zh-CN" altLang="en-US" dirty="0">
                <a:sym typeface="+mn-ea"/>
              </a:rPr>
              <a:t>电动机的固有机械特性和人为机械特性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掌握异步电动机转子电阻增加的一些物理量如何变化及</a:t>
            </a:r>
            <a:r>
              <a:rPr lang="zh-CN" altLang="en-US" dirty="0">
                <a:sym typeface="+mn-ea"/>
              </a:rPr>
              <a:t>原因：最大电磁转矩Tmax、转速、转矩、</a:t>
            </a:r>
            <a:r>
              <a:rPr lang="zh-CN" altLang="en-US" dirty="0">
                <a:sym typeface="+mn-ea"/>
              </a:rPr>
              <a:t>定子电流、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了解异步电机起动、制动的方法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掌握调速</a:t>
            </a:r>
            <a:r>
              <a:rPr lang="zh-CN" altLang="en-US" dirty="0">
                <a:sym typeface="+mn-ea"/>
              </a:rPr>
              <a:t>有几种方法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ym typeface="+mn-ea"/>
              </a:rPr>
              <a:t>了解异步电机</a:t>
            </a:r>
            <a:r>
              <a:rPr lang="zh-CN" altLang="en-US" dirty="0">
                <a:sym typeface="+mn-ea"/>
              </a:rPr>
              <a:t>起动电流大而</a:t>
            </a:r>
            <a:r>
              <a:rPr lang="zh-CN" altLang="en-US" dirty="0">
                <a:sym typeface="+mn-ea"/>
              </a:rPr>
              <a:t>起动转矩不大的原因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矩形 1053697"/>
          <p:cNvSpPr/>
          <p:nvPr/>
        </p:nvSpPr>
        <p:spPr>
          <a:xfrm>
            <a:off x="404495" y="198120"/>
            <a:ext cx="113334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电磁功率、机械功率和转子铜耗之间的关系（计算题，参考补充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作业）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53699" name="组合 1053698"/>
          <p:cNvGrpSpPr/>
          <p:nvPr/>
        </p:nvGrpSpPr>
        <p:grpSpPr>
          <a:xfrm>
            <a:off x="1068388" y="653733"/>
            <a:ext cx="6772275" cy="3024187"/>
            <a:chOff x="930" y="1344"/>
            <a:chExt cx="4266" cy="1905"/>
          </a:xfrm>
        </p:grpSpPr>
        <p:grpSp>
          <p:nvGrpSpPr>
            <p:cNvPr id="1053700" name="Group 349"/>
            <p:cNvGrpSpPr/>
            <p:nvPr/>
          </p:nvGrpSpPr>
          <p:grpSpPr>
            <a:xfrm>
              <a:off x="930" y="1933"/>
              <a:ext cx="3672" cy="1267"/>
              <a:chOff x="988" y="997"/>
              <a:chExt cx="3672" cy="1267"/>
            </a:xfrm>
          </p:grpSpPr>
          <p:sp>
            <p:nvSpPr>
              <p:cNvPr id="1053701" name="Rectangle 274"/>
              <p:cNvSpPr/>
              <p:nvPr/>
            </p:nvSpPr>
            <p:spPr>
              <a:xfrm>
                <a:off x="2902" y="1094"/>
                <a:ext cx="649" cy="11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－</a:t>
                </a:r>
                <a:endParaRPr lang="zh-CN" altLang="en-US" sz="2000" b="1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>
                  <a:spcBef>
                    <a:spcPct val="20000"/>
                  </a:spcBef>
                </a:pPr>
                <a:r>
                  <a:rPr lang="zh-CN" altLang="en-US" sz="2000" b="1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2000" b="1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E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endParaRPr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>
                  <a:spcBef>
                    <a:spcPct val="20000"/>
                  </a:spcBef>
                </a:pPr>
                <a:endParaRPr lang="en-US" altLang="zh-CN" sz="2000" b="1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eaLnBrk="1" hangingPunct="1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＋</a:t>
                </a:r>
                <a:endParaRPr lang="zh-CN" altLang="en-US" sz="20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53702" name="Line 236"/>
              <p:cNvSpPr/>
              <p:nvPr/>
            </p:nvSpPr>
            <p:spPr>
              <a:xfrm>
                <a:off x="1146" y="1058"/>
                <a:ext cx="4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3703" name="Freeform 237"/>
              <p:cNvSpPr/>
              <p:nvPr/>
            </p:nvSpPr>
            <p:spPr>
              <a:xfrm>
                <a:off x="2615" y="1058"/>
                <a:ext cx="260" cy="571"/>
              </a:xfrm>
              <a:custGeom>
                <a:avLst/>
                <a:gdLst>
                  <a:gd name="txL" fmla="*/ 0 w 260"/>
                  <a:gd name="txT" fmla="*/ 0 h 319"/>
                  <a:gd name="txR" fmla="*/ 260 w 260"/>
                  <a:gd name="txB" fmla="*/ 319 h 319"/>
                </a:gdLst>
                <a:ahLst/>
                <a:cxnLst>
                  <a:cxn ang="0">
                    <a:pos x="0" y="0"/>
                  </a:cxn>
                  <a:cxn ang="0">
                    <a:pos x="260" y="0"/>
                  </a:cxn>
                  <a:cxn ang="0">
                    <a:pos x="260" y="1829"/>
                  </a:cxn>
                </a:cxnLst>
                <a:rect l="txL" t="txT" r="txR" b="txB"/>
                <a:pathLst>
                  <a:path w="260" h="319">
                    <a:moveTo>
                      <a:pt x="0" y="0"/>
                    </a:moveTo>
                    <a:lnTo>
                      <a:pt x="260" y="0"/>
                    </a:lnTo>
                    <a:lnTo>
                      <a:pt x="260" y="319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04" name="Oval 238"/>
              <p:cNvSpPr/>
              <p:nvPr/>
            </p:nvSpPr>
            <p:spPr>
              <a:xfrm>
                <a:off x="1098" y="1029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05" name="Oval 239"/>
              <p:cNvSpPr/>
              <p:nvPr/>
            </p:nvSpPr>
            <p:spPr>
              <a:xfrm>
                <a:off x="1098" y="219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06" name="Rectangle 240"/>
              <p:cNvSpPr/>
              <p:nvPr/>
            </p:nvSpPr>
            <p:spPr>
              <a:xfrm rot="-5400000">
                <a:off x="1722" y="914"/>
                <a:ext cx="9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07" name="Line 241"/>
              <p:cNvSpPr/>
              <p:nvPr/>
            </p:nvSpPr>
            <p:spPr>
              <a:xfrm>
                <a:off x="1918" y="1058"/>
                <a:ext cx="20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3708" name="Arc 242"/>
              <p:cNvSpPr/>
              <p:nvPr/>
            </p:nvSpPr>
            <p:spPr>
              <a:xfrm rot="-5400000" flipV="1">
                <a:off x="2149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09" name="Arc 243"/>
              <p:cNvSpPr/>
              <p:nvPr/>
            </p:nvSpPr>
            <p:spPr>
              <a:xfrm rot="-5400000" flipV="1">
                <a:off x="2275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0" name="Arc 244"/>
              <p:cNvSpPr/>
              <p:nvPr/>
            </p:nvSpPr>
            <p:spPr>
              <a:xfrm rot="-5400000" flipV="1">
                <a:off x="2400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1" name="Arc 245"/>
              <p:cNvSpPr/>
              <p:nvPr/>
            </p:nvSpPr>
            <p:spPr>
              <a:xfrm rot="-5400000" flipV="1">
                <a:off x="2527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2" name="Arc 246"/>
              <p:cNvSpPr/>
              <p:nvPr/>
            </p:nvSpPr>
            <p:spPr>
              <a:xfrm flipV="1">
                <a:off x="2868" y="1627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3" name="Arc 247"/>
              <p:cNvSpPr/>
              <p:nvPr/>
            </p:nvSpPr>
            <p:spPr>
              <a:xfrm flipV="1">
                <a:off x="2868" y="1755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4" name="Arc 248"/>
              <p:cNvSpPr/>
              <p:nvPr/>
            </p:nvSpPr>
            <p:spPr>
              <a:xfrm flipV="1">
                <a:off x="2868" y="1882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5" name="Arc 249"/>
              <p:cNvSpPr/>
              <p:nvPr/>
            </p:nvSpPr>
            <p:spPr>
              <a:xfrm flipV="1">
                <a:off x="2868" y="2009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6" name="Freeform 250"/>
              <p:cNvSpPr/>
              <p:nvPr/>
            </p:nvSpPr>
            <p:spPr>
              <a:xfrm>
                <a:off x="1151" y="2128"/>
                <a:ext cx="1724" cy="94"/>
              </a:xfrm>
              <a:custGeom>
                <a:avLst/>
                <a:gdLst>
                  <a:gd name="txL" fmla="*/ 0 w 1733"/>
                  <a:gd name="txT" fmla="*/ 0 h 349"/>
                  <a:gd name="txR" fmla="*/ 1733 w 1733"/>
                  <a:gd name="txB" fmla="*/ 349 h 349"/>
                </a:gdLst>
                <a:ahLst/>
                <a:cxnLst>
                  <a:cxn ang="0">
                    <a:pos x="0" y="7"/>
                  </a:cxn>
                  <a:cxn ang="0">
                    <a:pos x="1706" y="7"/>
                  </a:cxn>
                  <a:cxn ang="0">
                    <a:pos x="1706" y="0"/>
                  </a:cxn>
                </a:cxnLst>
                <a:rect l="txL" t="txT" r="txR" b="txB"/>
                <a:pathLst>
                  <a:path w="1733" h="349">
                    <a:moveTo>
                      <a:pt x="0" y="349"/>
                    </a:moveTo>
                    <a:lnTo>
                      <a:pt x="1733" y="349"/>
                    </a:lnTo>
                    <a:lnTo>
                      <a:pt x="173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7" name="Freeform 251"/>
              <p:cNvSpPr/>
              <p:nvPr/>
            </p:nvSpPr>
            <p:spPr>
              <a:xfrm>
                <a:off x="2872" y="1058"/>
                <a:ext cx="260" cy="1"/>
              </a:xfrm>
              <a:custGeom>
                <a:avLst/>
                <a:gdLst>
                  <a:gd name="txL" fmla="*/ 0 w 260"/>
                  <a:gd name="txT" fmla="*/ 0 h 1"/>
                  <a:gd name="txR" fmla="*/ 260 w 260"/>
                  <a:gd name="txB" fmla="*/ 1 h 1"/>
                </a:gdLst>
                <a:ahLst/>
                <a:cxnLst>
                  <a:cxn ang="0">
                    <a:pos x="26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60" h="1">
                    <a:moveTo>
                      <a:pt x="26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8" name="Rectangle 252"/>
              <p:cNvSpPr/>
              <p:nvPr/>
            </p:nvSpPr>
            <p:spPr>
              <a:xfrm rot="5400000" flipH="1">
                <a:off x="3929" y="914"/>
                <a:ext cx="9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19" name="Line 253"/>
              <p:cNvSpPr/>
              <p:nvPr/>
            </p:nvSpPr>
            <p:spPr>
              <a:xfrm flipH="1">
                <a:off x="3619" y="1058"/>
                <a:ext cx="20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3720" name="Arc 254"/>
              <p:cNvSpPr/>
              <p:nvPr/>
            </p:nvSpPr>
            <p:spPr>
              <a:xfrm rot="5400000" flipH="1" flipV="1">
                <a:off x="3532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21" name="Arc 255"/>
              <p:cNvSpPr/>
              <p:nvPr/>
            </p:nvSpPr>
            <p:spPr>
              <a:xfrm rot="5400000" flipH="1" flipV="1">
                <a:off x="3406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22" name="Arc 256"/>
              <p:cNvSpPr/>
              <p:nvPr/>
            </p:nvSpPr>
            <p:spPr>
              <a:xfrm rot="5400000" flipH="1" flipV="1">
                <a:off x="3281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23" name="Arc 257"/>
              <p:cNvSpPr/>
              <p:nvPr/>
            </p:nvSpPr>
            <p:spPr>
              <a:xfrm rot="5400000" flipH="1" flipV="1">
                <a:off x="3154" y="968"/>
                <a:ext cx="65" cy="122"/>
              </a:xfrm>
              <a:custGeom>
                <a:avLst/>
                <a:gdLst>
                  <a:gd name="txL" fmla="*/ 0 w 22394"/>
                  <a:gd name="txT" fmla="*/ 0 h 43200"/>
                  <a:gd name="txR" fmla="*/ 22394 w 2239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94" h="43200" fill="none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</a:path>
                  <a:path w="22394" h="43200" stroke="0">
                    <a:moveTo>
                      <a:pt x="793" y="0"/>
                    </a:moveTo>
                    <a:cubicBezTo>
                      <a:pt x="12723" y="0"/>
                      <a:pt x="22394" y="9670"/>
                      <a:pt x="22394" y="21600"/>
                    </a:cubicBezTo>
                    <a:cubicBezTo>
                      <a:pt x="22394" y="33529"/>
                      <a:pt x="12723" y="43200"/>
                      <a:pt x="794" y="43200"/>
                    </a:cubicBezTo>
                    <a:cubicBezTo>
                      <a:pt x="529" y="43200"/>
                      <a:pt x="264" y="43195"/>
                      <a:pt x="-1" y="43185"/>
                    </a:cubicBezTo>
                    <a:lnTo>
                      <a:pt x="794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vert="eaVert"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24" name="Freeform 262"/>
              <p:cNvSpPr/>
              <p:nvPr/>
            </p:nvSpPr>
            <p:spPr>
              <a:xfrm>
                <a:off x="2873" y="1055"/>
                <a:ext cx="1740" cy="1167"/>
              </a:xfrm>
              <a:custGeom>
                <a:avLst/>
                <a:gdLst>
                  <a:gd name="txL" fmla="*/ 0 w 1740"/>
                  <a:gd name="txT" fmla="*/ 0 h 1167"/>
                  <a:gd name="txR" fmla="*/ 1740 w 1740"/>
                  <a:gd name="txB" fmla="*/ 1167 h 1167"/>
                </a:gdLst>
                <a:ahLst/>
                <a:cxnLst>
                  <a:cxn ang="0">
                    <a:pos x="1251" y="0"/>
                  </a:cxn>
                  <a:cxn ang="0">
                    <a:pos x="1740" y="0"/>
                  </a:cxn>
                  <a:cxn ang="0">
                    <a:pos x="1740" y="1167"/>
                  </a:cxn>
                  <a:cxn ang="0">
                    <a:pos x="0" y="1167"/>
                  </a:cxn>
                </a:cxnLst>
                <a:rect l="txL" t="txT" r="txR" b="txB"/>
                <a:pathLst>
                  <a:path w="1740" h="1167">
                    <a:moveTo>
                      <a:pt x="1251" y="0"/>
                    </a:moveTo>
                    <a:lnTo>
                      <a:pt x="1740" y="0"/>
                    </a:lnTo>
                    <a:lnTo>
                      <a:pt x="1740" y="1167"/>
                    </a:lnTo>
                    <a:lnTo>
                      <a:pt x="0" y="116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25" name="Rectangle 264"/>
              <p:cNvSpPr/>
              <p:nvPr/>
            </p:nvSpPr>
            <p:spPr>
              <a:xfrm>
                <a:off x="988" y="1026"/>
                <a:ext cx="284" cy="1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>
                  <a:spcBef>
                    <a:spcPct val="40000"/>
                  </a:spcBef>
                </a:pPr>
                <a:r>
                  <a:rPr lang="zh-CN" altLang="en-US" sz="20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＋</a:t>
                </a:r>
                <a:endParaRPr lang="zh-CN" altLang="en-US" sz="20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algn="ctr" eaLnBrk="1" hangingPunct="1">
                  <a:spcBef>
                    <a:spcPct val="40000"/>
                  </a:spcBef>
                </a:pPr>
                <a:endParaRPr lang="zh-CN" altLang="en-US" sz="2000" b="1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algn="ctr" eaLnBrk="1" hangingPunct="1">
                  <a:spcBef>
                    <a:spcPct val="40000"/>
                  </a:spcBef>
                </a:pP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algn="ctr" eaLnBrk="1" hangingPunct="1">
                  <a:spcBef>
                    <a:spcPct val="40000"/>
                  </a:spcBef>
                </a:pPr>
                <a:endParaRPr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algn="ctr" eaLnBrk="1" hangingPunct="1">
                  <a:spcBef>
                    <a:spcPct val="40000"/>
                  </a:spcBef>
                </a:pPr>
                <a:r>
                  <a:rPr lang="zh-CN" altLang="en-US" sz="20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－</a:t>
                </a:r>
                <a:endParaRPr lang="zh-CN" altLang="en-US" sz="20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53726" name="Oval 265"/>
              <p:cNvSpPr/>
              <p:nvPr/>
            </p:nvSpPr>
            <p:spPr>
              <a:xfrm>
                <a:off x="1111" y="1581"/>
                <a:ext cx="34" cy="34"/>
              </a:xfrm>
              <a:prstGeom prst="ellipse">
                <a:avLst/>
              </a:prstGeom>
              <a:solidFill>
                <a:srgbClr val="A5002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27" name="Line 266"/>
              <p:cNvSpPr/>
              <p:nvPr/>
            </p:nvSpPr>
            <p:spPr>
              <a:xfrm>
                <a:off x="1293" y="1057"/>
                <a:ext cx="225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053728" name="Rectangle 267"/>
              <p:cNvSpPr/>
              <p:nvPr/>
            </p:nvSpPr>
            <p:spPr>
              <a:xfrm>
                <a:off x="1244" y="1033"/>
                <a:ext cx="240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r>
                  <a:rPr lang="en-US" altLang="zh-CN" sz="24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29" name="Oval 268"/>
              <p:cNvSpPr/>
              <p:nvPr/>
            </p:nvSpPr>
            <p:spPr>
              <a:xfrm>
                <a:off x="1340" y="1106"/>
                <a:ext cx="34" cy="34"/>
              </a:xfrm>
              <a:prstGeom prst="ellipse">
                <a:avLst/>
              </a:prstGeom>
              <a:solidFill>
                <a:srgbClr val="A5002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0" name="Rectangle 269"/>
              <p:cNvSpPr/>
              <p:nvPr/>
            </p:nvSpPr>
            <p:spPr>
              <a:xfrm>
                <a:off x="1555" y="1061"/>
                <a:ext cx="98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          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1σ</a:t>
                </a:r>
                <a:endPara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1" name="Oval 272"/>
              <p:cNvSpPr/>
              <p:nvPr/>
            </p:nvSpPr>
            <p:spPr>
              <a:xfrm>
                <a:off x="3345" y="1576"/>
                <a:ext cx="34" cy="34"/>
              </a:xfrm>
              <a:prstGeom prst="ellipse">
                <a:avLst/>
              </a:prstGeom>
              <a:solidFill>
                <a:srgbClr val="A5002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2" name="Oval 275"/>
              <p:cNvSpPr/>
              <p:nvPr/>
            </p:nvSpPr>
            <p:spPr>
              <a:xfrm>
                <a:off x="3012" y="1576"/>
                <a:ext cx="34" cy="34"/>
              </a:xfrm>
              <a:prstGeom prst="ellipse">
                <a:avLst/>
              </a:prstGeom>
              <a:solidFill>
                <a:srgbClr val="A5002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3" name="Rectangle 276"/>
              <p:cNvSpPr/>
              <p:nvPr/>
            </p:nvSpPr>
            <p:spPr>
              <a:xfrm>
                <a:off x="3174" y="1060"/>
                <a:ext cx="10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2σ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endPara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4" name="Line 278"/>
              <p:cNvSpPr/>
              <p:nvPr/>
            </p:nvSpPr>
            <p:spPr>
              <a:xfrm flipH="1">
                <a:off x="4256" y="1056"/>
                <a:ext cx="203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053735" name="Rectangle 279"/>
              <p:cNvSpPr/>
              <p:nvPr/>
            </p:nvSpPr>
            <p:spPr>
              <a:xfrm>
                <a:off x="4294" y="1030"/>
                <a:ext cx="240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endParaRPr lang="en-US" altLang="zh-CN" sz="2000" b="1" i="1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6" name="Oval 280"/>
              <p:cNvSpPr/>
              <p:nvPr/>
            </p:nvSpPr>
            <p:spPr>
              <a:xfrm>
                <a:off x="4386" y="1119"/>
                <a:ext cx="34" cy="34"/>
              </a:xfrm>
              <a:prstGeom prst="ellipse">
                <a:avLst/>
              </a:prstGeom>
              <a:solidFill>
                <a:srgbClr val="A5002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7" name="Rectangle 282"/>
              <p:cNvSpPr/>
              <p:nvPr/>
            </p:nvSpPr>
            <p:spPr>
              <a:xfrm>
                <a:off x="4567" y="1544"/>
                <a:ext cx="93" cy="276"/>
              </a:xfrm>
              <a:prstGeom prst="rect">
                <a:avLst/>
              </a:prstGeom>
              <a:solidFill>
                <a:schemeClr val="hlink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8" name="Rectangle 283"/>
              <p:cNvSpPr/>
              <p:nvPr/>
            </p:nvSpPr>
            <p:spPr>
              <a:xfrm>
                <a:off x="3902" y="1535"/>
                <a:ext cx="679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>
                  <a:lnSpc>
                    <a:spcPct val="50000"/>
                  </a:lnSpc>
                </a:pPr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－</a:t>
                </a: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 </a:t>
                </a:r>
                <a:endParaRPr lang="en-US" altLang="zh-CN" sz="2000" b="1" i="1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>
                  <a:lnSpc>
                    <a:spcPct val="50000"/>
                  </a:lnSpc>
                </a:pP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R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endParaRPr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>
                  <a:lnSpc>
                    <a:spcPct val="50000"/>
                  </a:lnSpc>
                </a:pP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s</a:t>
                </a:r>
                <a:endParaRPr lang="en-US" altLang="zh-CN" sz="2000" b="1" i="1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39" name="Line 284"/>
              <p:cNvSpPr/>
              <p:nvPr/>
            </p:nvSpPr>
            <p:spPr>
              <a:xfrm>
                <a:off x="3943" y="1696"/>
                <a:ext cx="351" cy="0"/>
              </a:xfrm>
              <a:prstGeom prst="line">
                <a:avLst/>
              </a:prstGeom>
              <a:ln w="1905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3740" name="Rectangle 287"/>
              <p:cNvSpPr/>
              <p:nvPr/>
            </p:nvSpPr>
            <p:spPr>
              <a:xfrm>
                <a:off x="2827" y="1290"/>
                <a:ext cx="96" cy="258"/>
              </a:xfrm>
              <a:prstGeom prst="rect">
                <a:avLst/>
              </a:prstGeom>
              <a:solidFill>
                <a:schemeClr val="hlink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41" name="Rectangle 288"/>
              <p:cNvSpPr/>
              <p:nvPr/>
            </p:nvSpPr>
            <p:spPr>
              <a:xfrm>
                <a:off x="2538" y="1299"/>
                <a:ext cx="450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en-US" altLang="zh-CN" sz="2000" b="1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R</a:t>
                </a:r>
                <a:r>
                  <a:rPr lang="en-US" altLang="zh-CN" sz="2000" b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algn="r" eaLnBrk="1" hangingPunct="1"/>
                <a:endPara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/>
                <a:r>
                  <a:rPr lang="en-US" altLang="zh-CN" sz="2000" b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000" b="1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000" b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42" name="Line 334"/>
              <p:cNvSpPr/>
              <p:nvPr/>
            </p:nvSpPr>
            <p:spPr>
              <a:xfrm rot="5400000">
                <a:off x="2801" y="1178"/>
                <a:ext cx="144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053743" name="Oval 335"/>
              <p:cNvSpPr/>
              <p:nvPr/>
            </p:nvSpPr>
            <p:spPr>
              <a:xfrm>
                <a:off x="2721" y="1088"/>
                <a:ext cx="34" cy="34"/>
              </a:xfrm>
              <a:prstGeom prst="ellipse">
                <a:avLst/>
              </a:prstGeom>
              <a:solidFill>
                <a:srgbClr val="A5002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endParaRPr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44" name="Rectangle 336"/>
              <p:cNvSpPr/>
              <p:nvPr/>
            </p:nvSpPr>
            <p:spPr>
              <a:xfrm>
                <a:off x="2625" y="999"/>
                <a:ext cx="244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r>
                  <a:rPr lang="en-US" altLang="zh-CN" sz="2000" b="1" i="1" dirty="0" err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dirty="0" err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53745" name="矩形 1053744"/>
            <p:cNvSpPr/>
            <p:nvPr/>
          </p:nvSpPr>
          <p:spPr>
            <a:xfrm>
              <a:off x="1491" y="1779"/>
              <a:ext cx="527" cy="472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3746" name="对象 1053745"/>
            <p:cNvGraphicFramePr/>
            <p:nvPr/>
          </p:nvGraphicFramePr>
          <p:xfrm>
            <a:off x="1755" y="1344"/>
            <a:ext cx="40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2" imgW="279400" imgH="228600" progId="Equation.DSMT4">
                    <p:embed/>
                  </p:oleObj>
                </mc:Choice>
                <mc:Fallback>
                  <p:oleObj name="" r:id="rId2" imgW="279400" imgH="228600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5" y="1344"/>
                          <a:ext cx="407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3747" name="矩形 1053746"/>
            <p:cNvSpPr/>
            <p:nvPr/>
          </p:nvSpPr>
          <p:spPr>
            <a:xfrm>
              <a:off x="2562" y="2160"/>
              <a:ext cx="424" cy="4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3748" name="对象 1053747"/>
            <p:cNvGraphicFramePr/>
            <p:nvPr/>
          </p:nvGraphicFramePr>
          <p:xfrm>
            <a:off x="2200" y="2296"/>
            <a:ext cx="31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4" imgW="241300" imgH="228600" progId="Equation.DSMT4">
                    <p:embed/>
                  </p:oleObj>
                </mc:Choice>
                <mc:Fallback>
                  <p:oleObj name="" r:id="rId4" imgW="241300" imgH="2286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0" y="2296"/>
                          <a:ext cx="319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3749" name="矩形 1053748"/>
            <p:cNvSpPr/>
            <p:nvPr/>
          </p:nvSpPr>
          <p:spPr>
            <a:xfrm>
              <a:off x="3651" y="1616"/>
              <a:ext cx="1316" cy="1633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50" name="矩形 1053749"/>
            <p:cNvSpPr/>
            <p:nvPr/>
          </p:nvSpPr>
          <p:spPr>
            <a:xfrm>
              <a:off x="4876" y="1344"/>
              <a:ext cx="3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1" hangingPunct="1"/>
              <a:r>
                <a:rPr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53751" name="对象 1053750"/>
            <p:cNvGraphicFramePr/>
            <p:nvPr/>
          </p:nvGraphicFramePr>
          <p:xfrm>
            <a:off x="4014" y="1616"/>
            <a:ext cx="42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6" imgW="304800" imgH="228600" progId="Equation.DSMT4">
                    <p:embed/>
                  </p:oleObj>
                </mc:Choice>
                <mc:Fallback>
                  <p:oleObj name="" r:id="rId6" imgW="304800" imgH="228600" progId="Equation.DSMT4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4" y="1616"/>
                          <a:ext cx="425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3752" name="矩形 1053751"/>
            <p:cNvSpPr/>
            <p:nvPr/>
          </p:nvSpPr>
          <p:spPr>
            <a:xfrm>
              <a:off x="4604" y="2432"/>
              <a:ext cx="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endPara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53753" name="组合 1053752"/>
          <p:cNvGrpSpPr/>
          <p:nvPr/>
        </p:nvGrpSpPr>
        <p:grpSpPr>
          <a:xfrm>
            <a:off x="1116013" y="3649028"/>
            <a:ext cx="2376487" cy="882650"/>
            <a:chOff x="703" y="2614"/>
            <a:chExt cx="1497" cy="556"/>
          </a:xfrm>
        </p:grpSpPr>
        <p:sp>
          <p:nvSpPr>
            <p:cNvPr id="1053754" name="矩形 1053753"/>
            <p:cNvSpPr/>
            <p:nvPr/>
          </p:nvSpPr>
          <p:spPr>
            <a:xfrm>
              <a:off x="703" y="2762"/>
              <a:ext cx="3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1" hangingPunct="1"/>
              <a:r>
                <a:rPr lang="en-US" altLang="zh-CN" sz="2800" b="1" i="1" dirty="0" err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8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975" y="2614"/>
              <a:ext cx="1225" cy="556"/>
              <a:chOff x="2640" y="3036"/>
              <a:chExt cx="1225" cy="556"/>
            </a:xfrm>
          </p:grpSpPr>
          <p:sp>
            <p:nvSpPr>
              <p:cNvPr id="1053756" name="Rectangle 6"/>
              <p:cNvSpPr/>
              <p:nvPr/>
            </p:nvSpPr>
            <p:spPr>
              <a:xfrm>
                <a:off x="3150" y="3036"/>
                <a:ext cx="403" cy="5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>
                  <a:lnSpc>
                    <a:spcPct val="85000"/>
                  </a:lnSpc>
                </a:pP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endPara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s</a:t>
                </a:r>
                <a:endPara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57" name="Rectangle 8"/>
              <p:cNvSpPr/>
              <p:nvPr/>
            </p:nvSpPr>
            <p:spPr>
              <a:xfrm>
                <a:off x="2640" y="3168"/>
                <a:ext cx="122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= 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m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I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r>
                  <a:rPr lang="en-US" altLang="zh-CN" sz="2800" b="1" baseline="4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endParaRPr lang="en-US" altLang="zh-CN" sz="2800" b="1" baseline="40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758" name="Line 9"/>
              <p:cNvSpPr/>
              <p:nvPr/>
            </p:nvSpPr>
            <p:spPr>
              <a:xfrm>
                <a:off x="3168" y="3330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53759" name="矩形 1053758"/>
          <p:cNvSpPr/>
          <p:nvPr/>
        </p:nvSpPr>
        <p:spPr>
          <a:xfrm>
            <a:off x="1116013" y="451262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Cu2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12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baseline="4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baseline="4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8"/>
          <p:cNvGrpSpPr/>
          <p:nvPr/>
        </p:nvGrpSpPr>
        <p:grpSpPr>
          <a:xfrm>
            <a:off x="1042988" y="5120640"/>
            <a:ext cx="3409950" cy="688975"/>
            <a:chOff x="2794" y="2254"/>
            <a:chExt cx="2148" cy="434"/>
          </a:xfrm>
        </p:grpSpPr>
        <p:sp>
          <p:nvSpPr>
            <p:cNvPr id="1053761" name="Rectangle 5"/>
            <p:cNvSpPr/>
            <p:nvPr/>
          </p:nvSpPr>
          <p:spPr>
            <a:xfrm>
              <a:off x="3648" y="2254"/>
              <a:ext cx="541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>
                <a:lnSpc>
                  <a:spcPct val="7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 eaLnBrk="1" hangingPunct="1">
                <a:lnSpc>
                  <a:spcPct val="7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3762" name="Rectangle 6"/>
            <p:cNvSpPr/>
            <p:nvPr/>
          </p:nvSpPr>
          <p:spPr>
            <a:xfrm>
              <a:off x="2794" y="2306"/>
              <a:ext cx="21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 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'I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sz="2800" b="1" baseline="4000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endParaRPr lang="en-US" altLang="zh-CN" sz="2800" b="1" baseline="4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3763" name="Line 7"/>
            <p:cNvSpPr/>
            <p:nvPr/>
          </p:nvSpPr>
          <p:spPr>
            <a:xfrm>
              <a:off x="3666" y="2468"/>
              <a:ext cx="51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53764" name="右大括号 1053763"/>
          <p:cNvSpPr/>
          <p:nvPr/>
        </p:nvSpPr>
        <p:spPr>
          <a:xfrm>
            <a:off x="4282123" y="3972560"/>
            <a:ext cx="381000" cy="1652588"/>
          </a:xfrm>
          <a:prstGeom prst="rightBrace">
            <a:avLst>
              <a:gd name="adj1" fmla="val 36145"/>
              <a:gd name="adj2" fmla="val 5350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3765" name="左大括号 1053764"/>
          <p:cNvSpPr/>
          <p:nvPr/>
        </p:nvSpPr>
        <p:spPr>
          <a:xfrm>
            <a:off x="5635625" y="4225290"/>
            <a:ext cx="304800" cy="1147763"/>
          </a:xfrm>
          <a:prstGeom prst="leftBrace">
            <a:avLst>
              <a:gd name="adj1" fmla="val 3138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3766" name="右箭头 1053765"/>
          <p:cNvSpPr/>
          <p:nvPr/>
        </p:nvSpPr>
        <p:spPr>
          <a:xfrm>
            <a:off x="4879975" y="4652328"/>
            <a:ext cx="555625" cy="360362"/>
          </a:xfrm>
          <a:prstGeom prst="rightArrow">
            <a:avLst>
              <a:gd name="adj1" fmla="val 50000"/>
              <a:gd name="adj2" fmla="val 38546"/>
            </a:avLst>
          </a:prstGeom>
          <a:solidFill>
            <a:srgbClr val="FF3399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3767" name="矩形 1053766"/>
          <p:cNvSpPr/>
          <p:nvPr/>
        </p:nvSpPr>
        <p:spPr>
          <a:xfrm>
            <a:off x="6084888" y="4009390"/>
            <a:ext cx="21605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Cu2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6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8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53768" name="组合 1053767"/>
          <p:cNvGrpSpPr/>
          <p:nvPr/>
        </p:nvGrpSpPr>
        <p:grpSpPr>
          <a:xfrm>
            <a:off x="6156325" y="4946015"/>
            <a:ext cx="2611438" cy="519113"/>
            <a:chOff x="3878" y="3476"/>
            <a:chExt cx="1645" cy="327"/>
          </a:xfrm>
        </p:grpSpPr>
        <p:sp>
          <p:nvSpPr>
            <p:cNvPr id="126985" name="Rectangle 9"/>
            <p:cNvSpPr/>
            <p:nvPr/>
          </p:nvSpPr>
          <p:spPr>
            <a:xfrm>
              <a:off x="4241" y="3476"/>
              <a:ext cx="12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 (1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) </a:t>
              </a:r>
              <a:r>
                <a:rPr lang="en-US" altLang="zh-CN" sz="2800" b="1" i="1" dirty="0" err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8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3770" name="矩形 1053769"/>
            <p:cNvSpPr/>
            <p:nvPr/>
          </p:nvSpPr>
          <p:spPr>
            <a:xfrm>
              <a:off x="3878" y="3476"/>
              <a:ext cx="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endPara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83"/>
          <p:cNvGrpSpPr/>
          <p:nvPr/>
        </p:nvGrpSpPr>
        <p:grpSpPr>
          <a:xfrm rot="0">
            <a:off x="7258685" y="3226435"/>
            <a:ext cx="3415030" cy="701675"/>
            <a:chOff x="3314" y="1036"/>
            <a:chExt cx="2038" cy="442"/>
          </a:xfrm>
        </p:grpSpPr>
        <p:sp>
          <p:nvSpPr>
            <p:cNvPr id="1035341" name="Freeform 181"/>
            <p:cNvSpPr/>
            <p:nvPr/>
          </p:nvSpPr>
          <p:spPr>
            <a:xfrm>
              <a:off x="3314" y="1187"/>
              <a:ext cx="2038" cy="284"/>
            </a:xfrm>
            <a:custGeom>
              <a:avLst/>
              <a:gdLst>
                <a:gd name="txL" fmla="*/ 0 w 2038"/>
                <a:gd name="txT" fmla="*/ 0 h 284"/>
                <a:gd name="txR" fmla="*/ 2038 w 2038"/>
                <a:gd name="txB" fmla="*/ 284 h 284"/>
              </a:gdLst>
              <a:ahLst/>
              <a:cxnLst>
                <a:cxn ang="0">
                  <a:pos x="0" y="0"/>
                </a:cxn>
                <a:cxn ang="0">
                  <a:pos x="319" y="284"/>
                </a:cxn>
                <a:cxn ang="0">
                  <a:pos x="2038" y="284"/>
                </a:cxn>
              </a:cxnLst>
              <a:rect l="txL" t="txT" r="txR" b="txB"/>
              <a:pathLst>
                <a:path w="2038" h="284">
                  <a:moveTo>
                    <a:pt x="0" y="0"/>
                  </a:moveTo>
                  <a:lnTo>
                    <a:pt x="319" y="284"/>
                  </a:lnTo>
                  <a:lnTo>
                    <a:pt x="2038" y="284"/>
                  </a:lnTo>
                </a:path>
              </a:pathLst>
            </a:custGeom>
            <a:no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algn="ctr" eaLnBrk="1" hangingPunct="1"/>
              <a:endParaRPr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5342" name="Rectangle 182"/>
            <p:cNvSpPr/>
            <p:nvPr/>
          </p:nvSpPr>
          <p:spPr>
            <a:xfrm>
              <a:off x="3642" y="1036"/>
              <a:ext cx="1662" cy="442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66FF"/>
                      </a:gs>
                      <a:gs pos="100000">
                        <a:srgbClr val="9966FF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  <a:tileRect/>
                  </a:gradFill>
                </a14:hiddenFill>
              </a:ext>
            </a:extLst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转子所产生的机械功率相对应的模拟等效电阻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68705" y="5838825"/>
            <a:ext cx="1053528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3200">
                <a:ea typeface="楷体_GB2312" pitchFamily="49" charset="-122"/>
              </a:defRPr>
            </a:lvl1pPr>
          </a:lstStyle>
          <a:p>
            <a:r>
              <a:rPr lang="zh-CN" altLang="en-US" sz="2400" dirty="0"/>
              <a:t>转差率、转子频率、转子铜耗、定子电流、电磁功率、输出功率，</a:t>
            </a:r>
            <a:r>
              <a:rPr lang="zh-CN" altLang="en-US" sz="2400" dirty="0"/>
              <a:t>电磁转矩的计算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5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5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5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5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59" grpId="0"/>
      <p:bldP spid="105376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069,&quot;width&quot;:5110}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COMMONDATA" val="eyJoZGlkIjoiMjViMmU2ODE3YWM1NzllNTM0MTRhNTYyOGNhZmU2NmEifQ=="/>
  <p:tag name="KSO_WPP_MARK_KEY" val="8fe9a122-db47-49a2-8fd6-df745db36006"/>
  <p:tag name="commondata" val="eyJoZGlkIjoiNzAwNjkyMGMzMGM1ZDBiNDU0Yjk0ZTc3MjFlZTdmNT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WPS 演示</Application>
  <PresentationFormat>宽屏</PresentationFormat>
  <Paragraphs>149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楷体_GB2312</vt:lpstr>
      <vt:lpstr>新宋体</vt:lpstr>
      <vt:lpstr>Times New Roman</vt:lpstr>
      <vt:lpstr>Symbol</vt:lpstr>
      <vt:lpstr>Arial Unicode MS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lixin</dc:creator>
  <cp:lastModifiedBy>WPS_1668230099</cp:lastModifiedBy>
  <cp:revision>500</cp:revision>
  <dcterms:created xsi:type="dcterms:W3CDTF">2019-06-19T02:08:00Z</dcterms:created>
  <dcterms:modified xsi:type="dcterms:W3CDTF">2024-06-13T03:00:04Z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01B9D398EB5C402BB3AA0EDF1366AE40_13</vt:lpwstr>
  </property>
</Properties>
</file>