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1"/>
  </p:notesMasterIdLst>
  <p:sldIdLst>
    <p:sldId id="454" r:id="rId4"/>
    <p:sldId id="471" r:id="rId5"/>
    <p:sldId id="472" r:id="rId6"/>
    <p:sldId id="475" r:id="rId7"/>
    <p:sldId id="477" r:id="rId8"/>
    <p:sldId id="478" r:id="rId9"/>
    <p:sldId id="473" r:id="rId10"/>
    <p:sldId id="476" r:id="rId12"/>
    <p:sldId id="396" r:id="rId13"/>
    <p:sldId id="398" r:id="rId14"/>
    <p:sldId id="457" r:id="rId15"/>
    <p:sldId id="456" r:id="rId16"/>
    <p:sldId id="399" r:id="rId17"/>
    <p:sldId id="403" r:id="rId18"/>
    <p:sldId id="404" r:id="rId19"/>
    <p:sldId id="469" r:id="rId20"/>
    <p:sldId id="461" r:id="rId21"/>
    <p:sldId id="462" r:id="rId22"/>
    <p:sldId id="405" r:id="rId23"/>
    <p:sldId id="458" r:id="rId24"/>
    <p:sldId id="459" r:id="rId25"/>
    <p:sldId id="460" r:id="rId26"/>
    <p:sldId id="416" r:id="rId27"/>
    <p:sldId id="417" r:id="rId28"/>
    <p:sldId id="463" r:id="rId29"/>
    <p:sldId id="464" r:id="rId30"/>
    <p:sldId id="420" r:id="rId31"/>
    <p:sldId id="421" r:id="rId32"/>
    <p:sldId id="422" r:id="rId33"/>
    <p:sldId id="423" r:id="rId34"/>
    <p:sldId id="424" r:id="rId35"/>
    <p:sldId id="425" r:id="rId36"/>
    <p:sldId id="467" r:id="rId37"/>
    <p:sldId id="426" r:id="rId38"/>
    <p:sldId id="427" r:id="rId39"/>
    <p:sldId id="428" r:id="rId40"/>
    <p:sldId id="430" r:id="rId41"/>
    <p:sldId id="446" r:id="rId42"/>
    <p:sldId id="434" r:id="rId43"/>
    <p:sldId id="440" r:id="rId44"/>
    <p:sldId id="433" r:id="rId45"/>
    <p:sldId id="371" r:id="rId46"/>
    <p:sldId id="377" r:id="rId47"/>
    <p:sldId id="465" r:id="rId48"/>
    <p:sldId id="466" r:id="rId49"/>
    <p:sldId id="437" r:id="rId50"/>
    <p:sldId id="380" r:id="rId51"/>
    <p:sldId id="468" r:id="rId52"/>
    <p:sldId id="373" r:id="rId53"/>
    <p:sldId id="381" r:id="rId54"/>
    <p:sldId id="383" r:id="rId55"/>
    <p:sldId id="441" r:id="rId56"/>
    <p:sldId id="435" r:id="rId57"/>
    <p:sldId id="442" r:id="rId58"/>
    <p:sldId id="283" r:id="rId59"/>
    <p:sldId id="282" r:id="rId60"/>
    <p:sldId id="286" r:id="rId61"/>
    <p:sldId id="443" r:id="rId62"/>
    <p:sldId id="444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1" r:id="rId71"/>
    <p:sldId id="312" r:id="rId72"/>
    <p:sldId id="313" r:id="rId73"/>
    <p:sldId id="314" r:id="rId74"/>
    <p:sldId id="315" r:id="rId75"/>
    <p:sldId id="445" r:id="rId76"/>
    <p:sldId id="316" r:id="rId77"/>
    <p:sldId id="359" r:id="rId78"/>
    <p:sldId id="317" r:id="rId79"/>
    <p:sldId id="318" r:id="rId80"/>
    <p:sldId id="319" r:id="rId81"/>
    <p:sldId id="384" r:id="rId82"/>
    <p:sldId id="320" r:id="rId83"/>
    <p:sldId id="321" r:id="rId84"/>
    <p:sldId id="385" r:id="rId85"/>
    <p:sldId id="386" r:id="rId86"/>
    <p:sldId id="387" r:id="rId87"/>
    <p:sldId id="452" r:id="rId88"/>
    <p:sldId id="453" r:id="rId89"/>
    <p:sldId id="322" r:id="rId90"/>
    <p:sldId id="447" r:id="rId91"/>
    <p:sldId id="448" r:id="rId92"/>
    <p:sldId id="323" r:id="rId93"/>
    <p:sldId id="449" r:id="rId94"/>
    <p:sldId id="451" r:id="rId95"/>
    <p:sldId id="324" r:id="rId96"/>
    <p:sldId id="340" r:id="rId97"/>
    <p:sldId id="450" r:id="rId98"/>
    <p:sldId id="341" r:id="rId99"/>
  </p:sldIdLst>
  <p:sldSz cx="9144000" cy="6858000" type="screen4x3"/>
  <p:notesSz cx="6858000" cy="9144000"/>
  <p:custDataLst>
    <p:tags r:id="rId10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  <a:sym typeface="Symbol" panose="05050102010706020507" pitchFamily="18" charset="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  <a:sym typeface="Symbol" panose="05050102010706020507" pitchFamily="18" charset="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  <a:sym typeface="Symbol" panose="05050102010706020507" pitchFamily="18" charset="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  <a:sym typeface="Symbol" panose="05050102010706020507" pitchFamily="18" charset="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  <a:sym typeface="Symbol" panose="05050102010706020507" pitchFamily="18" charset="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  <a:sym typeface="Symbol" panose="05050102010706020507" pitchFamily="18" charset="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  <a:sym typeface="Symbol" panose="05050102010706020507" pitchFamily="18" charset="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  <a:sym typeface="Symbol" panose="05050102010706020507" pitchFamily="18" charset="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  <a:sym typeface="Symbol" panose="05050102010706020507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00"/>
    <a:srgbClr val="CC66FF"/>
    <a:srgbClr val="FFCC66"/>
    <a:srgbClr val="FFCC00"/>
    <a:srgbClr val="333300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85"/>
    <p:restoredTop sz="99178"/>
  </p:normalViewPr>
  <p:slideViewPr>
    <p:cSldViewPr showGuides="1"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3" cy="36003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3" Type="http://schemas.openxmlformats.org/officeDocument/2006/relationships/tags" Target="tags/tag1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emf"/><Relationship Id="rId8" Type="http://schemas.openxmlformats.org/officeDocument/2006/relationships/image" Target="../media/image42.emf"/><Relationship Id="rId7" Type="http://schemas.openxmlformats.org/officeDocument/2006/relationships/image" Target="../media/image41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0" Type="http://schemas.openxmlformats.org/officeDocument/2006/relationships/image" Target="../media/image44.emf"/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emf"/><Relationship Id="rId4" Type="http://schemas.openxmlformats.org/officeDocument/2006/relationships/image" Target="../media/image88.emf"/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95.emf"/><Relationship Id="rId4" Type="http://schemas.openxmlformats.org/officeDocument/2006/relationships/image" Target="../media/image94.emf"/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0.emf"/><Relationship Id="rId4" Type="http://schemas.openxmlformats.org/officeDocument/2006/relationships/image" Target="../media/image99.emf"/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1.emf"/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7.emf"/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2.emf"/><Relationship Id="rId4" Type="http://schemas.openxmlformats.org/officeDocument/2006/relationships/image" Target="../media/image121.emf"/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6.emf"/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3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6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emf"/><Relationship Id="rId1" Type="http://schemas.openxmlformats.org/officeDocument/2006/relationships/image" Target="../media/image13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emf"/><Relationship Id="rId8" Type="http://schemas.openxmlformats.org/officeDocument/2006/relationships/image" Target="../media/image148.emf"/><Relationship Id="rId7" Type="http://schemas.openxmlformats.org/officeDocument/2006/relationships/image" Target="../media/image147.emf"/><Relationship Id="rId6" Type="http://schemas.openxmlformats.org/officeDocument/2006/relationships/image" Target="../media/image146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emf"/><Relationship Id="rId8" Type="http://schemas.openxmlformats.org/officeDocument/2006/relationships/image" Target="../media/image157.emf"/><Relationship Id="rId7" Type="http://schemas.openxmlformats.org/officeDocument/2006/relationships/image" Target="../media/image156.emf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0" Type="http://schemas.openxmlformats.org/officeDocument/2006/relationships/image" Target="../media/image159.emf"/><Relationship Id="rId1" Type="http://schemas.openxmlformats.org/officeDocument/2006/relationships/image" Target="../media/image15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2.emf"/><Relationship Id="rId8" Type="http://schemas.openxmlformats.org/officeDocument/2006/relationships/image" Target="../media/image171.emf"/><Relationship Id="rId7" Type="http://schemas.openxmlformats.org/officeDocument/2006/relationships/image" Target="../media/image170.emf"/><Relationship Id="rId6" Type="http://schemas.openxmlformats.org/officeDocument/2006/relationships/image" Target="../media/image169.emf"/><Relationship Id="rId5" Type="http://schemas.openxmlformats.org/officeDocument/2006/relationships/image" Target="../media/image168.emf"/><Relationship Id="rId4" Type="http://schemas.openxmlformats.org/officeDocument/2006/relationships/image" Target="../media/image167.emf"/><Relationship Id="rId3" Type="http://schemas.openxmlformats.org/officeDocument/2006/relationships/image" Target="../media/image166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emf"/></Relationships>
</file>

<file path=ppt/drawings/_rels/vmlDrawing4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1.emf"/><Relationship Id="rId5" Type="http://schemas.openxmlformats.org/officeDocument/2006/relationships/image" Target="../media/image180.emf"/><Relationship Id="rId4" Type="http://schemas.openxmlformats.org/officeDocument/2006/relationships/image" Target="../media/image179.emf"/><Relationship Id="rId3" Type="http://schemas.openxmlformats.org/officeDocument/2006/relationships/image" Target="../media/image178.emf"/><Relationship Id="rId2" Type="http://schemas.openxmlformats.org/officeDocument/2006/relationships/image" Target="../media/image177.emf"/><Relationship Id="rId1" Type="http://schemas.openxmlformats.org/officeDocument/2006/relationships/image" Target="../media/image17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7.e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Relationship Id="rId3" Type="http://schemas.openxmlformats.org/officeDocument/2006/relationships/image" Target="../media/image184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emf"/><Relationship Id="rId1" Type="http://schemas.openxmlformats.org/officeDocument/2006/relationships/image" Target="../media/image18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124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0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60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图中看出，谐波次数越高，幅值分量越小，对原波形的贡献越小，所以在一定条件下可忽略高次谐波。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图中看出，谐波次数越高，幅值分量越小，对原波形的贡献越小，所以在一定条件下可忽略高次谐波。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rgbClr val="33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3075" name="Freeform 3"/>
            <p:cNvSpPr/>
            <p:nvPr/>
          </p:nvSpPr>
          <p:spPr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5028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5028" y="0"/>
                </a:cxn>
                <a:cxn ang="0">
                  <a:pos x="5028" y="201"/>
                </a:cxn>
                <a:cxn ang="0">
                  <a:pos x="5028" y="201"/>
                </a:cxn>
              </a:cxnLst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" name="Freeform 4"/>
            <p:cNvSpPr/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3077" name="Freeform 5"/>
          <p:cNvSpPr/>
          <p:nvPr/>
        </p:nvSpPr>
        <p:spPr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078" name="Group 6"/>
          <p:cNvGrpSpPr/>
          <p:nvPr/>
        </p:nvGrpSpPr>
        <p:grpSpPr>
          <a:xfrm>
            <a:off x="-1587" y="6034088"/>
            <a:ext cx="7845425" cy="850900"/>
            <a:chOff x="0" y="3792"/>
            <a:chExt cx="4942" cy="536"/>
          </a:xfrm>
        </p:grpSpPr>
        <p:sp>
          <p:nvSpPr>
            <p:cNvPr id="32" name="Freeform 7"/>
            <p:cNvSpPr/>
            <p:nvPr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3080" name="Group 8"/>
            <p:cNvGrpSpPr/>
            <p:nvPr userDrawn="1"/>
          </p:nvGrpSpPr>
          <p:grpSpPr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3081" name="Freeform 9"/>
              <p:cNvSpPr/>
              <p:nvPr userDrawn="1"/>
            </p:nvSpPr>
            <p:spPr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2" name="Freeform 10"/>
              <p:cNvSpPr/>
              <p:nvPr userDrawn="1"/>
            </p:nvSpPr>
            <p:spPr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28"/>
                  </a:cxn>
                  <a:cxn ang="0">
                    <a:pos x="24" y="48"/>
                  </a:cxn>
                  <a:cxn ang="0">
                    <a:pos x="18" y="104"/>
                  </a:cxn>
                  <a:cxn ang="0">
                    <a:pos x="42" y="179"/>
                  </a:cxn>
                  <a:cxn ang="0">
                    <a:pos x="48" y="254"/>
                  </a:cxn>
                  <a:cxn ang="0">
                    <a:pos x="0" y="554"/>
                  </a:cxn>
                  <a:cxn ang="0">
                    <a:pos x="54" y="366"/>
                  </a:cxn>
                  <a:cxn ang="0">
                    <a:pos x="84" y="339"/>
                  </a:cxn>
                  <a:cxn ang="0">
                    <a:pos x="126" y="198"/>
                  </a:cxn>
                  <a:cxn ang="0">
                    <a:pos x="144" y="188"/>
                  </a:cxn>
                  <a:cxn ang="0">
                    <a:pos x="144" y="141"/>
                  </a:cxn>
                  <a:cxn ang="0">
                    <a:pos x="186" y="104"/>
                  </a:cxn>
                  <a:cxn ang="0">
                    <a:pos x="162" y="94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3" name="Freeform 11"/>
              <p:cNvSpPr/>
              <p:nvPr userDrawn="1"/>
            </p:nvSpPr>
            <p:spPr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4" name="Freeform 12"/>
              <p:cNvSpPr/>
              <p:nvPr userDrawn="1"/>
            </p:nvSpPr>
            <p:spPr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10"/>
                  </a:cxn>
                  <a:cxn ang="0">
                    <a:pos x="6" y="28"/>
                  </a:cxn>
                  <a:cxn ang="0">
                    <a:pos x="0" y="38"/>
                  </a:cxn>
                  <a:cxn ang="0">
                    <a:pos x="78" y="94"/>
                  </a:cxn>
                  <a:cxn ang="0">
                    <a:pos x="96" y="66"/>
                  </a:cxn>
                  <a:cxn ang="0">
                    <a:pos x="155" y="104"/>
                  </a:cxn>
                  <a:cxn ang="0">
                    <a:pos x="126" y="38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5" name="Freeform 13"/>
              <p:cNvSpPr/>
              <p:nvPr userDrawn="1"/>
            </p:nvSpPr>
            <p:spPr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59"/>
                  </a:cxn>
                  <a:cxn ang="0">
                    <a:pos x="0" y="29"/>
                  </a:cxn>
                  <a:cxn ang="0">
                    <a:pos x="12" y="10"/>
                  </a:cxn>
                  <a:cxn ang="0">
                    <a:pos x="0" y="10"/>
                  </a:cxn>
                  <a:cxn ang="0">
                    <a:pos x="12" y="10"/>
                  </a:cxn>
                  <a:cxn ang="0">
                    <a:pos x="24" y="10"/>
                  </a:cxn>
                  <a:cxn ang="0">
                    <a:pos x="36" y="10"/>
                  </a:cxn>
                  <a:cxn ang="0">
                    <a:pos x="42" y="0"/>
                  </a:cxn>
                  <a:cxn ang="0">
                    <a:pos x="30" y="29"/>
                  </a:cxn>
                  <a:cxn ang="0">
                    <a:pos x="42" y="78"/>
                  </a:cxn>
                  <a:cxn ang="0">
                    <a:pos x="12" y="115"/>
                  </a:cxn>
                  <a:cxn ang="0">
                    <a:pos x="6" y="59"/>
                  </a:cxn>
                  <a:cxn ang="0">
                    <a:pos x="6" y="59"/>
                  </a:cxn>
                </a:cxnLst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4" name="Freeform 14"/>
            <p:cNvSpPr/>
            <p:nvPr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3087" name="Group 15"/>
          <p:cNvGrpSpPr/>
          <p:nvPr/>
        </p:nvGrpSpPr>
        <p:grpSpPr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088" name="Freeform 16"/>
            <p:cNvSpPr/>
            <p:nvPr userDrawn="1"/>
          </p:nvSpPr>
          <p:spPr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4"/>
                </a:cxn>
                <a:cxn ang="0">
                  <a:pos x="66" y="116"/>
                </a:cxn>
                <a:cxn ang="0">
                  <a:pos x="143" y="192"/>
                </a:cxn>
                <a:cxn ang="0">
                  <a:pos x="191" y="176"/>
                </a:cxn>
                <a:cxn ang="0">
                  <a:pos x="341" y="303"/>
                </a:cxn>
                <a:cxn ang="0">
                  <a:pos x="305" y="183"/>
                </a:cxn>
                <a:cxn ang="0">
                  <a:pos x="365" y="140"/>
                </a:cxn>
                <a:cxn ang="0">
                  <a:pos x="359" y="134"/>
                </a:cxn>
                <a:cxn ang="0">
                  <a:pos x="335" y="122"/>
                </a:cxn>
                <a:cxn ang="0">
                  <a:pos x="299" y="94"/>
                </a:cxn>
                <a:cxn ang="0">
                  <a:pos x="257" y="76"/>
                </a:cxn>
                <a:cxn ang="0">
                  <a:pos x="215" y="58"/>
                </a:cxn>
                <a:cxn ang="0">
                  <a:pos x="173" y="40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9" name="Freeform 17"/>
            <p:cNvSpPr/>
            <p:nvPr userDrawn="1"/>
          </p:nvSpPr>
          <p:spPr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0" name="Freeform 18"/>
            <p:cNvSpPr/>
            <p:nvPr userDrawn="1"/>
          </p:nvSpPr>
          <p:spPr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4"/>
                </a:cxn>
                <a:cxn ang="0">
                  <a:pos x="65" y="46"/>
                </a:cxn>
                <a:cxn ang="0">
                  <a:pos x="71" y="58"/>
                </a:cxn>
                <a:cxn ang="0">
                  <a:pos x="71" y="64"/>
                </a:cxn>
                <a:cxn ang="0">
                  <a:pos x="59" y="58"/>
                </a:cxn>
                <a:cxn ang="0">
                  <a:pos x="47" y="46"/>
                </a:cxn>
                <a:cxn ang="0">
                  <a:pos x="23" y="34"/>
                </a:cxn>
                <a:cxn ang="0">
                  <a:pos x="23" y="40"/>
                </a:cxn>
                <a:cxn ang="0">
                  <a:pos x="18" y="46"/>
                </a:cxn>
                <a:cxn ang="0">
                  <a:pos x="12" y="52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6" y="40"/>
                </a:cxn>
                <a:cxn ang="0">
                  <a:pos x="0" y="18"/>
                </a:cxn>
                <a:cxn ang="0">
                  <a:pos x="0" y="18"/>
                </a:cxn>
              </a:cxnLst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1" name="Freeform 19"/>
            <p:cNvSpPr/>
            <p:nvPr userDrawn="1"/>
          </p:nvSpPr>
          <p:spPr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8"/>
                </a:cxn>
                <a:cxn ang="0">
                  <a:pos x="96" y="64"/>
                </a:cxn>
                <a:cxn ang="0">
                  <a:pos x="102" y="76"/>
                </a:cxn>
                <a:cxn ang="0">
                  <a:pos x="108" y="88"/>
                </a:cxn>
                <a:cxn ang="0">
                  <a:pos x="120" y="100"/>
                </a:cxn>
                <a:cxn ang="0">
                  <a:pos x="143" y="118"/>
                </a:cxn>
                <a:cxn ang="0">
                  <a:pos x="155" y="146"/>
                </a:cxn>
                <a:cxn ang="0">
                  <a:pos x="161" y="164"/>
                </a:cxn>
                <a:cxn ang="0">
                  <a:pos x="161" y="170"/>
                </a:cxn>
                <a:cxn ang="0">
                  <a:pos x="96" y="106"/>
                </a:cxn>
                <a:cxn ang="0">
                  <a:pos x="30" y="58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" name="Freeform 20"/>
            <p:cNvSpPr/>
            <p:nvPr userDrawn="1"/>
          </p:nvSpPr>
          <p:spPr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4"/>
                </a:cxn>
                <a:cxn ang="0">
                  <a:pos x="41" y="40"/>
                </a:cxn>
                <a:cxn ang="0">
                  <a:pos x="47" y="46"/>
                </a:cxn>
                <a:cxn ang="0">
                  <a:pos x="53" y="58"/>
                </a:cxn>
                <a:cxn ang="0">
                  <a:pos x="53" y="64"/>
                </a:cxn>
                <a:cxn ang="0">
                  <a:pos x="47" y="58"/>
                </a:cxn>
                <a:cxn ang="0">
                  <a:pos x="35" y="52"/>
                </a:cxn>
                <a:cxn ang="0">
                  <a:pos x="23" y="40"/>
                </a:cxn>
                <a:cxn ang="0">
                  <a:pos x="17" y="34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3" name="Freeform 21"/>
            <p:cNvSpPr/>
            <p:nvPr userDrawn="1"/>
          </p:nvSpPr>
          <p:spPr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40"/>
                </a:cxn>
                <a:cxn ang="0">
                  <a:pos x="245" y="46"/>
                </a:cxn>
                <a:cxn ang="0">
                  <a:pos x="209" y="88"/>
                </a:cxn>
                <a:cxn ang="0">
                  <a:pos x="143" y="140"/>
                </a:cxn>
                <a:cxn ang="0">
                  <a:pos x="167" y="164"/>
                </a:cxn>
                <a:cxn ang="0">
                  <a:pos x="179" y="216"/>
                </a:cxn>
                <a:cxn ang="0">
                  <a:pos x="77" y="140"/>
                </a:cxn>
                <a:cxn ang="0">
                  <a:pos x="47" y="88"/>
                </a:cxn>
                <a:cxn ang="0">
                  <a:pos x="89" y="70"/>
                </a:cxn>
                <a:cxn ang="0">
                  <a:pos x="59" y="40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40"/>
                </a:cxn>
                <a:cxn ang="0">
                  <a:pos x="233" y="40"/>
                </a:cxn>
              </a:cxnLst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8742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/>
              <a:t>单击此处编辑母版标题样式</a:t>
            </a:r>
            <a:endParaRPr lang="zh-CN" altLang="en-US" strike="noStrike" noProof="0"/>
          </a:p>
        </p:txBody>
      </p:sp>
      <p:sp>
        <p:nvSpPr>
          <p:cNvPr id="15874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 fontAlgn="base"/>
            <a:r>
              <a:rPr lang="zh-CN" altLang="en-US" strike="noStrike" noProof="0"/>
              <a:t>单击此处编辑母版副标题样式</a:t>
            </a:r>
            <a:endParaRPr lang="zh-CN" altLang="en-US" strike="noStrike" noProof="0"/>
          </a:p>
        </p:txBody>
      </p:sp>
      <p:sp>
        <p:nvSpPr>
          <p:cNvPr id="47" name="Rectangle 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8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/>
              <a:t>单击此处编辑母版标题样式</a:t>
            </a:r>
            <a:endParaRPr lang="zh-CN" altLang="en-US" strike="noStrike" noProof="0"/>
          </a:p>
        </p:txBody>
      </p:sp>
      <p:sp>
        <p:nvSpPr>
          <p:cNvPr id="3000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/>
              <a:t>单击此处编辑母版副标题样式</a:t>
            </a:r>
            <a:endParaRPr lang="zh-CN" altLang="en-US" strike="noStrike" noProof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r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C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27" name="Freeform 3"/>
            <p:cNvSpPr/>
            <p:nvPr/>
          </p:nvSpPr>
          <p:spPr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5028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5028" y="0"/>
                </a:cxn>
                <a:cxn ang="0">
                  <a:pos x="5028" y="201"/>
                </a:cxn>
                <a:cxn ang="0">
                  <a:pos x="5028" y="201"/>
                </a:cxn>
              </a:cxnLst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7700" name="Freeform 4"/>
            <p:cNvSpPr/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1029" name="Freeform 5"/>
          <p:cNvSpPr/>
          <p:nvPr/>
        </p:nvSpPr>
        <p:spPr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30" name="Group 6"/>
          <p:cNvGrpSpPr/>
          <p:nvPr/>
        </p:nvGrpSpPr>
        <p:grpSpPr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57703" name="Freeform 7"/>
            <p:cNvSpPr/>
            <p:nvPr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1032" name="Group 8"/>
            <p:cNvGrpSpPr/>
            <p:nvPr userDrawn="1"/>
          </p:nvGrpSpPr>
          <p:grpSpPr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33" name="Freeform 9"/>
              <p:cNvSpPr/>
              <p:nvPr userDrawn="1"/>
            </p:nvSpPr>
            <p:spPr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4" name="Freeform 10"/>
              <p:cNvSpPr/>
              <p:nvPr userDrawn="1"/>
            </p:nvSpPr>
            <p:spPr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28"/>
                  </a:cxn>
                  <a:cxn ang="0">
                    <a:pos x="24" y="48"/>
                  </a:cxn>
                  <a:cxn ang="0">
                    <a:pos x="18" y="104"/>
                  </a:cxn>
                  <a:cxn ang="0">
                    <a:pos x="42" y="179"/>
                  </a:cxn>
                  <a:cxn ang="0">
                    <a:pos x="48" y="254"/>
                  </a:cxn>
                  <a:cxn ang="0">
                    <a:pos x="0" y="554"/>
                  </a:cxn>
                  <a:cxn ang="0">
                    <a:pos x="54" y="366"/>
                  </a:cxn>
                  <a:cxn ang="0">
                    <a:pos x="84" y="339"/>
                  </a:cxn>
                  <a:cxn ang="0">
                    <a:pos x="126" y="198"/>
                  </a:cxn>
                  <a:cxn ang="0">
                    <a:pos x="144" y="188"/>
                  </a:cxn>
                  <a:cxn ang="0">
                    <a:pos x="144" y="141"/>
                  </a:cxn>
                  <a:cxn ang="0">
                    <a:pos x="186" y="104"/>
                  </a:cxn>
                  <a:cxn ang="0">
                    <a:pos x="162" y="94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Freeform 11"/>
              <p:cNvSpPr/>
              <p:nvPr userDrawn="1"/>
            </p:nvSpPr>
            <p:spPr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6" name="Freeform 12"/>
              <p:cNvSpPr/>
              <p:nvPr userDrawn="1"/>
            </p:nvSpPr>
            <p:spPr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10"/>
                  </a:cxn>
                  <a:cxn ang="0">
                    <a:pos x="6" y="28"/>
                  </a:cxn>
                  <a:cxn ang="0">
                    <a:pos x="0" y="38"/>
                  </a:cxn>
                  <a:cxn ang="0">
                    <a:pos x="78" y="94"/>
                  </a:cxn>
                  <a:cxn ang="0">
                    <a:pos x="96" y="66"/>
                  </a:cxn>
                  <a:cxn ang="0">
                    <a:pos x="155" y="104"/>
                  </a:cxn>
                  <a:cxn ang="0">
                    <a:pos x="126" y="38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Freeform 13"/>
              <p:cNvSpPr/>
              <p:nvPr userDrawn="1"/>
            </p:nvSpPr>
            <p:spPr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59"/>
                  </a:cxn>
                  <a:cxn ang="0">
                    <a:pos x="0" y="29"/>
                  </a:cxn>
                  <a:cxn ang="0">
                    <a:pos x="12" y="10"/>
                  </a:cxn>
                  <a:cxn ang="0">
                    <a:pos x="0" y="10"/>
                  </a:cxn>
                  <a:cxn ang="0">
                    <a:pos x="12" y="10"/>
                  </a:cxn>
                  <a:cxn ang="0">
                    <a:pos x="24" y="10"/>
                  </a:cxn>
                  <a:cxn ang="0">
                    <a:pos x="36" y="10"/>
                  </a:cxn>
                  <a:cxn ang="0">
                    <a:pos x="42" y="0"/>
                  </a:cxn>
                  <a:cxn ang="0">
                    <a:pos x="30" y="29"/>
                  </a:cxn>
                  <a:cxn ang="0">
                    <a:pos x="42" y="78"/>
                  </a:cxn>
                  <a:cxn ang="0">
                    <a:pos x="12" y="115"/>
                  </a:cxn>
                  <a:cxn ang="0">
                    <a:pos x="6" y="59"/>
                  </a:cxn>
                  <a:cxn ang="0">
                    <a:pos x="6" y="59"/>
                  </a:cxn>
                </a:cxnLst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57710" name="Freeform 14"/>
            <p:cNvSpPr/>
            <p:nvPr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1039" name="Group 15"/>
          <p:cNvGrpSpPr/>
          <p:nvPr/>
        </p:nvGrpSpPr>
        <p:grpSpPr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40" name="Freeform 16"/>
            <p:cNvSpPr/>
            <p:nvPr/>
          </p:nvSpPr>
          <p:spPr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4"/>
                </a:cxn>
                <a:cxn ang="0">
                  <a:pos x="66" y="116"/>
                </a:cxn>
                <a:cxn ang="0">
                  <a:pos x="143" y="192"/>
                </a:cxn>
                <a:cxn ang="0">
                  <a:pos x="191" y="176"/>
                </a:cxn>
                <a:cxn ang="0">
                  <a:pos x="341" y="303"/>
                </a:cxn>
                <a:cxn ang="0">
                  <a:pos x="305" y="183"/>
                </a:cxn>
                <a:cxn ang="0">
                  <a:pos x="365" y="140"/>
                </a:cxn>
                <a:cxn ang="0">
                  <a:pos x="359" y="134"/>
                </a:cxn>
                <a:cxn ang="0">
                  <a:pos x="335" y="122"/>
                </a:cxn>
                <a:cxn ang="0">
                  <a:pos x="299" y="94"/>
                </a:cxn>
                <a:cxn ang="0">
                  <a:pos x="257" y="76"/>
                </a:cxn>
                <a:cxn ang="0">
                  <a:pos x="215" y="58"/>
                </a:cxn>
                <a:cxn ang="0">
                  <a:pos x="173" y="40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1" name="Freeform 17"/>
            <p:cNvSpPr/>
            <p:nvPr/>
          </p:nvSpPr>
          <p:spPr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2" name="Freeform 18"/>
            <p:cNvSpPr/>
            <p:nvPr/>
          </p:nvSpPr>
          <p:spPr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4"/>
                </a:cxn>
                <a:cxn ang="0">
                  <a:pos x="65" y="46"/>
                </a:cxn>
                <a:cxn ang="0">
                  <a:pos x="71" y="58"/>
                </a:cxn>
                <a:cxn ang="0">
                  <a:pos x="71" y="64"/>
                </a:cxn>
                <a:cxn ang="0">
                  <a:pos x="59" y="58"/>
                </a:cxn>
                <a:cxn ang="0">
                  <a:pos x="47" y="46"/>
                </a:cxn>
                <a:cxn ang="0">
                  <a:pos x="23" y="34"/>
                </a:cxn>
                <a:cxn ang="0">
                  <a:pos x="23" y="40"/>
                </a:cxn>
                <a:cxn ang="0">
                  <a:pos x="18" y="46"/>
                </a:cxn>
                <a:cxn ang="0">
                  <a:pos x="12" y="52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6" y="40"/>
                </a:cxn>
                <a:cxn ang="0">
                  <a:pos x="0" y="18"/>
                </a:cxn>
                <a:cxn ang="0">
                  <a:pos x="0" y="18"/>
                </a:cxn>
              </a:cxnLst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3" name="Freeform 19"/>
            <p:cNvSpPr/>
            <p:nvPr/>
          </p:nvSpPr>
          <p:spPr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8"/>
                </a:cxn>
                <a:cxn ang="0">
                  <a:pos x="96" y="64"/>
                </a:cxn>
                <a:cxn ang="0">
                  <a:pos x="102" y="76"/>
                </a:cxn>
                <a:cxn ang="0">
                  <a:pos x="108" y="88"/>
                </a:cxn>
                <a:cxn ang="0">
                  <a:pos x="120" y="100"/>
                </a:cxn>
                <a:cxn ang="0">
                  <a:pos x="143" y="118"/>
                </a:cxn>
                <a:cxn ang="0">
                  <a:pos x="155" y="146"/>
                </a:cxn>
                <a:cxn ang="0">
                  <a:pos x="161" y="164"/>
                </a:cxn>
                <a:cxn ang="0">
                  <a:pos x="161" y="170"/>
                </a:cxn>
                <a:cxn ang="0">
                  <a:pos x="96" y="106"/>
                </a:cxn>
                <a:cxn ang="0">
                  <a:pos x="30" y="58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" name="Freeform 20"/>
            <p:cNvSpPr/>
            <p:nvPr/>
          </p:nvSpPr>
          <p:spPr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4"/>
                </a:cxn>
                <a:cxn ang="0">
                  <a:pos x="41" y="40"/>
                </a:cxn>
                <a:cxn ang="0">
                  <a:pos x="47" y="46"/>
                </a:cxn>
                <a:cxn ang="0">
                  <a:pos x="53" y="58"/>
                </a:cxn>
                <a:cxn ang="0">
                  <a:pos x="53" y="64"/>
                </a:cxn>
                <a:cxn ang="0">
                  <a:pos x="47" y="58"/>
                </a:cxn>
                <a:cxn ang="0">
                  <a:pos x="35" y="52"/>
                </a:cxn>
                <a:cxn ang="0">
                  <a:pos x="23" y="40"/>
                </a:cxn>
                <a:cxn ang="0">
                  <a:pos x="17" y="34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5" name="Freeform 21"/>
            <p:cNvSpPr/>
            <p:nvPr/>
          </p:nvSpPr>
          <p:spPr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40"/>
                </a:cxn>
                <a:cxn ang="0">
                  <a:pos x="245" y="46"/>
                </a:cxn>
                <a:cxn ang="0">
                  <a:pos x="209" y="88"/>
                </a:cxn>
                <a:cxn ang="0">
                  <a:pos x="143" y="140"/>
                </a:cxn>
                <a:cxn ang="0">
                  <a:pos x="167" y="164"/>
                </a:cxn>
                <a:cxn ang="0">
                  <a:pos x="179" y="216"/>
                </a:cxn>
                <a:cxn ang="0">
                  <a:pos x="77" y="140"/>
                </a:cxn>
                <a:cxn ang="0">
                  <a:pos x="47" y="88"/>
                </a:cxn>
                <a:cxn ang="0">
                  <a:pos x="89" y="70"/>
                </a:cxn>
                <a:cxn ang="0">
                  <a:pos x="59" y="40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40"/>
                </a:cxn>
                <a:cxn ang="0">
                  <a:pos x="233" y="40"/>
                </a:cxn>
              </a:cxnLst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771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7719" name="Rectangle 2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7720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57721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57722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15771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15771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157719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157719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157719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157719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157719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157719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157719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157719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8" grpId="0"/>
      <p:bldP spid="157719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1577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1577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1577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1577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1577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1577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1577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1577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1577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1577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1577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1577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1577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1577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1577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99010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99011" name="Rectangle 3"/>
          <p:cNvSpPr>
            <a:spLocks noGrp="1" noRot="1"/>
          </p:cNvSpPr>
          <p:nvPr>
            <p:ph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99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2990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2990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299011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299011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299011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299011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299011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299011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299011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299011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/>
      <p:bldP spid="299011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2990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2990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2990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2990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2990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2990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2990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2990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2990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2990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2990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2990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2990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2990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2990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ª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oleObject" Target="../embeddings/oleObject8.bin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9.png"/><Relationship Id="rId1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8.e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5.e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9.emf"/><Relationship Id="rId1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33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0.e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4.emf"/><Relationship Id="rId1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8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6.emf"/><Relationship Id="rId3" Type="http://schemas.openxmlformats.org/officeDocument/2006/relationships/oleObject" Target="../embeddings/oleObject25.bin"/><Relationship Id="rId22" Type="http://schemas.openxmlformats.org/officeDocument/2006/relationships/vmlDrawing" Target="../drawings/vmlDrawing1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4.emf"/><Relationship Id="rId2" Type="http://schemas.openxmlformats.org/officeDocument/2006/relationships/image" Target="../media/image35.emf"/><Relationship Id="rId19" Type="http://schemas.openxmlformats.org/officeDocument/2006/relationships/oleObject" Target="../embeddings/oleObject33.bin"/><Relationship Id="rId18" Type="http://schemas.openxmlformats.org/officeDocument/2006/relationships/image" Target="../media/image43.e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42.e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41.e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40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9.emf"/><Relationship Id="rId1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52.e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9.e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4.e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53.emf"/><Relationship Id="rId1" Type="http://schemas.openxmlformats.org/officeDocument/2006/relationships/oleObject" Target="../embeddings/oleObject38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44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9.png"/><Relationship Id="rId7" Type="http://schemas.openxmlformats.org/officeDocument/2006/relationships/oleObject" Target="../embeddings/oleObject48.bin"/><Relationship Id="rId6" Type="http://schemas.openxmlformats.org/officeDocument/2006/relationships/image" Target="../media/image58.png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56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45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3.png"/><Relationship Id="rId7" Type="http://schemas.openxmlformats.org/officeDocument/2006/relationships/oleObject" Target="../embeddings/oleObject52.bin"/><Relationship Id="rId6" Type="http://schemas.openxmlformats.org/officeDocument/2006/relationships/image" Target="../media/image62.png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60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49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66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5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64.e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53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72.e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0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9.e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4.e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73.emf"/><Relationship Id="rId1" Type="http://schemas.openxmlformats.org/officeDocument/2006/relationships/oleObject" Target="../embeddings/oleObject58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6.e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75.emf"/><Relationship Id="rId1" Type="http://schemas.openxmlformats.org/officeDocument/2006/relationships/oleObject" Target="../embeddings/oleObject6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8.jpeg"/><Relationship Id="rId2" Type="http://schemas.openxmlformats.org/officeDocument/2006/relationships/image" Target="../media/image77.emf"/><Relationship Id="rId1" Type="http://schemas.openxmlformats.org/officeDocument/2006/relationships/oleObject" Target="../embeddings/oleObject66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image" Target="../media/image79.jpe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4.emf"/><Relationship Id="rId6" Type="http://schemas.openxmlformats.org/officeDocument/2006/relationships/oleObject" Target="../embeddings/oleObject69.bin"/><Relationship Id="rId5" Type="http://schemas.openxmlformats.org/officeDocument/2006/relationships/image" Target="../media/image78.jpeg"/><Relationship Id="rId4" Type="http://schemas.openxmlformats.org/officeDocument/2006/relationships/image" Target="../media/image83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82.emf"/><Relationship Id="rId1" Type="http://schemas.openxmlformats.org/officeDocument/2006/relationships/oleObject" Target="../embeddings/oleObject67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88.e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87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6.e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85.e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9.emf"/><Relationship Id="rId1" Type="http://schemas.openxmlformats.org/officeDocument/2006/relationships/oleObject" Target="../embeddings/oleObject70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0.emf"/><Relationship Id="rId1" Type="http://schemas.openxmlformats.org/officeDocument/2006/relationships/oleObject" Target="../embeddings/oleObject7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emf"/><Relationship Id="rId8" Type="http://schemas.openxmlformats.org/officeDocument/2006/relationships/oleObject" Target="../embeddings/oleObject79.bin"/><Relationship Id="rId7" Type="http://schemas.openxmlformats.org/officeDocument/2006/relationships/image" Target="../media/image93.emf"/><Relationship Id="rId6" Type="http://schemas.openxmlformats.org/officeDocument/2006/relationships/oleObject" Target="../embeddings/oleObject78.bin"/><Relationship Id="rId5" Type="http://schemas.openxmlformats.org/officeDocument/2006/relationships/image" Target="../media/image92.emf"/><Relationship Id="rId4" Type="http://schemas.openxmlformats.org/officeDocument/2006/relationships/oleObject" Target="../embeddings/oleObject77.bin"/><Relationship Id="rId3" Type="http://schemas.openxmlformats.org/officeDocument/2006/relationships/image" Target="../media/image78.jpeg"/><Relationship Id="rId2" Type="http://schemas.openxmlformats.org/officeDocument/2006/relationships/image" Target="../media/image91.emf"/><Relationship Id="rId13" Type="http://schemas.openxmlformats.org/officeDocument/2006/relationships/vmlDrawing" Target="../drawings/vmlDrawing2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95.emf"/><Relationship Id="rId10" Type="http://schemas.openxmlformats.org/officeDocument/2006/relationships/oleObject" Target="../embeddings/oleObject80.bin"/><Relationship Id="rId1" Type="http://schemas.openxmlformats.org/officeDocument/2006/relationships/oleObject" Target="../embeddings/oleObject76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99.e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98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7.e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96.e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0.emf"/><Relationship Id="rId1" Type="http://schemas.openxmlformats.org/officeDocument/2006/relationships/oleObject" Target="../embeddings/oleObject81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104.e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02.e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101.emf"/><Relationship Id="rId16" Type="http://schemas.openxmlformats.org/officeDocument/2006/relationships/vmlDrawing" Target="../drawings/vmlDrawing2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7.e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106.e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105.emf"/><Relationship Id="rId1" Type="http://schemas.openxmlformats.org/officeDocument/2006/relationships/oleObject" Target="../embeddings/oleObject86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emf"/><Relationship Id="rId8" Type="http://schemas.openxmlformats.org/officeDocument/2006/relationships/oleObject" Target="../embeddings/oleObject96.bin"/><Relationship Id="rId7" Type="http://schemas.openxmlformats.org/officeDocument/2006/relationships/image" Target="../media/image110.emf"/><Relationship Id="rId6" Type="http://schemas.openxmlformats.org/officeDocument/2006/relationships/oleObject" Target="../embeddings/oleObject95.bin"/><Relationship Id="rId5" Type="http://schemas.openxmlformats.org/officeDocument/2006/relationships/image" Target="../media/image78.jpeg"/><Relationship Id="rId4" Type="http://schemas.openxmlformats.org/officeDocument/2006/relationships/image" Target="../media/image109.e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108.emf"/><Relationship Id="rId11" Type="http://schemas.openxmlformats.org/officeDocument/2006/relationships/vmlDrawing" Target="../drawings/vmlDrawing30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93.bin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8.jpeg"/><Relationship Id="rId4" Type="http://schemas.openxmlformats.org/officeDocument/2006/relationships/image" Target="../media/image113.e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112.emf"/><Relationship Id="rId1" Type="http://schemas.openxmlformats.org/officeDocument/2006/relationships/oleObject" Target="../embeddings/oleObject97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7.e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16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15.e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14.e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99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21.e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9.e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18.emf"/><Relationship Id="rId12" Type="http://schemas.openxmlformats.org/officeDocument/2006/relationships/vmlDrawing" Target="../drawings/vmlDrawing3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2.emf"/><Relationship Id="rId1" Type="http://schemas.openxmlformats.org/officeDocument/2006/relationships/oleObject" Target="../embeddings/oleObject103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emf"/><Relationship Id="rId8" Type="http://schemas.openxmlformats.org/officeDocument/2006/relationships/oleObject" Target="../embeddings/oleObject111.bin"/><Relationship Id="rId7" Type="http://schemas.openxmlformats.org/officeDocument/2006/relationships/image" Target="../media/image125.emf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24.emf"/><Relationship Id="rId4" Type="http://schemas.openxmlformats.org/officeDocument/2006/relationships/oleObject" Target="../embeddings/oleObject109.bin"/><Relationship Id="rId3" Type="http://schemas.openxmlformats.org/officeDocument/2006/relationships/image" Target="../media/image123.emf"/><Relationship Id="rId2" Type="http://schemas.openxmlformats.org/officeDocument/2006/relationships/oleObject" Target="../embeddings/oleObject108.bin"/><Relationship Id="rId11" Type="http://schemas.openxmlformats.org/officeDocument/2006/relationships/vmlDrawing" Target="../drawings/vmlDrawing34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78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8.jpeg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7.emf"/><Relationship Id="rId2" Type="http://schemas.openxmlformats.org/officeDocument/2006/relationships/oleObject" Target="../embeddings/oleObject112.bin"/><Relationship Id="rId1" Type="http://schemas.openxmlformats.org/officeDocument/2006/relationships/image" Target="../media/image7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9.emf"/><Relationship Id="rId4" Type="http://schemas.openxmlformats.org/officeDocument/2006/relationships/oleObject" Target="../embeddings/oleObject114.bin"/><Relationship Id="rId3" Type="http://schemas.openxmlformats.org/officeDocument/2006/relationships/image" Target="../media/image128.emf"/><Relationship Id="rId2" Type="http://schemas.openxmlformats.org/officeDocument/2006/relationships/oleObject" Target="../embeddings/oleObject113.bin"/><Relationship Id="rId1" Type="http://schemas.openxmlformats.org/officeDocument/2006/relationships/image" Target="../media/image78.jpe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emf"/><Relationship Id="rId8" Type="http://schemas.openxmlformats.org/officeDocument/2006/relationships/oleObject" Target="../embeddings/oleObject118.bin"/><Relationship Id="rId7" Type="http://schemas.openxmlformats.org/officeDocument/2006/relationships/image" Target="../media/image132.emf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31.emf"/><Relationship Id="rId4" Type="http://schemas.openxmlformats.org/officeDocument/2006/relationships/oleObject" Target="../embeddings/oleObject116.bin"/><Relationship Id="rId3" Type="http://schemas.openxmlformats.org/officeDocument/2006/relationships/image" Target="../media/image78.jpeg"/><Relationship Id="rId2" Type="http://schemas.openxmlformats.org/officeDocument/2006/relationships/image" Target="../media/image130.emf"/><Relationship Id="rId17" Type="http://schemas.openxmlformats.org/officeDocument/2006/relationships/vmlDrawing" Target="../drawings/vmlDrawing3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36.emf"/><Relationship Id="rId14" Type="http://schemas.openxmlformats.org/officeDocument/2006/relationships/oleObject" Target="../embeddings/oleObject121.bin"/><Relationship Id="rId13" Type="http://schemas.openxmlformats.org/officeDocument/2006/relationships/image" Target="../media/image135.emf"/><Relationship Id="rId12" Type="http://schemas.openxmlformats.org/officeDocument/2006/relationships/oleObject" Target="../embeddings/oleObject120.bin"/><Relationship Id="rId11" Type="http://schemas.openxmlformats.org/officeDocument/2006/relationships/image" Target="../media/image134.emf"/><Relationship Id="rId10" Type="http://schemas.openxmlformats.org/officeDocument/2006/relationships/oleObject" Target="../embeddings/oleObject119.bin"/><Relationship Id="rId1" Type="http://schemas.openxmlformats.org/officeDocument/2006/relationships/oleObject" Target="../embeddings/oleObject115.bin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122.bin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9.e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38.emf"/><Relationship Id="rId1" Type="http://schemas.openxmlformats.org/officeDocument/2006/relationships/oleObject" Target="../embeddings/oleObject123.bin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25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emf"/><Relationship Id="rId8" Type="http://schemas.openxmlformats.org/officeDocument/2006/relationships/oleObject" Target="../embeddings/oleObject129.bin"/><Relationship Id="rId7" Type="http://schemas.openxmlformats.org/officeDocument/2006/relationships/image" Target="../media/image143.emf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78.jpeg"/><Relationship Id="rId4" Type="http://schemas.openxmlformats.org/officeDocument/2006/relationships/image" Target="../media/image142.emf"/><Relationship Id="rId3" Type="http://schemas.openxmlformats.org/officeDocument/2006/relationships/oleObject" Target="../embeddings/oleObject127.bin"/><Relationship Id="rId21" Type="http://schemas.openxmlformats.org/officeDocument/2006/relationships/vmlDrawing" Target="../drawings/vmlDrawing4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41.emf"/><Relationship Id="rId19" Type="http://schemas.openxmlformats.org/officeDocument/2006/relationships/image" Target="../media/image149.emf"/><Relationship Id="rId18" Type="http://schemas.openxmlformats.org/officeDocument/2006/relationships/oleObject" Target="../embeddings/oleObject134.bin"/><Relationship Id="rId17" Type="http://schemas.openxmlformats.org/officeDocument/2006/relationships/image" Target="../media/image148.emf"/><Relationship Id="rId16" Type="http://schemas.openxmlformats.org/officeDocument/2006/relationships/oleObject" Target="../embeddings/oleObject133.bin"/><Relationship Id="rId15" Type="http://schemas.openxmlformats.org/officeDocument/2006/relationships/image" Target="../media/image147.emf"/><Relationship Id="rId14" Type="http://schemas.openxmlformats.org/officeDocument/2006/relationships/oleObject" Target="../embeddings/oleObject132.bin"/><Relationship Id="rId13" Type="http://schemas.openxmlformats.org/officeDocument/2006/relationships/image" Target="../media/image146.emf"/><Relationship Id="rId12" Type="http://schemas.openxmlformats.org/officeDocument/2006/relationships/oleObject" Target="../embeddings/oleObject131.bin"/><Relationship Id="rId11" Type="http://schemas.openxmlformats.org/officeDocument/2006/relationships/image" Target="../media/image145.emf"/><Relationship Id="rId10" Type="http://schemas.openxmlformats.org/officeDocument/2006/relationships/oleObject" Target="../embeddings/oleObject130.bin"/><Relationship Id="rId1" Type="http://schemas.openxmlformats.org/officeDocument/2006/relationships/oleObject" Target="../embeddings/oleObject12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53.e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52.e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51.emf"/><Relationship Id="rId3" Type="http://schemas.openxmlformats.org/officeDocument/2006/relationships/oleObject" Target="../embeddings/oleObject136.bin"/><Relationship Id="rId22" Type="http://schemas.openxmlformats.org/officeDocument/2006/relationships/vmlDrawing" Target="../drawings/vmlDrawing4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59.emf"/><Relationship Id="rId2" Type="http://schemas.openxmlformats.org/officeDocument/2006/relationships/image" Target="../media/image150.emf"/><Relationship Id="rId19" Type="http://schemas.openxmlformats.org/officeDocument/2006/relationships/oleObject" Target="../embeddings/oleObject144.bin"/><Relationship Id="rId18" Type="http://schemas.openxmlformats.org/officeDocument/2006/relationships/image" Target="../media/image158.emf"/><Relationship Id="rId17" Type="http://schemas.openxmlformats.org/officeDocument/2006/relationships/oleObject" Target="../embeddings/oleObject143.bin"/><Relationship Id="rId16" Type="http://schemas.openxmlformats.org/officeDocument/2006/relationships/image" Target="../media/image157.emf"/><Relationship Id="rId15" Type="http://schemas.openxmlformats.org/officeDocument/2006/relationships/oleObject" Target="../embeddings/oleObject142.bin"/><Relationship Id="rId14" Type="http://schemas.openxmlformats.org/officeDocument/2006/relationships/image" Target="../media/image156.e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55.e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54.emf"/><Relationship Id="rId1" Type="http://schemas.openxmlformats.org/officeDocument/2006/relationships/oleObject" Target="../embeddings/oleObject135.bin"/></Relationships>
</file>

<file path=ppt/slides/_rels/slide8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46.bin"/><Relationship Id="rId2" Type="http://schemas.openxmlformats.org/officeDocument/2006/relationships/oleObject" Target="../embeddings/oleObject145.bin"/><Relationship Id="rId1" Type="http://schemas.openxmlformats.org/officeDocument/2006/relationships/image" Target="../media/image160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2.GIF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147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67.e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66.e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65.emf"/><Relationship Id="rId3" Type="http://schemas.openxmlformats.org/officeDocument/2006/relationships/oleObject" Target="../embeddings/oleObject149.bin"/><Relationship Id="rId20" Type="http://schemas.openxmlformats.org/officeDocument/2006/relationships/vmlDrawing" Target="../drawings/vmlDrawing45.vml"/><Relationship Id="rId2" Type="http://schemas.openxmlformats.org/officeDocument/2006/relationships/image" Target="../media/image164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2.emf"/><Relationship Id="rId17" Type="http://schemas.openxmlformats.org/officeDocument/2006/relationships/oleObject" Target="../embeddings/oleObject156.bin"/><Relationship Id="rId16" Type="http://schemas.openxmlformats.org/officeDocument/2006/relationships/image" Target="../media/image171.emf"/><Relationship Id="rId15" Type="http://schemas.openxmlformats.org/officeDocument/2006/relationships/oleObject" Target="../embeddings/oleObject155.bin"/><Relationship Id="rId14" Type="http://schemas.openxmlformats.org/officeDocument/2006/relationships/image" Target="../media/image170.emf"/><Relationship Id="rId13" Type="http://schemas.openxmlformats.org/officeDocument/2006/relationships/oleObject" Target="../embeddings/oleObject154.bin"/><Relationship Id="rId12" Type="http://schemas.openxmlformats.org/officeDocument/2006/relationships/image" Target="../media/image169.e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68.emf"/><Relationship Id="rId1" Type="http://schemas.openxmlformats.org/officeDocument/2006/relationships/oleObject" Target="../embeddings/oleObject148.bin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3.emf"/><Relationship Id="rId1" Type="http://schemas.openxmlformats.org/officeDocument/2006/relationships/oleObject" Target="../embeddings/oleObject157.bin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4.emf"/><Relationship Id="rId1" Type="http://schemas.openxmlformats.org/officeDocument/2006/relationships/oleObject" Target="../embeddings/oleObject158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5.emf"/><Relationship Id="rId1" Type="http://schemas.openxmlformats.org/officeDocument/2006/relationships/oleObject" Target="../embeddings/oleObject15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79.e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78.e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77.e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76.emf"/><Relationship Id="rId14" Type="http://schemas.openxmlformats.org/officeDocument/2006/relationships/vmlDrawing" Target="../drawings/vmlDrawing4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1.e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80.emf"/><Relationship Id="rId1" Type="http://schemas.openxmlformats.org/officeDocument/2006/relationships/oleObject" Target="../embeddings/oleObject160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85.e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84.e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83.e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82.emf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187.e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86.emf"/><Relationship Id="rId1" Type="http://schemas.openxmlformats.org/officeDocument/2006/relationships/oleObject" Target="../embeddings/oleObject166.bin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8.wmf"/><Relationship Id="rId1" Type="http://schemas.openxmlformats.org/officeDocument/2006/relationships/oleObject" Target="../embeddings/oleObject172.bin"/></Relationships>
</file>

<file path=ppt/slides/_rels/slide9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2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90.e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89.emf"/><Relationship Id="rId1" Type="http://schemas.openxmlformats.org/officeDocument/2006/relationships/oleObject" Target="../embeddings/oleObject17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74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66725" y="800100"/>
            <a:ext cx="7772400" cy="1600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电路原理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sz="quarter" idx="1"/>
          </p:nvPr>
        </p:nvSpPr>
        <p:spPr>
          <a:xfrm>
            <a:off x="431800" y="2781300"/>
            <a:ext cx="8374063" cy="3198813"/>
          </a:xfrm>
        </p:spPr>
        <p:txBody>
          <a:bodyPr vert="horz" wrap="square" lIns="91440" tIns="45720" rIns="91440" bIns="45720" anchor="t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任课教师：余永辉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Email:  yhyucn@163.com</a:t>
            </a:r>
            <a:endParaRPr kumimoji="0" lang="en-US" altLang="zh-CN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</a:pPr>
            <a:endParaRPr kumimoji="0" lang="en-US" altLang="zh-CN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</a:pP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rPr>
              <a:t>重庆理工大学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  <a:cs typeface="+mn-cs"/>
              </a:rPr>
              <a:t>电气工程与自动化学院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华文新魏" panose="02010800040101010101" pitchFamily="2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</a:pPr>
            <a:endParaRPr kumimoji="0" lang="en-US" altLang="zh-CN" sz="32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8098" name="Rectangle 2"/>
          <p:cNvSpPr/>
          <p:nvPr/>
        </p:nvSpPr>
        <p:spPr>
          <a:xfrm>
            <a:off x="0" y="1376363"/>
            <a:ext cx="7910513" cy="1031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  <a:buClrTx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电路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是电流的通路，是为了某种需要由电工设备或电路元件按一定方式组合而成。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Text Box 3"/>
          <p:cNvSpPr txBox="1"/>
          <p:nvPr/>
        </p:nvSpPr>
        <p:spPr>
          <a:xfrm>
            <a:off x="431800" y="0"/>
            <a:ext cx="7561263" cy="701675"/>
          </a:xfrm>
          <a:prstGeom prst="rect">
            <a:avLst/>
          </a:prstGeom>
          <a:noFill/>
          <a:ln w="12700">
            <a:noFill/>
          </a:ln>
          <a:effectLst>
            <a:prstShdw prst="shdw17" dist="17961" dir="2699999">
              <a:srgbClr val="009900"/>
            </a:prstShdw>
          </a:effectLst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1.1 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电路和电路模型（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model)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179388" y="765175"/>
            <a:ext cx="5976938" cy="519113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、什么是（实际）电路</a:t>
            </a:r>
            <a:r>
              <a:rPr kumimoji="0" lang="en-US" altLang="zh-CN" b="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(circuit)</a:t>
            </a:r>
            <a:r>
              <a:rPr kumimoji="1" lang="en-US" altLang="zh-CN" kern="1200" cap="none" spc="0" normalizeH="0" baseline="0" noProof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？</a:t>
            </a:r>
            <a:endParaRPr kumimoji="1" lang="zh-CN" altLang="en-US" sz="280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+mn-cs"/>
              <a:sym typeface="Symbol" panose="05050102010706020507" pitchFamily="18" charset="2"/>
            </a:endParaRPr>
          </a:p>
        </p:txBody>
      </p:sp>
      <p:pic>
        <p:nvPicPr>
          <p:cNvPr id="388110" name="Picture 14" descr="0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8" y="2439988"/>
            <a:ext cx="7308850" cy="4418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8111" name="Text Box 15"/>
          <p:cNvSpPr txBox="1"/>
          <p:nvPr/>
        </p:nvSpPr>
        <p:spPr>
          <a:xfrm>
            <a:off x="576263" y="2924175"/>
            <a:ext cx="7772400" cy="3460750"/>
          </a:xfrm>
          <a:prstGeom prst="rect">
            <a:avLst/>
          </a:prstGeom>
          <a:solidFill>
            <a:srgbClr val="3333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根据实际电路的几何尺寸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与其工作信号波长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λ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的关系，可以将它们分为两大类：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集总参数电路：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满足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&lt;&lt;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λ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条件的电路。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分布参数电路：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不满足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&lt;&lt;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λ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条件的电路。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说明：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本书只讨论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集总参数电路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今后简称为电路。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098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 build="p"/>
      <p:bldP spid="388100" grpId="0" animBg="1"/>
      <p:bldP spid="3881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3" name="Text Box 3"/>
          <p:cNvSpPr txBox="1"/>
          <p:nvPr/>
        </p:nvSpPr>
        <p:spPr>
          <a:xfrm>
            <a:off x="539750" y="441325"/>
            <a:ext cx="7561263" cy="701675"/>
          </a:xfrm>
          <a:prstGeom prst="rect">
            <a:avLst/>
          </a:prstGeom>
          <a:noFill/>
          <a:ln w="12700">
            <a:noFill/>
          </a:ln>
          <a:effectLst>
            <a:prstShdw prst="shdw17" dist="17961" dir="2699999">
              <a:srgbClr val="009900"/>
            </a:prstShdw>
          </a:effectLst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1.1 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电路和电路模型（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model)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215900" y="1233488"/>
            <a:ext cx="3797300" cy="579438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、实际电路的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组成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452614" name="Rectangle 6"/>
          <p:cNvSpPr/>
          <p:nvPr/>
        </p:nvSpPr>
        <p:spPr>
          <a:xfrm>
            <a:off x="395288" y="1952625"/>
            <a:ext cx="8064500" cy="17383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、电源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(Power Supply):</a:t>
            </a:r>
            <a:r>
              <a:rPr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Tx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）电能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（提供电能，把非电能转换成电能的能量转换装置）；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Tx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52615" name="Picture 7" descr="电池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3824288"/>
            <a:ext cx="2736850" cy="1776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2616" name="Picture 8" descr="发电机组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824288"/>
            <a:ext cx="2592388" cy="180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2617" name="Picture 9" descr="太阳能电池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824288"/>
            <a:ext cx="2592388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2618" name="Rectangle 10"/>
          <p:cNvSpPr/>
          <p:nvPr/>
        </p:nvSpPr>
        <p:spPr>
          <a:xfrm>
            <a:off x="720725" y="5840413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干电池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化学能转换成电能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2619" name="Rectangle 11"/>
          <p:cNvSpPr/>
          <p:nvPr/>
        </p:nvSpPr>
        <p:spPr>
          <a:xfrm>
            <a:off x="3313113" y="5911850"/>
            <a:ext cx="2584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发电机</a:t>
            </a: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机械能转换成电能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2620" name="Rectangle 12"/>
          <p:cNvSpPr/>
          <p:nvPr/>
        </p:nvSpPr>
        <p:spPr>
          <a:xfrm>
            <a:off x="6049963" y="5840413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太阳能电池</a:t>
            </a: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太阳能转换成电能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3" grpId="0" animBg="1"/>
      <p:bldP spid="452614" grpId="0"/>
      <p:bldP spid="452618" grpId="0"/>
      <p:bldP spid="452619" grpId="0"/>
      <p:bldP spid="4526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51586" name="Text Box 2"/>
          <p:cNvSpPr txBox="1"/>
          <p:nvPr/>
        </p:nvSpPr>
        <p:spPr>
          <a:xfrm>
            <a:off x="1979613" y="6400800"/>
            <a:ext cx="5867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低频信号发生器的内部结构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451587" name="Picture 3" descr="02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038" y="836613"/>
            <a:ext cx="7907337" cy="5559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Rectangle 5" descr="斜纹布"/>
          <p:cNvSpPr/>
          <p:nvPr/>
        </p:nvSpPr>
        <p:spPr>
          <a:xfrm>
            <a:off x="287338" y="296863"/>
            <a:ext cx="3079750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wrap="none" anchor="t" anchorCtr="0">
            <a:spAutoFit/>
          </a:bodyPr>
          <a:p>
            <a:pPr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）电信号的发生器。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158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6" grpId="0" advAuto="100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1" name="Text Box 11"/>
          <p:cNvSpPr txBox="1"/>
          <p:nvPr/>
        </p:nvSpPr>
        <p:spPr>
          <a:xfrm>
            <a:off x="539750" y="944563"/>
            <a:ext cx="8039100" cy="1203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30000"/>
              </a:lnSpc>
              <a:buClrTx/>
            </a:pPr>
            <a:r>
              <a:rPr lang="en-US" altLang="zh-CN" sz="26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电路中</a:t>
            </a:r>
            <a:r>
              <a:rPr lang="zh-CN" altLang="en-US" sz="2800" dirty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电源和信号源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的电压或电流称为</a:t>
            </a:r>
            <a:r>
              <a:rPr lang="zh-CN" altLang="en-US" sz="2800" dirty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激励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，它推动电路的工作。</a:t>
            </a:r>
            <a:endParaRPr lang="zh-CN" altLang="en-US" sz="28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0482" name="Text Box 12"/>
          <p:cNvSpPr txBox="1"/>
          <p:nvPr/>
        </p:nvSpPr>
        <p:spPr>
          <a:xfrm>
            <a:off x="1258888" y="2276475"/>
            <a:ext cx="7296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ClrTx/>
            </a:pP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由激励在电路中产生的电压和电流称为</a:t>
            </a:r>
            <a:r>
              <a:rPr lang="zh-CN" altLang="en-US" sz="2800" dirty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响应。</a:t>
            </a:r>
            <a:endParaRPr lang="zh-CN" altLang="en-US" sz="2800" dirty="0">
              <a:solidFill>
                <a:srgbClr val="FF33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0483" name="Text Box 18"/>
          <p:cNvSpPr txBox="1"/>
          <p:nvPr/>
        </p:nvSpPr>
        <p:spPr>
          <a:xfrm>
            <a:off x="360363" y="441325"/>
            <a:ext cx="1296987" cy="457200"/>
          </a:xfrm>
          <a:prstGeom prst="rect">
            <a:avLst/>
          </a:prstGeom>
          <a:solidFill>
            <a:srgbClr val="FF3300"/>
          </a:solidFill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说明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484" name="Text Box 19"/>
          <p:cNvSpPr txBox="1"/>
          <p:nvPr/>
        </p:nvSpPr>
        <p:spPr>
          <a:xfrm>
            <a:off x="287338" y="2997200"/>
            <a:ext cx="8353425" cy="1006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）负载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(Load)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耗用电能，电能转换成非电能           的能量转换装置</a:t>
            </a:r>
            <a:r>
              <a:rPr lang="zh-CN" altLang="en-US" sz="32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endParaRPr lang="zh-CN" alt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5" name="Rectangle 20" descr="斜纹布"/>
          <p:cNvSpPr/>
          <p:nvPr/>
        </p:nvSpPr>
        <p:spPr>
          <a:xfrm>
            <a:off x="323850" y="4184650"/>
            <a:ext cx="6769100" cy="519113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）传输装置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(Transmit device)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endParaRPr lang="zh-CN" altLang="en-US" sz="28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486" name="Rectangle 21" descr="斜纹布"/>
          <p:cNvSpPr/>
          <p:nvPr/>
        </p:nvSpPr>
        <p:spPr>
          <a:xfrm>
            <a:off x="431800" y="4833938"/>
            <a:ext cx="7380288" cy="11176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lnSpc>
                <a:spcPct val="120000"/>
              </a:lnSpc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(1)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中间环节，起传输和分配电能的作用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lnSpc>
                <a:spcPct val="120000"/>
              </a:lnSpc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(2)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信息的传递环节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468313" y="1160463"/>
            <a:ext cx="601186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(1)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实现电能的传输、分配与转换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684213" y="3284538"/>
            <a:ext cx="5080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(2).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实现信号的传递与处理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393220" name="Group 4"/>
          <p:cNvGrpSpPr/>
          <p:nvPr/>
        </p:nvGrpSpPr>
        <p:grpSpPr>
          <a:xfrm>
            <a:off x="1008063" y="4005263"/>
            <a:ext cx="3948112" cy="1638300"/>
            <a:chOff x="624" y="2880"/>
            <a:chExt cx="2487" cy="1032"/>
          </a:xfrm>
        </p:grpSpPr>
        <p:grpSp>
          <p:nvGrpSpPr>
            <p:cNvPr id="21508" name="Group 5"/>
            <p:cNvGrpSpPr/>
            <p:nvPr/>
          </p:nvGrpSpPr>
          <p:grpSpPr>
            <a:xfrm>
              <a:off x="873" y="3256"/>
              <a:ext cx="307" cy="295"/>
              <a:chOff x="3648" y="2824"/>
              <a:chExt cx="384" cy="369"/>
            </a:xfrm>
          </p:grpSpPr>
          <p:sp>
            <p:nvSpPr>
              <p:cNvPr id="21509" name="Oval 6"/>
              <p:cNvSpPr/>
              <p:nvPr/>
            </p:nvSpPr>
            <p:spPr>
              <a:xfrm>
                <a:off x="3696" y="2832"/>
                <a:ext cx="336" cy="336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1510" name="Rectangle 7"/>
              <p:cNvSpPr/>
              <p:nvPr/>
            </p:nvSpPr>
            <p:spPr>
              <a:xfrm>
                <a:off x="3648" y="2824"/>
                <a:ext cx="48" cy="369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21511" name="Group 8"/>
            <p:cNvGrpSpPr/>
            <p:nvPr/>
          </p:nvGrpSpPr>
          <p:grpSpPr>
            <a:xfrm>
              <a:off x="2496" y="3216"/>
              <a:ext cx="217" cy="356"/>
              <a:chOff x="2496" y="3216"/>
              <a:chExt cx="217" cy="356"/>
            </a:xfrm>
          </p:grpSpPr>
          <p:sp>
            <p:nvSpPr>
              <p:cNvPr id="21512" name="Rectangle 9"/>
              <p:cNvSpPr/>
              <p:nvPr/>
            </p:nvSpPr>
            <p:spPr>
              <a:xfrm>
                <a:off x="2496" y="3291"/>
                <a:ext cx="55" cy="21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1513" name="AutoShape 10"/>
              <p:cNvSpPr/>
              <p:nvPr/>
            </p:nvSpPr>
            <p:spPr>
              <a:xfrm rot="5400000">
                <a:off x="2461" y="3320"/>
                <a:ext cx="356" cy="1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1514" name="Line 11"/>
            <p:cNvSpPr/>
            <p:nvPr/>
          </p:nvSpPr>
          <p:spPr>
            <a:xfrm>
              <a:off x="1180" y="3389"/>
              <a:ext cx="318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15" name="Line 12"/>
            <p:cNvSpPr/>
            <p:nvPr/>
          </p:nvSpPr>
          <p:spPr>
            <a:xfrm>
              <a:off x="2112" y="3389"/>
              <a:ext cx="404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16" name="Text Box 13"/>
            <p:cNvSpPr txBox="1"/>
            <p:nvPr/>
          </p:nvSpPr>
          <p:spPr>
            <a:xfrm>
              <a:off x="1488" y="3002"/>
              <a:ext cx="624" cy="91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lnSpc>
                  <a:spcPct val="90000"/>
                </a:lnSpc>
                <a:buClrTx/>
              </a:pP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放大器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17" name="Text Box 14"/>
            <p:cNvSpPr txBox="1"/>
            <p:nvPr/>
          </p:nvSpPr>
          <p:spPr>
            <a:xfrm>
              <a:off x="2104" y="2880"/>
              <a:ext cx="100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  <a:buClrTx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扬声器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18" name="Text Box 15"/>
            <p:cNvSpPr txBox="1"/>
            <p:nvPr/>
          </p:nvSpPr>
          <p:spPr>
            <a:xfrm>
              <a:off x="624" y="2880"/>
              <a:ext cx="759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  <a:buClrTx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话筒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1519" name="Object 16"/>
          <p:cNvGraphicFramePr>
            <a:graphicFrameLocks noChangeAspect="1"/>
          </p:cNvGraphicFramePr>
          <p:nvPr/>
        </p:nvGraphicFramePr>
        <p:xfrm>
          <a:off x="7343775" y="5481638"/>
          <a:ext cx="15827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85800" imgH="586740" progId="MS_ClipArt_Gallery.2">
                  <p:embed/>
                </p:oleObj>
              </mc:Choice>
              <mc:Fallback>
                <p:oleObj name="" r:id="rId1" imgW="685800" imgH="586740" progId="MS_ClipArt_Gallery.2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43775" y="5481638"/>
                        <a:ext cx="1582738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33" name="Rectangle 17"/>
          <p:cNvSpPr>
            <a:spLocks noChangeArrowheads="1"/>
          </p:cNvSpPr>
          <p:nvPr/>
        </p:nvSpPr>
        <p:spPr bwMode="auto">
          <a:xfrm>
            <a:off x="395288" y="368300"/>
            <a:ext cx="3816350" cy="519113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、实际电路的功能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393234" name="Group 18"/>
          <p:cNvGrpSpPr/>
          <p:nvPr/>
        </p:nvGrpSpPr>
        <p:grpSpPr>
          <a:xfrm>
            <a:off x="1079500" y="1844675"/>
            <a:ext cx="7162800" cy="1590675"/>
            <a:chOff x="672" y="1656"/>
            <a:chExt cx="4512" cy="1002"/>
          </a:xfrm>
        </p:grpSpPr>
        <p:sp>
          <p:nvSpPr>
            <p:cNvPr id="21522" name="Oval 19"/>
            <p:cNvSpPr/>
            <p:nvPr/>
          </p:nvSpPr>
          <p:spPr>
            <a:xfrm>
              <a:off x="672" y="1896"/>
              <a:ext cx="576" cy="57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1523" name="Text Box 20"/>
            <p:cNvSpPr txBox="1"/>
            <p:nvPr/>
          </p:nvSpPr>
          <p:spPr>
            <a:xfrm>
              <a:off x="693" y="2089"/>
              <a:ext cx="55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发电机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4" name="Text Box 21"/>
            <p:cNvSpPr txBox="1"/>
            <p:nvPr/>
          </p:nvSpPr>
          <p:spPr>
            <a:xfrm>
              <a:off x="1525" y="1896"/>
              <a:ext cx="875" cy="54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升压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变压器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25" name="Text Box 22"/>
            <p:cNvSpPr txBox="1"/>
            <p:nvPr/>
          </p:nvSpPr>
          <p:spPr>
            <a:xfrm>
              <a:off x="3349" y="1896"/>
              <a:ext cx="875" cy="54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降压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变压器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26" name="Text Box 23"/>
            <p:cNvSpPr txBox="1"/>
            <p:nvPr/>
          </p:nvSpPr>
          <p:spPr>
            <a:xfrm>
              <a:off x="4464" y="1656"/>
              <a:ext cx="720" cy="100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电灯</a:t>
              </a:r>
              <a:endPara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电动机电炉</a:t>
              </a:r>
              <a:endPara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...</a:t>
              </a:r>
              <a:endPara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1527" name="Line 24"/>
            <p:cNvSpPr/>
            <p:nvPr/>
          </p:nvSpPr>
          <p:spPr>
            <a:xfrm>
              <a:off x="1248" y="2184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28" name="Line 25"/>
            <p:cNvSpPr/>
            <p:nvPr/>
          </p:nvSpPr>
          <p:spPr>
            <a:xfrm>
              <a:off x="2400" y="218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29" name="Line 26"/>
            <p:cNvSpPr/>
            <p:nvPr/>
          </p:nvSpPr>
          <p:spPr>
            <a:xfrm>
              <a:off x="3120" y="218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30" name="Line 27"/>
            <p:cNvSpPr/>
            <p:nvPr/>
          </p:nvSpPr>
          <p:spPr>
            <a:xfrm>
              <a:off x="2688" y="2184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1531" name="Line 28"/>
            <p:cNvSpPr/>
            <p:nvPr/>
          </p:nvSpPr>
          <p:spPr>
            <a:xfrm>
              <a:off x="4224" y="218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32" name="Text Box 29"/>
            <p:cNvSpPr txBox="1"/>
            <p:nvPr/>
          </p:nvSpPr>
          <p:spPr>
            <a:xfrm>
              <a:off x="2517" y="1842"/>
              <a:ext cx="6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输电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3246" name="Text Box 30" descr="斜纹布"/>
          <p:cNvSpPr txBox="1"/>
          <p:nvPr/>
        </p:nvSpPr>
        <p:spPr>
          <a:xfrm>
            <a:off x="755650" y="5913438"/>
            <a:ext cx="4572000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(3).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物理量的测量与存储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/>
      <p:bldP spid="393219" grpId="0"/>
      <p:bldP spid="393233" grpId="0" animBg="1"/>
      <p:bldP spid="3932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529" name="Rectangle 2"/>
          <p:cNvSpPr/>
          <p:nvPr/>
        </p:nvSpPr>
        <p:spPr>
          <a:xfrm>
            <a:off x="215900" y="225425"/>
            <a:ext cx="3060700" cy="519113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 电路模型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4245" name="Rectangle 5"/>
          <p:cNvSpPr/>
          <p:nvPr/>
        </p:nvSpPr>
        <p:spPr>
          <a:xfrm>
            <a:off x="287338" y="1592263"/>
            <a:ext cx="828040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用</a:t>
            </a:r>
            <a:r>
              <a:rPr lang="zh-CN" altLang="en-US" sz="2800" dirty="0">
                <a:latin typeface="Tahoma" panose="020B0604030504040204" pitchFamily="34" charset="0"/>
                <a:ea typeface="楷体_GB2312" pitchFamily="49" charset="-122"/>
              </a:rPr>
              <a:t>理想化元件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表示实际元件，并按实际电路的连接方式连接起来的电路图称为</a:t>
            </a:r>
            <a:r>
              <a:rPr lang="zh-CN" altLang="en-US" sz="2800" dirty="0">
                <a:latin typeface="Tahoma" panose="020B0604030504040204" pitchFamily="34" charset="0"/>
                <a:ea typeface="楷体_GB2312" pitchFamily="49" charset="-122"/>
              </a:rPr>
              <a:t>电路模型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394246" name="Text Box 6" descr="斜纹布"/>
          <p:cNvSpPr txBox="1"/>
          <p:nvPr/>
        </p:nvSpPr>
        <p:spPr>
          <a:xfrm>
            <a:off x="323850" y="981075"/>
            <a:ext cx="3816350" cy="519113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、什么是电路模型？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2" name="Text Box 7" descr="斜纹布"/>
          <p:cNvSpPr txBox="1"/>
          <p:nvPr/>
        </p:nvSpPr>
        <p:spPr>
          <a:xfrm>
            <a:off x="1708150" y="5876925"/>
            <a:ext cx="184150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wrap="none" anchor="t" anchorCtr="0">
            <a:spAutoFit/>
          </a:bodyPr>
          <a:p>
            <a:pPr eaLnBrk="0" hangingPunct="0">
              <a:buClrTx/>
            </a:pPr>
            <a:endParaRPr lang="zh-CN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94253" name="Rectangle 13"/>
          <p:cNvSpPr>
            <a:spLocks noChangeArrowheads="1"/>
          </p:cNvSpPr>
          <p:nvPr/>
        </p:nvSpPr>
        <p:spPr bwMode="auto">
          <a:xfrm>
            <a:off x="215900" y="2889250"/>
            <a:ext cx="6983413" cy="596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、几种常见的理想化元件（器件模型）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94254" name="Text Box 14"/>
          <p:cNvSpPr txBox="1"/>
          <p:nvPr/>
        </p:nvSpPr>
        <p:spPr>
          <a:xfrm>
            <a:off x="395288" y="3897313"/>
            <a:ext cx="5905500" cy="1133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①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理想电阻元件：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只消耗电能，如电阻器、灯泡、电炉等，可以用理想电阻来反映其消耗电能的这一主要特征；</a:t>
            </a: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394255" name="Object 15"/>
          <p:cNvGraphicFramePr>
            <a:graphicFrameLocks noChangeAspect="1"/>
          </p:cNvGraphicFramePr>
          <p:nvPr/>
        </p:nvGraphicFramePr>
        <p:xfrm>
          <a:off x="6464300" y="3905250"/>
          <a:ext cx="201612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033270" imgH="1186815" progId="Visio.Drawing.5">
                  <p:embed/>
                </p:oleObj>
              </mc:Choice>
              <mc:Fallback>
                <p:oleObj name="" r:id="rId1" imgW="2033270" imgH="1186815" progId="Visio.Drawing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8000"/>
                          </a:clrFrom>
                          <a:clrTo>
                            <a:srgbClr val="02020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64300" y="3905250"/>
                        <a:ext cx="2016125" cy="11890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56" name="Rectangle 16"/>
          <p:cNvSpPr/>
          <p:nvPr/>
        </p:nvSpPr>
        <p:spPr>
          <a:xfrm>
            <a:off x="468313" y="5265738"/>
            <a:ext cx="5654675" cy="1249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②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理想电容元件：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只储存电能，如各种电容器，可以用理想电容来反映其储存电能的特征；</a:t>
            </a:r>
            <a:endParaRPr lang="zh-CN" altLang="en-US" sz="36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394257" name="Object 17"/>
          <p:cNvGraphicFramePr>
            <a:graphicFrameLocks noChangeAspect="1"/>
          </p:cNvGraphicFramePr>
          <p:nvPr/>
        </p:nvGraphicFramePr>
        <p:xfrm>
          <a:off x="6389688" y="5313363"/>
          <a:ext cx="20161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033270" imgH="1293495" progId="Visio.Drawing.5">
                  <p:embed/>
                </p:oleObj>
              </mc:Choice>
              <mc:Fallback>
                <p:oleObj name="" r:id="rId3" imgW="2033270" imgH="1293495" progId="Visio.Drawing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8000"/>
                          </a:clrFrom>
                          <a:clrTo>
                            <a:srgbClr val="02020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89688" y="5313363"/>
                        <a:ext cx="2016125" cy="1298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/>
      <p:bldP spid="394246" grpId="0"/>
      <p:bldP spid="394253" grpId="0"/>
      <p:bldP spid="394254" grpId="0"/>
      <p:bldP spid="3942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65922" name="Rectangle 2"/>
          <p:cNvSpPr/>
          <p:nvPr/>
        </p:nvSpPr>
        <p:spPr>
          <a:xfrm>
            <a:off x="287338" y="1341438"/>
            <a:ext cx="5448300" cy="1249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③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理想电感元件：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只储存磁能，如各种电感线圈，可以用理想电感来反映其储存磁能的特征；</a:t>
            </a: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465923" name="Object 3"/>
          <p:cNvGraphicFramePr>
            <a:graphicFrameLocks noChangeAspect="1"/>
          </p:cNvGraphicFramePr>
          <p:nvPr/>
        </p:nvGraphicFramePr>
        <p:xfrm>
          <a:off x="6408738" y="1304925"/>
          <a:ext cx="20161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033270" imgH="1167130" progId="Visio.Drawing.5">
                  <p:embed/>
                </p:oleObj>
              </mc:Choice>
              <mc:Fallback>
                <p:oleObj name="" r:id="rId1" imgW="2033270" imgH="1167130" progId="Visio.Drawing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20202"/>
                          </a:clrTo>
                        </a:clrChange>
                        <a:clrChange>
                          <a:clrFrom>
                            <a:srgbClr val="008000"/>
                          </a:clrFrom>
                          <a:clrTo>
                            <a:srgbClr val="02020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08738" y="1304925"/>
                        <a:ext cx="2016125" cy="1171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441325"/>
            <a:ext cx="6983413" cy="596900"/>
          </a:xfrm>
          <a:solidFill>
            <a:srgbClr val="FF3300"/>
          </a:solidFill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、几种常见的理想化元件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器件模型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5925" name="Text Box 5"/>
          <p:cNvSpPr txBox="1"/>
          <p:nvPr/>
        </p:nvSpPr>
        <p:spPr>
          <a:xfrm>
            <a:off x="287338" y="2960688"/>
            <a:ext cx="8605837" cy="884237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342900" indent="-342900" algn="ctr" eaLnBrk="0" hangingPunct="0">
              <a:spcBef>
                <a:spcPct val="50000"/>
              </a:spcBef>
              <a:buAutoNum type="circleNumDbPlain" startAt="4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理想电源元件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表示各种将其它形式的能量转变成电能的元件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65963" name="Group 43"/>
          <p:cNvGrpSpPr/>
          <p:nvPr/>
        </p:nvGrpSpPr>
        <p:grpSpPr>
          <a:xfrm>
            <a:off x="468313" y="5913438"/>
            <a:ext cx="3851275" cy="519112"/>
            <a:chOff x="295" y="3725"/>
            <a:chExt cx="2426" cy="327"/>
          </a:xfrm>
        </p:grpSpPr>
        <p:sp>
          <p:nvSpPr>
            <p:cNvPr id="23558" name="Text Box 40" descr="斜纹布"/>
            <p:cNvSpPr txBox="1"/>
            <p:nvPr/>
          </p:nvSpPr>
          <p:spPr>
            <a:xfrm>
              <a:off x="295" y="3725"/>
              <a:ext cx="2426" cy="327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chemeClr val="bg2"/>
              </a:prstShdw>
            </a:effectLst>
          </p:spPr>
          <p:txBody>
            <a:bodyPr anchor="t" anchorCtr="0">
              <a:spAutoFit/>
            </a:bodyPr>
            <a:p>
              <a:pPr marL="342900" indent="-342900" eaLnBrk="0" hangingPunct="0">
                <a:spcBef>
                  <a:spcPct val="50000"/>
                </a:spcBef>
                <a:buClr>
                  <a:schemeClr val="tx1"/>
                </a:buClr>
                <a:buAutoNum type="circleNumDbPlain" startAt="5"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理想导线</a:t>
              </a:r>
              <a:r>
                <a:rPr lang="en-US" altLang="zh-CN" sz="28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en-US" altLang="zh-CN" dirty="0">
                  <a:solidFill>
                    <a:srgbClr val="000066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 </a:t>
              </a:r>
              <a:endPara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23559" name="Object 41"/>
            <p:cNvGraphicFramePr>
              <a:graphicFrameLocks noChangeAspect="1"/>
            </p:cNvGraphicFramePr>
            <p:nvPr/>
          </p:nvGraphicFramePr>
          <p:xfrm>
            <a:off x="1655" y="3770"/>
            <a:ext cx="47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380365" imgH="177800" progId="Equation.3">
                    <p:embed/>
                  </p:oleObj>
                </mc:Choice>
                <mc:Fallback>
                  <p:oleObj name="" r:id="rId3" imgW="380365" imgH="1778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55" y="3770"/>
                          <a:ext cx="470" cy="21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5968" name="Group 48"/>
          <p:cNvGrpSpPr/>
          <p:nvPr/>
        </p:nvGrpSpPr>
        <p:grpSpPr>
          <a:xfrm>
            <a:off x="1081088" y="3862388"/>
            <a:ext cx="7488237" cy="1763712"/>
            <a:chOff x="681" y="2433"/>
            <a:chExt cx="4717" cy="1111"/>
          </a:xfrm>
        </p:grpSpPr>
        <p:grpSp>
          <p:nvGrpSpPr>
            <p:cNvPr id="23561" name="Group 6"/>
            <p:cNvGrpSpPr/>
            <p:nvPr/>
          </p:nvGrpSpPr>
          <p:grpSpPr>
            <a:xfrm>
              <a:off x="2336" y="2433"/>
              <a:ext cx="885" cy="643"/>
              <a:chOff x="2426" y="1661"/>
              <a:chExt cx="885" cy="643"/>
            </a:xfrm>
          </p:grpSpPr>
          <p:grpSp>
            <p:nvGrpSpPr>
              <p:cNvPr id="23562" name="Group 7"/>
              <p:cNvGrpSpPr/>
              <p:nvPr/>
            </p:nvGrpSpPr>
            <p:grpSpPr>
              <a:xfrm>
                <a:off x="2426" y="2001"/>
                <a:ext cx="885" cy="303"/>
                <a:chOff x="3175" y="3407"/>
                <a:chExt cx="885" cy="303"/>
              </a:xfrm>
            </p:grpSpPr>
            <p:sp>
              <p:nvSpPr>
                <p:cNvPr id="23563" name="Oval 8"/>
                <p:cNvSpPr/>
                <p:nvPr/>
              </p:nvSpPr>
              <p:spPr>
                <a:xfrm>
                  <a:off x="4014" y="3521"/>
                  <a:ext cx="46" cy="46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grpSp>
              <p:nvGrpSpPr>
                <p:cNvPr id="23564" name="Group 9"/>
                <p:cNvGrpSpPr/>
                <p:nvPr/>
              </p:nvGrpSpPr>
              <p:grpSpPr>
                <a:xfrm>
                  <a:off x="3175" y="3407"/>
                  <a:ext cx="862" cy="303"/>
                  <a:chOff x="3016" y="3362"/>
                  <a:chExt cx="839" cy="295"/>
                </a:xfrm>
              </p:grpSpPr>
              <p:sp>
                <p:nvSpPr>
                  <p:cNvPr id="23565" name="Oval 10"/>
                  <p:cNvSpPr/>
                  <p:nvPr/>
                </p:nvSpPr>
                <p:spPr>
                  <a:xfrm>
                    <a:off x="3016" y="3498"/>
                    <a:ext cx="45" cy="45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buClrTx/>
                    </a:pPr>
                    <a:endParaRPr lang="zh-CN" altLang="en-US" dirty="0"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23566" name="Oval 11"/>
                  <p:cNvSpPr/>
                  <p:nvPr/>
                </p:nvSpPr>
                <p:spPr>
                  <a:xfrm>
                    <a:off x="3334" y="3362"/>
                    <a:ext cx="294" cy="295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buClrTx/>
                    </a:pPr>
                    <a:endParaRPr lang="zh-CN" altLang="en-US" dirty="0"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23567" name="Line 12"/>
                  <p:cNvSpPr/>
                  <p:nvPr/>
                </p:nvSpPr>
                <p:spPr>
                  <a:xfrm>
                    <a:off x="3470" y="3362"/>
                    <a:ext cx="0" cy="295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568" name="Line 13"/>
                  <p:cNvSpPr/>
                  <p:nvPr/>
                </p:nvSpPr>
                <p:spPr>
                  <a:xfrm>
                    <a:off x="3061" y="3521"/>
                    <a:ext cx="273" cy="0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569" name="Line 14"/>
                  <p:cNvSpPr/>
                  <p:nvPr/>
                </p:nvSpPr>
                <p:spPr>
                  <a:xfrm>
                    <a:off x="3628" y="3498"/>
                    <a:ext cx="227" cy="0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23570" name="Group 15"/>
              <p:cNvGrpSpPr/>
              <p:nvPr/>
            </p:nvGrpSpPr>
            <p:grpSpPr>
              <a:xfrm>
                <a:off x="2744" y="1661"/>
                <a:ext cx="408" cy="295"/>
                <a:chOff x="3447" y="3022"/>
                <a:chExt cx="408" cy="295"/>
              </a:xfrm>
            </p:grpSpPr>
            <p:sp>
              <p:nvSpPr>
                <p:cNvPr id="23571" name="Line 16"/>
                <p:cNvSpPr/>
                <p:nvPr/>
              </p:nvSpPr>
              <p:spPr>
                <a:xfrm>
                  <a:off x="3447" y="3317"/>
                  <a:ext cx="408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3572" name="Text Box 17"/>
                <p:cNvSpPr txBox="1"/>
                <p:nvPr/>
              </p:nvSpPr>
              <p:spPr>
                <a:xfrm>
                  <a:off x="3447" y="3022"/>
                  <a:ext cx="340" cy="25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anchor="t" anchorCtr="0">
                  <a:spAutoFit/>
                </a:bodyPr>
                <a:p>
                  <a:pPr algn="ctr" eaLnBrk="0" hangingPunct="0">
                    <a:spcBef>
                      <a:spcPct val="50000"/>
                    </a:spcBef>
                    <a:buClrTx/>
                  </a:pPr>
                  <a:r>
                    <a:rPr lang="en-US" altLang="zh-CN" sz="2000" i="1" dirty="0">
                      <a:latin typeface="Times New Roman" panose="02020603050405020304" pitchFamily="18" charset="0"/>
                      <a:ea typeface="楷体_GB2312" pitchFamily="49" charset="-122"/>
                    </a:rPr>
                    <a:t>i</a:t>
                  </a:r>
                  <a:r>
                    <a:rPr lang="en-US" altLang="zh-CN" sz="2800" baseline="-25000" dirty="0">
                      <a:latin typeface="楷体_GB2312" pitchFamily="49" charset="-122"/>
                      <a:ea typeface="楷体_GB2312" pitchFamily="49" charset="-122"/>
                    </a:rPr>
                    <a:t>S</a:t>
                  </a:r>
                  <a:endParaRPr lang="en-US" altLang="zh-CN" sz="2800" baseline="-25000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23573" name="Group 18"/>
            <p:cNvGrpSpPr/>
            <p:nvPr/>
          </p:nvGrpSpPr>
          <p:grpSpPr>
            <a:xfrm>
              <a:off x="681" y="2433"/>
              <a:ext cx="861" cy="612"/>
              <a:chOff x="703" y="1706"/>
              <a:chExt cx="861" cy="612"/>
            </a:xfrm>
          </p:grpSpPr>
          <p:grpSp>
            <p:nvGrpSpPr>
              <p:cNvPr id="23574" name="Group 19"/>
              <p:cNvGrpSpPr/>
              <p:nvPr/>
            </p:nvGrpSpPr>
            <p:grpSpPr>
              <a:xfrm>
                <a:off x="703" y="2024"/>
                <a:ext cx="817" cy="294"/>
                <a:chOff x="1927" y="3249"/>
                <a:chExt cx="749" cy="294"/>
              </a:xfrm>
            </p:grpSpPr>
            <p:sp>
              <p:nvSpPr>
                <p:cNvPr id="23575" name="Oval 20"/>
                <p:cNvSpPr/>
                <p:nvPr/>
              </p:nvSpPr>
              <p:spPr>
                <a:xfrm>
                  <a:off x="2177" y="3249"/>
                  <a:ext cx="272" cy="29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576" name="Line 21"/>
                <p:cNvSpPr/>
                <p:nvPr/>
              </p:nvSpPr>
              <p:spPr>
                <a:xfrm>
                  <a:off x="1927" y="3407"/>
                  <a:ext cx="749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577" name="Text Box 22"/>
              <p:cNvSpPr txBox="1"/>
              <p:nvPr/>
            </p:nvSpPr>
            <p:spPr>
              <a:xfrm>
                <a:off x="840" y="1706"/>
                <a:ext cx="679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lang="en-US" altLang="zh-CN" baseline="-25000" dirty="0">
                    <a:latin typeface="楷体_GB2312" pitchFamily="49" charset="-122"/>
                    <a:ea typeface="楷体_GB2312" pitchFamily="49" charset="-122"/>
                  </a:rPr>
                  <a:t>S</a:t>
                </a:r>
                <a:endParaRPr lang="en-US" altLang="zh-CN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pSp>
            <p:nvGrpSpPr>
              <p:cNvPr id="23578" name="Group 23"/>
              <p:cNvGrpSpPr/>
              <p:nvPr/>
            </p:nvGrpSpPr>
            <p:grpSpPr>
              <a:xfrm>
                <a:off x="840" y="1911"/>
                <a:ext cx="703" cy="113"/>
                <a:chOff x="1927" y="3362"/>
                <a:chExt cx="704" cy="113"/>
              </a:xfrm>
            </p:grpSpPr>
            <p:sp>
              <p:nvSpPr>
                <p:cNvPr id="23579" name="Line 24"/>
                <p:cNvSpPr/>
                <p:nvPr/>
              </p:nvSpPr>
              <p:spPr>
                <a:xfrm>
                  <a:off x="2540" y="3453"/>
                  <a:ext cx="91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3580" name="Group 25"/>
                <p:cNvGrpSpPr/>
                <p:nvPr/>
              </p:nvGrpSpPr>
              <p:grpSpPr>
                <a:xfrm>
                  <a:off x="1927" y="3362"/>
                  <a:ext cx="136" cy="113"/>
                  <a:chOff x="1882" y="3271"/>
                  <a:chExt cx="136" cy="113"/>
                </a:xfrm>
              </p:grpSpPr>
              <p:sp>
                <p:nvSpPr>
                  <p:cNvPr id="23581" name="Line 26"/>
                  <p:cNvSpPr/>
                  <p:nvPr/>
                </p:nvSpPr>
                <p:spPr>
                  <a:xfrm>
                    <a:off x="1950" y="3271"/>
                    <a:ext cx="0" cy="113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582" name="Line 27"/>
                  <p:cNvSpPr/>
                  <p:nvPr/>
                </p:nvSpPr>
                <p:spPr>
                  <a:xfrm>
                    <a:off x="1882" y="3317"/>
                    <a:ext cx="136" cy="0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23583" name="Group 28"/>
              <p:cNvGrpSpPr/>
              <p:nvPr/>
            </p:nvGrpSpPr>
            <p:grpSpPr>
              <a:xfrm>
                <a:off x="703" y="2160"/>
                <a:ext cx="861" cy="45"/>
                <a:chOff x="1655" y="3634"/>
                <a:chExt cx="862" cy="45"/>
              </a:xfrm>
            </p:grpSpPr>
            <p:sp>
              <p:nvSpPr>
                <p:cNvPr id="23584" name="Oval 29"/>
                <p:cNvSpPr/>
                <p:nvPr/>
              </p:nvSpPr>
              <p:spPr>
                <a:xfrm>
                  <a:off x="1655" y="3634"/>
                  <a:ext cx="45" cy="4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585" name="Oval 30"/>
                <p:cNvSpPr/>
                <p:nvPr/>
              </p:nvSpPr>
              <p:spPr>
                <a:xfrm>
                  <a:off x="2472" y="3634"/>
                  <a:ext cx="45" cy="4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</p:grpSp>
        <p:sp>
          <p:nvSpPr>
            <p:cNvPr id="23586" name="Text Box 37"/>
            <p:cNvSpPr txBox="1"/>
            <p:nvPr/>
          </p:nvSpPr>
          <p:spPr>
            <a:xfrm>
              <a:off x="703" y="3249"/>
              <a:ext cx="952" cy="250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  <a:effectLst>
              <a:prstShdw prst="shdw17" dist="17961" dir="2699999">
                <a:schemeClr val="bg2"/>
              </a:prstShdw>
            </a:effectLst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  <a:buClrTx/>
              </a:pP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独立电压源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87" name="Text Box 38"/>
            <p:cNvSpPr txBox="1"/>
            <p:nvPr/>
          </p:nvSpPr>
          <p:spPr>
            <a:xfrm>
              <a:off x="2291" y="3272"/>
              <a:ext cx="929" cy="250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  <a:effectLst>
              <a:prstShdw prst="shdw17" dist="17961" dir="2699999">
                <a:schemeClr val="bg2"/>
              </a:prstShdw>
            </a:effectLst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  <a:buClrTx/>
              </a:pP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独立电流源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3588" name="Group 47"/>
            <p:cNvGrpSpPr/>
            <p:nvPr/>
          </p:nvGrpSpPr>
          <p:grpSpPr>
            <a:xfrm>
              <a:off x="3742" y="2478"/>
              <a:ext cx="1656" cy="1066"/>
              <a:chOff x="3742" y="2478"/>
              <a:chExt cx="1656" cy="1066"/>
            </a:xfrm>
          </p:grpSpPr>
          <p:sp>
            <p:nvSpPr>
              <p:cNvPr id="23589" name="Text Box 39"/>
              <p:cNvSpPr txBox="1"/>
              <p:nvPr/>
            </p:nvSpPr>
            <p:spPr>
              <a:xfrm>
                <a:off x="3742" y="3294"/>
                <a:ext cx="1656" cy="250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  <a:effectLst>
                <a:prstShdw prst="shdw17" dist="17961" dir="2699999">
                  <a:schemeClr val="bg2"/>
                </a:prstShdw>
              </a:effectLst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  <a:buClrTx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蓄电池或直流电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源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grpSp>
            <p:nvGrpSpPr>
              <p:cNvPr id="23590" name="Group 46"/>
              <p:cNvGrpSpPr/>
              <p:nvPr/>
            </p:nvGrpSpPr>
            <p:grpSpPr>
              <a:xfrm>
                <a:off x="3991" y="2478"/>
                <a:ext cx="658" cy="680"/>
                <a:chOff x="3991" y="2478"/>
                <a:chExt cx="658" cy="680"/>
              </a:xfrm>
            </p:grpSpPr>
            <p:grpSp>
              <p:nvGrpSpPr>
                <p:cNvPr id="23591" name="Group 31"/>
                <p:cNvGrpSpPr/>
                <p:nvPr/>
              </p:nvGrpSpPr>
              <p:grpSpPr>
                <a:xfrm>
                  <a:off x="4015" y="2478"/>
                  <a:ext cx="590" cy="680"/>
                  <a:chOff x="4059" y="1638"/>
                  <a:chExt cx="590" cy="680"/>
                </a:xfrm>
              </p:grpSpPr>
              <p:sp>
                <p:nvSpPr>
                  <p:cNvPr id="23592" name="Line 32"/>
                  <p:cNvSpPr/>
                  <p:nvPr/>
                </p:nvSpPr>
                <p:spPr>
                  <a:xfrm>
                    <a:off x="4377" y="2091"/>
                    <a:ext cx="272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593" name="Line 33"/>
                  <p:cNvSpPr/>
                  <p:nvPr/>
                </p:nvSpPr>
                <p:spPr>
                  <a:xfrm>
                    <a:off x="4286" y="2001"/>
                    <a:ext cx="0" cy="181"/>
                  </a:xfrm>
                  <a:prstGeom prst="line">
                    <a:avLst/>
                  </a:prstGeom>
                  <a:ln w="317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594" name="Line 34"/>
                  <p:cNvSpPr/>
                  <p:nvPr/>
                </p:nvSpPr>
                <p:spPr>
                  <a:xfrm>
                    <a:off x="4377" y="1865"/>
                    <a:ext cx="0" cy="453"/>
                  </a:xfrm>
                  <a:prstGeom prst="line">
                    <a:avLst/>
                  </a:prstGeom>
                  <a:ln w="317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595" name="Line 35"/>
                  <p:cNvSpPr/>
                  <p:nvPr/>
                </p:nvSpPr>
                <p:spPr>
                  <a:xfrm>
                    <a:off x="4059" y="2091"/>
                    <a:ext cx="227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596" name="Text Box 36"/>
                  <p:cNvSpPr txBox="1"/>
                  <p:nvPr/>
                </p:nvSpPr>
                <p:spPr>
                  <a:xfrm>
                    <a:off x="4241" y="1638"/>
                    <a:ext cx="363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  <a:buClrTx/>
                    </a:pPr>
                    <a:r>
                      <a:rPr lang="en-US" altLang="zh-CN" sz="2000" i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E</a:t>
                    </a:r>
                    <a:endParaRPr lang="en-US" altLang="zh-CN" sz="2000" i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3597" name="Oval 44"/>
                <p:cNvSpPr/>
                <p:nvPr/>
              </p:nvSpPr>
              <p:spPr>
                <a:xfrm>
                  <a:off x="3991" y="2908"/>
                  <a:ext cx="45" cy="45"/>
                </a:xfrm>
                <a:prstGeom prst="ellipse">
                  <a:avLst/>
                </a:prstGeom>
                <a:noFill/>
                <a:ln w="254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598" name="Oval 45"/>
                <p:cNvSpPr/>
                <p:nvPr/>
              </p:nvSpPr>
              <p:spPr>
                <a:xfrm>
                  <a:off x="4604" y="2908"/>
                  <a:ext cx="45" cy="45"/>
                </a:xfrm>
                <a:prstGeom prst="ellipse">
                  <a:avLst/>
                </a:prstGeom>
                <a:noFill/>
                <a:ln w="254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4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2" grpId="0"/>
      <p:bldP spid="4659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4577" name="Object 2"/>
          <p:cNvGraphicFramePr>
            <a:graphicFrameLocks noChangeAspect="1"/>
          </p:cNvGraphicFramePr>
          <p:nvPr/>
        </p:nvGraphicFramePr>
        <p:xfrm>
          <a:off x="0" y="346075"/>
          <a:ext cx="9144000" cy="616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624070" imgH="3117850" progId="Photoshop.Image.5">
                  <p:embed/>
                </p:oleObj>
              </mc:Choice>
              <mc:Fallback>
                <p:oleObj name="" r:id="rId1" imgW="4624070" imgH="3117850" progId="Photoshop.Image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346075"/>
                        <a:ext cx="9144000" cy="6164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5601" name="Object 2"/>
          <p:cNvGraphicFramePr>
            <a:graphicFrameLocks noChangeAspect="1"/>
          </p:cNvGraphicFramePr>
          <p:nvPr/>
        </p:nvGraphicFramePr>
        <p:xfrm>
          <a:off x="1066800" y="152400"/>
          <a:ext cx="7162800" cy="656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749040" imgH="3435350" progId="Photoshop.Image.5">
                  <p:embed/>
                </p:oleObj>
              </mc:Choice>
              <mc:Fallback>
                <p:oleObj name="" r:id="rId1" imgW="3749040" imgH="3435350" progId="Photoshop.Image.5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52400"/>
                        <a:ext cx="7162800" cy="656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95266" name="Group 2"/>
          <p:cNvGrpSpPr/>
          <p:nvPr/>
        </p:nvGrpSpPr>
        <p:grpSpPr>
          <a:xfrm>
            <a:off x="817563" y="3810000"/>
            <a:ext cx="1697037" cy="2360613"/>
            <a:chOff x="515" y="1920"/>
            <a:chExt cx="1069" cy="1487"/>
          </a:xfrm>
        </p:grpSpPr>
        <p:sp>
          <p:nvSpPr>
            <p:cNvPr id="26626" name="Arc 3"/>
            <p:cNvSpPr/>
            <p:nvPr/>
          </p:nvSpPr>
          <p:spPr>
            <a:xfrm flipH="1" flipV="1">
              <a:off x="864" y="1920"/>
              <a:ext cx="720" cy="5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200" h="35377" fill="none">
                  <a:moveTo>
                    <a:pt x="39299" y="1395"/>
                  </a:moveTo>
                  <a:cubicBezTo>
                    <a:pt x="41838" y="5025"/>
                    <a:pt x="43200" y="9347"/>
                    <a:pt x="43200" y="13777"/>
                  </a:cubicBezTo>
                  <a:cubicBezTo>
                    <a:pt x="43200" y="25706"/>
                    <a:pt x="33529" y="35377"/>
                    <a:pt x="21600" y="35377"/>
                  </a:cubicBezTo>
                  <a:cubicBezTo>
                    <a:pt x="9670" y="35377"/>
                    <a:pt x="0" y="25706"/>
                    <a:pt x="0" y="13777"/>
                  </a:cubicBezTo>
                  <a:cubicBezTo>
                    <a:pt x="-1" y="8746"/>
                    <a:pt x="1755" y="3874"/>
                    <a:pt x="4964" y="0"/>
                  </a:cubicBezTo>
                </a:path>
                <a:path w="43200" h="35377" stroke="0">
                  <a:moveTo>
                    <a:pt x="39299" y="1395"/>
                  </a:moveTo>
                  <a:cubicBezTo>
                    <a:pt x="41838" y="5025"/>
                    <a:pt x="43200" y="9347"/>
                    <a:pt x="43200" y="13777"/>
                  </a:cubicBezTo>
                  <a:cubicBezTo>
                    <a:pt x="43200" y="25706"/>
                    <a:pt x="33529" y="35377"/>
                    <a:pt x="21600" y="35377"/>
                  </a:cubicBezTo>
                  <a:cubicBezTo>
                    <a:pt x="9670" y="35377"/>
                    <a:pt x="0" y="25706"/>
                    <a:pt x="0" y="13777"/>
                  </a:cubicBezTo>
                  <a:cubicBezTo>
                    <a:pt x="-1" y="8746"/>
                    <a:pt x="1755" y="3874"/>
                    <a:pt x="4964" y="0"/>
                  </a:cubicBezTo>
                  <a:lnTo>
                    <a:pt x="21600" y="13777"/>
                  </a:lnTo>
                  <a:lnTo>
                    <a:pt x="39299" y="1395"/>
                  </a:lnTo>
                  <a:close/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27" name="Freeform 4"/>
            <p:cNvSpPr/>
            <p:nvPr/>
          </p:nvSpPr>
          <p:spPr>
            <a:xfrm flipV="1">
              <a:off x="909" y="2403"/>
              <a:ext cx="180" cy="410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1" y="45"/>
                </a:cxn>
                <a:cxn ang="0">
                  <a:pos x="41" y="0"/>
                </a:cxn>
              </a:cxnLst>
              <a:pathLst>
                <a:path w="280" h="624">
                  <a:moveTo>
                    <a:pt x="0" y="624"/>
                  </a:moveTo>
                  <a:cubicBezTo>
                    <a:pt x="100" y="484"/>
                    <a:pt x="200" y="344"/>
                    <a:pt x="240" y="240"/>
                  </a:cubicBezTo>
                  <a:cubicBezTo>
                    <a:pt x="280" y="136"/>
                    <a:pt x="240" y="48"/>
                    <a:pt x="240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28" name="Freeform 5"/>
            <p:cNvSpPr/>
            <p:nvPr/>
          </p:nvSpPr>
          <p:spPr>
            <a:xfrm rot="10800000">
              <a:off x="1347" y="2403"/>
              <a:ext cx="173" cy="410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35" y="45"/>
                </a:cxn>
                <a:cxn ang="0">
                  <a:pos x="35" y="0"/>
                </a:cxn>
              </a:cxnLst>
              <a:pathLst>
                <a:path w="280" h="624">
                  <a:moveTo>
                    <a:pt x="0" y="624"/>
                  </a:moveTo>
                  <a:cubicBezTo>
                    <a:pt x="100" y="484"/>
                    <a:pt x="200" y="344"/>
                    <a:pt x="240" y="240"/>
                  </a:cubicBezTo>
                  <a:cubicBezTo>
                    <a:pt x="280" y="136"/>
                    <a:pt x="240" y="48"/>
                    <a:pt x="240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29" name="Rectangle 6"/>
            <p:cNvSpPr/>
            <p:nvPr/>
          </p:nvSpPr>
          <p:spPr>
            <a:xfrm>
              <a:off x="1028" y="2803"/>
              <a:ext cx="392" cy="22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30" name="Line 7"/>
            <p:cNvSpPr/>
            <p:nvPr/>
          </p:nvSpPr>
          <p:spPr>
            <a:xfrm>
              <a:off x="1028" y="2866"/>
              <a:ext cx="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1" name="Line 8"/>
            <p:cNvSpPr/>
            <p:nvPr/>
          </p:nvSpPr>
          <p:spPr>
            <a:xfrm>
              <a:off x="1043" y="2940"/>
              <a:ext cx="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2" name="Line 9"/>
            <p:cNvSpPr/>
            <p:nvPr/>
          </p:nvSpPr>
          <p:spPr>
            <a:xfrm>
              <a:off x="1028" y="2992"/>
              <a:ext cx="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3" name="Freeform 10"/>
            <p:cNvSpPr/>
            <p:nvPr/>
          </p:nvSpPr>
          <p:spPr>
            <a:xfrm>
              <a:off x="995" y="2172"/>
              <a:ext cx="474" cy="647"/>
            </a:xfrm>
            <a:custGeom>
              <a:avLst/>
              <a:gdLst/>
              <a:ahLst/>
              <a:cxnLst>
                <a:cxn ang="0">
                  <a:pos x="43" y="176"/>
                </a:cxn>
                <a:cxn ang="0">
                  <a:pos x="42" y="99"/>
                </a:cxn>
                <a:cxn ang="0">
                  <a:pos x="20" y="68"/>
                </a:cxn>
                <a:cxn ang="0">
                  <a:pos x="8" y="56"/>
                </a:cxn>
                <a:cxn ang="0">
                  <a:pos x="1" y="24"/>
                </a:cxn>
                <a:cxn ang="0">
                  <a:pos x="17" y="8"/>
                </a:cxn>
                <a:cxn ang="0">
                  <a:pos x="52" y="8"/>
                </a:cxn>
                <a:cxn ang="0">
                  <a:pos x="61" y="55"/>
                </a:cxn>
                <a:cxn ang="0">
                  <a:pos x="36" y="52"/>
                </a:cxn>
                <a:cxn ang="0">
                  <a:pos x="37" y="26"/>
                </a:cxn>
                <a:cxn ang="0">
                  <a:pos x="52" y="11"/>
                </a:cxn>
                <a:cxn ang="0">
                  <a:pos x="93" y="5"/>
                </a:cxn>
                <a:cxn ang="0">
                  <a:pos x="106" y="43"/>
                </a:cxn>
                <a:cxn ang="0">
                  <a:pos x="89" y="60"/>
                </a:cxn>
                <a:cxn ang="0">
                  <a:pos x="76" y="49"/>
                </a:cxn>
                <a:cxn ang="0">
                  <a:pos x="83" y="30"/>
                </a:cxn>
                <a:cxn ang="0">
                  <a:pos x="106" y="16"/>
                </a:cxn>
                <a:cxn ang="0">
                  <a:pos x="130" y="14"/>
                </a:cxn>
                <a:cxn ang="0">
                  <a:pos x="147" y="51"/>
                </a:cxn>
                <a:cxn ang="0">
                  <a:pos x="114" y="77"/>
                </a:cxn>
                <a:cxn ang="0">
                  <a:pos x="99" y="104"/>
                </a:cxn>
                <a:cxn ang="0">
                  <a:pos x="99" y="183"/>
                </a:cxn>
              </a:cxnLst>
              <a:pathLst>
                <a:path w="696" h="984">
                  <a:moveTo>
                    <a:pt x="199" y="940"/>
                  </a:moveTo>
                  <a:cubicBezTo>
                    <a:pt x="196" y="871"/>
                    <a:pt x="213" y="623"/>
                    <a:pt x="196" y="527"/>
                  </a:cubicBezTo>
                  <a:cubicBezTo>
                    <a:pt x="179" y="431"/>
                    <a:pt x="120" y="404"/>
                    <a:pt x="94" y="366"/>
                  </a:cubicBezTo>
                  <a:cubicBezTo>
                    <a:pt x="68" y="328"/>
                    <a:pt x="55" y="339"/>
                    <a:pt x="40" y="300"/>
                  </a:cubicBezTo>
                  <a:cubicBezTo>
                    <a:pt x="25" y="261"/>
                    <a:pt x="0" y="175"/>
                    <a:pt x="6" y="132"/>
                  </a:cubicBezTo>
                  <a:cubicBezTo>
                    <a:pt x="12" y="89"/>
                    <a:pt x="40" y="59"/>
                    <a:pt x="79" y="44"/>
                  </a:cubicBezTo>
                  <a:cubicBezTo>
                    <a:pt x="118" y="29"/>
                    <a:pt x="206" y="3"/>
                    <a:pt x="240" y="44"/>
                  </a:cubicBezTo>
                  <a:cubicBezTo>
                    <a:pt x="274" y="85"/>
                    <a:pt x="296" y="254"/>
                    <a:pt x="284" y="293"/>
                  </a:cubicBezTo>
                  <a:cubicBezTo>
                    <a:pt x="272" y="332"/>
                    <a:pt x="186" y="304"/>
                    <a:pt x="167" y="278"/>
                  </a:cubicBezTo>
                  <a:cubicBezTo>
                    <a:pt x="148" y="252"/>
                    <a:pt x="160" y="175"/>
                    <a:pt x="172" y="139"/>
                  </a:cubicBezTo>
                  <a:cubicBezTo>
                    <a:pt x="184" y="103"/>
                    <a:pt x="197" y="77"/>
                    <a:pt x="240" y="59"/>
                  </a:cubicBezTo>
                  <a:cubicBezTo>
                    <a:pt x="283" y="41"/>
                    <a:pt x="389" y="0"/>
                    <a:pt x="430" y="29"/>
                  </a:cubicBezTo>
                  <a:cubicBezTo>
                    <a:pt x="471" y="58"/>
                    <a:pt x="491" y="185"/>
                    <a:pt x="489" y="234"/>
                  </a:cubicBezTo>
                  <a:cubicBezTo>
                    <a:pt x="487" y="283"/>
                    <a:pt x="438" y="317"/>
                    <a:pt x="416" y="322"/>
                  </a:cubicBezTo>
                  <a:cubicBezTo>
                    <a:pt x="394" y="327"/>
                    <a:pt x="362" y="290"/>
                    <a:pt x="357" y="263"/>
                  </a:cubicBezTo>
                  <a:cubicBezTo>
                    <a:pt x="352" y="236"/>
                    <a:pt x="364" y="190"/>
                    <a:pt x="386" y="161"/>
                  </a:cubicBezTo>
                  <a:cubicBezTo>
                    <a:pt x="408" y="132"/>
                    <a:pt x="452" y="103"/>
                    <a:pt x="489" y="88"/>
                  </a:cubicBezTo>
                  <a:cubicBezTo>
                    <a:pt x="526" y="73"/>
                    <a:pt x="573" y="42"/>
                    <a:pt x="606" y="73"/>
                  </a:cubicBezTo>
                  <a:cubicBezTo>
                    <a:pt x="639" y="104"/>
                    <a:pt x="696" y="215"/>
                    <a:pt x="684" y="271"/>
                  </a:cubicBezTo>
                  <a:cubicBezTo>
                    <a:pt x="672" y="327"/>
                    <a:pt x="570" y="363"/>
                    <a:pt x="533" y="410"/>
                  </a:cubicBezTo>
                  <a:cubicBezTo>
                    <a:pt x="496" y="457"/>
                    <a:pt x="472" y="460"/>
                    <a:pt x="460" y="556"/>
                  </a:cubicBezTo>
                  <a:cubicBezTo>
                    <a:pt x="448" y="652"/>
                    <a:pt x="462" y="895"/>
                    <a:pt x="462" y="9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34" name="Line 11"/>
            <p:cNvSpPr/>
            <p:nvPr/>
          </p:nvSpPr>
          <p:spPr>
            <a:xfrm>
              <a:off x="515" y="2928"/>
              <a:ext cx="435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5" name="Oval 12"/>
            <p:cNvSpPr/>
            <p:nvPr/>
          </p:nvSpPr>
          <p:spPr>
            <a:xfrm>
              <a:off x="931" y="2878"/>
              <a:ext cx="76" cy="101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36" name="Rectangle 13"/>
            <p:cNvSpPr/>
            <p:nvPr/>
          </p:nvSpPr>
          <p:spPr>
            <a:xfrm>
              <a:off x="983" y="2777"/>
              <a:ext cx="444" cy="27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37" name="Line 14"/>
            <p:cNvSpPr/>
            <p:nvPr/>
          </p:nvSpPr>
          <p:spPr>
            <a:xfrm>
              <a:off x="983" y="2856"/>
              <a:ext cx="4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8" name="Line 15"/>
            <p:cNvSpPr/>
            <p:nvPr/>
          </p:nvSpPr>
          <p:spPr>
            <a:xfrm>
              <a:off x="983" y="2936"/>
              <a:ext cx="4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9" name="Line 16"/>
            <p:cNvSpPr/>
            <p:nvPr/>
          </p:nvSpPr>
          <p:spPr>
            <a:xfrm>
              <a:off x="983" y="3015"/>
              <a:ext cx="4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0" name="Rectangle 17"/>
            <p:cNvSpPr/>
            <p:nvPr/>
          </p:nvSpPr>
          <p:spPr>
            <a:xfrm>
              <a:off x="1082" y="3054"/>
              <a:ext cx="246" cy="51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41" name="Line 18"/>
            <p:cNvSpPr/>
            <p:nvPr/>
          </p:nvSpPr>
          <p:spPr>
            <a:xfrm>
              <a:off x="1196" y="3105"/>
              <a:ext cx="0" cy="30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95283" name="Freeform 19"/>
          <p:cNvSpPr/>
          <p:nvPr/>
        </p:nvSpPr>
        <p:spPr>
          <a:xfrm>
            <a:off x="1581150" y="4191000"/>
            <a:ext cx="752475" cy="1027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96" h="984">
                <a:moveTo>
                  <a:pt x="199" y="940"/>
                </a:moveTo>
                <a:cubicBezTo>
                  <a:pt x="196" y="871"/>
                  <a:pt x="213" y="623"/>
                  <a:pt x="196" y="527"/>
                </a:cubicBezTo>
                <a:cubicBezTo>
                  <a:pt x="179" y="431"/>
                  <a:pt x="120" y="404"/>
                  <a:pt x="94" y="366"/>
                </a:cubicBezTo>
                <a:cubicBezTo>
                  <a:pt x="68" y="328"/>
                  <a:pt x="55" y="339"/>
                  <a:pt x="40" y="300"/>
                </a:cubicBezTo>
                <a:cubicBezTo>
                  <a:pt x="25" y="261"/>
                  <a:pt x="0" y="175"/>
                  <a:pt x="6" y="132"/>
                </a:cubicBezTo>
                <a:cubicBezTo>
                  <a:pt x="12" y="89"/>
                  <a:pt x="40" y="59"/>
                  <a:pt x="79" y="44"/>
                </a:cubicBezTo>
                <a:cubicBezTo>
                  <a:pt x="118" y="29"/>
                  <a:pt x="206" y="3"/>
                  <a:pt x="240" y="44"/>
                </a:cubicBezTo>
                <a:cubicBezTo>
                  <a:pt x="274" y="85"/>
                  <a:pt x="296" y="254"/>
                  <a:pt x="284" y="293"/>
                </a:cubicBezTo>
                <a:cubicBezTo>
                  <a:pt x="272" y="332"/>
                  <a:pt x="186" y="304"/>
                  <a:pt x="167" y="278"/>
                </a:cubicBezTo>
                <a:cubicBezTo>
                  <a:pt x="148" y="252"/>
                  <a:pt x="160" y="175"/>
                  <a:pt x="172" y="139"/>
                </a:cubicBezTo>
                <a:cubicBezTo>
                  <a:pt x="184" y="103"/>
                  <a:pt x="197" y="77"/>
                  <a:pt x="240" y="59"/>
                </a:cubicBezTo>
                <a:cubicBezTo>
                  <a:pt x="283" y="41"/>
                  <a:pt x="389" y="0"/>
                  <a:pt x="430" y="29"/>
                </a:cubicBezTo>
                <a:cubicBezTo>
                  <a:pt x="471" y="58"/>
                  <a:pt x="491" y="185"/>
                  <a:pt x="489" y="234"/>
                </a:cubicBezTo>
                <a:cubicBezTo>
                  <a:pt x="487" y="283"/>
                  <a:pt x="438" y="317"/>
                  <a:pt x="416" y="322"/>
                </a:cubicBezTo>
                <a:cubicBezTo>
                  <a:pt x="394" y="327"/>
                  <a:pt x="362" y="290"/>
                  <a:pt x="357" y="263"/>
                </a:cubicBezTo>
                <a:cubicBezTo>
                  <a:pt x="352" y="236"/>
                  <a:pt x="364" y="190"/>
                  <a:pt x="386" y="161"/>
                </a:cubicBezTo>
                <a:cubicBezTo>
                  <a:pt x="408" y="132"/>
                  <a:pt x="452" y="103"/>
                  <a:pt x="489" y="88"/>
                </a:cubicBezTo>
                <a:cubicBezTo>
                  <a:pt x="526" y="73"/>
                  <a:pt x="573" y="42"/>
                  <a:pt x="606" y="73"/>
                </a:cubicBezTo>
                <a:cubicBezTo>
                  <a:pt x="639" y="104"/>
                  <a:pt x="696" y="215"/>
                  <a:pt x="684" y="271"/>
                </a:cubicBezTo>
                <a:cubicBezTo>
                  <a:pt x="672" y="327"/>
                  <a:pt x="570" y="363"/>
                  <a:pt x="533" y="410"/>
                </a:cubicBezTo>
                <a:cubicBezTo>
                  <a:pt x="496" y="457"/>
                  <a:pt x="472" y="460"/>
                  <a:pt x="460" y="556"/>
                </a:cubicBezTo>
                <a:cubicBezTo>
                  <a:pt x="448" y="652"/>
                  <a:pt x="462" y="895"/>
                  <a:pt x="462" y="984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95284" name="Group 20"/>
          <p:cNvGrpSpPr/>
          <p:nvPr/>
        </p:nvGrpSpPr>
        <p:grpSpPr>
          <a:xfrm>
            <a:off x="838200" y="4651375"/>
            <a:ext cx="484188" cy="641350"/>
            <a:chOff x="528" y="1010"/>
            <a:chExt cx="305" cy="404"/>
          </a:xfrm>
        </p:grpSpPr>
        <p:sp>
          <p:nvSpPr>
            <p:cNvPr id="26644" name="Text Box 21"/>
            <p:cNvSpPr txBox="1"/>
            <p:nvPr/>
          </p:nvSpPr>
          <p:spPr>
            <a:xfrm>
              <a:off x="539" y="1010"/>
              <a:ext cx="19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sz="3600" b="0" i="1" dirty="0">
                  <a:solidFill>
                    <a:srgbClr val="FF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i</a:t>
              </a:r>
              <a:endParaRPr lang="en-US" altLang="zh-CN" sz="44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6645" name="Line 22"/>
            <p:cNvSpPr/>
            <p:nvPr/>
          </p:nvSpPr>
          <p:spPr>
            <a:xfrm>
              <a:off x="528" y="1392"/>
              <a:ext cx="305" cy="0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round/>
              <a:headEnd type="none" w="med" len="med"/>
              <a:tailEnd type="stealth" w="med" len="lg"/>
            </a:ln>
          </p:spPr>
        </p:sp>
      </p:grpSp>
      <p:sp>
        <p:nvSpPr>
          <p:cNvPr id="26646" name="Text Box 23"/>
          <p:cNvSpPr txBox="1"/>
          <p:nvPr/>
        </p:nvSpPr>
        <p:spPr>
          <a:xfrm>
            <a:off x="287338" y="296863"/>
            <a:ext cx="3636962" cy="519112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 电路模型的建立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5288" name="Text Box 24"/>
          <p:cNvSpPr txBox="1"/>
          <p:nvPr/>
        </p:nvSpPr>
        <p:spPr>
          <a:xfrm>
            <a:off x="1143000" y="2724150"/>
            <a:ext cx="6019800" cy="4889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ClrTx/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例如：一个白炽灯在有电流通过时，</a:t>
            </a: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95289" name="Group 25"/>
          <p:cNvGrpSpPr/>
          <p:nvPr/>
        </p:nvGrpSpPr>
        <p:grpSpPr>
          <a:xfrm>
            <a:off x="914400" y="3124200"/>
            <a:ext cx="2019300" cy="1085850"/>
            <a:chOff x="576" y="1488"/>
            <a:chExt cx="1272" cy="684"/>
          </a:xfrm>
        </p:grpSpPr>
        <p:sp>
          <p:nvSpPr>
            <p:cNvPr id="26649" name="Line 26"/>
            <p:cNvSpPr/>
            <p:nvPr/>
          </p:nvSpPr>
          <p:spPr>
            <a:xfrm>
              <a:off x="1212" y="1488"/>
              <a:ext cx="0" cy="336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0" name="Line 27"/>
            <p:cNvSpPr/>
            <p:nvPr/>
          </p:nvSpPr>
          <p:spPr>
            <a:xfrm>
              <a:off x="912" y="1584"/>
              <a:ext cx="96" cy="288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1" name="Line 28"/>
            <p:cNvSpPr/>
            <p:nvPr/>
          </p:nvSpPr>
          <p:spPr>
            <a:xfrm>
              <a:off x="672" y="1776"/>
              <a:ext cx="192" cy="192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2" name="Line 29"/>
            <p:cNvSpPr/>
            <p:nvPr/>
          </p:nvSpPr>
          <p:spPr>
            <a:xfrm>
              <a:off x="576" y="2016"/>
              <a:ext cx="192" cy="144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3" name="Line 30"/>
            <p:cNvSpPr/>
            <p:nvPr/>
          </p:nvSpPr>
          <p:spPr>
            <a:xfrm flipH="1">
              <a:off x="1392" y="1584"/>
              <a:ext cx="96" cy="288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4" name="Line 31"/>
            <p:cNvSpPr/>
            <p:nvPr/>
          </p:nvSpPr>
          <p:spPr>
            <a:xfrm flipH="1">
              <a:off x="1572" y="1776"/>
              <a:ext cx="192" cy="192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5" name="Line 32"/>
            <p:cNvSpPr/>
            <p:nvPr/>
          </p:nvSpPr>
          <p:spPr>
            <a:xfrm flipH="1">
              <a:off x="1656" y="2028"/>
              <a:ext cx="192" cy="144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5297" name="Group 33"/>
          <p:cNvGrpSpPr/>
          <p:nvPr/>
        </p:nvGrpSpPr>
        <p:grpSpPr>
          <a:xfrm>
            <a:off x="914400" y="3143250"/>
            <a:ext cx="2019300" cy="1085850"/>
            <a:chOff x="576" y="1488"/>
            <a:chExt cx="1272" cy="684"/>
          </a:xfrm>
        </p:grpSpPr>
        <p:sp>
          <p:nvSpPr>
            <p:cNvPr id="26657" name="Line 34"/>
            <p:cNvSpPr/>
            <p:nvPr/>
          </p:nvSpPr>
          <p:spPr>
            <a:xfrm>
              <a:off x="1212" y="1488"/>
              <a:ext cx="0" cy="336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8" name="Line 35"/>
            <p:cNvSpPr/>
            <p:nvPr/>
          </p:nvSpPr>
          <p:spPr>
            <a:xfrm>
              <a:off x="912" y="1584"/>
              <a:ext cx="96" cy="288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9" name="Line 36"/>
            <p:cNvSpPr/>
            <p:nvPr/>
          </p:nvSpPr>
          <p:spPr>
            <a:xfrm>
              <a:off x="672" y="1776"/>
              <a:ext cx="192" cy="192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60" name="Line 37"/>
            <p:cNvSpPr/>
            <p:nvPr/>
          </p:nvSpPr>
          <p:spPr>
            <a:xfrm>
              <a:off x="576" y="2016"/>
              <a:ext cx="192" cy="144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61" name="Line 38"/>
            <p:cNvSpPr/>
            <p:nvPr/>
          </p:nvSpPr>
          <p:spPr>
            <a:xfrm flipH="1">
              <a:off x="1392" y="1584"/>
              <a:ext cx="96" cy="288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62" name="Line 39"/>
            <p:cNvSpPr/>
            <p:nvPr/>
          </p:nvSpPr>
          <p:spPr>
            <a:xfrm flipH="1">
              <a:off x="1572" y="1776"/>
              <a:ext cx="192" cy="192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63" name="Line 40"/>
            <p:cNvSpPr/>
            <p:nvPr/>
          </p:nvSpPr>
          <p:spPr>
            <a:xfrm flipH="1">
              <a:off x="1656" y="2028"/>
              <a:ext cx="192" cy="144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5305" name="Group 41"/>
          <p:cNvGrpSpPr/>
          <p:nvPr/>
        </p:nvGrpSpPr>
        <p:grpSpPr>
          <a:xfrm>
            <a:off x="5273675" y="3505200"/>
            <a:ext cx="593725" cy="1143000"/>
            <a:chOff x="2746" y="1632"/>
            <a:chExt cx="374" cy="720"/>
          </a:xfrm>
        </p:grpSpPr>
        <p:sp>
          <p:nvSpPr>
            <p:cNvPr id="26665" name="Text Box 42"/>
            <p:cNvSpPr txBox="1"/>
            <p:nvPr/>
          </p:nvSpPr>
          <p:spPr>
            <a:xfrm>
              <a:off x="2746" y="1776"/>
              <a:ext cx="31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R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</a:t>
              </a:r>
              <a:endPara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6666" name="Rectangle 43"/>
            <p:cNvSpPr/>
            <p:nvPr/>
          </p:nvSpPr>
          <p:spPr>
            <a:xfrm rot="5400000">
              <a:off x="2904" y="1944"/>
              <a:ext cx="336" cy="9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67" name="Line 44"/>
            <p:cNvSpPr/>
            <p:nvPr/>
          </p:nvSpPr>
          <p:spPr>
            <a:xfrm>
              <a:off x="3072" y="1632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68" name="Line 45"/>
            <p:cNvSpPr/>
            <p:nvPr/>
          </p:nvSpPr>
          <p:spPr>
            <a:xfrm>
              <a:off x="3072" y="216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5310" name="Group 46"/>
          <p:cNvGrpSpPr/>
          <p:nvPr/>
        </p:nvGrpSpPr>
        <p:grpSpPr>
          <a:xfrm>
            <a:off x="5311775" y="4648200"/>
            <a:ext cx="612775" cy="1047750"/>
            <a:chOff x="2770" y="2346"/>
            <a:chExt cx="386" cy="660"/>
          </a:xfrm>
        </p:grpSpPr>
        <p:sp>
          <p:nvSpPr>
            <p:cNvPr id="26670" name="Text Box 47"/>
            <p:cNvSpPr txBox="1"/>
            <p:nvPr/>
          </p:nvSpPr>
          <p:spPr>
            <a:xfrm>
              <a:off x="2770" y="2383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L</a:t>
              </a:r>
              <a:endParaRPr lang="en-US" altLang="zh-CN" i="1" dirty="0">
                <a:solidFill>
                  <a:srgbClr val="008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6671" name="Line 48"/>
            <p:cNvSpPr/>
            <p:nvPr/>
          </p:nvSpPr>
          <p:spPr>
            <a:xfrm>
              <a:off x="3072" y="2766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6672" name="Group 49"/>
            <p:cNvGrpSpPr/>
            <p:nvPr/>
          </p:nvGrpSpPr>
          <p:grpSpPr>
            <a:xfrm rot="5400000">
              <a:off x="2868" y="2490"/>
              <a:ext cx="432" cy="144"/>
              <a:chOff x="4128" y="3120"/>
              <a:chExt cx="432" cy="144"/>
            </a:xfrm>
          </p:grpSpPr>
          <p:sp>
            <p:nvSpPr>
              <p:cNvPr id="26673" name="Arc 50"/>
              <p:cNvSpPr/>
              <p:nvPr/>
            </p:nvSpPr>
            <p:spPr>
              <a:xfrm>
                <a:off x="4128" y="3120"/>
                <a:ext cx="144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0136" h="21600" fill="none">
                    <a:moveTo>
                      <a:pt x="0" y="13634"/>
                    </a:moveTo>
                    <a:cubicBezTo>
                      <a:pt x="3265" y="5403"/>
                      <a:pt x="11223" y="-1"/>
                      <a:pt x="20078" y="0"/>
                    </a:cubicBezTo>
                    <a:cubicBezTo>
                      <a:pt x="28913" y="0"/>
                      <a:pt x="36857" y="5380"/>
                      <a:pt x="40135" y="13585"/>
                    </a:cubicBezTo>
                  </a:path>
                  <a:path w="40136" h="21600" stroke="0">
                    <a:moveTo>
                      <a:pt x="0" y="13634"/>
                    </a:moveTo>
                    <a:cubicBezTo>
                      <a:pt x="3265" y="5403"/>
                      <a:pt x="11223" y="-1"/>
                      <a:pt x="20078" y="0"/>
                    </a:cubicBezTo>
                    <a:cubicBezTo>
                      <a:pt x="28913" y="0"/>
                      <a:pt x="36857" y="5380"/>
                      <a:pt x="40135" y="13585"/>
                    </a:cubicBezTo>
                    <a:lnTo>
                      <a:pt x="20078" y="21600"/>
                    </a:lnTo>
                    <a:lnTo>
                      <a:pt x="0" y="13634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74" name="Arc 51"/>
              <p:cNvSpPr/>
              <p:nvPr/>
            </p:nvSpPr>
            <p:spPr>
              <a:xfrm>
                <a:off x="4272" y="3120"/>
                <a:ext cx="144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0136" h="21600" fill="none">
                    <a:moveTo>
                      <a:pt x="0" y="13634"/>
                    </a:moveTo>
                    <a:cubicBezTo>
                      <a:pt x="3265" y="5403"/>
                      <a:pt x="11223" y="-1"/>
                      <a:pt x="20078" y="0"/>
                    </a:cubicBezTo>
                    <a:cubicBezTo>
                      <a:pt x="28913" y="0"/>
                      <a:pt x="36857" y="5380"/>
                      <a:pt x="40135" y="13585"/>
                    </a:cubicBezTo>
                  </a:path>
                  <a:path w="40136" h="21600" stroke="0">
                    <a:moveTo>
                      <a:pt x="0" y="13634"/>
                    </a:moveTo>
                    <a:cubicBezTo>
                      <a:pt x="3265" y="5403"/>
                      <a:pt x="11223" y="-1"/>
                      <a:pt x="20078" y="0"/>
                    </a:cubicBezTo>
                    <a:cubicBezTo>
                      <a:pt x="28913" y="0"/>
                      <a:pt x="36857" y="5380"/>
                      <a:pt x="40135" y="13585"/>
                    </a:cubicBezTo>
                    <a:lnTo>
                      <a:pt x="20078" y="21600"/>
                    </a:lnTo>
                    <a:lnTo>
                      <a:pt x="0" y="13634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75" name="Arc 52"/>
              <p:cNvSpPr/>
              <p:nvPr/>
            </p:nvSpPr>
            <p:spPr>
              <a:xfrm>
                <a:off x="4416" y="3120"/>
                <a:ext cx="144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0136" h="21600" fill="none">
                    <a:moveTo>
                      <a:pt x="0" y="13634"/>
                    </a:moveTo>
                    <a:cubicBezTo>
                      <a:pt x="3265" y="5403"/>
                      <a:pt x="11223" y="-1"/>
                      <a:pt x="20078" y="0"/>
                    </a:cubicBezTo>
                    <a:cubicBezTo>
                      <a:pt x="28913" y="0"/>
                      <a:pt x="36857" y="5380"/>
                      <a:pt x="40135" y="13585"/>
                    </a:cubicBezTo>
                  </a:path>
                  <a:path w="40136" h="21600" stroke="0">
                    <a:moveTo>
                      <a:pt x="0" y="13634"/>
                    </a:moveTo>
                    <a:cubicBezTo>
                      <a:pt x="3265" y="5403"/>
                      <a:pt x="11223" y="-1"/>
                      <a:pt x="20078" y="0"/>
                    </a:cubicBezTo>
                    <a:cubicBezTo>
                      <a:pt x="28913" y="0"/>
                      <a:pt x="36857" y="5380"/>
                      <a:pt x="40135" y="13585"/>
                    </a:cubicBezTo>
                    <a:lnTo>
                      <a:pt x="20078" y="21600"/>
                    </a:lnTo>
                    <a:lnTo>
                      <a:pt x="0" y="13634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395317" name="Text Box 53"/>
          <p:cNvSpPr txBox="1"/>
          <p:nvPr/>
        </p:nvSpPr>
        <p:spPr>
          <a:xfrm>
            <a:off x="3124200" y="3536950"/>
            <a:ext cx="1981200" cy="10445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  <a:buClrTx/>
            </a:pPr>
            <a:r>
              <a:rPr lang="en-US" altLang="zh-CN" sz="260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消耗电能</a:t>
            </a:r>
            <a:endParaRPr lang="zh-CN" altLang="en-US" sz="2600" dirty="0">
              <a:latin typeface="楷体_GB2312" pitchFamily="49" charset="-122"/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buClrTx/>
            </a:pP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电阻性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5318" name="Text Box 54"/>
          <p:cNvSpPr txBox="1"/>
          <p:nvPr/>
        </p:nvSpPr>
        <p:spPr>
          <a:xfrm>
            <a:off x="2700338" y="4645025"/>
            <a:ext cx="2819400" cy="1520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lnSpc>
                <a:spcPct val="120000"/>
              </a:lnSpc>
              <a:buClrTx/>
            </a:pPr>
            <a:r>
              <a:rPr lang="en-US" altLang="zh-CN" sz="2600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产生磁场</a:t>
            </a:r>
            <a:endParaRPr lang="zh-CN" altLang="en-US" sz="2600" dirty="0">
              <a:latin typeface="楷体_GB2312" pitchFamily="49" charset="-122"/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buClrTx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储存磁场能量</a:t>
            </a:r>
            <a:endParaRPr lang="zh-CN" altLang="en-US" sz="2600" dirty="0">
              <a:latin typeface="楷体_GB2312" pitchFamily="49" charset="-122"/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buClrTx/>
            </a:pP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电感性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5319" name="Text Box 55"/>
          <p:cNvSpPr txBox="1"/>
          <p:nvPr/>
        </p:nvSpPr>
        <p:spPr>
          <a:xfrm>
            <a:off x="323850" y="1160463"/>
            <a:ext cx="8435975" cy="15208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  <a:buClrTx/>
            </a:pPr>
            <a:r>
              <a:rPr lang="en-US" altLang="zh-CN" sz="2600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为了便于分析与计算实际电路，在一定条件下常忽略实际部件的次要因素而突出其主要电磁性质，把它看成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</a:rPr>
              <a:t>理想电路元件。</a:t>
            </a:r>
            <a:endParaRPr lang="zh-CN" altLang="en-US" sz="2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5320" name="AutoShape 56"/>
          <p:cNvSpPr/>
          <p:nvPr/>
        </p:nvSpPr>
        <p:spPr>
          <a:xfrm rot="-5400000" flipV="1">
            <a:off x="6746875" y="4516438"/>
            <a:ext cx="603250" cy="1143000"/>
          </a:xfrm>
          <a:prstGeom prst="upArrow">
            <a:avLst>
              <a:gd name="adj1" fmla="val 50000"/>
              <a:gd name="adj2" fmla="val 47342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95321" name="Group 57"/>
          <p:cNvGrpSpPr/>
          <p:nvPr/>
        </p:nvGrpSpPr>
        <p:grpSpPr>
          <a:xfrm>
            <a:off x="8001000" y="4114800"/>
            <a:ext cx="679450" cy="1295400"/>
            <a:chOff x="4272" y="1920"/>
            <a:chExt cx="428" cy="816"/>
          </a:xfrm>
        </p:grpSpPr>
        <p:sp>
          <p:nvSpPr>
            <p:cNvPr id="26681" name="Text Box 58"/>
            <p:cNvSpPr txBox="1"/>
            <p:nvPr/>
          </p:nvSpPr>
          <p:spPr>
            <a:xfrm>
              <a:off x="4384" y="2112"/>
              <a:ext cx="31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R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</a:t>
              </a:r>
              <a:endPara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6682" name="Rectangle 59"/>
            <p:cNvSpPr/>
            <p:nvPr/>
          </p:nvSpPr>
          <p:spPr>
            <a:xfrm rot="5400000">
              <a:off x="4152" y="2280"/>
              <a:ext cx="336" cy="9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83" name="Line 60"/>
            <p:cNvSpPr/>
            <p:nvPr/>
          </p:nvSpPr>
          <p:spPr>
            <a:xfrm>
              <a:off x="4320" y="196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84" name="Line 61"/>
            <p:cNvSpPr/>
            <p:nvPr/>
          </p:nvSpPr>
          <p:spPr>
            <a:xfrm>
              <a:off x="4320" y="2496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85" name="Oval 62"/>
            <p:cNvSpPr/>
            <p:nvPr/>
          </p:nvSpPr>
          <p:spPr>
            <a:xfrm>
              <a:off x="4296" y="1920"/>
              <a:ext cx="48" cy="4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86" name="Oval 63"/>
            <p:cNvSpPr/>
            <p:nvPr/>
          </p:nvSpPr>
          <p:spPr>
            <a:xfrm>
              <a:off x="4296" y="2688"/>
              <a:ext cx="48" cy="4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395328" name="Text Box 64"/>
          <p:cNvSpPr txBox="1"/>
          <p:nvPr/>
        </p:nvSpPr>
        <p:spPr>
          <a:xfrm>
            <a:off x="6248400" y="42672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ClrTx/>
            </a:pPr>
            <a:r>
              <a:rPr lang="en-US" altLang="zh-CN" sz="2800" dirty="0">
                <a:solidFill>
                  <a:srgbClr val="66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忽略</a:t>
            </a:r>
            <a:r>
              <a:rPr lang="en-US" altLang="zh-CN" sz="2800" i="1" dirty="0">
                <a:latin typeface="楷体_GB2312" pitchFamily="49" charset="-122"/>
                <a:ea typeface="楷体_GB2312" pitchFamily="49" charset="-122"/>
              </a:rPr>
              <a:t>L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5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5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5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5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5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5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75"/>
                                        <p:tgtEl>
                                          <p:spTgt spid="39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39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9" dur="500"/>
                                        <p:tgtEl>
                                          <p:spTgt spid="39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88" grpId="0"/>
      <p:bldP spid="395317" grpId="0"/>
      <p:bldP spid="395318" grpId="0"/>
      <p:bldP spid="395319" grpId="0" animBg="1"/>
      <p:bldP spid="395320" grpId="0" animBg="1"/>
      <p:bldP spid="3953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67970" name="Rectangle 2"/>
          <p:cNvSpPr>
            <a:spLocks noChangeArrowheads="1"/>
          </p:cNvSpPr>
          <p:nvPr/>
        </p:nvSpPr>
        <p:spPr bwMode="auto">
          <a:xfrm>
            <a:off x="900113" y="152400"/>
            <a:ext cx="6021388" cy="7286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课程介绍</a:t>
            </a:r>
            <a:endParaRPr kumimoji="0" lang="zh-CN" altLang="en-US" sz="4200" b="1" i="0" u="none" strike="noStrike" kern="1200" cap="none" spc="0" normalizeH="0" baseline="0" noProof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170" name="Text Box 3"/>
          <p:cNvSpPr txBox="1"/>
          <p:nvPr/>
        </p:nvSpPr>
        <p:spPr>
          <a:xfrm>
            <a:off x="395288" y="1125538"/>
            <a:ext cx="7416800" cy="5857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fontAlgn="t">
              <a:lnSpc>
                <a:spcPct val="90000"/>
              </a:lnSpc>
              <a:spcBef>
                <a:spcPct val="50000"/>
              </a:spcBef>
              <a:buClrTx/>
            </a:pPr>
            <a:r>
              <a:rPr lang="zh-CN" altLang="en-US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一</a:t>
            </a:r>
            <a:r>
              <a:rPr lang="en-US" altLang="zh-CN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本课程的重要性</a:t>
            </a:r>
            <a:endParaRPr lang="zh-CN" altLang="en-US" sz="3600" dirty="0">
              <a:solidFill>
                <a:srgbClr val="FFCC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1" name="Text Box 4"/>
          <p:cNvSpPr txBox="1"/>
          <p:nvPr/>
        </p:nvSpPr>
        <p:spPr>
          <a:xfrm>
            <a:off x="2087563" y="2924175"/>
            <a:ext cx="4679950" cy="585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fontAlgn="t">
              <a:lnSpc>
                <a:spcPct val="90000"/>
              </a:lnSpc>
              <a:spcBef>
                <a:spcPct val="50000"/>
              </a:spcBef>
              <a:buClrTx/>
            </a:pPr>
            <a:r>
              <a:rPr lang="zh-CN" altLang="en-US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三</a:t>
            </a:r>
            <a:r>
              <a:rPr lang="en-US" altLang="zh-CN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教材和参考书</a:t>
            </a:r>
            <a:endParaRPr lang="zh-CN" altLang="en-US" sz="3600" dirty="0">
              <a:solidFill>
                <a:srgbClr val="FFCC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2" name="Text Box 5"/>
          <p:cNvSpPr txBox="1"/>
          <p:nvPr/>
        </p:nvSpPr>
        <p:spPr>
          <a:xfrm>
            <a:off x="2627313" y="3897313"/>
            <a:ext cx="4537075" cy="5857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fontAlgn="t">
              <a:lnSpc>
                <a:spcPct val="90000"/>
              </a:lnSpc>
              <a:spcBef>
                <a:spcPct val="50000"/>
              </a:spcBef>
              <a:buClrTx/>
            </a:pPr>
            <a:r>
              <a:rPr lang="zh-CN" altLang="en-US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四</a:t>
            </a:r>
            <a:r>
              <a:rPr lang="en-US" altLang="zh-CN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课程管理要求</a:t>
            </a:r>
            <a:endParaRPr lang="zh-CN" altLang="en-US" sz="3600" dirty="0">
              <a:solidFill>
                <a:srgbClr val="FFCC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3" name="Text Box 6"/>
          <p:cNvSpPr txBox="1"/>
          <p:nvPr/>
        </p:nvSpPr>
        <p:spPr>
          <a:xfrm>
            <a:off x="1331913" y="1989138"/>
            <a:ext cx="5040312" cy="5857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fontAlgn="t">
              <a:lnSpc>
                <a:spcPct val="90000"/>
              </a:lnSpc>
              <a:spcBef>
                <a:spcPct val="50000"/>
              </a:spcBef>
              <a:buClrTx/>
            </a:pPr>
            <a:r>
              <a:rPr lang="zh-CN" altLang="en-US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二</a:t>
            </a:r>
            <a:r>
              <a:rPr lang="en-US" altLang="zh-CN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课程特点与学习方法</a:t>
            </a:r>
            <a:endParaRPr lang="zh-CN" altLang="en-US" sz="3600" dirty="0">
              <a:solidFill>
                <a:srgbClr val="FFCC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4" name="Rectangle 7"/>
          <p:cNvSpPr/>
          <p:nvPr/>
        </p:nvSpPr>
        <p:spPr>
          <a:xfrm>
            <a:off x="2951163" y="4689475"/>
            <a:ext cx="4560887" cy="641350"/>
          </a:xfrm>
          <a:prstGeom prst="rect">
            <a:avLst/>
          </a:prstGeom>
          <a:noFill/>
          <a:ln w="76200">
            <a:noFill/>
          </a:ln>
        </p:spPr>
        <p:txBody>
          <a:bodyPr anchor="t" anchorCtr="0">
            <a:spAutoFit/>
          </a:bodyPr>
          <a:p>
            <a:pPr algn="ctr">
              <a:buClrTx/>
            </a:pPr>
            <a:r>
              <a:rPr lang="zh-CN" altLang="en-US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五</a:t>
            </a:r>
            <a:r>
              <a:rPr lang="en-US" altLang="zh-CN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36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课程研究内容</a:t>
            </a:r>
            <a:endParaRPr lang="zh-CN" altLang="en-US" sz="3600" dirty="0">
              <a:solidFill>
                <a:srgbClr val="FFCC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1" name="PROJCTOR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53634" name="Group 2"/>
          <p:cNvGrpSpPr/>
          <p:nvPr/>
        </p:nvGrpSpPr>
        <p:grpSpPr>
          <a:xfrm>
            <a:off x="228600" y="609600"/>
            <a:ext cx="8686800" cy="5578475"/>
            <a:chOff x="144" y="384"/>
            <a:chExt cx="5472" cy="3514"/>
          </a:xfrm>
        </p:grpSpPr>
        <p:pic>
          <p:nvPicPr>
            <p:cNvPr id="27650" name="Picture 3" descr="Untitled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0" y="384"/>
              <a:ext cx="4320" cy="32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51" name="Text Box 4"/>
            <p:cNvSpPr txBox="1"/>
            <p:nvPr/>
          </p:nvSpPr>
          <p:spPr>
            <a:xfrm>
              <a:off x="144" y="3648"/>
              <a:ext cx="54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  <a:buClrTx/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图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手电筒电路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53637" name="Object 5"/>
          <p:cNvGraphicFramePr>
            <a:graphicFrameLocks noChangeAspect="1"/>
          </p:cNvGraphicFramePr>
          <p:nvPr/>
        </p:nvGraphicFramePr>
        <p:xfrm>
          <a:off x="1008063" y="584200"/>
          <a:ext cx="71628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" imgW="14236700" imgH="10223500" progId="Photoshop.Image.5">
                  <p:embed/>
                </p:oleObj>
              </mc:Choice>
              <mc:Fallback>
                <p:oleObj name="" r:id="rId2" imgW="14236700" imgH="10223500" progId="Photoshop.Image.5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8063" y="584200"/>
                        <a:ext cx="7162800" cy="514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3638" name="Picture 6" descr="Untitled-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609600"/>
            <a:ext cx="3200400" cy="2519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3639" name="Rectangle 7"/>
          <p:cNvSpPr/>
          <p:nvPr/>
        </p:nvSpPr>
        <p:spPr>
          <a:xfrm>
            <a:off x="2540000" y="152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常用电路图来表示电路模型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3640" name="Rectangle 8"/>
          <p:cNvSpPr/>
          <p:nvPr/>
        </p:nvSpPr>
        <p:spPr>
          <a:xfrm>
            <a:off x="1066800" y="6232525"/>
            <a:ext cx="68675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(a)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实际电路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(b)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电原理图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(c)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电路模型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(d)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拓扑结构图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6" name="Rectangle 9"/>
          <p:cNvSpPr/>
          <p:nvPr/>
        </p:nvSpPr>
        <p:spPr>
          <a:xfrm>
            <a:off x="4751388" y="3284538"/>
            <a:ext cx="3421062" cy="2449512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363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9" grpId="0" advAuto="1000" build="p"/>
      <p:bldP spid="4536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54658" name="Text Box 2"/>
          <p:cNvSpPr txBox="1"/>
          <p:nvPr/>
        </p:nvSpPr>
        <p:spPr>
          <a:xfrm>
            <a:off x="990600" y="5624513"/>
            <a:ext cx="7315200" cy="914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20000"/>
              </a:lnSpc>
              <a:spcBef>
                <a:spcPct val="30000"/>
              </a:spcBef>
              <a:buClrTx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晶体管放大电路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30000"/>
              </a:spcBef>
              <a:buClrTx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实际电路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(b)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电原理图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(c)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电路模型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(d)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拓扑结构图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54659" name="Object 3"/>
          <p:cNvGraphicFramePr>
            <a:graphicFrameLocks noChangeAspect="1"/>
          </p:cNvGraphicFramePr>
          <p:nvPr/>
        </p:nvGraphicFramePr>
        <p:xfrm>
          <a:off x="228600" y="228600"/>
          <a:ext cx="8763000" cy="528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4565650" imgH="2755265" progId="Photoshop.Image.5">
                  <p:embed/>
                </p:oleObj>
              </mc:Choice>
              <mc:Fallback>
                <p:oleObj name="" r:id="rId1" imgW="4565650" imgH="2755265" progId="Photoshop.Image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228600"/>
                        <a:ext cx="8763000" cy="5287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465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charRg st="1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4658">
                                            <p:txEl>
                                              <p:charRg st="1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8" grpId="0" advAuto="100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7" name="Text Box 2"/>
          <p:cNvSpPr txBox="1"/>
          <p:nvPr/>
        </p:nvSpPr>
        <p:spPr>
          <a:xfrm>
            <a:off x="609600" y="381000"/>
            <a:ext cx="8001000" cy="1844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电路模型近似地描述实际电路的电气特性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。根据实际电路的不同工作条件以及对模型精确度的不同要求，应当用不同的电路模型模拟同一实际电路。现在以线圈为例加以说明。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698" name="Text Box 3"/>
          <p:cNvSpPr txBox="1"/>
          <p:nvPr/>
        </p:nvSpPr>
        <p:spPr>
          <a:xfrm>
            <a:off x="685800" y="5334000"/>
            <a:ext cx="7848600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20000"/>
              </a:lnSpc>
              <a:buClrTx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线圈的几种电路模型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buClrTx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线圈的图形符号 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(b)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线圈通过低频交流的模型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buClrTx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(c)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线圈通过高频交流的模型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852488" y="2205038"/>
          <a:ext cx="227171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048000" imgH="3987800" progId="Photoshop.Image.5">
                  <p:embed/>
                </p:oleObj>
              </mc:Choice>
              <mc:Fallback>
                <p:oleObj name="" r:id="rId1" imgW="3048000" imgH="3987800" progId="Photoshop.Image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2488" y="2205038"/>
                        <a:ext cx="2271712" cy="297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3429000" y="2193925"/>
          <a:ext cx="480060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2255500" imgH="7823200" progId="Photoshop.Image.5">
                  <p:embed/>
                </p:oleObj>
              </mc:Choice>
              <mc:Fallback>
                <p:oleObj name="" r:id="rId3" imgW="12255500" imgH="7823200" progId="Photoshop.Image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2193925"/>
                        <a:ext cx="4800600" cy="306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5506" name="Rectangle 2"/>
          <p:cNvSpPr/>
          <p:nvPr/>
        </p:nvSpPr>
        <p:spPr>
          <a:xfrm>
            <a:off x="1222375" y="203200"/>
            <a:ext cx="6373813" cy="1189038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1.2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电流和电压的参考方向</a:t>
            </a:r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ctr" eaLnBrk="0" hangingPunct="0">
              <a:buClrTx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(reference direction)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5507" name="Text Box 3"/>
          <p:cNvSpPr txBox="1"/>
          <p:nvPr/>
        </p:nvSpPr>
        <p:spPr>
          <a:xfrm>
            <a:off x="609600" y="1517650"/>
            <a:ext cx="7924800" cy="11874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just"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电路中的主要物理量有电压、电流、电荷、磁链、能量、电功率等。在线性电路分析中人们主要关心的物理量是电流、电压和功率。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5508" name="Text Box 4"/>
          <p:cNvSpPr txBox="1"/>
          <p:nvPr/>
        </p:nvSpPr>
        <p:spPr>
          <a:xfrm>
            <a:off x="609600" y="2841625"/>
            <a:ext cx="7994650" cy="519113"/>
          </a:xfrm>
          <a:prstGeom prst="rect">
            <a:avLst/>
          </a:prstGeom>
          <a:solidFill>
            <a:srgbClr val="FF6600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一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电流的参考方向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(current reference direction)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05509" name="Object 5"/>
          <p:cNvGraphicFramePr>
            <a:graphicFrameLocks noChangeAspect="1"/>
          </p:cNvGraphicFramePr>
          <p:nvPr/>
        </p:nvGraphicFramePr>
        <p:xfrm>
          <a:off x="1835150" y="5229225"/>
          <a:ext cx="352901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243965" imgH="406400" progId="Equation.3">
                  <p:embed/>
                </p:oleObj>
              </mc:Choice>
              <mc:Fallback>
                <p:oleObj name="" r:id="rId1" imgW="1243965" imgH="406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5229225"/>
                        <a:ext cx="3529013" cy="11461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rgbClr val="997A5C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AutoShape 6"/>
          <p:cNvSpPr/>
          <p:nvPr/>
        </p:nvSpPr>
        <p:spPr>
          <a:xfrm>
            <a:off x="6011863" y="5084763"/>
            <a:ext cx="576262" cy="215900"/>
          </a:xfrm>
          <a:prstGeom prst="rightArrow">
            <a:avLst>
              <a:gd name="adj1" fmla="val 50000"/>
              <a:gd name="adj2" fmla="val 66690"/>
            </a:avLst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5511" name="AutoShape 7"/>
          <p:cNvSpPr/>
          <p:nvPr/>
        </p:nvSpPr>
        <p:spPr>
          <a:xfrm>
            <a:off x="2627313" y="44370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5512" name="Text Box 8"/>
          <p:cNvSpPr txBox="1"/>
          <p:nvPr/>
        </p:nvSpPr>
        <p:spPr>
          <a:xfrm>
            <a:off x="539750" y="3644900"/>
            <a:ext cx="1079500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电流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5513" name="AutoShape 9"/>
          <p:cNvSpPr/>
          <p:nvPr/>
        </p:nvSpPr>
        <p:spPr>
          <a:xfrm>
            <a:off x="2124075" y="37893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5514" name="Text Box 10"/>
          <p:cNvSpPr txBox="1"/>
          <p:nvPr/>
        </p:nvSpPr>
        <p:spPr>
          <a:xfrm>
            <a:off x="468313" y="4365625"/>
            <a:ext cx="1728787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电流强度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5515" name="Text Box 11"/>
          <p:cNvSpPr txBox="1"/>
          <p:nvPr/>
        </p:nvSpPr>
        <p:spPr>
          <a:xfrm>
            <a:off x="2843213" y="3644900"/>
            <a:ext cx="4103687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带电粒子有规则的定向运动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5516" name="Text Box 12"/>
          <p:cNvSpPr txBox="1"/>
          <p:nvPr/>
        </p:nvSpPr>
        <p:spPr>
          <a:xfrm>
            <a:off x="3348038" y="4292600"/>
            <a:ext cx="5184775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单位时间内通过导体横截面的电荷量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20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/>
      <p:bldP spid="405507" grpId="0"/>
      <p:bldP spid="405508" grpId="0" animBg="1"/>
      <p:bldP spid="405511" grpId="0" animBg="1"/>
      <p:bldP spid="405512" grpId="0" animBg="1"/>
      <p:bldP spid="405513" grpId="0" animBg="1"/>
      <p:bldP spid="405514" grpId="0" animBg="1"/>
      <p:bldP spid="405515" grpId="0"/>
      <p:bldP spid="4055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6530" name="Text Box 2"/>
          <p:cNvSpPr txBox="1"/>
          <p:nvPr/>
        </p:nvSpPr>
        <p:spPr>
          <a:xfrm>
            <a:off x="684213" y="2276475"/>
            <a:ext cx="1150937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31" name="AutoShape 3"/>
          <p:cNvSpPr/>
          <p:nvPr/>
        </p:nvSpPr>
        <p:spPr>
          <a:xfrm>
            <a:off x="1908175" y="76517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12700">
            <a:noFill/>
          </a:ln>
        </p:spPr>
        <p:txBody>
          <a:bodyPr wrap="none" anchor="ctr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32" name="Text Box 4"/>
          <p:cNvSpPr txBox="1"/>
          <p:nvPr/>
        </p:nvSpPr>
        <p:spPr>
          <a:xfrm>
            <a:off x="2555875" y="2276475"/>
            <a:ext cx="61214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规定正电荷的运动方向为电流的实际方向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33" name="Text Box 5"/>
          <p:cNvSpPr txBox="1"/>
          <p:nvPr/>
        </p:nvSpPr>
        <p:spPr>
          <a:xfrm>
            <a:off x="684213" y="620713"/>
            <a:ext cx="1150937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单位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34" name="Text Box 6"/>
          <p:cNvSpPr txBox="1"/>
          <p:nvPr/>
        </p:nvSpPr>
        <p:spPr>
          <a:xfrm>
            <a:off x="5580063" y="333375"/>
            <a:ext cx="2305050" cy="1708150"/>
          </a:xfrm>
          <a:prstGeom prst="rect">
            <a:avLst/>
          </a:prstGeom>
          <a:solidFill>
            <a:srgbClr val="00FFFF"/>
          </a:solidFill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1kA=10</a:t>
            </a:r>
            <a:r>
              <a:rPr lang="en-US" altLang="zh-CN" sz="2800" baseline="3000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1mA=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10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-3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1  A=10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-6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35" name="Text Box 7"/>
          <p:cNvSpPr txBox="1"/>
          <p:nvPr/>
        </p:nvSpPr>
        <p:spPr>
          <a:xfrm>
            <a:off x="2700338" y="549275"/>
            <a:ext cx="2663825" cy="8223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（安培）、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kA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mA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、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36" name="AutoShape 8"/>
          <p:cNvSpPr/>
          <p:nvPr/>
        </p:nvSpPr>
        <p:spPr>
          <a:xfrm>
            <a:off x="1979613" y="242093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12700">
            <a:noFill/>
          </a:ln>
        </p:spPr>
        <p:txBody>
          <a:bodyPr wrap="none" anchor="ctr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37" name="Text Box 9"/>
          <p:cNvSpPr txBox="1"/>
          <p:nvPr/>
        </p:nvSpPr>
        <p:spPr>
          <a:xfrm>
            <a:off x="1116013" y="2708275"/>
            <a:ext cx="6692900" cy="639763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50000"/>
              </a:lnSpc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元件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导线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中电流流动的实际方向只有两种可能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6538" name="Line 10"/>
          <p:cNvSpPr/>
          <p:nvPr/>
        </p:nvSpPr>
        <p:spPr>
          <a:xfrm>
            <a:off x="2268538" y="4149725"/>
            <a:ext cx="4389437" cy="1588"/>
          </a:xfrm>
          <a:prstGeom prst="line">
            <a:avLst/>
          </a:prstGeom>
          <a:ln w="57150" cap="sq" cmpd="sng">
            <a:solidFill>
              <a:srgbClr val="FFCC00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406539" name="AutoShape 11"/>
          <p:cNvSpPr/>
          <p:nvPr/>
        </p:nvSpPr>
        <p:spPr>
          <a:xfrm>
            <a:off x="2339975" y="3644900"/>
            <a:ext cx="781050" cy="292100"/>
          </a:xfrm>
          <a:prstGeom prst="rightArrow">
            <a:avLst>
              <a:gd name="adj1" fmla="val 50000"/>
              <a:gd name="adj2" fmla="val 66810"/>
            </a:avLst>
          </a:prstGeom>
          <a:solidFill>
            <a:srgbClr val="FF0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40" name="Text Box 12"/>
          <p:cNvSpPr txBox="1"/>
          <p:nvPr/>
        </p:nvSpPr>
        <p:spPr>
          <a:xfrm>
            <a:off x="6221413" y="3416300"/>
            <a:ext cx="428625" cy="512763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/>
          <a:p>
            <a:pPr algn="ctr" eaLnBrk="0" hangingPunct="0">
              <a:buClrTx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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6541" name="Text Box 13"/>
          <p:cNvSpPr txBox="1"/>
          <p:nvPr/>
        </p:nvSpPr>
        <p:spPr>
          <a:xfrm>
            <a:off x="3276600" y="3573463"/>
            <a:ext cx="1582738" cy="36512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实际方向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6542" name="Line 14"/>
          <p:cNvSpPr/>
          <p:nvPr/>
        </p:nvSpPr>
        <p:spPr>
          <a:xfrm flipH="1">
            <a:off x="2447925" y="5591175"/>
            <a:ext cx="4392613" cy="0"/>
          </a:xfrm>
          <a:prstGeom prst="line">
            <a:avLst/>
          </a:prstGeom>
          <a:ln w="57150" cap="sq" cmpd="sng">
            <a:solidFill>
              <a:srgbClr val="FFCC99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406543" name="AutoShape 15"/>
          <p:cNvSpPr/>
          <p:nvPr/>
        </p:nvSpPr>
        <p:spPr>
          <a:xfrm flipH="1">
            <a:off x="5975350" y="5014913"/>
            <a:ext cx="781050" cy="268287"/>
          </a:xfrm>
          <a:prstGeom prst="rightArrow">
            <a:avLst>
              <a:gd name="adj1" fmla="val 50000"/>
              <a:gd name="adj2" fmla="val 72740"/>
            </a:avLst>
          </a:prstGeom>
          <a:solidFill>
            <a:schemeClr val="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44" name="Text Box 16"/>
          <p:cNvSpPr txBox="1"/>
          <p:nvPr/>
        </p:nvSpPr>
        <p:spPr>
          <a:xfrm>
            <a:off x="3600450" y="4941888"/>
            <a:ext cx="1727200" cy="3651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实际方向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6545" name="Text Box 17"/>
          <p:cNvSpPr txBox="1"/>
          <p:nvPr/>
        </p:nvSpPr>
        <p:spPr>
          <a:xfrm>
            <a:off x="2519363" y="4941888"/>
            <a:ext cx="569912" cy="5651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pPr algn="ctr" eaLnBrk="0" hangingPunct="0">
              <a:buClrTx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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1" name="Rectangle 18"/>
          <p:cNvSpPr/>
          <p:nvPr/>
        </p:nvSpPr>
        <p:spPr>
          <a:xfrm>
            <a:off x="3779838" y="4005263"/>
            <a:ext cx="936625" cy="2873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1762" name="Rectangle 19"/>
          <p:cNvSpPr/>
          <p:nvPr/>
        </p:nvSpPr>
        <p:spPr>
          <a:xfrm>
            <a:off x="3563938" y="4005263"/>
            <a:ext cx="1079500" cy="2873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48" name="Rectangle 20"/>
          <p:cNvSpPr/>
          <p:nvPr/>
        </p:nvSpPr>
        <p:spPr>
          <a:xfrm>
            <a:off x="3779838" y="4005263"/>
            <a:ext cx="863600" cy="358775"/>
          </a:xfrm>
          <a:prstGeom prst="rect">
            <a:avLst/>
          </a:prstGeom>
          <a:solidFill>
            <a:srgbClr val="FFCC00"/>
          </a:solidFill>
          <a:ln w="12700">
            <a:noFill/>
          </a:ln>
        </p:spPr>
        <p:txBody>
          <a:bodyPr wrap="none" anchor="ctr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49" name="Rectangle 21"/>
          <p:cNvSpPr/>
          <p:nvPr/>
        </p:nvSpPr>
        <p:spPr>
          <a:xfrm>
            <a:off x="3887788" y="5446713"/>
            <a:ext cx="863600" cy="358775"/>
          </a:xfrm>
          <a:prstGeom prst="rect">
            <a:avLst/>
          </a:prstGeom>
          <a:solidFill>
            <a:srgbClr val="FFCC00"/>
          </a:solidFill>
          <a:ln w="12700">
            <a:noFill/>
          </a:ln>
        </p:spPr>
        <p:txBody>
          <a:bodyPr wrap="none" anchor="ctr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50" name="Text Box 22"/>
          <p:cNvSpPr txBox="1"/>
          <p:nvPr/>
        </p:nvSpPr>
        <p:spPr>
          <a:xfrm>
            <a:off x="1547813" y="3860800"/>
            <a:ext cx="647700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51" name="Text Box 23"/>
          <p:cNvSpPr txBox="1"/>
          <p:nvPr/>
        </p:nvSpPr>
        <p:spPr>
          <a:xfrm>
            <a:off x="1655763" y="5302250"/>
            <a:ext cx="647700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52" name="Text Box 24"/>
          <p:cNvSpPr txBox="1"/>
          <p:nvPr/>
        </p:nvSpPr>
        <p:spPr>
          <a:xfrm>
            <a:off x="6985000" y="5302250"/>
            <a:ext cx="647700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6553" name="Text Box 25"/>
          <p:cNvSpPr txBox="1"/>
          <p:nvPr/>
        </p:nvSpPr>
        <p:spPr>
          <a:xfrm>
            <a:off x="6877050" y="3860800"/>
            <a:ext cx="647700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8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0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0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0" fill="hold"/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0" fill="hold"/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4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animBg="1"/>
      <p:bldP spid="406531" grpId="0" animBg="1"/>
      <p:bldP spid="406532" grpId="0"/>
      <p:bldP spid="406533" grpId="0" animBg="1"/>
      <p:bldP spid="406534" grpId="0" animBg="1"/>
      <p:bldP spid="406535" grpId="0"/>
      <p:bldP spid="406536" grpId="0" animBg="1"/>
      <p:bldP spid="406537" grpId="0"/>
      <p:bldP spid="406539" grpId="0" animBg="1"/>
      <p:bldP spid="406540" grpId="0"/>
      <p:bldP spid="406541" grpId="0"/>
      <p:bldP spid="406543" grpId="0" animBg="1"/>
      <p:bldP spid="406544" grpId="0"/>
      <p:bldP spid="406545" grpId="0"/>
      <p:bldP spid="406548" grpId="0" animBg="1"/>
      <p:bldP spid="406549" grpId="0" animBg="1"/>
      <p:bldP spid="406550" grpId="0"/>
      <p:bldP spid="406551" grpId="0"/>
      <p:bldP spid="406552" grpId="0"/>
      <p:bldP spid="4065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59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27650" y="908050"/>
            <a:ext cx="4038600" cy="381000"/>
          </a:xfrm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判断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j-cs"/>
              </a:rPr>
              <a:t>R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上电流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j-cs"/>
              </a:rPr>
              <a:t>I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的方向？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0" name="Text Box 3"/>
          <p:cNvSpPr txBox="1"/>
          <p:nvPr/>
        </p:nvSpPr>
        <p:spPr>
          <a:xfrm>
            <a:off x="287338" y="152400"/>
            <a:ext cx="7994650" cy="519113"/>
          </a:xfrm>
          <a:prstGeom prst="rect">
            <a:avLst/>
          </a:prstGeom>
          <a:solidFill>
            <a:srgbClr val="FF6600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一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电流的参考方向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(current reference direction)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2771" name="Text Box 4" descr="斜纹布"/>
          <p:cNvSpPr txBox="1"/>
          <p:nvPr/>
        </p:nvSpPr>
        <p:spPr>
          <a:xfrm>
            <a:off x="142875" y="800100"/>
            <a:ext cx="5113338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例：试判断图示电路中电流的方向？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59781" name="Text Box 5"/>
          <p:cNvSpPr txBox="1"/>
          <p:nvPr/>
        </p:nvSpPr>
        <p:spPr>
          <a:xfrm>
            <a:off x="322263" y="4294188"/>
            <a:ext cx="1079500" cy="519112"/>
          </a:xfrm>
          <a:prstGeom prst="rect">
            <a:avLst/>
          </a:prstGeom>
          <a:solidFill>
            <a:srgbClr val="990033"/>
          </a:solidFill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9782" name="Rectangle 6"/>
          <p:cNvSpPr/>
          <p:nvPr/>
        </p:nvSpPr>
        <p:spPr>
          <a:xfrm>
            <a:off x="1584325" y="4400550"/>
            <a:ext cx="6732588" cy="1258888"/>
          </a:xfrm>
          <a:prstGeom prst="rect">
            <a:avLst/>
          </a:prstGeom>
          <a:noFill/>
          <a:ln w="9525" cap="flat" cmpd="sng">
            <a:solidFill>
              <a:srgbClr val="D82E1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en-US" altLang="zh-CN" sz="2800" b="0" dirty="0">
                <a:solidFill>
                  <a:srgbClr val="339933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     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如果电路复杂或电源为交流电源，则电流的实际方向难以标出。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交流电路中电流方向是随时间变化的。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277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363" y="1916113"/>
            <a:ext cx="3143250" cy="1533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341438"/>
            <a:ext cx="2495550" cy="278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8" grpId="0"/>
      <p:bldP spid="459781" grpId="0" animBg="1"/>
      <p:bldP spid="4597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3" name="Text Box 2"/>
          <p:cNvSpPr txBox="1"/>
          <p:nvPr/>
        </p:nvSpPr>
        <p:spPr>
          <a:xfrm>
            <a:off x="287338" y="152400"/>
            <a:ext cx="7994650" cy="519113"/>
          </a:xfrm>
          <a:prstGeom prst="rect">
            <a:avLst/>
          </a:prstGeom>
          <a:solidFill>
            <a:srgbClr val="FF6600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一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电流的参考方向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(current reference direction)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60803" name="Rectangle 3" descr="斜纹布"/>
          <p:cNvSpPr/>
          <p:nvPr/>
        </p:nvSpPr>
        <p:spPr>
          <a:xfrm>
            <a:off x="203200" y="1089025"/>
            <a:ext cx="6461125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wrap="none" anchor="t" anchorCtr="0">
            <a:spAutoFit/>
          </a:bodyPr>
          <a:p>
            <a:pPr algn="ctr" eaLnBrk="0" hangingPunct="0">
              <a:buClrTx/>
            </a:pPr>
            <a:r>
              <a:rPr lang="en-US" altLang="zh-CN" dirty="0">
                <a:solidFill>
                  <a:srgbClr val="FFCC00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dirty="0">
                <a:solidFill>
                  <a:srgbClr val="FFCC00"/>
                </a:solidFill>
                <a:latin typeface="Times New Roman" panose="02020603050405020304" pitchFamily="18" charset="0"/>
                <a:ea typeface="仿宋_GB2312" pitchFamily="49" charset="-122"/>
              </a:rPr>
              <a:t>、参考方向</a:t>
            </a:r>
            <a:r>
              <a:rPr lang="en-US" altLang="zh-CN" dirty="0">
                <a:solidFill>
                  <a:srgbClr val="FFCC00"/>
                </a:solidFill>
                <a:latin typeface="Times New Roman" panose="02020603050405020304" pitchFamily="18" charset="0"/>
                <a:ea typeface="仿宋_GB2312" pitchFamily="49" charset="-122"/>
              </a:rPr>
              <a:t>——</a:t>
            </a:r>
            <a:r>
              <a:rPr lang="zh-CN" altLang="en-US" dirty="0">
                <a:solidFill>
                  <a:srgbClr val="FFCC00"/>
                </a:solidFill>
                <a:latin typeface="Times New Roman" panose="02020603050405020304" pitchFamily="18" charset="0"/>
                <a:ea typeface="仿宋_GB2312" pitchFamily="49" charset="-122"/>
              </a:rPr>
              <a:t>人为假定正电荷运动的方向。</a:t>
            </a:r>
            <a:endParaRPr lang="zh-CN" altLang="en-US" dirty="0">
              <a:solidFill>
                <a:srgbClr val="FFCC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60804" name="Text Box 4"/>
          <p:cNvSpPr txBox="1"/>
          <p:nvPr/>
        </p:nvSpPr>
        <p:spPr>
          <a:xfrm>
            <a:off x="539750" y="2670175"/>
            <a:ext cx="4316413" cy="3205163"/>
          </a:xfrm>
          <a:prstGeom prst="rect">
            <a:avLst/>
          </a:prstGeom>
          <a:noFill/>
          <a:ln w="9525" cap="flat" cmpd="sng">
            <a:solidFill>
              <a:srgbClr val="D82E1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、原则上可任意设定；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、习惯上：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、凡是一眼可看出电流方向的，将此方向为参考方向；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、对于看不出方向的，可任意设定。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0805" name="Text Box 5"/>
          <p:cNvSpPr txBox="1"/>
          <p:nvPr/>
        </p:nvSpPr>
        <p:spPr>
          <a:xfrm>
            <a:off x="539750" y="2060575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CC00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参考方向假设说明两点：</a:t>
            </a:r>
            <a:endParaRPr lang="zh-CN" altLang="en-US" dirty="0">
              <a:solidFill>
                <a:srgbClr val="FFCC00"/>
              </a:solidFill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pic>
        <p:nvPicPr>
          <p:cNvPr id="3379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0425" y="1484313"/>
            <a:ext cx="2495550" cy="278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63" y="4365625"/>
            <a:ext cx="3143250" cy="1533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/>
      <p:bldP spid="460804" grpId="0" animBg="1"/>
      <p:bldP spid="4608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02" name="Text Box 2"/>
          <p:cNvSpPr txBox="1"/>
          <p:nvPr/>
        </p:nvSpPr>
        <p:spPr>
          <a:xfrm>
            <a:off x="323850" y="249238"/>
            <a:ext cx="5005388" cy="51911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、电流参考方向的两种表示：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603" name="Text Box 3"/>
          <p:cNvSpPr txBox="1"/>
          <p:nvPr/>
        </p:nvSpPr>
        <p:spPr>
          <a:xfrm>
            <a:off x="539750" y="908050"/>
            <a:ext cx="65278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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用箭头表示：箭头的指向为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电流的参考方向。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604" name="Text Box 4"/>
          <p:cNvSpPr txBox="1"/>
          <p:nvPr/>
        </p:nvSpPr>
        <p:spPr>
          <a:xfrm>
            <a:off x="323850" y="3141663"/>
            <a:ext cx="7540625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285750" indent="-285750"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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用双下标表示：如</a:t>
            </a:r>
            <a:r>
              <a:rPr lang="zh-CN" altLang="en-US" i="1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AB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电流的参考方向由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指向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09605" name="Group 5"/>
          <p:cNvGrpSpPr/>
          <p:nvPr/>
        </p:nvGrpSpPr>
        <p:grpSpPr>
          <a:xfrm>
            <a:off x="1331913" y="1557338"/>
            <a:ext cx="5327650" cy="1373187"/>
            <a:chOff x="1201" y="1026"/>
            <a:chExt cx="3356" cy="865"/>
          </a:xfrm>
        </p:grpSpPr>
        <p:sp>
          <p:nvSpPr>
            <p:cNvPr id="34821" name="Text Box 6"/>
            <p:cNvSpPr txBox="1"/>
            <p:nvPr/>
          </p:nvSpPr>
          <p:spPr>
            <a:xfrm>
              <a:off x="1474" y="1026"/>
              <a:ext cx="36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AutoShape 7"/>
            <p:cNvSpPr/>
            <p:nvPr/>
          </p:nvSpPr>
          <p:spPr>
            <a:xfrm>
              <a:off x="1837" y="1207"/>
              <a:ext cx="615" cy="135"/>
            </a:xfrm>
            <a:prstGeom prst="rightArrow">
              <a:avLst>
                <a:gd name="adj1" fmla="val 50000"/>
                <a:gd name="adj2" fmla="val 113825"/>
              </a:avLst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4823" name="Group 8"/>
            <p:cNvGrpSpPr/>
            <p:nvPr/>
          </p:nvGrpSpPr>
          <p:grpSpPr>
            <a:xfrm>
              <a:off x="1655" y="1344"/>
              <a:ext cx="2404" cy="547"/>
              <a:chOff x="828" y="1962"/>
              <a:chExt cx="3273" cy="547"/>
            </a:xfrm>
          </p:grpSpPr>
          <p:sp>
            <p:nvSpPr>
              <p:cNvPr id="34824" name="Rectangle 9"/>
              <p:cNvSpPr/>
              <p:nvPr/>
            </p:nvSpPr>
            <p:spPr>
              <a:xfrm>
                <a:off x="2181" y="1962"/>
                <a:ext cx="576" cy="240"/>
              </a:xfrm>
              <a:prstGeom prst="rect">
                <a:avLst/>
              </a:prstGeom>
              <a:solidFill>
                <a:srgbClr val="FFCC00"/>
              </a:solidFill>
              <a:ln w="38100" cap="sq" cmpd="sng">
                <a:solidFill>
                  <a:srgbClr val="FFCC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50000"/>
                  </a:spcBef>
                  <a:buClrTx/>
                </a:pPr>
                <a:endParaRPr lang="zh-CN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5" name="Freeform 10"/>
              <p:cNvSpPr/>
              <p:nvPr/>
            </p:nvSpPr>
            <p:spPr>
              <a:xfrm>
                <a:off x="828" y="2088"/>
                <a:ext cx="1344" cy="1"/>
              </a:xfrm>
              <a:custGeom>
                <a:avLst/>
                <a:gdLst/>
                <a:ahLst/>
                <a:cxnLst>
                  <a:cxn ang="0">
                    <a:pos x="1344" y="0"/>
                  </a:cxn>
                  <a:cxn ang="0">
                    <a:pos x="0" y="0"/>
                  </a:cxn>
                </a:cxnLst>
                <a:pathLst>
                  <a:path w="1344" h="1">
                    <a:moveTo>
                      <a:pt x="134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sq" cmpd="sng">
                <a:solidFill>
                  <a:srgbClr val="FFCC99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26" name="Freeform 11"/>
              <p:cNvSpPr/>
              <p:nvPr/>
            </p:nvSpPr>
            <p:spPr>
              <a:xfrm>
                <a:off x="2766" y="2076"/>
                <a:ext cx="1320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20" y="6"/>
                  </a:cxn>
                </a:cxnLst>
                <a:pathLst>
                  <a:path w="1320" h="6">
                    <a:moveTo>
                      <a:pt x="0" y="0"/>
                    </a:moveTo>
                    <a:lnTo>
                      <a:pt x="1320" y="6"/>
                    </a:lnTo>
                  </a:path>
                </a:pathLst>
              </a:custGeom>
              <a:noFill/>
              <a:ln w="38100" cap="sq" cmpd="sng">
                <a:solidFill>
                  <a:srgbClr val="FFCC99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27" name="Text Box 12"/>
              <p:cNvSpPr txBox="1"/>
              <p:nvPr/>
            </p:nvSpPr>
            <p:spPr>
              <a:xfrm>
                <a:off x="837" y="2221"/>
                <a:ext cx="455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endParaRPr lang="zh-CN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8" name="Text Box 13"/>
              <p:cNvSpPr txBox="1"/>
              <p:nvPr/>
            </p:nvSpPr>
            <p:spPr>
              <a:xfrm>
                <a:off x="3646" y="2221"/>
                <a:ext cx="455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endParaRPr lang="zh-CN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29" name="Text Box 14"/>
            <p:cNvSpPr txBox="1"/>
            <p:nvPr/>
          </p:nvSpPr>
          <p:spPr>
            <a:xfrm>
              <a:off x="1201" y="1253"/>
              <a:ext cx="4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4830" name="Text Box 15"/>
            <p:cNvSpPr txBox="1"/>
            <p:nvPr/>
          </p:nvSpPr>
          <p:spPr>
            <a:xfrm>
              <a:off x="4149" y="1299"/>
              <a:ext cx="4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09616" name="Group 16"/>
          <p:cNvGrpSpPr/>
          <p:nvPr/>
        </p:nvGrpSpPr>
        <p:grpSpPr>
          <a:xfrm>
            <a:off x="1331913" y="3759200"/>
            <a:ext cx="5327650" cy="1403350"/>
            <a:chOff x="839" y="2368"/>
            <a:chExt cx="3356" cy="884"/>
          </a:xfrm>
        </p:grpSpPr>
        <p:sp>
          <p:nvSpPr>
            <p:cNvPr id="34832" name="Text Box 17"/>
            <p:cNvSpPr txBox="1"/>
            <p:nvPr/>
          </p:nvSpPr>
          <p:spPr>
            <a:xfrm>
              <a:off x="1429" y="2368"/>
              <a:ext cx="635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sz="3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33" name="Group 18"/>
            <p:cNvGrpSpPr/>
            <p:nvPr/>
          </p:nvGrpSpPr>
          <p:grpSpPr>
            <a:xfrm>
              <a:off x="1293" y="2705"/>
              <a:ext cx="2404" cy="547"/>
              <a:chOff x="828" y="1962"/>
              <a:chExt cx="3273" cy="547"/>
            </a:xfrm>
          </p:grpSpPr>
          <p:sp>
            <p:nvSpPr>
              <p:cNvPr id="34834" name="Rectangle 19"/>
              <p:cNvSpPr/>
              <p:nvPr/>
            </p:nvSpPr>
            <p:spPr>
              <a:xfrm>
                <a:off x="2181" y="1962"/>
                <a:ext cx="576" cy="240"/>
              </a:xfrm>
              <a:prstGeom prst="rect">
                <a:avLst/>
              </a:prstGeom>
              <a:solidFill>
                <a:srgbClr val="FFCC00"/>
              </a:solidFill>
              <a:ln w="38100" cap="sq" cmpd="sng">
                <a:solidFill>
                  <a:srgbClr val="FFCC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50000"/>
                  </a:spcBef>
                  <a:buClrTx/>
                </a:pPr>
                <a:endParaRPr lang="zh-CN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5" name="Freeform 20"/>
              <p:cNvSpPr/>
              <p:nvPr/>
            </p:nvSpPr>
            <p:spPr>
              <a:xfrm>
                <a:off x="828" y="2088"/>
                <a:ext cx="1344" cy="1"/>
              </a:xfrm>
              <a:custGeom>
                <a:avLst/>
                <a:gdLst/>
                <a:ahLst/>
                <a:cxnLst>
                  <a:cxn ang="0">
                    <a:pos x="1344" y="0"/>
                  </a:cxn>
                  <a:cxn ang="0">
                    <a:pos x="0" y="0"/>
                  </a:cxn>
                </a:cxnLst>
                <a:pathLst>
                  <a:path w="1344" h="1">
                    <a:moveTo>
                      <a:pt x="134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sq" cmpd="sng">
                <a:solidFill>
                  <a:srgbClr val="FFCC99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36" name="Freeform 21"/>
              <p:cNvSpPr/>
              <p:nvPr/>
            </p:nvSpPr>
            <p:spPr>
              <a:xfrm>
                <a:off x="2766" y="2076"/>
                <a:ext cx="1320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20" y="6"/>
                  </a:cxn>
                </a:cxnLst>
                <a:pathLst>
                  <a:path w="1320" h="6">
                    <a:moveTo>
                      <a:pt x="0" y="0"/>
                    </a:moveTo>
                    <a:lnTo>
                      <a:pt x="1320" y="6"/>
                    </a:lnTo>
                  </a:path>
                </a:pathLst>
              </a:custGeom>
              <a:noFill/>
              <a:ln w="38100" cap="sq" cmpd="sng">
                <a:solidFill>
                  <a:srgbClr val="FFCC99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37" name="Text Box 22"/>
              <p:cNvSpPr txBox="1"/>
              <p:nvPr/>
            </p:nvSpPr>
            <p:spPr>
              <a:xfrm>
                <a:off x="837" y="2221"/>
                <a:ext cx="455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endParaRPr lang="zh-CN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8" name="Text Box 23"/>
              <p:cNvSpPr txBox="1"/>
              <p:nvPr/>
            </p:nvSpPr>
            <p:spPr>
              <a:xfrm>
                <a:off x="3646" y="2221"/>
                <a:ext cx="455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endParaRPr lang="zh-CN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39" name="Text Box 24"/>
            <p:cNvSpPr txBox="1"/>
            <p:nvPr/>
          </p:nvSpPr>
          <p:spPr>
            <a:xfrm>
              <a:off x="839" y="2614"/>
              <a:ext cx="4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4840" name="Text Box 25"/>
            <p:cNvSpPr txBox="1"/>
            <p:nvPr/>
          </p:nvSpPr>
          <p:spPr>
            <a:xfrm>
              <a:off x="3787" y="2660"/>
              <a:ext cx="4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nimBg="1"/>
      <p:bldP spid="409603" grpId="0"/>
      <p:bldP spid="40960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0626" name="Text Box 2"/>
          <p:cNvSpPr txBox="1"/>
          <p:nvPr/>
        </p:nvSpPr>
        <p:spPr>
          <a:xfrm>
            <a:off x="627063" y="3060700"/>
            <a:ext cx="3384550" cy="51911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参考方向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627" name="Text Box 3"/>
          <p:cNvSpPr txBox="1"/>
          <p:nvPr/>
        </p:nvSpPr>
        <p:spPr>
          <a:xfrm>
            <a:off x="5187950" y="3068638"/>
            <a:ext cx="2408238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参考方向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628" name="Text Box 4"/>
          <p:cNvSpPr txBox="1"/>
          <p:nvPr/>
        </p:nvSpPr>
        <p:spPr>
          <a:xfrm>
            <a:off x="1527175" y="4968875"/>
            <a:ext cx="935038" cy="579438"/>
          </a:xfrm>
          <a:prstGeom prst="rect">
            <a:avLst/>
          </a:prstGeom>
          <a:solidFill>
            <a:srgbClr val="993366"/>
          </a:solidFill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0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629" name="Text Box 5"/>
          <p:cNvSpPr txBox="1"/>
          <p:nvPr/>
        </p:nvSpPr>
        <p:spPr>
          <a:xfrm>
            <a:off x="5632450" y="5076825"/>
            <a:ext cx="935038" cy="579438"/>
          </a:xfrm>
          <a:prstGeom prst="rect">
            <a:avLst/>
          </a:prstGeom>
          <a:solidFill>
            <a:srgbClr val="993366"/>
          </a:solidFill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0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630" name="Text Box 6"/>
          <p:cNvSpPr txBox="1"/>
          <p:nvPr/>
        </p:nvSpPr>
        <p:spPr>
          <a:xfrm>
            <a:off x="1708150" y="4357688"/>
            <a:ext cx="17272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实际方向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631" name="Text Box 7"/>
          <p:cNvSpPr txBox="1"/>
          <p:nvPr/>
        </p:nvSpPr>
        <p:spPr>
          <a:xfrm>
            <a:off x="5884863" y="4284663"/>
            <a:ext cx="1655762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实际方向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632" name="Text Box 8"/>
          <p:cNvSpPr txBox="1"/>
          <p:nvPr/>
        </p:nvSpPr>
        <p:spPr>
          <a:xfrm>
            <a:off x="250825" y="333375"/>
            <a:ext cx="7296150" cy="579438"/>
          </a:xfrm>
          <a:prstGeom prst="rect">
            <a:avLst/>
          </a:prstGeom>
          <a:solidFill>
            <a:srgbClr val="008080"/>
          </a:solidFill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、电流的参考方向与实际方向的关系：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10633" name="Group 9"/>
          <p:cNvGrpSpPr/>
          <p:nvPr/>
        </p:nvGrpSpPr>
        <p:grpSpPr>
          <a:xfrm>
            <a:off x="339725" y="3708400"/>
            <a:ext cx="3529013" cy="706438"/>
            <a:chOff x="828" y="1962"/>
            <a:chExt cx="3273" cy="597"/>
          </a:xfrm>
        </p:grpSpPr>
        <p:sp>
          <p:nvSpPr>
            <p:cNvPr id="35849" name="Rectangle 10"/>
            <p:cNvSpPr/>
            <p:nvPr/>
          </p:nvSpPr>
          <p:spPr>
            <a:xfrm>
              <a:off x="2181" y="1962"/>
              <a:ext cx="576" cy="240"/>
            </a:xfrm>
            <a:prstGeom prst="rect">
              <a:avLst/>
            </a:prstGeom>
            <a:solidFill>
              <a:srgbClr val="FFCC00"/>
            </a:solidFill>
            <a:ln w="38100" cap="sq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spcBef>
                  <a:spcPct val="50000"/>
                </a:spcBef>
                <a:buClrTx/>
              </a:pPr>
              <a:endParaRPr lang="zh-CN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0" name="Freeform 11"/>
            <p:cNvSpPr/>
            <p:nvPr/>
          </p:nvSpPr>
          <p:spPr>
            <a:xfrm>
              <a:off x="828" y="2088"/>
              <a:ext cx="1344" cy="1"/>
            </a:xfrm>
            <a:custGeom>
              <a:avLst/>
              <a:gdLst/>
              <a:ahLst/>
              <a:cxnLst>
                <a:cxn ang="0">
                  <a:pos x="1344" y="0"/>
                </a:cxn>
                <a:cxn ang="0">
                  <a:pos x="0" y="0"/>
                </a:cxn>
              </a:cxnLst>
              <a:pathLst>
                <a:path w="1344" h="1">
                  <a:moveTo>
                    <a:pt x="1344" y="0"/>
                  </a:moveTo>
                  <a:lnTo>
                    <a:pt x="0" y="0"/>
                  </a:lnTo>
                </a:path>
              </a:pathLst>
            </a:custGeom>
            <a:noFill/>
            <a:ln w="38100" cap="sq" cmpd="sng">
              <a:solidFill>
                <a:srgbClr val="FFCC99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1" name="Freeform 12"/>
            <p:cNvSpPr/>
            <p:nvPr/>
          </p:nvSpPr>
          <p:spPr>
            <a:xfrm>
              <a:off x="2766" y="2076"/>
              <a:ext cx="13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0" y="6"/>
                </a:cxn>
              </a:cxnLst>
              <a:pathLst>
                <a:path w="1320" h="6">
                  <a:moveTo>
                    <a:pt x="0" y="0"/>
                  </a:moveTo>
                  <a:lnTo>
                    <a:pt x="1320" y="6"/>
                  </a:lnTo>
                </a:path>
              </a:pathLst>
            </a:custGeom>
            <a:noFill/>
            <a:ln w="38100" cap="sq" cmpd="sng">
              <a:solidFill>
                <a:srgbClr val="FFCC99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2" name="Text Box 13"/>
            <p:cNvSpPr txBox="1"/>
            <p:nvPr/>
          </p:nvSpPr>
          <p:spPr>
            <a:xfrm>
              <a:off x="837" y="2173"/>
              <a:ext cx="455" cy="386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3" name="Text Box 14"/>
            <p:cNvSpPr txBox="1"/>
            <p:nvPr/>
          </p:nvSpPr>
          <p:spPr>
            <a:xfrm>
              <a:off x="3646" y="2172"/>
              <a:ext cx="455" cy="38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639" name="Group 15"/>
          <p:cNvGrpSpPr/>
          <p:nvPr/>
        </p:nvGrpSpPr>
        <p:grpSpPr>
          <a:xfrm>
            <a:off x="4660900" y="3708400"/>
            <a:ext cx="3455988" cy="725488"/>
            <a:chOff x="828" y="1962"/>
            <a:chExt cx="3273" cy="591"/>
          </a:xfrm>
        </p:grpSpPr>
        <p:sp>
          <p:nvSpPr>
            <p:cNvPr id="35855" name="Rectangle 16"/>
            <p:cNvSpPr/>
            <p:nvPr/>
          </p:nvSpPr>
          <p:spPr>
            <a:xfrm>
              <a:off x="2181" y="1962"/>
              <a:ext cx="576" cy="240"/>
            </a:xfrm>
            <a:prstGeom prst="rect">
              <a:avLst/>
            </a:prstGeom>
            <a:solidFill>
              <a:srgbClr val="FFCC00"/>
            </a:solidFill>
            <a:ln w="38100" cap="sq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spcBef>
                  <a:spcPct val="50000"/>
                </a:spcBef>
                <a:buClrTx/>
              </a:pPr>
              <a:endParaRPr lang="zh-CN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6" name="Freeform 17"/>
            <p:cNvSpPr/>
            <p:nvPr/>
          </p:nvSpPr>
          <p:spPr>
            <a:xfrm>
              <a:off x="828" y="2088"/>
              <a:ext cx="1344" cy="1"/>
            </a:xfrm>
            <a:custGeom>
              <a:avLst/>
              <a:gdLst/>
              <a:ahLst/>
              <a:cxnLst>
                <a:cxn ang="0">
                  <a:pos x="1344" y="0"/>
                </a:cxn>
                <a:cxn ang="0">
                  <a:pos x="0" y="0"/>
                </a:cxn>
              </a:cxnLst>
              <a:pathLst>
                <a:path w="1344" h="1">
                  <a:moveTo>
                    <a:pt x="1344" y="0"/>
                  </a:moveTo>
                  <a:lnTo>
                    <a:pt x="0" y="0"/>
                  </a:lnTo>
                </a:path>
              </a:pathLst>
            </a:custGeom>
            <a:noFill/>
            <a:ln w="38100" cap="sq" cmpd="sng">
              <a:solidFill>
                <a:srgbClr val="FFCC99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7" name="Freeform 18"/>
            <p:cNvSpPr/>
            <p:nvPr/>
          </p:nvSpPr>
          <p:spPr>
            <a:xfrm>
              <a:off x="2766" y="2076"/>
              <a:ext cx="13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0" y="6"/>
                </a:cxn>
              </a:cxnLst>
              <a:pathLst>
                <a:path w="1320" h="6">
                  <a:moveTo>
                    <a:pt x="0" y="0"/>
                  </a:moveTo>
                  <a:lnTo>
                    <a:pt x="1320" y="6"/>
                  </a:lnTo>
                </a:path>
              </a:pathLst>
            </a:custGeom>
            <a:noFill/>
            <a:ln w="38100" cap="sq" cmpd="sng">
              <a:solidFill>
                <a:srgbClr val="FFCC99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8" name="Text Box 19"/>
            <p:cNvSpPr txBox="1"/>
            <p:nvPr/>
          </p:nvSpPr>
          <p:spPr>
            <a:xfrm>
              <a:off x="837" y="2181"/>
              <a:ext cx="456" cy="372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9" name="Text Box 20"/>
            <p:cNvSpPr txBox="1"/>
            <p:nvPr/>
          </p:nvSpPr>
          <p:spPr>
            <a:xfrm>
              <a:off x="3645" y="2181"/>
              <a:ext cx="456" cy="372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lang="zh-CN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0645" name="AutoShape 21"/>
          <p:cNvSpPr/>
          <p:nvPr/>
        </p:nvSpPr>
        <p:spPr>
          <a:xfrm>
            <a:off x="1563688" y="3276600"/>
            <a:ext cx="503237" cy="217488"/>
          </a:xfrm>
          <a:prstGeom prst="rightArrow">
            <a:avLst>
              <a:gd name="adj1" fmla="val 50000"/>
              <a:gd name="adj2" fmla="val 57814"/>
            </a:avLst>
          </a:prstGeom>
          <a:solidFill>
            <a:srgbClr val="FF0000"/>
          </a:solidFill>
          <a:ln w="38100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0646" name="AutoShape 22"/>
          <p:cNvSpPr/>
          <p:nvPr/>
        </p:nvSpPr>
        <p:spPr>
          <a:xfrm>
            <a:off x="5524500" y="3205163"/>
            <a:ext cx="503238" cy="215900"/>
          </a:xfrm>
          <a:prstGeom prst="rightArrow">
            <a:avLst>
              <a:gd name="adj1" fmla="val 50000"/>
              <a:gd name="adj2" fmla="val 58239"/>
            </a:avLst>
          </a:prstGeom>
          <a:solidFill>
            <a:srgbClr val="FF0000"/>
          </a:solidFill>
          <a:ln w="38100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0647" name="AutoShape 23"/>
          <p:cNvSpPr/>
          <p:nvPr/>
        </p:nvSpPr>
        <p:spPr>
          <a:xfrm>
            <a:off x="1563688" y="4213225"/>
            <a:ext cx="503237" cy="217488"/>
          </a:xfrm>
          <a:prstGeom prst="rightArrow">
            <a:avLst>
              <a:gd name="adj1" fmla="val 50000"/>
              <a:gd name="adj2" fmla="val 57814"/>
            </a:avLst>
          </a:prstGeom>
          <a:solidFill>
            <a:schemeClr val="hlink"/>
          </a:solidFill>
          <a:ln w="38100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0648" name="Text Box 24"/>
          <p:cNvSpPr txBox="1"/>
          <p:nvPr/>
        </p:nvSpPr>
        <p:spPr>
          <a:xfrm>
            <a:off x="4371975" y="3997325"/>
            <a:ext cx="647700" cy="5191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0649" name="Text Box 25"/>
          <p:cNvSpPr txBox="1"/>
          <p:nvPr/>
        </p:nvSpPr>
        <p:spPr>
          <a:xfrm>
            <a:off x="0" y="3033713"/>
            <a:ext cx="647700" cy="5191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0650" name="Text Box 26"/>
          <p:cNvSpPr txBox="1"/>
          <p:nvPr/>
        </p:nvSpPr>
        <p:spPr>
          <a:xfrm>
            <a:off x="7540625" y="3997325"/>
            <a:ext cx="647700" cy="5191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0651" name="Text Box 27"/>
          <p:cNvSpPr txBox="1"/>
          <p:nvPr/>
        </p:nvSpPr>
        <p:spPr>
          <a:xfrm>
            <a:off x="3292475" y="3925888"/>
            <a:ext cx="647700" cy="5191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0652" name="AutoShape 28"/>
          <p:cNvSpPr/>
          <p:nvPr/>
        </p:nvSpPr>
        <p:spPr>
          <a:xfrm>
            <a:off x="5451475" y="4140200"/>
            <a:ext cx="576263" cy="217488"/>
          </a:xfrm>
          <a:prstGeom prst="leftArrow">
            <a:avLst>
              <a:gd name="adj1" fmla="val 50000"/>
              <a:gd name="adj2" fmla="val 66203"/>
            </a:avLst>
          </a:prstGeom>
          <a:solidFill>
            <a:schemeClr val="hlink"/>
          </a:solidFill>
          <a:ln w="38100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0669" name="Rectangle 45"/>
          <p:cNvSpPr/>
          <p:nvPr/>
        </p:nvSpPr>
        <p:spPr>
          <a:xfrm>
            <a:off x="179388" y="1449388"/>
            <a:ext cx="8785225" cy="1125537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1262380" indent="-1262380">
              <a:buClrTx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规定：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参考方向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实际方向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方向一致，电流为正值；反 之，电流为负值。因此，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电流是代数量。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7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4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20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27" grpId="0"/>
      <p:bldP spid="410628" grpId="0" animBg="1"/>
      <p:bldP spid="410629" grpId="0" animBg="1"/>
      <p:bldP spid="410630" grpId="0"/>
      <p:bldP spid="410631" grpId="0"/>
      <p:bldP spid="410632" grpId="0" animBg="1"/>
      <p:bldP spid="410645" grpId="0" animBg="1"/>
      <p:bldP spid="410646" grpId="0" animBg="1"/>
      <p:bldP spid="410647" grpId="0" animBg="1"/>
      <p:bldP spid="410648" grpId="0"/>
      <p:bldP spid="410649" grpId="0"/>
      <p:bldP spid="410650" grpId="0"/>
      <p:bldP spid="410651" grpId="0"/>
      <p:bldP spid="410652" grpId="0" animBg="1"/>
      <p:bldP spid="41066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865" name="Rectangle 2"/>
          <p:cNvSpPr/>
          <p:nvPr/>
        </p:nvSpPr>
        <p:spPr>
          <a:xfrm>
            <a:off x="838200" y="4191000"/>
            <a:ext cx="7467600" cy="1563688"/>
          </a:xfrm>
          <a:prstGeom prst="rect">
            <a:avLst/>
          </a:prstGeom>
          <a:noFill/>
          <a:ln w="9525" cap="flat" cmpd="sng">
            <a:solidFill>
              <a:srgbClr val="D82E1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zh-CN" altLang="en-US" sz="32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200" b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32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电流是个既具有大小又有方向的代数量。</a:t>
            </a: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在没有设定参考方向的情况下，讨论电流的正负毫无意义。</a:t>
            </a:r>
            <a:endParaRPr lang="zh-CN" altLang="en-US" sz="32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6" name="Text Box 3"/>
          <p:cNvSpPr txBox="1"/>
          <p:nvPr/>
        </p:nvSpPr>
        <p:spPr>
          <a:xfrm>
            <a:off x="800100" y="1905000"/>
            <a:ext cx="7543800" cy="2051050"/>
          </a:xfrm>
          <a:prstGeom prst="rect">
            <a:avLst/>
          </a:prstGeom>
          <a:noFill/>
          <a:ln w="9525" cap="flat" cmpd="sng">
            <a:solidFill>
              <a:srgbClr val="D82E1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sz="32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200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今后，电路图上只标参考方向。电流的参考方向是任意指定的，一般用箭头在电路图中标出，也可以用双下标表示；如</a:t>
            </a:r>
            <a:r>
              <a:rPr lang="en-US" altLang="zh-CN" sz="3200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3200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ab</a:t>
            </a: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表示电流的参考方向是由</a:t>
            </a:r>
            <a:r>
              <a:rPr lang="en-US" altLang="zh-CN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200" b="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358775" y="620713"/>
            <a:ext cx="2808288" cy="5762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、电流总结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3" name="Rectangle 3"/>
          <p:cNvSpPr/>
          <p:nvPr/>
        </p:nvSpPr>
        <p:spPr>
          <a:xfrm>
            <a:off x="179388" y="1052513"/>
            <a:ext cx="4249737" cy="595312"/>
          </a:xfrm>
          <a:prstGeom prst="rect">
            <a:avLst/>
          </a:prstGeom>
          <a:solidFill>
            <a:srgbClr val="FFFFFF">
              <a:alpha val="0"/>
            </a:srgbClr>
          </a:solidFill>
          <a:ln w="76200" cap="flat" cmpd="tri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本</a:t>
            </a:r>
            <a:r>
              <a:rPr lang="zh-CN" altLang="en-US" sz="2800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课程的性质与任务</a:t>
            </a:r>
            <a:endParaRPr lang="zh-CN" altLang="en-US" sz="2800" dirty="0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4" name="Rectangle 4"/>
          <p:cNvSpPr/>
          <p:nvPr/>
        </p:nvSpPr>
        <p:spPr>
          <a:xfrm>
            <a:off x="0" y="1700213"/>
            <a:ext cx="8893175" cy="2330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电路原理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课是自动化、电子信息工程等电气大类专业的一门重要的专业基础课。它的任务是通过本课程的学习，掌握电路的基本理论、电路分析的基本方法和进行实验的初步技能，并为后续的课程准备必要的电路知识。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195" name="Text Box 8"/>
          <p:cNvSpPr txBox="1"/>
          <p:nvPr/>
        </p:nvSpPr>
        <p:spPr>
          <a:xfrm>
            <a:off x="250825" y="333375"/>
            <a:ext cx="7921625" cy="585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fontAlgn="t">
              <a:lnSpc>
                <a:spcPct val="90000"/>
              </a:lnSpc>
              <a:spcBef>
                <a:spcPct val="50000"/>
              </a:spcBef>
              <a:buClrTx/>
            </a:pPr>
            <a:r>
              <a:rPr lang="zh-CN" altLang="en-US" sz="36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一</a:t>
            </a:r>
            <a:r>
              <a:rPr lang="en-US" altLang="zh-CN" sz="36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36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本课程的重要性</a:t>
            </a:r>
            <a:endParaRPr lang="zh-CN" altLang="en-US" sz="3600" dirty="0">
              <a:solidFill>
                <a:srgbClr val="FF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6" name="Rectangle 12"/>
          <p:cNvSpPr/>
          <p:nvPr/>
        </p:nvSpPr>
        <p:spPr>
          <a:xfrm>
            <a:off x="250825" y="4084638"/>
            <a:ext cx="8597900" cy="1722437"/>
          </a:xfrm>
          <a:prstGeom prst="rect">
            <a:avLst/>
          </a:prstGeom>
          <a:noFill/>
          <a:ln w="76200" cap="flat" cmpd="tri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总学时：</a:t>
            </a:r>
            <a:endParaRPr lang="en-US" altLang="zh-CN" sz="2800" dirty="0">
              <a:solidFill>
                <a:srgbClr val="FFCC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72</a:t>
            </a:r>
            <a:r>
              <a:rPr lang="zh-CN" altLang="en-US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学时（</a:t>
            </a:r>
            <a:r>
              <a:rPr lang="zh-CN" altLang="zh-CN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zh-CN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0704</a:t>
            </a:r>
            <a:r>
              <a:rPr lang="en-US" altLang="zh-CN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zh-CN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3,04,05,06</a:t>
            </a:r>
            <a:r>
              <a:rPr lang="zh-CN" altLang="en-US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班）：总学分：</a:t>
            </a:r>
            <a:r>
              <a:rPr lang="en-US" altLang="zh-CN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4.5</a:t>
            </a:r>
            <a:r>
              <a:rPr lang="zh-CN" altLang="en-US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分</a:t>
            </a:r>
            <a:endParaRPr lang="en-US" altLang="zh-CN" dirty="0">
              <a:solidFill>
                <a:srgbClr val="FFCC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课程考核方式：</a:t>
            </a:r>
            <a:r>
              <a:rPr lang="zh-CN" altLang="en-US" sz="2800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闭卷考试</a:t>
            </a:r>
            <a:endParaRPr lang="zh-CN" altLang="en-US" sz="2800" dirty="0">
              <a:solidFill>
                <a:srgbClr val="FFCC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1" name="PROJCTOR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2674" name="Text Box 2"/>
          <p:cNvSpPr txBox="1"/>
          <p:nvPr/>
        </p:nvSpPr>
        <p:spPr>
          <a:xfrm>
            <a:off x="250825" y="2041525"/>
            <a:ext cx="1512888" cy="677863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marL="381000" indent="-381000" algn="just" eaLnBrk="0" hangingPunct="0">
              <a:lnSpc>
                <a:spcPct val="150000"/>
              </a:lnSpc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电压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endParaRPr lang="en-US" altLang="zh-CN" i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12675" name="Object 3"/>
          <p:cNvGraphicFramePr>
            <a:graphicFrameLocks noChangeAspect="1"/>
          </p:cNvGraphicFramePr>
          <p:nvPr/>
        </p:nvGraphicFramePr>
        <p:xfrm>
          <a:off x="6732588" y="2781300"/>
          <a:ext cx="184308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632460" imgH="466725" progId="Equation.3">
                  <p:embed/>
                </p:oleObj>
              </mc:Choice>
              <mc:Fallback>
                <p:oleObj name="" r:id="rId1" imgW="632460" imgH="46672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E3E3FF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2781300"/>
                        <a:ext cx="1843087" cy="13684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CC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rgbClr val="997A7A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6" name="Text Box 4"/>
          <p:cNvSpPr txBox="1"/>
          <p:nvPr/>
        </p:nvSpPr>
        <p:spPr>
          <a:xfrm>
            <a:off x="0" y="3573463"/>
            <a:ext cx="49784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单位：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V (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伏</a:t>
            </a:r>
            <a:r>
              <a:rPr lang="en-US" altLang="en-US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kV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mV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、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V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2677" name="Rectangle 5"/>
          <p:cNvSpPr/>
          <p:nvPr/>
        </p:nvSpPr>
        <p:spPr>
          <a:xfrm>
            <a:off x="287338" y="260350"/>
            <a:ext cx="7589837" cy="51911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txBody>
          <a:bodyPr wrap="none" anchor="ctr" anchorCtr="0">
            <a:spAutoFit/>
          </a:bodyPr>
          <a:p>
            <a:pPr eaLnBrk="0" hangingPunct="0"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电压的参考方向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(voltage reference direction)</a:t>
            </a:r>
            <a:endParaRPr lang="en-US" altLang="zh-CN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678" name="Text Box 6"/>
          <p:cNvSpPr txBox="1"/>
          <p:nvPr/>
        </p:nvSpPr>
        <p:spPr>
          <a:xfrm>
            <a:off x="2627313" y="2060575"/>
            <a:ext cx="5688012" cy="118745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just" eaLnBrk="0" hangingPunct="0">
              <a:lnSpc>
                <a:spcPct val="150000"/>
              </a:lnSpc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单位正电荷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从电路中一点移至另一点时电场力做功（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）的大小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2679" name="AutoShape 7"/>
          <p:cNvSpPr/>
          <p:nvPr/>
        </p:nvSpPr>
        <p:spPr>
          <a:xfrm>
            <a:off x="1979613" y="2349500"/>
            <a:ext cx="576262" cy="215900"/>
          </a:xfrm>
          <a:prstGeom prst="rightArrow">
            <a:avLst>
              <a:gd name="adj1" fmla="val 50000"/>
              <a:gd name="adj2" fmla="val 66690"/>
            </a:avLst>
          </a:prstGeom>
          <a:solidFill>
            <a:schemeClr val="tx1"/>
          </a:solidFill>
          <a:ln w="38100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2680" name="Text Box 8"/>
          <p:cNvSpPr txBox="1"/>
          <p:nvPr/>
        </p:nvSpPr>
        <p:spPr>
          <a:xfrm>
            <a:off x="323850" y="1106488"/>
            <a:ext cx="1366838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just" eaLnBrk="0" hangingPunct="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电位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V</a:t>
            </a:r>
            <a:endParaRPr lang="en-US" altLang="zh-CN" i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2681" name="AutoShape 9"/>
          <p:cNvSpPr/>
          <p:nvPr/>
        </p:nvSpPr>
        <p:spPr>
          <a:xfrm>
            <a:off x="1979613" y="1268413"/>
            <a:ext cx="576262" cy="215900"/>
          </a:xfrm>
          <a:prstGeom prst="rightArrow">
            <a:avLst>
              <a:gd name="adj1" fmla="val 50000"/>
              <a:gd name="adj2" fmla="val 66690"/>
            </a:avLst>
          </a:prstGeom>
          <a:solidFill>
            <a:schemeClr val="tx1"/>
          </a:solidFill>
          <a:ln w="38100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2682" name="Rectangle 10"/>
          <p:cNvSpPr/>
          <p:nvPr/>
        </p:nvSpPr>
        <p:spPr>
          <a:xfrm>
            <a:off x="2627313" y="981075"/>
            <a:ext cx="5329237" cy="1187450"/>
          </a:xfrm>
          <a:prstGeom prst="rect">
            <a:avLst/>
          </a:prstGeom>
          <a:noFill/>
          <a:ln w="38100">
            <a:noFill/>
          </a:ln>
        </p:spPr>
        <p:txBody>
          <a:bodyPr anchor="ctr" anchorCtr="0">
            <a:spAutoFit/>
          </a:bodyPr>
          <a:p>
            <a:pPr marL="381000" indent="-381000" eaLnBrk="0" hangingPunct="0">
              <a:lnSpc>
                <a:spcPct val="150000"/>
              </a:lnSpc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单位正电荷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从电路中一点移至参考点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时电场力做功的大小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683" name="Text Box 11"/>
          <p:cNvSpPr txBox="1"/>
          <p:nvPr/>
        </p:nvSpPr>
        <p:spPr>
          <a:xfrm>
            <a:off x="287338" y="4473575"/>
            <a:ext cx="3097212" cy="1042988"/>
          </a:xfrm>
          <a:prstGeom prst="rect">
            <a:avLst/>
          </a:prstGeom>
          <a:noFill/>
          <a:ln w="38100" cap="sq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实际的电压方向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ctr" eaLnBrk="0" hangingPunct="0"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（实际的电压极性）     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2684" name="AutoShape 12"/>
          <p:cNvSpPr/>
          <p:nvPr/>
        </p:nvSpPr>
        <p:spPr>
          <a:xfrm>
            <a:off x="3671888" y="4724400"/>
            <a:ext cx="576262" cy="215900"/>
          </a:xfrm>
          <a:prstGeom prst="rightArrow">
            <a:avLst>
              <a:gd name="adj1" fmla="val 50000"/>
              <a:gd name="adj2" fmla="val 66690"/>
            </a:avLst>
          </a:prstGeom>
          <a:solidFill>
            <a:schemeClr val="tx1"/>
          </a:solidFill>
          <a:ln w="38100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2685" name="Text Box 13"/>
          <p:cNvSpPr txBox="1"/>
          <p:nvPr/>
        </p:nvSpPr>
        <p:spPr>
          <a:xfrm>
            <a:off x="4319588" y="4473575"/>
            <a:ext cx="4572000" cy="118745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）两点电位降低的方向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）规定两点间电压的高电位端为“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+”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极，低电位端 为“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-”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极。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" fill="hold"/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" fill="hold"/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nimBg="1"/>
      <p:bldP spid="412676" grpId="0"/>
      <p:bldP spid="412677" grpId="0" animBg="1"/>
      <p:bldP spid="412678" grpId="0"/>
      <p:bldP spid="412679" grpId="0" animBg="1"/>
      <p:bldP spid="412680" grpId="0" animBg="1"/>
      <p:bldP spid="412681" grpId="0" animBg="1"/>
      <p:bldP spid="412682" grpId="0"/>
      <p:bldP spid="412683" grpId="0" animBg="1"/>
      <p:bldP spid="412684" grpId="0" animBg="1"/>
      <p:bldP spid="41268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4722" name="Text Box 2"/>
          <p:cNvSpPr txBox="1"/>
          <p:nvPr/>
        </p:nvSpPr>
        <p:spPr>
          <a:xfrm>
            <a:off x="323850" y="260350"/>
            <a:ext cx="865188" cy="579438"/>
          </a:xfrm>
          <a:prstGeom prst="rect">
            <a:avLst/>
          </a:prstGeom>
          <a:solidFill>
            <a:srgbClr val="993366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3924300" y="476250"/>
            <a:ext cx="5219700" cy="26479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已知：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4C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正电荷由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点均匀移动至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点电场力做功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8J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，由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点移动到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点电场力做功为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12J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，</a:t>
            </a:r>
            <a:endParaRPr kumimoji="1" lang="zh-CN" altLang="en-US" kern="1200" cap="none" spc="0" normalizeH="0" baseline="0" noProof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  <a:cs typeface="+mn-cs"/>
              <a:sym typeface="Symbol" panose="05050102010706020507" pitchFamily="18" charset="2"/>
            </a:endParaRPr>
          </a:p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(1) 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若以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点为参考点，求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点的电位和电压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U</a:t>
            </a:r>
            <a:r>
              <a:rPr kumimoji="1" lang="en-US" altLang="zh-CN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U</a:t>
            </a:r>
            <a:r>
              <a:rPr kumimoji="1" lang="en-US" altLang="zh-CN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 bc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;</a:t>
            </a:r>
            <a:endParaRPr kumimoji="1" lang="en-US" altLang="zh-CN" kern="1200" cap="none" spc="0" normalizeH="0" baseline="-2500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+mn-cs"/>
              <a:sym typeface="Symbol" panose="05050102010706020507" pitchFamily="18" charset="2"/>
            </a:endParaRPr>
          </a:p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(2)  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若以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点为参考点，再求以上各值</a:t>
            </a:r>
            <a:endParaRPr kumimoji="1" lang="zh-CN" altLang="en-US" kern="1200" cap="none" spc="0" normalizeH="0" baseline="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8915" name="Line 4"/>
          <p:cNvSpPr/>
          <p:nvPr/>
        </p:nvSpPr>
        <p:spPr>
          <a:xfrm>
            <a:off x="539750" y="1341438"/>
            <a:ext cx="936625" cy="0"/>
          </a:xfrm>
          <a:prstGeom prst="line">
            <a:avLst/>
          </a:prstGeom>
          <a:ln w="38100">
            <a:noFill/>
          </a:ln>
        </p:spPr>
      </p:sp>
      <p:sp>
        <p:nvSpPr>
          <p:cNvPr id="414725" name="Text Box 5"/>
          <p:cNvSpPr txBox="1"/>
          <p:nvPr/>
        </p:nvSpPr>
        <p:spPr>
          <a:xfrm>
            <a:off x="3419475" y="3429000"/>
            <a:ext cx="865188" cy="579438"/>
          </a:xfrm>
          <a:prstGeom prst="rect">
            <a:avLst/>
          </a:prstGeom>
          <a:solidFill>
            <a:srgbClr val="993366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14726" name="Group 6"/>
          <p:cNvGrpSpPr/>
          <p:nvPr/>
        </p:nvGrpSpPr>
        <p:grpSpPr>
          <a:xfrm>
            <a:off x="0" y="765175"/>
            <a:ext cx="3203575" cy="3017838"/>
            <a:chOff x="0" y="482"/>
            <a:chExt cx="2018" cy="1901"/>
          </a:xfrm>
        </p:grpSpPr>
        <p:sp>
          <p:nvSpPr>
            <p:cNvPr id="38918" name="Text Box 7"/>
            <p:cNvSpPr txBox="1"/>
            <p:nvPr/>
          </p:nvSpPr>
          <p:spPr>
            <a:xfrm>
              <a:off x="0" y="663"/>
              <a:ext cx="363" cy="40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8919" name="Group 8"/>
            <p:cNvGrpSpPr/>
            <p:nvPr/>
          </p:nvGrpSpPr>
          <p:grpSpPr>
            <a:xfrm>
              <a:off x="204" y="709"/>
              <a:ext cx="1814" cy="1674"/>
              <a:chOff x="204" y="709"/>
              <a:chExt cx="1814" cy="1674"/>
            </a:xfrm>
          </p:grpSpPr>
          <p:sp>
            <p:nvSpPr>
              <p:cNvPr id="38920" name="Line 9"/>
              <p:cNvSpPr/>
              <p:nvPr/>
            </p:nvSpPr>
            <p:spPr>
              <a:xfrm>
                <a:off x="340" y="845"/>
                <a:ext cx="0" cy="1224"/>
              </a:xfrm>
              <a:prstGeom prst="line">
                <a:avLst/>
              </a:prstGeom>
              <a:ln w="508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921" name="Line 10"/>
              <p:cNvSpPr/>
              <p:nvPr/>
            </p:nvSpPr>
            <p:spPr>
              <a:xfrm>
                <a:off x="340" y="845"/>
                <a:ext cx="1497" cy="0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922" name="Line 11"/>
              <p:cNvSpPr/>
              <p:nvPr/>
            </p:nvSpPr>
            <p:spPr>
              <a:xfrm>
                <a:off x="1837" y="845"/>
                <a:ext cx="0" cy="1224"/>
              </a:xfrm>
              <a:prstGeom prst="line">
                <a:avLst/>
              </a:prstGeom>
              <a:ln w="508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923" name="Line 12"/>
              <p:cNvSpPr/>
              <p:nvPr/>
            </p:nvSpPr>
            <p:spPr>
              <a:xfrm>
                <a:off x="340" y="2069"/>
                <a:ext cx="1497" cy="0"/>
              </a:xfrm>
              <a:prstGeom prst="line">
                <a:avLst/>
              </a:prstGeom>
              <a:ln w="508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924" name="Rectangle 13"/>
              <p:cNvSpPr/>
              <p:nvPr/>
            </p:nvSpPr>
            <p:spPr>
              <a:xfrm>
                <a:off x="204" y="1207"/>
                <a:ext cx="272" cy="40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8925" name="Rectangle 14"/>
              <p:cNvSpPr/>
              <p:nvPr/>
            </p:nvSpPr>
            <p:spPr>
              <a:xfrm>
                <a:off x="249" y="1253"/>
                <a:ext cx="227" cy="4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8926" name="Rectangle 15"/>
              <p:cNvSpPr/>
              <p:nvPr/>
            </p:nvSpPr>
            <p:spPr>
              <a:xfrm>
                <a:off x="204" y="1207"/>
                <a:ext cx="272" cy="545"/>
              </a:xfrm>
              <a:prstGeom prst="rect">
                <a:avLst/>
              </a:prstGeom>
              <a:solidFill>
                <a:srgbClr val="FFCC00"/>
              </a:solidFill>
              <a:ln w="38100">
                <a:noFill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8927" name="Rectangle 16"/>
              <p:cNvSpPr/>
              <p:nvPr/>
            </p:nvSpPr>
            <p:spPr>
              <a:xfrm>
                <a:off x="1701" y="1207"/>
                <a:ext cx="272" cy="545"/>
              </a:xfrm>
              <a:prstGeom prst="rect">
                <a:avLst/>
              </a:prstGeom>
              <a:solidFill>
                <a:srgbClr val="FFCC00"/>
              </a:solidFill>
              <a:ln w="38100">
                <a:noFill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8928" name="Rectangle 17"/>
              <p:cNvSpPr/>
              <p:nvPr/>
            </p:nvSpPr>
            <p:spPr>
              <a:xfrm>
                <a:off x="839" y="709"/>
                <a:ext cx="545" cy="272"/>
              </a:xfrm>
              <a:prstGeom prst="rect">
                <a:avLst/>
              </a:prstGeom>
              <a:solidFill>
                <a:srgbClr val="FFCC00"/>
              </a:solidFill>
              <a:ln w="38100">
                <a:noFill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8929" name="Text Box 18"/>
              <p:cNvSpPr txBox="1"/>
              <p:nvPr/>
            </p:nvSpPr>
            <p:spPr>
              <a:xfrm>
                <a:off x="1655" y="1979"/>
                <a:ext cx="363" cy="4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c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38930" name="Text Box 19"/>
            <p:cNvSpPr txBox="1"/>
            <p:nvPr/>
          </p:nvSpPr>
          <p:spPr>
            <a:xfrm>
              <a:off x="1610" y="482"/>
              <a:ext cx="363" cy="40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lang="en-US" altLang="zh-CN" sz="36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14740" name="Group 20"/>
          <p:cNvGrpSpPr/>
          <p:nvPr/>
        </p:nvGrpSpPr>
        <p:grpSpPr>
          <a:xfrm>
            <a:off x="2916238" y="1125538"/>
            <a:ext cx="361950" cy="431800"/>
            <a:chOff x="4558" y="3839"/>
            <a:chExt cx="228" cy="272"/>
          </a:xfrm>
        </p:grpSpPr>
        <p:sp>
          <p:nvSpPr>
            <p:cNvPr id="38932" name="Line 21"/>
            <p:cNvSpPr/>
            <p:nvPr/>
          </p:nvSpPr>
          <p:spPr>
            <a:xfrm>
              <a:off x="4558" y="3974"/>
              <a:ext cx="227" cy="0"/>
            </a:xfrm>
            <a:prstGeom prst="line">
              <a:avLst/>
            </a:prstGeom>
            <a:ln w="63500" cap="sq" cmpd="sng">
              <a:solidFill>
                <a:srgbClr val="FF9900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38933" name="Line 22"/>
            <p:cNvSpPr/>
            <p:nvPr/>
          </p:nvSpPr>
          <p:spPr>
            <a:xfrm>
              <a:off x="4786" y="3839"/>
              <a:ext cx="0" cy="272"/>
            </a:xfrm>
            <a:prstGeom prst="line">
              <a:avLst/>
            </a:prstGeom>
            <a:ln w="63500" cap="sq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414743" name="Object 23"/>
          <p:cNvGraphicFramePr>
            <a:graphicFrameLocks noChangeAspect="1"/>
          </p:cNvGraphicFramePr>
          <p:nvPr/>
        </p:nvGraphicFramePr>
        <p:xfrm>
          <a:off x="668338" y="4643438"/>
          <a:ext cx="23463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186815" imgH="398780" progId="Equation.3">
                  <p:embed/>
                </p:oleObj>
              </mc:Choice>
              <mc:Fallback>
                <p:oleObj name="" r:id="rId1" imgW="1186815" imgH="39878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8338" y="4643438"/>
                        <a:ext cx="2346325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4" name="Object 24"/>
          <p:cNvGraphicFramePr>
            <a:graphicFrameLocks noChangeAspect="1"/>
          </p:cNvGraphicFramePr>
          <p:nvPr/>
        </p:nvGraphicFramePr>
        <p:xfrm>
          <a:off x="614363" y="3946525"/>
          <a:ext cx="800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389255" imgH="204470" progId="Equation.3">
                  <p:embed/>
                </p:oleObj>
              </mc:Choice>
              <mc:Fallback>
                <p:oleObj name="" r:id="rId3" imgW="389255" imgH="20447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4363" y="3946525"/>
                        <a:ext cx="8001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5" name="Object 25"/>
          <p:cNvGraphicFramePr>
            <a:graphicFrameLocks noChangeAspect="1"/>
          </p:cNvGraphicFramePr>
          <p:nvPr/>
        </p:nvGraphicFramePr>
        <p:xfrm>
          <a:off x="493713" y="5600700"/>
          <a:ext cx="37703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1925955" imgH="398780" progId="Equation.3">
                  <p:embed/>
                </p:oleObj>
              </mc:Choice>
              <mc:Fallback>
                <p:oleObj name="" r:id="rId5" imgW="1925955" imgH="39878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3713" y="5600700"/>
                        <a:ext cx="3770312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6" name="Object 26"/>
          <p:cNvGraphicFramePr>
            <a:graphicFrameLocks noChangeAspect="1"/>
          </p:cNvGraphicFramePr>
          <p:nvPr/>
        </p:nvGraphicFramePr>
        <p:xfrm>
          <a:off x="5014913" y="4305300"/>
          <a:ext cx="31956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634490" imgH="204470" progId="Equation.3">
                  <p:embed/>
                </p:oleObj>
              </mc:Choice>
              <mc:Fallback>
                <p:oleObj name="" r:id="rId7" imgW="1634490" imgH="20447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14913" y="4305300"/>
                        <a:ext cx="3195637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7" name="Object 27"/>
          <p:cNvGraphicFramePr>
            <a:graphicFrameLocks noChangeAspect="1"/>
          </p:cNvGraphicFramePr>
          <p:nvPr/>
        </p:nvGraphicFramePr>
        <p:xfrm>
          <a:off x="4979988" y="5311775"/>
          <a:ext cx="34940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1790065" imgH="204470" progId="Equation.3">
                  <p:embed/>
                </p:oleObj>
              </mc:Choice>
              <mc:Fallback>
                <p:oleObj name="" r:id="rId9" imgW="1790065" imgH="20447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79988" y="5311775"/>
                        <a:ext cx="3494087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48" name="Text Box 28"/>
          <p:cNvSpPr txBox="1"/>
          <p:nvPr/>
        </p:nvSpPr>
        <p:spPr>
          <a:xfrm>
            <a:off x="4427538" y="3500438"/>
            <a:ext cx="719137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(1)</a:t>
            </a:r>
            <a:endParaRPr lang="en-US" altLang="zh-CN" dirty="0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4749" name="Text Box 29"/>
          <p:cNvSpPr txBox="1"/>
          <p:nvPr/>
        </p:nvSpPr>
        <p:spPr>
          <a:xfrm>
            <a:off x="5148263" y="3573463"/>
            <a:ext cx="3024187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以</a:t>
            </a: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点为电位参考点</a:t>
            </a:r>
            <a:endParaRPr lang="zh-CN" altLang="en-US" dirty="0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1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2000"/>
                                        <p:tgtEl>
                                          <p:spTgt spid="4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2000"/>
                                        <p:tgtEl>
                                          <p:spTgt spid="41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2000"/>
                                        <p:tgtEl>
                                          <p:spTgt spid="41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2000"/>
                                        <p:tgtEl>
                                          <p:spTgt spid="4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nimBg="1"/>
      <p:bldP spid="414723" grpId="0"/>
      <p:bldP spid="414725" grpId="0" animBg="1"/>
      <p:bldP spid="414748" grpId="0"/>
      <p:bldP spid="4147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937" name="Line 2"/>
          <p:cNvSpPr/>
          <p:nvPr/>
        </p:nvSpPr>
        <p:spPr>
          <a:xfrm>
            <a:off x="539750" y="1341438"/>
            <a:ext cx="936625" cy="0"/>
          </a:xfrm>
          <a:prstGeom prst="line">
            <a:avLst/>
          </a:prstGeom>
          <a:ln w="38100">
            <a:noFill/>
          </a:ln>
        </p:spPr>
      </p:sp>
      <p:grpSp>
        <p:nvGrpSpPr>
          <p:cNvPr id="39938" name="Group 3"/>
          <p:cNvGrpSpPr/>
          <p:nvPr/>
        </p:nvGrpSpPr>
        <p:grpSpPr>
          <a:xfrm>
            <a:off x="0" y="296863"/>
            <a:ext cx="3203575" cy="3233737"/>
            <a:chOff x="0" y="618"/>
            <a:chExt cx="2018" cy="2037"/>
          </a:xfrm>
        </p:grpSpPr>
        <p:sp>
          <p:nvSpPr>
            <p:cNvPr id="39939" name="Line 4"/>
            <p:cNvSpPr/>
            <p:nvPr/>
          </p:nvSpPr>
          <p:spPr>
            <a:xfrm>
              <a:off x="340" y="1027"/>
              <a:ext cx="0" cy="1224"/>
            </a:xfrm>
            <a:prstGeom prst="line">
              <a:avLst/>
            </a:prstGeom>
            <a:ln w="508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0" name="Line 5"/>
            <p:cNvSpPr/>
            <p:nvPr/>
          </p:nvSpPr>
          <p:spPr>
            <a:xfrm>
              <a:off x="340" y="1027"/>
              <a:ext cx="1497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1" name="Line 6"/>
            <p:cNvSpPr/>
            <p:nvPr/>
          </p:nvSpPr>
          <p:spPr>
            <a:xfrm>
              <a:off x="1837" y="1027"/>
              <a:ext cx="0" cy="1224"/>
            </a:xfrm>
            <a:prstGeom prst="line">
              <a:avLst/>
            </a:prstGeom>
            <a:ln w="508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2" name="Line 7"/>
            <p:cNvSpPr/>
            <p:nvPr/>
          </p:nvSpPr>
          <p:spPr>
            <a:xfrm>
              <a:off x="340" y="2251"/>
              <a:ext cx="1497" cy="0"/>
            </a:xfrm>
            <a:prstGeom prst="line">
              <a:avLst/>
            </a:prstGeom>
            <a:ln w="508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3" name="Rectangle 8"/>
            <p:cNvSpPr/>
            <p:nvPr/>
          </p:nvSpPr>
          <p:spPr>
            <a:xfrm>
              <a:off x="204" y="1389"/>
              <a:ext cx="272" cy="40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44" name="Rectangle 9"/>
            <p:cNvSpPr/>
            <p:nvPr/>
          </p:nvSpPr>
          <p:spPr>
            <a:xfrm>
              <a:off x="249" y="1435"/>
              <a:ext cx="227" cy="40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45" name="Rectangle 10"/>
            <p:cNvSpPr/>
            <p:nvPr/>
          </p:nvSpPr>
          <p:spPr>
            <a:xfrm>
              <a:off x="204" y="1389"/>
              <a:ext cx="272" cy="545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46" name="Rectangle 11"/>
            <p:cNvSpPr/>
            <p:nvPr/>
          </p:nvSpPr>
          <p:spPr>
            <a:xfrm>
              <a:off x="1701" y="1389"/>
              <a:ext cx="272" cy="545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47" name="Rectangle 12"/>
            <p:cNvSpPr/>
            <p:nvPr/>
          </p:nvSpPr>
          <p:spPr>
            <a:xfrm>
              <a:off x="839" y="891"/>
              <a:ext cx="545" cy="272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48" name="Text Box 13"/>
            <p:cNvSpPr txBox="1"/>
            <p:nvPr/>
          </p:nvSpPr>
          <p:spPr>
            <a:xfrm>
              <a:off x="0" y="663"/>
              <a:ext cx="363" cy="40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49" name="Text Box 14"/>
            <p:cNvSpPr txBox="1"/>
            <p:nvPr/>
          </p:nvSpPr>
          <p:spPr>
            <a:xfrm>
              <a:off x="1655" y="618"/>
              <a:ext cx="363" cy="40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lang="en-US" altLang="zh-CN" sz="36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50" name="Text Box 15"/>
            <p:cNvSpPr txBox="1"/>
            <p:nvPr/>
          </p:nvSpPr>
          <p:spPr>
            <a:xfrm>
              <a:off x="1655" y="2251"/>
              <a:ext cx="363" cy="40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c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415760" name="Text Box 16"/>
          <p:cNvSpPr txBox="1"/>
          <p:nvPr/>
        </p:nvSpPr>
        <p:spPr>
          <a:xfrm>
            <a:off x="0" y="3357563"/>
            <a:ext cx="865188" cy="579437"/>
          </a:xfrm>
          <a:prstGeom prst="rect">
            <a:avLst/>
          </a:prstGeom>
          <a:solidFill>
            <a:srgbClr val="993366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15761" name="Group 17"/>
          <p:cNvGrpSpPr/>
          <p:nvPr/>
        </p:nvGrpSpPr>
        <p:grpSpPr>
          <a:xfrm>
            <a:off x="2916238" y="2673350"/>
            <a:ext cx="431800" cy="431800"/>
            <a:chOff x="1837" y="2115"/>
            <a:chExt cx="272" cy="272"/>
          </a:xfrm>
        </p:grpSpPr>
        <p:sp>
          <p:nvSpPr>
            <p:cNvPr id="39953" name="Line 18"/>
            <p:cNvSpPr/>
            <p:nvPr/>
          </p:nvSpPr>
          <p:spPr>
            <a:xfrm>
              <a:off x="1837" y="2251"/>
              <a:ext cx="227" cy="0"/>
            </a:xfrm>
            <a:prstGeom prst="line">
              <a:avLst/>
            </a:prstGeom>
            <a:ln w="63500" cap="sq" cmpd="sng">
              <a:solidFill>
                <a:srgbClr val="FF9900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39954" name="Line 19"/>
            <p:cNvSpPr/>
            <p:nvPr/>
          </p:nvSpPr>
          <p:spPr>
            <a:xfrm>
              <a:off x="2109" y="2115"/>
              <a:ext cx="0" cy="272"/>
            </a:xfrm>
            <a:prstGeom prst="line">
              <a:avLst/>
            </a:prstGeom>
            <a:ln w="63500" cap="sq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415764" name="Object 20"/>
          <p:cNvGraphicFramePr>
            <a:graphicFrameLocks noChangeAspect="1"/>
          </p:cNvGraphicFramePr>
          <p:nvPr/>
        </p:nvGraphicFramePr>
        <p:xfrm>
          <a:off x="4402138" y="3382963"/>
          <a:ext cx="28463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449705" imgH="398780" progId="Equation.3">
                  <p:embed/>
                </p:oleObj>
              </mc:Choice>
              <mc:Fallback>
                <p:oleObj name="" r:id="rId1" imgW="1449705" imgH="39878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02138" y="3382963"/>
                        <a:ext cx="2846387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5" name="Object 21"/>
          <p:cNvGraphicFramePr>
            <a:graphicFrameLocks noChangeAspect="1"/>
          </p:cNvGraphicFramePr>
          <p:nvPr/>
        </p:nvGraphicFramePr>
        <p:xfrm>
          <a:off x="866775" y="4810125"/>
          <a:ext cx="7985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389255" imgH="204470" progId="Equation.3">
                  <p:embed/>
                </p:oleObj>
              </mc:Choice>
              <mc:Fallback>
                <p:oleObj name="" r:id="rId3" imgW="389255" imgH="20447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6775" y="4810125"/>
                        <a:ext cx="798513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6" name="Object 22"/>
          <p:cNvGraphicFramePr>
            <a:graphicFrameLocks noChangeAspect="1"/>
          </p:cNvGraphicFramePr>
          <p:nvPr/>
        </p:nvGraphicFramePr>
        <p:xfrm>
          <a:off x="4437063" y="4391025"/>
          <a:ext cx="24209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1225550" imgH="398780" progId="Equation.3">
                  <p:embed/>
                </p:oleObj>
              </mc:Choice>
              <mc:Fallback>
                <p:oleObj name="" r:id="rId5" imgW="1225550" imgH="39878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37063" y="4391025"/>
                        <a:ext cx="2420937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7" name="Object 23"/>
          <p:cNvGraphicFramePr>
            <a:graphicFrameLocks noChangeAspect="1"/>
          </p:cNvGraphicFramePr>
          <p:nvPr/>
        </p:nvGraphicFramePr>
        <p:xfrm>
          <a:off x="4438650" y="5349875"/>
          <a:ext cx="31702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1614805" imgH="204470" progId="Equation.3">
                  <p:embed/>
                </p:oleObj>
              </mc:Choice>
              <mc:Fallback>
                <p:oleObj name="" r:id="rId7" imgW="1614805" imgH="20447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38650" y="5349875"/>
                        <a:ext cx="317023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8" name="Object 24"/>
          <p:cNvGraphicFramePr>
            <a:graphicFrameLocks noChangeAspect="1"/>
          </p:cNvGraphicFramePr>
          <p:nvPr/>
        </p:nvGraphicFramePr>
        <p:xfrm>
          <a:off x="4451350" y="6142038"/>
          <a:ext cx="31194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1595120" imgH="204470" progId="Equation.3">
                  <p:embed/>
                </p:oleObj>
              </mc:Choice>
              <mc:Fallback>
                <p:oleObj name="" r:id="rId9" imgW="1595120" imgH="20447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51350" y="6142038"/>
                        <a:ext cx="311943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9" name="Text Box 25"/>
          <p:cNvSpPr txBox="1"/>
          <p:nvPr/>
        </p:nvSpPr>
        <p:spPr>
          <a:xfrm>
            <a:off x="0" y="4041775"/>
            <a:ext cx="719138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(2)</a:t>
            </a:r>
            <a:endParaRPr lang="en-US" altLang="zh-CN" dirty="0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5770" name="Text Box 26"/>
          <p:cNvSpPr txBox="1"/>
          <p:nvPr/>
        </p:nvSpPr>
        <p:spPr>
          <a:xfrm>
            <a:off x="647700" y="4076700"/>
            <a:ext cx="295275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以</a:t>
            </a: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点为电位参考点</a:t>
            </a:r>
            <a:endParaRPr lang="zh-CN" altLang="en-US" dirty="0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5771" name="Text Box 27"/>
          <p:cNvSpPr txBox="1">
            <a:spLocks noChangeArrowheads="1"/>
          </p:cNvSpPr>
          <p:nvPr/>
        </p:nvSpPr>
        <p:spPr bwMode="auto">
          <a:xfrm>
            <a:off x="3527425" y="225425"/>
            <a:ext cx="5219700" cy="26479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已知：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4C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正电荷由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点均匀移动至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点电场力做功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8J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，由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点移动到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点电场力做功为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12J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，</a:t>
            </a:r>
            <a:endParaRPr kumimoji="1" lang="zh-CN" altLang="en-US" kern="1200" cap="none" spc="0" normalizeH="0" baseline="0" noProof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  <a:cs typeface="+mn-cs"/>
              <a:sym typeface="Symbol" panose="05050102010706020507" pitchFamily="18" charset="2"/>
            </a:endParaRPr>
          </a:p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(1) 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若以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点为参考点，求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点的电位和电压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U</a:t>
            </a:r>
            <a:r>
              <a:rPr kumimoji="1" lang="en-US" altLang="zh-CN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U</a:t>
            </a:r>
            <a:r>
              <a:rPr kumimoji="1" lang="en-US" altLang="zh-CN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 bc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;</a:t>
            </a:r>
            <a:endParaRPr kumimoji="1" lang="en-US" altLang="zh-CN" kern="1200" cap="none" spc="0" normalizeH="0" baseline="-2500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+mn-cs"/>
              <a:sym typeface="Symbol" panose="05050102010706020507" pitchFamily="18" charset="2"/>
            </a:endParaRPr>
          </a:p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(2)  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若以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点为参考点，再求以上各值</a:t>
            </a:r>
            <a:endParaRPr kumimoji="1" lang="zh-CN" altLang="en-US" kern="1200" cap="none" spc="0" normalizeH="0" baseline="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4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2000"/>
                                        <p:tgtEl>
                                          <p:spTgt spid="41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2000"/>
                                        <p:tgtEl>
                                          <p:spTgt spid="41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2000"/>
                                        <p:tgtEl>
                                          <p:spTgt spid="4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60" grpId="0" animBg="1"/>
      <p:bldP spid="415769" grpId="0"/>
      <p:bldP spid="4157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1" name="Line 2"/>
          <p:cNvSpPr/>
          <p:nvPr/>
        </p:nvSpPr>
        <p:spPr>
          <a:xfrm>
            <a:off x="539750" y="1341438"/>
            <a:ext cx="936625" cy="0"/>
          </a:xfrm>
          <a:prstGeom prst="line">
            <a:avLst/>
          </a:prstGeom>
          <a:ln w="38100">
            <a:noFill/>
          </a:ln>
        </p:spPr>
      </p:sp>
      <p:grpSp>
        <p:nvGrpSpPr>
          <p:cNvPr id="40962" name="Group 3"/>
          <p:cNvGrpSpPr/>
          <p:nvPr/>
        </p:nvGrpSpPr>
        <p:grpSpPr>
          <a:xfrm>
            <a:off x="0" y="0"/>
            <a:ext cx="3203575" cy="3233738"/>
            <a:chOff x="0" y="618"/>
            <a:chExt cx="2018" cy="2037"/>
          </a:xfrm>
        </p:grpSpPr>
        <p:sp>
          <p:nvSpPr>
            <p:cNvPr id="40963" name="Line 4"/>
            <p:cNvSpPr/>
            <p:nvPr/>
          </p:nvSpPr>
          <p:spPr>
            <a:xfrm>
              <a:off x="340" y="1027"/>
              <a:ext cx="0" cy="1224"/>
            </a:xfrm>
            <a:prstGeom prst="line">
              <a:avLst/>
            </a:prstGeom>
            <a:ln w="508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64" name="Line 5"/>
            <p:cNvSpPr/>
            <p:nvPr/>
          </p:nvSpPr>
          <p:spPr>
            <a:xfrm>
              <a:off x="340" y="1027"/>
              <a:ext cx="1497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65" name="Line 6"/>
            <p:cNvSpPr/>
            <p:nvPr/>
          </p:nvSpPr>
          <p:spPr>
            <a:xfrm>
              <a:off x="1837" y="1027"/>
              <a:ext cx="0" cy="1224"/>
            </a:xfrm>
            <a:prstGeom prst="line">
              <a:avLst/>
            </a:prstGeom>
            <a:ln w="508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66" name="Line 7"/>
            <p:cNvSpPr/>
            <p:nvPr/>
          </p:nvSpPr>
          <p:spPr>
            <a:xfrm>
              <a:off x="340" y="2251"/>
              <a:ext cx="1497" cy="0"/>
            </a:xfrm>
            <a:prstGeom prst="line">
              <a:avLst/>
            </a:prstGeom>
            <a:ln w="508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67" name="Rectangle 8"/>
            <p:cNvSpPr/>
            <p:nvPr/>
          </p:nvSpPr>
          <p:spPr>
            <a:xfrm>
              <a:off x="204" y="1389"/>
              <a:ext cx="272" cy="40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0968" name="Rectangle 9"/>
            <p:cNvSpPr/>
            <p:nvPr/>
          </p:nvSpPr>
          <p:spPr>
            <a:xfrm>
              <a:off x="249" y="1435"/>
              <a:ext cx="227" cy="40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0969" name="Rectangle 10"/>
            <p:cNvSpPr/>
            <p:nvPr/>
          </p:nvSpPr>
          <p:spPr>
            <a:xfrm>
              <a:off x="204" y="1389"/>
              <a:ext cx="272" cy="545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0970" name="Rectangle 11"/>
            <p:cNvSpPr/>
            <p:nvPr/>
          </p:nvSpPr>
          <p:spPr>
            <a:xfrm>
              <a:off x="1701" y="1389"/>
              <a:ext cx="272" cy="545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0971" name="Rectangle 12"/>
            <p:cNvSpPr/>
            <p:nvPr/>
          </p:nvSpPr>
          <p:spPr>
            <a:xfrm>
              <a:off x="839" y="891"/>
              <a:ext cx="545" cy="272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0972" name="Text Box 13"/>
            <p:cNvSpPr txBox="1"/>
            <p:nvPr/>
          </p:nvSpPr>
          <p:spPr>
            <a:xfrm>
              <a:off x="0" y="663"/>
              <a:ext cx="363" cy="40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0973" name="Text Box 14"/>
            <p:cNvSpPr txBox="1"/>
            <p:nvPr/>
          </p:nvSpPr>
          <p:spPr>
            <a:xfrm>
              <a:off x="1655" y="618"/>
              <a:ext cx="363" cy="40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lang="en-US" altLang="zh-CN" sz="36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0974" name="Text Box 15"/>
            <p:cNvSpPr txBox="1"/>
            <p:nvPr/>
          </p:nvSpPr>
          <p:spPr>
            <a:xfrm>
              <a:off x="1655" y="2251"/>
              <a:ext cx="363" cy="40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c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40975" name="Object 20"/>
          <p:cNvGraphicFramePr>
            <a:graphicFrameLocks noChangeAspect="1"/>
          </p:cNvGraphicFramePr>
          <p:nvPr/>
        </p:nvGraphicFramePr>
        <p:xfrm>
          <a:off x="4572000" y="3536950"/>
          <a:ext cx="28463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449705" imgH="398780" progId="Equation.3">
                  <p:embed/>
                </p:oleObj>
              </mc:Choice>
              <mc:Fallback>
                <p:oleObj name="" r:id="rId1" imgW="1449705" imgH="39878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3536950"/>
                        <a:ext cx="2846388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21"/>
          <p:cNvGraphicFramePr>
            <a:graphicFrameLocks noChangeAspect="1"/>
          </p:cNvGraphicFramePr>
          <p:nvPr/>
        </p:nvGraphicFramePr>
        <p:xfrm>
          <a:off x="7775575" y="2960688"/>
          <a:ext cx="7985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389255" imgH="204470" progId="Equation.3">
                  <p:embed/>
                </p:oleObj>
              </mc:Choice>
              <mc:Fallback>
                <p:oleObj name="" r:id="rId3" imgW="389255" imgH="20447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75575" y="2960688"/>
                        <a:ext cx="798513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22"/>
          <p:cNvGraphicFramePr>
            <a:graphicFrameLocks noChangeAspect="1"/>
          </p:cNvGraphicFramePr>
          <p:nvPr/>
        </p:nvGraphicFramePr>
        <p:xfrm>
          <a:off x="4608513" y="4329113"/>
          <a:ext cx="24209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225550" imgH="398780" progId="Equation.3">
                  <p:embed/>
                </p:oleObj>
              </mc:Choice>
              <mc:Fallback>
                <p:oleObj name="" r:id="rId5" imgW="1225550" imgH="39878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08513" y="4329113"/>
                        <a:ext cx="2420937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23"/>
          <p:cNvGraphicFramePr>
            <a:graphicFrameLocks noChangeAspect="1"/>
          </p:cNvGraphicFramePr>
          <p:nvPr/>
        </p:nvGraphicFramePr>
        <p:xfrm>
          <a:off x="4535488" y="5192713"/>
          <a:ext cx="31702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1614805" imgH="204470" progId="Equation.3">
                  <p:embed/>
                </p:oleObj>
              </mc:Choice>
              <mc:Fallback>
                <p:oleObj name="" r:id="rId7" imgW="1614805" imgH="20447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35488" y="5192713"/>
                        <a:ext cx="3170237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24"/>
          <p:cNvGraphicFramePr>
            <a:graphicFrameLocks noChangeAspect="1"/>
          </p:cNvGraphicFramePr>
          <p:nvPr/>
        </p:nvGraphicFramePr>
        <p:xfrm>
          <a:off x="4500563" y="5842000"/>
          <a:ext cx="31194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1595120" imgH="204470" progId="Equation.3">
                  <p:embed/>
                </p:oleObj>
              </mc:Choice>
              <mc:Fallback>
                <p:oleObj name="" r:id="rId9" imgW="1595120" imgH="20447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00563" y="5842000"/>
                        <a:ext cx="3119437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0" name="Text Box 25"/>
          <p:cNvSpPr txBox="1"/>
          <p:nvPr/>
        </p:nvSpPr>
        <p:spPr>
          <a:xfrm>
            <a:off x="4392613" y="2960688"/>
            <a:ext cx="719137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(2)</a:t>
            </a:r>
            <a:endParaRPr lang="en-US" altLang="zh-CN" dirty="0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81" name="Text Box 26"/>
          <p:cNvSpPr txBox="1"/>
          <p:nvPr/>
        </p:nvSpPr>
        <p:spPr>
          <a:xfrm>
            <a:off x="4932363" y="2924175"/>
            <a:ext cx="295275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以</a:t>
            </a: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点为电位参考点</a:t>
            </a:r>
            <a:endParaRPr lang="zh-CN" altLang="en-US" dirty="0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63899" name="Text Box 27"/>
          <p:cNvSpPr txBox="1">
            <a:spLocks noChangeArrowheads="1"/>
          </p:cNvSpPr>
          <p:nvPr/>
        </p:nvSpPr>
        <p:spPr bwMode="auto">
          <a:xfrm>
            <a:off x="3527425" y="225425"/>
            <a:ext cx="5219700" cy="26479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已知：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4C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正电荷由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点均匀移动至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点电场力做功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8J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，由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点移动到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点电场力做功为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12J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，</a:t>
            </a:r>
            <a:endParaRPr kumimoji="1" lang="zh-CN" altLang="en-US" kern="1200" cap="none" spc="0" normalizeH="0" baseline="0" noProof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  <a:cs typeface="+mn-cs"/>
              <a:sym typeface="Symbol" panose="05050102010706020507" pitchFamily="18" charset="2"/>
            </a:endParaRPr>
          </a:p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(1) 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若以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点为参考点，求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点的电位和电压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U</a:t>
            </a:r>
            <a:r>
              <a:rPr kumimoji="1" lang="en-US" altLang="zh-CN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U</a:t>
            </a:r>
            <a:r>
              <a:rPr kumimoji="1" lang="en-US" altLang="zh-CN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 bc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;</a:t>
            </a:r>
            <a:endParaRPr kumimoji="1" lang="en-US" altLang="zh-CN" kern="1200" cap="none" spc="0" normalizeH="0" baseline="-2500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+mn-cs"/>
              <a:sym typeface="Symbol" panose="05050102010706020507" pitchFamily="18" charset="2"/>
            </a:endParaRPr>
          </a:p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(2)  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若以</a:t>
            </a:r>
            <a:r>
              <a:rPr kumimoji="1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zh-CN" alt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点为参考点，再求以上各值</a:t>
            </a:r>
            <a:endParaRPr kumimoji="1" lang="zh-CN" altLang="en-US" kern="1200" cap="none" spc="0" normalizeH="0" baseline="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40983" name="Text Box 28"/>
          <p:cNvSpPr txBox="1"/>
          <p:nvPr/>
        </p:nvSpPr>
        <p:spPr>
          <a:xfrm>
            <a:off x="-144462" y="2997200"/>
            <a:ext cx="719137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(1)</a:t>
            </a:r>
            <a:endParaRPr lang="en-US" altLang="zh-CN" dirty="0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0984" name="Object 29"/>
          <p:cNvGraphicFramePr>
            <a:graphicFrameLocks noChangeAspect="1"/>
          </p:cNvGraphicFramePr>
          <p:nvPr/>
        </p:nvGraphicFramePr>
        <p:xfrm>
          <a:off x="3095625" y="3033713"/>
          <a:ext cx="800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389255" imgH="204470" progId="Equation.3">
                  <p:embed/>
                </p:oleObj>
              </mc:Choice>
              <mc:Fallback>
                <p:oleObj name="" r:id="rId11" imgW="389255" imgH="20447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5625" y="3033713"/>
                        <a:ext cx="8001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30"/>
          <p:cNvGraphicFramePr>
            <a:graphicFrameLocks noChangeAspect="1"/>
          </p:cNvGraphicFramePr>
          <p:nvPr/>
        </p:nvGraphicFramePr>
        <p:xfrm>
          <a:off x="647700" y="3536950"/>
          <a:ext cx="2346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3" imgW="1186815" imgH="398780" progId="Equation.3">
                  <p:embed/>
                </p:oleObj>
              </mc:Choice>
              <mc:Fallback>
                <p:oleObj name="" r:id="rId13" imgW="1186815" imgH="39878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700" y="3536950"/>
                        <a:ext cx="2346325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31"/>
          <p:cNvGraphicFramePr>
            <a:graphicFrameLocks noChangeAspect="1"/>
          </p:cNvGraphicFramePr>
          <p:nvPr/>
        </p:nvGraphicFramePr>
        <p:xfrm>
          <a:off x="287338" y="4257675"/>
          <a:ext cx="37703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5" imgW="1925955" imgH="398780" progId="Equation.3">
                  <p:embed/>
                </p:oleObj>
              </mc:Choice>
              <mc:Fallback>
                <p:oleObj name="" r:id="rId15" imgW="1925955" imgH="39878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7338" y="4257675"/>
                        <a:ext cx="3770312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32"/>
          <p:cNvGraphicFramePr>
            <a:graphicFrameLocks noChangeAspect="1"/>
          </p:cNvGraphicFramePr>
          <p:nvPr/>
        </p:nvGraphicFramePr>
        <p:xfrm>
          <a:off x="358775" y="5157788"/>
          <a:ext cx="3195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1634490" imgH="204470" progId="Equation.3">
                  <p:embed/>
                </p:oleObj>
              </mc:Choice>
              <mc:Fallback>
                <p:oleObj name="" r:id="rId17" imgW="1634490" imgH="20447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775" y="5157788"/>
                        <a:ext cx="319563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33"/>
          <p:cNvGraphicFramePr>
            <a:graphicFrameLocks noChangeAspect="1"/>
          </p:cNvGraphicFramePr>
          <p:nvPr/>
        </p:nvGraphicFramePr>
        <p:xfrm>
          <a:off x="323850" y="5842000"/>
          <a:ext cx="34940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9" imgW="1790065" imgH="204470" progId="Equation.3">
                  <p:embed/>
                </p:oleObj>
              </mc:Choice>
              <mc:Fallback>
                <p:oleObj name="" r:id="rId19" imgW="1790065" imgH="20447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3850" y="5842000"/>
                        <a:ext cx="3494088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9" name="Text Box 34"/>
          <p:cNvSpPr txBox="1"/>
          <p:nvPr/>
        </p:nvSpPr>
        <p:spPr>
          <a:xfrm>
            <a:off x="250825" y="3033713"/>
            <a:ext cx="3024188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以</a:t>
            </a: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点为电位参考点</a:t>
            </a:r>
            <a:endParaRPr lang="zh-CN" altLang="en-US" dirty="0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985" name="Line 2"/>
          <p:cNvSpPr/>
          <p:nvPr/>
        </p:nvSpPr>
        <p:spPr>
          <a:xfrm>
            <a:off x="539750" y="1341438"/>
            <a:ext cx="936625" cy="0"/>
          </a:xfrm>
          <a:prstGeom prst="line">
            <a:avLst/>
          </a:prstGeom>
          <a:ln w="38100">
            <a:noFill/>
          </a:ln>
        </p:spPr>
      </p:sp>
      <p:sp>
        <p:nvSpPr>
          <p:cNvPr id="416771" name="Text Box 3"/>
          <p:cNvSpPr txBox="1"/>
          <p:nvPr/>
        </p:nvSpPr>
        <p:spPr>
          <a:xfrm>
            <a:off x="179388" y="1844675"/>
            <a:ext cx="7921625" cy="11176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857250" indent="-857250" eaLnBrk="0" fontAlgn="t" hangingPunct="0">
              <a:lnSpc>
                <a:spcPct val="120000"/>
              </a:lnSpc>
              <a:buClrTx/>
            </a:pP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、电路中电位参考点可任意选择；参考点一经选</a:t>
            </a:r>
            <a:endParaRPr lang="zh-CN" altLang="en-US" sz="2800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857250" indent="-857250" eaLnBrk="0" fontAlgn="t" hangingPunct="0">
              <a:lnSpc>
                <a:spcPct val="120000"/>
              </a:lnSpc>
              <a:buClrTx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      定，电路中各点的电位值就是唯一的；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6772" name="Text Box 4"/>
          <p:cNvSpPr txBox="1"/>
          <p:nvPr/>
        </p:nvSpPr>
        <p:spPr>
          <a:xfrm>
            <a:off x="323850" y="620713"/>
            <a:ext cx="1223963" cy="579437"/>
          </a:xfrm>
          <a:prstGeom prst="rect">
            <a:avLst/>
          </a:prstGeom>
          <a:solidFill>
            <a:srgbClr val="990033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结论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6773" name="Rectangle 5" descr="斜纹布"/>
          <p:cNvSpPr/>
          <p:nvPr/>
        </p:nvSpPr>
        <p:spPr>
          <a:xfrm>
            <a:off x="179388" y="3573463"/>
            <a:ext cx="8577262" cy="94615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wrap="none" anchor="t" anchorCtr="0">
            <a:spAutoFit/>
          </a:bodyPr>
          <a:p>
            <a:pPr eaLnBrk="0" hangingPunct="0">
              <a:buClrTx/>
            </a:pP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、当选择不同的电位参考点时，电路中各点电位值将</a:t>
            </a:r>
            <a:endParaRPr lang="zh-CN" altLang="en-US" sz="2800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      改变，但任意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两点间电压保持不变。</a:t>
            </a:r>
            <a:endParaRPr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/>
      <p:bldP spid="416772" grpId="0" animBg="1"/>
      <p:bldP spid="4167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7794" name="Text Box 2"/>
          <p:cNvSpPr txBox="1"/>
          <p:nvPr/>
        </p:nvSpPr>
        <p:spPr>
          <a:xfrm>
            <a:off x="323850" y="404813"/>
            <a:ext cx="1047750" cy="519112"/>
          </a:xfrm>
          <a:prstGeom prst="rect">
            <a:avLst/>
          </a:prstGeom>
          <a:solidFill>
            <a:srgbClr val="990033"/>
          </a:solidFill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7795" name="Text Box 3"/>
          <p:cNvSpPr txBox="1"/>
          <p:nvPr/>
        </p:nvSpPr>
        <p:spPr>
          <a:xfrm>
            <a:off x="1619250" y="260350"/>
            <a:ext cx="7273925" cy="8223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复杂电路或交变电路中，两点间电压的实际方向往往不易判别，给实际电路问题的分析计算带来困难。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7796" name="Text Box 4"/>
          <p:cNvSpPr txBox="1"/>
          <p:nvPr/>
        </p:nvSpPr>
        <p:spPr>
          <a:xfrm>
            <a:off x="179388" y="1160463"/>
            <a:ext cx="3744912" cy="557212"/>
          </a:xfrm>
          <a:prstGeom prst="rect">
            <a:avLst/>
          </a:prstGeom>
          <a:noFill/>
          <a:ln w="38100" cap="sq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0" hangingPunct="0">
              <a:buClr>
                <a:srgbClr val="FFFF00"/>
              </a:buClr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电压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降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的参考方向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17797" name="AutoShape 5"/>
          <p:cNvSpPr/>
          <p:nvPr/>
        </p:nvSpPr>
        <p:spPr>
          <a:xfrm>
            <a:off x="4032250" y="141287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38100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7798" name="Text Box 6"/>
          <p:cNvSpPr txBox="1"/>
          <p:nvPr/>
        </p:nvSpPr>
        <p:spPr>
          <a:xfrm>
            <a:off x="4356100" y="1268413"/>
            <a:ext cx="3744913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假设的电压降低之方向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014" name="Text Box 7"/>
          <p:cNvSpPr txBox="1"/>
          <p:nvPr/>
        </p:nvSpPr>
        <p:spPr>
          <a:xfrm>
            <a:off x="1157288" y="2701925"/>
            <a:ext cx="184150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endParaRPr lang="zh-CN" altLang="zh-CN" sz="32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5" name="Text Box 8"/>
          <p:cNvSpPr txBox="1"/>
          <p:nvPr/>
        </p:nvSpPr>
        <p:spPr>
          <a:xfrm>
            <a:off x="776288" y="3159125"/>
            <a:ext cx="184150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endParaRPr lang="zh-CN" altLang="zh-CN" sz="32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7801" name="Text Box 9"/>
          <p:cNvSpPr txBox="1"/>
          <p:nvPr/>
        </p:nvSpPr>
        <p:spPr>
          <a:xfrm>
            <a:off x="401638" y="3170238"/>
            <a:ext cx="2600325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用箭头表示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417802" name="Text Box 10"/>
          <p:cNvSpPr txBox="1"/>
          <p:nvPr/>
        </p:nvSpPr>
        <p:spPr>
          <a:xfrm>
            <a:off x="574675" y="4375150"/>
            <a:ext cx="2836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marL="476250" indent="-476250" algn="just"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(2)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用正负极性表示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417803" name="Text Box 11"/>
          <p:cNvSpPr txBox="1"/>
          <p:nvPr/>
        </p:nvSpPr>
        <p:spPr>
          <a:xfrm>
            <a:off x="565150" y="5800725"/>
            <a:ext cx="2890838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381000" indent="-381000" algn="just"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用双下标表示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17804" name="Group 12"/>
          <p:cNvGrpSpPr/>
          <p:nvPr/>
        </p:nvGrpSpPr>
        <p:grpSpPr>
          <a:xfrm>
            <a:off x="3959225" y="3259138"/>
            <a:ext cx="3962400" cy="457200"/>
            <a:chOff x="3072" y="1488"/>
            <a:chExt cx="2496" cy="288"/>
          </a:xfrm>
        </p:grpSpPr>
        <p:sp>
          <p:nvSpPr>
            <p:cNvPr id="43020" name="Rectangle 13"/>
            <p:cNvSpPr/>
            <p:nvPr/>
          </p:nvSpPr>
          <p:spPr>
            <a:xfrm>
              <a:off x="4099" y="1584"/>
              <a:ext cx="433" cy="192"/>
            </a:xfrm>
            <a:prstGeom prst="rect">
              <a:avLst/>
            </a:prstGeom>
            <a:solidFill>
              <a:srgbClr val="FFCC00"/>
            </a:solidFill>
            <a:ln w="127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3021" name="Line 14"/>
            <p:cNvSpPr/>
            <p:nvPr/>
          </p:nvSpPr>
          <p:spPr>
            <a:xfrm flipH="1">
              <a:off x="3072" y="1681"/>
              <a:ext cx="1009" cy="1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43022" name="Line 15"/>
            <p:cNvSpPr/>
            <p:nvPr/>
          </p:nvSpPr>
          <p:spPr>
            <a:xfrm>
              <a:off x="4559" y="1690"/>
              <a:ext cx="1009" cy="1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43023" name="Line 16"/>
            <p:cNvSpPr/>
            <p:nvPr/>
          </p:nvSpPr>
          <p:spPr>
            <a:xfrm>
              <a:off x="3648" y="1488"/>
              <a:ext cx="1248" cy="0"/>
            </a:xfrm>
            <a:prstGeom prst="line">
              <a:avLst/>
            </a:prstGeom>
            <a:ln w="28575" cap="sq" cmpd="sng">
              <a:solidFill>
                <a:schemeClr val="hlink"/>
              </a:solidFill>
              <a:prstDash val="solid"/>
              <a:round/>
              <a:headEnd type="none" w="med" len="med"/>
              <a:tailEnd type="arrow" w="med" len="med"/>
            </a:ln>
          </p:spPr>
        </p:sp>
      </p:grpSp>
      <p:sp>
        <p:nvSpPr>
          <p:cNvPr id="417809" name="Text Box 17"/>
          <p:cNvSpPr txBox="1"/>
          <p:nvPr/>
        </p:nvSpPr>
        <p:spPr>
          <a:xfrm>
            <a:off x="5614988" y="2466975"/>
            <a:ext cx="477837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17810" name="Group 18"/>
          <p:cNvGrpSpPr/>
          <p:nvPr/>
        </p:nvGrpSpPr>
        <p:grpSpPr>
          <a:xfrm>
            <a:off x="3970338" y="4764088"/>
            <a:ext cx="3962400" cy="304800"/>
            <a:chOff x="3024" y="2592"/>
            <a:chExt cx="2496" cy="192"/>
          </a:xfrm>
        </p:grpSpPr>
        <p:sp>
          <p:nvSpPr>
            <p:cNvPr id="43026" name="Rectangle 19"/>
            <p:cNvSpPr/>
            <p:nvPr/>
          </p:nvSpPr>
          <p:spPr>
            <a:xfrm>
              <a:off x="4051" y="2592"/>
              <a:ext cx="433" cy="192"/>
            </a:xfrm>
            <a:prstGeom prst="rect">
              <a:avLst/>
            </a:prstGeom>
            <a:solidFill>
              <a:srgbClr val="FFCC00"/>
            </a:solidFill>
            <a:ln w="127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3027" name="Line 20"/>
            <p:cNvSpPr/>
            <p:nvPr/>
          </p:nvSpPr>
          <p:spPr>
            <a:xfrm flipH="1">
              <a:off x="3024" y="2689"/>
              <a:ext cx="1009" cy="1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43028" name="Line 21"/>
            <p:cNvSpPr/>
            <p:nvPr/>
          </p:nvSpPr>
          <p:spPr>
            <a:xfrm>
              <a:off x="4511" y="2698"/>
              <a:ext cx="1009" cy="1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sp>
        <p:nvSpPr>
          <p:cNvPr id="417814" name="Text Box 22"/>
          <p:cNvSpPr txBox="1"/>
          <p:nvPr/>
        </p:nvSpPr>
        <p:spPr>
          <a:xfrm>
            <a:off x="5722938" y="4230688"/>
            <a:ext cx="477837" cy="5794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7815" name="Text Box 23"/>
          <p:cNvSpPr txBox="1"/>
          <p:nvPr/>
        </p:nvSpPr>
        <p:spPr>
          <a:xfrm>
            <a:off x="4100513" y="4230688"/>
            <a:ext cx="503237" cy="7620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ommonBullets" pitchFamily="34" charset="2"/>
              </a:rPr>
              <a:t>+</a:t>
            </a:r>
            <a:endParaRPr lang="en-US" altLang="zh-CN" sz="4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CommonBullets" pitchFamily="34" charset="2"/>
            </a:endParaRPr>
          </a:p>
        </p:txBody>
      </p:sp>
      <p:sp>
        <p:nvSpPr>
          <p:cNvPr id="417816" name="Line 24"/>
          <p:cNvSpPr/>
          <p:nvPr/>
        </p:nvSpPr>
        <p:spPr>
          <a:xfrm>
            <a:off x="7323138" y="4611688"/>
            <a:ext cx="304800" cy="0"/>
          </a:xfrm>
          <a:prstGeom prst="line">
            <a:avLst/>
          </a:prstGeom>
          <a:ln w="28575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17817" name="Group 25"/>
          <p:cNvGrpSpPr/>
          <p:nvPr/>
        </p:nvGrpSpPr>
        <p:grpSpPr>
          <a:xfrm>
            <a:off x="3706813" y="5691188"/>
            <a:ext cx="4364037" cy="808037"/>
            <a:chOff x="1519" y="3457"/>
            <a:chExt cx="2749" cy="509"/>
          </a:xfrm>
        </p:grpSpPr>
        <p:grpSp>
          <p:nvGrpSpPr>
            <p:cNvPr id="43033" name="Group 26"/>
            <p:cNvGrpSpPr/>
            <p:nvPr/>
          </p:nvGrpSpPr>
          <p:grpSpPr>
            <a:xfrm>
              <a:off x="1664" y="3774"/>
              <a:ext cx="2496" cy="192"/>
              <a:chOff x="3024" y="3648"/>
              <a:chExt cx="2496" cy="192"/>
            </a:xfrm>
          </p:grpSpPr>
          <p:sp>
            <p:nvSpPr>
              <p:cNvPr id="43034" name="Rectangle 27"/>
              <p:cNvSpPr/>
              <p:nvPr/>
            </p:nvSpPr>
            <p:spPr>
              <a:xfrm>
                <a:off x="4051" y="3648"/>
                <a:ext cx="433" cy="192"/>
              </a:xfrm>
              <a:prstGeom prst="rect">
                <a:avLst/>
              </a:prstGeom>
              <a:solidFill>
                <a:srgbClr val="FFCC00"/>
              </a:solidFill>
              <a:ln w="12700">
                <a:noFill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3035" name="Line 28"/>
              <p:cNvSpPr/>
              <p:nvPr/>
            </p:nvSpPr>
            <p:spPr>
              <a:xfrm flipH="1">
                <a:off x="3024" y="3745"/>
                <a:ext cx="1009" cy="1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43036" name="Line 29"/>
              <p:cNvSpPr/>
              <p:nvPr/>
            </p:nvSpPr>
            <p:spPr>
              <a:xfrm>
                <a:off x="4511" y="3754"/>
                <a:ext cx="1009" cy="1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sp>
          <p:nvSpPr>
            <p:cNvPr id="43037" name="Text Box 30"/>
            <p:cNvSpPr txBox="1"/>
            <p:nvPr/>
          </p:nvSpPr>
          <p:spPr>
            <a:xfrm>
              <a:off x="1519" y="3486"/>
              <a:ext cx="301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8" name="Text Box 31"/>
            <p:cNvSpPr txBox="1"/>
            <p:nvPr/>
          </p:nvSpPr>
          <p:spPr>
            <a:xfrm>
              <a:off x="3981" y="3457"/>
              <a:ext cx="287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7824" name="Text Box 32"/>
          <p:cNvSpPr txBox="1"/>
          <p:nvPr/>
        </p:nvSpPr>
        <p:spPr>
          <a:xfrm>
            <a:off x="5435600" y="5432425"/>
            <a:ext cx="847725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7825" name="Text Box 33"/>
          <p:cNvSpPr txBox="1"/>
          <p:nvPr/>
        </p:nvSpPr>
        <p:spPr>
          <a:xfrm>
            <a:off x="215900" y="1916113"/>
            <a:ext cx="5084763" cy="64135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Wingdings 2" panose="05020102010507070707" pitchFamily="18" charset="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Wingdings 2" panose="05020102010507070707" pitchFamily="18" charset="2"/>
              </a:rPr>
              <a:t>、电压参考方向的三种表示方式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Wingdings 2" panose="05020102010507070707" pitchFamily="18" charset="2"/>
              </a:rPr>
              <a:t>：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" fill="hold"/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" fill="hold"/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1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animBg="1"/>
      <p:bldP spid="417795" grpId="0"/>
      <p:bldP spid="417796" grpId="0" animBg="1"/>
      <p:bldP spid="417797" grpId="0" animBg="1"/>
      <p:bldP spid="417798" grpId="0"/>
      <p:bldP spid="417801" grpId="0"/>
      <p:bldP spid="417802" grpId="0"/>
      <p:bldP spid="417803" grpId="0"/>
      <p:bldP spid="417809" grpId="0"/>
      <p:bldP spid="417814" grpId="0"/>
      <p:bldP spid="417815" grpId="0"/>
      <p:bldP spid="417824" grpId="0"/>
      <p:bldP spid="4178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8818" name="Text Box 2"/>
          <p:cNvSpPr txBox="1"/>
          <p:nvPr/>
        </p:nvSpPr>
        <p:spPr>
          <a:xfrm>
            <a:off x="468313" y="1268413"/>
            <a:ext cx="7488237" cy="8223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若参考极性与实际极性一致，电压为正值，反之，电压为负值。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18819" name="Group 3"/>
          <p:cNvGrpSpPr/>
          <p:nvPr/>
        </p:nvGrpSpPr>
        <p:grpSpPr>
          <a:xfrm>
            <a:off x="1763713" y="5084763"/>
            <a:ext cx="1152525" cy="579437"/>
            <a:chOff x="1111" y="3203"/>
            <a:chExt cx="726" cy="365"/>
          </a:xfrm>
        </p:grpSpPr>
        <p:sp>
          <p:nvSpPr>
            <p:cNvPr id="44035" name="Text Box 4"/>
            <p:cNvSpPr txBox="1"/>
            <p:nvPr/>
          </p:nvSpPr>
          <p:spPr>
            <a:xfrm>
              <a:off x="1111" y="3203"/>
              <a:ext cx="301" cy="365"/>
            </a:xfrm>
            <a:prstGeom prst="rect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36" name="Text Box 5"/>
            <p:cNvSpPr txBox="1"/>
            <p:nvPr/>
          </p:nvSpPr>
          <p:spPr>
            <a:xfrm>
              <a:off x="1383" y="3203"/>
              <a:ext cx="454" cy="365"/>
            </a:xfrm>
            <a:prstGeom prst="rect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 0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8822" name="Group 6"/>
          <p:cNvGrpSpPr/>
          <p:nvPr/>
        </p:nvGrpSpPr>
        <p:grpSpPr>
          <a:xfrm>
            <a:off x="542925" y="2216150"/>
            <a:ext cx="3921125" cy="1141413"/>
            <a:chOff x="465" y="1731"/>
            <a:chExt cx="2415" cy="717"/>
          </a:xfrm>
        </p:grpSpPr>
        <p:sp>
          <p:nvSpPr>
            <p:cNvPr id="44038" name="Text Box 7"/>
            <p:cNvSpPr txBox="1"/>
            <p:nvPr/>
          </p:nvSpPr>
          <p:spPr>
            <a:xfrm>
              <a:off x="1126" y="1731"/>
              <a:ext cx="1016" cy="596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参考方向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039" name="Text Box 8"/>
            <p:cNvSpPr txBox="1"/>
            <p:nvPr/>
          </p:nvSpPr>
          <p:spPr>
            <a:xfrm>
              <a:off x="465" y="2083"/>
              <a:ext cx="480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0" name="Text Box 9"/>
            <p:cNvSpPr txBox="1"/>
            <p:nvPr/>
          </p:nvSpPr>
          <p:spPr>
            <a:xfrm>
              <a:off x="2400" y="2064"/>
              <a:ext cx="480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8826" name="Group 10"/>
          <p:cNvGrpSpPr/>
          <p:nvPr/>
        </p:nvGrpSpPr>
        <p:grpSpPr>
          <a:xfrm>
            <a:off x="395288" y="4005263"/>
            <a:ext cx="3810000" cy="762000"/>
            <a:chOff x="384" y="2683"/>
            <a:chExt cx="2400" cy="480"/>
          </a:xfrm>
        </p:grpSpPr>
        <p:sp>
          <p:nvSpPr>
            <p:cNvPr id="44042" name="Text Box 11"/>
            <p:cNvSpPr txBox="1"/>
            <p:nvPr/>
          </p:nvSpPr>
          <p:spPr>
            <a:xfrm>
              <a:off x="384" y="2683"/>
              <a:ext cx="657" cy="48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4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ommonBullets" pitchFamily="34" charset="2"/>
                </a:rPr>
                <a:t>+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3" name="Line 12"/>
            <p:cNvSpPr/>
            <p:nvPr/>
          </p:nvSpPr>
          <p:spPr>
            <a:xfrm>
              <a:off x="2592" y="2971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4" name="Text Box 13"/>
            <p:cNvSpPr txBox="1"/>
            <p:nvPr/>
          </p:nvSpPr>
          <p:spPr>
            <a:xfrm>
              <a:off x="1286" y="2762"/>
              <a:ext cx="88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实际方向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8830" name="Group 14"/>
          <p:cNvGrpSpPr/>
          <p:nvPr/>
        </p:nvGrpSpPr>
        <p:grpSpPr>
          <a:xfrm>
            <a:off x="4643438" y="4005263"/>
            <a:ext cx="3962400" cy="762000"/>
            <a:chOff x="3264" y="2683"/>
            <a:chExt cx="2496" cy="480"/>
          </a:xfrm>
        </p:grpSpPr>
        <p:sp>
          <p:nvSpPr>
            <p:cNvPr id="44046" name="Text Box 15"/>
            <p:cNvSpPr txBox="1"/>
            <p:nvPr/>
          </p:nvSpPr>
          <p:spPr>
            <a:xfrm>
              <a:off x="5103" y="2683"/>
              <a:ext cx="657" cy="48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4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ommonBullets" pitchFamily="34" charset="2"/>
                </a:rPr>
                <a:t>+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7" name="Line 16"/>
            <p:cNvSpPr/>
            <p:nvPr/>
          </p:nvSpPr>
          <p:spPr>
            <a:xfrm>
              <a:off x="3264" y="2971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8" name="Text Box 17"/>
            <p:cNvSpPr txBox="1"/>
            <p:nvPr/>
          </p:nvSpPr>
          <p:spPr>
            <a:xfrm>
              <a:off x="3984" y="2762"/>
              <a:ext cx="88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实际方向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8834" name="Group 18"/>
          <p:cNvGrpSpPr/>
          <p:nvPr/>
        </p:nvGrpSpPr>
        <p:grpSpPr>
          <a:xfrm>
            <a:off x="4810125" y="2216150"/>
            <a:ext cx="3865563" cy="1141413"/>
            <a:chOff x="3153" y="1731"/>
            <a:chExt cx="2415" cy="717"/>
          </a:xfrm>
        </p:grpSpPr>
        <p:sp>
          <p:nvSpPr>
            <p:cNvPr id="44050" name="Text Box 19"/>
            <p:cNvSpPr txBox="1"/>
            <p:nvPr/>
          </p:nvSpPr>
          <p:spPr>
            <a:xfrm>
              <a:off x="3814" y="1731"/>
              <a:ext cx="1016" cy="596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参考方向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051" name="Text Box 20"/>
            <p:cNvSpPr txBox="1"/>
            <p:nvPr/>
          </p:nvSpPr>
          <p:spPr>
            <a:xfrm>
              <a:off x="3153" y="2083"/>
              <a:ext cx="480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2" name="Text Box 21"/>
            <p:cNvSpPr txBox="1"/>
            <p:nvPr/>
          </p:nvSpPr>
          <p:spPr>
            <a:xfrm>
              <a:off x="5088" y="2064"/>
              <a:ext cx="480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8838" name="Group 22"/>
          <p:cNvGrpSpPr/>
          <p:nvPr/>
        </p:nvGrpSpPr>
        <p:grpSpPr>
          <a:xfrm>
            <a:off x="6049963" y="4941888"/>
            <a:ext cx="1144587" cy="579437"/>
            <a:chOff x="3811" y="3113"/>
            <a:chExt cx="721" cy="365"/>
          </a:xfrm>
        </p:grpSpPr>
        <p:sp>
          <p:nvSpPr>
            <p:cNvPr id="44054" name="Text Box 23"/>
            <p:cNvSpPr txBox="1"/>
            <p:nvPr/>
          </p:nvSpPr>
          <p:spPr>
            <a:xfrm>
              <a:off x="4014" y="3113"/>
              <a:ext cx="518" cy="365"/>
            </a:xfrm>
            <a:prstGeom prst="rect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 0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5" name="Text Box 24"/>
            <p:cNvSpPr txBox="1"/>
            <p:nvPr/>
          </p:nvSpPr>
          <p:spPr>
            <a:xfrm>
              <a:off x="3811" y="3113"/>
              <a:ext cx="301" cy="365"/>
            </a:xfrm>
            <a:prstGeom prst="rect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8841" name="Group 25"/>
          <p:cNvGrpSpPr/>
          <p:nvPr/>
        </p:nvGrpSpPr>
        <p:grpSpPr>
          <a:xfrm>
            <a:off x="695325" y="3221038"/>
            <a:ext cx="3529013" cy="609600"/>
            <a:chOff x="561" y="1104"/>
            <a:chExt cx="2223" cy="384"/>
          </a:xfrm>
        </p:grpSpPr>
        <p:sp>
          <p:nvSpPr>
            <p:cNvPr id="44057" name="Rectangle 26"/>
            <p:cNvSpPr/>
            <p:nvPr/>
          </p:nvSpPr>
          <p:spPr>
            <a:xfrm>
              <a:off x="1411" y="1104"/>
              <a:ext cx="460" cy="384"/>
            </a:xfrm>
            <a:prstGeom prst="rect">
              <a:avLst/>
            </a:prstGeom>
            <a:solidFill>
              <a:srgbClr val="FFCC00"/>
            </a:solidFill>
            <a:ln w="28575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58" name="Line 27"/>
            <p:cNvSpPr/>
            <p:nvPr/>
          </p:nvSpPr>
          <p:spPr>
            <a:xfrm flipH="1">
              <a:off x="561" y="1294"/>
              <a:ext cx="844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44059" name="Line 28"/>
            <p:cNvSpPr/>
            <p:nvPr/>
          </p:nvSpPr>
          <p:spPr>
            <a:xfrm>
              <a:off x="1871" y="1294"/>
              <a:ext cx="913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grpSp>
        <p:nvGrpSpPr>
          <p:cNvPr id="418845" name="Group 29"/>
          <p:cNvGrpSpPr/>
          <p:nvPr/>
        </p:nvGrpSpPr>
        <p:grpSpPr>
          <a:xfrm>
            <a:off x="4943475" y="3240088"/>
            <a:ext cx="3529013" cy="609600"/>
            <a:chOff x="561" y="1104"/>
            <a:chExt cx="2223" cy="384"/>
          </a:xfrm>
        </p:grpSpPr>
        <p:sp>
          <p:nvSpPr>
            <p:cNvPr id="44061" name="Rectangle 30"/>
            <p:cNvSpPr/>
            <p:nvPr/>
          </p:nvSpPr>
          <p:spPr>
            <a:xfrm>
              <a:off x="1411" y="1104"/>
              <a:ext cx="460" cy="384"/>
            </a:xfrm>
            <a:prstGeom prst="rect">
              <a:avLst/>
            </a:prstGeom>
            <a:solidFill>
              <a:srgbClr val="FFCC00"/>
            </a:solidFill>
            <a:ln w="28575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62" name="Line 31"/>
            <p:cNvSpPr/>
            <p:nvPr/>
          </p:nvSpPr>
          <p:spPr>
            <a:xfrm flipH="1">
              <a:off x="561" y="1294"/>
              <a:ext cx="844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44063" name="Line 32"/>
            <p:cNvSpPr/>
            <p:nvPr/>
          </p:nvSpPr>
          <p:spPr>
            <a:xfrm>
              <a:off x="1871" y="1294"/>
              <a:ext cx="913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sp>
        <p:nvSpPr>
          <p:cNvPr id="418849" name="Text Box 33"/>
          <p:cNvSpPr txBox="1"/>
          <p:nvPr/>
        </p:nvSpPr>
        <p:spPr>
          <a:xfrm>
            <a:off x="250825" y="368300"/>
            <a:ext cx="6434138" cy="519113"/>
          </a:xfrm>
          <a:prstGeom prst="rect">
            <a:avLst/>
          </a:prstGeom>
          <a:solidFill>
            <a:srgbClr val="008080"/>
          </a:solidFill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、电压的参考方向与实际方向的关系：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8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8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8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8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/>
      <p:bldP spid="4188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0866" name="Text Box 2"/>
          <p:cNvSpPr txBox="1"/>
          <p:nvPr/>
        </p:nvSpPr>
        <p:spPr>
          <a:xfrm>
            <a:off x="935038" y="6092825"/>
            <a:ext cx="2557462" cy="51911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关联参考方向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867" name="Text Box 3"/>
          <p:cNvSpPr txBox="1"/>
          <p:nvPr/>
        </p:nvSpPr>
        <p:spPr>
          <a:xfrm>
            <a:off x="5364163" y="6129338"/>
            <a:ext cx="2844800" cy="519112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非关联参考方向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868" name="Text Box 4"/>
          <p:cNvSpPr txBox="1"/>
          <p:nvPr/>
        </p:nvSpPr>
        <p:spPr>
          <a:xfrm>
            <a:off x="323850" y="333375"/>
            <a:ext cx="3240088" cy="51911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三、  关联参考方向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0869" name="Rectangle 5"/>
          <p:cNvSpPr/>
          <p:nvPr/>
        </p:nvSpPr>
        <p:spPr>
          <a:xfrm>
            <a:off x="1836738" y="4905375"/>
            <a:ext cx="1079500" cy="433388"/>
          </a:xfrm>
          <a:prstGeom prst="rect">
            <a:avLst/>
          </a:prstGeom>
          <a:solidFill>
            <a:srgbClr val="FFCC00"/>
          </a:solidFill>
          <a:ln w="38100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0870" name="Line 6"/>
          <p:cNvSpPr/>
          <p:nvPr/>
        </p:nvSpPr>
        <p:spPr>
          <a:xfrm>
            <a:off x="2916238" y="5121275"/>
            <a:ext cx="1223962" cy="0"/>
          </a:xfrm>
          <a:prstGeom prst="line">
            <a:avLst/>
          </a:prstGeom>
          <a:ln w="38100" cap="sq" cmpd="sng">
            <a:solidFill>
              <a:srgbClr val="FFCC00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20871" name="Line 7"/>
          <p:cNvSpPr/>
          <p:nvPr/>
        </p:nvSpPr>
        <p:spPr>
          <a:xfrm>
            <a:off x="684213" y="5121275"/>
            <a:ext cx="1152525" cy="0"/>
          </a:xfrm>
          <a:prstGeom prst="line">
            <a:avLst/>
          </a:prstGeom>
          <a:ln w="38100" cap="sq" cmpd="sng">
            <a:solidFill>
              <a:srgbClr val="FFCC00"/>
            </a:solidFill>
            <a:prstDash val="solid"/>
            <a:round/>
            <a:headEnd type="oval" w="med" len="med"/>
            <a:tailEnd type="none" w="med" len="med"/>
          </a:ln>
        </p:spPr>
      </p:sp>
      <p:sp>
        <p:nvSpPr>
          <p:cNvPr id="420872" name="Rectangle 8"/>
          <p:cNvSpPr/>
          <p:nvPr/>
        </p:nvSpPr>
        <p:spPr>
          <a:xfrm>
            <a:off x="6013450" y="4905375"/>
            <a:ext cx="1079500" cy="433388"/>
          </a:xfrm>
          <a:prstGeom prst="rect">
            <a:avLst/>
          </a:prstGeom>
          <a:solidFill>
            <a:srgbClr val="FFCC00"/>
          </a:solidFill>
          <a:ln w="38100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0873" name="Line 9"/>
          <p:cNvSpPr/>
          <p:nvPr/>
        </p:nvSpPr>
        <p:spPr>
          <a:xfrm>
            <a:off x="7092950" y="5121275"/>
            <a:ext cx="1223963" cy="0"/>
          </a:xfrm>
          <a:prstGeom prst="line">
            <a:avLst/>
          </a:prstGeom>
          <a:ln w="38100" cap="sq" cmpd="sng">
            <a:solidFill>
              <a:srgbClr val="FFCC00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20874" name="Line 10"/>
          <p:cNvSpPr/>
          <p:nvPr/>
        </p:nvSpPr>
        <p:spPr>
          <a:xfrm>
            <a:off x="4860925" y="5121275"/>
            <a:ext cx="1152525" cy="0"/>
          </a:xfrm>
          <a:prstGeom prst="line">
            <a:avLst/>
          </a:prstGeom>
          <a:ln w="38100" cap="sq" cmpd="sng">
            <a:solidFill>
              <a:srgbClr val="FFCC00"/>
            </a:solidFill>
            <a:prstDash val="solid"/>
            <a:round/>
            <a:headEnd type="oval" w="med" len="med"/>
            <a:tailEnd type="none" w="med" len="med"/>
          </a:ln>
        </p:spPr>
      </p:sp>
      <p:sp>
        <p:nvSpPr>
          <p:cNvPr id="420875" name="AutoShape 11"/>
          <p:cNvSpPr/>
          <p:nvPr/>
        </p:nvSpPr>
        <p:spPr>
          <a:xfrm>
            <a:off x="865188" y="4579938"/>
            <a:ext cx="1079500" cy="144462"/>
          </a:xfrm>
          <a:prstGeom prst="rightArrow">
            <a:avLst>
              <a:gd name="adj1" fmla="val 50000"/>
              <a:gd name="adj2" fmla="val 186710"/>
            </a:avLst>
          </a:prstGeom>
          <a:solidFill>
            <a:schemeClr val="tx1"/>
          </a:solidFill>
          <a:ln w="38100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0876" name="Text Box 12"/>
          <p:cNvSpPr txBox="1"/>
          <p:nvPr/>
        </p:nvSpPr>
        <p:spPr>
          <a:xfrm>
            <a:off x="2124075" y="4256088"/>
            <a:ext cx="504825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endParaRPr lang="en-US" altLang="zh-CN" sz="3200" i="1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0877" name="Text Box 13"/>
          <p:cNvSpPr txBox="1"/>
          <p:nvPr/>
        </p:nvSpPr>
        <p:spPr>
          <a:xfrm>
            <a:off x="539750" y="5408613"/>
            <a:ext cx="647700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0878" name="Text Box 14"/>
          <p:cNvSpPr txBox="1"/>
          <p:nvPr/>
        </p:nvSpPr>
        <p:spPr>
          <a:xfrm>
            <a:off x="3563938" y="5408613"/>
            <a:ext cx="647700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-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0879" name="Text Box 15"/>
          <p:cNvSpPr txBox="1"/>
          <p:nvPr/>
        </p:nvSpPr>
        <p:spPr>
          <a:xfrm>
            <a:off x="7813675" y="5481638"/>
            <a:ext cx="647700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0880" name="Text Box 16"/>
          <p:cNvSpPr txBox="1"/>
          <p:nvPr/>
        </p:nvSpPr>
        <p:spPr>
          <a:xfrm>
            <a:off x="4645025" y="5408613"/>
            <a:ext cx="647700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-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0881" name="AutoShape 17"/>
          <p:cNvSpPr/>
          <p:nvPr/>
        </p:nvSpPr>
        <p:spPr>
          <a:xfrm>
            <a:off x="4860925" y="4579938"/>
            <a:ext cx="1079500" cy="144462"/>
          </a:xfrm>
          <a:prstGeom prst="rightArrow">
            <a:avLst>
              <a:gd name="adj1" fmla="val 50000"/>
              <a:gd name="adj2" fmla="val 186710"/>
            </a:avLst>
          </a:prstGeom>
          <a:solidFill>
            <a:schemeClr val="tx1"/>
          </a:solidFill>
          <a:ln w="38100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0882" name="Text Box 18"/>
          <p:cNvSpPr txBox="1"/>
          <p:nvPr/>
        </p:nvSpPr>
        <p:spPr>
          <a:xfrm>
            <a:off x="6192838" y="4221163"/>
            <a:ext cx="504825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endParaRPr lang="en-US" altLang="zh-CN" sz="3200" i="1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0883" name="Text Box 19"/>
          <p:cNvSpPr txBox="1"/>
          <p:nvPr/>
        </p:nvSpPr>
        <p:spPr>
          <a:xfrm>
            <a:off x="2124075" y="5481638"/>
            <a:ext cx="647700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endParaRPr lang="en-US" altLang="zh-CN" sz="3200" i="1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0884" name="Text Box 20"/>
          <p:cNvSpPr txBox="1"/>
          <p:nvPr/>
        </p:nvSpPr>
        <p:spPr>
          <a:xfrm>
            <a:off x="6156325" y="5229225"/>
            <a:ext cx="647700" cy="579438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endParaRPr lang="en-US" altLang="zh-CN" sz="3200" i="1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0885" name="Rectangle 21"/>
          <p:cNvSpPr/>
          <p:nvPr/>
        </p:nvSpPr>
        <p:spPr>
          <a:xfrm>
            <a:off x="503238" y="2349500"/>
            <a:ext cx="7467600" cy="1325563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en-US" altLang="zh-CN" sz="3200" b="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若选取电流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的参考方向从电压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u 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极经过元件本身流向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极，则称电压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与电流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对该元件取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关联参考方向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。否则，称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对元件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是非关联的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P10</a:t>
            </a:r>
            <a:endParaRPr lang="en-US" altLang="zh-CN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0886" name="Text Box 22"/>
          <p:cNvSpPr txBox="1"/>
          <p:nvPr/>
        </p:nvSpPr>
        <p:spPr>
          <a:xfrm>
            <a:off x="287338" y="1052513"/>
            <a:ext cx="7543800" cy="944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3200" b="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电流和电压的参考方向可任意假定，而且二者是相互独立的。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2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 animBg="1"/>
      <p:bldP spid="420867" grpId="0" animBg="1"/>
      <p:bldP spid="420868" grpId="0" animBg="1"/>
      <p:bldP spid="420869" grpId="0" animBg="1"/>
      <p:bldP spid="420872" grpId="0" animBg="1"/>
      <p:bldP spid="420875" grpId="0" animBg="1"/>
      <p:bldP spid="420876" grpId="0"/>
      <p:bldP spid="420877" grpId="0"/>
      <p:bldP spid="420878" grpId="0"/>
      <p:bldP spid="420879" grpId="0"/>
      <p:bldP spid="420880" grpId="0"/>
      <p:bldP spid="420881" grpId="0" animBg="1"/>
      <p:bldP spid="420882" grpId="0"/>
      <p:bldP spid="420883" grpId="0"/>
      <p:bldP spid="420884" grpId="0"/>
      <p:bldP spid="420885" grpId="0" animBg="1"/>
      <p:bldP spid="42088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39298" name="Object 2"/>
          <p:cNvGraphicFramePr>
            <a:graphicFrameLocks noChangeAspect="1"/>
          </p:cNvGraphicFramePr>
          <p:nvPr/>
        </p:nvGraphicFramePr>
        <p:xfrm>
          <a:off x="1835150" y="2060575"/>
          <a:ext cx="2989263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2990215" imgH="1705610" progId="Visio.Drawing.5">
                  <p:embed/>
                </p:oleObj>
              </mc:Choice>
              <mc:Fallback>
                <p:oleObj name="" r:id="rId1" imgW="2990215" imgH="1705610" progId="Visio.Drawing.5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2060575"/>
                        <a:ext cx="2989263" cy="170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299" name="Text Box 3"/>
          <p:cNvSpPr txBox="1"/>
          <p:nvPr/>
        </p:nvSpPr>
        <p:spPr>
          <a:xfrm>
            <a:off x="0" y="2528888"/>
            <a:ext cx="1981200" cy="1004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  <a:buClrTx/>
            </a:pPr>
            <a:r>
              <a:rPr lang="en-US" altLang="zh-CN" i="1" dirty="0">
                <a:solidFill>
                  <a:srgbClr val="D82E1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en-US" altLang="zh-CN" baseline="-25000" dirty="0">
                <a:solidFill>
                  <a:srgbClr val="D82E1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solidFill>
                  <a:srgbClr val="D82E1C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与</a:t>
            </a:r>
            <a:r>
              <a:rPr lang="en-US" altLang="zh-CN" i="1" dirty="0">
                <a:solidFill>
                  <a:srgbClr val="D82E1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baseline="-25000" dirty="0">
                <a:solidFill>
                  <a:srgbClr val="D82E1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solidFill>
                  <a:srgbClr val="D82E1C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关联</a:t>
            </a:r>
            <a:endParaRPr lang="zh-CN" altLang="en-US" dirty="0">
              <a:solidFill>
                <a:srgbClr val="D82E1C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  <a:p>
            <a:pPr algn="ctr">
              <a:spcBef>
                <a:spcPct val="50000"/>
              </a:spcBef>
              <a:buClrTx/>
            </a:pPr>
            <a:r>
              <a:rPr lang="en-US" altLang="zh-CN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en-US" altLang="zh-CN" baseline="-2500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solidFill>
                  <a:srgbClr val="341CAA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与</a:t>
            </a:r>
            <a:r>
              <a:rPr lang="en-US" altLang="zh-CN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baseline="-2500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非</a:t>
            </a:r>
            <a:r>
              <a:rPr lang="zh-CN" altLang="en-US" dirty="0">
                <a:solidFill>
                  <a:srgbClr val="341CAA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关联</a:t>
            </a:r>
            <a:endParaRPr lang="zh-CN" altLang="en-US" dirty="0">
              <a:solidFill>
                <a:srgbClr val="341CAA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439300" name="Object 4"/>
          <p:cNvGraphicFramePr>
            <a:graphicFrameLocks noChangeAspect="1"/>
          </p:cNvGraphicFramePr>
          <p:nvPr/>
        </p:nvGraphicFramePr>
        <p:xfrm>
          <a:off x="4895850" y="2097088"/>
          <a:ext cx="2097088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2096770" imgH="1624330" progId="Visio.Drawing.5">
                  <p:embed/>
                </p:oleObj>
              </mc:Choice>
              <mc:Fallback>
                <p:oleObj name="" r:id="rId3" imgW="2096770" imgH="1624330" progId="Visio.Drawing.5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5850" y="2097088"/>
                        <a:ext cx="2097088" cy="162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1" name="Text Box 5"/>
          <p:cNvSpPr txBox="1"/>
          <p:nvPr/>
        </p:nvSpPr>
        <p:spPr>
          <a:xfrm>
            <a:off x="6948488" y="2168525"/>
            <a:ext cx="1981200" cy="1735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  <a:buClrTx/>
            </a:pPr>
            <a:r>
              <a:rPr lang="en-US" altLang="zh-CN" i="1" dirty="0">
                <a:solidFill>
                  <a:srgbClr val="D82E1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zh-CN" altLang="en-US" dirty="0">
                <a:solidFill>
                  <a:srgbClr val="D82E1C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与</a:t>
            </a:r>
            <a:r>
              <a:rPr lang="en-US" altLang="zh-CN" i="1" dirty="0">
                <a:solidFill>
                  <a:srgbClr val="D82E1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 dirty="0">
                <a:solidFill>
                  <a:srgbClr val="D82E1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对元件</a:t>
            </a:r>
            <a:r>
              <a:rPr lang="en-US" altLang="zh-CN" dirty="0">
                <a:solidFill>
                  <a:srgbClr val="D82E1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D82E1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非</a:t>
            </a:r>
            <a:r>
              <a:rPr lang="zh-CN" altLang="en-US" dirty="0">
                <a:solidFill>
                  <a:srgbClr val="D82E1C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关联</a:t>
            </a:r>
            <a:endParaRPr lang="zh-CN" altLang="en-US" dirty="0">
              <a:solidFill>
                <a:srgbClr val="D82E1C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  <a:p>
            <a:pPr algn="ctr">
              <a:spcBef>
                <a:spcPct val="50000"/>
              </a:spcBef>
              <a:buClrTx/>
            </a:pPr>
            <a:r>
              <a:rPr lang="en-US" altLang="zh-CN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zh-CN" altLang="en-US" dirty="0">
                <a:solidFill>
                  <a:srgbClr val="341CAA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与</a:t>
            </a:r>
            <a:r>
              <a:rPr lang="en-US" altLang="zh-CN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对元件</a:t>
            </a:r>
            <a:r>
              <a:rPr lang="en-US" altLang="zh-CN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341CAA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关   联</a:t>
            </a:r>
            <a:endParaRPr lang="zh-CN" altLang="en-US" dirty="0">
              <a:solidFill>
                <a:srgbClr val="341CAA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46086" name="Text Box 6" descr="斜纹布"/>
          <p:cNvSpPr txBox="1"/>
          <p:nvPr/>
        </p:nvSpPr>
        <p:spPr>
          <a:xfrm>
            <a:off x="250825" y="1233488"/>
            <a:ext cx="7056438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例题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：试判断电路中电压电流参考方向关联否？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6087" name="Text Box 7"/>
          <p:cNvSpPr txBox="1"/>
          <p:nvPr/>
        </p:nvSpPr>
        <p:spPr>
          <a:xfrm>
            <a:off x="323850" y="333375"/>
            <a:ext cx="3240088" cy="51911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三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关联参考方向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9304" name="Text Box 8"/>
          <p:cNvSpPr txBox="1"/>
          <p:nvPr/>
        </p:nvSpPr>
        <p:spPr>
          <a:xfrm>
            <a:off x="250825" y="3860800"/>
            <a:ext cx="720725" cy="641350"/>
          </a:xfrm>
          <a:prstGeom prst="rect">
            <a:avLst/>
          </a:prstGeom>
          <a:solidFill>
            <a:srgbClr val="993366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9305" name="Text Box 9"/>
          <p:cNvSpPr txBox="1"/>
          <p:nvPr/>
        </p:nvSpPr>
        <p:spPr>
          <a:xfrm>
            <a:off x="863600" y="4113213"/>
            <a:ext cx="7272338" cy="6413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pPr marL="476250" indent="-476250" algn="just" eaLnBrk="0" hangingPunct="0">
              <a:buClrTx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分析电路前必须选定电压和电流的参考方向。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9306" name="Text Box 10"/>
          <p:cNvSpPr txBox="1"/>
          <p:nvPr/>
        </p:nvSpPr>
        <p:spPr>
          <a:xfrm>
            <a:off x="863600" y="4760913"/>
            <a:ext cx="7439025" cy="11303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pPr marL="476250" indent="-476250" eaLnBrk="0" hangingPunct="0">
              <a:buClrTx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参考方向一经选定，必须在图中相应位置标注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476250" indent="-476250" eaLnBrk="0" hangingPunct="0">
              <a:buClrTx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包括方向和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符号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），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在计算过程中不得任意改变。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9307" name="Text Box 11"/>
          <p:cNvSpPr txBox="1"/>
          <p:nvPr/>
        </p:nvSpPr>
        <p:spPr>
          <a:xfrm>
            <a:off x="935038" y="5805488"/>
            <a:ext cx="7524750" cy="822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buClrTx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参考方向不同时，其表达式相差一负号，但实际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方向不变。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9308" name="Line 12"/>
          <p:cNvSpPr/>
          <p:nvPr/>
        </p:nvSpPr>
        <p:spPr>
          <a:xfrm>
            <a:off x="4895850" y="1773238"/>
            <a:ext cx="0" cy="2376487"/>
          </a:xfrm>
          <a:prstGeom prst="line">
            <a:avLst/>
          </a:prstGeom>
          <a:ln w="28575" cap="flat" cmpd="sng">
            <a:solidFill>
              <a:srgbClr val="FF9900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439309" name="Line 13"/>
          <p:cNvSpPr/>
          <p:nvPr/>
        </p:nvSpPr>
        <p:spPr>
          <a:xfrm>
            <a:off x="1042988" y="4113213"/>
            <a:ext cx="7813675" cy="0"/>
          </a:xfrm>
          <a:prstGeom prst="line">
            <a:avLst/>
          </a:prstGeom>
          <a:ln w="28575" cap="flat" cmpd="sng">
            <a:solidFill>
              <a:srgbClr val="FF9900"/>
            </a:solidFill>
            <a:prstDash val="dash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80" fill="hold"/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" fill="hold"/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/>
      <p:bldP spid="439301" grpId="0"/>
      <p:bldP spid="439304" grpId="0" animBg="1"/>
      <p:bldP spid="439305" grpId="0"/>
      <p:bldP spid="439306" grpId="0"/>
      <p:bldP spid="43930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4963" name="Text Box 3"/>
          <p:cNvSpPr txBox="1"/>
          <p:nvPr/>
        </p:nvSpPr>
        <p:spPr>
          <a:xfrm>
            <a:off x="250825" y="2060575"/>
            <a:ext cx="8066088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       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电路中的电功率是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电场力做功的速率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，以符号</a:t>
            </a:r>
            <a:r>
              <a:rPr lang="en-US" altLang="zh-CN" sz="2800" i="1" dirty="0">
                <a:solidFill>
                  <a:srgbClr val="FFCC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lang="en-US" altLang="zh-CN" sz="2800" dirty="0">
                <a:solidFill>
                  <a:srgbClr val="FFCC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(t)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表示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，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aphicFrame>
        <p:nvGraphicFramePr>
          <p:cNvPr id="42496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059113" y="2924175"/>
          <a:ext cx="18732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826770" imgH="369570" progId="Equation.3">
                  <p:embed/>
                </p:oleObj>
              </mc:Choice>
              <mc:Fallback>
                <p:oleObj name="" r:id="rId1" imgW="826770" imgH="36957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59113" y="2924175"/>
                        <a:ext cx="1873250" cy="8810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5" name="Text Box 5"/>
          <p:cNvSpPr txBox="1"/>
          <p:nvPr/>
        </p:nvSpPr>
        <p:spPr>
          <a:xfrm>
            <a:off x="250825" y="3752850"/>
            <a:ext cx="828040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根据电压和电流的定义，在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电压和电流参考方向关联的情况下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功率又可写成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4967" name="Text Box 7"/>
          <p:cNvSpPr txBox="1"/>
          <p:nvPr/>
        </p:nvSpPr>
        <p:spPr>
          <a:xfrm>
            <a:off x="1008063" y="5516563"/>
            <a:ext cx="655161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若讨论的为直流电路，则功率为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800" i="1" dirty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i="1" dirty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 I</a:t>
            </a:r>
            <a:endParaRPr lang="en-US" altLang="zh-CN" sz="2800" i="1" dirty="0">
              <a:solidFill>
                <a:srgbClr val="FFCC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9" name="Text Box 12"/>
          <p:cNvSpPr txBox="1"/>
          <p:nvPr/>
        </p:nvSpPr>
        <p:spPr>
          <a:xfrm>
            <a:off x="647700" y="368300"/>
            <a:ext cx="7021513" cy="519113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1.3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电功率（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Power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）和能量（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Enerage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24975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19363" y="4652963"/>
          <a:ext cx="32162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1517650" imgH="398780" progId="Equation.3">
                  <p:embed/>
                </p:oleObj>
              </mc:Choice>
              <mc:Fallback>
                <p:oleObj name="" r:id="rId3" imgW="1517650" imgH="39878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9363" y="4652963"/>
                        <a:ext cx="3216275" cy="8905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79" name="Text Box 19"/>
          <p:cNvSpPr txBox="1"/>
          <p:nvPr/>
        </p:nvSpPr>
        <p:spPr>
          <a:xfrm>
            <a:off x="1042988" y="6129338"/>
            <a:ext cx="5576887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功率的单位：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W (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瓦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)        (Watt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，瓦特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7112" name="Text Box 20"/>
          <p:cNvSpPr txBox="1"/>
          <p:nvPr/>
        </p:nvSpPr>
        <p:spPr>
          <a:xfrm>
            <a:off x="215900" y="1268413"/>
            <a:ext cx="2808288" cy="485775"/>
          </a:xfrm>
          <a:prstGeom prst="rect">
            <a:avLst/>
          </a:prstGeom>
          <a:noFill/>
          <a:ln w="28575" cap="sq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、电功率的定义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/>
      <p:bldP spid="424965" grpId="0"/>
      <p:bldP spid="424967" grpId="0"/>
      <p:bldP spid="4249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217" name="Rectangle 8"/>
          <p:cNvSpPr/>
          <p:nvPr/>
        </p:nvSpPr>
        <p:spPr>
          <a:xfrm>
            <a:off x="250825" y="1881188"/>
            <a:ext cx="8893175" cy="2330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课先修课为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普通物理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高等数学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线性代数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工程数学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等课程。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是电类专业的一门重要的专业基础课，它对许多后续课程产生影响，如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模拟电路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数字电路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信号与系统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自控原理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微机原理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检测技术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等。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218" name="Rectangle 9"/>
          <p:cNvSpPr/>
          <p:nvPr/>
        </p:nvSpPr>
        <p:spPr>
          <a:xfrm>
            <a:off x="395288" y="873125"/>
            <a:ext cx="5653087" cy="655638"/>
          </a:xfrm>
          <a:prstGeom prst="rect">
            <a:avLst/>
          </a:prstGeom>
          <a:solidFill>
            <a:srgbClr val="FFFFFF">
              <a:alpha val="0"/>
            </a:srgbClr>
          </a:solidFill>
          <a:ln w="76200" cap="flat" cmpd="tri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32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sz="3200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本课程与其它课程的关系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1" name="PROJCTOR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3154" name="Text Box 2"/>
          <p:cNvSpPr txBox="1"/>
          <p:nvPr/>
        </p:nvSpPr>
        <p:spPr>
          <a:xfrm>
            <a:off x="503238" y="188913"/>
            <a:ext cx="3168650" cy="519112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2.  </a:t>
            </a:r>
            <a:r>
              <a:rPr lang="en-US" altLang="zh-CN" sz="2800" i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P = ui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的含义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3155" name="Text Box 3"/>
          <p:cNvSpPr txBox="1"/>
          <p:nvPr/>
        </p:nvSpPr>
        <p:spPr>
          <a:xfrm>
            <a:off x="2843213" y="800100"/>
            <a:ext cx="3810000" cy="51911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取</a:t>
            </a:r>
            <a:r>
              <a:rPr lang="zh-CN" altLang="zh-CN" sz="2800" dirty="0">
                <a:latin typeface="Times New Roman" panose="02020603050405020304" pitchFamily="18" charset="0"/>
                <a:ea typeface="仿宋_GB2312" pitchFamily="49" charset="-122"/>
              </a:rPr>
              <a:t>关联参考方向</a:t>
            </a:r>
            <a:endParaRPr lang="zh-CN" altLang="en-US" sz="28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3156" name="Text Box 4"/>
          <p:cNvSpPr txBox="1"/>
          <p:nvPr/>
        </p:nvSpPr>
        <p:spPr>
          <a:xfrm>
            <a:off x="2770188" y="1473200"/>
            <a:ext cx="4648200" cy="51911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P=ui   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表</a:t>
            </a:r>
            <a:r>
              <a:rPr lang="zh-CN" altLang="zh-CN" dirty="0">
                <a:latin typeface="Times New Roman" panose="02020603050405020304" pitchFamily="18" charset="0"/>
                <a:ea typeface="仿宋_GB2312" pitchFamily="49" charset="-122"/>
              </a:rPr>
              <a:t>示元件吸收的功率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3157" name="Text Box 5"/>
          <p:cNvSpPr txBox="1"/>
          <p:nvPr/>
        </p:nvSpPr>
        <p:spPr>
          <a:xfrm>
            <a:off x="2998788" y="2139950"/>
            <a:ext cx="4957762" cy="51911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&gt;0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吸收正功率   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实际吸收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3158" name="Text Box 6"/>
          <p:cNvSpPr txBox="1"/>
          <p:nvPr/>
        </p:nvSpPr>
        <p:spPr>
          <a:xfrm>
            <a:off x="3132138" y="2816225"/>
            <a:ext cx="4895850" cy="51911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&lt;0  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吸收负功率   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实际发出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3159" name="Text Box 7"/>
          <p:cNvSpPr txBox="1"/>
          <p:nvPr/>
        </p:nvSpPr>
        <p:spPr>
          <a:xfrm>
            <a:off x="3059113" y="4365625"/>
            <a:ext cx="4648200" cy="51911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dirty="0">
                <a:latin typeface="Times New Roman" panose="02020603050405020304" pitchFamily="18" charset="0"/>
                <a:ea typeface="仿宋_GB2312" pitchFamily="49" charset="-122"/>
              </a:rPr>
              <a:t>表示元件发出的功率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3160" name="Text Box 8"/>
          <p:cNvSpPr txBox="1"/>
          <p:nvPr/>
        </p:nvSpPr>
        <p:spPr>
          <a:xfrm>
            <a:off x="2987675" y="5086350"/>
            <a:ext cx="4957763" cy="51911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发出正功率   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实际发出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3161" name="Text Box 9"/>
          <p:cNvSpPr txBox="1"/>
          <p:nvPr/>
        </p:nvSpPr>
        <p:spPr>
          <a:xfrm>
            <a:off x="2987675" y="5662613"/>
            <a:ext cx="4813300" cy="51911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&lt;0 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发出负功率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实际吸收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3162" name="Text Box 10"/>
          <p:cNvSpPr txBox="1"/>
          <p:nvPr/>
        </p:nvSpPr>
        <p:spPr>
          <a:xfrm>
            <a:off x="2843213" y="3789363"/>
            <a:ext cx="4392612" cy="51911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取非</a:t>
            </a:r>
            <a:r>
              <a:rPr lang="zh-CN" altLang="zh-CN" sz="2800" dirty="0">
                <a:latin typeface="Times New Roman" panose="02020603050405020304" pitchFamily="18" charset="0"/>
                <a:ea typeface="仿宋_GB2312" pitchFamily="49" charset="-122"/>
              </a:rPr>
              <a:t>关联参考方向</a:t>
            </a:r>
            <a:endParaRPr lang="zh-CN" altLang="en-US" sz="28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33163" name="Group 11"/>
          <p:cNvGrpSpPr/>
          <p:nvPr/>
        </p:nvGrpSpPr>
        <p:grpSpPr>
          <a:xfrm>
            <a:off x="755650" y="4005263"/>
            <a:ext cx="1798638" cy="2308225"/>
            <a:chOff x="476" y="2659"/>
            <a:chExt cx="1133" cy="1454"/>
          </a:xfrm>
        </p:grpSpPr>
        <p:sp>
          <p:nvSpPr>
            <p:cNvPr id="48139" name="Text Box 12"/>
            <p:cNvSpPr txBox="1"/>
            <p:nvPr/>
          </p:nvSpPr>
          <p:spPr>
            <a:xfrm>
              <a:off x="1202" y="3748"/>
              <a:ext cx="363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40" name="Text Box 13"/>
            <p:cNvSpPr txBox="1"/>
            <p:nvPr/>
          </p:nvSpPr>
          <p:spPr>
            <a:xfrm>
              <a:off x="1202" y="2659"/>
              <a:ext cx="363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-</a:t>
              </a:r>
              <a:endPara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41" name="Rectangle 14"/>
            <p:cNvSpPr/>
            <p:nvPr/>
          </p:nvSpPr>
          <p:spPr>
            <a:xfrm>
              <a:off x="839" y="3158"/>
              <a:ext cx="363" cy="408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42" name="AutoShape 15"/>
            <p:cNvSpPr/>
            <p:nvPr/>
          </p:nvSpPr>
          <p:spPr>
            <a:xfrm>
              <a:off x="612" y="2886"/>
              <a:ext cx="91" cy="680"/>
            </a:xfrm>
            <a:prstGeom prst="downArrow">
              <a:avLst>
                <a:gd name="adj1" fmla="val 50000"/>
                <a:gd name="adj2" fmla="val 186709"/>
              </a:avLst>
            </a:prstGeom>
            <a:solidFill>
              <a:schemeClr val="tx1"/>
            </a:solidFill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43" name="Line 16"/>
            <p:cNvSpPr/>
            <p:nvPr/>
          </p:nvSpPr>
          <p:spPr>
            <a:xfrm>
              <a:off x="1020" y="2750"/>
              <a:ext cx="0" cy="127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48144" name="Text Box 17"/>
            <p:cNvSpPr txBox="1"/>
            <p:nvPr/>
          </p:nvSpPr>
          <p:spPr>
            <a:xfrm>
              <a:off x="476" y="3566"/>
              <a:ext cx="36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45" name="Text Box 18"/>
            <p:cNvSpPr txBox="1"/>
            <p:nvPr/>
          </p:nvSpPr>
          <p:spPr>
            <a:xfrm>
              <a:off x="1247" y="3203"/>
              <a:ext cx="36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33171" name="Group 19"/>
          <p:cNvGrpSpPr/>
          <p:nvPr/>
        </p:nvGrpSpPr>
        <p:grpSpPr>
          <a:xfrm>
            <a:off x="755650" y="908050"/>
            <a:ext cx="1870075" cy="2019300"/>
            <a:chOff x="476" y="1026"/>
            <a:chExt cx="1178" cy="1272"/>
          </a:xfrm>
        </p:grpSpPr>
        <p:sp>
          <p:nvSpPr>
            <p:cNvPr id="48147" name="Rectangle 20"/>
            <p:cNvSpPr/>
            <p:nvPr/>
          </p:nvSpPr>
          <p:spPr>
            <a:xfrm>
              <a:off x="839" y="1434"/>
              <a:ext cx="363" cy="408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48" name="Line 21"/>
            <p:cNvSpPr/>
            <p:nvPr/>
          </p:nvSpPr>
          <p:spPr>
            <a:xfrm>
              <a:off x="1020" y="1026"/>
              <a:ext cx="0" cy="127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48149" name="AutoShape 22"/>
            <p:cNvSpPr/>
            <p:nvPr/>
          </p:nvSpPr>
          <p:spPr>
            <a:xfrm>
              <a:off x="612" y="1162"/>
              <a:ext cx="91" cy="680"/>
            </a:xfrm>
            <a:prstGeom prst="downArrow">
              <a:avLst>
                <a:gd name="adj1" fmla="val 50000"/>
                <a:gd name="adj2" fmla="val 186709"/>
              </a:avLst>
            </a:prstGeom>
            <a:solidFill>
              <a:schemeClr val="tx1"/>
            </a:solidFill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50" name="Text Box 23"/>
            <p:cNvSpPr txBox="1"/>
            <p:nvPr/>
          </p:nvSpPr>
          <p:spPr>
            <a:xfrm>
              <a:off x="1247" y="1071"/>
              <a:ext cx="363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51" name="Text Box 24"/>
            <p:cNvSpPr txBox="1"/>
            <p:nvPr/>
          </p:nvSpPr>
          <p:spPr>
            <a:xfrm>
              <a:off x="1247" y="1933"/>
              <a:ext cx="363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-</a:t>
              </a:r>
              <a:endPara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52" name="Text Box 25"/>
            <p:cNvSpPr txBox="1"/>
            <p:nvPr/>
          </p:nvSpPr>
          <p:spPr>
            <a:xfrm>
              <a:off x="476" y="1888"/>
              <a:ext cx="36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53" name="Text Box 26"/>
            <p:cNvSpPr txBox="1"/>
            <p:nvPr/>
          </p:nvSpPr>
          <p:spPr>
            <a:xfrm>
              <a:off x="1292" y="1480"/>
              <a:ext cx="36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4" grpId="0" animBg="1"/>
      <p:bldP spid="433155" grpId="0"/>
      <p:bldP spid="433156" grpId="0"/>
      <p:bldP spid="433157" grpId="0"/>
      <p:bldP spid="433158" grpId="0"/>
      <p:bldP spid="433159" grpId="0"/>
      <p:bldP spid="433160" grpId="0"/>
      <p:bldP spid="433161" grpId="0"/>
      <p:bldP spid="43316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3938" name="Text Box 2"/>
          <p:cNvSpPr txBox="1"/>
          <p:nvPr/>
        </p:nvSpPr>
        <p:spPr>
          <a:xfrm>
            <a:off x="179388" y="188913"/>
            <a:ext cx="863600" cy="519112"/>
          </a:xfrm>
          <a:prstGeom prst="rect">
            <a:avLst/>
          </a:prstGeom>
          <a:solidFill>
            <a:srgbClr val="993366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3939" name="Group 3"/>
          <p:cNvGrpSpPr/>
          <p:nvPr/>
        </p:nvGrpSpPr>
        <p:grpSpPr>
          <a:xfrm>
            <a:off x="539750" y="260350"/>
            <a:ext cx="4895850" cy="3914775"/>
            <a:chOff x="612" y="300"/>
            <a:chExt cx="3084" cy="2466"/>
          </a:xfrm>
        </p:grpSpPr>
        <p:sp>
          <p:nvSpPr>
            <p:cNvPr id="49155" name="Line 4"/>
            <p:cNvSpPr/>
            <p:nvPr/>
          </p:nvSpPr>
          <p:spPr>
            <a:xfrm>
              <a:off x="3334" y="709"/>
              <a:ext cx="0" cy="1633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56" name="Rectangle 5"/>
            <p:cNvSpPr/>
            <p:nvPr/>
          </p:nvSpPr>
          <p:spPr>
            <a:xfrm>
              <a:off x="3198" y="1208"/>
              <a:ext cx="272" cy="453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algn="ctr" eaLnBrk="0" hangingPunct="0">
                <a:buClrTx/>
              </a:pPr>
              <a:r>
                <a:rPr lang="en-US" altLang="zh-CN" dirty="0">
                  <a:solidFill>
                    <a:srgbClr val="43421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dirty="0">
                <a:solidFill>
                  <a:srgbClr val="43421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57" name="Line 6"/>
            <p:cNvSpPr/>
            <p:nvPr/>
          </p:nvSpPr>
          <p:spPr>
            <a:xfrm>
              <a:off x="1021" y="709"/>
              <a:ext cx="2313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58" name="Line 7"/>
            <p:cNvSpPr/>
            <p:nvPr/>
          </p:nvSpPr>
          <p:spPr>
            <a:xfrm>
              <a:off x="1021" y="2342"/>
              <a:ext cx="2313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59" name="Line 8"/>
            <p:cNvSpPr/>
            <p:nvPr/>
          </p:nvSpPr>
          <p:spPr>
            <a:xfrm>
              <a:off x="1021" y="709"/>
              <a:ext cx="0" cy="1633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0" name="Line 9"/>
            <p:cNvSpPr/>
            <p:nvPr/>
          </p:nvSpPr>
          <p:spPr>
            <a:xfrm>
              <a:off x="2155" y="709"/>
              <a:ext cx="0" cy="1633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1" name="AutoShape 10"/>
            <p:cNvSpPr/>
            <p:nvPr/>
          </p:nvSpPr>
          <p:spPr>
            <a:xfrm>
              <a:off x="930" y="754"/>
              <a:ext cx="45" cy="363"/>
            </a:xfrm>
            <a:prstGeom prst="downArrow">
              <a:avLst>
                <a:gd name="adj1" fmla="val 50000"/>
                <a:gd name="adj2" fmla="val 201554"/>
              </a:avLst>
            </a:prstGeom>
            <a:solidFill>
              <a:schemeClr val="tx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2" name="AutoShape 11"/>
            <p:cNvSpPr/>
            <p:nvPr/>
          </p:nvSpPr>
          <p:spPr>
            <a:xfrm>
              <a:off x="3379" y="1752"/>
              <a:ext cx="45" cy="363"/>
            </a:xfrm>
            <a:prstGeom prst="downArrow">
              <a:avLst>
                <a:gd name="adj1" fmla="val 50000"/>
                <a:gd name="adj2" fmla="val 201554"/>
              </a:avLst>
            </a:prstGeom>
            <a:solidFill>
              <a:schemeClr val="tx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3" name="Rectangle 12"/>
            <p:cNvSpPr/>
            <p:nvPr/>
          </p:nvSpPr>
          <p:spPr>
            <a:xfrm>
              <a:off x="2472" y="573"/>
              <a:ext cx="544" cy="272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algn="ctr" eaLnBrk="0" hangingPunct="0">
                <a:buClrTx/>
              </a:pPr>
              <a:r>
                <a:rPr lang="en-US" altLang="zh-CN" dirty="0">
                  <a:solidFill>
                    <a:srgbClr val="434219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6</a:t>
              </a:r>
              <a:endParaRPr lang="en-US" altLang="zh-CN" dirty="0">
                <a:solidFill>
                  <a:srgbClr val="434219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4" name="Rectangle 13"/>
            <p:cNvSpPr/>
            <p:nvPr/>
          </p:nvSpPr>
          <p:spPr>
            <a:xfrm>
              <a:off x="2019" y="1208"/>
              <a:ext cx="272" cy="453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4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5" name="Rectangle 14"/>
            <p:cNvSpPr/>
            <p:nvPr/>
          </p:nvSpPr>
          <p:spPr>
            <a:xfrm>
              <a:off x="1293" y="573"/>
              <a:ext cx="499" cy="272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6" name="Rectangle 15"/>
            <p:cNvSpPr/>
            <p:nvPr/>
          </p:nvSpPr>
          <p:spPr>
            <a:xfrm>
              <a:off x="885" y="1208"/>
              <a:ext cx="272" cy="453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7" name="Rectangle 16"/>
            <p:cNvSpPr/>
            <p:nvPr/>
          </p:nvSpPr>
          <p:spPr>
            <a:xfrm>
              <a:off x="1293" y="2205"/>
              <a:ext cx="544" cy="273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3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8" name="AutoShape 17"/>
            <p:cNvSpPr/>
            <p:nvPr/>
          </p:nvSpPr>
          <p:spPr>
            <a:xfrm>
              <a:off x="2200" y="1752"/>
              <a:ext cx="91" cy="408"/>
            </a:xfrm>
            <a:prstGeom prst="upArrow">
              <a:avLst>
                <a:gd name="adj1" fmla="val 50000"/>
                <a:gd name="adj2" fmla="val 112025"/>
              </a:avLst>
            </a:prstGeom>
            <a:solidFill>
              <a:schemeClr val="tx1"/>
            </a:solidFill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9" name="Text Box 18"/>
            <p:cNvSpPr txBox="1"/>
            <p:nvPr/>
          </p:nvSpPr>
          <p:spPr>
            <a:xfrm>
              <a:off x="2200" y="1843"/>
              <a:ext cx="36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70" name="Text Box 19"/>
            <p:cNvSpPr txBox="1"/>
            <p:nvPr/>
          </p:nvSpPr>
          <p:spPr>
            <a:xfrm>
              <a:off x="3425" y="1843"/>
              <a:ext cx="27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71" name="Text Box 20"/>
            <p:cNvSpPr txBox="1"/>
            <p:nvPr/>
          </p:nvSpPr>
          <p:spPr>
            <a:xfrm>
              <a:off x="612" y="754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72" name="Text Box 21"/>
            <p:cNvSpPr txBox="1"/>
            <p:nvPr/>
          </p:nvSpPr>
          <p:spPr>
            <a:xfrm>
              <a:off x="1746" y="1707"/>
              <a:ext cx="31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73" name="Text Box 22"/>
            <p:cNvSpPr txBox="1"/>
            <p:nvPr/>
          </p:nvSpPr>
          <p:spPr>
            <a:xfrm>
              <a:off x="930" y="2433"/>
              <a:ext cx="31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74" name="Text Box 23"/>
            <p:cNvSpPr txBox="1"/>
            <p:nvPr/>
          </p:nvSpPr>
          <p:spPr>
            <a:xfrm>
              <a:off x="1111" y="936"/>
              <a:ext cx="31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75" name="Text Box 24"/>
            <p:cNvSpPr txBox="1"/>
            <p:nvPr/>
          </p:nvSpPr>
          <p:spPr>
            <a:xfrm>
              <a:off x="930" y="346"/>
              <a:ext cx="31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76" name="Text Box 25"/>
            <p:cNvSpPr txBox="1"/>
            <p:nvPr/>
          </p:nvSpPr>
          <p:spPr>
            <a:xfrm>
              <a:off x="2155" y="391"/>
              <a:ext cx="31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77" name="Text Box 26"/>
            <p:cNvSpPr txBox="1"/>
            <p:nvPr/>
          </p:nvSpPr>
          <p:spPr>
            <a:xfrm>
              <a:off x="2880" y="981"/>
              <a:ext cx="31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78" name="Text Box 27"/>
            <p:cNvSpPr txBox="1"/>
            <p:nvPr/>
          </p:nvSpPr>
          <p:spPr>
            <a:xfrm>
              <a:off x="1111" y="1616"/>
              <a:ext cx="31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－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79" name="Text Box 28"/>
            <p:cNvSpPr txBox="1"/>
            <p:nvPr/>
          </p:nvSpPr>
          <p:spPr>
            <a:xfrm>
              <a:off x="1837" y="2342"/>
              <a:ext cx="31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－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80" name="Text Box 29"/>
            <p:cNvSpPr txBox="1"/>
            <p:nvPr/>
          </p:nvSpPr>
          <p:spPr>
            <a:xfrm>
              <a:off x="3062" y="301"/>
              <a:ext cx="31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－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81" name="Text Box 30"/>
            <p:cNvSpPr txBox="1"/>
            <p:nvPr/>
          </p:nvSpPr>
          <p:spPr>
            <a:xfrm>
              <a:off x="2880" y="1571"/>
              <a:ext cx="31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－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82" name="Text Box 31"/>
            <p:cNvSpPr txBox="1"/>
            <p:nvPr/>
          </p:nvSpPr>
          <p:spPr>
            <a:xfrm>
              <a:off x="1746" y="890"/>
              <a:ext cx="31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－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83" name="Text Box 32"/>
            <p:cNvSpPr txBox="1"/>
            <p:nvPr/>
          </p:nvSpPr>
          <p:spPr>
            <a:xfrm>
              <a:off x="2563" y="301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84" name="Text Box 33"/>
            <p:cNvSpPr txBox="1"/>
            <p:nvPr/>
          </p:nvSpPr>
          <p:spPr>
            <a:xfrm>
              <a:off x="2835" y="1344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85" name="Text Box 34"/>
            <p:cNvSpPr txBox="1"/>
            <p:nvPr/>
          </p:nvSpPr>
          <p:spPr>
            <a:xfrm>
              <a:off x="1701" y="1299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86" name="Text Box 35"/>
            <p:cNvSpPr txBox="1"/>
            <p:nvPr/>
          </p:nvSpPr>
          <p:spPr>
            <a:xfrm>
              <a:off x="1384" y="2478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87" name="Text Box 36"/>
            <p:cNvSpPr txBox="1"/>
            <p:nvPr/>
          </p:nvSpPr>
          <p:spPr>
            <a:xfrm>
              <a:off x="1111" y="1299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88" name="Text Box 37"/>
            <p:cNvSpPr txBox="1"/>
            <p:nvPr/>
          </p:nvSpPr>
          <p:spPr>
            <a:xfrm>
              <a:off x="1338" y="300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423974" name="Text Box 38"/>
          <p:cNvSpPr txBox="1"/>
          <p:nvPr/>
        </p:nvSpPr>
        <p:spPr>
          <a:xfrm>
            <a:off x="5724525" y="404813"/>
            <a:ext cx="3168650" cy="30130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求图示电路中各方框所代表的元件消耗或产生的功率。已知：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sz="14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=1V,   U</a:t>
            </a:r>
            <a:r>
              <a:rPr lang="en-US" altLang="zh-CN" sz="14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 -3V,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sz="14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=8V,   U</a:t>
            </a:r>
            <a:r>
              <a:rPr lang="en-US" altLang="zh-CN" sz="1400" dirty="0"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 -4V,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sz="1400" dirty="0">
                <a:latin typeface="Times New Roman" panose="02020603050405020304" pitchFamily="18" charset="0"/>
                <a:ea typeface="仿宋_GB2312" pitchFamily="49" charset="-12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=7V,   U</a:t>
            </a:r>
            <a:r>
              <a:rPr lang="en-US" altLang="zh-CN" sz="1400" dirty="0">
                <a:latin typeface="Times New Roman" panose="02020603050405020304" pitchFamily="18" charset="0"/>
                <a:ea typeface="仿宋_GB2312" pitchFamily="49" charset="-12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 -3V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=2A,    I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=1A,  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 -1A  </a:t>
            </a:r>
            <a:endParaRPr lang="en-US" altLang="zh-CN" baseline="26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23975" name="Text Box 39"/>
          <p:cNvSpPr txBox="1"/>
          <p:nvPr/>
        </p:nvSpPr>
        <p:spPr>
          <a:xfrm>
            <a:off x="179388" y="3716338"/>
            <a:ext cx="719137" cy="519112"/>
          </a:xfrm>
          <a:prstGeom prst="rect">
            <a:avLst/>
          </a:prstGeom>
          <a:solidFill>
            <a:srgbClr val="993366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3976" name="Object 40"/>
          <p:cNvGraphicFramePr>
            <a:graphicFrameLocks noChangeAspect="1"/>
          </p:cNvGraphicFramePr>
          <p:nvPr/>
        </p:nvGraphicFramePr>
        <p:xfrm>
          <a:off x="179388" y="4365625"/>
          <a:ext cx="40322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2237105" imgH="233680" progId="Equation.3">
                  <p:embed/>
                </p:oleObj>
              </mc:Choice>
              <mc:Fallback>
                <p:oleObj name="" r:id="rId1" imgW="2237105" imgH="23368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388" y="4365625"/>
                        <a:ext cx="4032250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77" name="Object 41"/>
          <p:cNvGraphicFramePr>
            <a:graphicFrameLocks noChangeAspect="1"/>
          </p:cNvGraphicFramePr>
          <p:nvPr/>
        </p:nvGraphicFramePr>
        <p:xfrm>
          <a:off x="179388" y="4941888"/>
          <a:ext cx="4438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2616835" imgH="233680" progId="Equation.3">
                  <p:embed/>
                </p:oleObj>
              </mc:Choice>
              <mc:Fallback>
                <p:oleObj name="" r:id="rId3" imgW="2616835" imgH="23368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388" y="4941888"/>
                        <a:ext cx="443865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78" name="Object 42"/>
          <p:cNvGraphicFramePr>
            <a:graphicFrameLocks noChangeAspect="1"/>
          </p:cNvGraphicFramePr>
          <p:nvPr/>
        </p:nvGraphicFramePr>
        <p:xfrm>
          <a:off x="179388" y="5445125"/>
          <a:ext cx="42814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2353945" imgH="233680" progId="Equation.3">
                  <p:embed/>
                </p:oleObj>
              </mc:Choice>
              <mc:Fallback>
                <p:oleObj name="" r:id="rId5" imgW="2353945" imgH="23368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388" y="5445125"/>
                        <a:ext cx="4281487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79" name="Object 43"/>
          <p:cNvGraphicFramePr>
            <a:graphicFrameLocks noChangeAspect="1"/>
          </p:cNvGraphicFramePr>
          <p:nvPr/>
        </p:nvGraphicFramePr>
        <p:xfrm>
          <a:off x="4643438" y="5373688"/>
          <a:ext cx="43370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743200" imgH="233680" progId="Equation.3">
                  <p:embed/>
                </p:oleObj>
              </mc:Choice>
              <mc:Fallback>
                <p:oleObj name="" r:id="rId7" imgW="2743200" imgH="23368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3438" y="5373688"/>
                        <a:ext cx="433705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80" name="Object 44"/>
          <p:cNvGraphicFramePr>
            <a:graphicFrameLocks noChangeAspect="1"/>
          </p:cNvGraphicFramePr>
          <p:nvPr/>
        </p:nvGraphicFramePr>
        <p:xfrm>
          <a:off x="4716463" y="4797425"/>
          <a:ext cx="41814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2616835" imgH="233680" progId="Equation.3">
                  <p:embed/>
                </p:oleObj>
              </mc:Choice>
              <mc:Fallback>
                <p:oleObj name="" r:id="rId9" imgW="2616835" imgH="23368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6463" y="4797425"/>
                        <a:ext cx="4181475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81" name="Object 45"/>
          <p:cNvGraphicFramePr>
            <a:graphicFrameLocks noChangeAspect="1"/>
          </p:cNvGraphicFramePr>
          <p:nvPr/>
        </p:nvGraphicFramePr>
        <p:xfrm>
          <a:off x="4716463" y="4221163"/>
          <a:ext cx="40671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2607310" imgH="233680" progId="Equation.3">
                  <p:embed/>
                </p:oleObj>
              </mc:Choice>
              <mc:Fallback>
                <p:oleObj name="" r:id="rId11" imgW="2607310" imgH="23368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6463" y="4221163"/>
                        <a:ext cx="4067175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82" name="Text Box 46"/>
          <p:cNvSpPr txBox="1"/>
          <p:nvPr/>
        </p:nvSpPr>
        <p:spPr>
          <a:xfrm>
            <a:off x="250825" y="5934075"/>
            <a:ext cx="719138" cy="519113"/>
          </a:xfrm>
          <a:prstGeom prst="rect">
            <a:avLst/>
          </a:prstGeom>
          <a:solidFill>
            <a:srgbClr val="993366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3983" name="Text Box 47"/>
          <p:cNvSpPr txBox="1"/>
          <p:nvPr/>
        </p:nvSpPr>
        <p:spPr>
          <a:xfrm>
            <a:off x="1258888" y="5995988"/>
            <a:ext cx="6769100" cy="45720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对一完整的电路，发出的功率＝消耗的功率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4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2000"/>
                                        <p:tgtEl>
                                          <p:spTgt spid="4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2000"/>
                                        <p:tgtEl>
                                          <p:spTgt spid="4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2000"/>
                                        <p:tgtEl>
                                          <p:spTgt spid="4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2000"/>
                                        <p:tgtEl>
                                          <p:spTgt spid="4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2000"/>
                                        <p:tgtEl>
                                          <p:spTgt spid="4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2000"/>
                                        <p:tgtEl>
                                          <p:spTgt spid="4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3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3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nimBg="1"/>
      <p:bldP spid="423974" grpId="0"/>
      <p:bldP spid="423975" grpId="0" animBg="1"/>
      <p:bldP spid="423982" grpId="0" animBg="1"/>
      <p:bldP spid="42398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2019" name="Rectangle 3"/>
          <p:cNvSpPr/>
          <p:nvPr/>
        </p:nvSpPr>
        <p:spPr>
          <a:xfrm>
            <a:off x="431800" y="1160463"/>
            <a:ext cx="52927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ClrTx/>
              <a:buSzPct val="90000"/>
            </a:pPr>
            <a:r>
              <a:rPr lang="en-US" altLang="zh-CN" sz="2800" dirty="0">
                <a:solidFill>
                  <a:srgbClr val="D82E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800" dirty="0">
                <a:solidFill>
                  <a:srgbClr val="D82E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功率与电压</a:t>
            </a:r>
            <a:r>
              <a:rPr lang="en-US" altLang="zh-CN" sz="2800" i="1" dirty="0">
                <a:solidFill>
                  <a:srgbClr val="D82E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solidFill>
                  <a:srgbClr val="D82E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、电流</a:t>
            </a:r>
            <a:r>
              <a:rPr lang="en-US" altLang="zh-CN" sz="2800" i="1" dirty="0">
                <a:solidFill>
                  <a:srgbClr val="D82E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2800" dirty="0">
                <a:solidFill>
                  <a:srgbClr val="D82E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的关系</a:t>
            </a:r>
            <a:endParaRPr lang="zh-CN" altLang="en-US" sz="2800" dirty="0">
              <a:solidFill>
                <a:srgbClr val="D82E1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2023" name="Rectangle 7"/>
          <p:cNvSpPr/>
          <p:nvPr/>
        </p:nvSpPr>
        <p:spPr>
          <a:xfrm>
            <a:off x="287338" y="1844675"/>
            <a:ext cx="6248400" cy="1373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en-US" altLang="zh-CN" sz="2800" b="0" dirty="0">
                <a:solidFill>
                  <a:srgbClr val="341CA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如图</a:t>
            </a:r>
            <a:r>
              <a:rPr lang="en-US" altLang="zh-CN" sz="2800" dirty="0">
                <a:solidFill>
                  <a:srgbClr val="341CA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(a)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所示电路</a:t>
            </a:r>
            <a:r>
              <a:rPr lang="en-US" altLang="zh-CN" sz="2800" dirty="0">
                <a:solidFill>
                  <a:srgbClr val="341CAA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800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关联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方向</a:t>
            </a:r>
            <a:r>
              <a:rPr lang="en-US" altLang="zh-CN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sz="2800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 </a:t>
            </a:r>
            <a:r>
              <a:rPr lang="en-US" altLang="zh-CN" sz="280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d </a:t>
            </a:r>
            <a:r>
              <a:rPr lang="en-US" altLang="zh-CN" sz="2800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q</a:t>
            </a:r>
            <a:r>
              <a:rPr lang="en-US" altLang="zh-CN" sz="280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/d</a:t>
            </a:r>
            <a:r>
              <a:rPr lang="en-US" altLang="zh-CN" sz="2800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zh-CN" altLang="en-US" sz="280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en-US" altLang="zh-CN" sz="280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= d</a:t>
            </a:r>
            <a:r>
              <a:rPr lang="en-US" altLang="zh-CN" sz="2800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</a:t>
            </a:r>
            <a:r>
              <a:rPr lang="en-US" altLang="zh-CN" sz="280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/d</a:t>
            </a:r>
            <a:r>
              <a:rPr lang="en-US" altLang="zh-CN" sz="2800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q</a:t>
            </a:r>
            <a:r>
              <a:rPr lang="zh-CN" altLang="en-US" sz="2800" dirty="0">
                <a:solidFill>
                  <a:srgbClr val="341CA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故电路消耗的功率为</a:t>
            </a:r>
            <a:endParaRPr lang="zh-CN" altLang="en-US" sz="2800" dirty="0">
              <a:solidFill>
                <a:srgbClr val="341CA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2024" name="Text Box 8"/>
          <p:cNvSpPr txBox="1"/>
          <p:nvPr/>
        </p:nvSpPr>
        <p:spPr>
          <a:xfrm>
            <a:off x="2303463" y="3321050"/>
            <a:ext cx="2695575" cy="547688"/>
          </a:xfrm>
          <a:prstGeom prst="rect">
            <a:avLst/>
          </a:prstGeom>
          <a:noFill/>
          <a:ln w="28575" cap="flat" cmpd="sng">
            <a:solidFill>
              <a:srgbClr val="341CAA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buClrTx/>
            </a:pP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en-US" altLang="zh-CN" sz="2800" b="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342025" name="Object 9"/>
          <p:cNvGraphicFramePr>
            <a:graphicFrameLocks noChangeAspect="1"/>
          </p:cNvGraphicFramePr>
          <p:nvPr/>
        </p:nvGraphicFramePr>
        <p:xfrm>
          <a:off x="6624638" y="2673350"/>
          <a:ext cx="2208212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2227580" imgH="2976880" progId="Visio.Drawing.5">
                  <p:embed/>
                </p:oleObj>
              </mc:Choice>
              <mc:Fallback>
                <p:oleObj name="" r:id="rId1" imgW="2227580" imgH="2976880" progId="Visio.Drawing.5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8000"/>
                          </a:clrFrom>
                          <a:clrTo>
                            <a:srgbClr val="020202"/>
                          </a:clrTo>
                        </a:clrChange>
                        <a:clrChange>
                          <a:clrFrom>
                            <a:srgbClr val="94CC77"/>
                          </a:clrFrom>
                          <a:clrTo>
                            <a:srgbClr val="02020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24638" y="2673350"/>
                        <a:ext cx="2208212" cy="294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6" name="Rectangle 10"/>
          <p:cNvSpPr/>
          <p:nvPr/>
        </p:nvSpPr>
        <p:spPr>
          <a:xfrm>
            <a:off x="395288" y="4329113"/>
            <a:ext cx="601980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b="0" dirty="0">
                <a:solidFill>
                  <a:srgbClr val="341CA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对于图</a:t>
            </a:r>
            <a:r>
              <a:rPr lang="en-US" altLang="zh-CN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(b) 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，由于对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而言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非关联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dirty="0">
                <a:solidFill>
                  <a:srgbClr val="341CAA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消耗的功率为</a:t>
            </a:r>
            <a:endParaRPr lang="zh-CN" altLang="en-US" sz="2800" dirty="0">
              <a:solidFill>
                <a:srgbClr val="341CA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2027" name="Text Box 11"/>
          <p:cNvSpPr txBox="1"/>
          <p:nvPr/>
        </p:nvSpPr>
        <p:spPr>
          <a:xfrm>
            <a:off x="2555875" y="5624513"/>
            <a:ext cx="2695575" cy="547687"/>
          </a:xfrm>
          <a:prstGeom prst="rect">
            <a:avLst/>
          </a:prstGeom>
          <a:noFill/>
          <a:ln w="28575" cap="flat" cmpd="sng">
            <a:solidFill>
              <a:srgbClr val="341CAA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buClrTx/>
            </a:pP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sz="2800" b="0" dirty="0">
                <a:solidFill>
                  <a:srgbClr val="02020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en-US" altLang="zh-CN" sz="2800" b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en-US" altLang="zh-CN" sz="2800" b="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0184" name="Text Box 19"/>
          <p:cNvSpPr txBox="1"/>
          <p:nvPr/>
        </p:nvSpPr>
        <p:spPr>
          <a:xfrm>
            <a:off x="287338" y="368300"/>
            <a:ext cx="5761037" cy="519113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3.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电路吸收或发出功率的判断方法</a:t>
            </a:r>
            <a:endParaRPr lang="zh-CN" altLang="en-US" sz="2800" dirty="0">
              <a:solidFill>
                <a:srgbClr val="C5C5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/>
      <p:bldP spid="342023" grpId="0"/>
      <p:bldP spid="342024" grpId="0" animBg="1"/>
      <p:bldP spid="342026" grpId="0"/>
      <p:bldP spid="3420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62" name="Text Box 2"/>
          <p:cNvSpPr txBox="1"/>
          <p:nvPr/>
        </p:nvSpPr>
        <p:spPr>
          <a:xfrm>
            <a:off x="215900" y="3284538"/>
            <a:ext cx="1219200" cy="48895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ctr" anchorCtr="0">
            <a:spAutoFit/>
          </a:bodyPr>
          <a:p>
            <a:pPr algn="ctr">
              <a:buClrTx/>
            </a:pP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2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163" name="Text Box 3"/>
          <p:cNvSpPr txBox="1"/>
          <p:nvPr/>
        </p:nvSpPr>
        <p:spPr>
          <a:xfrm>
            <a:off x="2735263" y="3249613"/>
            <a:ext cx="5392737" cy="4889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ClrTx/>
            </a:pPr>
            <a:r>
              <a:rPr lang="zh-CN" altLang="en-US" sz="2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已知：图中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en-US" altLang="zh-CN" sz="2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 3 V</a:t>
            </a:r>
            <a:r>
              <a:rPr lang="zh-CN" altLang="en-US" sz="2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600" i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 sz="2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–</a:t>
            </a:r>
            <a:r>
              <a:rPr lang="en-US" altLang="zh-CN" sz="2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2 A</a:t>
            </a:r>
            <a:endParaRPr lang="en-US" altLang="zh-CN" sz="26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531813" y="5429250"/>
            <a:ext cx="589756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600" kern="1200" cap="none" spc="0" normalizeH="0" baseline="0" noProof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1" lang="zh-CN" altLang="en-US" sz="2600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解</a:t>
            </a:r>
            <a:r>
              <a:rPr kumimoji="1" lang="en-US" altLang="zh-CN" sz="2600" kern="1200" cap="none" spc="0" normalizeH="0" baseline="0" noProof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]</a:t>
            </a:r>
            <a:r>
              <a:rPr kumimoji="1" lang="en-US" altLang="zh-CN" sz="2600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en-US" altLang="zh-CN" sz="2600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 </a:t>
            </a:r>
            <a:r>
              <a:rPr kumimoji="1" lang="en-US" altLang="zh-CN" sz="2600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 </a:t>
            </a:r>
            <a:r>
              <a:rPr kumimoji="1" lang="en-US" altLang="zh-CN" sz="2600" i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UI</a:t>
            </a:r>
            <a:r>
              <a:rPr kumimoji="1" lang="en-US" altLang="zh-CN" sz="2600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</a:t>
            </a:r>
            <a:r>
              <a:rPr kumimoji="1" lang="en-US" altLang="zh-CN" sz="260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600" kern="1200" cap="none" spc="0" normalizeH="0" baseline="0" noProof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600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–2</a:t>
            </a:r>
            <a:r>
              <a:rPr kumimoji="1" lang="en-US" altLang="zh-CN" sz="2600" kern="1200" cap="none" spc="0" normalizeH="0" baseline="0" noProof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1" lang="en-US" altLang="zh-CN" sz="2600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 3 = – 6 W&lt;0</a:t>
            </a:r>
            <a:endParaRPr kumimoji="1" lang="en-US" altLang="zh-CN" sz="2600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48165" name="Text Box 5"/>
          <p:cNvSpPr txBox="1"/>
          <p:nvPr/>
        </p:nvSpPr>
        <p:spPr>
          <a:xfrm>
            <a:off x="2987675" y="3789363"/>
            <a:ext cx="5105400" cy="11239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30000"/>
              </a:lnSpc>
              <a:buClrTx/>
            </a:pPr>
            <a:r>
              <a:rPr lang="zh-CN" altLang="en-US" sz="2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求：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的功率，并说明它是电源还是负载。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6" name="Text Box 6"/>
          <p:cNvSpPr txBox="1"/>
          <p:nvPr/>
        </p:nvSpPr>
        <p:spPr>
          <a:xfrm>
            <a:off x="423863" y="4926013"/>
            <a:ext cx="7383462" cy="4889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ClrTx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分析：因为此例中电压、电流的参考方向相同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7" name="Text Box 7"/>
          <p:cNvSpPr txBox="1"/>
          <p:nvPr/>
        </p:nvSpPr>
        <p:spPr>
          <a:xfrm>
            <a:off x="604838" y="6005513"/>
            <a:ext cx="6838950" cy="4889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ClrTx/>
            </a:pPr>
            <a:r>
              <a:rPr lang="en-US" altLang="zh-CN" sz="2600" i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zh-CN" altLang="en-US" sz="2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为负值，所以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发出功率，是电源。</a:t>
            </a:r>
            <a:endParaRPr lang="zh-CN" altLang="en-US" sz="26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48169" name="Group 9"/>
          <p:cNvGrpSpPr/>
          <p:nvPr/>
        </p:nvGrpSpPr>
        <p:grpSpPr>
          <a:xfrm>
            <a:off x="1800225" y="2816225"/>
            <a:ext cx="976313" cy="2195513"/>
            <a:chOff x="1325" y="979"/>
            <a:chExt cx="615" cy="1383"/>
          </a:xfrm>
        </p:grpSpPr>
        <p:sp>
          <p:nvSpPr>
            <p:cNvPr id="51209" name="Text Box 10"/>
            <p:cNvSpPr txBox="1"/>
            <p:nvPr/>
          </p:nvSpPr>
          <p:spPr>
            <a:xfrm>
              <a:off x="1441" y="1582"/>
              <a:ext cx="331" cy="312"/>
            </a:xfrm>
            <a:prstGeom prst="rect">
              <a:avLst/>
            </a:prstGeom>
            <a:noFill/>
            <a:ln w="38100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>
                <a:buClrTx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10" name="Line 11"/>
            <p:cNvSpPr/>
            <p:nvPr/>
          </p:nvSpPr>
          <p:spPr>
            <a:xfrm>
              <a:off x="1604" y="1239"/>
              <a:ext cx="0" cy="33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11" name="Line 12"/>
            <p:cNvSpPr/>
            <p:nvPr/>
          </p:nvSpPr>
          <p:spPr>
            <a:xfrm>
              <a:off x="1604" y="1911"/>
              <a:ext cx="0" cy="33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12" name="Text Box 13"/>
            <p:cNvSpPr txBox="1"/>
            <p:nvPr/>
          </p:nvSpPr>
          <p:spPr>
            <a:xfrm>
              <a:off x="1351" y="979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13" name="Text Box 14"/>
            <p:cNvSpPr txBox="1"/>
            <p:nvPr/>
          </p:nvSpPr>
          <p:spPr>
            <a:xfrm>
              <a:off x="1325" y="207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14" name="Text Box 15"/>
            <p:cNvSpPr txBox="1"/>
            <p:nvPr/>
          </p:nvSpPr>
          <p:spPr>
            <a:xfrm>
              <a:off x="1737" y="1200"/>
              <a:ext cx="2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15" name="Line 16"/>
            <p:cNvSpPr/>
            <p:nvPr/>
          </p:nvSpPr>
          <p:spPr>
            <a:xfrm rot="5400000">
              <a:off x="1544" y="1380"/>
              <a:ext cx="305" cy="0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round/>
              <a:headEnd type="none" w="med" len="med"/>
              <a:tailEnd type="stealth" w="med" len="lg"/>
            </a:ln>
          </p:spPr>
        </p:sp>
      </p:grpSp>
      <p:sp>
        <p:nvSpPr>
          <p:cNvPr id="348179" name="Rectangle 19"/>
          <p:cNvSpPr/>
          <p:nvPr/>
        </p:nvSpPr>
        <p:spPr>
          <a:xfrm>
            <a:off x="323850" y="765175"/>
            <a:ext cx="8153400" cy="19796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b="0" dirty="0">
                <a:solidFill>
                  <a:srgbClr val="341CA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dirty="0">
                <a:solidFill>
                  <a:srgbClr val="341CAA"/>
                </a:solidFill>
                <a:latin typeface="仿宋_GB2312" pitchFamily="49" charset="-122"/>
                <a:ea typeface="仿宋_GB2312" pitchFamily="49" charset="-122"/>
              </a:rPr>
              <a:t>利用前面两式计算电路</a:t>
            </a:r>
            <a:r>
              <a:rPr lang="en-US" altLang="zh-CN" dirty="0">
                <a:solidFill>
                  <a:srgbClr val="341CAA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341CAA"/>
                </a:solidFill>
                <a:latin typeface="仿宋_GB2312" pitchFamily="49" charset="-122"/>
                <a:ea typeface="仿宋_GB2312" pitchFamily="49" charset="-122"/>
              </a:rPr>
              <a:t>消耗的功率时，</a:t>
            </a:r>
            <a:endParaRPr lang="zh-CN" altLang="en-US" dirty="0">
              <a:solidFill>
                <a:srgbClr val="341CAA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341CAA"/>
                </a:solidFill>
                <a:latin typeface="仿宋_GB2312" pitchFamily="49" charset="-122"/>
                <a:ea typeface="仿宋_GB2312" pitchFamily="49" charset="-122"/>
              </a:rPr>
              <a:t>①若</a:t>
            </a:r>
            <a:r>
              <a:rPr lang="en-US" altLang="zh-CN" dirty="0">
                <a:solidFill>
                  <a:srgbClr val="341CAA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dirty="0">
                <a:solidFill>
                  <a:srgbClr val="341CAA"/>
                </a:solidFill>
                <a:latin typeface="仿宋_GB2312" pitchFamily="49" charset="-122"/>
                <a:ea typeface="仿宋_GB2312" pitchFamily="49" charset="-122"/>
              </a:rPr>
              <a:t>&gt;0</a:t>
            </a:r>
            <a:r>
              <a:rPr lang="zh-CN" altLang="en-US" dirty="0">
                <a:solidFill>
                  <a:srgbClr val="341CAA"/>
                </a:solidFill>
                <a:latin typeface="仿宋_GB2312" pitchFamily="49" charset="-122"/>
                <a:ea typeface="仿宋_GB2312" pitchFamily="49" charset="-122"/>
              </a:rPr>
              <a:t>，则表示电路</a:t>
            </a:r>
            <a:r>
              <a:rPr lang="en-US" altLang="zh-CN" dirty="0">
                <a:solidFill>
                  <a:srgbClr val="341CAA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dirty="0">
                <a:solidFill>
                  <a:srgbClr val="341CAA"/>
                </a:solidFill>
                <a:latin typeface="仿宋_GB2312" pitchFamily="49" charset="-122"/>
                <a:ea typeface="仿宋_GB2312" pitchFamily="49" charset="-122"/>
              </a:rPr>
              <a:t>确实</a:t>
            </a:r>
            <a:r>
              <a:rPr lang="zh-CN" altLang="en-US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消耗（吸收）功率</a:t>
            </a:r>
            <a:r>
              <a:rPr lang="zh-CN" altLang="en-US" dirty="0">
                <a:solidFill>
                  <a:srgbClr val="341CAA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  <a:endParaRPr lang="zh-CN" altLang="en-US" dirty="0">
              <a:solidFill>
                <a:srgbClr val="341CAA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341CAA"/>
                </a:solidFill>
                <a:latin typeface="仿宋_GB2312" pitchFamily="49" charset="-122"/>
                <a:ea typeface="仿宋_GB2312" pitchFamily="49" charset="-122"/>
              </a:rPr>
              <a:t>②若</a:t>
            </a:r>
            <a:r>
              <a:rPr lang="en-US" altLang="zh-CN" dirty="0">
                <a:solidFill>
                  <a:srgbClr val="341CAA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dirty="0">
                <a:solidFill>
                  <a:srgbClr val="341CAA"/>
                </a:solidFill>
                <a:latin typeface="仿宋_GB2312" pitchFamily="49" charset="-122"/>
                <a:ea typeface="仿宋_GB2312" pitchFamily="49" charset="-122"/>
              </a:rPr>
              <a:t>&lt;0</a:t>
            </a:r>
            <a:r>
              <a:rPr lang="zh-CN" altLang="en-US" dirty="0">
                <a:solidFill>
                  <a:srgbClr val="341CAA"/>
                </a:solidFill>
                <a:latin typeface="仿宋_GB2312" pitchFamily="49" charset="-122"/>
                <a:ea typeface="仿宋_GB2312" pitchFamily="49" charset="-122"/>
              </a:rPr>
              <a:t>，则表示电路</a:t>
            </a:r>
            <a:r>
              <a:rPr lang="en-US" altLang="zh-CN" dirty="0">
                <a:solidFill>
                  <a:srgbClr val="341CAA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dirty="0">
                <a:solidFill>
                  <a:srgbClr val="341CAA"/>
                </a:solidFill>
                <a:latin typeface="仿宋_GB2312" pitchFamily="49" charset="-122"/>
                <a:ea typeface="仿宋_GB2312" pitchFamily="49" charset="-122"/>
              </a:rPr>
              <a:t>吸收的功率为负值，实质上它将</a:t>
            </a:r>
            <a:r>
              <a:rPr lang="zh-CN" altLang="en-US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产生（提供或发出）功率。</a:t>
            </a:r>
            <a:endParaRPr lang="zh-CN" altLang="en-US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323850" y="260350"/>
            <a:ext cx="3276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D82E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(2)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D82E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、功率的计算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animBg="1"/>
      <p:bldP spid="348163" grpId="0"/>
      <p:bldP spid="348164" grpId="0"/>
      <p:bldP spid="348165" grpId="0"/>
      <p:bldP spid="348166" grpId="0"/>
      <p:bldP spid="348167" grpId="0"/>
      <p:bldP spid="34817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1826" name="Rectangle 2"/>
          <p:cNvSpPr>
            <a:spLocks noGrp="1"/>
          </p:cNvSpPr>
          <p:nvPr>
            <p:ph type="subTitle" sz="quarter" idx="1"/>
          </p:nvPr>
        </p:nvSpPr>
        <p:spPr>
          <a:xfrm>
            <a:off x="684213" y="549275"/>
            <a:ext cx="7543800" cy="838200"/>
          </a:xfrm>
        </p:spPr>
        <p:txBody>
          <a:bodyPr vert="horz" wrap="square" lIns="91440" tIns="45720" rIns="91440" bIns="45720" anchor="t" anchorCtr="0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rgbClr val="333300"/>
                </a:solidFill>
                <a:latin typeface="宋体" panose="02010600030101010101" pitchFamily="2" charset="-122"/>
                <a:ea typeface="+mn-ea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333300"/>
                </a:solidFill>
                <a:latin typeface="+mn-lt"/>
                <a:ea typeface="黑体" panose="02010609060101010101" pitchFamily="2" charset="-122"/>
                <a:cs typeface="+mn-cs"/>
              </a:rPr>
              <a:t>例 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rgbClr val="333300"/>
                </a:solidFill>
                <a:latin typeface="+mn-lt"/>
                <a:ea typeface="黑体" panose="0201060906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rgbClr val="333300"/>
                </a:solidFill>
                <a:latin typeface="宋体" panose="02010600030101010101" pitchFamily="2" charset="-122"/>
                <a:ea typeface="+mn-ea"/>
                <a:cs typeface="+mn-cs"/>
              </a:rPr>
              <a:t>】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333300"/>
                </a:solidFill>
                <a:latin typeface="宋体" panose="02010600030101010101" pitchFamily="2" charset="-122"/>
                <a:ea typeface="+mn-ea"/>
                <a:cs typeface="+mn-cs"/>
              </a:rPr>
              <a:t>　计算下图中各元件的功率，指出该元件是作电源还是作为负载。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　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　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1827" name="Object 3"/>
          <p:cNvGraphicFramePr>
            <a:graphicFrameLocks noChangeAspect="1"/>
          </p:cNvGraphicFramePr>
          <p:nvPr/>
        </p:nvGraphicFramePr>
        <p:xfrm>
          <a:off x="1905000" y="4343400"/>
          <a:ext cx="4267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981200" imgH="203200" progId="Equation.3">
                  <p:embed/>
                </p:oleObj>
              </mc:Choice>
              <mc:Fallback>
                <p:oleObj name="" r:id="rId1" imgW="1981200" imgH="203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4343400"/>
                        <a:ext cx="426720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28" name="Rectangle 4"/>
          <p:cNvSpPr/>
          <p:nvPr/>
        </p:nvSpPr>
        <p:spPr>
          <a:xfrm>
            <a:off x="533400" y="1676400"/>
            <a:ext cx="4114800" cy="838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  <a:buClrTx/>
            </a:pP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zh-CN" altLang="en-US" dirty="0">
                <a:solidFill>
                  <a:srgbClr val="33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解（</a:t>
            </a:r>
            <a:r>
              <a:rPr lang="en-US" altLang="zh-CN" dirty="0">
                <a:solidFill>
                  <a:srgbClr val="33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33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）图中电压、电流为　　关联参考方向，所以　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829" name="Rectangle 5"/>
          <p:cNvSpPr/>
          <p:nvPr/>
        </p:nvSpPr>
        <p:spPr>
          <a:xfrm>
            <a:off x="609600" y="3886200"/>
            <a:ext cx="64770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  <a:buClrTx/>
            </a:pPr>
            <a:r>
              <a:rPr lang="zh-CN" altLang="en-US" dirty="0">
                <a:solidFill>
                  <a:srgbClr val="33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（ｂ）图中电压、电流为关联参考方向，所以</a:t>
            </a:r>
            <a:r>
              <a:rPr lang="zh-CN" altLang="en-US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33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1830" name="Object 6"/>
          <p:cNvGraphicFramePr>
            <a:graphicFrameLocks noChangeAspect="1"/>
          </p:cNvGraphicFramePr>
          <p:nvPr/>
        </p:nvGraphicFramePr>
        <p:xfrm>
          <a:off x="685800" y="2667000"/>
          <a:ext cx="4114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1879600" imgH="203200" progId="Equation.3">
                  <p:embed/>
                </p:oleObj>
              </mc:Choice>
              <mc:Fallback>
                <p:oleObj name="" r:id="rId3" imgW="1879600" imgH="203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667000"/>
                        <a:ext cx="4114800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31" name="Rectangle 7"/>
          <p:cNvSpPr/>
          <p:nvPr/>
        </p:nvSpPr>
        <p:spPr>
          <a:xfrm>
            <a:off x="685800" y="327660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  <a:buClrTx/>
            </a:pPr>
            <a:r>
              <a:rPr lang="zh-CN" altLang="en-US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Ａ产生电能，为电源。</a:t>
            </a:r>
            <a:endParaRPr lang="zh-CN" altLang="en-US" dirty="0">
              <a:solidFill>
                <a:srgbClr val="33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832" name="Rectangle 8"/>
          <p:cNvSpPr/>
          <p:nvPr/>
        </p:nvSpPr>
        <p:spPr>
          <a:xfrm>
            <a:off x="762000" y="502920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  <a:buClrTx/>
            </a:pPr>
            <a:r>
              <a:rPr lang="zh-CN" altLang="en-US" dirty="0">
                <a:solidFill>
                  <a:srgbClr val="33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Ｂ吸收电能，为负载。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1833" name="Object 9"/>
          <p:cNvGraphicFramePr>
            <a:graphicFrameLocks noChangeAspect="1"/>
          </p:cNvGraphicFramePr>
          <p:nvPr/>
        </p:nvGraphicFramePr>
        <p:xfrm>
          <a:off x="5029200" y="1447800"/>
          <a:ext cx="1411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1019175" imgH="1428750" progId="Paint.Picture">
                  <p:embed/>
                </p:oleObj>
              </mc:Choice>
              <mc:Fallback>
                <p:oleObj name="" r:id="rId5" imgW="1019175" imgH="1428750" progId="Paint.Picture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1447800"/>
                        <a:ext cx="1411288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4" name="Object 10"/>
          <p:cNvGraphicFramePr>
            <a:graphicFrameLocks noChangeAspect="1"/>
          </p:cNvGraphicFramePr>
          <p:nvPr/>
        </p:nvGraphicFramePr>
        <p:xfrm>
          <a:off x="6781800" y="1524000"/>
          <a:ext cx="14366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1114425" imgH="1419225" progId="Paint.Picture">
                  <p:embed/>
                </p:oleObj>
              </mc:Choice>
              <mc:Fallback>
                <p:oleObj name="" r:id="rId7" imgW="1114425" imgH="1419225" progId="Paint.Picture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1800" y="1524000"/>
                        <a:ext cx="1436688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183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182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183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6" grpId="0" build="p"/>
      <p:bldP spid="461828" grpId="0" build="p"/>
      <p:bldP spid="461829" grpId="0" build="p"/>
      <p:bldP spid="461831" grpId="0" build="p"/>
      <p:bldP spid="46183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2850" name="Rectangle 2"/>
          <p:cNvSpPr>
            <a:spLocks noGrp="1"/>
          </p:cNvSpPr>
          <p:nvPr>
            <p:ph type="subTitle" sz="quarter" idx="1"/>
          </p:nvPr>
        </p:nvSpPr>
        <p:spPr>
          <a:xfrm>
            <a:off x="539750" y="2997200"/>
            <a:ext cx="7019925" cy="661988"/>
          </a:xfrm>
        </p:spPr>
        <p:txBody>
          <a:bodyPr vert="horz" wrap="square" lIns="91440" tIns="45720" rIns="91440" bIns="45720" anchor="t" anchorCtr="0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333300"/>
                </a:solidFill>
                <a:latin typeface="+mn-lt"/>
                <a:ea typeface="+mn-ea"/>
                <a:cs typeface="+mn-cs"/>
              </a:rPr>
              <a:t>（ｃ）图中电压、电流为非关联参考方向，所以</a:t>
            </a:r>
            <a:endParaRPr kumimoji="0" lang="zh-CN" altLang="en-US" sz="2400" b="1" i="0" u="none" strike="noStrike" kern="1200" cap="none" spc="0" normalizeH="0" baseline="0" noProof="1" dirty="0">
              <a:solidFill>
                <a:srgbClr val="3333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2851" name="Object 3"/>
          <p:cNvGraphicFramePr>
            <a:graphicFrameLocks noChangeAspect="1"/>
          </p:cNvGraphicFramePr>
          <p:nvPr/>
        </p:nvGraphicFramePr>
        <p:xfrm>
          <a:off x="1547813" y="3587750"/>
          <a:ext cx="40386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879600" imgH="203200" progId="Equation.3">
                  <p:embed/>
                </p:oleObj>
              </mc:Choice>
              <mc:Fallback>
                <p:oleObj name="" r:id="rId1" imgW="1879600" imgH="2032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3587750"/>
                        <a:ext cx="403860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2" name="Object 4"/>
          <p:cNvGraphicFramePr>
            <a:graphicFrameLocks noChangeAspect="1"/>
          </p:cNvGraphicFramePr>
          <p:nvPr/>
        </p:nvGraphicFramePr>
        <p:xfrm>
          <a:off x="1800225" y="5316538"/>
          <a:ext cx="38862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1993900" imgH="203200" progId="Equation.3">
                  <p:embed/>
                </p:oleObj>
              </mc:Choice>
              <mc:Fallback>
                <p:oleObj name="" r:id="rId3" imgW="1993900" imgH="203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0225" y="5316538"/>
                        <a:ext cx="388620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3" name="Object 5"/>
          <p:cNvGraphicFramePr>
            <a:graphicFrameLocks noChangeAspect="1"/>
          </p:cNvGraphicFramePr>
          <p:nvPr/>
        </p:nvGraphicFramePr>
        <p:xfrm>
          <a:off x="1116013" y="260350"/>
          <a:ext cx="19050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1095375" imgH="1514475" progId="Paint.Picture">
                  <p:embed/>
                </p:oleObj>
              </mc:Choice>
              <mc:Fallback>
                <p:oleObj name="" r:id="rId5" imgW="1095375" imgH="1514475" progId="Paint.Picture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260350"/>
                        <a:ext cx="1905000" cy="255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4" name="Object 6"/>
          <p:cNvGraphicFramePr>
            <a:graphicFrameLocks noChangeAspect="1"/>
          </p:cNvGraphicFramePr>
          <p:nvPr/>
        </p:nvGraphicFramePr>
        <p:xfrm>
          <a:off x="4356100" y="188913"/>
          <a:ext cx="38862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2305050" imgH="1514475" progId="Paint.Picture">
                  <p:embed/>
                </p:oleObj>
              </mc:Choice>
              <mc:Fallback>
                <p:oleObj name="" r:id="rId7" imgW="2305050" imgH="1514475" progId="Paint.Picture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56100" y="188913"/>
                        <a:ext cx="3886200" cy="255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55" name="Rectangle 7"/>
          <p:cNvSpPr/>
          <p:nvPr/>
        </p:nvSpPr>
        <p:spPr>
          <a:xfrm>
            <a:off x="827088" y="4632325"/>
            <a:ext cx="7129462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  <a:buClrTx/>
            </a:pPr>
            <a:r>
              <a:rPr lang="zh-CN" altLang="en-US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（ｄ）图中电压、电流为非关联参考方向，所以 </a:t>
            </a:r>
            <a:endParaRPr lang="zh-CN" altLang="en-US" dirty="0">
              <a:solidFill>
                <a:srgbClr val="33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2856" name="Rectangle 8"/>
          <p:cNvSpPr/>
          <p:nvPr/>
        </p:nvSpPr>
        <p:spPr>
          <a:xfrm>
            <a:off x="1800225" y="4056063"/>
            <a:ext cx="32766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  <a:buClrTx/>
            </a:pPr>
            <a:r>
              <a:rPr lang="zh-CN" altLang="en-US" dirty="0">
                <a:solidFill>
                  <a:srgbClr val="33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Ｃ产生电能，为电源。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2857" name="Rectangle 9"/>
          <p:cNvSpPr/>
          <p:nvPr/>
        </p:nvSpPr>
        <p:spPr>
          <a:xfrm>
            <a:off x="1584325" y="5927725"/>
            <a:ext cx="35052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  <a:buClrTx/>
            </a:pPr>
            <a:r>
              <a:rPr lang="zh-CN" altLang="en-US" dirty="0">
                <a:solidFill>
                  <a:srgbClr val="33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Ｄ吸收电能，为负载。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2858" name="Text Box 10"/>
          <p:cNvSpPr txBox="1"/>
          <p:nvPr/>
        </p:nvSpPr>
        <p:spPr>
          <a:xfrm>
            <a:off x="7343775" y="5516563"/>
            <a:ext cx="1620838" cy="1004887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课堂练习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 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P25  1.1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5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285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285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285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285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0" grpId="0" build="p"/>
      <p:bldP spid="462855" grpId="0" build="p"/>
      <p:bldP spid="462856" grpId="0" build="p"/>
      <p:bldP spid="462857" grpId="0" build="p"/>
      <p:bldP spid="4628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082" name="Text Box 2"/>
          <p:cNvSpPr txBox="1"/>
          <p:nvPr/>
        </p:nvSpPr>
        <p:spPr>
          <a:xfrm>
            <a:off x="250825" y="333375"/>
            <a:ext cx="865188" cy="51911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083" name="Text Box 3"/>
          <p:cNvSpPr txBox="1"/>
          <p:nvPr/>
        </p:nvSpPr>
        <p:spPr>
          <a:xfrm>
            <a:off x="1116013" y="333375"/>
            <a:ext cx="446563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计算图示电路各元件的功率。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0084" name="Text Box 4"/>
          <p:cNvSpPr txBox="1"/>
          <p:nvPr/>
        </p:nvSpPr>
        <p:spPr>
          <a:xfrm>
            <a:off x="4284663" y="981075"/>
            <a:ext cx="647700" cy="51911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0085" name="Object 5"/>
          <p:cNvGraphicFramePr>
            <a:graphicFrameLocks noChangeAspect="1"/>
          </p:cNvGraphicFramePr>
          <p:nvPr/>
        </p:nvGraphicFramePr>
        <p:xfrm>
          <a:off x="5564188" y="1058863"/>
          <a:ext cx="12922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466725" imgH="204470" progId="Equation.3">
                  <p:embed/>
                </p:oleObj>
              </mc:Choice>
              <mc:Fallback>
                <p:oleObj name="" r:id="rId1" imgW="466725" imgH="20447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4188" y="1058863"/>
                        <a:ext cx="1292225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6" name="Object 6"/>
          <p:cNvGraphicFramePr>
            <a:graphicFrameLocks noChangeAspect="1"/>
          </p:cNvGraphicFramePr>
          <p:nvPr/>
        </p:nvGraphicFramePr>
        <p:xfrm>
          <a:off x="5580063" y="1773238"/>
          <a:ext cx="12969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447675" imgH="155575" progId="Equation.3">
                  <p:embed/>
                </p:oleObj>
              </mc:Choice>
              <mc:Fallback>
                <p:oleObj name="" r:id="rId3" imgW="447675" imgH="15557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0063" y="1773238"/>
                        <a:ext cx="1296987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7" name="Object 7"/>
          <p:cNvGraphicFramePr>
            <a:graphicFrameLocks noChangeAspect="1"/>
          </p:cNvGraphicFramePr>
          <p:nvPr/>
        </p:nvGraphicFramePr>
        <p:xfrm>
          <a:off x="5592763" y="3716338"/>
          <a:ext cx="304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87630" imgH="194310" progId="Equation.3">
                  <p:embed/>
                </p:oleObj>
              </mc:Choice>
              <mc:Fallback>
                <p:oleObj name="" r:id="rId5" imgW="87630" imgH="19431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92763" y="3716338"/>
                        <a:ext cx="304800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8" name="Text Box 8"/>
          <p:cNvSpPr txBox="1"/>
          <p:nvPr/>
        </p:nvSpPr>
        <p:spPr>
          <a:xfrm>
            <a:off x="7137400" y="3429000"/>
            <a:ext cx="14398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发出功率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0089" name="Text Box 9"/>
          <p:cNvSpPr txBox="1"/>
          <p:nvPr/>
        </p:nvSpPr>
        <p:spPr>
          <a:xfrm>
            <a:off x="5651500" y="4194175"/>
            <a:ext cx="15303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吸收功率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0090" name="Text Box 10"/>
          <p:cNvSpPr txBox="1"/>
          <p:nvPr/>
        </p:nvSpPr>
        <p:spPr>
          <a:xfrm>
            <a:off x="701675" y="4914900"/>
            <a:ext cx="4537075" cy="519113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满足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（发）＝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（吸）</a:t>
            </a:r>
            <a:endParaRPr lang="zh-CN" altLang="en-US" sz="28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30091" name="Group 11"/>
          <p:cNvGrpSpPr/>
          <p:nvPr/>
        </p:nvGrpSpPr>
        <p:grpSpPr>
          <a:xfrm>
            <a:off x="250825" y="836613"/>
            <a:ext cx="3889375" cy="2447925"/>
            <a:chOff x="158" y="527"/>
            <a:chExt cx="2450" cy="1542"/>
          </a:xfrm>
        </p:grpSpPr>
        <p:sp>
          <p:nvSpPr>
            <p:cNvPr id="54283" name="Line 12"/>
            <p:cNvSpPr/>
            <p:nvPr/>
          </p:nvSpPr>
          <p:spPr>
            <a:xfrm rot="10800000">
              <a:off x="1944" y="891"/>
              <a:ext cx="0" cy="117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4" name="Oval 13"/>
            <p:cNvSpPr/>
            <p:nvPr/>
          </p:nvSpPr>
          <p:spPr>
            <a:xfrm rot="10800000">
              <a:off x="559" y="1333"/>
              <a:ext cx="340" cy="340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285" name="Text Box 14"/>
            <p:cNvSpPr txBox="1"/>
            <p:nvPr/>
          </p:nvSpPr>
          <p:spPr>
            <a:xfrm rot="10800000">
              <a:off x="505" y="1024"/>
              <a:ext cx="26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6" name="Text Box 15"/>
            <p:cNvSpPr txBox="1"/>
            <p:nvPr/>
          </p:nvSpPr>
          <p:spPr>
            <a:xfrm>
              <a:off x="533" y="1573"/>
              <a:ext cx="19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7" name="Text Box 16"/>
            <p:cNvSpPr txBox="1"/>
            <p:nvPr/>
          </p:nvSpPr>
          <p:spPr>
            <a:xfrm>
              <a:off x="1443" y="1298"/>
              <a:ext cx="24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8" name="Line 17"/>
            <p:cNvSpPr/>
            <p:nvPr/>
          </p:nvSpPr>
          <p:spPr>
            <a:xfrm rot="5400000">
              <a:off x="1060" y="1746"/>
              <a:ext cx="0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9" name="Line 18"/>
            <p:cNvSpPr/>
            <p:nvPr/>
          </p:nvSpPr>
          <p:spPr>
            <a:xfrm rot="5400000">
              <a:off x="1060" y="571"/>
              <a:ext cx="0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0" name="Line 19"/>
            <p:cNvSpPr/>
            <p:nvPr/>
          </p:nvSpPr>
          <p:spPr>
            <a:xfrm rot="10800000">
              <a:off x="740" y="891"/>
              <a:ext cx="0" cy="117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1" name="Oval 20"/>
            <p:cNvSpPr/>
            <p:nvPr/>
          </p:nvSpPr>
          <p:spPr>
            <a:xfrm rot="10800000">
              <a:off x="1763" y="1333"/>
              <a:ext cx="340" cy="340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292" name="Text Box 21"/>
            <p:cNvSpPr txBox="1"/>
            <p:nvPr/>
          </p:nvSpPr>
          <p:spPr>
            <a:xfrm rot="10800000">
              <a:off x="1701" y="981"/>
              <a:ext cx="26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3" name="Text Box 22"/>
            <p:cNvSpPr txBox="1"/>
            <p:nvPr/>
          </p:nvSpPr>
          <p:spPr>
            <a:xfrm>
              <a:off x="1701" y="1570"/>
              <a:ext cx="19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4" name="Line 23"/>
            <p:cNvSpPr/>
            <p:nvPr/>
          </p:nvSpPr>
          <p:spPr>
            <a:xfrm rot="5400000">
              <a:off x="1627" y="1744"/>
              <a:ext cx="3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5" name="Line 24"/>
            <p:cNvSpPr/>
            <p:nvPr/>
          </p:nvSpPr>
          <p:spPr>
            <a:xfrm rot="-5400000" flipV="1">
              <a:off x="1628" y="567"/>
              <a:ext cx="1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6" name="Text Box 25"/>
            <p:cNvSpPr txBox="1"/>
            <p:nvPr/>
          </p:nvSpPr>
          <p:spPr>
            <a:xfrm>
              <a:off x="2064" y="1344"/>
              <a:ext cx="5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2A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297" name="Text Box 26"/>
            <p:cNvSpPr txBox="1"/>
            <p:nvPr/>
          </p:nvSpPr>
          <p:spPr>
            <a:xfrm>
              <a:off x="158" y="1344"/>
              <a:ext cx="4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5V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298" name="AutoShape 27"/>
            <p:cNvSpPr/>
            <p:nvPr/>
          </p:nvSpPr>
          <p:spPr>
            <a:xfrm>
              <a:off x="748" y="709"/>
              <a:ext cx="545" cy="90"/>
            </a:xfrm>
            <a:prstGeom prst="rightArrow">
              <a:avLst>
                <a:gd name="adj1" fmla="val 50000"/>
                <a:gd name="adj2" fmla="val 151304"/>
              </a:avLst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299" name="Text Box 28"/>
            <p:cNvSpPr txBox="1"/>
            <p:nvPr/>
          </p:nvSpPr>
          <p:spPr>
            <a:xfrm>
              <a:off x="1369" y="527"/>
              <a:ext cx="11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lang="zh-CN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0" name="AutoShape 29"/>
            <p:cNvSpPr/>
            <p:nvPr/>
          </p:nvSpPr>
          <p:spPr>
            <a:xfrm>
              <a:off x="2018" y="890"/>
              <a:ext cx="91" cy="363"/>
            </a:xfrm>
            <a:prstGeom prst="upArrow">
              <a:avLst>
                <a:gd name="adj1" fmla="val 50000"/>
                <a:gd name="adj2" fmla="val 99669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01" name="Line 30"/>
            <p:cNvSpPr/>
            <p:nvPr/>
          </p:nvSpPr>
          <p:spPr>
            <a:xfrm>
              <a:off x="1746" y="1525"/>
              <a:ext cx="363" cy="0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430111" name="Object 31"/>
          <p:cNvGraphicFramePr>
            <a:graphicFrameLocks noChangeAspect="1"/>
          </p:cNvGraphicFramePr>
          <p:nvPr/>
        </p:nvGraphicFramePr>
        <p:xfrm>
          <a:off x="3581400" y="2798763"/>
          <a:ext cx="51752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1917700" imgH="228600" progId="Equation.DSMT4">
                  <p:embed/>
                </p:oleObj>
              </mc:Choice>
              <mc:Fallback>
                <p:oleObj name="" r:id="rId7" imgW="1917700" imgH="2286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1400" y="2798763"/>
                        <a:ext cx="517525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2" name="Object 32"/>
          <p:cNvGraphicFramePr>
            <a:graphicFrameLocks noChangeAspect="1"/>
          </p:cNvGraphicFramePr>
          <p:nvPr/>
        </p:nvGraphicFramePr>
        <p:xfrm>
          <a:off x="989013" y="4103688"/>
          <a:ext cx="38766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1689100" imgH="228600" progId="Equation.DSMT4">
                  <p:embed/>
                </p:oleObj>
              </mc:Choice>
              <mc:Fallback>
                <p:oleObj name="" r:id="rId9" imgW="1689100" imgH="2286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9013" y="4103688"/>
                        <a:ext cx="3876675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3" name="Rectangle 33" descr="斜纹布"/>
          <p:cNvSpPr/>
          <p:nvPr/>
        </p:nvSpPr>
        <p:spPr>
          <a:xfrm>
            <a:off x="3348038" y="1449388"/>
            <a:ext cx="395287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s</a:t>
            </a:r>
            <a:endParaRPr lang="en-US" altLang="zh-CN" i="1" baseline="-25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10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10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2" grpId="0" animBg="1"/>
      <p:bldP spid="430083" grpId="0"/>
      <p:bldP spid="430084" grpId="0" animBg="1"/>
      <p:bldP spid="430088" grpId="0"/>
      <p:bldP spid="430089" grpId="0"/>
      <p:bldP spid="430090" grpId="0" animBg="1"/>
      <p:bldP spid="4301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51234" name="Text Box 2"/>
          <p:cNvSpPr txBox="1"/>
          <p:nvPr/>
        </p:nvSpPr>
        <p:spPr>
          <a:xfrm>
            <a:off x="179388" y="188913"/>
            <a:ext cx="828675" cy="579437"/>
          </a:xfrm>
          <a:prstGeom prst="rect">
            <a:avLst/>
          </a:prstGeom>
          <a:solidFill>
            <a:srgbClr val="993366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1235" name="Group 3"/>
          <p:cNvGrpSpPr/>
          <p:nvPr/>
        </p:nvGrpSpPr>
        <p:grpSpPr>
          <a:xfrm>
            <a:off x="539750" y="260350"/>
            <a:ext cx="4895850" cy="3914775"/>
            <a:chOff x="612" y="300"/>
            <a:chExt cx="3084" cy="2466"/>
          </a:xfrm>
        </p:grpSpPr>
        <p:sp>
          <p:nvSpPr>
            <p:cNvPr id="55299" name="Line 4"/>
            <p:cNvSpPr/>
            <p:nvPr/>
          </p:nvSpPr>
          <p:spPr>
            <a:xfrm>
              <a:off x="3334" y="709"/>
              <a:ext cx="0" cy="1633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0" name="Rectangle 5"/>
            <p:cNvSpPr/>
            <p:nvPr/>
          </p:nvSpPr>
          <p:spPr>
            <a:xfrm>
              <a:off x="3198" y="1208"/>
              <a:ext cx="272" cy="453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algn="ctr" eaLnBrk="0" hangingPunct="0">
                <a:buClrTx/>
              </a:pPr>
              <a:r>
                <a:rPr lang="en-US" altLang="zh-CN" dirty="0">
                  <a:solidFill>
                    <a:srgbClr val="43421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dirty="0">
                <a:solidFill>
                  <a:srgbClr val="43421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1" name="Line 6"/>
            <p:cNvSpPr/>
            <p:nvPr/>
          </p:nvSpPr>
          <p:spPr>
            <a:xfrm>
              <a:off x="1021" y="709"/>
              <a:ext cx="2313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2" name="Line 7"/>
            <p:cNvSpPr/>
            <p:nvPr/>
          </p:nvSpPr>
          <p:spPr>
            <a:xfrm>
              <a:off x="1021" y="2342"/>
              <a:ext cx="2313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3" name="Line 8"/>
            <p:cNvSpPr/>
            <p:nvPr/>
          </p:nvSpPr>
          <p:spPr>
            <a:xfrm>
              <a:off x="1021" y="709"/>
              <a:ext cx="0" cy="1633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4" name="Line 9"/>
            <p:cNvSpPr/>
            <p:nvPr/>
          </p:nvSpPr>
          <p:spPr>
            <a:xfrm>
              <a:off x="2155" y="709"/>
              <a:ext cx="0" cy="1633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5" name="AutoShape 10"/>
            <p:cNvSpPr/>
            <p:nvPr/>
          </p:nvSpPr>
          <p:spPr>
            <a:xfrm>
              <a:off x="930" y="754"/>
              <a:ext cx="45" cy="363"/>
            </a:xfrm>
            <a:prstGeom prst="downArrow">
              <a:avLst>
                <a:gd name="adj1" fmla="val 50000"/>
                <a:gd name="adj2" fmla="val 201554"/>
              </a:avLst>
            </a:prstGeom>
            <a:solidFill>
              <a:schemeClr val="tx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06" name="AutoShape 11"/>
            <p:cNvSpPr/>
            <p:nvPr/>
          </p:nvSpPr>
          <p:spPr>
            <a:xfrm>
              <a:off x="3379" y="1752"/>
              <a:ext cx="45" cy="363"/>
            </a:xfrm>
            <a:prstGeom prst="downArrow">
              <a:avLst>
                <a:gd name="adj1" fmla="val 50000"/>
                <a:gd name="adj2" fmla="val 201554"/>
              </a:avLst>
            </a:prstGeom>
            <a:solidFill>
              <a:schemeClr val="tx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07" name="Rectangle 12"/>
            <p:cNvSpPr/>
            <p:nvPr/>
          </p:nvSpPr>
          <p:spPr>
            <a:xfrm>
              <a:off x="2472" y="573"/>
              <a:ext cx="544" cy="272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algn="ctr" eaLnBrk="0" hangingPunct="0">
                <a:buClrTx/>
              </a:pPr>
              <a:r>
                <a:rPr lang="en-US" altLang="zh-CN" dirty="0">
                  <a:solidFill>
                    <a:srgbClr val="434219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6</a:t>
              </a:r>
              <a:endParaRPr lang="en-US" altLang="zh-CN" dirty="0">
                <a:solidFill>
                  <a:srgbClr val="434219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08" name="Rectangle 13"/>
            <p:cNvSpPr/>
            <p:nvPr/>
          </p:nvSpPr>
          <p:spPr>
            <a:xfrm>
              <a:off x="2019" y="1208"/>
              <a:ext cx="272" cy="453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4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09" name="Rectangle 14"/>
            <p:cNvSpPr/>
            <p:nvPr/>
          </p:nvSpPr>
          <p:spPr>
            <a:xfrm>
              <a:off x="1293" y="573"/>
              <a:ext cx="499" cy="272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10" name="Rectangle 15"/>
            <p:cNvSpPr/>
            <p:nvPr/>
          </p:nvSpPr>
          <p:spPr>
            <a:xfrm>
              <a:off x="885" y="1208"/>
              <a:ext cx="272" cy="453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11" name="Rectangle 16"/>
            <p:cNvSpPr/>
            <p:nvPr/>
          </p:nvSpPr>
          <p:spPr>
            <a:xfrm>
              <a:off x="1293" y="2205"/>
              <a:ext cx="544" cy="273"/>
            </a:xfrm>
            <a:prstGeom prst="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none" anchor="ctr" anchorCtr="0"/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3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12" name="AutoShape 17"/>
            <p:cNvSpPr/>
            <p:nvPr/>
          </p:nvSpPr>
          <p:spPr>
            <a:xfrm>
              <a:off x="2200" y="1752"/>
              <a:ext cx="91" cy="408"/>
            </a:xfrm>
            <a:prstGeom prst="upArrow">
              <a:avLst>
                <a:gd name="adj1" fmla="val 50000"/>
                <a:gd name="adj2" fmla="val 112025"/>
              </a:avLst>
            </a:prstGeom>
            <a:solidFill>
              <a:schemeClr val="tx1"/>
            </a:solidFill>
            <a:ln w="381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13" name="Text Box 18"/>
            <p:cNvSpPr txBox="1"/>
            <p:nvPr/>
          </p:nvSpPr>
          <p:spPr>
            <a:xfrm>
              <a:off x="2200" y="1843"/>
              <a:ext cx="36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14" name="Text Box 19"/>
            <p:cNvSpPr txBox="1"/>
            <p:nvPr/>
          </p:nvSpPr>
          <p:spPr>
            <a:xfrm>
              <a:off x="3425" y="1843"/>
              <a:ext cx="27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15" name="Text Box 20"/>
            <p:cNvSpPr txBox="1"/>
            <p:nvPr/>
          </p:nvSpPr>
          <p:spPr>
            <a:xfrm>
              <a:off x="612" y="754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16" name="Text Box 21"/>
            <p:cNvSpPr txBox="1"/>
            <p:nvPr/>
          </p:nvSpPr>
          <p:spPr>
            <a:xfrm>
              <a:off x="1746" y="1707"/>
              <a:ext cx="31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17" name="Text Box 22"/>
            <p:cNvSpPr txBox="1"/>
            <p:nvPr/>
          </p:nvSpPr>
          <p:spPr>
            <a:xfrm>
              <a:off x="930" y="2433"/>
              <a:ext cx="31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18" name="Text Box 23"/>
            <p:cNvSpPr txBox="1"/>
            <p:nvPr/>
          </p:nvSpPr>
          <p:spPr>
            <a:xfrm>
              <a:off x="1111" y="936"/>
              <a:ext cx="31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19" name="Text Box 24"/>
            <p:cNvSpPr txBox="1"/>
            <p:nvPr/>
          </p:nvSpPr>
          <p:spPr>
            <a:xfrm>
              <a:off x="930" y="346"/>
              <a:ext cx="31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20" name="Text Box 25"/>
            <p:cNvSpPr txBox="1"/>
            <p:nvPr/>
          </p:nvSpPr>
          <p:spPr>
            <a:xfrm>
              <a:off x="2155" y="391"/>
              <a:ext cx="31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21" name="Text Box 26"/>
            <p:cNvSpPr txBox="1"/>
            <p:nvPr/>
          </p:nvSpPr>
          <p:spPr>
            <a:xfrm>
              <a:off x="2880" y="981"/>
              <a:ext cx="31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22" name="Text Box 27"/>
            <p:cNvSpPr txBox="1"/>
            <p:nvPr/>
          </p:nvSpPr>
          <p:spPr>
            <a:xfrm>
              <a:off x="1111" y="1616"/>
              <a:ext cx="31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－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23" name="Text Box 28"/>
            <p:cNvSpPr txBox="1"/>
            <p:nvPr/>
          </p:nvSpPr>
          <p:spPr>
            <a:xfrm>
              <a:off x="1837" y="2342"/>
              <a:ext cx="31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－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24" name="Text Box 29"/>
            <p:cNvSpPr txBox="1"/>
            <p:nvPr/>
          </p:nvSpPr>
          <p:spPr>
            <a:xfrm>
              <a:off x="3062" y="301"/>
              <a:ext cx="31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－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25" name="Text Box 30"/>
            <p:cNvSpPr txBox="1"/>
            <p:nvPr/>
          </p:nvSpPr>
          <p:spPr>
            <a:xfrm>
              <a:off x="2880" y="1571"/>
              <a:ext cx="31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－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26" name="Text Box 31"/>
            <p:cNvSpPr txBox="1"/>
            <p:nvPr/>
          </p:nvSpPr>
          <p:spPr>
            <a:xfrm>
              <a:off x="1746" y="890"/>
              <a:ext cx="31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－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27" name="Text Box 32"/>
            <p:cNvSpPr txBox="1"/>
            <p:nvPr/>
          </p:nvSpPr>
          <p:spPr>
            <a:xfrm>
              <a:off x="2563" y="301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28" name="Text Box 33"/>
            <p:cNvSpPr txBox="1"/>
            <p:nvPr/>
          </p:nvSpPr>
          <p:spPr>
            <a:xfrm>
              <a:off x="2835" y="1344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29" name="Text Box 34"/>
            <p:cNvSpPr txBox="1"/>
            <p:nvPr/>
          </p:nvSpPr>
          <p:spPr>
            <a:xfrm>
              <a:off x="1701" y="1299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30" name="Text Box 35"/>
            <p:cNvSpPr txBox="1"/>
            <p:nvPr/>
          </p:nvSpPr>
          <p:spPr>
            <a:xfrm>
              <a:off x="1384" y="2478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31" name="Text Box 36"/>
            <p:cNvSpPr txBox="1"/>
            <p:nvPr/>
          </p:nvSpPr>
          <p:spPr>
            <a:xfrm>
              <a:off x="1111" y="1299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32" name="Text Box 37"/>
            <p:cNvSpPr txBox="1"/>
            <p:nvPr/>
          </p:nvSpPr>
          <p:spPr>
            <a:xfrm>
              <a:off x="1338" y="300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351270" name="Text Box 38"/>
          <p:cNvSpPr txBox="1"/>
          <p:nvPr/>
        </p:nvSpPr>
        <p:spPr>
          <a:xfrm>
            <a:off x="5724525" y="404813"/>
            <a:ext cx="3168650" cy="30130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求图示电路中各方框所代表的元件消耗或产生的功率。已知：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sz="14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=1V,   U</a:t>
            </a:r>
            <a:r>
              <a:rPr lang="en-US" altLang="zh-CN" sz="14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 -3V,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sz="14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=8V,   U</a:t>
            </a:r>
            <a:r>
              <a:rPr lang="en-US" altLang="zh-CN" sz="1400" dirty="0"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 -4V,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sz="1400" dirty="0">
                <a:latin typeface="Times New Roman" panose="02020603050405020304" pitchFamily="18" charset="0"/>
                <a:ea typeface="仿宋_GB2312" pitchFamily="49" charset="-12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=7V,   U</a:t>
            </a:r>
            <a:r>
              <a:rPr lang="en-US" altLang="zh-CN" sz="1400" dirty="0">
                <a:latin typeface="Times New Roman" panose="02020603050405020304" pitchFamily="18" charset="0"/>
                <a:ea typeface="仿宋_GB2312" pitchFamily="49" charset="-12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 -3V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=2A,    I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=1A,  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 -1A  </a:t>
            </a:r>
            <a:endParaRPr lang="en-US" altLang="zh-CN" baseline="26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1271" name="Text Box 39"/>
          <p:cNvSpPr txBox="1"/>
          <p:nvPr/>
        </p:nvSpPr>
        <p:spPr>
          <a:xfrm>
            <a:off x="179388" y="3716338"/>
            <a:ext cx="719137" cy="519112"/>
          </a:xfrm>
          <a:prstGeom prst="rect">
            <a:avLst/>
          </a:prstGeom>
          <a:solidFill>
            <a:srgbClr val="993366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1272" name="Object 40"/>
          <p:cNvGraphicFramePr>
            <a:graphicFrameLocks noChangeAspect="1"/>
          </p:cNvGraphicFramePr>
          <p:nvPr/>
        </p:nvGraphicFramePr>
        <p:xfrm>
          <a:off x="341313" y="4389438"/>
          <a:ext cx="38258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2062480" imgH="204470" progId="Equation.DSMT4">
                  <p:embed/>
                </p:oleObj>
              </mc:Choice>
              <mc:Fallback>
                <p:oleObj name="" r:id="rId1" imgW="2062480" imgH="20447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313" y="4389438"/>
                        <a:ext cx="3825875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73" name="Object 41"/>
          <p:cNvGraphicFramePr>
            <a:graphicFrameLocks noChangeAspect="1"/>
          </p:cNvGraphicFramePr>
          <p:nvPr/>
        </p:nvGraphicFramePr>
        <p:xfrm>
          <a:off x="179388" y="4941888"/>
          <a:ext cx="4438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2616835" imgH="233680" progId="Equation.3">
                  <p:embed/>
                </p:oleObj>
              </mc:Choice>
              <mc:Fallback>
                <p:oleObj name="" r:id="rId3" imgW="2616835" imgH="23368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388" y="4941888"/>
                        <a:ext cx="443865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74" name="Object 42"/>
          <p:cNvGraphicFramePr>
            <a:graphicFrameLocks noChangeAspect="1"/>
          </p:cNvGraphicFramePr>
          <p:nvPr/>
        </p:nvGraphicFramePr>
        <p:xfrm>
          <a:off x="179388" y="5445125"/>
          <a:ext cx="42814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2353945" imgH="233680" progId="Equation.3">
                  <p:embed/>
                </p:oleObj>
              </mc:Choice>
              <mc:Fallback>
                <p:oleObj name="" r:id="rId5" imgW="2353945" imgH="23368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388" y="5445125"/>
                        <a:ext cx="4281487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75" name="Object 43"/>
          <p:cNvGraphicFramePr>
            <a:graphicFrameLocks noChangeAspect="1"/>
          </p:cNvGraphicFramePr>
          <p:nvPr/>
        </p:nvGraphicFramePr>
        <p:xfrm>
          <a:off x="4643438" y="5373688"/>
          <a:ext cx="43370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2743200" imgH="233680" progId="Equation.3">
                  <p:embed/>
                </p:oleObj>
              </mc:Choice>
              <mc:Fallback>
                <p:oleObj name="" r:id="rId7" imgW="2743200" imgH="23368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3438" y="5373688"/>
                        <a:ext cx="433705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76" name="Object 44"/>
          <p:cNvGraphicFramePr>
            <a:graphicFrameLocks noChangeAspect="1"/>
          </p:cNvGraphicFramePr>
          <p:nvPr/>
        </p:nvGraphicFramePr>
        <p:xfrm>
          <a:off x="4716463" y="4797425"/>
          <a:ext cx="41814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2616835" imgH="233680" progId="Equation.3">
                  <p:embed/>
                </p:oleObj>
              </mc:Choice>
              <mc:Fallback>
                <p:oleObj name="" r:id="rId9" imgW="2616835" imgH="23368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6463" y="4797425"/>
                        <a:ext cx="4181475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77" name="Object 45"/>
          <p:cNvGraphicFramePr>
            <a:graphicFrameLocks noChangeAspect="1"/>
          </p:cNvGraphicFramePr>
          <p:nvPr/>
        </p:nvGraphicFramePr>
        <p:xfrm>
          <a:off x="4716463" y="4221163"/>
          <a:ext cx="40671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2607310" imgH="233680" progId="Equation.3">
                  <p:embed/>
                </p:oleObj>
              </mc:Choice>
              <mc:Fallback>
                <p:oleObj name="" r:id="rId11" imgW="2607310" imgH="23368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6463" y="4221163"/>
                        <a:ext cx="4067175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78" name="Text Box 46"/>
          <p:cNvSpPr txBox="1"/>
          <p:nvPr/>
        </p:nvSpPr>
        <p:spPr>
          <a:xfrm>
            <a:off x="250825" y="5934075"/>
            <a:ext cx="719138" cy="519113"/>
          </a:xfrm>
          <a:prstGeom prst="rect">
            <a:avLst/>
          </a:prstGeom>
          <a:solidFill>
            <a:srgbClr val="993366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1279" name="Text Box 47"/>
          <p:cNvSpPr txBox="1"/>
          <p:nvPr/>
        </p:nvSpPr>
        <p:spPr>
          <a:xfrm>
            <a:off x="1258888" y="5995988"/>
            <a:ext cx="6769100" cy="45720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对一完整的电路，发出的功率＝消耗的功率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3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2000"/>
                                        <p:tgtEl>
                                          <p:spTgt spid="3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2000"/>
                                        <p:tgtEl>
                                          <p:spTgt spid="3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2000"/>
                                        <p:tgtEl>
                                          <p:spTgt spid="35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2000"/>
                                        <p:tgtEl>
                                          <p:spTgt spid="35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2000"/>
                                        <p:tgtEl>
                                          <p:spTgt spid="3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2000"/>
                                        <p:tgtEl>
                                          <p:spTgt spid="3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nimBg="1"/>
      <p:bldP spid="351270" grpId="0"/>
      <p:bldP spid="351271" grpId="0" animBg="1"/>
      <p:bldP spid="351278" grpId="0" animBg="1"/>
      <p:bldP spid="35127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64898" name="Text Box 2" descr="斜纹布"/>
          <p:cNvSpPr txBox="1"/>
          <p:nvPr/>
        </p:nvSpPr>
        <p:spPr>
          <a:xfrm>
            <a:off x="358775" y="1196975"/>
            <a:ext cx="7956550" cy="2441575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(1)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、若元件在电路中消耗（吸收）功率，说明该元件在电路中相当于负载；发出（提供）功率说明元件在电路中相当于电源。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(2)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、电阻在电路中只能消耗功率，也就是说只能吸收功率。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6322" name="Text Box 3"/>
          <p:cNvSpPr txBox="1"/>
          <p:nvPr/>
        </p:nvSpPr>
        <p:spPr>
          <a:xfrm>
            <a:off x="395288" y="620713"/>
            <a:ext cx="2268537" cy="519112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几点说明：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64900" name="Text Box 4" descr="斜纹布"/>
          <p:cNvSpPr txBox="1"/>
          <p:nvPr/>
        </p:nvSpPr>
        <p:spPr>
          <a:xfrm>
            <a:off x="358775" y="3681413"/>
            <a:ext cx="7524750" cy="1373187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(3)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、对于含有多个电源的电路，电源在电路中不一定就发出功率，它也可以吸收功率，在电路中作为负载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64901" name="Text Box 5" descr="斜纹布"/>
          <p:cNvSpPr txBox="1"/>
          <p:nvPr/>
        </p:nvSpPr>
        <p:spPr>
          <a:xfrm>
            <a:off x="323850" y="5084763"/>
            <a:ext cx="7740650" cy="1160462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rgbClr val="FFCC00"/>
                </a:solidFill>
                <a:latin typeface="Times New Roman" panose="02020603050405020304" pitchFamily="18" charset="0"/>
                <a:ea typeface="仿宋_GB2312" pitchFamily="49" charset="-122"/>
              </a:rPr>
              <a:t>(4)</a:t>
            </a:r>
            <a:r>
              <a:rPr lang="zh-CN" altLang="en-US" sz="2800" dirty="0">
                <a:solidFill>
                  <a:srgbClr val="FFCC00"/>
                </a:solidFill>
                <a:latin typeface="Times New Roman" panose="02020603050405020304" pitchFamily="18" charset="0"/>
                <a:ea typeface="仿宋_GB2312" pitchFamily="49" charset="-122"/>
              </a:rPr>
              <a:t>、对一完整的电路</a:t>
            </a:r>
            <a:r>
              <a:rPr lang="en-US" altLang="zh-CN" sz="2800" dirty="0">
                <a:solidFill>
                  <a:srgbClr val="FFCC00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endParaRPr lang="en-US" altLang="zh-CN" sz="2800" dirty="0">
              <a:solidFill>
                <a:srgbClr val="FFCC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rgbClr val="FFCC00"/>
                </a:solidFill>
                <a:latin typeface="Times New Roman" panose="02020603050405020304" pitchFamily="18" charset="0"/>
                <a:ea typeface="仿宋_GB2312" pitchFamily="49" charset="-122"/>
              </a:rPr>
              <a:t>发出的功率＝消耗的功率</a:t>
            </a:r>
            <a:endParaRPr lang="zh-CN" altLang="en-US" sz="2800" dirty="0">
              <a:solidFill>
                <a:srgbClr val="FFCC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/>
      <p:bldP spid="464900" grpId="0"/>
      <p:bldP spid="46490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Text Box 2"/>
          <p:cNvSpPr txBox="1"/>
          <p:nvPr/>
        </p:nvSpPr>
        <p:spPr>
          <a:xfrm>
            <a:off x="287338" y="5084763"/>
            <a:ext cx="8569325" cy="1373187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b="0" dirty="0">
                <a:solidFill>
                  <a:srgbClr val="02020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对于一个二端元件（或电路），如果</a:t>
            </a:r>
            <a:r>
              <a:rPr lang="en-US" altLang="zh-CN" sz="2800" i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)≥0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，则称该元件（或电路）是无源的或是耗能元件（或电路）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600200" y="2743200"/>
          <a:ext cx="359727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1148080" imgH="632460" progId="Equation.3">
                  <p:embed/>
                </p:oleObj>
              </mc:Choice>
              <mc:Fallback>
                <p:oleObj name="" r:id="rId1" imgW="1148080" imgH="63246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41CAA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2743200"/>
                        <a:ext cx="3597275" cy="164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/>
          <p:cNvSpPr/>
          <p:nvPr/>
        </p:nvSpPr>
        <p:spPr>
          <a:xfrm>
            <a:off x="457200" y="1295400"/>
            <a:ext cx="7467600" cy="1373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en-US" altLang="zh-CN" sz="2800" b="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800" b="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根据功率的定义                    ，两边从</a:t>
            </a:r>
            <a:r>
              <a:rPr lang="en-US" altLang="zh-CN" sz="2800" b="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-∞</a:t>
            </a:r>
            <a:r>
              <a:rPr lang="zh-CN" altLang="en-US" sz="2800" b="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到</a:t>
            </a:r>
            <a:r>
              <a:rPr lang="en-US" altLang="zh-CN" sz="2800" b="0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endParaRPr lang="en-US" altLang="zh-CN" sz="2800" b="0" i="1" dirty="0">
              <a:solidFill>
                <a:srgbClr val="341CAA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ClrTx/>
            </a:pPr>
            <a:endParaRPr lang="en-US" altLang="zh-CN" sz="2800" b="0" i="1" dirty="0">
              <a:solidFill>
                <a:srgbClr val="341CAA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ClrTx/>
            </a:pPr>
            <a:r>
              <a:rPr lang="zh-CN" altLang="en-US" sz="2800" b="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积分，并考虑</a:t>
            </a:r>
            <a:r>
              <a:rPr lang="en-US" altLang="zh-CN" sz="2800" b="0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</a:t>
            </a:r>
            <a:r>
              <a:rPr lang="en-US" altLang="zh-CN" sz="2800" b="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(-∞) = 0</a:t>
            </a:r>
            <a:r>
              <a:rPr lang="zh-CN" altLang="en-US" sz="2800" b="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，得</a:t>
            </a:r>
            <a:endParaRPr lang="zh-CN" altLang="en-US" sz="2800" b="0" dirty="0">
              <a:solidFill>
                <a:srgbClr val="341CAA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7349" name="Rectangle 5"/>
          <p:cNvSpPr/>
          <p:nvPr/>
        </p:nvSpPr>
        <p:spPr>
          <a:xfrm>
            <a:off x="5410200" y="3810000"/>
            <a:ext cx="25939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</a:pPr>
            <a:r>
              <a:rPr lang="zh-CN" altLang="en-US" sz="2800" b="0" dirty="0">
                <a:solidFill>
                  <a:srgbClr val="341CAA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zh-CN" altLang="en-US" sz="2800" b="0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设</a:t>
            </a:r>
            <a:r>
              <a:rPr lang="en-US" altLang="zh-CN" sz="2800" b="0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zh-CN" altLang="en-US" sz="2800" b="0" dirty="0">
                <a:solidFill>
                  <a:srgbClr val="341CA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b="0" i="1" dirty="0">
                <a:solidFill>
                  <a:srgbClr val="341CA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 sz="2800" b="0" dirty="0">
                <a:solidFill>
                  <a:srgbClr val="341CA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关联</a:t>
            </a:r>
            <a:r>
              <a:rPr lang="zh-CN" altLang="en-US" sz="2800" b="0" dirty="0">
                <a:solidFill>
                  <a:srgbClr val="341CAA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0" dirty="0">
              <a:solidFill>
                <a:srgbClr val="341CA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3505200" y="1295400"/>
          <a:ext cx="15875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641985" imgH="330835" progId="Equation.3">
                  <p:embed/>
                </p:oleObj>
              </mc:Choice>
              <mc:Fallback>
                <p:oleObj name="" r:id="rId3" imgW="641985" imgH="33083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2020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1295400"/>
                        <a:ext cx="1587500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38200"/>
            <a:ext cx="2590800" cy="381000"/>
          </a:xfrm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D82E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D82E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、能量的计算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7352" name="Rectangle 14" descr="斜纹布"/>
          <p:cNvSpPr/>
          <p:nvPr/>
        </p:nvSpPr>
        <p:spPr>
          <a:xfrm>
            <a:off x="684213" y="4473575"/>
            <a:ext cx="5724525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能量的单位：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J  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焦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)        (Joule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，焦耳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77186" name="Rectangle 2"/>
          <p:cNvSpPr/>
          <p:nvPr/>
        </p:nvSpPr>
        <p:spPr>
          <a:xfrm>
            <a:off x="863600" y="1747838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、课时少，内容多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7187" name="Rectangle 3"/>
          <p:cNvSpPr/>
          <p:nvPr/>
        </p:nvSpPr>
        <p:spPr>
          <a:xfrm>
            <a:off x="3851275" y="1700213"/>
            <a:ext cx="23399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、分析方法多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7188" name="Rectangle 4"/>
          <p:cNvSpPr/>
          <p:nvPr/>
        </p:nvSpPr>
        <p:spPr>
          <a:xfrm>
            <a:off x="0" y="2276475"/>
            <a:ext cx="2808288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ClrTx/>
            </a:pPr>
            <a:r>
              <a:rPr lang="en-US" altLang="zh-CN" sz="2800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、学习方法</a:t>
            </a:r>
            <a:endParaRPr lang="zh-CN" altLang="en-US" sz="2800" dirty="0">
              <a:solidFill>
                <a:srgbClr val="FFCC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7189" name="Rectangle 5"/>
          <p:cNvSpPr/>
          <p:nvPr/>
        </p:nvSpPr>
        <p:spPr>
          <a:xfrm>
            <a:off x="935038" y="3141663"/>
            <a:ext cx="43211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）做好课前预习工作；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7190" name="Rectangle 6"/>
          <p:cNvSpPr/>
          <p:nvPr/>
        </p:nvSpPr>
        <p:spPr>
          <a:xfrm>
            <a:off x="935038" y="3644900"/>
            <a:ext cx="51498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）课中认真听讲，做好笔记；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287338" y="1125538"/>
            <a:ext cx="42846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课程特点（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少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多）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477192" name="Rectangle 8"/>
          <p:cNvSpPr/>
          <p:nvPr/>
        </p:nvSpPr>
        <p:spPr>
          <a:xfrm>
            <a:off x="6443663" y="1628775"/>
            <a:ext cx="1555750" cy="457200"/>
          </a:xfrm>
          <a:prstGeom prst="rect">
            <a:avLst/>
          </a:prstGeom>
          <a:noFill/>
          <a:ln w="889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、作业多</a:t>
            </a:r>
            <a:endParaRPr lang="zh-CN" altLang="en-US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7193" name="Rectangle 9"/>
          <p:cNvSpPr>
            <a:spLocks noChangeArrowheads="1"/>
          </p:cNvSpPr>
          <p:nvPr/>
        </p:nvSpPr>
        <p:spPr bwMode="auto">
          <a:xfrm>
            <a:off x="0" y="225425"/>
            <a:ext cx="5688013" cy="609600"/>
          </a:xfrm>
          <a:prstGeom prst="rect">
            <a:avLst/>
          </a:prstGeom>
          <a:noFill/>
          <a:ln w="76200" cmpd="tri">
            <a:solidFill>
              <a:srgbClr val="FFFFFF">
                <a:alpha val="0"/>
              </a:srgbClr>
            </a:solidFill>
            <a:miter lim="800000"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二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.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课程特点与学习方法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477194" name="Rectangle 10"/>
          <p:cNvSpPr/>
          <p:nvPr/>
        </p:nvSpPr>
        <p:spPr>
          <a:xfrm>
            <a:off x="863600" y="4905375"/>
            <a:ext cx="7272338" cy="457200"/>
          </a:xfrm>
          <a:prstGeom prst="rect">
            <a:avLst/>
          </a:prstGeom>
          <a:noFill/>
          <a:ln w="8890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、掌握基本概念、基本电路和基本分析方法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7195" name="Rectangle 11"/>
          <p:cNvSpPr/>
          <p:nvPr/>
        </p:nvSpPr>
        <p:spPr>
          <a:xfrm>
            <a:off x="863600" y="5516563"/>
            <a:ext cx="8097838" cy="1152525"/>
          </a:xfrm>
          <a:prstGeom prst="rect">
            <a:avLst/>
          </a:prstGeom>
          <a:noFill/>
          <a:ln w="88900">
            <a:noFill/>
          </a:ln>
        </p:spPr>
        <p:txBody>
          <a:bodyPr anchor="ctr" anchorCtr="0">
            <a:spAutoFit/>
          </a:bodyPr>
          <a:p>
            <a:pPr>
              <a:lnSpc>
                <a:spcPct val="145000"/>
              </a:lnSpc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能独立的应用所学的知识去分析和解决电路的实际问题</a:t>
            </a:r>
            <a:r>
              <a:rPr lang="zh-CN" altLang="en-US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能力。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7196" name="Rectangle 12" descr="斜纹布"/>
          <p:cNvSpPr/>
          <p:nvPr/>
        </p:nvSpPr>
        <p:spPr>
          <a:xfrm>
            <a:off x="863600" y="4184650"/>
            <a:ext cx="6203950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）课后及时复习并独立认真完成作业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6" grpId="0"/>
      <p:bldP spid="477187" grpId="0"/>
      <p:bldP spid="477188" grpId="0"/>
      <p:bldP spid="477189" grpId="0"/>
      <p:bldP spid="477190" grpId="0"/>
      <p:bldP spid="477191" grpId="0"/>
      <p:bldP spid="477192" grpId="0"/>
      <p:bldP spid="477194" grpId="0"/>
      <p:bldP spid="477195" grpId="0"/>
      <p:bldP spid="47719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  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8370" name="Text Box 3"/>
          <p:cNvSpPr txBox="1"/>
          <p:nvPr/>
        </p:nvSpPr>
        <p:spPr>
          <a:xfrm>
            <a:off x="1835150" y="260350"/>
            <a:ext cx="5722938" cy="64135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rgbClr val="009900"/>
            </a:prstShdw>
          </a:effectLst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1.4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电路元件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8371" name="Text Box 23"/>
          <p:cNvSpPr txBox="1"/>
          <p:nvPr/>
        </p:nvSpPr>
        <p:spPr>
          <a:xfrm>
            <a:off x="468313" y="1052513"/>
            <a:ext cx="2374900" cy="51911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元件特性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2281" name="Text Box 25" descr="斜纹布"/>
          <p:cNvSpPr txBox="1"/>
          <p:nvPr/>
        </p:nvSpPr>
        <p:spPr>
          <a:xfrm>
            <a:off x="611188" y="1916113"/>
            <a:ext cx="7129462" cy="822325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元件的两个端子的电路物理量的代数函数关系称为元件的端子特性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（元件特性）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2282" name="Text Box 26" descr="斜纹布"/>
          <p:cNvSpPr txBox="1"/>
          <p:nvPr/>
        </p:nvSpPr>
        <p:spPr>
          <a:xfrm>
            <a:off x="971550" y="3068638"/>
            <a:ext cx="4681538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电阻元件的元件特性：  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2283" name="Text Box 27" descr="斜纹布"/>
          <p:cNvSpPr txBox="1"/>
          <p:nvPr/>
        </p:nvSpPr>
        <p:spPr>
          <a:xfrm>
            <a:off x="792163" y="3752850"/>
            <a:ext cx="4968875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电容元件的元件特性：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2284" name="Text Box 28" descr="斜纹布"/>
          <p:cNvSpPr txBox="1"/>
          <p:nvPr/>
        </p:nvSpPr>
        <p:spPr>
          <a:xfrm>
            <a:off x="684213" y="4437063"/>
            <a:ext cx="5292725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电感元件的元件特性：</a:t>
            </a:r>
            <a:r>
              <a:rPr lang="el-GR" altLang="zh-CN" i="1" dirty="0">
                <a:latin typeface="Times New Roman" panose="02020603050405020304" pitchFamily="18" charset="0"/>
                <a:ea typeface="仿宋_GB2312" pitchFamily="49" charset="-122"/>
              </a:rPr>
              <a:t>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2286" name="Text Box 30"/>
          <p:cNvSpPr txBox="1"/>
          <p:nvPr/>
        </p:nvSpPr>
        <p:spPr>
          <a:xfrm>
            <a:off x="539750" y="5121275"/>
            <a:ext cx="3492500" cy="519113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、电路元件的分类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2287" name="Text Box 31" descr="斜纹布"/>
          <p:cNvSpPr txBox="1"/>
          <p:nvPr/>
        </p:nvSpPr>
        <p:spPr>
          <a:xfrm>
            <a:off x="719138" y="5984875"/>
            <a:ext cx="4968875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）线性元件与非线性元件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2288" name="AutoShape 32" descr="斜纹布"/>
          <p:cNvSpPr/>
          <p:nvPr/>
        </p:nvSpPr>
        <p:spPr>
          <a:xfrm>
            <a:off x="5688013" y="3176588"/>
            <a:ext cx="576262" cy="323850"/>
          </a:xfrm>
          <a:prstGeom prst="rightArrow">
            <a:avLst>
              <a:gd name="adj1" fmla="val 50000"/>
              <a:gd name="adj2" fmla="val 44460"/>
            </a:avLst>
          </a:prstGeom>
          <a:blipFill rotWithShape="0">
            <a:blip/>
          </a:blipFill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2289" name="Text Box 33" descr="斜纹布"/>
          <p:cNvSpPr txBox="1"/>
          <p:nvPr/>
        </p:nvSpPr>
        <p:spPr>
          <a:xfrm>
            <a:off x="6335713" y="3141663"/>
            <a:ext cx="2592387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u =i R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线性电阻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2290" name="AutoShape 34" descr="斜纹布"/>
          <p:cNvSpPr/>
          <p:nvPr/>
        </p:nvSpPr>
        <p:spPr>
          <a:xfrm>
            <a:off x="5543550" y="3897313"/>
            <a:ext cx="576263" cy="323850"/>
          </a:xfrm>
          <a:prstGeom prst="rightArrow">
            <a:avLst>
              <a:gd name="adj1" fmla="val 50000"/>
              <a:gd name="adj2" fmla="val 44460"/>
            </a:avLst>
          </a:prstGeom>
          <a:blipFill rotWithShape="0">
            <a:blip/>
          </a:blipFill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2291" name="Text Box 35" descr="斜纹布"/>
          <p:cNvSpPr txBox="1"/>
          <p:nvPr/>
        </p:nvSpPr>
        <p:spPr>
          <a:xfrm>
            <a:off x="6192838" y="3789363"/>
            <a:ext cx="2663825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q =C u</a:t>
            </a:r>
            <a:r>
              <a:rPr lang="en-US" altLang="zh-CN" i="1" baseline="-25000" dirty="0">
                <a:latin typeface="Times New Roman" panose="02020603050405020304" pitchFamily="18" charset="0"/>
                <a:ea typeface="仿宋_GB2312" pitchFamily="49" charset="-122"/>
              </a:rPr>
              <a:t>C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线性电容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2292" name="AutoShape 36" descr="斜纹布"/>
          <p:cNvSpPr/>
          <p:nvPr/>
        </p:nvSpPr>
        <p:spPr>
          <a:xfrm>
            <a:off x="5651500" y="4545013"/>
            <a:ext cx="576263" cy="323850"/>
          </a:xfrm>
          <a:prstGeom prst="rightArrow">
            <a:avLst>
              <a:gd name="adj1" fmla="val 50000"/>
              <a:gd name="adj2" fmla="val 44460"/>
            </a:avLst>
          </a:prstGeom>
          <a:blipFill rotWithShape="0">
            <a:blip/>
          </a:blipFill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2293" name="Text Box 37" descr="斜纹布"/>
          <p:cNvSpPr txBox="1"/>
          <p:nvPr/>
        </p:nvSpPr>
        <p:spPr>
          <a:xfrm>
            <a:off x="6192838" y="4437063"/>
            <a:ext cx="2735262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l-GR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 i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线性电感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81" grpId="0"/>
      <p:bldP spid="352282" grpId="0"/>
      <p:bldP spid="352283" grpId="0"/>
      <p:bldP spid="352284" grpId="0"/>
      <p:bldP spid="352286" grpId="0" animBg="1"/>
      <p:bldP spid="352287" grpId="0"/>
      <p:bldP spid="352288" grpId="0" animBg="1"/>
      <p:bldP spid="352289" grpId="0"/>
      <p:bldP spid="352290" grpId="0" animBg="1"/>
      <p:bldP spid="352291" grpId="0"/>
      <p:bldP spid="352292" grpId="0" animBg="1"/>
      <p:bldP spid="35229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9393" name="Text Box 2"/>
          <p:cNvSpPr txBox="1"/>
          <p:nvPr/>
        </p:nvSpPr>
        <p:spPr>
          <a:xfrm>
            <a:off x="179388" y="260350"/>
            <a:ext cx="3492500" cy="519113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、电路元件的分类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9394" name="Text Box 3" descr="斜纹布"/>
          <p:cNvSpPr txBox="1"/>
          <p:nvPr/>
        </p:nvSpPr>
        <p:spPr>
          <a:xfrm>
            <a:off x="0" y="981075"/>
            <a:ext cx="7092950" cy="1004888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）按电路元件与外部连接的端子数目分：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二端元件，三端元件，四端元件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……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59395" name="Group 9"/>
          <p:cNvGrpSpPr/>
          <p:nvPr/>
        </p:nvGrpSpPr>
        <p:grpSpPr>
          <a:xfrm>
            <a:off x="509588" y="2011363"/>
            <a:ext cx="865187" cy="1152525"/>
            <a:chOff x="521" y="1820"/>
            <a:chExt cx="545" cy="726"/>
          </a:xfrm>
        </p:grpSpPr>
        <p:sp>
          <p:nvSpPr>
            <p:cNvPr id="59396" name="Line 11"/>
            <p:cNvSpPr/>
            <p:nvPr/>
          </p:nvSpPr>
          <p:spPr>
            <a:xfrm>
              <a:off x="589" y="2205"/>
              <a:ext cx="477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chemeClr val="bg2"/>
              </a:prstShdw>
            </a:effectLst>
          </p:spPr>
        </p:sp>
        <p:sp>
          <p:nvSpPr>
            <p:cNvPr id="59397" name="Line 12"/>
            <p:cNvSpPr/>
            <p:nvPr/>
          </p:nvSpPr>
          <p:spPr>
            <a:xfrm>
              <a:off x="589" y="2523"/>
              <a:ext cx="477" cy="0"/>
            </a:xfrm>
            <a:prstGeom prst="line">
              <a:avLst/>
            </a:prstGeom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chemeClr val="bg2"/>
              </a:prstShdw>
            </a:effectLst>
          </p:spPr>
        </p:sp>
        <p:sp>
          <p:nvSpPr>
            <p:cNvPr id="59398" name="Oval 13"/>
            <p:cNvSpPr/>
            <p:nvPr/>
          </p:nvSpPr>
          <p:spPr>
            <a:xfrm>
              <a:off x="521" y="2160"/>
              <a:ext cx="68" cy="68"/>
            </a:xfrm>
            <a:prstGeom prst="ellipse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chemeClr val="bg2"/>
              </a:prstShdw>
            </a:effectLst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9399" name="Oval 14"/>
            <p:cNvSpPr/>
            <p:nvPr/>
          </p:nvSpPr>
          <p:spPr>
            <a:xfrm>
              <a:off x="521" y="2478"/>
              <a:ext cx="68" cy="68"/>
            </a:xfrm>
            <a:prstGeom prst="ellipse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chemeClr val="bg2"/>
              </a:prstShdw>
            </a:effectLst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9400" name="Text Box 15" descr="斜纹布"/>
            <p:cNvSpPr txBox="1"/>
            <p:nvPr/>
          </p:nvSpPr>
          <p:spPr>
            <a:xfrm>
              <a:off x="612" y="1820"/>
              <a:ext cx="386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chemeClr val="bg2"/>
              </a:prstShdw>
            </a:effectLst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9401" name="Text Box 16" descr="斜纹布"/>
            <p:cNvSpPr txBox="1"/>
            <p:nvPr/>
          </p:nvSpPr>
          <p:spPr>
            <a:xfrm>
              <a:off x="589" y="2183"/>
              <a:ext cx="386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chemeClr val="bg2"/>
              </a:prstShdw>
            </a:effectLst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9402" name="Line 17"/>
            <p:cNvSpPr/>
            <p:nvPr/>
          </p:nvSpPr>
          <p:spPr>
            <a:xfrm>
              <a:off x="635" y="2160"/>
              <a:ext cx="249" cy="0"/>
            </a:xfrm>
            <a:prstGeom prst="line">
              <a:avLst/>
            </a:prstGeom>
            <a:ln w="15875" cap="sq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prstShdw prst="shdw17" dist="17961" dir="2699999">
                <a:schemeClr val="bg2"/>
              </a:prstShdw>
            </a:effectLst>
          </p:spPr>
        </p:sp>
        <p:sp>
          <p:nvSpPr>
            <p:cNvPr id="59403" name="Line 18"/>
            <p:cNvSpPr/>
            <p:nvPr/>
          </p:nvSpPr>
          <p:spPr>
            <a:xfrm flipH="1">
              <a:off x="635" y="2478"/>
              <a:ext cx="227" cy="0"/>
            </a:xfrm>
            <a:prstGeom prst="line">
              <a:avLst/>
            </a:prstGeom>
            <a:ln w="19050" cap="sq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prstShdw prst="shdw17" dist="17961" dir="2699999">
                <a:schemeClr val="bg2"/>
              </a:prstShdw>
            </a:effectLst>
          </p:spPr>
        </p:sp>
      </p:grpSp>
      <p:grpSp>
        <p:nvGrpSpPr>
          <p:cNvPr id="357395" name="Group 19"/>
          <p:cNvGrpSpPr/>
          <p:nvPr/>
        </p:nvGrpSpPr>
        <p:grpSpPr>
          <a:xfrm>
            <a:off x="5665788" y="260350"/>
            <a:ext cx="3478212" cy="3384550"/>
            <a:chOff x="576" y="1632"/>
            <a:chExt cx="2304" cy="1728"/>
          </a:xfrm>
        </p:grpSpPr>
        <p:sp>
          <p:nvSpPr>
            <p:cNvPr id="59405" name="AutoShape 20"/>
            <p:cNvSpPr/>
            <p:nvPr/>
          </p:nvSpPr>
          <p:spPr>
            <a:xfrm>
              <a:off x="576" y="1632"/>
              <a:ext cx="2304" cy="1728"/>
            </a:xfrm>
            <a:prstGeom prst="verticalScroll">
              <a:avLst>
                <a:gd name="adj" fmla="val 12500"/>
              </a:avLst>
            </a:prstGeom>
            <a:solidFill>
              <a:srgbClr val="CC66FF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9406" name="Rectangle 21"/>
            <p:cNvSpPr/>
            <p:nvPr/>
          </p:nvSpPr>
          <p:spPr>
            <a:xfrm>
              <a:off x="865" y="1943"/>
              <a:ext cx="1823" cy="1166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</a:rPr>
                <a:t>集总（参数）元件 假定：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任何时刻，流入二端元件的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algn="ctr" eaLnBrk="0" hangingPunct="0">
                <a:buClr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一个端子的电流一定等于从另一端子流出的电流。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357398" name="Text Box 22" descr="斜纹布"/>
          <p:cNvSpPr txBox="1"/>
          <p:nvPr/>
        </p:nvSpPr>
        <p:spPr>
          <a:xfrm>
            <a:off x="3059113" y="2492375"/>
            <a:ext cx="1187450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7400" name="Text Box 24" descr="斜纹布"/>
          <p:cNvSpPr txBox="1"/>
          <p:nvPr/>
        </p:nvSpPr>
        <p:spPr>
          <a:xfrm>
            <a:off x="0" y="3897313"/>
            <a:ext cx="8964613" cy="822325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）时变元件（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time variant element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）与时不变元件（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time invariant element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7401" name="Text Box 25" descr="斜纹布"/>
          <p:cNvSpPr txBox="1"/>
          <p:nvPr/>
        </p:nvSpPr>
        <p:spPr>
          <a:xfrm>
            <a:off x="0" y="5013325"/>
            <a:ext cx="4968875" cy="457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）无源元件与有源元件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9410" name="矩形 1"/>
          <p:cNvSpPr/>
          <p:nvPr/>
        </p:nvSpPr>
        <p:spPr>
          <a:xfrm>
            <a:off x="1374775" y="2468563"/>
            <a:ext cx="550863" cy="781050"/>
          </a:xfrm>
          <a:prstGeom prst="rect">
            <a:avLst/>
          </a:prstGeom>
          <a:blipFill rotWithShape="0">
            <a:blip/>
          </a:blipFill>
          <a:ln w="28575" cap="sq" cmpd="sng">
            <a:solidFill>
              <a:srgbClr val="FFFF99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699999" algn="ctr" rotWithShape="0">
              <a:schemeClr val="bg2"/>
            </a:outerShdw>
          </a:effectLst>
        </p:spPr>
        <p:txBody>
          <a:bodyPr wrap="none" anchor="ctr" anchorCtr="0"/>
          <a:p>
            <a:pPr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8" grpId="0"/>
      <p:bldP spid="357400" grpId="0"/>
      <p:bldP spid="35740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  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434179" name="Text Box 3"/>
          <p:cNvSpPr txBox="1"/>
          <p:nvPr/>
        </p:nvSpPr>
        <p:spPr>
          <a:xfrm>
            <a:off x="1835150" y="260350"/>
            <a:ext cx="5722938" cy="64135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rgbClr val="009900"/>
            </a:prstShdw>
          </a:effectLst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1.4 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电阻元件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(resistor)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4180" name="Text Box 4"/>
          <p:cNvSpPr txBox="1"/>
          <p:nvPr/>
        </p:nvSpPr>
        <p:spPr>
          <a:xfrm>
            <a:off x="250825" y="4067175"/>
            <a:ext cx="3889375" cy="519113"/>
          </a:xfrm>
          <a:prstGeom prst="rect">
            <a:avLst/>
          </a:prstGeom>
          <a:solidFill>
            <a:srgbClr val="FF0000"/>
          </a:solidFill>
          <a:ln w="44450">
            <a:noFill/>
          </a:ln>
        </p:spPr>
        <p:txBody>
          <a:bodyPr anchor="ctr" anchorCtr="0">
            <a:spAutoFit/>
          </a:bodyPr>
          <a:p>
            <a:pPr algn="just" eaLnBrk="0" hangingPunct="0"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2.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线性定常电阻元件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4181" name="Text Box 5"/>
          <p:cNvSpPr txBox="1"/>
          <p:nvPr/>
        </p:nvSpPr>
        <p:spPr>
          <a:xfrm>
            <a:off x="539750" y="5589588"/>
            <a:ext cx="2232025" cy="495300"/>
          </a:xfrm>
          <a:prstGeom prst="rect">
            <a:avLst/>
          </a:prstGeom>
          <a:noFill/>
          <a:ln w="38100" cap="sq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0" hangingPunct="0"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电路符号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34182" name="Group 6"/>
          <p:cNvGrpSpPr/>
          <p:nvPr/>
        </p:nvGrpSpPr>
        <p:grpSpPr>
          <a:xfrm>
            <a:off x="3132138" y="5300663"/>
            <a:ext cx="2590800" cy="981075"/>
            <a:chOff x="1751" y="3320"/>
            <a:chExt cx="1632" cy="618"/>
          </a:xfrm>
        </p:grpSpPr>
        <p:sp>
          <p:nvSpPr>
            <p:cNvPr id="60422" name="Text Box 7"/>
            <p:cNvSpPr txBox="1"/>
            <p:nvPr/>
          </p:nvSpPr>
          <p:spPr>
            <a:xfrm>
              <a:off x="2462" y="3320"/>
              <a:ext cx="265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23" name="Rectangle 8"/>
            <p:cNvSpPr/>
            <p:nvPr/>
          </p:nvSpPr>
          <p:spPr>
            <a:xfrm>
              <a:off x="2327" y="3702"/>
              <a:ext cx="480" cy="236"/>
            </a:xfrm>
            <a:prstGeom prst="rect">
              <a:avLst/>
            </a:prstGeom>
            <a:solidFill>
              <a:srgbClr val="FFCC00"/>
            </a:solidFill>
            <a:ln w="1270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24" name="Line 9"/>
            <p:cNvSpPr/>
            <p:nvPr/>
          </p:nvSpPr>
          <p:spPr>
            <a:xfrm flipH="1" flipV="1">
              <a:off x="1751" y="3820"/>
              <a:ext cx="576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60425" name="Line 10"/>
            <p:cNvSpPr/>
            <p:nvPr/>
          </p:nvSpPr>
          <p:spPr>
            <a:xfrm>
              <a:off x="2807" y="3820"/>
              <a:ext cx="576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sp>
        <p:nvSpPr>
          <p:cNvPr id="434187" name="Text Box 11"/>
          <p:cNvSpPr txBox="1"/>
          <p:nvPr/>
        </p:nvSpPr>
        <p:spPr>
          <a:xfrm>
            <a:off x="250825" y="1844675"/>
            <a:ext cx="1512888" cy="495300"/>
          </a:xfrm>
          <a:prstGeom prst="rect">
            <a:avLst/>
          </a:prstGeom>
          <a:noFill/>
          <a:ln w="38100" cap="sq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电阻元件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4188" name="AutoShape 12"/>
          <p:cNvSpPr/>
          <p:nvPr/>
        </p:nvSpPr>
        <p:spPr>
          <a:xfrm>
            <a:off x="1979613" y="1989138"/>
            <a:ext cx="647700" cy="144462"/>
          </a:xfrm>
          <a:prstGeom prst="rightArrow">
            <a:avLst>
              <a:gd name="adj1" fmla="val 50000"/>
              <a:gd name="adj2" fmla="val 112026"/>
            </a:avLst>
          </a:prstGeom>
          <a:solidFill>
            <a:schemeClr val="tx1"/>
          </a:solidFill>
          <a:ln w="381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4189" name="Text Box 13"/>
          <p:cNvSpPr txBox="1"/>
          <p:nvPr/>
        </p:nvSpPr>
        <p:spPr>
          <a:xfrm>
            <a:off x="2627313" y="1700213"/>
            <a:ext cx="6192837" cy="82232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对电流呈现阻力的元件。其伏安关系用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～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平面的一条曲线来描述：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34190" name="Object 14"/>
          <p:cNvGraphicFramePr>
            <a:graphicFrameLocks noChangeAspect="1"/>
          </p:cNvGraphicFramePr>
          <p:nvPr/>
        </p:nvGraphicFramePr>
        <p:xfrm>
          <a:off x="1547813" y="2781300"/>
          <a:ext cx="20161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680720" imgH="175260" progId="Equation.3">
                  <p:embed/>
                </p:oleObj>
              </mc:Choice>
              <mc:Fallback>
                <p:oleObj name="" r:id="rId1" imgW="680720" imgH="17526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2781300"/>
                        <a:ext cx="2016125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4191" name="Group 15"/>
          <p:cNvGrpSpPr/>
          <p:nvPr/>
        </p:nvGrpSpPr>
        <p:grpSpPr>
          <a:xfrm>
            <a:off x="5940425" y="2276475"/>
            <a:ext cx="2879725" cy="1800225"/>
            <a:chOff x="3742" y="1434"/>
            <a:chExt cx="1814" cy="1134"/>
          </a:xfrm>
        </p:grpSpPr>
        <p:sp>
          <p:nvSpPr>
            <p:cNvPr id="60431" name="Text Box 16"/>
            <p:cNvSpPr txBox="1"/>
            <p:nvPr/>
          </p:nvSpPr>
          <p:spPr>
            <a:xfrm>
              <a:off x="5239" y="2024"/>
              <a:ext cx="31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60432" name="Group 17"/>
            <p:cNvGrpSpPr/>
            <p:nvPr/>
          </p:nvGrpSpPr>
          <p:grpSpPr>
            <a:xfrm>
              <a:off x="3742" y="1434"/>
              <a:ext cx="1542" cy="1134"/>
              <a:chOff x="3946" y="1026"/>
              <a:chExt cx="1542" cy="1134"/>
            </a:xfrm>
          </p:grpSpPr>
          <p:sp>
            <p:nvSpPr>
              <p:cNvPr id="60433" name="Line 18"/>
              <p:cNvSpPr/>
              <p:nvPr/>
            </p:nvSpPr>
            <p:spPr>
              <a:xfrm>
                <a:off x="3946" y="1797"/>
                <a:ext cx="1542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0434" name="Line 19"/>
              <p:cNvSpPr/>
              <p:nvPr/>
            </p:nvSpPr>
            <p:spPr>
              <a:xfrm>
                <a:off x="4445" y="1162"/>
                <a:ext cx="23" cy="998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60435" name="Text Box 20"/>
              <p:cNvSpPr txBox="1"/>
              <p:nvPr/>
            </p:nvSpPr>
            <p:spPr>
              <a:xfrm>
                <a:off x="4445" y="1026"/>
                <a:ext cx="317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u</a:t>
                </a: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0436" name="Freeform 21"/>
              <p:cNvSpPr/>
              <p:nvPr/>
            </p:nvSpPr>
            <p:spPr>
              <a:xfrm>
                <a:off x="3991" y="1207"/>
                <a:ext cx="1043" cy="726"/>
              </a:xfrm>
              <a:custGeom>
                <a:avLst/>
                <a:gdLst/>
                <a:ahLst/>
                <a:cxnLst>
                  <a:cxn ang="0">
                    <a:pos x="0" y="726"/>
                  </a:cxn>
                  <a:cxn ang="0">
                    <a:pos x="454" y="590"/>
                  </a:cxn>
                  <a:cxn ang="0">
                    <a:pos x="1043" y="0"/>
                  </a:cxn>
                </a:cxnLst>
                <a:pathLst>
                  <a:path w="1043" h="726">
                    <a:moveTo>
                      <a:pt x="0" y="726"/>
                    </a:moveTo>
                    <a:cubicBezTo>
                      <a:pt x="140" y="718"/>
                      <a:pt x="280" y="711"/>
                      <a:pt x="454" y="590"/>
                    </a:cubicBezTo>
                    <a:cubicBezTo>
                      <a:pt x="628" y="469"/>
                      <a:pt x="945" y="98"/>
                      <a:pt x="1043" y="0"/>
                    </a:cubicBezTo>
                  </a:path>
                </a:pathLst>
              </a:custGeom>
              <a:noFill/>
              <a:ln w="38100" cap="sq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434198" name="Rectangle 22"/>
          <p:cNvSpPr/>
          <p:nvPr/>
        </p:nvSpPr>
        <p:spPr>
          <a:xfrm>
            <a:off x="1435100" y="4724400"/>
            <a:ext cx="62801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任何时刻端电压与其电流成正比的电阻元件。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4199" name="Text Box 23"/>
          <p:cNvSpPr txBox="1"/>
          <p:nvPr/>
        </p:nvSpPr>
        <p:spPr>
          <a:xfrm>
            <a:off x="468313" y="1052513"/>
            <a:ext cx="1655762" cy="51911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定义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4200" name="AutoShape 24" descr="羊皮纸"/>
          <p:cNvSpPr/>
          <p:nvPr/>
        </p:nvSpPr>
        <p:spPr>
          <a:xfrm>
            <a:off x="3708400" y="2781300"/>
            <a:ext cx="2016125" cy="792163"/>
          </a:xfrm>
          <a:prstGeom prst="leftRightArrowCallout">
            <a:avLst>
              <a:gd name="adj1" fmla="val 25000"/>
              <a:gd name="adj2" fmla="val 25000"/>
              <a:gd name="adj3" fmla="val 31778"/>
              <a:gd name="adj4" fmla="val 50000"/>
            </a:avLst>
          </a:prstGeom>
          <a:blipFill rotWithShape="1">
            <a:blip r:embed="rId3"/>
          </a:blipFill>
          <a:ln w="9525">
            <a:noFill/>
          </a:ln>
        </p:spPr>
        <p:txBody>
          <a:bodyPr wrap="none"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伏安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特性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" fill="hold"/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" fill="hold"/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90"/>
                                        <p:tgtEl>
                                          <p:spTgt spid="4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43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90" fill="hold"/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" fill="hold"/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90"/>
                                        <p:tgtEl>
                                          <p:spTgt spid="43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/>
      <p:bldP spid="434180" grpId="0" animBg="1"/>
      <p:bldP spid="434181" grpId="0" animBg="1"/>
      <p:bldP spid="434187" grpId="0" animBg="1"/>
      <p:bldP spid="434188" grpId="0" animBg="1"/>
      <p:bldP spid="434189" grpId="0"/>
      <p:bldP spid="434198" grpId="0"/>
      <p:bldP spid="434199" grpId="0" animBg="1"/>
      <p:bldP spid="43420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41" name="Text Box 2"/>
          <p:cNvSpPr txBox="1"/>
          <p:nvPr/>
        </p:nvSpPr>
        <p:spPr>
          <a:xfrm>
            <a:off x="611188" y="3033713"/>
            <a:ext cx="410368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几种常见的电阻元件</a:t>
            </a:r>
            <a:endParaRPr lang="zh-CN" altLang="en-US" sz="32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428035" name="Group 3"/>
          <p:cNvGrpSpPr/>
          <p:nvPr/>
        </p:nvGrpSpPr>
        <p:grpSpPr>
          <a:xfrm>
            <a:off x="358775" y="3865563"/>
            <a:ext cx="2665413" cy="2544762"/>
            <a:chOff x="385" y="1389"/>
            <a:chExt cx="1679" cy="1603"/>
          </a:xfrm>
        </p:grpSpPr>
        <p:pic>
          <p:nvPicPr>
            <p:cNvPr id="61443" name="Picture 4" descr="电阻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5" y="1389"/>
              <a:ext cx="1679" cy="127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444" name="Text Box 5"/>
            <p:cNvSpPr txBox="1"/>
            <p:nvPr/>
          </p:nvSpPr>
          <p:spPr>
            <a:xfrm>
              <a:off x="657" y="2704"/>
              <a:ext cx="10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zh-CN" altLang="en-US" dirty="0">
                  <a:latin typeface="Arial" panose="020B0604020202020204" pitchFamily="34" charset="0"/>
                  <a:ea typeface="楷体_GB2312" pitchFamily="49" charset="-122"/>
                </a:rPr>
                <a:t>金属膜电阻</a:t>
              </a:r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28038" name="Group 6"/>
          <p:cNvGrpSpPr/>
          <p:nvPr/>
        </p:nvGrpSpPr>
        <p:grpSpPr>
          <a:xfrm>
            <a:off x="6480175" y="3792538"/>
            <a:ext cx="2663825" cy="2544762"/>
            <a:chOff x="3742" y="1389"/>
            <a:chExt cx="1678" cy="1603"/>
          </a:xfrm>
        </p:grpSpPr>
        <p:pic>
          <p:nvPicPr>
            <p:cNvPr id="61446" name="Picture 7" descr="绕线电阻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2" y="1389"/>
              <a:ext cx="1678" cy="127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447" name="Text Box 8"/>
            <p:cNvSpPr txBox="1"/>
            <p:nvPr/>
          </p:nvSpPr>
          <p:spPr>
            <a:xfrm>
              <a:off x="4105" y="2704"/>
              <a:ext cx="9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zh-CN" altLang="en-US" dirty="0">
                  <a:latin typeface="Arial" panose="020B0604020202020204" pitchFamily="34" charset="0"/>
                  <a:ea typeface="楷体_GB2312" pitchFamily="49" charset="-122"/>
                </a:rPr>
                <a:t>绕线电阻</a:t>
              </a:r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61448" name="Text Box 10"/>
          <p:cNvSpPr txBox="1"/>
          <p:nvPr/>
        </p:nvSpPr>
        <p:spPr>
          <a:xfrm>
            <a:off x="287338" y="1160463"/>
            <a:ext cx="8208962" cy="1800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      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固定电阻是根据需要由制造厂直接生产的，一般来说，其阻值不会改变。不同用途的电阻其使用的材料也会不同，常见的有金属膜电阻、碳膜电阻、由特殊铜线绕制的绕线电阻等。 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28043" name="Picture 11" descr="b2007861758466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525" y="3829050"/>
            <a:ext cx="2916238" cy="201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8044" name="Text Box 12"/>
          <p:cNvSpPr txBox="1"/>
          <p:nvPr/>
        </p:nvSpPr>
        <p:spPr>
          <a:xfrm>
            <a:off x="3563938" y="5989638"/>
            <a:ext cx="1620837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碳膜电阻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51" name="Text Box 13"/>
          <p:cNvSpPr txBox="1"/>
          <p:nvPr/>
        </p:nvSpPr>
        <p:spPr>
          <a:xfrm>
            <a:off x="179388" y="188913"/>
            <a:ext cx="3889375" cy="519112"/>
          </a:xfrm>
          <a:prstGeom prst="rect">
            <a:avLst/>
          </a:prstGeom>
          <a:solidFill>
            <a:srgbClr val="FF0000"/>
          </a:solidFill>
          <a:ln w="44450">
            <a:noFill/>
          </a:ln>
        </p:spPr>
        <p:txBody>
          <a:bodyPr anchor="ctr" anchorCtr="0">
            <a:spAutoFit/>
          </a:bodyPr>
          <a:p>
            <a:pPr algn="just" eaLnBrk="0" hangingPunct="0"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2.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线性定常电阻元件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5202" name="Rectangle 2"/>
          <p:cNvSpPr>
            <a:spLocks noChangeArrowheads="1"/>
          </p:cNvSpPr>
          <p:nvPr/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  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435203" name="Text Box 3"/>
          <p:cNvSpPr txBox="1"/>
          <p:nvPr/>
        </p:nvSpPr>
        <p:spPr>
          <a:xfrm>
            <a:off x="522288" y="385763"/>
            <a:ext cx="2033587" cy="558800"/>
          </a:xfrm>
          <a:prstGeom prst="rect">
            <a:avLst/>
          </a:prstGeom>
          <a:noFill/>
          <a:ln w="38100" cap="sq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0" hangingPunct="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zh-CN" altLang="en-US" sz="2800" i="1" dirty="0">
                <a:latin typeface="Times New Roman" panose="02020603050405020304" pitchFamily="18" charset="0"/>
                <a:ea typeface="仿宋_GB2312" pitchFamily="49" charset="-122"/>
              </a:rPr>
              <a:t>～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关系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5204" name="Text Box 4"/>
          <p:cNvSpPr txBox="1"/>
          <p:nvPr/>
        </p:nvSpPr>
        <p:spPr>
          <a:xfrm>
            <a:off x="2798763" y="5227638"/>
            <a:ext cx="6345237" cy="45720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称为电阻，单位：</a:t>
            </a:r>
            <a:r>
              <a:rPr lang="zh-CN" altLang="en-US" b="0" dirty="0">
                <a:latin typeface="Times New Roman" panose="02020603050405020304" pitchFamily="18" charset="0"/>
                <a:ea typeface="仿宋_GB2312" pitchFamily="49" charset="-122"/>
              </a:rPr>
              <a:t>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欧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)      (Ohm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，欧姆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5205" name="AutoShape 5"/>
          <p:cNvSpPr/>
          <p:nvPr/>
        </p:nvSpPr>
        <p:spPr>
          <a:xfrm>
            <a:off x="2700338" y="620713"/>
            <a:ext cx="792162" cy="144462"/>
          </a:xfrm>
          <a:prstGeom prst="rightArrow">
            <a:avLst>
              <a:gd name="adj1" fmla="val 50000"/>
              <a:gd name="adj2" fmla="val 137012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5206" name="Rectangle 6"/>
          <p:cNvSpPr/>
          <p:nvPr/>
        </p:nvSpPr>
        <p:spPr>
          <a:xfrm>
            <a:off x="3059113" y="404813"/>
            <a:ext cx="48244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>
                <a:srgbClr val="FFFF00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满足欧姆定律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(Ohm’s Law)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35207" name="Object 7"/>
          <p:cNvGraphicFramePr>
            <a:graphicFrameLocks noChangeAspect="1"/>
          </p:cNvGraphicFramePr>
          <p:nvPr/>
        </p:nvGraphicFramePr>
        <p:xfrm>
          <a:off x="827088" y="1916113"/>
          <a:ext cx="27368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855980" imgH="194310" progId="Equation.3">
                  <p:embed/>
                </p:oleObj>
              </mc:Choice>
              <mc:Fallback>
                <p:oleObj name="" r:id="rId1" imgW="855980" imgH="19431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1916113"/>
                        <a:ext cx="2736850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8" name="Object 8"/>
          <p:cNvGraphicFramePr>
            <a:graphicFrameLocks noChangeAspect="1"/>
          </p:cNvGraphicFramePr>
          <p:nvPr/>
        </p:nvGraphicFramePr>
        <p:xfrm>
          <a:off x="2843213" y="1196975"/>
          <a:ext cx="152558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486410" imgH="194310" progId="Equation.3">
                  <p:embed/>
                </p:oleObj>
              </mc:Choice>
              <mc:Fallback>
                <p:oleObj name="" r:id="rId3" imgW="486410" imgH="19431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43213" y="1196975"/>
                        <a:ext cx="1525587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5209" name="Group 9"/>
          <p:cNvGrpSpPr/>
          <p:nvPr/>
        </p:nvGrpSpPr>
        <p:grpSpPr>
          <a:xfrm>
            <a:off x="5292725" y="908050"/>
            <a:ext cx="2882900" cy="2449513"/>
            <a:chOff x="3560" y="618"/>
            <a:chExt cx="1816" cy="1543"/>
          </a:xfrm>
        </p:grpSpPr>
        <p:sp>
          <p:nvSpPr>
            <p:cNvPr id="62473" name="Line 10"/>
            <p:cNvSpPr/>
            <p:nvPr/>
          </p:nvSpPr>
          <p:spPr>
            <a:xfrm>
              <a:off x="3560" y="1435"/>
              <a:ext cx="154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2474" name="Line 11"/>
            <p:cNvSpPr/>
            <p:nvPr/>
          </p:nvSpPr>
          <p:spPr>
            <a:xfrm>
              <a:off x="4241" y="754"/>
              <a:ext cx="0" cy="140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62475" name="Line 12"/>
            <p:cNvSpPr/>
            <p:nvPr/>
          </p:nvSpPr>
          <p:spPr>
            <a:xfrm flipV="1">
              <a:off x="3787" y="800"/>
              <a:ext cx="1089" cy="10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76" name="Text Box 13"/>
            <p:cNvSpPr txBox="1"/>
            <p:nvPr/>
          </p:nvSpPr>
          <p:spPr>
            <a:xfrm>
              <a:off x="4286" y="618"/>
              <a:ext cx="273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2477" name="Text Box 14"/>
            <p:cNvSpPr txBox="1"/>
            <p:nvPr/>
          </p:nvSpPr>
          <p:spPr>
            <a:xfrm>
              <a:off x="5103" y="1298"/>
              <a:ext cx="273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435215" name="Text Box 15"/>
          <p:cNvSpPr txBox="1"/>
          <p:nvPr/>
        </p:nvSpPr>
        <p:spPr>
          <a:xfrm>
            <a:off x="468313" y="5156200"/>
            <a:ext cx="1439862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单位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5216" name="AutoShape 16"/>
          <p:cNvSpPr/>
          <p:nvPr/>
        </p:nvSpPr>
        <p:spPr>
          <a:xfrm>
            <a:off x="2124075" y="5373688"/>
            <a:ext cx="792163" cy="144462"/>
          </a:xfrm>
          <a:prstGeom prst="rightArrow">
            <a:avLst>
              <a:gd name="adj1" fmla="val 50000"/>
              <a:gd name="adj2" fmla="val 137012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5217" name="Rectangle 17"/>
          <p:cNvSpPr/>
          <p:nvPr/>
        </p:nvSpPr>
        <p:spPr>
          <a:xfrm>
            <a:off x="1187450" y="5876925"/>
            <a:ext cx="7561263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buClrTx/>
            </a:pP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称为电导，单位：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S(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西门子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)   (Siemens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，西门子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) 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" name="AutoShape 18" descr="羊皮纸"/>
          <p:cNvSpPr/>
          <p:nvPr/>
        </p:nvSpPr>
        <p:spPr>
          <a:xfrm rot="10800000">
            <a:off x="539750" y="3141663"/>
            <a:ext cx="1871663" cy="828675"/>
          </a:xfrm>
          <a:prstGeom prst="wedgeRectCallout">
            <a:avLst>
              <a:gd name="adj1" fmla="val 2417"/>
              <a:gd name="adj2" fmla="val 113407"/>
            </a:avLst>
          </a:prstGeom>
          <a:blipFill rotWithShape="1">
            <a:blip r:embed="rId5"/>
          </a:blipFill>
          <a:ln w="9525">
            <a:noFill/>
          </a:ln>
        </p:spPr>
        <p:txBody>
          <a:bodyPr rot="10800000" anchor="ctr" anchorCtr="0"/>
          <a:p>
            <a:pPr algn="ctr" eaLnBrk="0" hangingPunct="0">
              <a:buClrTx/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zh-CN" altLang="en-US" i="1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i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取关联参考方向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35219" name="Group 19"/>
          <p:cNvGrpSpPr/>
          <p:nvPr/>
        </p:nvGrpSpPr>
        <p:grpSpPr>
          <a:xfrm>
            <a:off x="2771775" y="3213100"/>
            <a:ext cx="4248150" cy="1741488"/>
            <a:chOff x="2154" y="1882"/>
            <a:chExt cx="2676" cy="1097"/>
          </a:xfrm>
        </p:grpSpPr>
        <p:grpSp>
          <p:nvGrpSpPr>
            <p:cNvPr id="62483" name="Group 20"/>
            <p:cNvGrpSpPr/>
            <p:nvPr/>
          </p:nvGrpSpPr>
          <p:grpSpPr>
            <a:xfrm>
              <a:off x="2336" y="1882"/>
              <a:ext cx="2086" cy="732"/>
              <a:chOff x="1751" y="3352"/>
              <a:chExt cx="1632" cy="586"/>
            </a:xfrm>
          </p:grpSpPr>
          <p:sp>
            <p:nvSpPr>
              <p:cNvPr id="62484" name="Text Box 21"/>
              <p:cNvSpPr txBox="1"/>
              <p:nvPr/>
            </p:nvSpPr>
            <p:spPr>
              <a:xfrm>
                <a:off x="2491" y="3352"/>
                <a:ext cx="207" cy="26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485" name="Rectangle 22"/>
              <p:cNvSpPr/>
              <p:nvPr/>
            </p:nvSpPr>
            <p:spPr>
              <a:xfrm>
                <a:off x="2327" y="3702"/>
                <a:ext cx="480" cy="236"/>
              </a:xfrm>
              <a:prstGeom prst="rect">
                <a:avLst/>
              </a:prstGeom>
              <a:solidFill>
                <a:srgbClr val="FFCC00"/>
              </a:solidFill>
              <a:ln w="12700">
                <a:noFill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486" name="Line 23"/>
              <p:cNvSpPr/>
              <p:nvPr/>
            </p:nvSpPr>
            <p:spPr>
              <a:xfrm flipH="1" flipV="1">
                <a:off x="1751" y="3820"/>
                <a:ext cx="576" cy="0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62487" name="Line 24"/>
              <p:cNvSpPr/>
              <p:nvPr/>
            </p:nvSpPr>
            <p:spPr>
              <a:xfrm>
                <a:off x="2807" y="3820"/>
                <a:ext cx="576" cy="0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sp>
          <p:nvSpPr>
            <p:cNvPr id="62488" name="Text Box 25"/>
            <p:cNvSpPr txBox="1"/>
            <p:nvPr/>
          </p:nvSpPr>
          <p:spPr>
            <a:xfrm>
              <a:off x="3152" y="2614"/>
              <a:ext cx="49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2489" name="AutoShape 26"/>
            <p:cNvSpPr/>
            <p:nvPr/>
          </p:nvSpPr>
          <p:spPr>
            <a:xfrm>
              <a:off x="2245" y="2205"/>
              <a:ext cx="499" cy="91"/>
            </a:xfrm>
            <a:prstGeom prst="rightArrow">
              <a:avLst>
                <a:gd name="adj1" fmla="val 50000"/>
                <a:gd name="adj2" fmla="val 137011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2490" name="Text Box 27"/>
            <p:cNvSpPr txBox="1"/>
            <p:nvPr/>
          </p:nvSpPr>
          <p:spPr>
            <a:xfrm>
              <a:off x="2744" y="2024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2491" name="Text Box 28"/>
            <p:cNvSpPr txBox="1"/>
            <p:nvPr/>
          </p:nvSpPr>
          <p:spPr>
            <a:xfrm>
              <a:off x="2154" y="2523"/>
              <a:ext cx="317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4000" dirty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sz="4000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2492" name="Text Box 29"/>
            <p:cNvSpPr txBox="1"/>
            <p:nvPr/>
          </p:nvSpPr>
          <p:spPr>
            <a:xfrm>
              <a:off x="4241" y="2478"/>
              <a:ext cx="589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zh-CN" altLang="en-US" sz="4000" dirty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－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62479" name="AutoShape 30" descr="羊皮纸"/>
          <p:cNvSpPr/>
          <p:nvPr/>
        </p:nvSpPr>
        <p:spPr>
          <a:xfrm rot="5400000">
            <a:off x="7142163" y="2005013"/>
            <a:ext cx="1082675" cy="2339975"/>
          </a:xfrm>
          <a:prstGeom prst="wedgeRectCallout">
            <a:avLst>
              <a:gd name="adj1" fmla="val -80106"/>
              <a:gd name="adj2" fmla="val 41926"/>
            </a:avLst>
          </a:prstGeom>
          <a:blipFill rotWithShape="1">
            <a:blip r:embed="rId5"/>
          </a:blipFill>
          <a:ln w="9525">
            <a:noFill/>
          </a:ln>
        </p:spPr>
        <p:txBody>
          <a:bodyPr rot="10800000" vert="eaVert" anchor="ctr" anchorCtr="0"/>
          <a:p>
            <a:pPr eaLnBrk="0" hangingPunct="0"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伏安特性为一条过原点的直线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35231" name="Object 31"/>
          <p:cNvGraphicFramePr>
            <a:graphicFrameLocks noChangeAspect="1"/>
          </p:cNvGraphicFramePr>
          <p:nvPr/>
        </p:nvGraphicFramePr>
        <p:xfrm>
          <a:off x="900113" y="1196975"/>
          <a:ext cx="14398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6" imgW="437515" imgH="155575" progId="Equation.3">
                  <p:embed/>
                </p:oleObj>
              </mc:Choice>
              <mc:Fallback>
                <p:oleObj name="" r:id="rId6" imgW="437515" imgH="15557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1196975"/>
                        <a:ext cx="14398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9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2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2000"/>
                                        <p:tgtEl>
                                          <p:spTgt spid="43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4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9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90" fill="hold"/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" fill="hold"/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nimBg="1"/>
      <p:bldP spid="435204" grpId="0"/>
      <p:bldP spid="435205" grpId="0" animBg="1"/>
      <p:bldP spid="435206" grpId="0"/>
      <p:bldP spid="435215" grpId="0" animBg="1"/>
      <p:bldP spid="435216" grpId="0" animBg="1"/>
      <p:bldP spid="435217" grpId="0"/>
      <p:bldP spid="2" grpId="0" animBg="1"/>
      <p:bldP spid="6247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33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828" name="Text Box 4"/>
          <p:cNvSpPr txBox="1"/>
          <p:nvPr/>
        </p:nvSpPr>
        <p:spPr>
          <a:xfrm>
            <a:off x="2700338" y="1196975"/>
            <a:ext cx="6003925" cy="822325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(2)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如电阻上的电压与电流参考方向非关联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      公式中应冠以负号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5843" name="Text Box 19"/>
          <p:cNvSpPr txBox="1"/>
          <p:nvPr/>
        </p:nvSpPr>
        <p:spPr>
          <a:xfrm>
            <a:off x="395288" y="404813"/>
            <a:ext cx="647700" cy="579437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44" name="Text Box 20"/>
          <p:cNvSpPr txBox="1"/>
          <p:nvPr/>
        </p:nvSpPr>
        <p:spPr>
          <a:xfrm>
            <a:off x="2592388" y="2060575"/>
            <a:ext cx="6161087" cy="45720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(3)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说明线性电阻是无记忆、双向性的元件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5845" name="Text Box 21"/>
          <p:cNvSpPr txBox="1"/>
          <p:nvPr/>
        </p:nvSpPr>
        <p:spPr>
          <a:xfrm>
            <a:off x="539750" y="1341438"/>
            <a:ext cx="15113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欧姆定律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5846" name="AutoShape 22"/>
          <p:cNvSpPr/>
          <p:nvPr/>
        </p:nvSpPr>
        <p:spPr>
          <a:xfrm>
            <a:off x="2195513" y="549275"/>
            <a:ext cx="431800" cy="2016125"/>
          </a:xfrm>
          <a:prstGeom prst="leftBrace">
            <a:avLst>
              <a:gd name="adj1" fmla="val 38844"/>
              <a:gd name="adj2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5847" name="Text Box 23"/>
          <p:cNvSpPr txBox="1"/>
          <p:nvPr/>
        </p:nvSpPr>
        <p:spPr>
          <a:xfrm>
            <a:off x="2555875" y="549275"/>
            <a:ext cx="5472113" cy="45720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只适用于线性电阻，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 R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为常数）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5856" name="Text Box 32"/>
          <p:cNvSpPr txBox="1"/>
          <p:nvPr/>
        </p:nvSpPr>
        <p:spPr>
          <a:xfrm>
            <a:off x="611188" y="4652963"/>
            <a:ext cx="2339975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则欧姆定律写为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5857" name="Rectangle 33"/>
          <p:cNvSpPr/>
          <p:nvPr/>
        </p:nvSpPr>
        <p:spPr>
          <a:xfrm>
            <a:off x="3059113" y="4592638"/>
            <a:ext cx="4708525" cy="579437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 –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i       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 –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 u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58" name="Rectangle 34"/>
          <p:cNvSpPr/>
          <p:nvPr/>
        </p:nvSpPr>
        <p:spPr>
          <a:xfrm>
            <a:off x="973138" y="5343525"/>
            <a:ext cx="5162550" cy="519113"/>
          </a:xfrm>
          <a:prstGeom prst="rect">
            <a:avLst/>
          </a:prstGeom>
          <a:solidFill>
            <a:srgbClr val="008080"/>
          </a:solidFill>
          <a:ln w="28575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公式和参考方向必须配套使用！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5879" name="Group 55"/>
          <p:cNvGrpSpPr/>
          <p:nvPr/>
        </p:nvGrpSpPr>
        <p:grpSpPr>
          <a:xfrm>
            <a:off x="2484438" y="2781300"/>
            <a:ext cx="4032250" cy="1741488"/>
            <a:chOff x="1610" y="2024"/>
            <a:chExt cx="2540" cy="1097"/>
          </a:xfrm>
        </p:grpSpPr>
        <p:grpSp>
          <p:nvGrpSpPr>
            <p:cNvPr id="63500" name="Group 45"/>
            <p:cNvGrpSpPr/>
            <p:nvPr/>
          </p:nvGrpSpPr>
          <p:grpSpPr>
            <a:xfrm>
              <a:off x="1928" y="2024"/>
              <a:ext cx="2086" cy="732"/>
              <a:chOff x="1751" y="3352"/>
              <a:chExt cx="1632" cy="586"/>
            </a:xfrm>
          </p:grpSpPr>
          <p:sp>
            <p:nvSpPr>
              <p:cNvPr id="63501" name="Text Box 46"/>
              <p:cNvSpPr txBox="1"/>
              <p:nvPr/>
            </p:nvSpPr>
            <p:spPr>
              <a:xfrm>
                <a:off x="2491" y="3352"/>
                <a:ext cx="207" cy="26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3502" name="Rectangle 47"/>
              <p:cNvSpPr/>
              <p:nvPr/>
            </p:nvSpPr>
            <p:spPr>
              <a:xfrm>
                <a:off x="2327" y="3702"/>
                <a:ext cx="480" cy="236"/>
              </a:xfrm>
              <a:prstGeom prst="rect">
                <a:avLst/>
              </a:prstGeom>
              <a:solidFill>
                <a:srgbClr val="FFCC00"/>
              </a:solidFill>
              <a:ln w="12700">
                <a:noFill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3503" name="Line 48"/>
              <p:cNvSpPr/>
              <p:nvPr/>
            </p:nvSpPr>
            <p:spPr>
              <a:xfrm flipH="1" flipV="1">
                <a:off x="1751" y="3820"/>
                <a:ext cx="576" cy="0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63504" name="Line 49"/>
              <p:cNvSpPr/>
              <p:nvPr/>
            </p:nvSpPr>
            <p:spPr>
              <a:xfrm>
                <a:off x="2807" y="3820"/>
                <a:ext cx="576" cy="0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sp>
          <p:nvSpPr>
            <p:cNvPr id="63505" name="Text Box 50"/>
            <p:cNvSpPr txBox="1"/>
            <p:nvPr/>
          </p:nvSpPr>
          <p:spPr>
            <a:xfrm>
              <a:off x="2744" y="2756"/>
              <a:ext cx="49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3506" name="AutoShape 51"/>
            <p:cNvSpPr/>
            <p:nvPr/>
          </p:nvSpPr>
          <p:spPr>
            <a:xfrm>
              <a:off x="1837" y="2347"/>
              <a:ext cx="499" cy="91"/>
            </a:xfrm>
            <a:prstGeom prst="rightArrow">
              <a:avLst>
                <a:gd name="adj1" fmla="val 50000"/>
                <a:gd name="adj2" fmla="val 137011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3507" name="Text Box 52"/>
            <p:cNvSpPr txBox="1"/>
            <p:nvPr/>
          </p:nvSpPr>
          <p:spPr>
            <a:xfrm>
              <a:off x="2336" y="2166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3508" name="Text Box 53"/>
            <p:cNvSpPr txBox="1"/>
            <p:nvPr/>
          </p:nvSpPr>
          <p:spPr>
            <a:xfrm>
              <a:off x="3833" y="2614"/>
              <a:ext cx="317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4000" dirty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3509" name="Text Box 54"/>
            <p:cNvSpPr txBox="1"/>
            <p:nvPr/>
          </p:nvSpPr>
          <p:spPr>
            <a:xfrm>
              <a:off x="1610" y="2614"/>
              <a:ext cx="589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4000" dirty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-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2058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0"/>
                                        <p:tgtEl>
                                          <p:spTgt spid="20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85" decel="100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385" decel="100000"/>
                                        <p:tgtEl>
                                          <p:spTgt spid="20585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385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385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/>
      <p:bldP spid="205843" grpId="0" animBg="1"/>
      <p:bldP spid="205844" grpId="0"/>
      <p:bldP spid="205845" grpId="0"/>
      <p:bldP spid="205846" grpId="0" animBg="1"/>
      <p:bldP spid="205847" grpId="0"/>
      <p:bldP spid="205856" grpId="0"/>
      <p:bldP spid="205857" grpId="0"/>
      <p:bldP spid="20585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42" name="Text Box 42"/>
          <p:cNvSpPr txBox="1"/>
          <p:nvPr/>
        </p:nvSpPr>
        <p:spPr>
          <a:xfrm>
            <a:off x="684213" y="476250"/>
            <a:ext cx="2663825" cy="519113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功率和能量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4854" name="Text Box 54"/>
          <p:cNvSpPr txBox="1"/>
          <p:nvPr/>
        </p:nvSpPr>
        <p:spPr>
          <a:xfrm>
            <a:off x="990600" y="5486400"/>
            <a:ext cx="7267575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上述结果说明电阻元件在任何时刻总是消耗功率的。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4867" name="Text Box 67"/>
          <p:cNvSpPr txBox="1"/>
          <p:nvPr/>
        </p:nvSpPr>
        <p:spPr>
          <a:xfrm>
            <a:off x="4427538" y="3505200"/>
            <a:ext cx="4335462" cy="131127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 –u i –(–R i) i i</a:t>
            </a:r>
            <a:r>
              <a:rPr lang="en-US" altLang="zh-CN" sz="32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 </a:t>
            </a:r>
            <a:endParaRPr lang="en-US" altLang="zh-CN" sz="32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 –u(–u/ R)   u</a:t>
            </a:r>
            <a:r>
              <a:rPr lang="en-US" altLang="zh-CN" sz="32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 R</a:t>
            </a:r>
            <a:endParaRPr lang="en-US" altLang="zh-CN" sz="32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68" name="Text Box 68"/>
          <p:cNvSpPr txBox="1"/>
          <p:nvPr/>
        </p:nvSpPr>
        <p:spPr>
          <a:xfrm>
            <a:off x="4724400" y="2111375"/>
            <a:ext cx="4038600" cy="579438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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 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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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 R</a:t>
            </a:r>
            <a:endParaRPr lang="en-US" altLang="zh-CN" sz="32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69" name="Text Box 69"/>
          <p:cNvSpPr txBox="1"/>
          <p:nvPr/>
        </p:nvSpPr>
        <p:spPr>
          <a:xfrm>
            <a:off x="611188" y="1336675"/>
            <a:ext cx="1136650" cy="495300"/>
          </a:xfrm>
          <a:prstGeom prst="rect">
            <a:avLst/>
          </a:prstGeom>
          <a:noFill/>
          <a:ln w="38100" cap="sq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功率：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876" name="Group 76"/>
          <p:cNvGrpSpPr/>
          <p:nvPr/>
        </p:nvGrpSpPr>
        <p:grpSpPr>
          <a:xfrm>
            <a:off x="684213" y="3644900"/>
            <a:ext cx="3671887" cy="1622425"/>
            <a:chOff x="1610" y="2000"/>
            <a:chExt cx="2540" cy="1176"/>
          </a:xfrm>
        </p:grpSpPr>
        <p:grpSp>
          <p:nvGrpSpPr>
            <p:cNvPr id="64519" name="Group 77"/>
            <p:cNvGrpSpPr/>
            <p:nvPr/>
          </p:nvGrpSpPr>
          <p:grpSpPr>
            <a:xfrm>
              <a:off x="1928" y="2000"/>
              <a:ext cx="2086" cy="756"/>
              <a:chOff x="1751" y="3333"/>
              <a:chExt cx="1632" cy="605"/>
            </a:xfrm>
          </p:grpSpPr>
          <p:sp>
            <p:nvSpPr>
              <p:cNvPr id="64520" name="Text Box 78"/>
              <p:cNvSpPr txBox="1"/>
              <p:nvPr/>
            </p:nvSpPr>
            <p:spPr>
              <a:xfrm>
                <a:off x="2481" y="3333"/>
                <a:ext cx="227" cy="3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4521" name="Rectangle 79"/>
              <p:cNvSpPr/>
              <p:nvPr/>
            </p:nvSpPr>
            <p:spPr>
              <a:xfrm>
                <a:off x="2327" y="3702"/>
                <a:ext cx="480" cy="236"/>
              </a:xfrm>
              <a:prstGeom prst="rect">
                <a:avLst/>
              </a:prstGeom>
              <a:solidFill>
                <a:srgbClr val="FFCC00"/>
              </a:solidFill>
              <a:ln w="12700">
                <a:noFill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4522" name="Line 80"/>
              <p:cNvSpPr/>
              <p:nvPr/>
            </p:nvSpPr>
            <p:spPr>
              <a:xfrm flipH="1" flipV="1">
                <a:off x="1751" y="3820"/>
                <a:ext cx="576" cy="0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64523" name="Line 81"/>
              <p:cNvSpPr/>
              <p:nvPr/>
            </p:nvSpPr>
            <p:spPr>
              <a:xfrm>
                <a:off x="2807" y="3820"/>
                <a:ext cx="576" cy="0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sp>
          <p:nvSpPr>
            <p:cNvPr id="64524" name="Text Box 82"/>
            <p:cNvSpPr txBox="1"/>
            <p:nvPr/>
          </p:nvSpPr>
          <p:spPr>
            <a:xfrm>
              <a:off x="2744" y="2756"/>
              <a:ext cx="49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4525" name="AutoShape 83"/>
            <p:cNvSpPr/>
            <p:nvPr/>
          </p:nvSpPr>
          <p:spPr>
            <a:xfrm>
              <a:off x="1837" y="2347"/>
              <a:ext cx="499" cy="91"/>
            </a:xfrm>
            <a:prstGeom prst="rightArrow">
              <a:avLst>
                <a:gd name="adj1" fmla="val 50000"/>
                <a:gd name="adj2" fmla="val 137011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4526" name="Text Box 84"/>
            <p:cNvSpPr txBox="1"/>
            <p:nvPr/>
          </p:nvSpPr>
          <p:spPr>
            <a:xfrm>
              <a:off x="2336" y="2166"/>
              <a:ext cx="363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4527" name="Text Box 85"/>
            <p:cNvSpPr txBox="1"/>
            <p:nvPr/>
          </p:nvSpPr>
          <p:spPr>
            <a:xfrm>
              <a:off x="3833" y="2614"/>
              <a:ext cx="317" cy="5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4000" dirty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4528" name="Text Box 86"/>
            <p:cNvSpPr txBox="1"/>
            <p:nvPr/>
          </p:nvSpPr>
          <p:spPr>
            <a:xfrm>
              <a:off x="1610" y="2615"/>
              <a:ext cx="589" cy="5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4000" dirty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-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204898" name="Group 98"/>
          <p:cNvGrpSpPr/>
          <p:nvPr/>
        </p:nvGrpSpPr>
        <p:grpSpPr>
          <a:xfrm>
            <a:off x="900113" y="1773238"/>
            <a:ext cx="3714750" cy="1622425"/>
            <a:chOff x="567" y="1117"/>
            <a:chExt cx="2340" cy="1022"/>
          </a:xfrm>
        </p:grpSpPr>
        <p:grpSp>
          <p:nvGrpSpPr>
            <p:cNvPr id="64530" name="Group 88"/>
            <p:cNvGrpSpPr/>
            <p:nvPr/>
          </p:nvGrpSpPr>
          <p:grpSpPr>
            <a:xfrm>
              <a:off x="805" y="1117"/>
              <a:ext cx="1863" cy="657"/>
              <a:chOff x="1751" y="3333"/>
              <a:chExt cx="1632" cy="605"/>
            </a:xfrm>
          </p:grpSpPr>
          <p:sp>
            <p:nvSpPr>
              <p:cNvPr id="64531" name="Text Box 89"/>
              <p:cNvSpPr txBox="1"/>
              <p:nvPr/>
            </p:nvSpPr>
            <p:spPr>
              <a:xfrm>
                <a:off x="2479" y="3333"/>
                <a:ext cx="232" cy="3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4532" name="Rectangle 90"/>
              <p:cNvSpPr/>
              <p:nvPr/>
            </p:nvSpPr>
            <p:spPr>
              <a:xfrm>
                <a:off x="2327" y="3702"/>
                <a:ext cx="480" cy="236"/>
              </a:xfrm>
              <a:prstGeom prst="rect">
                <a:avLst/>
              </a:prstGeom>
              <a:solidFill>
                <a:srgbClr val="FFCC00"/>
              </a:solidFill>
              <a:ln w="12700">
                <a:noFill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4533" name="Line 91"/>
              <p:cNvSpPr/>
              <p:nvPr/>
            </p:nvSpPr>
            <p:spPr>
              <a:xfrm flipH="1" flipV="1">
                <a:off x="1751" y="3820"/>
                <a:ext cx="576" cy="0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64534" name="Line 92"/>
              <p:cNvSpPr/>
              <p:nvPr/>
            </p:nvSpPr>
            <p:spPr>
              <a:xfrm>
                <a:off x="2807" y="3820"/>
                <a:ext cx="576" cy="0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sp>
          <p:nvSpPr>
            <p:cNvPr id="64535" name="Text Box 93"/>
            <p:cNvSpPr txBox="1"/>
            <p:nvPr/>
          </p:nvSpPr>
          <p:spPr>
            <a:xfrm>
              <a:off x="1534" y="1774"/>
              <a:ext cx="43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4536" name="AutoShape 94"/>
            <p:cNvSpPr/>
            <p:nvPr/>
          </p:nvSpPr>
          <p:spPr>
            <a:xfrm>
              <a:off x="724" y="1419"/>
              <a:ext cx="445" cy="79"/>
            </a:xfrm>
            <a:prstGeom prst="rightArrow">
              <a:avLst>
                <a:gd name="adj1" fmla="val 50000"/>
                <a:gd name="adj2" fmla="val 140744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4537" name="Text Box 95"/>
            <p:cNvSpPr txBox="1"/>
            <p:nvPr/>
          </p:nvSpPr>
          <p:spPr>
            <a:xfrm>
              <a:off x="1169" y="1261"/>
              <a:ext cx="3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4538" name="Text Box 96"/>
            <p:cNvSpPr txBox="1"/>
            <p:nvPr/>
          </p:nvSpPr>
          <p:spPr>
            <a:xfrm>
              <a:off x="567" y="1616"/>
              <a:ext cx="283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4000" dirty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4539" name="Text Box 97"/>
            <p:cNvSpPr txBox="1"/>
            <p:nvPr/>
          </p:nvSpPr>
          <p:spPr>
            <a:xfrm>
              <a:off x="2381" y="1525"/>
              <a:ext cx="52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4000" dirty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-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2000"/>
                                        <p:tgtEl>
                                          <p:spTgt spid="2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1000"/>
                                        <p:tgtEl>
                                          <p:spTgt spid="20486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7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204867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2" grpId="0" animBg="1"/>
      <p:bldP spid="204854" grpId="0"/>
      <p:bldP spid="204867" grpId="0" build="allAtOnce"/>
      <p:bldP spid="204868" grpId="0"/>
      <p:bldP spid="20486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6850" name="Text Box 2"/>
          <p:cNvSpPr txBox="1"/>
          <p:nvPr/>
        </p:nvSpPr>
        <p:spPr>
          <a:xfrm>
            <a:off x="1763713" y="404813"/>
            <a:ext cx="6316662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可用功表示。从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电阻消耗的能量：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2136775" y="1096963"/>
          <a:ext cx="40195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1459230" imgH="252730" progId="Equation.3">
                  <p:embed/>
                </p:oleObj>
              </mc:Choice>
              <mc:Fallback>
                <p:oleObj name="" r:id="rId1" imgW="1459230" imgH="25273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6775" y="1096963"/>
                        <a:ext cx="4019550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852" name="Group 4"/>
          <p:cNvGrpSpPr/>
          <p:nvPr/>
        </p:nvGrpSpPr>
        <p:grpSpPr>
          <a:xfrm>
            <a:off x="752475" y="3024188"/>
            <a:ext cx="1808163" cy="2225675"/>
            <a:chOff x="460" y="1631"/>
            <a:chExt cx="1139" cy="1402"/>
          </a:xfrm>
        </p:grpSpPr>
        <p:sp>
          <p:nvSpPr>
            <p:cNvPr id="65540" name="Text Box 5"/>
            <p:cNvSpPr txBox="1"/>
            <p:nvPr/>
          </p:nvSpPr>
          <p:spPr>
            <a:xfrm>
              <a:off x="1286" y="2237"/>
              <a:ext cx="265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41" name="Text Box 6"/>
            <p:cNvSpPr txBox="1"/>
            <p:nvPr/>
          </p:nvSpPr>
          <p:spPr>
            <a:xfrm>
              <a:off x="1421" y="1661"/>
              <a:ext cx="17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42" name="Text Box 7"/>
            <p:cNvSpPr txBox="1"/>
            <p:nvPr/>
          </p:nvSpPr>
          <p:spPr>
            <a:xfrm>
              <a:off x="485" y="2112"/>
              <a:ext cx="241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43" name="Rectangle 8"/>
            <p:cNvSpPr/>
            <p:nvPr/>
          </p:nvSpPr>
          <p:spPr>
            <a:xfrm rot="5400000">
              <a:off x="498" y="1627"/>
              <a:ext cx="24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ommonBullets" pitchFamily="34" charset="2"/>
                </a:rPr>
                <a:t>+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ommonBullets" pitchFamily="34" charset="2"/>
              </a:endParaRPr>
            </a:p>
          </p:txBody>
        </p:sp>
        <p:sp>
          <p:nvSpPr>
            <p:cNvPr id="65544" name="Rectangle 9"/>
            <p:cNvSpPr/>
            <p:nvPr/>
          </p:nvSpPr>
          <p:spPr>
            <a:xfrm rot="5400000">
              <a:off x="1024" y="2251"/>
              <a:ext cx="391" cy="144"/>
            </a:xfrm>
            <a:prstGeom prst="rect">
              <a:avLst/>
            </a:prstGeom>
            <a:solidFill>
              <a:srgbClr val="FF9900"/>
            </a:solidFill>
            <a:ln w="12700" cap="sq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5545" name="Line 10"/>
            <p:cNvSpPr/>
            <p:nvPr/>
          </p:nvSpPr>
          <p:spPr>
            <a:xfrm rot="5400000" flipH="1" flipV="1">
              <a:off x="988" y="1896"/>
              <a:ext cx="470" cy="0"/>
            </a:xfrm>
            <a:prstGeom prst="line">
              <a:avLst/>
            </a:prstGeom>
            <a:ln w="38100" cap="sq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46" name="Line 11"/>
            <p:cNvSpPr/>
            <p:nvPr/>
          </p:nvSpPr>
          <p:spPr>
            <a:xfrm rot="5400000">
              <a:off x="988" y="2757"/>
              <a:ext cx="470" cy="0"/>
            </a:xfrm>
            <a:prstGeom prst="line">
              <a:avLst/>
            </a:prstGeom>
            <a:ln w="38100" cap="sq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47" name="Oval 12"/>
            <p:cNvSpPr/>
            <p:nvPr/>
          </p:nvSpPr>
          <p:spPr>
            <a:xfrm rot="5400000">
              <a:off x="555" y="2965"/>
              <a:ext cx="68" cy="68"/>
            </a:xfrm>
            <a:prstGeom prst="ellipse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5548" name="Rectangle 13"/>
            <p:cNvSpPr/>
            <p:nvPr/>
          </p:nvSpPr>
          <p:spPr>
            <a:xfrm>
              <a:off x="486" y="2685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ommonBullets" pitchFamily="34" charset="2"/>
                </a:rPr>
                <a:t>–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ommonBullets" pitchFamily="34" charset="2"/>
              </a:endParaRPr>
            </a:p>
          </p:txBody>
        </p:sp>
        <p:sp>
          <p:nvSpPr>
            <p:cNvPr id="65549" name="Line 14"/>
            <p:cNvSpPr/>
            <p:nvPr/>
          </p:nvSpPr>
          <p:spPr>
            <a:xfrm>
              <a:off x="1400" y="1631"/>
              <a:ext cx="0" cy="38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sm" len="med"/>
            </a:ln>
          </p:spPr>
        </p:sp>
        <p:sp>
          <p:nvSpPr>
            <p:cNvPr id="65550" name="Line 15"/>
            <p:cNvSpPr/>
            <p:nvPr/>
          </p:nvSpPr>
          <p:spPr>
            <a:xfrm flipH="1">
              <a:off x="624" y="2992"/>
              <a:ext cx="599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51" name="Oval 16"/>
            <p:cNvSpPr/>
            <p:nvPr/>
          </p:nvSpPr>
          <p:spPr>
            <a:xfrm rot="5400000">
              <a:off x="556" y="1634"/>
              <a:ext cx="68" cy="68"/>
            </a:xfrm>
            <a:prstGeom prst="ellipse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5552" name="Line 17"/>
            <p:cNvSpPr/>
            <p:nvPr/>
          </p:nvSpPr>
          <p:spPr>
            <a:xfrm flipH="1">
              <a:off x="625" y="1661"/>
              <a:ext cx="599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06866" name="Text Box 18"/>
          <p:cNvSpPr txBox="1"/>
          <p:nvPr/>
        </p:nvSpPr>
        <p:spPr>
          <a:xfrm>
            <a:off x="539750" y="2133600"/>
            <a:ext cx="3671888" cy="519113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电阻的开路与短路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6873" name="Text Box 25"/>
          <p:cNvSpPr txBox="1"/>
          <p:nvPr/>
        </p:nvSpPr>
        <p:spPr>
          <a:xfrm>
            <a:off x="468313" y="333375"/>
            <a:ext cx="1295400" cy="557213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能量：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875" name="Text Box 27"/>
          <p:cNvSpPr txBox="1"/>
          <p:nvPr/>
        </p:nvSpPr>
        <p:spPr>
          <a:xfrm>
            <a:off x="2843213" y="2852738"/>
            <a:ext cx="12969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短路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6876" name="Object 28"/>
          <p:cNvGraphicFramePr>
            <a:graphicFrameLocks noChangeAspect="1"/>
          </p:cNvGraphicFramePr>
          <p:nvPr/>
        </p:nvGraphicFramePr>
        <p:xfrm>
          <a:off x="2987675" y="3500438"/>
          <a:ext cx="2160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855980" imgH="155575" progId="Equation.3">
                  <p:embed/>
                </p:oleObj>
              </mc:Choice>
              <mc:Fallback>
                <p:oleObj name="" r:id="rId3" imgW="855980" imgH="15557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7675" y="3500438"/>
                        <a:ext cx="216058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7" name="AutoShape 29"/>
          <p:cNvSpPr/>
          <p:nvPr/>
        </p:nvSpPr>
        <p:spPr>
          <a:xfrm>
            <a:off x="2700338" y="4221163"/>
            <a:ext cx="792162" cy="215900"/>
          </a:xfrm>
          <a:prstGeom prst="rightArrow">
            <a:avLst>
              <a:gd name="adj1" fmla="val 50000"/>
              <a:gd name="adj2" fmla="val 91676"/>
            </a:avLst>
          </a:prstGeom>
          <a:solidFill>
            <a:srgbClr val="FF0000"/>
          </a:solidFill>
          <a:ln w="9525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6879" name="Object 31"/>
          <p:cNvGraphicFramePr>
            <a:graphicFrameLocks noChangeAspect="1"/>
          </p:cNvGraphicFramePr>
          <p:nvPr/>
        </p:nvGraphicFramePr>
        <p:xfrm>
          <a:off x="3563938" y="4076700"/>
          <a:ext cx="2808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1128395" imgH="155575" progId="Equation.3">
                  <p:embed/>
                </p:oleObj>
              </mc:Choice>
              <mc:Fallback>
                <p:oleObj name="" r:id="rId5" imgW="1128395" imgH="15557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3938" y="4076700"/>
                        <a:ext cx="280828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80" name="Text Box 32"/>
          <p:cNvSpPr txBox="1"/>
          <p:nvPr/>
        </p:nvSpPr>
        <p:spPr>
          <a:xfrm>
            <a:off x="2843213" y="4581525"/>
            <a:ext cx="12969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开路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6881" name="Object 33"/>
          <p:cNvGraphicFramePr>
            <a:graphicFrameLocks noChangeAspect="1"/>
          </p:cNvGraphicFramePr>
          <p:nvPr/>
        </p:nvGraphicFramePr>
        <p:xfrm>
          <a:off x="2411413" y="5373688"/>
          <a:ext cx="22320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7" imgW="855980" imgH="155575" progId="Equation.3">
                  <p:embed/>
                </p:oleObj>
              </mc:Choice>
              <mc:Fallback>
                <p:oleObj name="" r:id="rId7" imgW="855980" imgH="15557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11413" y="5373688"/>
                        <a:ext cx="22320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82" name="AutoShape 34"/>
          <p:cNvSpPr/>
          <p:nvPr/>
        </p:nvSpPr>
        <p:spPr>
          <a:xfrm>
            <a:off x="1116013" y="6021388"/>
            <a:ext cx="792162" cy="217487"/>
          </a:xfrm>
          <a:prstGeom prst="rightArrow">
            <a:avLst>
              <a:gd name="adj1" fmla="val 50000"/>
              <a:gd name="adj2" fmla="val 91007"/>
            </a:avLst>
          </a:prstGeom>
          <a:solidFill>
            <a:srgbClr val="FF0000"/>
          </a:solidFill>
          <a:ln w="9525">
            <a:noFill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6883" name="Object 35"/>
          <p:cNvGraphicFramePr>
            <a:graphicFrameLocks noChangeAspect="1"/>
          </p:cNvGraphicFramePr>
          <p:nvPr/>
        </p:nvGraphicFramePr>
        <p:xfrm>
          <a:off x="2411413" y="6021388"/>
          <a:ext cx="26638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1128395" imgH="155575" progId="Equation.3">
                  <p:embed/>
                </p:oleObj>
              </mc:Choice>
              <mc:Fallback>
                <p:oleObj name="" r:id="rId9" imgW="1128395" imgH="15557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11413" y="6021388"/>
                        <a:ext cx="2663825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892" name="Group 44"/>
          <p:cNvGrpSpPr/>
          <p:nvPr/>
        </p:nvGrpSpPr>
        <p:grpSpPr>
          <a:xfrm>
            <a:off x="6443663" y="2781300"/>
            <a:ext cx="2305050" cy="2160588"/>
            <a:chOff x="4059" y="1752"/>
            <a:chExt cx="1452" cy="1361"/>
          </a:xfrm>
        </p:grpSpPr>
        <p:sp>
          <p:nvSpPr>
            <p:cNvPr id="65564" name="Line 39"/>
            <p:cNvSpPr/>
            <p:nvPr/>
          </p:nvSpPr>
          <p:spPr>
            <a:xfrm>
              <a:off x="4059" y="2473"/>
              <a:ext cx="123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65" name="Line 40"/>
            <p:cNvSpPr/>
            <p:nvPr/>
          </p:nvSpPr>
          <p:spPr>
            <a:xfrm>
              <a:off x="4604" y="1872"/>
              <a:ext cx="0" cy="124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65566" name="Text Box 42"/>
            <p:cNvSpPr txBox="1"/>
            <p:nvPr/>
          </p:nvSpPr>
          <p:spPr>
            <a:xfrm>
              <a:off x="4639" y="1752"/>
              <a:ext cx="219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5567" name="Text Box 43"/>
            <p:cNvSpPr txBox="1"/>
            <p:nvPr/>
          </p:nvSpPr>
          <p:spPr>
            <a:xfrm>
              <a:off x="5293" y="2352"/>
              <a:ext cx="21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206893" name="Line 45"/>
          <p:cNvSpPr/>
          <p:nvPr/>
        </p:nvSpPr>
        <p:spPr>
          <a:xfrm>
            <a:off x="6877050" y="3933825"/>
            <a:ext cx="935038" cy="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894" name="Line 46"/>
          <p:cNvSpPr/>
          <p:nvPr/>
        </p:nvSpPr>
        <p:spPr>
          <a:xfrm flipV="1">
            <a:off x="7308850" y="3357563"/>
            <a:ext cx="0" cy="107950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896" name="Rectangle 48"/>
          <p:cNvSpPr/>
          <p:nvPr/>
        </p:nvSpPr>
        <p:spPr>
          <a:xfrm>
            <a:off x="1763713" y="3716338"/>
            <a:ext cx="431800" cy="86518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6897" name="Line 49"/>
          <p:cNvSpPr/>
          <p:nvPr/>
        </p:nvSpPr>
        <p:spPr>
          <a:xfrm>
            <a:off x="1979613" y="3644900"/>
            <a:ext cx="0" cy="1008063"/>
          </a:xfrm>
          <a:prstGeom prst="line">
            <a:avLst/>
          </a:prstGeom>
          <a:ln w="38100" cap="sq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699999">
              <a:srgbClr val="995C00"/>
            </a:prst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9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2000"/>
                                        <p:tgtEl>
                                          <p:spTgt spid="20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0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2000"/>
                                        <p:tgtEl>
                                          <p:spTgt spid="20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2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206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2000"/>
                                        <p:tgtEl>
                                          <p:spTgt spid="20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3000"/>
                                        <p:tgtEl>
                                          <p:spTgt spid="2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/>
      <p:bldP spid="206866" grpId="0" animBg="1"/>
      <p:bldP spid="206873" grpId="0" animBg="1"/>
      <p:bldP spid="206875" grpId="0"/>
      <p:bldP spid="206877" grpId="0" animBg="1"/>
      <p:bldP spid="206880" grpId="0"/>
      <p:bldP spid="206882" grpId="0" animBg="1"/>
      <p:bldP spid="20689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6561" name="Text Box 3"/>
          <p:cNvSpPr txBox="1"/>
          <p:nvPr/>
        </p:nvSpPr>
        <p:spPr>
          <a:xfrm>
            <a:off x="0" y="3357563"/>
            <a:ext cx="9715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电源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62" name="AutoShape 4"/>
          <p:cNvSpPr/>
          <p:nvPr/>
        </p:nvSpPr>
        <p:spPr>
          <a:xfrm>
            <a:off x="914400" y="2819400"/>
            <a:ext cx="165100" cy="1617663"/>
          </a:xfrm>
          <a:prstGeom prst="leftBrace">
            <a:avLst>
              <a:gd name="adj1" fmla="val 244815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6563" name="Text Box 5"/>
          <p:cNvSpPr txBox="1"/>
          <p:nvPr/>
        </p:nvSpPr>
        <p:spPr>
          <a:xfrm>
            <a:off x="971550" y="2708275"/>
            <a:ext cx="16557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独立电源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64" name="AutoShape 6"/>
          <p:cNvSpPr/>
          <p:nvPr/>
        </p:nvSpPr>
        <p:spPr>
          <a:xfrm>
            <a:off x="2503488" y="26670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6565" name="Text Box 7"/>
          <p:cNvSpPr txBox="1"/>
          <p:nvPr/>
        </p:nvSpPr>
        <p:spPr>
          <a:xfrm>
            <a:off x="2601913" y="2438400"/>
            <a:ext cx="65516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独立电压源，简称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电压源</a:t>
            </a: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(Voltage Source)</a:t>
            </a:r>
            <a:endParaRPr lang="en-US" altLang="zh-CN" sz="2800" b="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6566" name="Text Box 8"/>
          <p:cNvSpPr txBox="1"/>
          <p:nvPr/>
        </p:nvSpPr>
        <p:spPr>
          <a:xfrm>
            <a:off x="2593975" y="3036888"/>
            <a:ext cx="65135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独立电流源，简称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电流源</a:t>
            </a: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(Current Source)</a:t>
            </a:r>
            <a:endParaRPr lang="en-US" altLang="zh-CN" sz="2800" b="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6567" name="Text Box 9"/>
          <p:cNvSpPr txBox="1"/>
          <p:nvPr/>
        </p:nvSpPr>
        <p:spPr>
          <a:xfrm>
            <a:off x="1017588" y="4005263"/>
            <a:ext cx="72850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非独立电源，常称为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受控源</a:t>
            </a: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(Controlled Source)</a:t>
            </a:r>
            <a:endParaRPr lang="en-US" altLang="zh-CN" sz="2800" b="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6568" name="Text Box 15"/>
          <p:cNvSpPr txBox="1"/>
          <p:nvPr/>
        </p:nvSpPr>
        <p:spPr>
          <a:xfrm>
            <a:off x="827088" y="188913"/>
            <a:ext cx="7237412" cy="641350"/>
          </a:xfrm>
          <a:prstGeom prst="rect">
            <a:avLst/>
          </a:prstGeom>
          <a:noFill/>
          <a:ln w="12700">
            <a:noFill/>
          </a:ln>
          <a:effectLst>
            <a:prstShdw prst="shdw17" dist="17961" dir="2699999">
              <a:srgbClr val="009900"/>
            </a:prstShdw>
          </a:effectLst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1.6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电源元件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(independent source)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6240" name="Rectangle 16" descr="斜纹布"/>
          <p:cNvSpPr>
            <a:spLocks noChangeArrowheads="1"/>
          </p:cNvSpPr>
          <p:nvPr/>
        </p:nvSpPr>
        <p:spPr bwMode="auto">
          <a:xfrm>
            <a:off x="719138" y="1052513"/>
            <a:ext cx="7921625" cy="1066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电源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是有源的电路元件，它是各种电能量（电功率）产生器的理想化模型。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570" name="Rectangle 17" descr="斜纹布"/>
          <p:cNvSpPr/>
          <p:nvPr/>
        </p:nvSpPr>
        <p:spPr>
          <a:xfrm>
            <a:off x="611188" y="4652963"/>
            <a:ext cx="6613525" cy="519112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独立源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能独立地向电路提供电压或电流。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71" name="Text Box 18"/>
          <p:cNvSpPr txBox="1"/>
          <p:nvPr/>
        </p:nvSpPr>
        <p:spPr>
          <a:xfrm>
            <a:off x="142875" y="5300663"/>
            <a:ext cx="9001125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latin typeface="Arial" panose="020B0604020202020204" pitchFamily="34" charset="0"/>
                <a:ea typeface="幼圆" panose="02010509060101010101" pitchFamily="49" charset="-122"/>
              </a:rPr>
              <a:t> 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受控源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的电压或电流则受另一处电压或电流控制，因而它是一种非独立源。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7250" name="Text Box 2"/>
          <p:cNvSpPr txBox="1"/>
          <p:nvPr/>
        </p:nvSpPr>
        <p:spPr>
          <a:xfrm>
            <a:off x="830263" y="320675"/>
            <a:ext cx="7010400" cy="641350"/>
          </a:xfrm>
          <a:prstGeom prst="rect">
            <a:avLst/>
          </a:prstGeom>
          <a:noFill/>
          <a:ln w="12700">
            <a:noFill/>
          </a:ln>
          <a:effectLst>
            <a:prstShdw prst="shdw17" dist="17961" dir="2699999">
              <a:srgbClr val="009900"/>
            </a:prstShdw>
          </a:effectLst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1.6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电源元件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(independent source)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7251" name="Text Box 3"/>
          <p:cNvSpPr txBox="1"/>
          <p:nvPr/>
        </p:nvSpPr>
        <p:spPr>
          <a:xfrm>
            <a:off x="611188" y="2420938"/>
            <a:ext cx="7200900" cy="1081087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pPr marL="2476500" indent="-2476500" eaLnBrk="0" hangingPunct="0">
              <a:spcBef>
                <a:spcPct val="50000"/>
              </a:spcBef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其两端电压总能保持定值或一定的时间函数，其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2476500" indent="-2476500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值与流过它的电流 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无关的元件叫理想电压源。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7252" name="Text Box 4"/>
          <p:cNvSpPr txBox="1"/>
          <p:nvPr/>
        </p:nvSpPr>
        <p:spPr>
          <a:xfrm>
            <a:off x="468313" y="3716338"/>
            <a:ext cx="1800225" cy="4572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spcBef>
                <a:spcPct val="5000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电路符号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7253" name="Text Box 5"/>
          <p:cNvSpPr txBox="1"/>
          <p:nvPr/>
        </p:nvSpPr>
        <p:spPr>
          <a:xfrm>
            <a:off x="539750" y="1125538"/>
            <a:ext cx="2519363" cy="519112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理想电压源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7254" name="Text Box 6"/>
          <p:cNvSpPr txBox="1"/>
          <p:nvPr/>
        </p:nvSpPr>
        <p:spPr>
          <a:xfrm>
            <a:off x="611188" y="1844675"/>
            <a:ext cx="1368425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rgbClr val="FFFF99"/>
                </a:solidFill>
                <a:latin typeface="Times New Roman" panose="02020603050405020304" pitchFamily="18" charset="0"/>
                <a:ea typeface="仿宋_GB2312" pitchFamily="49" charset="-122"/>
              </a:rPr>
              <a:t>定义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7255" name="AutoShape 7"/>
          <p:cNvSpPr/>
          <p:nvPr/>
        </p:nvSpPr>
        <p:spPr>
          <a:xfrm>
            <a:off x="2411413" y="1989138"/>
            <a:ext cx="1008062" cy="144462"/>
          </a:xfrm>
          <a:prstGeom prst="rightArrow">
            <a:avLst>
              <a:gd name="adj1" fmla="val 50000"/>
              <a:gd name="adj2" fmla="val 174354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37256" name="Group 8"/>
          <p:cNvGrpSpPr/>
          <p:nvPr/>
        </p:nvGrpSpPr>
        <p:grpSpPr>
          <a:xfrm>
            <a:off x="2555875" y="4221163"/>
            <a:ext cx="3382963" cy="2058987"/>
            <a:chOff x="1610" y="2659"/>
            <a:chExt cx="2131" cy="1297"/>
          </a:xfrm>
        </p:grpSpPr>
        <p:sp>
          <p:nvSpPr>
            <p:cNvPr id="67592" name="Text Box 9"/>
            <p:cNvSpPr txBox="1"/>
            <p:nvPr/>
          </p:nvSpPr>
          <p:spPr>
            <a:xfrm>
              <a:off x="2200" y="2659"/>
              <a:ext cx="17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7593" name="Object 10"/>
            <p:cNvGraphicFramePr>
              <a:graphicFrameLocks noChangeAspect="1"/>
            </p:cNvGraphicFramePr>
            <p:nvPr/>
          </p:nvGraphicFramePr>
          <p:xfrm>
            <a:off x="2471" y="3566"/>
            <a:ext cx="32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" imgW="165100" imgH="204470" progId="Equation.3">
                    <p:embed/>
                  </p:oleObj>
                </mc:Choice>
                <mc:Fallback>
                  <p:oleObj name="" r:id="rId1" imgW="165100" imgH="20447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1" y="3566"/>
                          <a:ext cx="325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4" name="Text Box 11"/>
            <p:cNvSpPr txBox="1"/>
            <p:nvPr/>
          </p:nvSpPr>
          <p:spPr>
            <a:xfrm>
              <a:off x="1927" y="3385"/>
              <a:ext cx="2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595" name="Text Box 12"/>
            <p:cNvSpPr txBox="1"/>
            <p:nvPr/>
          </p:nvSpPr>
          <p:spPr>
            <a:xfrm>
              <a:off x="2970" y="3249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7596" name="AutoShape 13"/>
            <p:cNvSpPr/>
            <p:nvPr/>
          </p:nvSpPr>
          <p:spPr>
            <a:xfrm>
              <a:off x="1610" y="3022"/>
              <a:ext cx="680" cy="91"/>
            </a:xfrm>
            <a:prstGeom prst="leftArrow">
              <a:avLst>
                <a:gd name="adj1" fmla="val 50000"/>
                <a:gd name="adj2" fmla="val 186709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67597" name="Group 14"/>
            <p:cNvGrpSpPr/>
            <p:nvPr/>
          </p:nvGrpSpPr>
          <p:grpSpPr>
            <a:xfrm>
              <a:off x="1693" y="2985"/>
              <a:ext cx="2048" cy="536"/>
              <a:chOff x="1693" y="2985"/>
              <a:chExt cx="2048" cy="536"/>
            </a:xfrm>
          </p:grpSpPr>
          <p:sp>
            <p:nvSpPr>
              <p:cNvPr id="67598" name="Oval 15"/>
              <p:cNvSpPr/>
              <p:nvPr/>
            </p:nvSpPr>
            <p:spPr>
              <a:xfrm>
                <a:off x="2363" y="2985"/>
                <a:ext cx="547" cy="536"/>
              </a:xfrm>
              <a:prstGeom prst="ellipse">
                <a:avLst/>
              </a:prstGeom>
              <a:solidFill>
                <a:schemeClr val="accent1"/>
              </a:solidFill>
              <a:ln w="508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7599" name="Line 16"/>
              <p:cNvSpPr/>
              <p:nvPr/>
            </p:nvSpPr>
            <p:spPr>
              <a:xfrm rot="5400000">
                <a:off x="2717" y="2246"/>
                <a:ext cx="0" cy="2048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0" grpId="0"/>
      <p:bldP spid="437251" grpId="0"/>
      <p:bldP spid="437252" grpId="0" animBg="1"/>
      <p:bldP spid="437253" grpId="0" animBg="1"/>
      <p:bldP spid="437254" grpId="0" animBg="1"/>
      <p:bldP spid="4372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5" name="Text Box 2" descr="斜纹布"/>
          <p:cNvSpPr txBox="1"/>
          <p:nvPr/>
        </p:nvSpPr>
        <p:spPr>
          <a:xfrm>
            <a:off x="0" y="1089025"/>
            <a:ext cx="8928100" cy="2870200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参考书：</a:t>
            </a:r>
            <a:endParaRPr lang="zh-CN" altLang="en-US" sz="2800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电路分析基础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张永瑞  西安电子科技大学出版社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   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高贇 主编   西安电子科技大学出版社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   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）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电路分析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李瀚逊 主编  重庆大学出版社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1266" name="Text Box 3"/>
          <p:cNvSpPr txBox="1"/>
          <p:nvPr/>
        </p:nvSpPr>
        <p:spPr>
          <a:xfrm>
            <a:off x="0" y="368300"/>
            <a:ext cx="4537075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fontAlgn="t">
              <a:lnSpc>
                <a:spcPct val="90000"/>
              </a:lnSpc>
              <a:spcBef>
                <a:spcPct val="50000"/>
              </a:spcBef>
              <a:buClrTx/>
            </a:pPr>
            <a:r>
              <a:rPr lang="zh-CN" altLang="en-US" sz="40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三</a:t>
            </a:r>
            <a:r>
              <a:rPr lang="en-US" altLang="zh-CN" sz="40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40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教材与参考书</a:t>
            </a:r>
            <a:endParaRPr lang="zh-CN" altLang="en-US" sz="4000" dirty="0">
              <a:solidFill>
                <a:srgbClr val="FFCC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7" name="Text Box 4"/>
          <p:cNvSpPr txBox="1"/>
          <p:nvPr/>
        </p:nvSpPr>
        <p:spPr>
          <a:xfrm>
            <a:off x="0" y="4149725"/>
            <a:ext cx="4537075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fontAlgn="t">
              <a:lnSpc>
                <a:spcPct val="90000"/>
              </a:lnSpc>
              <a:spcBef>
                <a:spcPct val="50000"/>
              </a:spcBef>
              <a:buClrTx/>
            </a:pPr>
            <a:r>
              <a:rPr lang="zh-CN" altLang="en-US" sz="40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四</a:t>
            </a:r>
            <a:r>
              <a:rPr lang="en-US" altLang="zh-CN" sz="40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40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课程管理要求</a:t>
            </a:r>
            <a:endParaRPr lang="zh-CN" altLang="en-US" sz="4000" dirty="0">
              <a:solidFill>
                <a:srgbClr val="FFCC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8" name="Rectangle 5"/>
          <p:cNvSpPr/>
          <p:nvPr/>
        </p:nvSpPr>
        <p:spPr>
          <a:xfrm>
            <a:off x="5400675" y="4797425"/>
            <a:ext cx="55800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）成绩的评定方法；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9" name="Rectangle 6"/>
          <p:cNvSpPr/>
          <p:nvPr/>
        </p:nvSpPr>
        <p:spPr>
          <a:xfrm>
            <a:off x="287338" y="4833938"/>
            <a:ext cx="55800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）课堂要求；（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 作业要求；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0" name="Text Box 7"/>
          <p:cNvSpPr txBox="1"/>
          <p:nvPr/>
        </p:nvSpPr>
        <p:spPr>
          <a:xfrm>
            <a:off x="395288" y="5445125"/>
            <a:ext cx="856773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本课程最后成绩：平时占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30%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，期末占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70%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（暂定）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9380" name="Text Box 4"/>
          <p:cNvSpPr txBox="1"/>
          <p:nvPr/>
        </p:nvSpPr>
        <p:spPr>
          <a:xfrm>
            <a:off x="250825" y="981075"/>
            <a:ext cx="5327650" cy="122396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电源两端电压由电源本身决定，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     与外电路无关；与流经它的电流方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     向、大小无关。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9381" name="Text Box 5"/>
          <p:cNvSpPr txBox="1"/>
          <p:nvPr/>
        </p:nvSpPr>
        <p:spPr>
          <a:xfrm>
            <a:off x="250825" y="2386013"/>
            <a:ext cx="5003800" cy="78581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AutoNum type="arabicParenBoth" startAt="2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通过电压源的电流由电源及外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      电路共同决定。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9384" name="Text Box 8"/>
          <p:cNvSpPr txBox="1"/>
          <p:nvPr/>
        </p:nvSpPr>
        <p:spPr>
          <a:xfrm>
            <a:off x="314325" y="260350"/>
            <a:ext cx="4941888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理想电压源的电压、电流关系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29392" name="Group 16"/>
          <p:cNvGrpSpPr/>
          <p:nvPr/>
        </p:nvGrpSpPr>
        <p:grpSpPr>
          <a:xfrm>
            <a:off x="5651500" y="1052513"/>
            <a:ext cx="2954338" cy="2449512"/>
            <a:chOff x="3651" y="391"/>
            <a:chExt cx="1861" cy="1543"/>
          </a:xfrm>
        </p:grpSpPr>
        <p:sp>
          <p:nvSpPr>
            <p:cNvPr id="68613" name="Line 10"/>
            <p:cNvSpPr/>
            <p:nvPr/>
          </p:nvSpPr>
          <p:spPr>
            <a:xfrm>
              <a:off x="3651" y="1525"/>
              <a:ext cx="154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14" name="Line 11"/>
            <p:cNvSpPr/>
            <p:nvPr/>
          </p:nvSpPr>
          <p:spPr>
            <a:xfrm>
              <a:off x="4332" y="527"/>
              <a:ext cx="0" cy="140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68615" name="Line 12"/>
            <p:cNvSpPr/>
            <p:nvPr/>
          </p:nvSpPr>
          <p:spPr>
            <a:xfrm flipV="1">
              <a:off x="3696" y="1117"/>
              <a:ext cx="1315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6" name="Text Box 13"/>
            <p:cNvSpPr txBox="1"/>
            <p:nvPr/>
          </p:nvSpPr>
          <p:spPr>
            <a:xfrm>
              <a:off x="4377" y="391"/>
              <a:ext cx="273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8617" name="Text Box 14"/>
            <p:cNvSpPr txBox="1"/>
            <p:nvPr/>
          </p:nvSpPr>
          <p:spPr>
            <a:xfrm>
              <a:off x="5239" y="1389"/>
              <a:ext cx="273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68618" name="Object 15"/>
            <p:cNvGraphicFramePr>
              <a:graphicFrameLocks noChangeAspect="1"/>
            </p:cNvGraphicFramePr>
            <p:nvPr/>
          </p:nvGraphicFramePr>
          <p:xfrm>
            <a:off x="4359" y="790"/>
            <a:ext cx="58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" imgW="369570" imgH="213995" progId="Equation.3">
                    <p:embed/>
                  </p:oleObj>
                </mc:Choice>
                <mc:Fallback>
                  <p:oleObj name="" r:id="rId1" imgW="369570" imgH="213995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59" y="790"/>
                          <a:ext cx="581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393" name="AutoShape 17" descr="羊皮纸"/>
          <p:cNvSpPr/>
          <p:nvPr/>
        </p:nvSpPr>
        <p:spPr>
          <a:xfrm>
            <a:off x="6588125" y="260350"/>
            <a:ext cx="2016125" cy="576263"/>
          </a:xfrm>
          <a:prstGeom prst="wedgeRoundRectCallout">
            <a:avLst>
              <a:gd name="adj1" fmla="val -26301"/>
              <a:gd name="adj2" fmla="val 105370"/>
              <a:gd name="adj3" fmla="val 16667"/>
            </a:avLst>
          </a:prstGeom>
          <a:blipFill rotWithShape="1">
            <a:blip r:embed="rId3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伏安关系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9394" name="Text Box 18"/>
          <p:cNvSpPr txBox="1"/>
          <p:nvPr/>
        </p:nvSpPr>
        <p:spPr>
          <a:xfrm>
            <a:off x="323850" y="3284538"/>
            <a:ext cx="647700" cy="519112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lang="zh-CN" altLang="en-US" sz="28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9406" name="Group 30"/>
          <p:cNvGrpSpPr/>
          <p:nvPr/>
        </p:nvGrpSpPr>
        <p:grpSpPr>
          <a:xfrm>
            <a:off x="395288" y="3357563"/>
            <a:ext cx="2520950" cy="2447925"/>
            <a:chOff x="249" y="2296"/>
            <a:chExt cx="1588" cy="1542"/>
          </a:xfrm>
        </p:grpSpPr>
        <p:sp>
          <p:nvSpPr>
            <p:cNvPr id="68622" name="Oval 21"/>
            <p:cNvSpPr/>
            <p:nvPr/>
          </p:nvSpPr>
          <p:spPr>
            <a:xfrm>
              <a:off x="249" y="3022"/>
              <a:ext cx="453" cy="453"/>
            </a:xfrm>
            <a:prstGeom prst="ellipse">
              <a:avLst/>
            </a:prstGeom>
            <a:solidFill>
              <a:schemeClr val="accent1"/>
            </a:solidFill>
            <a:ln w="508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8623" name="Rectangle 19"/>
            <p:cNvSpPr/>
            <p:nvPr/>
          </p:nvSpPr>
          <p:spPr>
            <a:xfrm>
              <a:off x="476" y="2704"/>
              <a:ext cx="998" cy="1134"/>
            </a:xfrm>
            <a:prstGeom prst="rect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8624" name="Rectangle 22"/>
            <p:cNvSpPr/>
            <p:nvPr/>
          </p:nvSpPr>
          <p:spPr>
            <a:xfrm>
              <a:off x="1383" y="3022"/>
              <a:ext cx="182" cy="453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8625" name="AutoShape 23"/>
            <p:cNvSpPr/>
            <p:nvPr/>
          </p:nvSpPr>
          <p:spPr>
            <a:xfrm>
              <a:off x="748" y="2568"/>
              <a:ext cx="499" cy="91"/>
            </a:xfrm>
            <a:prstGeom prst="rightArrow">
              <a:avLst>
                <a:gd name="adj1" fmla="val 50000"/>
                <a:gd name="adj2" fmla="val 137011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8626" name="Text Box 24"/>
            <p:cNvSpPr txBox="1"/>
            <p:nvPr/>
          </p:nvSpPr>
          <p:spPr>
            <a:xfrm>
              <a:off x="1565" y="3022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8627" name="Text Box 25"/>
            <p:cNvSpPr txBox="1"/>
            <p:nvPr/>
          </p:nvSpPr>
          <p:spPr>
            <a:xfrm>
              <a:off x="1247" y="2296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8628" name="Text Box 26"/>
            <p:cNvSpPr txBox="1"/>
            <p:nvPr/>
          </p:nvSpPr>
          <p:spPr>
            <a:xfrm>
              <a:off x="612" y="3385"/>
              <a:ext cx="2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-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8629" name="Text Box 27"/>
            <p:cNvSpPr txBox="1"/>
            <p:nvPr/>
          </p:nvSpPr>
          <p:spPr>
            <a:xfrm>
              <a:off x="612" y="2750"/>
              <a:ext cx="2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68630" name="Object 28"/>
            <p:cNvGraphicFramePr>
              <a:graphicFrameLocks noChangeAspect="1"/>
            </p:cNvGraphicFramePr>
            <p:nvPr/>
          </p:nvGraphicFramePr>
          <p:xfrm>
            <a:off x="748" y="3113"/>
            <a:ext cx="32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4" imgW="165100" imgH="204470" progId="Equation.3">
                    <p:embed/>
                  </p:oleObj>
                </mc:Choice>
                <mc:Fallback>
                  <p:oleObj name="" r:id="rId4" imgW="165100" imgH="20447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48" y="3113"/>
                          <a:ext cx="325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405" name="AutoShape 29" descr="羊皮纸"/>
          <p:cNvSpPr/>
          <p:nvPr/>
        </p:nvSpPr>
        <p:spPr>
          <a:xfrm rot="-171208">
            <a:off x="3059113" y="4797425"/>
            <a:ext cx="565150" cy="1352550"/>
          </a:xfrm>
          <a:prstGeom prst="wedgeRoundRectCallout">
            <a:avLst>
              <a:gd name="adj1" fmla="val -111486"/>
              <a:gd name="adj2" fmla="val -37634"/>
              <a:gd name="adj3" fmla="val 16667"/>
            </a:avLst>
          </a:prstGeom>
          <a:blipFill rotWithShape="1">
            <a:blip r:embed="rId3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外电路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9407" name="Object 31"/>
          <p:cNvGraphicFramePr>
            <a:graphicFrameLocks noChangeAspect="1"/>
          </p:cNvGraphicFramePr>
          <p:nvPr/>
        </p:nvGraphicFramePr>
        <p:xfrm>
          <a:off x="5364163" y="3357563"/>
          <a:ext cx="172878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6" imgW="427990" imgH="389255" progId="Equation.3">
                  <p:embed/>
                </p:oleObj>
              </mc:Choice>
              <mc:Fallback>
                <p:oleObj name="" r:id="rId6" imgW="427990" imgH="38925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64163" y="3357563"/>
                        <a:ext cx="1728787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08" name="AutoShape 32"/>
          <p:cNvSpPr/>
          <p:nvPr/>
        </p:nvSpPr>
        <p:spPr>
          <a:xfrm rot="-772628">
            <a:off x="4140200" y="3933825"/>
            <a:ext cx="865188" cy="144463"/>
          </a:xfrm>
          <a:prstGeom prst="rightArrow">
            <a:avLst>
              <a:gd name="adj1" fmla="val 50000"/>
              <a:gd name="adj2" fmla="val 149641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9409" name="AutoShape 33"/>
          <p:cNvSpPr/>
          <p:nvPr/>
        </p:nvSpPr>
        <p:spPr>
          <a:xfrm>
            <a:off x="4211638" y="4724400"/>
            <a:ext cx="865187" cy="144463"/>
          </a:xfrm>
          <a:prstGeom prst="rightArrow">
            <a:avLst>
              <a:gd name="adj1" fmla="val 50000"/>
              <a:gd name="adj2" fmla="val 149641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9410" name="AutoShape 34"/>
          <p:cNvSpPr/>
          <p:nvPr/>
        </p:nvSpPr>
        <p:spPr>
          <a:xfrm rot="1047492">
            <a:off x="4067175" y="5300663"/>
            <a:ext cx="865188" cy="144462"/>
          </a:xfrm>
          <a:prstGeom prst="rightArrow">
            <a:avLst>
              <a:gd name="adj1" fmla="val 50000"/>
              <a:gd name="adj2" fmla="val 149642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29411" name="Object 35"/>
          <p:cNvGraphicFramePr>
            <a:graphicFrameLocks noChangeAspect="1"/>
          </p:cNvGraphicFramePr>
          <p:nvPr/>
        </p:nvGraphicFramePr>
        <p:xfrm>
          <a:off x="5364163" y="4508500"/>
          <a:ext cx="2447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8" imgW="953135" imgH="175260" progId="Equation.3">
                  <p:embed/>
                </p:oleObj>
              </mc:Choice>
              <mc:Fallback>
                <p:oleObj name="" r:id="rId8" imgW="953135" imgH="17526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64163" y="4508500"/>
                        <a:ext cx="24479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13" name="Object 37"/>
          <p:cNvGraphicFramePr>
            <a:graphicFrameLocks noChangeAspect="1"/>
          </p:cNvGraphicFramePr>
          <p:nvPr/>
        </p:nvGraphicFramePr>
        <p:xfrm>
          <a:off x="5364163" y="5229225"/>
          <a:ext cx="25209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0" imgW="914400" imgH="175260" progId="Equation.3">
                  <p:embed/>
                </p:oleObj>
              </mc:Choice>
              <mc:Fallback>
                <p:oleObj name="" r:id="rId10" imgW="914400" imgH="17526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64163" y="5229225"/>
                        <a:ext cx="2520950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14" name="Text Box 38"/>
          <p:cNvSpPr txBox="1"/>
          <p:nvPr/>
        </p:nvSpPr>
        <p:spPr>
          <a:xfrm>
            <a:off x="4211638" y="5862638"/>
            <a:ext cx="3529012" cy="51911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电压源不能短路！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2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1000"/>
                                        <p:tgtEl>
                                          <p:spTgt spid="2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1000"/>
                                        <p:tgtEl>
                                          <p:spTgt spid="2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/>
      <p:bldP spid="229381" grpId="0"/>
      <p:bldP spid="229384" grpId="0" animBg="1"/>
      <p:bldP spid="229393" grpId="0" animBg="1"/>
      <p:bldP spid="229394" grpId="0" animBg="1"/>
      <p:bldP spid="229405" grpId="0" animBg="1"/>
      <p:bldP spid="229408" grpId="0" animBg="1"/>
      <p:bldP spid="229409" grpId="0" animBg="1"/>
      <p:bldP spid="229410" grpId="0" animBg="1"/>
      <p:bldP spid="2294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0405" name="Text Box 5"/>
          <p:cNvSpPr txBox="1"/>
          <p:nvPr/>
        </p:nvSpPr>
        <p:spPr>
          <a:xfrm>
            <a:off x="611188" y="336550"/>
            <a:ext cx="2484437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电压源的功率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0408" name="Text Box 8"/>
          <p:cNvSpPr txBox="1"/>
          <p:nvPr/>
        </p:nvSpPr>
        <p:spPr>
          <a:xfrm>
            <a:off x="4572000" y="4149725"/>
            <a:ext cx="43561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电场力做功 ，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电源吸收功率。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0409" name="Text Box 9"/>
          <p:cNvSpPr txBox="1"/>
          <p:nvPr/>
        </p:nvSpPr>
        <p:spPr>
          <a:xfrm>
            <a:off x="3059113" y="1052513"/>
            <a:ext cx="5545137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T Extra" panose="05050102010205020202" pitchFamily="18" charset="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sym typeface="MT Extra" panose="05050102010205020202" pitchFamily="18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T Extra" panose="05050102010205020202" pitchFamily="18" charset="2"/>
              </a:rPr>
              <a:t>）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电压、电流的参考方向非关联；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　　　　　　　　　　　　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0411" name="Rectangle 11"/>
          <p:cNvSpPr/>
          <p:nvPr/>
        </p:nvSpPr>
        <p:spPr>
          <a:xfrm>
            <a:off x="2916238" y="4149725"/>
            <a:ext cx="1717675" cy="457200"/>
          </a:xfrm>
          <a:prstGeom prst="rect">
            <a:avLst/>
          </a:prstGeom>
          <a:solidFill>
            <a:srgbClr val="993366"/>
          </a:solidFill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物理意义：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0414" name="Line 14"/>
          <p:cNvSpPr/>
          <p:nvPr/>
        </p:nvSpPr>
        <p:spPr>
          <a:xfrm>
            <a:off x="1296988" y="1341438"/>
            <a:ext cx="4587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30462" name="Group 62"/>
          <p:cNvGrpSpPr/>
          <p:nvPr/>
        </p:nvGrpSpPr>
        <p:grpSpPr>
          <a:xfrm>
            <a:off x="0" y="1052513"/>
            <a:ext cx="2090738" cy="2425700"/>
            <a:chOff x="249" y="663"/>
            <a:chExt cx="1317" cy="1528"/>
          </a:xfrm>
        </p:grpSpPr>
        <p:sp>
          <p:nvSpPr>
            <p:cNvPr id="69639" name="Oval 16"/>
            <p:cNvSpPr/>
            <p:nvPr/>
          </p:nvSpPr>
          <p:spPr>
            <a:xfrm rot="10800000">
              <a:off x="559" y="1424"/>
              <a:ext cx="340" cy="340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9640" name="Text Box 17"/>
            <p:cNvSpPr txBox="1"/>
            <p:nvPr/>
          </p:nvSpPr>
          <p:spPr>
            <a:xfrm rot="10800000">
              <a:off x="505" y="1115"/>
              <a:ext cx="26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1" name="Text Box 18"/>
            <p:cNvSpPr txBox="1"/>
            <p:nvPr/>
          </p:nvSpPr>
          <p:spPr>
            <a:xfrm>
              <a:off x="533" y="1664"/>
              <a:ext cx="19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2" name="Text Box 19"/>
            <p:cNvSpPr txBox="1"/>
            <p:nvPr/>
          </p:nvSpPr>
          <p:spPr>
            <a:xfrm>
              <a:off x="839" y="663"/>
              <a:ext cx="17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3" name="Oval 20"/>
            <p:cNvSpPr/>
            <p:nvPr/>
          </p:nvSpPr>
          <p:spPr>
            <a:xfrm rot="10800000">
              <a:off x="1380" y="2123"/>
              <a:ext cx="68" cy="6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9644" name="Line 21"/>
            <p:cNvSpPr/>
            <p:nvPr/>
          </p:nvSpPr>
          <p:spPr>
            <a:xfrm rot="5400000">
              <a:off x="1060" y="1837"/>
              <a:ext cx="0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5" name="Oval 22"/>
            <p:cNvSpPr/>
            <p:nvPr/>
          </p:nvSpPr>
          <p:spPr>
            <a:xfrm rot="10800000">
              <a:off x="1380" y="948"/>
              <a:ext cx="68" cy="6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9646" name="Line 23"/>
            <p:cNvSpPr/>
            <p:nvPr/>
          </p:nvSpPr>
          <p:spPr>
            <a:xfrm rot="5400000">
              <a:off x="1060" y="662"/>
              <a:ext cx="0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7" name="Text Box 24"/>
            <p:cNvSpPr txBox="1"/>
            <p:nvPr/>
          </p:nvSpPr>
          <p:spPr>
            <a:xfrm>
              <a:off x="1318" y="1386"/>
              <a:ext cx="24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8" name="Text Box 25"/>
            <p:cNvSpPr txBox="1"/>
            <p:nvPr/>
          </p:nvSpPr>
          <p:spPr>
            <a:xfrm rot="10800000">
              <a:off x="1304" y="957"/>
              <a:ext cx="26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9" name="Text Box 26"/>
            <p:cNvSpPr txBox="1"/>
            <p:nvPr/>
          </p:nvSpPr>
          <p:spPr>
            <a:xfrm>
              <a:off x="1343" y="1726"/>
              <a:ext cx="19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0" name="Line 15"/>
            <p:cNvSpPr/>
            <p:nvPr/>
          </p:nvSpPr>
          <p:spPr>
            <a:xfrm rot="10800000">
              <a:off x="740" y="982"/>
              <a:ext cx="0" cy="117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9651" name="Object 44"/>
            <p:cNvGraphicFramePr>
              <a:graphicFrameLocks noChangeAspect="1"/>
            </p:cNvGraphicFramePr>
            <p:nvPr/>
          </p:nvGraphicFramePr>
          <p:xfrm>
            <a:off x="249" y="1434"/>
            <a:ext cx="30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" imgW="165100" imgH="204470" progId="Equation.3">
                    <p:embed/>
                  </p:oleObj>
                </mc:Choice>
                <mc:Fallback>
                  <p:oleObj name="" r:id="rId1" imgW="165100" imgH="20447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" y="1434"/>
                          <a:ext cx="302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0447" name="Line 47"/>
          <p:cNvSpPr/>
          <p:nvPr/>
        </p:nvSpPr>
        <p:spPr>
          <a:xfrm>
            <a:off x="1296988" y="4149725"/>
            <a:ext cx="4587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230463" name="Group 63"/>
          <p:cNvGrpSpPr/>
          <p:nvPr/>
        </p:nvGrpSpPr>
        <p:grpSpPr>
          <a:xfrm>
            <a:off x="0" y="3789363"/>
            <a:ext cx="2090738" cy="2425700"/>
            <a:chOff x="249" y="2387"/>
            <a:chExt cx="1317" cy="1528"/>
          </a:xfrm>
        </p:grpSpPr>
        <p:sp>
          <p:nvSpPr>
            <p:cNvPr id="69654" name="Oval 48"/>
            <p:cNvSpPr/>
            <p:nvPr/>
          </p:nvSpPr>
          <p:spPr>
            <a:xfrm rot="10800000">
              <a:off x="559" y="3148"/>
              <a:ext cx="340" cy="340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9655" name="Text Box 49"/>
            <p:cNvSpPr txBox="1"/>
            <p:nvPr/>
          </p:nvSpPr>
          <p:spPr>
            <a:xfrm rot="10800000">
              <a:off x="505" y="2839"/>
              <a:ext cx="26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6" name="Text Box 50"/>
            <p:cNvSpPr txBox="1"/>
            <p:nvPr/>
          </p:nvSpPr>
          <p:spPr>
            <a:xfrm>
              <a:off x="533" y="3388"/>
              <a:ext cx="19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7" name="Text Box 51"/>
            <p:cNvSpPr txBox="1"/>
            <p:nvPr/>
          </p:nvSpPr>
          <p:spPr>
            <a:xfrm>
              <a:off x="839" y="2387"/>
              <a:ext cx="17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8" name="Oval 52"/>
            <p:cNvSpPr/>
            <p:nvPr/>
          </p:nvSpPr>
          <p:spPr>
            <a:xfrm rot="10800000">
              <a:off x="1380" y="3847"/>
              <a:ext cx="68" cy="6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9659" name="Line 53"/>
            <p:cNvSpPr/>
            <p:nvPr/>
          </p:nvSpPr>
          <p:spPr>
            <a:xfrm rot="5400000">
              <a:off x="1060" y="3561"/>
              <a:ext cx="0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0" name="Oval 54"/>
            <p:cNvSpPr/>
            <p:nvPr/>
          </p:nvSpPr>
          <p:spPr>
            <a:xfrm rot="10800000">
              <a:off x="1380" y="2672"/>
              <a:ext cx="68" cy="6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9661" name="Line 55"/>
            <p:cNvSpPr/>
            <p:nvPr/>
          </p:nvSpPr>
          <p:spPr>
            <a:xfrm rot="5400000">
              <a:off x="1060" y="2386"/>
              <a:ext cx="0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2" name="Text Box 56"/>
            <p:cNvSpPr txBox="1"/>
            <p:nvPr/>
          </p:nvSpPr>
          <p:spPr>
            <a:xfrm>
              <a:off x="1318" y="3110"/>
              <a:ext cx="24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63" name="Text Box 57"/>
            <p:cNvSpPr txBox="1"/>
            <p:nvPr/>
          </p:nvSpPr>
          <p:spPr>
            <a:xfrm rot="10800000">
              <a:off x="1304" y="2681"/>
              <a:ext cx="26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64" name="Text Box 58"/>
            <p:cNvSpPr txBox="1"/>
            <p:nvPr/>
          </p:nvSpPr>
          <p:spPr>
            <a:xfrm>
              <a:off x="1343" y="3450"/>
              <a:ext cx="19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65" name="Line 59"/>
            <p:cNvSpPr/>
            <p:nvPr/>
          </p:nvSpPr>
          <p:spPr>
            <a:xfrm rot="10800000">
              <a:off x="740" y="2706"/>
              <a:ext cx="0" cy="117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9666" name="Object 60"/>
            <p:cNvGraphicFramePr>
              <a:graphicFrameLocks noChangeAspect="1"/>
            </p:cNvGraphicFramePr>
            <p:nvPr/>
          </p:nvGraphicFramePr>
          <p:xfrm>
            <a:off x="249" y="3158"/>
            <a:ext cx="30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3" imgW="165100" imgH="204470" progId="Equation.3">
                    <p:embed/>
                  </p:oleObj>
                </mc:Choice>
                <mc:Fallback>
                  <p:oleObj name="" r:id="rId3" imgW="165100" imgH="20447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" y="3158"/>
                          <a:ext cx="302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0464" name="AutoShape 64"/>
          <p:cNvSpPr/>
          <p:nvPr/>
        </p:nvSpPr>
        <p:spPr>
          <a:xfrm>
            <a:off x="3276600" y="549275"/>
            <a:ext cx="1008063" cy="142875"/>
          </a:xfrm>
          <a:prstGeom prst="rightArrow">
            <a:avLst>
              <a:gd name="adj1" fmla="val 50000"/>
              <a:gd name="adj2" fmla="val 176290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30465" name="Object 65"/>
          <p:cNvGraphicFramePr>
            <a:graphicFrameLocks noChangeAspect="1"/>
          </p:cNvGraphicFramePr>
          <p:nvPr/>
        </p:nvGraphicFramePr>
        <p:xfrm>
          <a:off x="4643438" y="333375"/>
          <a:ext cx="14112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506095" imgH="204470" progId="Equation.3">
                  <p:embed/>
                </p:oleObj>
              </mc:Choice>
              <mc:Fallback>
                <p:oleObj name="" r:id="rId5" imgW="506095" imgH="20447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3438" y="333375"/>
                        <a:ext cx="1411287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66" name="Text Box 66"/>
          <p:cNvSpPr txBox="1"/>
          <p:nvPr/>
        </p:nvSpPr>
        <p:spPr>
          <a:xfrm>
            <a:off x="4716463" y="1628775"/>
            <a:ext cx="3959225" cy="11874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电流（正电荷 ）由低电位向         高电位移动，外力克服电场力作功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电源发出功率。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　　　　　　　　　　　　　　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0467" name="Object 67"/>
          <p:cNvGraphicFramePr>
            <a:graphicFrameLocks noChangeAspect="1"/>
          </p:cNvGraphicFramePr>
          <p:nvPr/>
        </p:nvGraphicFramePr>
        <p:xfrm>
          <a:off x="2884488" y="2924175"/>
          <a:ext cx="1743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7" imgW="680720" imgH="204470" progId="Equation.3">
                  <p:embed/>
                </p:oleObj>
              </mc:Choice>
              <mc:Fallback>
                <p:oleObj name="" r:id="rId7" imgW="680720" imgH="20447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4488" y="2924175"/>
                        <a:ext cx="1743075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68" name="AutoShape 68"/>
          <p:cNvSpPr/>
          <p:nvPr/>
        </p:nvSpPr>
        <p:spPr>
          <a:xfrm>
            <a:off x="4787900" y="3141663"/>
            <a:ext cx="792163" cy="144462"/>
          </a:xfrm>
          <a:prstGeom prst="rightArrow">
            <a:avLst>
              <a:gd name="adj1" fmla="val 50000"/>
              <a:gd name="adj2" fmla="val 137012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0469" name="Text Box 69"/>
          <p:cNvSpPr txBox="1"/>
          <p:nvPr/>
        </p:nvSpPr>
        <p:spPr>
          <a:xfrm>
            <a:off x="5759450" y="2997200"/>
            <a:ext cx="33845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发出功率，起电源作用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0470" name="Text Box 70"/>
          <p:cNvSpPr txBox="1"/>
          <p:nvPr/>
        </p:nvSpPr>
        <p:spPr>
          <a:xfrm>
            <a:off x="3132138" y="3644900"/>
            <a:ext cx="5184775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T Extra" panose="05050102010205020202" pitchFamily="18" charset="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sym typeface="MT Extra" panose="05050102010205020202" pitchFamily="18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T Extra" panose="05050102010205020202" pitchFamily="18" charset="2"/>
              </a:rPr>
              <a:t>）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电压、电流的参考方向关联；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　　　　　　　　　　　　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0471" name="Rectangle 71"/>
          <p:cNvSpPr/>
          <p:nvPr/>
        </p:nvSpPr>
        <p:spPr>
          <a:xfrm>
            <a:off x="2843213" y="1916113"/>
            <a:ext cx="1717675" cy="457200"/>
          </a:xfrm>
          <a:prstGeom prst="rect">
            <a:avLst/>
          </a:prstGeom>
          <a:solidFill>
            <a:srgbClr val="993366"/>
          </a:solidFill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物理意义：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0472" name="Object 72"/>
          <p:cNvGraphicFramePr>
            <a:graphicFrameLocks noChangeAspect="1"/>
          </p:cNvGraphicFramePr>
          <p:nvPr/>
        </p:nvGraphicFramePr>
        <p:xfrm>
          <a:off x="2598738" y="4868863"/>
          <a:ext cx="17414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9" imgW="680720" imgH="204470" progId="Equation.3">
                  <p:embed/>
                </p:oleObj>
              </mc:Choice>
              <mc:Fallback>
                <p:oleObj name="" r:id="rId9" imgW="680720" imgH="20447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98738" y="4868863"/>
                        <a:ext cx="1741487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73" name="AutoShape 73"/>
          <p:cNvSpPr/>
          <p:nvPr/>
        </p:nvSpPr>
        <p:spPr>
          <a:xfrm>
            <a:off x="4572000" y="5084763"/>
            <a:ext cx="792163" cy="144462"/>
          </a:xfrm>
          <a:prstGeom prst="rightArrow">
            <a:avLst>
              <a:gd name="adj1" fmla="val 50000"/>
              <a:gd name="adj2" fmla="val 137012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0474" name="Text Box 74"/>
          <p:cNvSpPr txBox="1"/>
          <p:nvPr/>
        </p:nvSpPr>
        <p:spPr>
          <a:xfrm>
            <a:off x="5580063" y="4868863"/>
            <a:ext cx="29527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吸收功率，充当负载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3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3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75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3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75"/>
                                        <p:tgtEl>
                                          <p:spTgt spid="23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3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75"/>
                                        <p:tgtEl>
                                          <p:spTgt spid="23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75"/>
                            </p:stCondLst>
                            <p:childTnLst>
                              <p:par>
                                <p:cTn id="6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23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1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3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2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 animBg="1"/>
      <p:bldP spid="230408" grpId="0"/>
      <p:bldP spid="230409" grpId="0"/>
      <p:bldP spid="230411" grpId="0" animBg="1"/>
      <p:bldP spid="230464" grpId="0" animBg="1"/>
      <p:bldP spid="230466" grpId="0"/>
      <p:bldP spid="230468" grpId="0" animBg="1"/>
      <p:bldP spid="230469" grpId="0"/>
      <p:bldP spid="230470" grpId="0"/>
      <p:bldP spid="230471" grpId="0" animBg="1"/>
      <p:bldP spid="230473" grpId="0" animBg="1"/>
      <p:bldP spid="23047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1443" name="Text Box 19"/>
          <p:cNvSpPr txBox="1"/>
          <p:nvPr/>
        </p:nvSpPr>
        <p:spPr>
          <a:xfrm>
            <a:off x="250825" y="333375"/>
            <a:ext cx="647700" cy="51911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1462" name="Group 38"/>
          <p:cNvGrpSpPr/>
          <p:nvPr/>
        </p:nvGrpSpPr>
        <p:grpSpPr>
          <a:xfrm>
            <a:off x="0" y="1412875"/>
            <a:ext cx="3889375" cy="3040063"/>
            <a:chOff x="158" y="527"/>
            <a:chExt cx="2450" cy="1915"/>
          </a:xfrm>
        </p:grpSpPr>
        <p:graphicFrame>
          <p:nvGraphicFramePr>
            <p:cNvPr id="70659" name="Object 4"/>
            <p:cNvGraphicFramePr>
              <a:graphicFrameLocks noChangeAspect="1"/>
            </p:cNvGraphicFramePr>
            <p:nvPr/>
          </p:nvGraphicFramePr>
          <p:xfrm>
            <a:off x="1066" y="527"/>
            <a:ext cx="63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1" imgW="486410" imgH="155575" progId="Equation.3">
                    <p:embed/>
                  </p:oleObj>
                </mc:Choice>
                <mc:Fallback>
                  <p:oleObj name="" r:id="rId1" imgW="486410" imgH="155575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66" y="527"/>
                          <a:ext cx="635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0" name="Oval 6"/>
            <p:cNvSpPr/>
            <p:nvPr/>
          </p:nvSpPr>
          <p:spPr>
            <a:xfrm rot="10800000">
              <a:off x="559" y="1333"/>
              <a:ext cx="340" cy="340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0661" name="Text Box 7"/>
            <p:cNvSpPr txBox="1"/>
            <p:nvPr/>
          </p:nvSpPr>
          <p:spPr>
            <a:xfrm rot="10800000">
              <a:off x="505" y="1024"/>
              <a:ext cx="26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2" name="Text Box 8"/>
            <p:cNvSpPr txBox="1"/>
            <p:nvPr/>
          </p:nvSpPr>
          <p:spPr>
            <a:xfrm>
              <a:off x="533" y="1573"/>
              <a:ext cx="19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3" name="Text Box 9"/>
            <p:cNvSpPr txBox="1"/>
            <p:nvPr/>
          </p:nvSpPr>
          <p:spPr>
            <a:xfrm>
              <a:off x="1474" y="2115"/>
              <a:ext cx="17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4" name="Line 11"/>
            <p:cNvSpPr/>
            <p:nvPr/>
          </p:nvSpPr>
          <p:spPr>
            <a:xfrm rot="5400000">
              <a:off x="1060" y="1746"/>
              <a:ext cx="0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65" name="Line 13"/>
            <p:cNvSpPr/>
            <p:nvPr/>
          </p:nvSpPr>
          <p:spPr>
            <a:xfrm rot="5400000">
              <a:off x="1060" y="571"/>
              <a:ext cx="0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66" name="Text Box 15"/>
            <p:cNvSpPr txBox="1"/>
            <p:nvPr/>
          </p:nvSpPr>
          <p:spPr>
            <a:xfrm rot="10800000">
              <a:off x="1519" y="890"/>
              <a:ext cx="263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7" name="Text Box 16"/>
            <p:cNvSpPr txBox="1"/>
            <p:nvPr/>
          </p:nvSpPr>
          <p:spPr>
            <a:xfrm>
              <a:off x="975" y="709"/>
              <a:ext cx="19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8" name="Line 17"/>
            <p:cNvSpPr/>
            <p:nvPr/>
          </p:nvSpPr>
          <p:spPr>
            <a:xfrm rot="10800000">
              <a:off x="740" y="891"/>
              <a:ext cx="0" cy="117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70669" name="Object 18"/>
            <p:cNvGraphicFramePr>
              <a:graphicFrameLocks noChangeAspect="1"/>
            </p:cNvGraphicFramePr>
            <p:nvPr/>
          </p:nvGraphicFramePr>
          <p:xfrm>
            <a:off x="1202" y="890"/>
            <a:ext cx="32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3" imgW="175260" imgH="194310" progId="Equation.3">
                    <p:embed/>
                  </p:oleObj>
                </mc:Choice>
                <mc:Fallback>
                  <p:oleObj name="" r:id="rId3" imgW="175260" imgH="19431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2" y="890"/>
                          <a:ext cx="322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0" name="Oval 21"/>
            <p:cNvSpPr/>
            <p:nvPr/>
          </p:nvSpPr>
          <p:spPr>
            <a:xfrm rot="10800000">
              <a:off x="1763" y="1333"/>
              <a:ext cx="340" cy="340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0671" name="Text Box 22"/>
            <p:cNvSpPr txBox="1"/>
            <p:nvPr/>
          </p:nvSpPr>
          <p:spPr>
            <a:xfrm rot="10800000">
              <a:off x="2064" y="981"/>
              <a:ext cx="26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2" name="Text Box 23"/>
            <p:cNvSpPr txBox="1"/>
            <p:nvPr/>
          </p:nvSpPr>
          <p:spPr>
            <a:xfrm>
              <a:off x="2064" y="1570"/>
              <a:ext cx="19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3" name="Line 26"/>
            <p:cNvSpPr/>
            <p:nvPr/>
          </p:nvSpPr>
          <p:spPr>
            <a:xfrm rot="5400000">
              <a:off x="1627" y="1744"/>
              <a:ext cx="3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74" name="Line 28"/>
            <p:cNvSpPr/>
            <p:nvPr/>
          </p:nvSpPr>
          <p:spPr>
            <a:xfrm rot="-5400000" flipV="1">
              <a:off x="1628" y="567"/>
              <a:ext cx="1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75" name="Line 32"/>
            <p:cNvSpPr/>
            <p:nvPr/>
          </p:nvSpPr>
          <p:spPr>
            <a:xfrm rot="10800000">
              <a:off x="1944" y="891"/>
              <a:ext cx="0" cy="117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76" name="Rectangle 34"/>
            <p:cNvSpPr/>
            <p:nvPr/>
          </p:nvSpPr>
          <p:spPr>
            <a:xfrm>
              <a:off x="1156" y="800"/>
              <a:ext cx="409" cy="181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</a:pPr>
              <a:endParaRPr lang="zh-CN" altLang="zh-CN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0677" name="Text Box 35"/>
            <p:cNvSpPr txBox="1"/>
            <p:nvPr/>
          </p:nvSpPr>
          <p:spPr>
            <a:xfrm>
              <a:off x="2064" y="1344"/>
              <a:ext cx="5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10V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0678" name="Text Box 36"/>
            <p:cNvSpPr txBox="1"/>
            <p:nvPr/>
          </p:nvSpPr>
          <p:spPr>
            <a:xfrm>
              <a:off x="158" y="1344"/>
              <a:ext cx="4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5V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0679" name="AutoShape 37"/>
            <p:cNvSpPr/>
            <p:nvPr/>
          </p:nvSpPr>
          <p:spPr>
            <a:xfrm>
              <a:off x="884" y="2115"/>
              <a:ext cx="545" cy="90"/>
            </a:xfrm>
            <a:prstGeom prst="rightArrow">
              <a:avLst>
                <a:gd name="adj1" fmla="val 50000"/>
                <a:gd name="adj2" fmla="val 151304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231463" name="Text Box 39"/>
          <p:cNvSpPr txBox="1"/>
          <p:nvPr/>
        </p:nvSpPr>
        <p:spPr>
          <a:xfrm>
            <a:off x="1008063" y="188913"/>
            <a:ext cx="7813675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计算图示电路各元件的功率。试判断哪种元件起电源作用（实际发出功率）？哪种元件起负载作用（实际消耗功率）？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1464" name="Text Box 40"/>
          <p:cNvSpPr txBox="1"/>
          <p:nvPr/>
        </p:nvSpPr>
        <p:spPr>
          <a:xfrm>
            <a:off x="4284663" y="1376363"/>
            <a:ext cx="647700" cy="519112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1465" name="Object 41"/>
          <p:cNvGraphicFramePr>
            <a:graphicFrameLocks noChangeAspect="1"/>
          </p:cNvGraphicFramePr>
          <p:nvPr/>
        </p:nvGraphicFramePr>
        <p:xfrm>
          <a:off x="5219700" y="1341438"/>
          <a:ext cx="30956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1148080" imgH="194310" progId="Equation.3">
                  <p:embed/>
                </p:oleObj>
              </mc:Choice>
              <mc:Fallback>
                <p:oleObj name="" r:id="rId5" imgW="1148080" imgH="19431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19700" y="1341438"/>
                        <a:ext cx="309562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66" name="Object 42"/>
          <p:cNvGraphicFramePr>
            <a:graphicFrameLocks noChangeAspect="1"/>
          </p:cNvGraphicFramePr>
          <p:nvPr/>
        </p:nvGraphicFramePr>
        <p:xfrm>
          <a:off x="4392613" y="2097088"/>
          <a:ext cx="34575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7" imgW="1216025" imgH="321310" progId="Equation.3">
                  <p:embed/>
                </p:oleObj>
              </mc:Choice>
              <mc:Fallback>
                <p:oleObj name="" r:id="rId7" imgW="1216025" imgH="32131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92613" y="2097088"/>
                        <a:ext cx="345757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67" name="Object 43"/>
          <p:cNvGraphicFramePr>
            <a:graphicFrameLocks noChangeAspect="1"/>
          </p:cNvGraphicFramePr>
          <p:nvPr/>
        </p:nvGraphicFramePr>
        <p:xfrm>
          <a:off x="3311525" y="4545013"/>
          <a:ext cx="41036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9" imgW="1371600" imgH="204470" progId="Equation.3">
                  <p:embed/>
                </p:oleObj>
              </mc:Choice>
              <mc:Fallback>
                <p:oleObj name="" r:id="rId9" imgW="1371600" imgH="20447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11525" y="4545013"/>
                        <a:ext cx="4103688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68" name="Object 44"/>
          <p:cNvGraphicFramePr>
            <a:graphicFrameLocks noChangeAspect="1"/>
          </p:cNvGraphicFramePr>
          <p:nvPr/>
        </p:nvGraphicFramePr>
        <p:xfrm>
          <a:off x="3816350" y="3213100"/>
          <a:ext cx="45624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1" imgW="2072005" imgH="213995" progId="Equation.3">
                  <p:embed/>
                </p:oleObj>
              </mc:Choice>
              <mc:Fallback>
                <p:oleObj name="" r:id="rId11" imgW="2072005" imgH="21399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6350" y="3213100"/>
                        <a:ext cx="4562475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69" name="Object 45"/>
          <p:cNvGraphicFramePr>
            <a:graphicFrameLocks noChangeAspect="1"/>
          </p:cNvGraphicFramePr>
          <p:nvPr/>
        </p:nvGraphicFramePr>
        <p:xfrm>
          <a:off x="3513138" y="3879850"/>
          <a:ext cx="40640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3" imgW="1527175" imgH="213995" progId="Equation.3">
                  <p:embed/>
                </p:oleObj>
              </mc:Choice>
              <mc:Fallback>
                <p:oleObj name="" r:id="rId13" imgW="1527175" imgH="21399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13138" y="3879850"/>
                        <a:ext cx="406400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70" name="Text Box 46"/>
          <p:cNvSpPr txBox="1"/>
          <p:nvPr/>
        </p:nvSpPr>
        <p:spPr>
          <a:xfrm>
            <a:off x="8208963" y="3213100"/>
            <a:ext cx="93503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电源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1471" name="Text Box 47"/>
          <p:cNvSpPr txBox="1"/>
          <p:nvPr/>
        </p:nvSpPr>
        <p:spPr>
          <a:xfrm>
            <a:off x="7848600" y="3933825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负载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1472" name="Text Box 48"/>
          <p:cNvSpPr txBox="1"/>
          <p:nvPr/>
        </p:nvSpPr>
        <p:spPr>
          <a:xfrm>
            <a:off x="7956550" y="4689475"/>
            <a:ext cx="93503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负载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1473" name="Text Box 49"/>
          <p:cNvSpPr txBox="1"/>
          <p:nvPr/>
        </p:nvSpPr>
        <p:spPr>
          <a:xfrm>
            <a:off x="2627313" y="5300663"/>
            <a:ext cx="4537075" cy="519112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满足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（发）＝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（吸）</a:t>
            </a:r>
            <a:endParaRPr lang="zh-CN" altLang="en-US" sz="28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0691" name="Rectangle 62" descr="斜纹布"/>
          <p:cNvSpPr/>
          <p:nvPr/>
        </p:nvSpPr>
        <p:spPr>
          <a:xfrm>
            <a:off x="2519363" y="2133600"/>
            <a:ext cx="8208962" cy="1004888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spcBef>
                <a:spcPct val="50000"/>
              </a:spcBef>
              <a:buClrTx/>
            </a:pP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1487" name="Rectangle 63"/>
          <p:cNvSpPr/>
          <p:nvPr/>
        </p:nvSpPr>
        <p:spPr>
          <a:xfrm>
            <a:off x="1403350" y="5984875"/>
            <a:ext cx="6970713" cy="519113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wrap="none" anchor="t" anchorCtr="0">
            <a:spAutoFit/>
          </a:bodyPr>
          <a:p>
            <a:pPr eaLnBrk="0" hangingPunct="0"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独立电源可能产生功率，也可能吸收功率。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2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1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1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1000"/>
                                        <p:tgtEl>
                                          <p:spTgt spid="2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2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23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2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1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1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2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1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1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1000"/>
                                        <p:tgtEl>
                                          <p:spTgt spid="2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3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43" grpId="0" animBg="1"/>
      <p:bldP spid="231463" grpId="0"/>
      <p:bldP spid="231464" grpId="0" animBg="1"/>
      <p:bldP spid="231470" grpId="0"/>
      <p:bldP spid="231471" grpId="0"/>
      <p:bldP spid="231472" grpId="0"/>
      <p:bldP spid="231473" grpId="0" animBg="1"/>
      <p:bldP spid="23148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681" name="Text Box 28"/>
          <p:cNvSpPr txBox="1"/>
          <p:nvPr/>
        </p:nvSpPr>
        <p:spPr>
          <a:xfrm>
            <a:off x="1042988" y="5373688"/>
            <a:ext cx="6408737" cy="968375"/>
          </a:xfrm>
          <a:prstGeom prst="rect">
            <a:avLst/>
          </a:prstGeom>
          <a:solidFill>
            <a:srgbClr val="008000"/>
          </a:solidFill>
          <a:ln w="19050">
            <a:noFill/>
          </a:ln>
        </p:spPr>
        <p:txBody>
          <a:bodyPr anchor="ctr" anchorCtr="0">
            <a:spAutoFit/>
          </a:bodyPr>
          <a:p>
            <a:pPr marL="285750" indent="-285750" algn="just" eaLnBrk="0" hangingPunct="0">
              <a:lnSpc>
                <a:spcPct val="120000"/>
              </a:lnSpc>
              <a:spcBef>
                <a:spcPct val="50000"/>
              </a:spcBef>
              <a:buClr>
                <a:srgbClr val="FFFF00"/>
              </a:buClr>
              <a:buFont typeface="Times New Roman" panose="02020603050405020304" pitchFamily="18" charset="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实际电压源也不允许短路。因其内阻小，若短路，电流很大，可能烧毁电源。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682" name="Group 80"/>
          <p:cNvGrpSpPr/>
          <p:nvPr/>
        </p:nvGrpSpPr>
        <p:grpSpPr>
          <a:xfrm>
            <a:off x="3851275" y="1700213"/>
            <a:ext cx="3384550" cy="2138362"/>
            <a:chOff x="2426" y="1071"/>
            <a:chExt cx="2132" cy="1347"/>
          </a:xfrm>
        </p:grpSpPr>
        <p:sp>
          <p:nvSpPr>
            <p:cNvPr id="71683" name="Line 47"/>
            <p:cNvSpPr/>
            <p:nvPr/>
          </p:nvSpPr>
          <p:spPr>
            <a:xfrm>
              <a:off x="2861" y="1608"/>
              <a:ext cx="1694" cy="13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84" name="Text Box 48"/>
            <p:cNvSpPr txBox="1"/>
            <p:nvPr/>
          </p:nvSpPr>
          <p:spPr>
            <a:xfrm>
              <a:off x="3864" y="1235"/>
              <a:ext cx="323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685" name="Line 49"/>
            <p:cNvSpPr/>
            <p:nvPr/>
          </p:nvSpPr>
          <p:spPr>
            <a:xfrm>
              <a:off x="2426" y="2091"/>
              <a:ext cx="2132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686" name="Line 50"/>
            <p:cNvSpPr/>
            <p:nvPr/>
          </p:nvSpPr>
          <p:spPr>
            <a:xfrm flipV="1">
              <a:off x="3285" y="1262"/>
              <a:ext cx="0" cy="1141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687" name="Text Box 51"/>
            <p:cNvSpPr txBox="1"/>
            <p:nvPr/>
          </p:nvSpPr>
          <p:spPr>
            <a:xfrm>
              <a:off x="2925" y="1071"/>
              <a:ext cx="258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688" name="Text Box 52"/>
            <p:cNvSpPr txBox="1"/>
            <p:nvPr/>
          </p:nvSpPr>
          <p:spPr>
            <a:xfrm>
              <a:off x="4322" y="2053"/>
              <a:ext cx="187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689" name="Text Box 53"/>
            <p:cNvSpPr txBox="1"/>
            <p:nvPr/>
          </p:nvSpPr>
          <p:spPr>
            <a:xfrm>
              <a:off x="2969" y="2091"/>
              <a:ext cx="25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690" name="Line 54"/>
            <p:cNvSpPr/>
            <p:nvPr/>
          </p:nvSpPr>
          <p:spPr>
            <a:xfrm flipH="1">
              <a:off x="3311" y="1450"/>
              <a:ext cx="467" cy="158"/>
            </a:xfrm>
            <a:prstGeom prst="line">
              <a:avLst/>
            </a:prstGeom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1691" name="Text Box 56"/>
          <p:cNvSpPr txBox="1"/>
          <p:nvPr/>
        </p:nvSpPr>
        <p:spPr>
          <a:xfrm>
            <a:off x="331788" y="314325"/>
            <a:ext cx="2141537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dirty="0">
                <a:latin typeface="Times New Roman" panose="02020603050405020304" pitchFamily="18" charset="0"/>
                <a:ea typeface="仿宋_GB2312" pitchFamily="49" charset="-122"/>
              </a:rPr>
              <a:t>实际电压源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71692" name="Group 86"/>
          <p:cNvGrpSpPr/>
          <p:nvPr/>
        </p:nvGrpSpPr>
        <p:grpSpPr>
          <a:xfrm>
            <a:off x="395288" y="981075"/>
            <a:ext cx="2111375" cy="3240088"/>
            <a:chOff x="249" y="618"/>
            <a:chExt cx="1330" cy="2041"/>
          </a:xfrm>
        </p:grpSpPr>
        <p:sp>
          <p:nvSpPr>
            <p:cNvPr id="71693" name="Text Box 63"/>
            <p:cNvSpPr txBox="1"/>
            <p:nvPr/>
          </p:nvSpPr>
          <p:spPr>
            <a:xfrm>
              <a:off x="703" y="618"/>
              <a:ext cx="17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1694" name="Group 76"/>
            <p:cNvGrpSpPr/>
            <p:nvPr/>
          </p:nvGrpSpPr>
          <p:grpSpPr>
            <a:xfrm>
              <a:off x="249" y="799"/>
              <a:ext cx="1330" cy="1860"/>
              <a:chOff x="249" y="799"/>
              <a:chExt cx="1330" cy="1860"/>
            </a:xfrm>
          </p:grpSpPr>
          <p:sp>
            <p:nvSpPr>
              <p:cNvPr id="71695" name="Oval 60"/>
              <p:cNvSpPr/>
              <p:nvPr/>
            </p:nvSpPr>
            <p:spPr>
              <a:xfrm rot="10800000">
                <a:off x="559" y="142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5715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1696" name="Text Box 61"/>
              <p:cNvSpPr txBox="1"/>
              <p:nvPr/>
            </p:nvSpPr>
            <p:spPr>
              <a:xfrm rot="10800000">
                <a:off x="505" y="1115"/>
                <a:ext cx="262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697" name="Text Box 62"/>
              <p:cNvSpPr txBox="1"/>
              <p:nvPr/>
            </p:nvSpPr>
            <p:spPr>
              <a:xfrm>
                <a:off x="533" y="1664"/>
                <a:ext cx="196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698" name="Oval 64"/>
              <p:cNvSpPr/>
              <p:nvPr/>
            </p:nvSpPr>
            <p:spPr>
              <a:xfrm rot="10800000">
                <a:off x="1380" y="2591"/>
                <a:ext cx="68" cy="68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1699" name="Line 65"/>
              <p:cNvSpPr/>
              <p:nvPr/>
            </p:nvSpPr>
            <p:spPr>
              <a:xfrm rot="5400000">
                <a:off x="1060" y="2305"/>
                <a:ext cx="0" cy="64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00" name="Oval 66"/>
              <p:cNvSpPr/>
              <p:nvPr/>
            </p:nvSpPr>
            <p:spPr>
              <a:xfrm rot="10800000">
                <a:off x="1380" y="948"/>
                <a:ext cx="68" cy="68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1701" name="Line 67"/>
              <p:cNvSpPr/>
              <p:nvPr/>
            </p:nvSpPr>
            <p:spPr>
              <a:xfrm rot="5400000">
                <a:off x="1060" y="662"/>
                <a:ext cx="0" cy="64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02" name="Text Box 68"/>
              <p:cNvSpPr txBox="1"/>
              <p:nvPr/>
            </p:nvSpPr>
            <p:spPr>
              <a:xfrm>
                <a:off x="1338" y="1616"/>
                <a:ext cx="241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03" name="Text Box 69"/>
              <p:cNvSpPr txBox="1"/>
              <p:nvPr/>
            </p:nvSpPr>
            <p:spPr>
              <a:xfrm rot="10800000">
                <a:off x="1304" y="957"/>
                <a:ext cx="262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04" name="Text Box 70"/>
              <p:cNvSpPr txBox="1"/>
              <p:nvPr/>
            </p:nvSpPr>
            <p:spPr>
              <a:xfrm>
                <a:off x="1338" y="2160"/>
                <a:ext cx="196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05" name="Line 71"/>
              <p:cNvSpPr/>
              <p:nvPr/>
            </p:nvSpPr>
            <p:spPr>
              <a:xfrm rot="10800000">
                <a:off x="740" y="982"/>
                <a:ext cx="8" cy="1632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71706" name="Object 72"/>
              <p:cNvGraphicFramePr>
                <a:graphicFrameLocks noChangeAspect="1"/>
              </p:cNvGraphicFramePr>
              <p:nvPr/>
            </p:nvGraphicFramePr>
            <p:xfrm>
              <a:off x="249" y="1434"/>
              <a:ext cx="340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" name="" r:id="rId1" imgW="165100" imgH="204470" progId="Equation.3">
                      <p:embed/>
                    </p:oleObj>
                  </mc:Choice>
                  <mc:Fallback>
                    <p:oleObj name="" r:id="rId1" imgW="165100" imgH="204470" progId="Equation.3">
                      <p:embed/>
                      <p:pic>
                        <p:nvPicPr>
                          <p:cNvPr id="0" name="图片 3174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49" y="1434"/>
                            <a:ext cx="340" cy="4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707" name="Rectangle 73"/>
              <p:cNvSpPr/>
              <p:nvPr/>
            </p:nvSpPr>
            <p:spPr>
              <a:xfrm>
                <a:off x="657" y="2115"/>
                <a:ext cx="182" cy="363"/>
              </a:xfrm>
              <a:prstGeom prst="rect">
                <a:avLst/>
              </a:prstGeom>
              <a:solidFill>
                <a:srgbClr val="FF9900"/>
              </a:solidFill>
              <a:ln w="952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graphicFrame>
            <p:nvGraphicFramePr>
              <p:cNvPr id="71708" name="Object 74"/>
              <p:cNvGraphicFramePr>
                <a:graphicFrameLocks noChangeAspect="1"/>
              </p:cNvGraphicFramePr>
              <p:nvPr/>
            </p:nvGraphicFramePr>
            <p:xfrm>
              <a:off x="275" y="2115"/>
              <a:ext cx="343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" name="" r:id="rId3" imgW="194310" imgH="204470" progId="Equation.3">
                      <p:embed/>
                    </p:oleObj>
                  </mc:Choice>
                  <mc:Fallback>
                    <p:oleObj name="" r:id="rId3" imgW="194310" imgH="204470" progId="Equation.3">
                      <p:embed/>
                      <p:pic>
                        <p:nvPicPr>
                          <p:cNvPr id="0" name="图片 3175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5" y="2115"/>
                            <a:ext cx="343" cy="3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709" name="AutoShape 75"/>
              <p:cNvSpPr/>
              <p:nvPr/>
            </p:nvSpPr>
            <p:spPr>
              <a:xfrm>
                <a:off x="975" y="799"/>
                <a:ext cx="499" cy="91"/>
              </a:xfrm>
              <a:prstGeom prst="rightArrow">
                <a:avLst>
                  <a:gd name="adj1" fmla="val 50000"/>
                  <a:gd name="adj2" fmla="val 137011"/>
                </a:avLst>
              </a:prstGeom>
              <a:solidFill>
                <a:schemeClr val="tx1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</p:grpSp>
      <p:sp>
        <p:nvSpPr>
          <p:cNvPr id="71710" name="AutoShape 77" descr="羊皮纸"/>
          <p:cNvSpPr/>
          <p:nvPr/>
        </p:nvSpPr>
        <p:spPr>
          <a:xfrm>
            <a:off x="468313" y="4652963"/>
            <a:ext cx="1800225" cy="576262"/>
          </a:xfrm>
          <a:prstGeom prst="wedgeRoundRectCallout">
            <a:avLst>
              <a:gd name="adj1" fmla="val -2028"/>
              <a:gd name="adj2" fmla="val -110056"/>
              <a:gd name="adj3" fmla="val 16667"/>
            </a:avLst>
          </a:prstGeom>
          <a:blipFill rotWithShape="1">
            <a:blip r:embed="rId5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考虑内阻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11" name="Text Box 78"/>
          <p:cNvSpPr txBox="1"/>
          <p:nvPr/>
        </p:nvSpPr>
        <p:spPr>
          <a:xfrm>
            <a:off x="2987675" y="1052513"/>
            <a:ext cx="1584325" cy="457200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伏安特性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712" name="Object 79"/>
          <p:cNvGraphicFramePr>
            <a:graphicFrameLocks noChangeAspect="1"/>
          </p:cNvGraphicFramePr>
          <p:nvPr/>
        </p:nvGraphicFramePr>
        <p:xfrm>
          <a:off x="5364163" y="836613"/>
          <a:ext cx="24479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6" imgW="797560" imgH="204470" progId="Equation.3">
                  <p:embed/>
                </p:oleObj>
              </mc:Choice>
              <mc:Fallback>
                <p:oleObj name="" r:id="rId6" imgW="797560" imgH="20447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64163" y="836613"/>
                        <a:ext cx="2447925" cy="687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3" name="Text Box 82"/>
          <p:cNvSpPr txBox="1"/>
          <p:nvPr/>
        </p:nvSpPr>
        <p:spPr>
          <a:xfrm>
            <a:off x="2411413" y="4149725"/>
            <a:ext cx="35290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一个好的电压源要求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71714" name="Object 83"/>
          <p:cNvGraphicFramePr>
            <a:graphicFrameLocks noChangeAspect="1"/>
          </p:cNvGraphicFramePr>
          <p:nvPr/>
        </p:nvGraphicFramePr>
        <p:xfrm>
          <a:off x="6156325" y="4076700"/>
          <a:ext cx="14001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8" imgW="506095" imgH="204470" progId="Equation.3">
                  <p:embed/>
                </p:oleObj>
              </mc:Choice>
              <mc:Fallback>
                <p:oleObj name="" r:id="rId8" imgW="506095" imgH="20447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56325" y="4076700"/>
                        <a:ext cx="1400175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3476" name="Text Box 4"/>
          <p:cNvSpPr txBox="1"/>
          <p:nvPr/>
        </p:nvSpPr>
        <p:spPr>
          <a:xfrm>
            <a:off x="3348038" y="620713"/>
            <a:ext cx="5184775" cy="143986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pPr marL="2476500" indent="-2476500"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其输出电流总能保持定值或一定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2476500" indent="-2476500"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的时间函数，其值与它的两端电压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u </a:t>
            </a:r>
            <a:endParaRPr lang="en-US" altLang="zh-CN" sz="2800" i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2476500" indent="-2476500"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无关的元件叫理想电流源。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3477" name="Text Box 5"/>
          <p:cNvSpPr txBox="1"/>
          <p:nvPr/>
        </p:nvSpPr>
        <p:spPr>
          <a:xfrm>
            <a:off x="468313" y="2205038"/>
            <a:ext cx="1800225" cy="4572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spcBef>
                <a:spcPct val="5000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电路符号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3478" name="Text Box 6"/>
          <p:cNvSpPr txBox="1"/>
          <p:nvPr/>
        </p:nvSpPr>
        <p:spPr>
          <a:xfrm>
            <a:off x="250825" y="260350"/>
            <a:ext cx="2519363" cy="519113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理想电流源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3479" name="Text Box 7"/>
          <p:cNvSpPr txBox="1"/>
          <p:nvPr/>
        </p:nvSpPr>
        <p:spPr>
          <a:xfrm>
            <a:off x="539750" y="981075"/>
            <a:ext cx="1368425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定义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3480" name="AutoShape 8"/>
          <p:cNvSpPr/>
          <p:nvPr/>
        </p:nvSpPr>
        <p:spPr>
          <a:xfrm>
            <a:off x="2268538" y="1125538"/>
            <a:ext cx="1008062" cy="144462"/>
          </a:xfrm>
          <a:prstGeom prst="rightArrow">
            <a:avLst>
              <a:gd name="adj1" fmla="val 50000"/>
              <a:gd name="adj2" fmla="val 174354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33491" name="Group 19"/>
          <p:cNvGrpSpPr/>
          <p:nvPr/>
        </p:nvGrpSpPr>
        <p:grpSpPr>
          <a:xfrm>
            <a:off x="3132138" y="1989138"/>
            <a:ext cx="3382962" cy="1887537"/>
            <a:chOff x="1973" y="1616"/>
            <a:chExt cx="2131" cy="1189"/>
          </a:xfrm>
        </p:grpSpPr>
        <p:sp>
          <p:nvSpPr>
            <p:cNvPr id="72711" name="Line 17"/>
            <p:cNvSpPr/>
            <p:nvPr/>
          </p:nvSpPr>
          <p:spPr>
            <a:xfrm rot="5400000">
              <a:off x="3080" y="1248"/>
              <a:ext cx="0" cy="2048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72712" name="Oval 16"/>
            <p:cNvSpPr/>
            <p:nvPr/>
          </p:nvSpPr>
          <p:spPr>
            <a:xfrm>
              <a:off x="2726" y="1987"/>
              <a:ext cx="547" cy="536"/>
            </a:xfrm>
            <a:prstGeom prst="ellipse">
              <a:avLst/>
            </a:prstGeom>
            <a:solidFill>
              <a:schemeClr val="accent1"/>
            </a:solidFill>
            <a:ln w="508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2713" name="Text Box 10"/>
            <p:cNvSpPr txBox="1"/>
            <p:nvPr/>
          </p:nvSpPr>
          <p:spPr>
            <a:xfrm>
              <a:off x="2880" y="2478"/>
              <a:ext cx="24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2714" name="Object 11"/>
            <p:cNvGraphicFramePr>
              <a:graphicFrameLocks noChangeAspect="1"/>
            </p:cNvGraphicFramePr>
            <p:nvPr/>
          </p:nvGraphicFramePr>
          <p:xfrm>
            <a:off x="2608" y="1616"/>
            <a:ext cx="26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" imgW="126365" imgH="204470" progId="Equation.3">
                    <p:embed/>
                  </p:oleObj>
                </mc:Choice>
                <mc:Fallback>
                  <p:oleObj name="" r:id="rId1" imgW="126365" imgH="20447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8" y="1616"/>
                          <a:ext cx="260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5" name="Text Box 12"/>
            <p:cNvSpPr txBox="1"/>
            <p:nvPr/>
          </p:nvSpPr>
          <p:spPr>
            <a:xfrm>
              <a:off x="2290" y="2387"/>
              <a:ext cx="2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6" name="Text Box 13"/>
            <p:cNvSpPr txBox="1"/>
            <p:nvPr/>
          </p:nvSpPr>
          <p:spPr>
            <a:xfrm>
              <a:off x="3333" y="2251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2717" name="AutoShape 14"/>
            <p:cNvSpPr/>
            <p:nvPr/>
          </p:nvSpPr>
          <p:spPr>
            <a:xfrm>
              <a:off x="1973" y="2024"/>
              <a:ext cx="680" cy="91"/>
            </a:xfrm>
            <a:prstGeom prst="leftArrow">
              <a:avLst>
                <a:gd name="adj1" fmla="val 50000"/>
                <a:gd name="adj2" fmla="val 186709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2718" name="Line 18"/>
            <p:cNvSpPr/>
            <p:nvPr/>
          </p:nvSpPr>
          <p:spPr>
            <a:xfrm>
              <a:off x="3016" y="1979"/>
              <a:ext cx="0" cy="544"/>
            </a:xfrm>
            <a:prstGeom prst="line">
              <a:avLst/>
            </a:prstGeom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33492" name="Text Box 20"/>
          <p:cNvSpPr txBox="1"/>
          <p:nvPr/>
        </p:nvSpPr>
        <p:spPr>
          <a:xfrm>
            <a:off x="250825" y="4687888"/>
            <a:ext cx="6337300" cy="82232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(1)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电流源的输出电流由电源本身决定，与外电路无关；与它两端电压方向、大小无关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3493" name="Text Box 21"/>
          <p:cNvSpPr txBox="1"/>
          <p:nvPr/>
        </p:nvSpPr>
        <p:spPr>
          <a:xfrm>
            <a:off x="250825" y="5805488"/>
            <a:ext cx="7200900" cy="34766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AutoNum type="arabicParenBoth" startAt="2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电流源两端的电压由电源及外电路共同决定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3494" name="Text Box 22"/>
          <p:cNvSpPr txBox="1"/>
          <p:nvPr/>
        </p:nvSpPr>
        <p:spPr>
          <a:xfrm>
            <a:off x="387350" y="3946525"/>
            <a:ext cx="4605338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理想电流源的电压、电流关系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33504" name="Group 32"/>
          <p:cNvGrpSpPr/>
          <p:nvPr/>
        </p:nvGrpSpPr>
        <p:grpSpPr>
          <a:xfrm>
            <a:off x="6588125" y="3213100"/>
            <a:ext cx="2232025" cy="2952750"/>
            <a:chOff x="4150" y="2024"/>
            <a:chExt cx="1406" cy="1860"/>
          </a:xfrm>
        </p:grpSpPr>
        <p:sp>
          <p:nvSpPr>
            <p:cNvPr id="72723" name="Line 24"/>
            <p:cNvSpPr/>
            <p:nvPr/>
          </p:nvSpPr>
          <p:spPr>
            <a:xfrm flipV="1">
              <a:off x="4150" y="3126"/>
              <a:ext cx="123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724" name="Line 25"/>
            <p:cNvSpPr/>
            <p:nvPr/>
          </p:nvSpPr>
          <p:spPr>
            <a:xfrm flipH="1">
              <a:off x="4558" y="2230"/>
              <a:ext cx="0" cy="158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72725" name="Line 26"/>
            <p:cNvSpPr/>
            <p:nvPr/>
          </p:nvSpPr>
          <p:spPr>
            <a:xfrm>
              <a:off x="5041" y="2437"/>
              <a:ext cx="1" cy="1447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6" name="Text Box 27"/>
            <p:cNvSpPr txBox="1"/>
            <p:nvPr/>
          </p:nvSpPr>
          <p:spPr>
            <a:xfrm>
              <a:off x="4578" y="2024"/>
              <a:ext cx="298" cy="326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2727" name="Text Box 28"/>
            <p:cNvSpPr txBox="1"/>
            <p:nvPr/>
          </p:nvSpPr>
          <p:spPr>
            <a:xfrm>
              <a:off x="5241" y="3058"/>
              <a:ext cx="299" cy="326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72728" name="Object 29"/>
            <p:cNvGraphicFramePr>
              <a:graphicFrameLocks noChangeAspect="1"/>
            </p:cNvGraphicFramePr>
            <p:nvPr/>
          </p:nvGraphicFramePr>
          <p:xfrm>
            <a:off x="5091" y="2230"/>
            <a:ext cx="465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3" imgW="311150" imgH="204470" progId="Equation.3">
                    <p:embed/>
                  </p:oleObj>
                </mc:Choice>
                <mc:Fallback>
                  <p:oleObj name="" r:id="rId3" imgW="311150" imgH="20447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91" y="2230"/>
                          <a:ext cx="465" cy="4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3502" name="AutoShape 30" descr="羊皮纸"/>
          <p:cNvSpPr/>
          <p:nvPr/>
        </p:nvSpPr>
        <p:spPr>
          <a:xfrm>
            <a:off x="7740650" y="1844675"/>
            <a:ext cx="935038" cy="865188"/>
          </a:xfrm>
          <a:prstGeom prst="wedgeRoundRectCallout">
            <a:avLst>
              <a:gd name="adj1" fmla="val -46773"/>
              <a:gd name="adj2" fmla="val 127981"/>
              <a:gd name="adj3" fmla="val 16667"/>
            </a:avLst>
          </a:prstGeom>
          <a:blipFill rotWithShape="1">
            <a:blip r:embed="rId5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伏安关系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3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23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23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3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/>
      <p:bldP spid="233477" grpId="0" animBg="1"/>
      <p:bldP spid="233478" grpId="0" animBg="1"/>
      <p:bldP spid="233479" grpId="0" animBg="1"/>
      <p:bldP spid="233480" grpId="0" animBg="1"/>
      <p:bldP spid="233492" grpId="0"/>
      <p:bldP spid="233493" grpId="0"/>
      <p:bldP spid="233494" grpId="0" animBg="1"/>
      <p:bldP spid="23350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4500" name="Text Box 4"/>
          <p:cNvSpPr txBox="1"/>
          <p:nvPr/>
        </p:nvSpPr>
        <p:spPr>
          <a:xfrm>
            <a:off x="250825" y="260350"/>
            <a:ext cx="647700" cy="51911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lang="zh-CN" altLang="en-US" sz="28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4511" name="AutoShape 15"/>
          <p:cNvSpPr/>
          <p:nvPr/>
        </p:nvSpPr>
        <p:spPr>
          <a:xfrm rot="-171208">
            <a:off x="2990850" y="2271713"/>
            <a:ext cx="715963" cy="1584325"/>
          </a:xfrm>
          <a:prstGeom prst="wedgeRoundRectCallout">
            <a:avLst>
              <a:gd name="adj1" fmla="val -103704"/>
              <a:gd name="adj2" fmla="val -46306"/>
              <a:gd name="adj3" fmla="val 16667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外电路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4513" name="AutoShape 17"/>
          <p:cNvSpPr/>
          <p:nvPr/>
        </p:nvSpPr>
        <p:spPr>
          <a:xfrm rot="-772628">
            <a:off x="3419475" y="836613"/>
            <a:ext cx="865188" cy="144462"/>
          </a:xfrm>
          <a:prstGeom prst="rightArrow">
            <a:avLst>
              <a:gd name="adj1" fmla="val 50000"/>
              <a:gd name="adj2" fmla="val 149642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4514" name="AutoShape 18"/>
          <p:cNvSpPr/>
          <p:nvPr/>
        </p:nvSpPr>
        <p:spPr>
          <a:xfrm>
            <a:off x="3492500" y="1628775"/>
            <a:ext cx="865188" cy="144463"/>
          </a:xfrm>
          <a:prstGeom prst="rightArrow">
            <a:avLst>
              <a:gd name="adj1" fmla="val 50000"/>
              <a:gd name="adj2" fmla="val 149641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4515" name="AutoShape 19"/>
          <p:cNvSpPr/>
          <p:nvPr/>
        </p:nvSpPr>
        <p:spPr>
          <a:xfrm rot="1047492">
            <a:off x="3708400" y="2492375"/>
            <a:ext cx="865188" cy="144463"/>
          </a:xfrm>
          <a:prstGeom prst="rightArrow">
            <a:avLst>
              <a:gd name="adj1" fmla="val 50000"/>
              <a:gd name="adj2" fmla="val 149641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34516" name="Object 20"/>
          <p:cNvGraphicFramePr>
            <a:graphicFrameLocks noChangeAspect="1"/>
          </p:cNvGraphicFramePr>
          <p:nvPr/>
        </p:nvGraphicFramePr>
        <p:xfrm>
          <a:off x="5019675" y="1341438"/>
          <a:ext cx="29368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943610" imgH="175260" progId="Equation.3">
                  <p:embed/>
                </p:oleObj>
              </mc:Choice>
              <mc:Fallback>
                <p:oleObj name="" r:id="rId1" imgW="943610" imgH="17526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19675" y="1341438"/>
                        <a:ext cx="2936875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7" name="Object 21"/>
          <p:cNvGraphicFramePr>
            <a:graphicFrameLocks noChangeAspect="1"/>
          </p:cNvGraphicFramePr>
          <p:nvPr/>
        </p:nvGraphicFramePr>
        <p:xfrm>
          <a:off x="4918075" y="2420938"/>
          <a:ext cx="29670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982345" imgH="175260" progId="Equation.3">
                  <p:embed/>
                </p:oleObj>
              </mc:Choice>
              <mc:Fallback>
                <p:oleObj name="" r:id="rId3" imgW="982345" imgH="17526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18075" y="2420938"/>
                        <a:ext cx="2967038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18" name="Text Box 22"/>
          <p:cNvSpPr txBox="1"/>
          <p:nvPr/>
        </p:nvSpPr>
        <p:spPr>
          <a:xfrm>
            <a:off x="4211638" y="3357563"/>
            <a:ext cx="3529012" cy="51911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电流源不能开路！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4522" name="Group 26"/>
          <p:cNvGrpSpPr/>
          <p:nvPr/>
        </p:nvGrpSpPr>
        <p:grpSpPr>
          <a:xfrm>
            <a:off x="466725" y="908050"/>
            <a:ext cx="2520950" cy="2447925"/>
            <a:chOff x="158" y="799"/>
            <a:chExt cx="1588" cy="1542"/>
          </a:xfrm>
        </p:grpSpPr>
        <p:sp>
          <p:nvSpPr>
            <p:cNvPr id="73738" name="Rectangle 7"/>
            <p:cNvSpPr/>
            <p:nvPr/>
          </p:nvSpPr>
          <p:spPr>
            <a:xfrm>
              <a:off x="385" y="799"/>
              <a:ext cx="998" cy="1542"/>
            </a:xfrm>
            <a:prstGeom prst="rect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739" name="Oval 6"/>
            <p:cNvSpPr/>
            <p:nvPr/>
          </p:nvSpPr>
          <p:spPr>
            <a:xfrm>
              <a:off x="158" y="1480"/>
              <a:ext cx="453" cy="453"/>
            </a:xfrm>
            <a:prstGeom prst="ellipse">
              <a:avLst/>
            </a:prstGeom>
            <a:solidFill>
              <a:schemeClr val="accent1"/>
            </a:solidFill>
            <a:ln w="508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740" name="Rectangle 8"/>
            <p:cNvSpPr/>
            <p:nvPr/>
          </p:nvSpPr>
          <p:spPr>
            <a:xfrm>
              <a:off x="1292" y="1344"/>
              <a:ext cx="182" cy="453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741" name="AutoShape 9"/>
            <p:cNvSpPr/>
            <p:nvPr/>
          </p:nvSpPr>
          <p:spPr>
            <a:xfrm rot="-5400000">
              <a:off x="42" y="1091"/>
              <a:ext cx="499" cy="91"/>
            </a:xfrm>
            <a:prstGeom prst="rightArrow">
              <a:avLst>
                <a:gd name="adj1" fmla="val 50000"/>
                <a:gd name="adj2" fmla="val 137011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742" name="Text Box 10"/>
            <p:cNvSpPr txBox="1"/>
            <p:nvPr/>
          </p:nvSpPr>
          <p:spPr>
            <a:xfrm>
              <a:off x="1474" y="1117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743" name="Text Box 11"/>
            <p:cNvSpPr txBox="1"/>
            <p:nvPr/>
          </p:nvSpPr>
          <p:spPr>
            <a:xfrm>
              <a:off x="657" y="1525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744" name="Text Box 12"/>
            <p:cNvSpPr txBox="1"/>
            <p:nvPr/>
          </p:nvSpPr>
          <p:spPr>
            <a:xfrm>
              <a:off x="476" y="1797"/>
              <a:ext cx="2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-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745" name="Text Box 13"/>
            <p:cNvSpPr txBox="1"/>
            <p:nvPr/>
          </p:nvSpPr>
          <p:spPr>
            <a:xfrm>
              <a:off x="521" y="1162"/>
              <a:ext cx="2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73746" name="Object 14"/>
            <p:cNvGraphicFramePr>
              <a:graphicFrameLocks noChangeAspect="1"/>
            </p:cNvGraphicFramePr>
            <p:nvPr/>
          </p:nvGraphicFramePr>
          <p:xfrm>
            <a:off x="476" y="890"/>
            <a:ext cx="26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5" imgW="126365" imgH="204470" progId="Equation.3">
                    <p:embed/>
                  </p:oleObj>
                </mc:Choice>
                <mc:Fallback>
                  <p:oleObj name="" r:id="rId5" imgW="126365" imgH="20447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6" y="890"/>
                          <a:ext cx="260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7" name="Line 25"/>
            <p:cNvSpPr/>
            <p:nvPr/>
          </p:nvSpPr>
          <p:spPr>
            <a:xfrm>
              <a:off x="158" y="1706"/>
              <a:ext cx="454" cy="0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34523" name="Text Box 27"/>
          <p:cNvSpPr txBox="1"/>
          <p:nvPr/>
        </p:nvSpPr>
        <p:spPr>
          <a:xfrm>
            <a:off x="468313" y="4076700"/>
            <a:ext cx="2808287" cy="504825"/>
          </a:xfrm>
          <a:prstGeom prst="rect">
            <a:avLst/>
          </a:prstGeom>
          <a:solidFill>
            <a:srgbClr val="008000"/>
          </a:solidFill>
          <a:ln w="12700">
            <a:noFill/>
          </a:ln>
        </p:spPr>
        <p:txBody>
          <a:bodyPr anchor="t" anchorCtr="0"/>
          <a:p>
            <a:pPr marL="285750" indent="-285750" algn="just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实际电流源的产生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4524" name="Text Box 28"/>
          <p:cNvSpPr txBox="1"/>
          <p:nvPr/>
        </p:nvSpPr>
        <p:spPr>
          <a:xfrm>
            <a:off x="827088" y="4724400"/>
            <a:ext cx="7848600" cy="13176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/>
          <a:p>
            <a:pPr algn="just" eaLnBrk="0" hangingPunct="0"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可由稳流电子设备产生，如晶体管的集电极电流与负载无关；光电池在一定光线照射下光电池被激发产生一定值的电流等。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34525" name="Object 29"/>
          <p:cNvGraphicFramePr>
            <a:graphicFrameLocks noChangeAspect="1"/>
          </p:cNvGraphicFramePr>
          <p:nvPr/>
        </p:nvGraphicFramePr>
        <p:xfrm>
          <a:off x="5003800" y="476250"/>
          <a:ext cx="15113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7" imgW="486410" imgH="204470" progId="Equation.3">
                  <p:embed/>
                </p:oleObj>
              </mc:Choice>
              <mc:Fallback>
                <p:oleObj name="" r:id="rId7" imgW="486410" imgH="20447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3800" y="476250"/>
                        <a:ext cx="1511300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23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23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3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23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1000"/>
                                        <p:tgtEl>
                                          <p:spTgt spid="23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nimBg="1"/>
      <p:bldP spid="234511" grpId="0" animBg="1"/>
      <p:bldP spid="234513" grpId="0" animBg="1"/>
      <p:bldP spid="234514" grpId="0" animBg="1"/>
      <p:bldP spid="234515" grpId="0" animBg="1"/>
      <p:bldP spid="234518" grpId="0" animBg="1"/>
      <p:bldP spid="234523" grpId="0" animBg="1"/>
      <p:bldP spid="2345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24" name="Text Box 4"/>
          <p:cNvSpPr txBox="1"/>
          <p:nvPr/>
        </p:nvSpPr>
        <p:spPr>
          <a:xfrm>
            <a:off x="611188" y="333375"/>
            <a:ext cx="2297112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电流源的功率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5526" name="Text Box 6"/>
          <p:cNvSpPr txBox="1"/>
          <p:nvPr/>
        </p:nvSpPr>
        <p:spPr>
          <a:xfrm>
            <a:off x="3059113" y="1052513"/>
            <a:ext cx="5545137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T Extra" panose="05050102010205020202" pitchFamily="18" charset="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sym typeface="MT Extra" panose="05050102010205020202" pitchFamily="18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T Extra" panose="05050102010205020202" pitchFamily="18" charset="2"/>
              </a:rPr>
              <a:t>）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电压、电流的参考方向非关联；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　　　　　　　　　　　　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8" name="AutoShape 38"/>
          <p:cNvSpPr/>
          <p:nvPr/>
        </p:nvSpPr>
        <p:spPr>
          <a:xfrm>
            <a:off x="3276600" y="549275"/>
            <a:ext cx="1008063" cy="142875"/>
          </a:xfrm>
          <a:prstGeom prst="rightArrow">
            <a:avLst>
              <a:gd name="adj1" fmla="val 50000"/>
              <a:gd name="adj2" fmla="val 176290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35559" name="Object 39"/>
          <p:cNvGraphicFramePr>
            <a:graphicFrameLocks noChangeAspect="1"/>
          </p:cNvGraphicFramePr>
          <p:nvPr/>
        </p:nvGraphicFramePr>
        <p:xfrm>
          <a:off x="4660900" y="333375"/>
          <a:ext cx="13763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486410" imgH="204470" progId="Equation.3">
                  <p:embed/>
                </p:oleObj>
              </mc:Choice>
              <mc:Fallback>
                <p:oleObj name="" r:id="rId1" imgW="486410" imgH="20447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60900" y="333375"/>
                        <a:ext cx="1376363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2" name="AutoShape 42"/>
          <p:cNvSpPr/>
          <p:nvPr/>
        </p:nvSpPr>
        <p:spPr>
          <a:xfrm>
            <a:off x="4643438" y="2133600"/>
            <a:ext cx="792162" cy="144463"/>
          </a:xfrm>
          <a:prstGeom prst="rightArrow">
            <a:avLst>
              <a:gd name="adj1" fmla="val 50000"/>
              <a:gd name="adj2" fmla="val 137011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5563" name="Text Box 43"/>
          <p:cNvSpPr txBox="1"/>
          <p:nvPr/>
        </p:nvSpPr>
        <p:spPr>
          <a:xfrm>
            <a:off x="5435600" y="1989138"/>
            <a:ext cx="33845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发出功率，起电源作用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4" name="Text Box 44"/>
          <p:cNvSpPr txBox="1"/>
          <p:nvPr/>
        </p:nvSpPr>
        <p:spPr>
          <a:xfrm>
            <a:off x="3059113" y="3465513"/>
            <a:ext cx="5184775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T Extra" panose="05050102010205020202" pitchFamily="18" charset="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sym typeface="MT Extra" panose="05050102010205020202" pitchFamily="18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MT Extra" panose="05050102010205020202" pitchFamily="18" charset="2"/>
              </a:rPr>
              <a:t>）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电压、电流的参考方向关联；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　　　　　　　　　　　　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7" name="AutoShape 47"/>
          <p:cNvSpPr/>
          <p:nvPr/>
        </p:nvSpPr>
        <p:spPr>
          <a:xfrm>
            <a:off x="4716463" y="4868863"/>
            <a:ext cx="792162" cy="144462"/>
          </a:xfrm>
          <a:prstGeom prst="rightArrow">
            <a:avLst>
              <a:gd name="adj1" fmla="val 50000"/>
              <a:gd name="adj2" fmla="val 137012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5568" name="Text Box 48"/>
          <p:cNvSpPr txBox="1"/>
          <p:nvPr/>
        </p:nvSpPr>
        <p:spPr>
          <a:xfrm>
            <a:off x="5580063" y="4652963"/>
            <a:ext cx="29527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吸收功率，充当负载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35577" name="Group 57"/>
          <p:cNvGrpSpPr/>
          <p:nvPr/>
        </p:nvGrpSpPr>
        <p:grpSpPr>
          <a:xfrm>
            <a:off x="468313" y="1268413"/>
            <a:ext cx="2017712" cy="1973262"/>
            <a:chOff x="295" y="948"/>
            <a:chExt cx="1271" cy="1243"/>
          </a:xfrm>
        </p:grpSpPr>
        <p:sp>
          <p:nvSpPr>
            <p:cNvPr id="74763" name="Line 21"/>
            <p:cNvSpPr/>
            <p:nvPr/>
          </p:nvSpPr>
          <p:spPr>
            <a:xfrm rot="10800000">
              <a:off x="740" y="982"/>
              <a:ext cx="0" cy="117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4" name="Oval 10"/>
            <p:cNvSpPr/>
            <p:nvPr/>
          </p:nvSpPr>
          <p:spPr>
            <a:xfrm rot="10800000">
              <a:off x="559" y="1424"/>
              <a:ext cx="340" cy="340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4765" name="Oval 14"/>
            <p:cNvSpPr/>
            <p:nvPr/>
          </p:nvSpPr>
          <p:spPr>
            <a:xfrm rot="10800000">
              <a:off x="1380" y="2123"/>
              <a:ext cx="68" cy="6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4766" name="Line 15"/>
            <p:cNvSpPr/>
            <p:nvPr/>
          </p:nvSpPr>
          <p:spPr>
            <a:xfrm rot="5400000">
              <a:off x="1060" y="1837"/>
              <a:ext cx="0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7" name="Oval 16"/>
            <p:cNvSpPr/>
            <p:nvPr/>
          </p:nvSpPr>
          <p:spPr>
            <a:xfrm rot="10800000">
              <a:off x="1380" y="948"/>
              <a:ext cx="68" cy="6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4768" name="Line 17"/>
            <p:cNvSpPr/>
            <p:nvPr/>
          </p:nvSpPr>
          <p:spPr>
            <a:xfrm rot="5400000">
              <a:off x="1060" y="662"/>
              <a:ext cx="0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9" name="Text Box 18"/>
            <p:cNvSpPr txBox="1"/>
            <p:nvPr/>
          </p:nvSpPr>
          <p:spPr>
            <a:xfrm>
              <a:off x="1318" y="1386"/>
              <a:ext cx="24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70" name="Text Box 19"/>
            <p:cNvSpPr txBox="1"/>
            <p:nvPr/>
          </p:nvSpPr>
          <p:spPr>
            <a:xfrm rot="10800000">
              <a:off x="1304" y="957"/>
              <a:ext cx="26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71" name="Text Box 20"/>
            <p:cNvSpPr txBox="1"/>
            <p:nvPr/>
          </p:nvSpPr>
          <p:spPr>
            <a:xfrm>
              <a:off x="1343" y="1726"/>
              <a:ext cx="19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4772" name="Object 22"/>
            <p:cNvGraphicFramePr>
              <a:graphicFrameLocks noChangeAspect="1"/>
            </p:cNvGraphicFramePr>
            <p:nvPr/>
          </p:nvGraphicFramePr>
          <p:xfrm>
            <a:off x="295" y="1344"/>
            <a:ext cx="24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3" imgW="126365" imgH="204470" progId="Equation.3">
                    <p:embed/>
                  </p:oleObj>
                </mc:Choice>
                <mc:Fallback>
                  <p:oleObj name="" r:id="rId3" imgW="126365" imgH="20447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5" y="1344"/>
                          <a:ext cx="242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3" name="Line 55"/>
            <p:cNvSpPr/>
            <p:nvPr/>
          </p:nvSpPr>
          <p:spPr>
            <a:xfrm flipV="1">
              <a:off x="567" y="1616"/>
              <a:ext cx="317" cy="0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74" name="AutoShape 56"/>
            <p:cNvSpPr/>
            <p:nvPr/>
          </p:nvSpPr>
          <p:spPr>
            <a:xfrm>
              <a:off x="612" y="981"/>
              <a:ext cx="91" cy="408"/>
            </a:xfrm>
            <a:prstGeom prst="upArrow">
              <a:avLst>
                <a:gd name="adj1" fmla="val 50000"/>
                <a:gd name="adj2" fmla="val 112025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235578" name="Object 58"/>
          <p:cNvGraphicFramePr>
            <a:graphicFrameLocks noChangeAspect="1"/>
          </p:cNvGraphicFramePr>
          <p:nvPr/>
        </p:nvGraphicFramePr>
        <p:xfrm>
          <a:off x="2808288" y="1844675"/>
          <a:ext cx="19272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700405" imgH="204470" progId="Equation.3">
                  <p:embed/>
                </p:oleObj>
              </mc:Choice>
              <mc:Fallback>
                <p:oleObj name="" r:id="rId5" imgW="700405" imgH="20447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08288" y="1844675"/>
                        <a:ext cx="1927225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9" name="Object 59"/>
          <p:cNvGraphicFramePr>
            <a:graphicFrameLocks noChangeAspect="1"/>
          </p:cNvGraphicFramePr>
          <p:nvPr/>
        </p:nvGraphicFramePr>
        <p:xfrm>
          <a:off x="2771775" y="4581525"/>
          <a:ext cx="19256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700405" imgH="204470" progId="Equation.3">
                  <p:embed/>
                </p:oleObj>
              </mc:Choice>
              <mc:Fallback>
                <p:oleObj name="" r:id="rId7" imgW="700405" imgH="20447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4581525"/>
                        <a:ext cx="1925638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94" name="Group 74"/>
          <p:cNvGrpSpPr/>
          <p:nvPr/>
        </p:nvGrpSpPr>
        <p:grpSpPr>
          <a:xfrm>
            <a:off x="395288" y="3933825"/>
            <a:ext cx="2016125" cy="2189163"/>
            <a:chOff x="249" y="2614"/>
            <a:chExt cx="1270" cy="1243"/>
          </a:xfrm>
        </p:grpSpPr>
        <p:sp>
          <p:nvSpPr>
            <p:cNvPr id="74778" name="Line 61"/>
            <p:cNvSpPr/>
            <p:nvPr/>
          </p:nvSpPr>
          <p:spPr>
            <a:xfrm rot="10800000">
              <a:off x="694" y="2648"/>
              <a:ext cx="0" cy="117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79" name="Oval 62"/>
            <p:cNvSpPr/>
            <p:nvPr/>
          </p:nvSpPr>
          <p:spPr>
            <a:xfrm rot="10800000">
              <a:off x="513" y="3090"/>
              <a:ext cx="340" cy="340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4780" name="Oval 63"/>
            <p:cNvSpPr/>
            <p:nvPr/>
          </p:nvSpPr>
          <p:spPr>
            <a:xfrm rot="10800000">
              <a:off x="1334" y="3789"/>
              <a:ext cx="68" cy="6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4781" name="Line 64"/>
            <p:cNvSpPr/>
            <p:nvPr/>
          </p:nvSpPr>
          <p:spPr>
            <a:xfrm rot="5400000">
              <a:off x="1014" y="3503"/>
              <a:ext cx="0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82" name="Oval 65"/>
            <p:cNvSpPr/>
            <p:nvPr/>
          </p:nvSpPr>
          <p:spPr>
            <a:xfrm rot="10800000">
              <a:off x="1334" y="2614"/>
              <a:ext cx="68" cy="6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4783" name="Line 66"/>
            <p:cNvSpPr/>
            <p:nvPr/>
          </p:nvSpPr>
          <p:spPr>
            <a:xfrm rot="5400000">
              <a:off x="1014" y="2328"/>
              <a:ext cx="0" cy="6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84" name="Text Box 67"/>
            <p:cNvSpPr txBox="1"/>
            <p:nvPr/>
          </p:nvSpPr>
          <p:spPr>
            <a:xfrm>
              <a:off x="1272" y="3068"/>
              <a:ext cx="241" cy="29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85" name="Text Box 68"/>
            <p:cNvSpPr txBox="1"/>
            <p:nvPr/>
          </p:nvSpPr>
          <p:spPr>
            <a:xfrm rot="10800000">
              <a:off x="1257" y="2642"/>
              <a:ext cx="262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86" name="Text Box 69"/>
            <p:cNvSpPr txBox="1"/>
            <p:nvPr/>
          </p:nvSpPr>
          <p:spPr>
            <a:xfrm>
              <a:off x="1297" y="3410"/>
              <a:ext cx="196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4787" name="Object 70"/>
            <p:cNvGraphicFramePr>
              <a:graphicFrameLocks noChangeAspect="1"/>
            </p:cNvGraphicFramePr>
            <p:nvPr/>
          </p:nvGraphicFramePr>
          <p:xfrm>
            <a:off x="249" y="3010"/>
            <a:ext cx="24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9" imgW="126365" imgH="204470" progId="Equation.3">
                    <p:embed/>
                  </p:oleObj>
                </mc:Choice>
                <mc:Fallback>
                  <p:oleObj name="" r:id="rId9" imgW="126365" imgH="20447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" y="3010"/>
                          <a:ext cx="242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88" name="Line 71"/>
            <p:cNvSpPr/>
            <p:nvPr/>
          </p:nvSpPr>
          <p:spPr>
            <a:xfrm flipV="1">
              <a:off x="521" y="3282"/>
              <a:ext cx="317" cy="0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89" name="AutoShape 73"/>
            <p:cNvSpPr/>
            <p:nvPr/>
          </p:nvSpPr>
          <p:spPr>
            <a:xfrm>
              <a:off x="567" y="2614"/>
              <a:ext cx="90" cy="408"/>
            </a:xfrm>
            <a:prstGeom prst="downArrow">
              <a:avLst>
                <a:gd name="adj1" fmla="val 50000"/>
                <a:gd name="adj2" fmla="val 113270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75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3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75"/>
                                        <p:tgtEl>
                                          <p:spTgt spid="23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23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5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nimBg="1"/>
      <p:bldP spid="235526" grpId="0"/>
      <p:bldP spid="235558" grpId="0" animBg="1"/>
      <p:bldP spid="235562" grpId="0" animBg="1"/>
      <p:bldP spid="235563" grpId="0"/>
      <p:bldP spid="235564" grpId="0"/>
      <p:bldP spid="235567" grpId="0" animBg="1"/>
      <p:bldP spid="23556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7572" name="Text Box 4"/>
          <p:cNvSpPr txBox="1"/>
          <p:nvPr/>
        </p:nvSpPr>
        <p:spPr>
          <a:xfrm>
            <a:off x="1042988" y="5229225"/>
            <a:ext cx="6408737" cy="968375"/>
          </a:xfrm>
          <a:prstGeom prst="rect">
            <a:avLst/>
          </a:prstGeom>
          <a:solidFill>
            <a:srgbClr val="008000"/>
          </a:solidFill>
          <a:ln w="19050">
            <a:noFill/>
          </a:ln>
        </p:spPr>
        <p:txBody>
          <a:bodyPr anchor="ctr" anchorCtr="0">
            <a:spAutoFit/>
          </a:bodyPr>
          <a:p>
            <a:pPr marL="285750" indent="-285750" algn="just" eaLnBrk="0" hangingPunct="0">
              <a:lnSpc>
                <a:spcPct val="120000"/>
              </a:lnSpc>
              <a:spcBef>
                <a:spcPct val="50000"/>
              </a:spcBef>
              <a:buClr>
                <a:srgbClr val="FFFF00"/>
              </a:buClr>
              <a:buFont typeface="Times New Roman" panose="02020603050405020304" pitchFamily="18" charset="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实际电流源也不允许开路。因其内阻大，若开路，电压很高，可能烧毁电源。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7613" name="Group 45"/>
          <p:cNvGrpSpPr/>
          <p:nvPr/>
        </p:nvGrpSpPr>
        <p:grpSpPr>
          <a:xfrm>
            <a:off x="3851275" y="1700213"/>
            <a:ext cx="3641725" cy="2138362"/>
            <a:chOff x="2426" y="1071"/>
            <a:chExt cx="2294" cy="1347"/>
          </a:xfrm>
        </p:grpSpPr>
        <p:sp>
          <p:nvSpPr>
            <p:cNvPr id="75779" name="Line 6"/>
            <p:cNvSpPr/>
            <p:nvPr/>
          </p:nvSpPr>
          <p:spPr>
            <a:xfrm>
              <a:off x="3560" y="1071"/>
              <a:ext cx="499" cy="127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780" name="Text Box 7"/>
            <p:cNvSpPr txBox="1"/>
            <p:nvPr/>
          </p:nvSpPr>
          <p:spPr>
            <a:xfrm>
              <a:off x="4468" y="1570"/>
              <a:ext cx="25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81" name="Line 8"/>
            <p:cNvSpPr/>
            <p:nvPr/>
          </p:nvSpPr>
          <p:spPr>
            <a:xfrm>
              <a:off x="2426" y="2091"/>
              <a:ext cx="2132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5782" name="Line 9"/>
            <p:cNvSpPr/>
            <p:nvPr/>
          </p:nvSpPr>
          <p:spPr>
            <a:xfrm flipV="1">
              <a:off x="3285" y="1262"/>
              <a:ext cx="0" cy="1141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5783" name="Text Box 10"/>
            <p:cNvSpPr txBox="1"/>
            <p:nvPr/>
          </p:nvSpPr>
          <p:spPr>
            <a:xfrm>
              <a:off x="2925" y="1071"/>
              <a:ext cx="258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84" name="Text Box 11"/>
            <p:cNvSpPr txBox="1"/>
            <p:nvPr/>
          </p:nvSpPr>
          <p:spPr>
            <a:xfrm>
              <a:off x="4322" y="2053"/>
              <a:ext cx="187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85" name="Text Box 12"/>
            <p:cNvSpPr txBox="1"/>
            <p:nvPr/>
          </p:nvSpPr>
          <p:spPr>
            <a:xfrm>
              <a:off x="2969" y="2091"/>
              <a:ext cx="25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86" name="Line 13"/>
            <p:cNvSpPr/>
            <p:nvPr/>
          </p:nvSpPr>
          <p:spPr>
            <a:xfrm flipH="1">
              <a:off x="4001" y="1911"/>
              <a:ext cx="467" cy="158"/>
            </a:xfrm>
            <a:prstGeom prst="line">
              <a:avLst/>
            </a:prstGeom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37582" name="Text Box 14"/>
          <p:cNvSpPr txBox="1"/>
          <p:nvPr/>
        </p:nvSpPr>
        <p:spPr>
          <a:xfrm>
            <a:off x="331788" y="314325"/>
            <a:ext cx="2141537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dirty="0">
                <a:latin typeface="Times New Roman" panose="02020603050405020304" pitchFamily="18" charset="0"/>
                <a:ea typeface="仿宋_GB2312" pitchFamily="49" charset="-122"/>
              </a:rPr>
              <a:t>实际电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流</a:t>
            </a:r>
            <a:r>
              <a:rPr lang="zh-CN" altLang="zh-CN" dirty="0">
                <a:latin typeface="Times New Roman" panose="02020603050405020304" pitchFamily="18" charset="0"/>
                <a:ea typeface="仿宋_GB2312" pitchFamily="49" charset="-122"/>
              </a:rPr>
              <a:t>源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7601" name="AutoShape 33" descr="羊皮纸"/>
          <p:cNvSpPr/>
          <p:nvPr/>
        </p:nvSpPr>
        <p:spPr>
          <a:xfrm>
            <a:off x="323850" y="4365625"/>
            <a:ext cx="1800225" cy="576263"/>
          </a:xfrm>
          <a:prstGeom prst="wedgeRoundRectCallout">
            <a:avLst>
              <a:gd name="adj1" fmla="val 36421"/>
              <a:gd name="adj2" fmla="val -148620"/>
              <a:gd name="adj3" fmla="val 16667"/>
            </a:avLst>
          </a:prstGeom>
          <a:blipFill rotWithShape="1">
            <a:blip r:embed="rId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考虑内阻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7602" name="Text Box 34"/>
          <p:cNvSpPr txBox="1"/>
          <p:nvPr/>
        </p:nvSpPr>
        <p:spPr>
          <a:xfrm>
            <a:off x="3348038" y="692150"/>
            <a:ext cx="1584325" cy="457200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伏安特性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7603" name="Object 35"/>
          <p:cNvGraphicFramePr>
            <a:graphicFrameLocks noChangeAspect="1"/>
          </p:cNvGraphicFramePr>
          <p:nvPr/>
        </p:nvGraphicFramePr>
        <p:xfrm>
          <a:off x="5641975" y="296863"/>
          <a:ext cx="218122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" imgW="709930" imgH="427990" progId="Equation.3">
                  <p:embed/>
                </p:oleObj>
              </mc:Choice>
              <mc:Fallback>
                <p:oleObj name="" r:id="rId2" imgW="709930" imgH="42799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1975" y="296863"/>
                        <a:ext cx="2181225" cy="1336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604" name="Text Box 36"/>
          <p:cNvSpPr txBox="1"/>
          <p:nvPr/>
        </p:nvSpPr>
        <p:spPr>
          <a:xfrm>
            <a:off x="2411413" y="4149725"/>
            <a:ext cx="35290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一个好的电流源要求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37605" name="Object 37"/>
          <p:cNvGraphicFramePr>
            <a:graphicFrameLocks noChangeAspect="1"/>
          </p:cNvGraphicFramePr>
          <p:nvPr/>
        </p:nvGraphicFramePr>
        <p:xfrm>
          <a:off x="6105525" y="4076700"/>
          <a:ext cx="15017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4" imgW="544830" imgH="204470" progId="Equation.3">
                  <p:embed/>
                </p:oleObj>
              </mc:Choice>
              <mc:Fallback>
                <p:oleObj name="" r:id="rId4" imgW="544830" imgH="20447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05525" y="4076700"/>
                        <a:ext cx="1501775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615" name="Group 47"/>
          <p:cNvGrpSpPr/>
          <p:nvPr/>
        </p:nvGrpSpPr>
        <p:grpSpPr>
          <a:xfrm>
            <a:off x="250825" y="981075"/>
            <a:ext cx="2665413" cy="2952750"/>
            <a:chOff x="158" y="618"/>
            <a:chExt cx="1679" cy="1860"/>
          </a:xfrm>
        </p:grpSpPr>
        <p:grpSp>
          <p:nvGrpSpPr>
            <p:cNvPr id="75794" name="Group 44"/>
            <p:cNvGrpSpPr/>
            <p:nvPr/>
          </p:nvGrpSpPr>
          <p:grpSpPr>
            <a:xfrm>
              <a:off x="158" y="618"/>
              <a:ext cx="1679" cy="1860"/>
              <a:chOff x="158" y="618"/>
              <a:chExt cx="1679" cy="1860"/>
            </a:xfrm>
          </p:grpSpPr>
          <p:grpSp>
            <p:nvGrpSpPr>
              <p:cNvPr id="75795" name="Group 41"/>
              <p:cNvGrpSpPr/>
              <p:nvPr/>
            </p:nvGrpSpPr>
            <p:grpSpPr>
              <a:xfrm>
                <a:off x="158" y="890"/>
                <a:ext cx="1578" cy="1588"/>
                <a:chOff x="113" y="935"/>
                <a:chExt cx="1457" cy="1452"/>
              </a:xfrm>
            </p:grpSpPr>
            <p:sp>
              <p:nvSpPr>
                <p:cNvPr id="75796" name="Line 40"/>
                <p:cNvSpPr/>
                <p:nvPr/>
              </p:nvSpPr>
              <p:spPr>
                <a:xfrm>
                  <a:off x="1156" y="981"/>
                  <a:ext cx="0" cy="1360"/>
                </a:xfrm>
                <a:prstGeom prst="line">
                  <a:avLst/>
                </a:prstGeom>
                <a:ln w="38100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797" name="Oval 21"/>
                <p:cNvSpPr/>
                <p:nvPr/>
              </p:nvSpPr>
              <p:spPr>
                <a:xfrm rot="10800000">
                  <a:off x="1380" y="2319"/>
                  <a:ext cx="68" cy="68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798" name="Line 22"/>
                <p:cNvSpPr/>
                <p:nvPr/>
              </p:nvSpPr>
              <p:spPr>
                <a:xfrm rot="-5400000" flipV="1">
                  <a:off x="990" y="1963"/>
                  <a:ext cx="12" cy="768"/>
                </a:xfrm>
                <a:prstGeom prst="line">
                  <a:avLst/>
                </a:prstGeom>
                <a:ln w="38100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799" name="Oval 23"/>
                <p:cNvSpPr/>
                <p:nvPr/>
              </p:nvSpPr>
              <p:spPr>
                <a:xfrm rot="10800000">
                  <a:off x="1380" y="948"/>
                  <a:ext cx="68" cy="68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0" name="Line 24"/>
                <p:cNvSpPr/>
                <p:nvPr/>
              </p:nvSpPr>
              <p:spPr>
                <a:xfrm rot="-5400000" flipV="1">
                  <a:off x="992" y="594"/>
                  <a:ext cx="1" cy="768"/>
                </a:xfrm>
                <a:prstGeom prst="line">
                  <a:avLst/>
                </a:prstGeom>
                <a:ln w="38100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801" name="Text Box 25"/>
                <p:cNvSpPr txBox="1"/>
                <p:nvPr/>
              </p:nvSpPr>
              <p:spPr>
                <a:xfrm>
                  <a:off x="1347" y="1630"/>
                  <a:ext cx="223" cy="2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 eaLnBrk="0" hangingPunct="0">
                    <a:spcBef>
                      <a:spcPct val="50000"/>
                    </a:spcBef>
                    <a:buClrTx/>
                  </a:pPr>
                  <a:r>
                    <a:rPr lang="en-US" altLang="zh-CN" sz="28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endPara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802" name="Text Box 26"/>
                <p:cNvSpPr txBox="1"/>
                <p:nvPr/>
              </p:nvSpPr>
              <p:spPr>
                <a:xfrm rot="10800000">
                  <a:off x="1312" y="974"/>
                  <a:ext cx="242" cy="33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 eaLnBrk="0" hangingPunct="0">
                    <a:spcBef>
                      <a:spcPct val="50000"/>
                    </a:spcBef>
                    <a:buClrTx/>
                  </a:pPr>
                  <a:r>
                    <a:rPr lang="en-US" altLang="zh-CN" sz="32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  <a:endPara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803" name="Text Box 27"/>
                <p:cNvSpPr txBox="1"/>
                <p:nvPr/>
              </p:nvSpPr>
              <p:spPr>
                <a:xfrm>
                  <a:off x="1338" y="1858"/>
                  <a:ext cx="196" cy="33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anchor="ctr" anchorCtr="0">
                  <a:spAutoFit/>
                </a:bodyPr>
                <a:p>
                  <a:pPr algn="ctr" eaLnBrk="0" hangingPunct="0">
                    <a:spcBef>
                      <a:spcPct val="50000"/>
                    </a:spcBef>
                    <a:buClrTx/>
                  </a:pPr>
                  <a:r>
                    <a:rPr lang="en-US" altLang="zh-CN" sz="32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_</a:t>
                  </a:r>
                  <a:endPara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804" name="Line 28"/>
                <p:cNvSpPr/>
                <p:nvPr/>
              </p:nvSpPr>
              <p:spPr>
                <a:xfrm rot="10800000">
                  <a:off x="604" y="982"/>
                  <a:ext cx="8" cy="1359"/>
                </a:xfrm>
                <a:prstGeom prst="line">
                  <a:avLst/>
                </a:prstGeom>
                <a:ln w="38100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75805" name="Object 29"/>
                <p:cNvGraphicFramePr>
                  <a:graphicFrameLocks noChangeAspect="1"/>
                </p:cNvGraphicFramePr>
                <p:nvPr/>
              </p:nvGraphicFramePr>
              <p:xfrm>
                <a:off x="113" y="1344"/>
                <a:ext cx="272" cy="4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2" name="" r:id="rId6" imgW="126365" imgH="204470" progId="Equation.3">
                        <p:embed/>
                      </p:oleObj>
                    </mc:Choice>
                    <mc:Fallback>
                      <p:oleObj name="" r:id="rId6" imgW="126365" imgH="204470" progId="Equation.3">
                        <p:embed/>
                        <p:pic>
                          <p:nvPicPr>
                            <p:cNvPr id="0" name="图片 3171"/>
                            <p:cNvPicPr/>
                            <p:nvPr/>
                          </p:nvPicPr>
                          <p:blipFill>
                            <a:blip r:embed="rId7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3" y="1344"/>
                              <a:ext cx="272" cy="4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5806" name="Rectangle 30"/>
                <p:cNvSpPr/>
                <p:nvPr/>
              </p:nvSpPr>
              <p:spPr>
                <a:xfrm>
                  <a:off x="1065" y="1434"/>
                  <a:ext cx="182" cy="363"/>
                </a:xfrm>
                <a:prstGeom prst="rect">
                  <a:avLst/>
                </a:prstGeom>
                <a:solidFill>
                  <a:srgbClr val="FF9900"/>
                </a:solidFill>
                <a:ln w="9525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graphicFrame>
              <p:nvGraphicFramePr>
                <p:cNvPr id="75807" name="Object 31"/>
                <p:cNvGraphicFramePr>
                  <a:graphicFrameLocks noChangeAspect="1"/>
                </p:cNvGraphicFramePr>
                <p:nvPr/>
              </p:nvGraphicFramePr>
              <p:xfrm>
                <a:off x="748" y="1434"/>
                <a:ext cx="343" cy="3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4" name="" r:id="rId8" imgW="194310" imgH="204470" progId="Equation.3">
                        <p:embed/>
                      </p:oleObj>
                    </mc:Choice>
                    <mc:Fallback>
                      <p:oleObj name="" r:id="rId8" imgW="194310" imgH="204470" progId="Equation.3">
                        <p:embed/>
                        <p:pic>
                          <p:nvPicPr>
                            <p:cNvPr id="0" name="图片 3173"/>
                            <p:cNvPicPr/>
                            <p:nvPr/>
                          </p:nvPicPr>
                          <p:blipFill>
                            <a:blip r:embed="rId9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8" y="1434"/>
                              <a:ext cx="343" cy="36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5808" name="AutoShape 32"/>
                <p:cNvSpPr/>
                <p:nvPr/>
              </p:nvSpPr>
              <p:spPr>
                <a:xfrm rot="-5400000">
                  <a:off x="224" y="1136"/>
                  <a:ext cx="499" cy="91"/>
                </a:xfrm>
                <a:prstGeom prst="rightArrow">
                  <a:avLst>
                    <a:gd name="adj1" fmla="val 50000"/>
                    <a:gd name="adj2" fmla="val 137011"/>
                  </a:avLst>
                </a:prstGeom>
                <a:solidFill>
                  <a:schemeClr val="tx1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9" name="Oval 18"/>
                <p:cNvSpPr/>
                <p:nvPr/>
              </p:nvSpPr>
              <p:spPr>
                <a:xfrm rot="10800000">
                  <a:off x="423" y="1424"/>
                  <a:ext cx="340" cy="340"/>
                </a:xfrm>
                <a:prstGeom prst="ellipse">
                  <a:avLst/>
                </a:prstGeom>
                <a:solidFill>
                  <a:schemeClr val="accent1"/>
                </a:solidFill>
                <a:ln w="57150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75810" name="Text Box 42"/>
              <p:cNvSpPr txBox="1"/>
              <p:nvPr/>
            </p:nvSpPr>
            <p:spPr>
              <a:xfrm>
                <a:off x="1519" y="618"/>
                <a:ext cx="31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i</a:t>
                </a: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11" name="Line 43"/>
              <p:cNvSpPr/>
              <p:nvPr/>
            </p:nvSpPr>
            <p:spPr>
              <a:xfrm>
                <a:off x="1292" y="754"/>
                <a:ext cx="273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75812" name="Line 46"/>
            <p:cNvSpPr/>
            <p:nvPr/>
          </p:nvSpPr>
          <p:spPr>
            <a:xfrm>
              <a:off x="476" y="1616"/>
              <a:ext cx="408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997A00"/>
              </a:prstShdw>
            </a:effectLst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3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3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85" decel="100000"/>
                                        <p:tgtEl>
                                          <p:spTgt spid="2376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385" decel="100000"/>
                                        <p:tgtEl>
                                          <p:spTgt spid="23760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385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385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3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82" grpId="0" animBg="1"/>
      <p:bldP spid="237601" grpId="0" animBg="1"/>
      <p:bldP spid="237602" grpId="0" animBg="1"/>
      <p:bldP spid="23760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8596" name="Text Box 4"/>
          <p:cNvSpPr txBox="1"/>
          <p:nvPr/>
        </p:nvSpPr>
        <p:spPr>
          <a:xfrm>
            <a:off x="395288" y="260350"/>
            <a:ext cx="8353425" cy="1368425"/>
          </a:xfrm>
          <a:prstGeom prst="rect">
            <a:avLst/>
          </a:prstGeom>
          <a:noFill/>
          <a:ln w="12700">
            <a:noFill/>
          </a:ln>
          <a:effectLst>
            <a:prstShdw prst="shdw17" dist="17961" dir="2699999">
              <a:srgbClr val="009900"/>
            </a:prstShdw>
          </a:effectLst>
        </p:spPr>
        <p:txBody>
          <a:bodyPr tIns="0" bIns="0" anchor="t" anchorCtr="1"/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1.7   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受控电源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非独立源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ctr" eaLnBrk="0" hangingPunct="0">
              <a:buClrTx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(controlled source  or  dependent source)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8597" name="Text Box 5"/>
          <p:cNvSpPr txBox="1"/>
          <p:nvPr/>
        </p:nvSpPr>
        <p:spPr>
          <a:xfrm>
            <a:off x="611188" y="2349500"/>
            <a:ext cx="8281987" cy="822325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 marL="1333500" indent="-1333500" eaLnBrk="0" hangingPunct="0">
              <a:buClrTx/>
            </a:pP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电压或电流的大小和方向不是给定的时间函数，而是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  <a:p>
            <a:pPr marL="1333500" indent="-1333500" eaLnBrk="0" hangingPunct="0">
              <a:buClrTx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受电路中某个地方的电压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或电流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控制的电源，称受控源。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38598" name="Text Box 6"/>
          <p:cNvSpPr txBox="1"/>
          <p:nvPr/>
        </p:nvSpPr>
        <p:spPr>
          <a:xfrm>
            <a:off x="611188" y="3500438"/>
            <a:ext cx="1908175" cy="4572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电路符号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38621" name="Group 29"/>
          <p:cNvGrpSpPr/>
          <p:nvPr/>
        </p:nvGrpSpPr>
        <p:grpSpPr>
          <a:xfrm>
            <a:off x="1619250" y="4292600"/>
            <a:ext cx="2735263" cy="1081088"/>
            <a:chOff x="1066" y="2741"/>
            <a:chExt cx="1008" cy="398"/>
          </a:xfrm>
        </p:grpSpPr>
        <p:sp>
          <p:nvSpPr>
            <p:cNvPr id="76805" name="AutoShape 8"/>
            <p:cNvSpPr/>
            <p:nvPr/>
          </p:nvSpPr>
          <p:spPr>
            <a:xfrm rot="5400000">
              <a:off x="1433" y="2786"/>
              <a:ext cx="267" cy="432"/>
            </a:xfrm>
            <a:prstGeom prst="diamond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06" name="Line 9"/>
            <p:cNvSpPr/>
            <p:nvPr/>
          </p:nvSpPr>
          <p:spPr>
            <a:xfrm>
              <a:off x="1114" y="3005"/>
              <a:ext cx="912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07" name="Oval 10"/>
            <p:cNvSpPr/>
            <p:nvPr/>
          </p:nvSpPr>
          <p:spPr>
            <a:xfrm>
              <a:off x="2026" y="2981"/>
              <a:ext cx="48" cy="48"/>
            </a:xfrm>
            <a:prstGeom prst="ellipse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08" name="Oval 11"/>
            <p:cNvSpPr/>
            <p:nvPr/>
          </p:nvSpPr>
          <p:spPr>
            <a:xfrm>
              <a:off x="1066" y="2981"/>
              <a:ext cx="48" cy="48"/>
            </a:xfrm>
            <a:prstGeom prst="ellipse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09" name="Text Box 12"/>
            <p:cNvSpPr txBox="1"/>
            <p:nvPr/>
          </p:nvSpPr>
          <p:spPr>
            <a:xfrm>
              <a:off x="1162" y="2741"/>
              <a:ext cx="247" cy="21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0" name="Text Box 13"/>
            <p:cNvSpPr txBox="1"/>
            <p:nvPr/>
          </p:nvSpPr>
          <p:spPr>
            <a:xfrm>
              <a:off x="1731" y="2741"/>
              <a:ext cx="247" cy="21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8615" name="Text Box 23" descr="羊皮纸"/>
          <p:cNvSpPr txBox="1"/>
          <p:nvPr/>
        </p:nvSpPr>
        <p:spPr>
          <a:xfrm>
            <a:off x="2124075" y="5805488"/>
            <a:ext cx="1960563" cy="457200"/>
          </a:xfrm>
          <a:prstGeom prst="rect">
            <a:avLst/>
          </a:prstGeom>
          <a:blipFill rotWithShape="1">
            <a:blip r:embed="rId1"/>
          </a:blipFill>
          <a:ln w="19050">
            <a:noFill/>
          </a:ln>
        </p:spPr>
        <p:txBody>
          <a:bodyPr anchor="ctr" anchorCtr="0"/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受控电压源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619" name="Text Box 27"/>
          <p:cNvSpPr txBox="1"/>
          <p:nvPr/>
        </p:nvSpPr>
        <p:spPr>
          <a:xfrm>
            <a:off x="323850" y="1628775"/>
            <a:ext cx="2051050" cy="519113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1.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定义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8620" name="AutoShape 28"/>
          <p:cNvSpPr/>
          <p:nvPr/>
        </p:nvSpPr>
        <p:spPr>
          <a:xfrm>
            <a:off x="2771775" y="1773238"/>
            <a:ext cx="863600" cy="217487"/>
          </a:xfrm>
          <a:prstGeom prst="rightArrow">
            <a:avLst>
              <a:gd name="adj1" fmla="val 50000"/>
              <a:gd name="adj2" fmla="val 99215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8629" name="Text Box 37" descr="羊皮纸"/>
          <p:cNvSpPr txBox="1"/>
          <p:nvPr/>
        </p:nvSpPr>
        <p:spPr>
          <a:xfrm>
            <a:off x="5435600" y="5805488"/>
            <a:ext cx="1960563" cy="457200"/>
          </a:xfrm>
          <a:prstGeom prst="rect">
            <a:avLst/>
          </a:prstGeom>
          <a:blipFill rotWithShape="1">
            <a:blip r:embed="rId1"/>
          </a:blipFill>
          <a:ln w="19050">
            <a:noFill/>
          </a:ln>
        </p:spPr>
        <p:txBody>
          <a:bodyPr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受控电流源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38632" name="Group 40"/>
          <p:cNvGrpSpPr/>
          <p:nvPr/>
        </p:nvGrpSpPr>
        <p:grpSpPr>
          <a:xfrm>
            <a:off x="5076825" y="4437063"/>
            <a:ext cx="2735263" cy="936625"/>
            <a:chOff x="3198" y="2795"/>
            <a:chExt cx="1723" cy="590"/>
          </a:xfrm>
        </p:grpSpPr>
        <p:sp>
          <p:nvSpPr>
            <p:cNvPr id="76816" name="Line 32"/>
            <p:cNvSpPr/>
            <p:nvPr/>
          </p:nvSpPr>
          <p:spPr>
            <a:xfrm>
              <a:off x="3280" y="3156"/>
              <a:ext cx="1559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7" name="Oval 33"/>
            <p:cNvSpPr/>
            <p:nvPr/>
          </p:nvSpPr>
          <p:spPr>
            <a:xfrm>
              <a:off x="4839" y="3115"/>
              <a:ext cx="82" cy="82"/>
            </a:xfrm>
            <a:prstGeom prst="ellipse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18" name="Oval 34"/>
            <p:cNvSpPr/>
            <p:nvPr/>
          </p:nvSpPr>
          <p:spPr>
            <a:xfrm>
              <a:off x="3198" y="3115"/>
              <a:ext cx="82" cy="82"/>
            </a:xfrm>
            <a:prstGeom prst="ellipse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19" name="AutoShape 38"/>
            <p:cNvSpPr/>
            <p:nvPr/>
          </p:nvSpPr>
          <p:spPr>
            <a:xfrm>
              <a:off x="3424" y="2795"/>
              <a:ext cx="771" cy="91"/>
            </a:xfrm>
            <a:prstGeom prst="rightArrow">
              <a:avLst>
                <a:gd name="adj1" fmla="val 50000"/>
                <a:gd name="adj2" fmla="val 211695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20" name="AutoShape 31"/>
            <p:cNvSpPr/>
            <p:nvPr/>
          </p:nvSpPr>
          <p:spPr>
            <a:xfrm rot="5400000">
              <a:off x="3828" y="2784"/>
              <a:ext cx="457" cy="739"/>
            </a:xfrm>
            <a:prstGeom prst="diamond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21" name="Line 39"/>
            <p:cNvSpPr/>
            <p:nvPr/>
          </p:nvSpPr>
          <p:spPr>
            <a:xfrm>
              <a:off x="4059" y="2931"/>
              <a:ext cx="0" cy="454"/>
            </a:xfrm>
            <a:prstGeom prst="line">
              <a:avLst/>
            </a:prstGeom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3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23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1000"/>
                                        <p:tgtEl>
                                          <p:spTgt spid="2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8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8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/>
      <p:bldP spid="238597" grpId="0"/>
      <p:bldP spid="238598" grpId="0" animBg="1"/>
      <p:bldP spid="238615" grpId="0" animBg="1"/>
      <p:bldP spid="238619" grpId="0" animBg="1"/>
      <p:bldP spid="238620" grpId="0" animBg="1"/>
      <p:bldP spid="23862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9620" name="Text Box 4"/>
          <p:cNvSpPr txBox="1"/>
          <p:nvPr/>
        </p:nvSpPr>
        <p:spPr>
          <a:xfrm>
            <a:off x="395288" y="2660650"/>
            <a:ext cx="4968875" cy="457200"/>
          </a:xfrm>
          <a:prstGeom prst="rect">
            <a:avLst/>
          </a:prstGeom>
          <a:solidFill>
            <a:srgbClr val="519B5C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(1) </a:t>
            </a:r>
            <a:r>
              <a:rPr lang="zh-CN" altLang="en-US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电流控制的电流源 </a:t>
            </a:r>
            <a:r>
              <a:rPr lang="en-US" altLang="zh-CN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CCCS </a:t>
            </a:r>
            <a:r>
              <a:rPr lang="en-US" altLang="zh-CN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39621" name="Text Box 5" descr="羊皮纸"/>
          <p:cNvSpPr txBox="1"/>
          <p:nvPr/>
        </p:nvSpPr>
        <p:spPr>
          <a:xfrm>
            <a:off x="5795963" y="4724400"/>
            <a:ext cx="2871787" cy="457200"/>
          </a:xfrm>
          <a:prstGeom prst="rect">
            <a:avLst/>
          </a:prstGeom>
          <a:blipFill rotWithShape="1">
            <a:blip r:embed="rId1"/>
          </a:blip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i="1" dirty="0">
                <a:solidFill>
                  <a:schemeClr val="bg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 </a:t>
            </a:r>
            <a:r>
              <a:rPr lang="en-US" altLang="zh-CN" dirty="0">
                <a:solidFill>
                  <a:schemeClr val="bg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: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电流放大倍数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57" name="Text Box 41"/>
          <p:cNvSpPr txBox="1"/>
          <p:nvPr/>
        </p:nvSpPr>
        <p:spPr>
          <a:xfrm>
            <a:off x="468313" y="871538"/>
            <a:ext cx="8351837" cy="1481137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 marL="1143000" indent="-1143000" algn="just" eaLnBrk="0" hangingPunct="0">
              <a:lnSpc>
                <a:spcPct val="120000"/>
              </a:lnSpc>
              <a:buClrTx/>
            </a:pP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根据控制量和被控制量是电压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sz="2800" i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或电流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，受控源可分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  <a:p>
            <a:pPr marL="1143000" indent="-1143000" algn="just" eaLnBrk="0" hangingPunct="0">
              <a:lnSpc>
                <a:spcPct val="120000"/>
              </a:lnSpc>
              <a:buClrTx/>
            </a:pPr>
            <a:r>
              <a:rPr lang="zh-CN" altLang="en-US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四种类型：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当被控制量是电压时，用受控电压源表示；当被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  <a:p>
            <a:pPr marL="1143000" indent="-1143000" algn="just" eaLnBrk="0" hangingPunct="0">
              <a:lnSpc>
                <a:spcPct val="120000"/>
              </a:lnSpc>
              <a:buClrTx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控制量是电流时，用受控电流源表示。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39714" name="Text Box 98"/>
          <p:cNvSpPr txBox="1"/>
          <p:nvPr/>
        </p:nvSpPr>
        <p:spPr>
          <a:xfrm>
            <a:off x="468313" y="333375"/>
            <a:ext cx="2016125" cy="519113"/>
          </a:xfrm>
          <a:prstGeom prst="rect">
            <a:avLst/>
          </a:prstGeom>
          <a:solidFill>
            <a:srgbClr val="FF3300"/>
          </a:solidFill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2.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分类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9720" name="AutoShape 104" descr="羊皮纸"/>
          <p:cNvSpPr/>
          <p:nvPr/>
        </p:nvSpPr>
        <p:spPr>
          <a:xfrm>
            <a:off x="6084888" y="2565400"/>
            <a:ext cx="1800225" cy="503238"/>
          </a:xfrm>
          <a:prstGeom prst="wedgeRoundRectCallout">
            <a:avLst>
              <a:gd name="adj1" fmla="val -136157"/>
              <a:gd name="adj2" fmla="val 253153"/>
              <a:gd name="adj3" fmla="val 16667"/>
            </a:avLst>
          </a:prstGeom>
          <a:blipFill rotWithShape="1">
            <a:blip r:embed="rId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四端元件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9723" name="Group 107"/>
          <p:cNvGrpSpPr/>
          <p:nvPr/>
        </p:nvGrpSpPr>
        <p:grpSpPr>
          <a:xfrm>
            <a:off x="395288" y="3213100"/>
            <a:ext cx="4176712" cy="2297113"/>
            <a:chOff x="389" y="2211"/>
            <a:chExt cx="2503" cy="1463"/>
          </a:xfrm>
        </p:grpSpPr>
        <p:grpSp>
          <p:nvGrpSpPr>
            <p:cNvPr id="77831" name="Group 102"/>
            <p:cNvGrpSpPr/>
            <p:nvPr/>
          </p:nvGrpSpPr>
          <p:grpSpPr>
            <a:xfrm>
              <a:off x="389" y="2211"/>
              <a:ext cx="2503" cy="1463"/>
              <a:chOff x="389" y="2211"/>
              <a:chExt cx="2503" cy="1463"/>
            </a:xfrm>
          </p:grpSpPr>
          <p:sp>
            <p:nvSpPr>
              <p:cNvPr id="77832" name="Line 19"/>
              <p:cNvSpPr/>
              <p:nvPr/>
            </p:nvSpPr>
            <p:spPr>
              <a:xfrm>
                <a:off x="1581" y="3662"/>
                <a:ext cx="967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77833" name="Line 21"/>
              <p:cNvSpPr/>
              <p:nvPr/>
            </p:nvSpPr>
            <p:spPr>
              <a:xfrm>
                <a:off x="1581" y="2649"/>
                <a:ext cx="967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77834" name="Text Box 24"/>
              <p:cNvSpPr txBox="1"/>
              <p:nvPr/>
            </p:nvSpPr>
            <p:spPr>
              <a:xfrm>
                <a:off x="1927" y="2982"/>
                <a:ext cx="481" cy="36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b </a:t>
                </a:r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835" name="Text Box 25"/>
              <p:cNvSpPr txBox="1"/>
              <p:nvPr/>
            </p:nvSpPr>
            <p:spPr>
              <a:xfrm>
                <a:off x="2381" y="2574"/>
                <a:ext cx="276" cy="36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836" name="Text Box 26"/>
              <p:cNvSpPr txBox="1"/>
              <p:nvPr/>
            </p:nvSpPr>
            <p:spPr>
              <a:xfrm>
                <a:off x="2426" y="3247"/>
                <a:ext cx="328" cy="36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837" name="Text Box 27"/>
              <p:cNvSpPr txBox="1"/>
              <p:nvPr/>
            </p:nvSpPr>
            <p:spPr>
              <a:xfrm>
                <a:off x="2426" y="2981"/>
                <a:ext cx="466" cy="36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838" name="Line 28"/>
              <p:cNvSpPr/>
              <p:nvPr/>
            </p:nvSpPr>
            <p:spPr>
              <a:xfrm flipH="1">
                <a:off x="1805" y="2522"/>
                <a:ext cx="380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7839" name="Text Box 29"/>
              <p:cNvSpPr txBox="1"/>
              <p:nvPr/>
            </p:nvSpPr>
            <p:spPr>
              <a:xfrm>
                <a:off x="2185" y="2211"/>
                <a:ext cx="414" cy="36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840" name="Line 31"/>
              <p:cNvSpPr/>
              <p:nvPr/>
            </p:nvSpPr>
            <p:spPr>
              <a:xfrm>
                <a:off x="665" y="2685"/>
                <a:ext cx="553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sp>
          <p:sp>
            <p:nvSpPr>
              <p:cNvPr id="77841" name="Line 32"/>
              <p:cNvSpPr/>
              <p:nvPr/>
            </p:nvSpPr>
            <p:spPr>
              <a:xfrm>
                <a:off x="872" y="2522"/>
                <a:ext cx="346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7842" name="Line 33"/>
              <p:cNvSpPr/>
              <p:nvPr/>
            </p:nvSpPr>
            <p:spPr>
              <a:xfrm>
                <a:off x="1218" y="2685"/>
                <a:ext cx="0" cy="977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3" name="Line 34"/>
              <p:cNvSpPr/>
              <p:nvPr/>
            </p:nvSpPr>
            <p:spPr>
              <a:xfrm flipH="1" flipV="1">
                <a:off x="665" y="3662"/>
                <a:ext cx="553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77844" name="Text Box 37"/>
              <p:cNvSpPr txBox="1"/>
              <p:nvPr/>
            </p:nvSpPr>
            <p:spPr>
              <a:xfrm>
                <a:off x="586" y="3201"/>
                <a:ext cx="207" cy="36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845" name="Text Box 38"/>
              <p:cNvSpPr txBox="1"/>
              <p:nvPr/>
            </p:nvSpPr>
            <p:spPr>
              <a:xfrm>
                <a:off x="389" y="3005"/>
                <a:ext cx="466" cy="36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846" name="Text Box 39"/>
              <p:cNvSpPr txBox="1"/>
              <p:nvPr/>
            </p:nvSpPr>
            <p:spPr>
              <a:xfrm>
                <a:off x="475" y="2211"/>
                <a:ext cx="501" cy="36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847" name="Line 40"/>
              <p:cNvSpPr/>
              <p:nvPr/>
            </p:nvSpPr>
            <p:spPr>
              <a:xfrm>
                <a:off x="1882" y="3047"/>
                <a:ext cx="0" cy="371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7848" name="Line 99"/>
              <p:cNvSpPr/>
              <p:nvPr/>
            </p:nvSpPr>
            <p:spPr>
              <a:xfrm>
                <a:off x="1581" y="2649"/>
                <a:ext cx="0" cy="1025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9" name="AutoShape 17"/>
              <p:cNvSpPr/>
              <p:nvPr/>
            </p:nvSpPr>
            <p:spPr>
              <a:xfrm>
                <a:off x="1338" y="2975"/>
                <a:ext cx="499" cy="500"/>
              </a:xfrm>
              <a:prstGeom prst="flowChartSort">
                <a:avLst/>
              </a:prstGeom>
              <a:solidFill>
                <a:schemeClr val="accent1"/>
              </a:solidFill>
              <a:ln w="5715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7850" name="Text Box 100"/>
              <p:cNvSpPr txBox="1"/>
              <p:nvPr/>
            </p:nvSpPr>
            <p:spPr>
              <a:xfrm>
                <a:off x="517" y="2611"/>
                <a:ext cx="276" cy="36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32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77851" name="Rectangle 105"/>
            <p:cNvSpPr/>
            <p:nvPr/>
          </p:nvSpPr>
          <p:spPr>
            <a:xfrm>
              <a:off x="1156" y="2976"/>
              <a:ext cx="136" cy="40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239722" name="Object 106"/>
          <p:cNvGraphicFramePr>
            <a:graphicFrameLocks noChangeAspect="1"/>
          </p:cNvGraphicFramePr>
          <p:nvPr/>
        </p:nvGraphicFramePr>
        <p:xfrm>
          <a:off x="6804025" y="3860800"/>
          <a:ext cx="17764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2" imgW="515620" imgH="194310" progId="Equation.3">
                  <p:embed/>
                </p:oleObj>
              </mc:Choice>
              <mc:Fallback>
                <p:oleObj name="" r:id="rId2" imgW="515620" imgH="19431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04025" y="3860800"/>
                        <a:ext cx="1776413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724" name="AutoShape 108" descr="羊皮纸"/>
          <p:cNvSpPr/>
          <p:nvPr/>
        </p:nvSpPr>
        <p:spPr>
          <a:xfrm>
            <a:off x="3492500" y="6092825"/>
            <a:ext cx="2808288" cy="503238"/>
          </a:xfrm>
          <a:prstGeom prst="wedgeRoundRectCallout">
            <a:avLst>
              <a:gd name="adj1" fmla="val -44347"/>
              <a:gd name="adj2" fmla="val -166718"/>
              <a:gd name="adj3" fmla="val 16667"/>
            </a:avLst>
          </a:prstGeom>
          <a:blipFill rotWithShape="1">
            <a:blip r:embed="rId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输出：受控部分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725" name="AutoShape 109" descr="羊皮纸"/>
          <p:cNvSpPr/>
          <p:nvPr/>
        </p:nvSpPr>
        <p:spPr>
          <a:xfrm>
            <a:off x="323850" y="6021388"/>
            <a:ext cx="2592388" cy="503237"/>
          </a:xfrm>
          <a:prstGeom prst="wedgeRoundRectCallout">
            <a:avLst>
              <a:gd name="adj1" fmla="val -1806"/>
              <a:gd name="adj2" fmla="val -138014"/>
              <a:gd name="adj3" fmla="val 16667"/>
            </a:avLst>
          </a:prstGeom>
          <a:blipFill rotWithShape="1">
            <a:blip r:embed="rId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输入：控制部分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23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3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23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3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3000"/>
                                        <p:tgtEl>
                                          <p:spTgt spid="23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nimBg="1"/>
      <p:bldP spid="239621" grpId="0" animBg="1"/>
      <p:bldP spid="239657" grpId="0"/>
      <p:bldP spid="239714" grpId="0" animBg="1"/>
      <p:bldP spid="239720" grpId="0" animBg="1"/>
      <p:bldP spid="239724" grpId="0" animBg="1"/>
      <p:bldP spid="2397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89" name="Rectangle 2"/>
          <p:cNvSpPr/>
          <p:nvPr/>
        </p:nvSpPr>
        <p:spPr>
          <a:xfrm>
            <a:off x="468313" y="3789363"/>
            <a:ext cx="6696075" cy="2139950"/>
          </a:xfrm>
          <a:prstGeom prst="rect">
            <a:avLst/>
          </a:prstGeom>
          <a:noFill/>
          <a:ln w="88900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第二部分</a:t>
            </a:r>
            <a:r>
              <a:rPr lang="en-US" altLang="zh-CN" sz="28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暂态分析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（时域和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复频域分析）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fontAlgn="t" hangingPunct="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 储能元件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t">
              <a:lnSpc>
                <a:spcPct val="120000"/>
              </a:lnSpc>
              <a:buClrTx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第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 一阶电路和二阶电路的时域分析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t">
              <a:lnSpc>
                <a:spcPct val="120000"/>
              </a:lnSpc>
              <a:buClrTx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第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线性动态电路的复频域分析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0" name="Rectangle 3"/>
          <p:cNvSpPr/>
          <p:nvPr/>
        </p:nvSpPr>
        <p:spPr>
          <a:xfrm>
            <a:off x="0" y="-47625"/>
            <a:ext cx="3419475" cy="579438"/>
          </a:xfrm>
          <a:prstGeom prst="rect">
            <a:avLst/>
          </a:prstGeom>
          <a:noFill/>
          <a:ln w="88900">
            <a:noFill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zh-CN" altLang="en-US" sz="32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五</a:t>
            </a:r>
            <a:r>
              <a:rPr lang="en-US" altLang="zh-CN" sz="32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3200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课程研究内容</a:t>
            </a:r>
            <a:endParaRPr lang="zh-CN" altLang="en-US" sz="3200" dirty="0">
              <a:solidFill>
                <a:srgbClr val="FFCC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1" name="Rectangle 4"/>
          <p:cNvSpPr/>
          <p:nvPr/>
        </p:nvSpPr>
        <p:spPr>
          <a:xfrm>
            <a:off x="468313" y="404813"/>
            <a:ext cx="7850187" cy="1190625"/>
          </a:xfrm>
          <a:prstGeom prst="rect">
            <a:avLst/>
          </a:prstGeom>
          <a:noFill/>
          <a:ln w="88900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第一部分</a:t>
            </a:r>
            <a:r>
              <a:rPr lang="en-US" altLang="zh-CN" sz="28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直流稳态电路部分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（电路基本概念及电阻电路的基本分析方法）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2" name="Rectangle 6"/>
          <p:cNvSpPr/>
          <p:nvPr/>
        </p:nvSpPr>
        <p:spPr>
          <a:xfrm>
            <a:off x="1187450" y="5516563"/>
            <a:ext cx="76200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ctr" anchorCtr="0"/>
          <a:p>
            <a:pPr eaLnBrk="0" hangingPunct="0">
              <a:buClr>
                <a:srgbClr val="FF0000"/>
              </a:buClr>
              <a:buFont typeface="Wingdings" panose="05000000000000000000" pitchFamily="2" charset="2"/>
            </a:pPr>
            <a:endParaRPr lang="zh-CN" altLang="zh-CN" dirty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293" name="Rectangle 9" descr="斜纹布"/>
          <p:cNvSpPr/>
          <p:nvPr/>
        </p:nvSpPr>
        <p:spPr>
          <a:xfrm>
            <a:off x="684213" y="1665288"/>
            <a:ext cx="5095875" cy="1990725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wrap="none" anchor="t" anchorCtr="0">
            <a:spAutoFit/>
          </a:bodyPr>
          <a:p>
            <a:pPr eaLnBrk="0" hangingPunct="0">
              <a:lnSpc>
                <a:spcPct val="130000"/>
              </a:lnSpc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电路和电路模型           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30000"/>
              </a:lnSpc>
              <a:buClrTx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第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电阻电路的等效变换 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30000"/>
              </a:lnSpc>
              <a:buClrTx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第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电阻电路的一般分析   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30000"/>
              </a:lnSpc>
              <a:buClrTx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第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 电路定理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1" name="PROJCTOR.WAV"/>
      </p:stSnd>
    </p:sndAc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0644" name="Text Box 4" descr="羊皮纸"/>
          <p:cNvSpPr txBox="1"/>
          <p:nvPr/>
        </p:nvSpPr>
        <p:spPr>
          <a:xfrm>
            <a:off x="5219700" y="2420938"/>
            <a:ext cx="1981200" cy="457200"/>
          </a:xfrm>
          <a:prstGeom prst="rect">
            <a:avLst/>
          </a:prstGeom>
          <a:blipFill rotWithShape="1">
            <a:blip r:embed="rId1"/>
          </a:blip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转移电导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704" name="Text Box 64"/>
          <p:cNvSpPr txBox="1"/>
          <p:nvPr/>
        </p:nvSpPr>
        <p:spPr>
          <a:xfrm>
            <a:off x="323850" y="333375"/>
            <a:ext cx="5111750" cy="457200"/>
          </a:xfrm>
          <a:prstGeom prst="rect">
            <a:avLst/>
          </a:prstGeom>
          <a:solidFill>
            <a:srgbClr val="519B5C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(2) </a:t>
            </a:r>
            <a:r>
              <a:rPr lang="zh-CN" altLang="en-US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电压控制的电流源 </a:t>
            </a:r>
            <a:r>
              <a:rPr lang="en-US" altLang="zh-CN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CCS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40763" name="Group 123"/>
          <p:cNvGrpSpPr/>
          <p:nvPr/>
        </p:nvGrpSpPr>
        <p:grpSpPr>
          <a:xfrm>
            <a:off x="179388" y="908050"/>
            <a:ext cx="4117975" cy="2319338"/>
            <a:chOff x="113" y="572"/>
            <a:chExt cx="2594" cy="1461"/>
          </a:xfrm>
        </p:grpSpPr>
        <p:sp>
          <p:nvSpPr>
            <p:cNvPr id="78852" name="Text Box 79"/>
            <p:cNvSpPr txBox="1"/>
            <p:nvPr/>
          </p:nvSpPr>
          <p:spPr>
            <a:xfrm>
              <a:off x="113" y="1366"/>
              <a:ext cx="46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3" name="Line 66"/>
            <p:cNvSpPr/>
            <p:nvPr/>
          </p:nvSpPr>
          <p:spPr>
            <a:xfrm>
              <a:off x="1396" y="2021"/>
              <a:ext cx="967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8854" name="Line 67"/>
            <p:cNvSpPr/>
            <p:nvPr/>
          </p:nvSpPr>
          <p:spPr>
            <a:xfrm>
              <a:off x="1396" y="1008"/>
              <a:ext cx="967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8855" name="Text Box 68"/>
            <p:cNvSpPr txBox="1"/>
            <p:nvPr/>
          </p:nvSpPr>
          <p:spPr>
            <a:xfrm>
              <a:off x="1610" y="1389"/>
              <a:ext cx="639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g</a:t>
              </a:r>
              <a:r>
                <a:rPr lang="en-US" altLang="zh-CN" sz="3200" i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u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1</a:t>
              </a:r>
              <a:endParaRPr lang="en-US" altLang="zh-CN" sz="32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78856" name="Text Box 69"/>
            <p:cNvSpPr txBox="1"/>
            <p:nvPr/>
          </p:nvSpPr>
          <p:spPr>
            <a:xfrm>
              <a:off x="2196" y="935"/>
              <a:ext cx="27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7" name="Text Box 70"/>
            <p:cNvSpPr txBox="1"/>
            <p:nvPr/>
          </p:nvSpPr>
          <p:spPr>
            <a:xfrm>
              <a:off x="2241" y="1608"/>
              <a:ext cx="328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8" name="Text Box 71"/>
            <p:cNvSpPr txBox="1"/>
            <p:nvPr/>
          </p:nvSpPr>
          <p:spPr>
            <a:xfrm>
              <a:off x="2241" y="1343"/>
              <a:ext cx="46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9" name="Line 72"/>
            <p:cNvSpPr/>
            <p:nvPr/>
          </p:nvSpPr>
          <p:spPr>
            <a:xfrm flipH="1">
              <a:off x="1620" y="881"/>
              <a:ext cx="38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8860" name="Text Box 73"/>
            <p:cNvSpPr txBox="1"/>
            <p:nvPr/>
          </p:nvSpPr>
          <p:spPr>
            <a:xfrm>
              <a:off x="2000" y="572"/>
              <a:ext cx="414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1" name="Line 74"/>
            <p:cNvSpPr/>
            <p:nvPr/>
          </p:nvSpPr>
          <p:spPr>
            <a:xfrm>
              <a:off x="389" y="1044"/>
              <a:ext cx="553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78862" name="Line 75"/>
            <p:cNvSpPr/>
            <p:nvPr/>
          </p:nvSpPr>
          <p:spPr>
            <a:xfrm>
              <a:off x="596" y="881"/>
              <a:ext cx="34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8863" name="Line 76"/>
            <p:cNvSpPr/>
            <p:nvPr/>
          </p:nvSpPr>
          <p:spPr>
            <a:xfrm>
              <a:off x="942" y="1044"/>
              <a:ext cx="0" cy="977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64" name="Line 77"/>
            <p:cNvSpPr/>
            <p:nvPr/>
          </p:nvSpPr>
          <p:spPr>
            <a:xfrm flipH="1" flipV="1">
              <a:off x="389" y="2021"/>
              <a:ext cx="553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8865" name="Text Box 78"/>
            <p:cNvSpPr txBox="1"/>
            <p:nvPr/>
          </p:nvSpPr>
          <p:spPr>
            <a:xfrm>
              <a:off x="310" y="1562"/>
              <a:ext cx="207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6" name="Text Box 80"/>
            <p:cNvSpPr txBox="1"/>
            <p:nvPr/>
          </p:nvSpPr>
          <p:spPr>
            <a:xfrm>
              <a:off x="199" y="572"/>
              <a:ext cx="501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7" name="Line 81"/>
            <p:cNvSpPr/>
            <p:nvPr/>
          </p:nvSpPr>
          <p:spPr>
            <a:xfrm>
              <a:off x="1610" y="1071"/>
              <a:ext cx="0" cy="37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8868" name="Line 82"/>
            <p:cNvSpPr/>
            <p:nvPr/>
          </p:nvSpPr>
          <p:spPr>
            <a:xfrm>
              <a:off x="1396" y="1008"/>
              <a:ext cx="0" cy="1025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69" name="AutoShape 83"/>
            <p:cNvSpPr/>
            <p:nvPr/>
          </p:nvSpPr>
          <p:spPr>
            <a:xfrm>
              <a:off x="1153" y="1334"/>
              <a:ext cx="499" cy="500"/>
            </a:xfrm>
            <a:prstGeom prst="flowChartSort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8870" name="Text Box 84"/>
            <p:cNvSpPr txBox="1"/>
            <p:nvPr/>
          </p:nvSpPr>
          <p:spPr>
            <a:xfrm>
              <a:off x="241" y="973"/>
              <a:ext cx="27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8871" name="Rectangle 90"/>
            <p:cNvSpPr/>
            <p:nvPr/>
          </p:nvSpPr>
          <p:spPr>
            <a:xfrm>
              <a:off x="839" y="1298"/>
              <a:ext cx="181" cy="408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240732" name="Object 92"/>
          <p:cNvGraphicFramePr>
            <a:graphicFrameLocks noChangeAspect="1"/>
          </p:cNvGraphicFramePr>
          <p:nvPr/>
        </p:nvGraphicFramePr>
        <p:xfrm>
          <a:off x="5364163" y="1268413"/>
          <a:ext cx="16938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" imgW="486410" imgH="194310" progId="Equation.3">
                  <p:embed/>
                </p:oleObj>
              </mc:Choice>
              <mc:Fallback>
                <p:oleObj name="" r:id="rId2" imgW="486410" imgH="19431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64163" y="1268413"/>
                        <a:ext cx="1693862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734" name="Text Box 94"/>
          <p:cNvSpPr txBox="1"/>
          <p:nvPr/>
        </p:nvSpPr>
        <p:spPr>
          <a:xfrm>
            <a:off x="323850" y="3500438"/>
            <a:ext cx="5040313" cy="457200"/>
          </a:xfrm>
          <a:prstGeom prst="rect">
            <a:avLst/>
          </a:prstGeom>
          <a:solidFill>
            <a:srgbClr val="519B5C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(3) </a:t>
            </a:r>
            <a:r>
              <a:rPr lang="zh-CN" altLang="en-US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电压控制的电压源 </a:t>
            </a:r>
            <a:r>
              <a:rPr lang="en-US" altLang="zh-CN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CVS </a:t>
            </a:r>
            <a:r>
              <a:rPr lang="en-US" altLang="zh-CN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40759" name="Group 119"/>
          <p:cNvGrpSpPr/>
          <p:nvPr/>
        </p:nvGrpSpPr>
        <p:grpSpPr>
          <a:xfrm>
            <a:off x="179388" y="4076700"/>
            <a:ext cx="4117975" cy="2319338"/>
            <a:chOff x="340" y="2568"/>
            <a:chExt cx="2594" cy="1461"/>
          </a:xfrm>
        </p:grpSpPr>
        <p:sp>
          <p:nvSpPr>
            <p:cNvPr id="78875" name="Line 96"/>
            <p:cNvSpPr/>
            <p:nvPr/>
          </p:nvSpPr>
          <p:spPr>
            <a:xfrm>
              <a:off x="1623" y="4017"/>
              <a:ext cx="967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8876" name="Line 97"/>
            <p:cNvSpPr/>
            <p:nvPr/>
          </p:nvSpPr>
          <p:spPr>
            <a:xfrm>
              <a:off x="1623" y="3004"/>
              <a:ext cx="967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8877" name="Text Box 98"/>
            <p:cNvSpPr txBox="1"/>
            <p:nvPr/>
          </p:nvSpPr>
          <p:spPr>
            <a:xfrm>
              <a:off x="1837" y="3385"/>
              <a:ext cx="639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</a:t>
              </a: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78" name="Text Box 99"/>
            <p:cNvSpPr txBox="1"/>
            <p:nvPr/>
          </p:nvSpPr>
          <p:spPr>
            <a:xfrm>
              <a:off x="2423" y="2931"/>
              <a:ext cx="27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79" name="Text Box 100"/>
            <p:cNvSpPr txBox="1"/>
            <p:nvPr/>
          </p:nvSpPr>
          <p:spPr>
            <a:xfrm>
              <a:off x="2468" y="3604"/>
              <a:ext cx="328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80" name="Text Box 101"/>
            <p:cNvSpPr txBox="1"/>
            <p:nvPr/>
          </p:nvSpPr>
          <p:spPr>
            <a:xfrm>
              <a:off x="2468" y="3339"/>
              <a:ext cx="46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81" name="Line 102"/>
            <p:cNvSpPr/>
            <p:nvPr/>
          </p:nvSpPr>
          <p:spPr>
            <a:xfrm flipH="1">
              <a:off x="1847" y="2877"/>
              <a:ext cx="38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8882" name="Text Box 103"/>
            <p:cNvSpPr txBox="1"/>
            <p:nvPr/>
          </p:nvSpPr>
          <p:spPr>
            <a:xfrm>
              <a:off x="2227" y="2568"/>
              <a:ext cx="414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83" name="Line 104"/>
            <p:cNvSpPr/>
            <p:nvPr/>
          </p:nvSpPr>
          <p:spPr>
            <a:xfrm>
              <a:off x="616" y="3040"/>
              <a:ext cx="553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78884" name="Line 105"/>
            <p:cNvSpPr/>
            <p:nvPr/>
          </p:nvSpPr>
          <p:spPr>
            <a:xfrm>
              <a:off x="823" y="2877"/>
              <a:ext cx="34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8885" name="Line 106"/>
            <p:cNvSpPr/>
            <p:nvPr/>
          </p:nvSpPr>
          <p:spPr>
            <a:xfrm>
              <a:off x="1169" y="3040"/>
              <a:ext cx="0" cy="977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86" name="Line 107"/>
            <p:cNvSpPr/>
            <p:nvPr/>
          </p:nvSpPr>
          <p:spPr>
            <a:xfrm flipH="1" flipV="1">
              <a:off x="616" y="4017"/>
              <a:ext cx="553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8887" name="Text Box 108"/>
            <p:cNvSpPr txBox="1"/>
            <p:nvPr/>
          </p:nvSpPr>
          <p:spPr>
            <a:xfrm>
              <a:off x="537" y="3558"/>
              <a:ext cx="207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88" name="Text Box 109"/>
            <p:cNvSpPr txBox="1"/>
            <p:nvPr/>
          </p:nvSpPr>
          <p:spPr>
            <a:xfrm>
              <a:off x="340" y="3362"/>
              <a:ext cx="46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89" name="Text Box 110"/>
            <p:cNvSpPr txBox="1"/>
            <p:nvPr/>
          </p:nvSpPr>
          <p:spPr>
            <a:xfrm>
              <a:off x="426" y="2568"/>
              <a:ext cx="501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90" name="Line 112"/>
            <p:cNvSpPr/>
            <p:nvPr/>
          </p:nvSpPr>
          <p:spPr>
            <a:xfrm>
              <a:off x="1623" y="3004"/>
              <a:ext cx="0" cy="1025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91" name="AutoShape 113"/>
            <p:cNvSpPr/>
            <p:nvPr/>
          </p:nvSpPr>
          <p:spPr>
            <a:xfrm rot="5400000">
              <a:off x="1378" y="3247"/>
              <a:ext cx="502" cy="499"/>
            </a:xfrm>
            <a:prstGeom prst="flowChartSort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8892" name="Text Box 114"/>
            <p:cNvSpPr txBox="1"/>
            <p:nvPr/>
          </p:nvSpPr>
          <p:spPr>
            <a:xfrm>
              <a:off x="468" y="2969"/>
              <a:ext cx="27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8893" name="Rectangle 115"/>
            <p:cNvSpPr/>
            <p:nvPr/>
          </p:nvSpPr>
          <p:spPr>
            <a:xfrm>
              <a:off x="1066" y="3294"/>
              <a:ext cx="181" cy="408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8894" name="Text Box 117"/>
            <p:cNvSpPr txBox="1"/>
            <p:nvPr/>
          </p:nvSpPr>
          <p:spPr>
            <a:xfrm>
              <a:off x="1746" y="2976"/>
              <a:ext cx="27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95" name="Text Box 118"/>
            <p:cNvSpPr txBox="1"/>
            <p:nvPr/>
          </p:nvSpPr>
          <p:spPr>
            <a:xfrm>
              <a:off x="1746" y="3657"/>
              <a:ext cx="27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40761" name="Object 121"/>
          <p:cNvGraphicFramePr>
            <a:graphicFrameLocks noChangeAspect="1"/>
          </p:cNvGraphicFramePr>
          <p:nvPr/>
        </p:nvGraphicFramePr>
        <p:xfrm>
          <a:off x="5432425" y="4508500"/>
          <a:ext cx="19891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4" imgW="583565" imgH="194310" progId="Equation.3">
                  <p:embed/>
                </p:oleObj>
              </mc:Choice>
              <mc:Fallback>
                <p:oleObj name="" r:id="rId4" imgW="583565" imgH="19431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32425" y="4508500"/>
                        <a:ext cx="1989138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762" name="Text Box 122" descr="羊皮纸"/>
          <p:cNvSpPr txBox="1"/>
          <p:nvPr/>
        </p:nvSpPr>
        <p:spPr>
          <a:xfrm>
            <a:off x="5364163" y="5589588"/>
            <a:ext cx="2663825" cy="457200"/>
          </a:xfrm>
          <a:prstGeom prst="rect">
            <a:avLst/>
          </a:prstGeom>
          <a:blipFill rotWithShape="1">
            <a:blip r:embed="rId1"/>
          </a:blip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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电压放大倍数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4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3000"/>
                                        <p:tgtEl>
                                          <p:spTgt spid="24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24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3000"/>
                                        <p:tgtEl>
                                          <p:spTgt spid="24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0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0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animBg="1"/>
      <p:bldP spid="240704" grpId="0" animBg="1"/>
      <p:bldP spid="240734" grpId="0" animBg="1"/>
      <p:bldP spid="24076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41668" name="Group 4"/>
          <p:cNvGrpSpPr/>
          <p:nvPr/>
        </p:nvGrpSpPr>
        <p:grpSpPr>
          <a:xfrm>
            <a:off x="323850" y="825500"/>
            <a:ext cx="3816350" cy="2243138"/>
            <a:chOff x="340" y="2561"/>
            <a:chExt cx="2594" cy="1468"/>
          </a:xfrm>
        </p:grpSpPr>
        <p:sp>
          <p:nvSpPr>
            <p:cNvPr id="79874" name="Line 5"/>
            <p:cNvSpPr/>
            <p:nvPr/>
          </p:nvSpPr>
          <p:spPr>
            <a:xfrm>
              <a:off x="1623" y="4017"/>
              <a:ext cx="967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9875" name="Line 6"/>
            <p:cNvSpPr/>
            <p:nvPr/>
          </p:nvSpPr>
          <p:spPr>
            <a:xfrm>
              <a:off x="1623" y="3004"/>
              <a:ext cx="967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9876" name="Text Box 7"/>
            <p:cNvSpPr txBox="1"/>
            <p:nvPr/>
          </p:nvSpPr>
          <p:spPr>
            <a:xfrm>
              <a:off x="1837" y="3378"/>
              <a:ext cx="639" cy="37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ri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877" name="Text Box 8"/>
            <p:cNvSpPr txBox="1"/>
            <p:nvPr/>
          </p:nvSpPr>
          <p:spPr>
            <a:xfrm>
              <a:off x="2423" y="2924"/>
              <a:ext cx="276" cy="37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878" name="Text Box 9"/>
            <p:cNvSpPr txBox="1"/>
            <p:nvPr/>
          </p:nvSpPr>
          <p:spPr>
            <a:xfrm>
              <a:off x="2468" y="3597"/>
              <a:ext cx="328" cy="37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879" name="Text Box 10"/>
            <p:cNvSpPr txBox="1"/>
            <p:nvPr/>
          </p:nvSpPr>
          <p:spPr>
            <a:xfrm>
              <a:off x="2468" y="3332"/>
              <a:ext cx="466" cy="37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880" name="Line 11"/>
            <p:cNvSpPr/>
            <p:nvPr/>
          </p:nvSpPr>
          <p:spPr>
            <a:xfrm flipH="1">
              <a:off x="1847" y="2877"/>
              <a:ext cx="38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9881" name="Text Box 12"/>
            <p:cNvSpPr txBox="1"/>
            <p:nvPr/>
          </p:nvSpPr>
          <p:spPr>
            <a:xfrm>
              <a:off x="2227" y="2561"/>
              <a:ext cx="414" cy="37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882" name="Line 13"/>
            <p:cNvSpPr/>
            <p:nvPr/>
          </p:nvSpPr>
          <p:spPr>
            <a:xfrm>
              <a:off x="616" y="3040"/>
              <a:ext cx="553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79883" name="Line 14"/>
            <p:cNvSpPr/>
            <p:nvPr/>
          </p:nvSpPr>
          <p:spPr>
            <a:xfrm>
              <a:off x="823" y="2877"/>
              <a:ext cx="34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9884" name="Line 15"/>
            <p:cNvSpPr/>
            <p:nvPr/>
          </p:nvSpPr>
          <p:spPr>
            <a:xfrm>
              <a:off x="1169" y="3040"/>
              <a:ext cx="0" cy="977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885" name="Line 16"/>
            <p:cNvSpPr/>
            <p:nvPr/>
          </p:nvSpPr>
          <p:spPr>
            <a:xfrm flipH="1" flipV="1">
              <a:off x="616" y="4017"/>
              <a:ext cx="553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9886" name="Text Box 17"/>
            <p:cNvSpPr txBox="1"/>
            <p:nvPr/>
          </p:nvSpPr>
          <p:spPr>
            <a:xfrm>
              <a:off x="537" y="3551"/>
              <a:ext cx="207" cy="37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887" name="Text Box 18"/>
            <p:cNvSpPr txBox="1"/>
            <p:nvPr/>
          </p:nvSpPr>
          <p:spPr>
            <a:xfrm>
              <a:off x="340" y="3355"/>
              <a:ext cx="466" cy="37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888" name="Text Box 19"/>
            <p:cNvSpPr txBox="1"/>
            <p:nvPr/>
          </p:nvSpPr>
          <p:spPr>
            <a:xfrm>
              <a:off x="426" y="2561"/>
              <a:ext cx="501" cy="37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889" name="Line 20"/>
            <p:cNvSpPr/>
            <p:nvPr/>
          </p:nvSpPr>
          <p:spPr>
            <a:xfrm>
              <a:off x="1623" y="3004"/>
              <a:ext cx="0" cy="1025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890" name="AutoShape 21"/>
            <p:cNvSpPr/>
            <p:nvPr/>
          </p:nvSpPr>
          <p:spPr>
            <a:xfrm rot="5400000">
              <a:off x="1378" y="3247"/>
              <a:ext cx="502" cy="499"/>
            </a:xfrm>
            <a:prstGeom prst="flowChartSort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891" name="Text Box 22"/>
            <p:cNvSpPr txBox="1"/>
            <p:nvPr/>
          </p:nvSpPr>
          <p:spPr>
            <a:xfrm>
              <a:off x="468" y="2962"/>
              <a:ext cx="276" cy="37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892" name="Rectangle 23"/>
            <p:cNvSpPr/>
            <p:nvPr/>
          </p:nvSpPr>
          <p:spPr>
            <a:xfrm>
              <a:off x="1066" y="3294"/>
              <a:ext cx="181" cy="408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893" name="Text Box 24"/>
            <p:cNvSpPr txBox="1"/>
            <p:nvPr/>
          </p:nvSpPr>
          <p:spPr>
            <a:xfrm>
              <a:off x="1746" y="2969"/>
              <a:ext cx="276" cy="37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894" name="Text Box 25"/>
            <p:cNvSpPr txBox="1"/>
            <p:nvPr/>
          </p:nvSpPr>
          <p:spPr>
            <a:xfrm>
              <a:off x="1746" y="3650"/>
              <a:ext cx="276" cy="37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241690" name="Text Box 26"/>
          <p:cNvSpPr txBox="1"/>
          <p:nvPr/>
        </p:nvSpPr>
        <p:spPr>
          <a:xfrm>
            <a:off x="395288" y="404813"/>
            <a:ext cx="4968875" cy="457200"/>
          </a:xfrm>
          <a:prstGeom prst="rect">
            <a:avLst/>
          </a:prstGeom>
          <a:solidFill>
            <a:srgbClr val="519B5C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(4) </a:t>
            </a:r>
            <a:r>
              <a:rPr lang="zh-CN" altLang="en-US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电流控制的电压源 </a:t>
            </a:r>
            <a:r>
              <a:rPr lang="en-US" altLang="zh-CN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CVS </a:t>
            </a:r>
            <a:r>
              <a:rPr lang="en-US" altLang="zh-CN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41691" name="Object 27"/>
          <p:cNvGraphicFramePr>
            <a:graphicFrameLocks noChangeAspect="1"/>
          </p:cNvGraphicFramePr>
          <p:nvPr/>
        </p:nvGraphicFramePr>
        <p:xfrm>
          <a:off x="5651500" y="908050"/>
          <a:ext cx="16081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466725" imgH="194310" progId="Equation.3">
                  <p:embed/>
                </p:oleObj>
              </mc:Choice>
              <mc:Fallback>
                <p:oleObj name="" r:id="rId1" imgW="466725" imgH="19431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1500" y="908050"/>
                        <a:ext cx="1608138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92" name="Text Box 28" descr="羊皮纸"/>
          <p:cNvSpPr txBox="1"/>
          <p:nvPr/>
        </p:nvSpPr>
        <p:spPr>
          <a:xfrm>
            <a:off x="5292725" y="1916113"/>
            <a:ext cx="2447925" cy="457200"/>
          </a:xfrm>
          <a:prstGeom prst="rect">
            <a:avLst/>
          </a:prstGeom>
          <a:blipFill rotWithShape="1">
            <a:blip r:embed="rId3"/>
          </a:blip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转移电阻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1693" name="Text Box 29"/>
          <p:cNvSpPr txBox="1"/>
          <p:nvPr/>
        </p:nvSpPr>
        <p:spPr>
          <a:xfrm>
            <a:off x="323850" y="3500438"/>
            <a:ext cx="623888" cy="519112"/>
          </a:xfrm>
          <a:prstGeom prst="rect">
            <a:avLst/>
          </a:prstGeom>
          <a:solidFill>
            <a:srgbClr val="993366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1731" name="Group 67"/>
          <p:cNvGrpSpPr/>
          <p:nvPr/>
        </p:nvGrpSpPr>
        <p:grpSpPr>
          <a:xfrm>
            <a:off x="250825" y="3573463"/>
            <a:ext cx="3384550" cy="2303462"/>
            <a:chOff x="340" y="2296"/>
            <a:chExt cx="2314" cy="1497"/>
          </a:xfrm>
        </p:grpSpPr>
        <p:grpSp>
          <p:nvGrpSpPr>
            <p:cNvPr id="79900" name="Group 63"/>
            <p:cNvGrpSpPr/>
            <p:nvPr/>
          </p:nvGrpSpPr>
          <p:grpSpPr>
            <a:xfrm>
              <a:off x="340" y="2296"/>
              <a:ext cx="2314" cy="1497"/>
              <a:chOff x="385" y="2713"/>
              <a:chExt cx="1761" cy="1080"/>
            </a:xfrm>
          </p:grpSpPr>
          <p:grpSp>
            <p:nvGrpSpPr>
              <p:cNvPr id="79901" name="Group 32"/>
              <p:cNvGrpSpPr/>
              <p:nvPr/>
            </p:nvGrpSpPr>
            <p:grpSpPr>
              <a:xfrm>
                <a:off x="1153" y="3025"/>
                <a:ext cx="264" cy="240"/>
                <a:chOff x="1344" y="1968"/>
                <a:chExt cx="1344" cy="1344"/>
              </a:xfrm>
            </p:grpSpPr>
            <p:sp>
              <p:nvSpPr>
                <p:cNvPr id="79902" name="Oval 33"/>
                <p:cNvSpPr/>
                <p:nvPr/>
              </p:nvSpPr>
              <p:spPr>
                <a:xfrm>
                  <a:off x="1392" y="1968"/>
                  <a:ext cx="1296" cy="1344"/>
                </a:xfrm>
                <a:prstGeom prst="ellipse">
                  <a:avLst/>
                </a:prstGeom>
                <a:solidFill>
                  <a:schemeClr val="hlink"/>
                </a:solidFill>
                <a:ln w="381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9903" name="Line 34"/>
                <p:cNvSpPr/>
                <p:nvPr/>
              </p:nvSpPr>
              <p:spPr>
                <a:xfrm>
                  <a:off x="1920" y="2271"/>
                  <a:ext cx="0" cy="762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9904" name="Line 35"/>
                <p:cNvSpPr/>
                <p:nvPr/>
              </p:nvSpPr>
              <p:spPr>
                <a:xfrm>
                  <a:off x="1920" y="2738"/>
                  <a:ext cx="480" cy="478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9905" name="Line 36"/>
                <p:cNvSpPr/>
                <p:nvPr/>
              </p:nvSpPr>
              <p:spPr>
                <a:xfrm flipV="1">
                  <a:off x="1920" y="2064"/>
                  <a:ext cx="480" cy="480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9906" name="Line 37"/>
                <p:cNvSpPr/>
                <p:nvPr/>
              </p:nvSpPr>
              <p:spPr>
                <a:xfrm flipH="1">
                  <a:off x="1344" y="2640"/>
                  <a:ext cx="576" cy="0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9907" name="Line 38"/>
              <p:cNvSpPr/>
              <p:nvPr/>
            </p:nvSpPr>
            <p:spPr>
              <a:xfrm flipH="1">
                <a:off x="510" y="3145"/>
                <a:ext cx="652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908" name="Rectangle 39"/>
              <p:cNvSpPr/>
              <p:nvPr/>
            </p:nvSpPr>
            <p:spPr>
              <a:xfrm>
                <a:off x="677" y="3079"/>
                <a:ext cx="332" cy="136"/>
              </a:xfrm>
              <a:prstGeom prst="rect">
                <a:avLst/>
              </a:prstGeom>
              <a:solidFill>
                <a:srgbClr val="FF9900"/>
              </a:solidFill>
              <a:ln w="127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9909" name="Line 40"/>
              <p:cNvSpPr/>
              <p:nvPr/>
            </p:nvSpPr>
            <p:spPr>
              <a:xfrm>
                <a:off x="1360" y="3248"/>
                <a:ext cx="0" cy="545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910" name="Line 41"/>
              <p:cNvSpPr/>
              <p:nvPr/>
            </p:nvSpPr>
            <p:spPr>
              <a:xfrm flipV="1">
                <a:off x="1360" y="2785"/>
                <a:ext cx="0" cy="257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911" name="Line 42"/>
              <p:cNvSpPr/>
              <p:nvPr/>
            </p:nvSpPr>
            <p:spPr>
              <a:xfrm>
                <a:off x="1360" y="2785"/>
                <a:ext cx="657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912" name="Line 43"/>
              <p:cNvSpPr/>
              <p:nvPr/>
            </p:nvSpPr>
            <p:spPr>
              <a:xfrm>
                <a:off x="510" y="3793"/>
                <a:ext cx="1507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913" name="Line 44"/>
              <p:cNvSpPr/>
              <p:nvPr/>
            </p:nvSpPr>
            <p:spPr>
              <a:xfrm>
                <a:off x="510" y="3145"/>
                <a:ext cx="0" cy="648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914" name="Rectangle 45"/>
              <p:cNvSpPr/>
              <p:nvPr/>
            </p:nvSpPr>
            <p:spPr>
              <a:xfrm>
                <a:off x="1541" y="2713"/>
                <a:ext cx="332" cy="136"/>
              </a:xfrm>
              <a:prstGeom prst="rect">
                <a:avLst/>
              </a:prstGeom>
              <a:solidFill>
                <a:srgbClr val="FF9900"/>
              </a:solidFill>
              <a:ln w="127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grpSp>
            <p:nvGrpSpPr>
              <p:cNvPr id="79915" name="Group 46"/>
              <p:cNvGrpSpPr/>
              <p:nvPr/>
            </p:nvGrpSpPr>
            <p:grpSpPr>
              <a:xfrm>
                <a:off x="1885" y="3265"/>
                <a:ext cx="261" cy="192"/>
                <a:chOff x="2112" y="3130"/>
                <a:chExt cx="432" cy="278"/>
              </a:xfrm>
            </p:grpSpPr>
            <p:sp>
              <p:nvSpPr>
                <p:cNvPr id="79916" name="Line 47"/>
                <p:cNvSpPr/>
                <p:nvPr/>
              </p:nvSpPr>
              <p:spPr>
                <a:xfrm>
                  <a:off x="2112" y="3130"/>
                  <a:ext cx="432" cy="0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9917" name="Line 48"/>
                <p:cNvSpPr/>
                <p:nvPr/>
              </p:nvSpPr>
              <p:spPr>
                <a:xfrm>
                  <a:off x="2208" y="3216"/>
                  <a:ext cx="240" cy="0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9918" name="Line 49"/>
                <p:cNvSpPr/>
                <p:nvPr/>
              </p:nvSpPr>
              <p:spPr>
                <a:xfrm>
                  <a:off x="2112" y="3322"/>
                  <a:ext cx="432" cy="0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9919" name="Line 50"/>
                <p:cNvSpPr/>
                <p:nvPr/>
              </p:nvSpPr>
              <p:spPr>
                <a:xfrm>
                  <a:off x="2208" y="3408"/>
                  <a:ext cx="240" cy="0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9920" name="Line 51"/>
              <p:cNvSpPr/>
              <p:nvPr/>
            </p:nvSpPr>
            <p:spPr>
              <a:xfrm>
                <a:off x="2017" y="2785"/>
                <a:ext cx="0" cy="48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921" name="Line 52"/>
              <p:cNvSpPr/>
              <p:nvPr/>
            </p:nvSpPr>
            <p:spPr>
              <a:xfrm flipV="1">
                <a:off x="2017" y="3457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79922" name="Group 53"/>
              <p:cNvGrpSpPr/>
              <p:nvPr/>
            </p:nvGrpSpPr>
            <p:grpSpPr>
              <a:xfrm>
                <a:off x="385" y="3361"/>
                <a:ext cx="272" cy="272"/>
                <a:chOff x="1732" y="3033"/>
                <a:chExt cx="620" cy="605"/>
              </a:xfrm>
            </p:grpSpPr>
            <p:sp>
              <p:nvSpPr>
                <p:cNvPr id="79923" name="Oval 54"/>
                <p:cNvSpPr/>
                <p:nvPr/>
              </p:nvSpPr>
              <p:spPr>
                <a:xfrm>
                  <a:off x="1732" y="3033"/>
                  <a:ext cx="605" cy="605"/>
                </a:xfrm>
                <a:prstGeom prst="ellipse">
                  <a:avLst/>
                </a:prstGeom>
                <a:solidFill>
                  <a:schemeClr val="accent1"/>
                </a:solidFill>
                <a:ln w="5715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9924" name="Freeform 55"/>
                <p:cNvSpPr/>
                <p:nvPr/>
              </p:nvSpPr>
              <p:spPr>
                <a:xfrm>
                  <a:off x="1752" y="3240"/>
                  <a:ext cx="600" cy="240"/>
                </a:xfrm>
                <a:custGeom>
                  <a:avLst/>
                  <a:gdLst/>
                  <a:ahLst/>
                  <a:cxnLst>
                    <a:cxn ang="0">
                      <a:pos x="0" y="228"/>
                    </a:cxn>
                    <a:cxn ang="0">
                      <a:pos x="84" y="84"/>
                    </a:cxn>
                    <a:cxn ang="0">
                      <a:pos x="168" y="0"/>
                    </a:cxn>
                    <a:cxn ang="0">
                      <a:pos x="216" y="12"/>
                    </a:cxn>
                    <a:cxn ang="0">
                      <a:pos x="324" y="156"/>
                    </a:cxn>
                    <a:cxn ang="0">
                      <a:pos x="468" y="240"/>
                    </a:cxn>
                    <a:cxn ang="0">
                      <a:pos x="600" y="96"/>
                    </a:cxn>
                  </a:cxnLst>
                  <a:pathLst>
                    <a:path w="600" h="240">
                      <a:moveTo>
                        <a:pt x="0" y="228"/>
                      </a:moveTo>
                      <a:cubicBezTo>
                        <a:pt x="16" y="163"/>
                        <a:pt x="26" y="122"/>
                        <a:pt x="84" y="84"/>
                      </a:cubicBezTo>
                      <a:cubicBezTo>
                        <a:pt x="139" y="1"/>
                        <a:pt x="105" y="21"/>
                        <a:pt x="168" y="0"/>
                      </a:cubicBezTo>
                      <a:cubicBezTo>
                        <a:pt x="184" y="4"/>
                        <a:pt x="204" y="1"/>
                        <a:pt x="216" y="12"/>
                      </a:cubicBezTo>
                      <a:cubicBezTo>
                        <a:pt x="257" y="48"/>
                        <a:pt x="282" y="119"/>
                        <a:pt x="324" y="156"/>
                      </a:cubicBezTo>
                      <a:cubicBezTo>
                        <a:pt x="365" y="192"/>
                        <a:pt x="416" y="223"/>
                        <a:pt x="468" y="240"/>
                      </a:cubicBezTo>
                      <a:cubicBezTo>
                        <a:pt x="560" y="222"/>
                        <a:pt x="600" y="194"/>
                        <a:pt x="600" y="96"/>
                      </a:cubicBezTo>
                    </a:path>
                  </a:pathLst>
                </a:custGeom>
                <a:solidFill>
                  <a:schemeClr val="accent1"/>
                </a:solidFill>
                <a:ln w="5715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79925" name="Line 56"/>
              <p:cNvSpPr/>
              <p:nvPr/>
            </p:nvSpPr>
            <p:spPr>
              <a:xfrm>
                <a:off x="677" y="3324"/>
                <a:ext cx="332" cy="0"/>
              </a:xfrm>
              <a:prstGeom prst="line">
                <a:avLst/>
              </a:prstGeom>
              <a:ln w="571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9926" name="Line 59"/>
              <p:cNvSpPr/>
              <p:nvPr/>
            </p:nvSpPr>
            <p:spPr>
              <a:xfrm flipH="1">
                <a:off x="1541" y="2953"/>
                <a:ext cx="332" cy="0"/>
              </a:xfrm>
              <a:prstGeom prst="line">
                <a:avLst/>
              </a:prstGeom>
              <a:ln w="571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79927" name="Object 61"/>
            <p:cNvGraphicFramePr>
              <a:graphicFrameLocks noChangeAspect="1"/>
            </p:cNvGraphicFramePr>
            <p:nvPr/>
          </p:nvGraphicFramePr>
          <p:xfrm>
            <a:off x="839" y="3158"/>
            <a:ext cx="23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4" imgW="116840" imgH="204470" progId="Equation.3">
                    <p:embed/>
                  </p:oleObj>
                </mc:Choice>
                <mc:Fallback>
                  <p:oleObj name="" r:id="rId4" imgW="116840" imgH="20447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39" y="3158"/>
                          <a:ext cx="230" cy="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28" name="Object 62"/>
            <p:cNvGraphicFramePr>
              <a:graphicFrameLocks noChangeAspect="1"/>
            </p:cNvGraphicFramePr>
            <p:nvPr/>
          </p:nvGraphicFramePr>
          <p:xfrm>
            <a:off x="1973" y="2704"/>
            <a:ext cx="23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6" imgW="116840" imgH="204470" progId="Equation.3">
                    <p:embed/>
                  </p:oleObj>
                </mc:Choice>
                <mc:Fallback>
                  <p:oleObj name="" r:id="rId6" imgW="116840" imgH="20447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3" y="2704"/>
                          <a:ext cx="230" cy="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1729" name="Object 65"/>
          <p:cNvGraphicFramePr>
            <a:graphicFrameLocks noChangeAspect="1"/>
          </p:cNvGraphicFramePr>
          <p:nvPr/>
        </p:nvGraphicFramePr>
        <p:xfrm>
          <a:off x="5940425" y="2997200"/>
          <a:ext cx="15382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8" imgW="525145" imgH="204470" progId="Equation.3">
                  <p:embed/>
                </p:oleObj>
              </mc:Choice>
              <mc:Fallback>
                <p:oleObj name="" r:id="rId8" imgW="525145" imgH="20447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0425" y="2997200"/>
                        <a:ext cx="1538288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730" name="AutoShape 66"/>
          <p:cNvSpPr/>
          <p:nvPr/>
        </p:nvSpPr>
        <p:spPr>
          <a:xfrm rot="-1118616">
            <a:off x="4787900" y="3429000"/>
            <a:ext cx="792163" cy="215900"/>
          </a:xfrm>
          <a:prstGeom prst="rightArrow">
            <a:avLst>
              <a:gd name="adj1" fmla="val 50000"/>
              <a:gd name="adj2" fmla="val 91677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1732" name="AutoShape 68"/>
          <p:cNvSpPr/>
          <p:nvPr/>
        </p:nvSpPr>
        <p:spPr>
          <a:xfrm>
            <a:off x="4140200" y="4365625"/>
            <a:ext cx="792163" cy="215900"/>
          </a:xfrm>
          <a:prstGeom prst="rightArrow">
            <a:avLst>
              <a:gd name="adj1" fmla="val 50000"/>
              <a:gd name="adj2" fmla="val 91677"/>
            </a:avLst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41809" name="Group 145"/>
          <p:cNvGrpSpPr/>
          <p:nvPr/>
        </p:nvGrpSpPr>
        <p:grpSpPr>
          <a:xfrm>
            <a:off x="5651500" y="4076700"/>
            <a:ext cx="2808288" cy="1871663"/>
            <a:chOff x="3247" y="2614"/>
            <a:chExt cx="1883" cy="1415"/>
          </a:xfrm>
        </p:grpSpPr>
        <p:sp>
          <p:nvSpPr>
            <p:cNvPr id="79933" name="Line 91"/>
            <p:cNvSpPr/>
            <p:nvPr/>
          </p:nvSpPr>
          <p:spPr>
            <a:xfrm>
              <a:off x="4163" y="4017"/>
              <a:ext cx="967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9934" name="Line 92"/>
            <p:cNvSpPr/>
            <p:nvPr/>
          </p:nvSpPr>
          <p:spPr>
            <a:xfrm>
              <a:off x="4163" y="3004"/>
              <a:ext cx="967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9935" name="Line 97"/>
            <p:cNvSpPr/>
            <p:nvPr/>
          </p:nvSpPr>
          <p:spPr>
            <a:xfrm flipH="1">
              <a:off x="4387" y="3113"/>
              <a:ext cx="38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9936" name="Line 99"/>
            <p:cNvSpPr/>
            <p:nvPr/>
          </p:nvSpPr>
          <p:spPr>
            <a:xfrm>
              <a:off x="3247" y="3040"/>
              <a:ext cx="553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79937" name="Line 100"/>
            <p:cNvSpPr/>
            <p:nvPr/>
          </p:nvSpPr>
          <p:spPr>
            <a:xfrm>
              <a:off x="3288" y="3158"/>
              <a:ext cx="34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9938" name="Line 101"/>
            <p:cNvSpPr/>
            <p:nvPr/>
          </p:nvSpPr>
          <p:spPr>
            <a:xfrm>
              <a:off x="3800" y="3040"/>
              <a:ext cx="0" cy="977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939" name="Line 102"/>
            <p:cNvSpPr/>
            <p:nvPr/>
          </p:nvSpPr>
          <p:spPr>
            <a:xfrm flipH="1" flipV="1">
              <a:off x="3247" y="4017"/>
              <a:ext cx="553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9940" name="Line 107"/>
            <p:cNvSpPr/>
            <p:nvPr/>
          </p:nvSpPr>
          <p:spPr>
            <a:xfrm>
              <a:off x="4163" y="3004"/>
              <a:ext cx="0" cy="1025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941" name="AutoShape 108"/>
            <p:cNvSpPr/>
            <p:nvPr/>
          </p:nvSpPr>
          <p:spPr>
            <a:xfrm>
              <a:off x="3920" y="3330"/>
              <a:ext cx="499" cy="500"/>
            </a:xfrm>
            <a:prstGeom prst="flowChartSort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42" name="Rectangle 110"/>
            <p:cNvSpPr/>
            <p:nvPr/>
          </p:nvSpPr>
          <p:spPr>
            <a:xfrm>
              <a:off x="3738" y="3331"/>
              <a:ext cx="136" cy="40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79943" name="Object 142"/>
            <p:cNvGraphicFramePr>
              <a:graphicFrameLocks noChangeAspect="1"/>
            </p:cNvGraphicFramePr>
            <p:nvPr/>
          </p:nvGraphicFramePr>
          <p:xfrm>
            <a:off x="4468" y="3385"/>
            <a:ext cx="40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10" imgW="252730" imgH="204470" progId="Equation.3">
                    <p:embed/>
                  </p:oleObj>
                </mc:Choice>
                <mc:Fallback>
                  <p:oleObj name="" r:id="rId10" imgW="252730" imgH="20447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8" y="3385"/>
                          <a:ext cx="408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44" name="Object 143"/>
            <p:cNvGraphicFramePr>
              <a:graphicFrameLocks noChangeAspect="1"/>
            </p:cNvGraphicFramePr>
            <p:nvPr/>
          </p:nvGraphicFramePr>
          <p:xfrm>
            <a:off x="3334" y="2659"/>
            <a:ext cx="316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12" imgW="155575" imgH="204470" progId="Equation.3">
                    <p:embed/>
                  </p:oleObj>
                </mc:Choice>
                <mc:Fallback>
                  <p:oleObj name="" r:id="rId12" imgW="155575" imgH="20447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34" y="2659"/>
                          <a:ext cx="316" cy="4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45" name="Object 144"/>
            <p:cNvGraphicFramePr>
              <a:graphicFrameLocks noChangeAspect="1"/>
            </p:cNvGraphicFramePr>
            <p:nvPr/>
          </p:nvGraphicFramePr>
          <p:xfrm>
            <a:off x="4468" y="2614"/>
            <a:ext cx="248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4" imgW="116840" imgH="204470" progId="Equation.3">
                    <p:embed/>
                  </p:oleObj>
                </mc:Choice>
                <mc:Fallback>
                  <p:oleObj name="" r:id="rId14" imgW="116840" imgH="20447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8" y="2614"/>
                          <a:ext cx="248" cy="4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1812" name="AutoShape 148" descr="羊皮纸"/>
          <p:cNvSpPr/>
          <p:nvPr/>
        </p:nvSpPr>
        <p:spPr>
          <a:xfrm>
            <a:off x="4067175" y="4724400"/>
            <a:ext cx="576263" cy="1584325"/>
          </a:xfrm>
          <a:prstGeom prst="wedgeRectCallout">
            <a:avLst>
              <a:gd name="adj1" fmla="val 157713"/>
              <a:gd name="adj2" fmla="val -26653"/>
            </a:avLst>
          </a:prstGeom>
          <a:blipFill rotWithShape="1">
            <a:blip r:embed="rId3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电路模型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3000"/>
                                        <p:tgtEl>
                                          <p:spTgt spid="24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2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3000"/>
                                        <p:tgtEl>
                                          <p:spTgt spid="24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4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24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24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90" grpId="0" animBg="1"/>
      <p:bldP spid="241692" grpId="0" animBg="1"/>
      <p:bldP spid="241693" grpId="0" animBg="1"/>
      <p:bldP spid="241730" grpId="0" animBg="1"/>
      <p:bldP spid="241732" grpId="0" animBg="1"/>
      <p:bldP spid="2418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38276" name="Object 4"/>
          <p:cNvGraphicFramePr>
            <a:graphicFrameLocks noChangeAspect="1"/>
          </p:cNvGraphicFramePr>
          <p:nvPr/>
        </p:nvGraphicFramePr>
        <p:xfrm>
          <a:off x="1403350" y="1412875"/>
          <a:ext cx="5472113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" imgW="4695190" imgH="3108960" progId="Visio.Drawing.5">
                  <p:embed/>
                </p:oleObj>
              </mc:Choice>
              <mc:Fallback>
                <p:oleObj name="" r:id="rId1" imgW="4695190" imgH="3108960" progId="Visio.Drawing.5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412875"/>
                        <a:ext cx="5472113" cy="361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77" name="Text Box 5"/>
          <p:cNvSpPr txBox="1"/>
          <p:nvPr/>
        </p:nvSpPr>
        <p:spPr>
          <a:xfrm>
            <a:off x="323850" y="5229225"/>
            <a:ext cx="8640763" cy="1249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en-US" altLang="zh-CN" sz="2800" b="0" dirty="0">
                <a:solidFill>
                  <a:srgbClr val="33993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dirty="0">
                <a:solidFill>
                  <a:srgbClr val="3D21CB"/>
                </a:solidFill>
                <a:latin typeface="楷体_GB2312" pitchFamily="49" charset="-122"/>
                <a:ea typeface="楷体_GB2312" pitchFamily="49" charset="-122"/>
              </a:rPr>
              <a:t>其中，控制系数</a:t>
            </a:r>
            <a:r>
              <a:rPr lang="en-US" altLang="zh-CN" i="1" dirty="0">
                <a:solidFill>
                  <a:srgbClr val="3D21CB"/>
                </a:solidFill>
                <a:latin typeface="Times New Roman" panose="02020603050405020304" pitchFamily="18" charset="0"/>
                <a:ea typeface="楷体_GB2312" pitchFamily="49" charset="-122"/>
              </a:rPr>
              <a:t>μ</a:t>
            </a:r>
            <a:r>
              <a:rPr lang="zh-CN" altLang="en-US" dirty="0">
                <a:solidFill>
                  <a:srgbClr val="3D21CB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3D21CB"/>
                </a:solidFill>
                <a:latin typeface="楷体_GB2312" pitchFamily="49" charset="-122"/>
                <a:ea typeface="楷体_GB2312" pitchFamily="49" charset="-122"/>
              </a:rPr>
              <a:t>α</a:t>
            </a:r>
            <a:r>
              <a:rPr lang="zh-CN" altLang="en-US" dirty="0">
                <a:solidFill>
                  <a:srgbClr val="3D21CB"/>
                </a:solidFill>
                <a:latin typeface="楷体_GB2312" pitchFamily="49" charset="-122"/>
                <a:ea typeface="楷体_GB2312" pitchFamily="49" charset="-122"/>
              </a:rPr>
              <a:t>无量刚，</a:t>
            </a:r>
            <a:r>
              <a:rPr lang="en-US" altLang="zh-CN" i="1" dirty="0">
                <a:solidFill>
                  <a:srgbClr val="3D21CB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lang="zh-CN" altLang="en-US" dirty="0">
                <a:solidFill>
                  <a:srgbClr val="3D21CB"/>
                </a:solidFill>
                <a:latin typeface="楷体_GB2312" pitchFamily="49" charset="-122"/>
                <a:ea typeface="楷体_GB2312" pitchFamily="49" charset="-122"/>
              </a:rPr>
              <a:t>的单位是</a:t>
            </a:r>
            <a:r>
              <a:rPr lang="en-US" altLang="zh-CN" dirty="0">
                <a:solidFill>
                  <a:srgbClr val="3D21CB"/>
                </a:solidFill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zh-CN" altLang="en-US" dirty="0">
                <a:solidFill>
                  <a:srgbClr val="3D21CB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i="1" dirty="0">
                <a:solidFill>
                  <a:srgbClr val="3D21CB"/>
                </a:solidFill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zh-CN" altLang="en-US" dirty="0">
                <a:solidFill>
                  <a:srgbClr val="3D21CB"/>
                </a:solidFill>
                <a:latin typeface="楷体_GB2312" pitchFamily="49" charset="-122"/>
                <a:ea typeface="楷体_GB2312" pitchFamily="49" charset="-122"/>
              </a:rPr>
              <a:t>的单位为</a:t>
            </a:r>
            <a:r>
              <a:rPr lang="en-US" altLang="zh-CN" dirty="0">
                <a:solidFill>
                  <a:srgbClr val="3D21CB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3D21CB"/>
                </a:solidFill>
                <a:latin typeface="楷体_GB2312" pitchFamily="49" charset="-122"/>
                <a:ea typeface="楷体_GB2312" pitchFamily="49" charset="-122"/>
              </a:rPr>
              <a:t>。受控源是四端元件，本质上和电源不同，表现形式上和电源相同。</a:t>
            </a:r>
            <a:endParaRPr lang="zh-CN" altLang="en-US" dirty="0">
              <a:solidFill>
                <a:srgbClr val="3D21CB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8283" name="Rectangle 11" descr="斜纹布"/>
          <p:cNvSpPr>
            <a:spLocks noChangeArrowheads="1"/>
          </p:cNvSpPr>
          <p:nvPr/>
        </p:nvSpPr>
        <p:spPr bwMode="auto">
          <a:xfrm>
            <a:off x="503238" y="368300"/>
            <a:ext cx="4808538" cy="485775"/>
          </a:xfrm>
          <a:prstGeom prst="rect">
            <a:avLst/>
          </a:prstGeom>
          <a:noFill/>
          <a:ln w="28575" cap="sq" algn="ctr">
            <a:solidFill>
              <a:srgbClr val="3333FF"/>
            </a:solidFill>
            <a:miter lim="800000"/>
          </a:ln>
          <a:effectLst>
            <a:prstShdw prst="shdw17" dist="17961" dir="2700000">
              <a:schemeClr val="bg2"/>
            </a:prst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D82E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小结：四种线性受控源的电路模型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D82E1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2692" name="Text Box 4"/>
          <p:cNvSpPr txBox="1"/>
          <p:nvPr/>
        </p:nvSpPr>
        <p:spPr>
          <a:xfrm>
            <a:off x="395288" y="260350"/>
            <a:ext cx="4487862" cy="519113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受控源与独立源的比较</a:t>
            </a:r>
            <a:endParaRPr lang="zh-CN" altLang="en-US" sz="28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2693" name="Text Box 5"/>
          <p:cNvSpPr txBox="1"/>
          <p:nvPr/>
        </p:nvSpPr>
        <p:spPr>
          <a:xfrm>
            <a:off x="323850" y="836613"/>
            <a:ext cx="8820150" cy="11874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381000" indent="-381000" algn="just" eaLnBrk="0" hangingPunct="0">
              <a:lnSpc>
                <a:spcPct val="150000"/>
              </a:lnSpc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(1) 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独立源电压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或电流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由电源本身决定，与电路中其它电压、电流无关，而受控源电压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或电流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由控制量决定。</a:t>
            </a:r>
            <a:endParaRPr lang="zh-CN" altLang="en-US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2694" name="Text Box 6"/>
          <p:cNvSpPr txBox="1"/>
          <p:nvPr/>
        </p:nvSpPr>
        <p:spPr>
          <a:xfrm>
            <a:off x="323850" y="1989138"/>
            <a:ext cx="8569325" cy="1735137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381000" indent="-381000" algn="just" eaLnBrk="0" hangingPunct="0">
              <a:lnSpc>
                <a:spcPct val="150000"/>
              </a:lnSpc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(2) 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独立源在电路中起</a:t>
            </a:r>
            <a:r>
              <a:rPr lang="zh-CN" altLang="en-US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激励</a:t>
            </a:r>
            <a:r>
              <a:rPr lang="zh-CN" altLang="en-US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”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作用，在电路中产生电压、电流，而受控源只是反映输出端与输入端的受控关系，在电路中不能作为</a:t>
            </a:r>
            <a:r>
              <a:rPr lang="zh-CN" altLang="en-US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激励</a:t>
            </a:r>
            <a:r>
              <a:rPr lang="zh-CN" altLang="en-US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”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2721" name="Text Box 33"/>
          <p:cNvSpPr txBox="1"/>
          <p:nvPr/>
        </p:nvSpPr>
        <p:spPr>
          <a:xfrm>
            <a:off x="395288" y="3860800"/>
            <a:ext cx="647700" cy="51911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lang="zh-CN" altLang="en-US" sz="28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724" name="Rectangle 36"/>
          <p:cNvSpPr/>
          <p:nvPr/>
        </p:nvSpPr>
        <p:spPr>
          <a:xfrm>
            <a:off x="4716463" y="3573463"/>
            <a:ext cx="2376487" cy="457200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</a:pPr>
            <a:r>
              <a:rPr lang="zh-CN" altLang="en-US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求：电压</a:t>
            </a:r>
            <a:r>
              <a:rPr lang="en-US" altLang="zh-CN" i="1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baseline="-250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baseline="-250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baseline="-25000" dirty="0">
              <a:solidFill>
                <a:srgbClr val="F8FF65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2725" name="Text Box 37"/>
          <p:cNvSpPr txBox="1"/>
          <p:nvPr/>
        </p:nvSpPr>
        <p:spPr>
          <a:xfrm>
            <a:off x="4716463" y="4365625"/>
            <a:ext cx="647700" cy="51911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2727" name="Group 39"/>
          <p:cNvGrpSpPr/>
          <p:nvPr/>
        </p:nvGrpSpPr>
        <p:grpSpPr>
          <a:xfrm>
            <a:off x="0" y="3716338"/>
            <a:ext cx="4608513" cy="2520950"/>
            <a:chOff x="158" y="2341"/>
            <a:chExt cx="2903" cy="1588"/>
          </a:xfrm>
        </p:grpSpPr>
        <p:grpSp>
          <p:nvGrpSpPr>
            <p:cNvPr id="81928" name="Group 32"/>
            <p:cNvGrpSpPr/>
            <p:nvPr/>
          </p:nvGrpSpPr>
          <p:grpSpPr>
            <a:xfrm>
              <a:off x="158" y="2341"/>
              <a:ext cx="2903" cy="1588"/>
              <a:chOff x="204" y="2296"/>
              <a:chExt cx="2540" cy="1588"/>
            </a:xfrm>
          </p:grpSpPr>
          <p:sp>
            <p:nvSpPr>
              <p:cNvPr id="81929" name="Line 10"/>
              <p:cNvSpPr/>
              <p:nvPr/>
            </p:nvSpPr>
            <p:spPr>
              <a:xfrm>
                <a:off x="1529" y="3838"/>
                <a:ext cx="896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81930" name="Line 11"/>
              <p:cNvSpPr/>
              <p:nvPr/>
            </p:nvSpPr>
            <p:spPr>
              <a:xfrm>
                <a:off x="1474" y="2858"/>
                <a:ext cx="896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81931" name="Text Box 12"/>
              <p:cNvSpPr txBox="1"/>
              <p:nvPr/>
            </p:nvSpPr>
            <p:spPr>
              <a:xfrm>
                <a:off x="1746" y="2296"/>
                <a:ext cx="593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5i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932" name="Text Box 13"/>
              <p:cNvSpPr txBox="1"/>
              <p:nvPr/>
            </p:nvSpPr>
            <p:spPr>
              <a:xfrm>
                <a:off x="2270" y="2781"/>
                <a:ext cx="256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933" name="Text Box 14"/>
              <p:cNvSpPr txBox="1"/>
              <p:nvPr/>
            </p:nvSpPr>
            <p:spPr>
              <a:xfrm>
                <a:off x="2312" y="3429"/>
                <a:ext cx="304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934" name="Text Box 15"/>
              <p:cNvSpPr txBox="1"/>
              <p:nvPr/>
            </p:nvSpPr>
            <p:spPr>
              <a:xfrm>
                <a:off x="2312" y="3212"/>
                <a:ext cx="43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u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2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935" name="Line 18"/>
              <p:cNvSpPr/>
              <p:nvPr/>
            </p:nvSpPr>
            <p:spPr>
              <a:xfrm>
                <a:off x="1007" y="2853"/>
                <a:ext cx="512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936" name="Line 20"/>
              <p:cNvSpPr/>
              <p:nvPr/>
            </p:nvSpPr>
            <p:spPr>
              <a:xfrm>
                <a:off x="1492" y="2853"/>
                <a:ext cx="27" cy="1031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1937" name="Line 21"/>
              <p:cNvSpPr/>
              <p:nvPr/>
            </p:nvSpPr>
            <p:spPr>
              <a:xfrm flipH="1" flipV="1">
                <a:off x="1007" y="3838"/>
                <a:ext cx="512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938" name="Text Box 22"/>
              <p:cNvSpPr txBox="1"/>
              <p:nvPr/>
            </p:nvSpPr>
            <p:spPr>
              <a:xfrm>
                <a:off x="907" y="3345"/>
                <a:ext cx="191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939" name="Text Box 23"/>
              <p:cNvSpPr txBox="1"/>
              <p:nvPr/>
            </p:nvSpPr>
            <p:spPr>
              <a:xfrm>
                <a:off x="204" y="3113"/>
                <a:ext cx="952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=6V</a:t>
                </a:r>
                <a:endPara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40" name="Text Box 24"/>
              <p:cNvSpPr txBox="1"/>
              <p:nvPr/>
            </p:nvSpPr>
            <p:spPr>
              <a:xfrm>
                <a:off x="1111" y="3203"/>
                <a:ext cx="464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941" name="AutoShape 26"/>
              <p:cNvSpPr/>
              <p:nvPr/>
            </p:nvSpPr>
            <p:spPr>
              <a:xfrm>
                <a:off x="1735" y="2625"/>
                <a:ext cx="483" cy="462"/>
              </a:xfrm>
              <a:prstGeom prst="flowChartSort">
                <a:avLst/>
              </a:prstGeom>
              <a:solidFill>
                <a:schemeClr val="accent1"/>
              </a:solidFill>
              <a:ln w="5715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942" name="Text Box 27"/>
              <p:cNvSpPr txBox="1"/>
              <p:nvPr/>
            </p:nvSpPr>
            <p:spPr>
              <a:xfrm>
                <a:off x="843" y="2778"/>
                <a:ext cx="255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943" name="Rectangle 28"/>
              <p:cNvSpPr/>
              <p:nvPr/>
            </p:nvSpPr>
            <p:spPr>
              <a:xfrm>
                <a:off x="1442" y="3098"/>
                <a:ext cx="168" cy="392"/>
              </a:xfrm>
              <a:prstGeom prst="rect">
                <a:avLst/>
              </a:prstGeom>
              <a:solidFill>
                <a:srgbClr val="FF9900"/>
              </a:solidFill>
              <a:ln w="952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944" name="Text Box 29"/>
              <p:cNvSpPr txBox="1"/>
              <p:nvPr/>
            </p:nvSpPr>
            <p:spPr>
              <a:xfrm>
                <a:off x="1474" y="2432"/>
                <a:ext cx="256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945" name="Text Box 30"/>
              <p:cNvSpPr txBox="1"/>
              <p:nvPr/>
            </p:nvSpPr>
            <p:spPr>
              <a:xfrm>
                <a:off x="2200" y="2432"/>
                <a:ext cx="256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buClrTx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946" name="Line 31"/>
              <p:cNvSpPr/>
              <p:nvPr/>
            </p:nvSpPr>
            <p:spPr>
              <a:xfrm>
                <a:off x="1338" y="2976"/>
                <a:ext cx="0" cy="273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81947" name="Text Box 38"/>
            <p:cNvSpPr txBox="1"/>
            <p:nvPr/>
          </p:nvSpPr>
          <p:spPr>
            <a:xfrm>
              <a:off x="1746" y="3249"/>
              <a:ext cx="4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3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242728" name="Object 40"/>
          <p:cNvGraphicFramePr>
            <a:graphicFrameLocks noChangeAspect="1"/>
          </p:cNvGraphicFramePr>
          <p:nvPr/>
        </p:nvGraphicFramePr>
        <p:xfrm>
          <a:off x="5724525" y="4149725"/>
          <a:ext cx="2063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826770" imgH="281940" progId="Equation.3">
                  <p:embed/>
                </p:oleObj>
              </mc:Choice>
              <mc:Fallback>
                <p:oleObj name="" r:id="rId1" imgW="826770" imgH="28194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24525" y="4149725"/>
                        <a:ext cx="206375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29" name="Object 41"/>
          <p:cNvGraphicFramePr>
            <a:graphicFrameLocks noChangeAspect="1"/>
          </p:cNvGraphicFramePr>
          <p:nvPr/>
        </p:nvGraphicFramePr>
        <p:xfrm>
          <a:off x="5026025" y="5011738"/>
          <a:ext cx="29178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" imgW="1050290" imgH="349885" progId="Equation.3">
                  <p:embed/>
                </p:oleObj>
              </mc:Choice>
              <mc:Fallback>
                <p:oleObj name="" r:id="rId3" imgW="1050290" imgH="349885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6025" y="5011738"/>
                        <a:ext cx="291782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2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2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1000"/>
                                        <p:tgtEl>
                                          <p:spTgt spid="2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 animBg="1"/>
      <p:bldP spid="242693" grpId="0"/>
      <p:bldP spid="242694" grpId="0"/>
      <p:bldP spid="242721" grpId="0" animBg="1"/>
      <p:bldP spid="242724" grpId="0" animBg="1"/>
      <p:bldP spid="24272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6" name="Rectangle 4"/>
          <p:cNvSpPr/>
          <p:nvPr/>
        </p:nvSpPr>
        <p:spPr>
          <a:xfrm>
            <a:off x="4410075" y="32718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2947" name="Rectangle 5"/>
          <p:cNvSpPr/>
          <p:nvPr/>
        </p:nvSpPr>
        <p:spPr>
          <a:xfrm>
            <a:off x="4100513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2948" name="Rectangle 9"/>
          <p:cNvSpPr/>
          <p:nvPr/>
        </p:nvSpPr>
        <p:spPr>
          <a:xfrm>
            <a:off x="4152900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2949" name="Rectangle 10"/>
          <p:cNvSpPr/>
          <p:nvPr/>
        </p:nvSpPr>
        <p:spPr>
          <a:xfrm>
            <a:off x="4114800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2950" name="Rectangle 11"/>
          <p:cNvSpPr/>
          <p:nvPr/>
        </p:nvSpPr>
        <p:spPr>
          <a:xfrm>
            <a:off x="4024313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2951" name="Rectangle 12"/>
          <p:cNvSpPr/>
          <p:nvPr/>
        </p:nvSpPr>
        <p:spPr>
          <a:xfrm>
            <a:off x="4171950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2952" name="Rectangle 13"/>
          <p:cNvSpPr/>
          <p:nvPr/>
        </p:nvSpPr>
        <p:spPr>
          <a:xfrm>
            <a:off x="4100513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82953" name="Object 15"/>
          <p:cNvGraphicFramePr>
            <a:graphicFrameLocks noChangeAspect="1"/>
          </p:cNvGraphicFramePr>
          <p:nvPr/>
        </p:nvGraphicFramePr>
        <p:xfrm>
          <a:off x="1524000" y="457200"/>
          <a:ext cx="233203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2778125" imgH="3267710" progId="Visio.Drawing.5">
                  <p:embed/>
                </p:oleObj>
              </mc:Choice>
              <mc:Fallback>
                <p:oleObj name="" r:id="rId1" imgW="2778125" imgH="3267710" progId="Visio.Drawing.5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457200"/>
                        <a:ext cx="2332038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Rectangle 17" descr="斜纹布"/>
          <p:cNvSpPr/>
          <p:nvPr/>
        </p:nvSpPr>
        <p:spPr>
          <a:xfrm>
            <a:off x="503238" y="4076700"/>
            <a:ext cx="8213725" cy="1654175"/>
          </a:xfrm>
          <a:prstGeom prst="rect">
            <a:avLst/>
          </a:prstGeom>
          <a:noFill/>
          <a:ln w="28575" cap="sq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chemeClr val="bg2"/>
            </a:prstShdw>
          </a:effectLst>
        </p:spPr>
        <p:txBody>
          <a:bodyPr wrap="none" anchor="t" anchorCtr="0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德国物理学家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以他对光谱分析，光学，和电学的研究著名。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基尔霍夫给欧姆定律下了严格的数学定义。还于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1860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年发现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铯和鉫元素。在他还是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23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岁大学生的时候就提出了著名的电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流定律和电压定律，这成为集中电路分析最基本的依据。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26675" name="Rectangle 19" descr="斜纹布"/>
          <p:cNvSpPr>
            <a:spLocks noChangeArrowheads="1"/>
          </p:cNvSpPr>
          <p:nvPr/>
        </p:nvSpPr>
        <p:spPr bwMode="auto">
          <a:xfrm>
            <a:off x="4284663" y="765175"/>
            <a:ext cx="4008438" cy="946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基尔霍夫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(G.R.Kirchhoff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) </a:t>
            </a:r>
            <a:b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</a:b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(1824-1887)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3716" name="Text Box 4"/>
          <p:cNvSpPr txBox="1"/>
          <p:nvPr/>
        </p:nvSpPr>
        <p:spPr>
          <a:xfrm>
            <a:off x="1619250" y="214313"/>
            <a:ext cx="5257800" cy="1311275"/>
          </a:xfrm>
          <a:prstGeom prst="rect">
            <a:avLst/>
          </a:prstGeom>
          <a:noFill/>
          <a:ln w="12700">
            <a:noFill/>
          </a:ln>
          <a:effectLst>
            <a:prstShdw prst="shdw17" dist="17961" dir="2699999">
              <a:srgbClr val="009900"/>
            </a:prstShdw>
          </a:effectLst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1.8  </a:t>
            </a:r>
            <a:r>
              <a:rPr lang="zh-CN" altLang="en-US" sz="32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基尔霍夫定律  </a:t>
            </a:r>
            <a:endParaRPr lang="zh-CN" altLang="en-US" sz="32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 Kirchhoff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’</a:t>
            </a:r>
            <a:r>
              <a:rPr lang="en-US" altLang="zh-CN" sz="32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s Laws )</a:t>
            </a:r>
            <a:endParaRPr lang="en-US" altLang="zh-CN" sz="32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3717" name="Text Box 5"/>
          <p:cNvSpPr txBox="1"/>
          <p:nvPr/>
        </p:nvSpPr>
        <p:spPr>
          <a:xfrm>
            <a:off x="647700" y="1808163"/>
            <a:ext cx="8026400" cy="3298825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 indent="666750" eaLnBrk="0" hangingPunct="0">
              <a:lnSpc>
                <a:spcPct val="150000"/>
              </a:lnSpc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rgbClr val="FF9900"/>
                </a:solidFill>
                <a:latin typeface="仿宋_GB2312" pitchFamily="49" charset="-122"/>
                <a:ea typeface="仿宋_GB2312" pitchFamily="49" charset="-122"/>
              </a:rPr>
              <a:t>基尔霍夫定律</a:t>
            </a:r>
            <a:r>
              <a:rPr lang="zh-CN" altLang="en-US" sz="2800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包括基尔霍夫电流定律</a:t>
            </a:r>
            <a:r>
              <a:rPr lang="en-US" altLang="zh-CN" sz="2800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 </a:t>
            </a:r>
            <a:r>
              <a:rPr lang="en-US" altLang="zh-CN" sz="28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KCL </a:t>
            </a:r>
            <a:r>
              <a:rPr lang="en-US" altLang="zh-CN" sz="2800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和基尔霍夫电压定律</a:t>
            </a:r>
            <a:r>
              <a:rPr lang="en-US" altLang="zh-CN" sz="2800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 </a:t>
            </a:r>
            <a:r>
              <a:rPr lang="en-US" altLang="zh-CN" sz="28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lang="en-US" altLang="zh-CN" sz="2800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 )</a:t>
            </a:r>
            <a:r>
              <a:rPr lang="zh-CN" altLang="en-US" sz="2800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。它反映了电路中所有支路电压和电流所遵循的基本规律，是分析集总参数电路的基本定律。基尔霍夫定律与元件特性构成了电路分析的基础。</a:t>
            </a:r>
            <a:endParaRPr lang="zh-CN" altLang="en-US" sz="2800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charRg st="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43717">
                                            <p:txEl>
                                              <p:charRg st="0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/>
      <p:bldP spid="24371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4740" name="Text Box 4"/>
          <p:cNvSpPr txBox="1"/>
          <p:nvPr/>
        </p:nvSpPr>
        <p:spPr>
          <a:xfrm>
            <a:off x="266700" y="122238"/>
            <a:ext cx="2433638" cy="519112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几个名词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41" name="Text Box 5"/>
          <p:cNvSpPr txBox="1"/>
          <p:nvPr/>
        </p:nvSpPr>
        <p:spPr>
          <a:xfrm>
            <a:off x="3492500" y="1022350"/>
            <a:ext cx="5040313" cy="51911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1143000" indent="-1143000" algn="just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电路中通过同一电流的分支。</a:t>
            </a:r>
            <a:r>
              <a:rPr lang="en-US" altLang="zh-CN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8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en-US" altLang="zh-CN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en-US" altLang="zh-CN" dirty="0">
              <a:solidFill>
                <a:srgbClr val="F8FF65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4742" name="Text Box 6"/>
          <p:cNvSpPr txBox="1"/>
          <p:nvPr/>
        </p:nvSpPr>
        <p:spPr>
          <a:xfrm>
            <a:off x="3924300" y="5516563"/>
            <a:ext cx="4751388" cy="884237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三条或三条以上支路的连接点称为节点。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800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i="1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en-US" altLang="zh-CN" sz="2800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4744" name="Text Box 8"/>
          <p:cNvSpPr txBox="1"/>
          <p:nvPr/>
        </p:nvSpPr>
        <p:spPr>
          <a:xfrm>
            <a:off x="6948488" y="2492375"/>
            <a:ext cx="822325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50" name="Text Box 14"/>
          <p:cNvSpPr txBox="1"/>
          <p:nvPr/>
        </p:nvSpPr>
        <p:spPr>
          <a:xfrm>
            <a:off x="3708400" y="1916113"/>
            <a:ext cx="400050" cy="519112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75" name="Text Box 39"/>
          <p:cNvSpPr txBox="1"/>
          <p:nvPr/>
        </p:nvSpPr>
        <p:spPr>
          <a:xfrm>
            <a:off x="6877050" y="3429000"/>
            <a:ext cx="763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51" name="Text Box 15"/>
          <p:cNvSpPr txBox="1"/>
          <p:nvPr/>
        </p:nvSpPr>
        <p:spPr>
          <a:xfrm>
            <a:off x="3635375" y="4941888"/>
            <a:ext cx="477838" cy="520700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4805" name="Group 69"/>
          <p:cNvGrpSpPr/>
          <p:nvPr/>
        </p:nvGrpSpPr>
        <p:grpSpPr>
          <a:xfrm>
            <a:off x="1258888" y="2492375"/>
            <a:ext cx="5040312" cy="2435225"/>
            <a:chOff x="158" y="1389"/>
            <a:chExt cx="3175" cy="1534"/>
          </a:xfrm>
        </p:grpSpPr>
        <p:sp>
          <p:nvSpPr>
            <p:cNvPr id="85001" name="Text Box 11"/>
            <p:cNvSpPr txBox="1"/>
            <p:nvPr/>
          </p:nvSpPr>
          <p:spPr>
            <a:xfrm>
              <a:off x="594" y="1815"/>
              <a:ext cx="301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02" name="Text Box 12"/>
            <p:cNvSpPr txBox="1"/>
            <p:nvPr/>
          </p:nvSpPr>
          <p:spPr>
            <a:xfrm>
              <a:off x="1657" y="1843"/>
              <a:ext cx="302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03" name="Oval 17"/>
            <p:cNvSpPr/>
            <p:nvPr/>
          </p:nvSpPr>
          <p:spPr>
            <a:xfrm>
              <a:off x="603" y="1667"/>
              <a:ext cx="345" cy="346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5004" name="Oval 18"/>
            <p:cNvSpPr/>
            <p:nvPr/>
          </p:nvSpPr>
          <p:spPr>
            <a:xfrm>
              <a:off x="1623" y="1667"/>
              <a:ext cx="345" cy="346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5005" name="Line 19"/>
            <p:cNvSpPr/>
            <p:nvPr/>
          </p:nvSpPr>
          <p:spPr>
            <a:xfrm>
              <a:off x="1796" y="1437"/>
              <a:ext cx="0" cy="143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006" name="Rectangle 20"/>
            <p:cNvSpPr/>
            <p:nvPr/>
          </p:nvSpPr>
          <p:spPr>
            <a:xfrm>
              <a:off x="1724" y="2315"/>
              <a:ext cx="144" cy="345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5007" name="Line 21"/>
            <p:cNvSpPr/>
            <p:nvPr/>
          </p:nvSpPr>
          <p:spPr>
            <a:xfrm flipV="1">
              <a:off x="776" y="1437"/>
              <a:ext cx="0" cy="143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008" name="Line 22"/>
            <p:cNvSpPr/>
            <p:nvPr/>
          </p:nvSpPr>
          <p:spPr>
            <a:xfrm flipV="1">
              <a:off x="2816" y="1437"/>
              <a:ext cx="0" cy="143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009" name="Line 23"/>
            <p:cNvSpPr/>
            <p:nvPr/>
          </p:nvSpPr>
          <p:spPr>
            <a:xfrm>
              <a:off x="776" y="2876"/>
              <a:ext cx="2040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010" name="Line 24"/>
            <p:cNvSpPr/>
            <p:nvPr/>
          </p:nvSpPr>
          <p:spPr>
            <a:xfrm>
              <a:off x="776" y="1437"/>
              <a:ext cx="2040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011" name="Rectangle 25"/>
            <p:cNvSpPr/>
            <p:nvPr/>
          </p:nvSpPr>
          <p:spPr>
            <a:xfrm>
              <a:off x="2744" y="2013"/>
              <a:ext cx="144" cy="345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5012" name="Rectangle 26"/>
            <p:cNvSpPr/>
            <p:nvPr/>
          </p:nvSpPr>
          <p:spPr>
            <a:xfrm>
              <a:off x="704" y="2301"/>
              <a:ext cx="144" cy="345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5013" name="Text Box 27"/>
            <p:cNvSpPr txBox="1"/>
            <p:nvPr/>
          </p:nvSpPr>
          <p:spPr>
            <a:xfrm>
              <a:off x="476" y="1389"/>
              <a:ext cx="24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14" name="Text Box 28"/>
            <p:cNvSpPr txBox="1"/>
            <p:nvPr/>
          </p:nvSpPr>
          <p:spPr>
            <a:xfrm>
              <a:off x="476" y="1888"/>
              <a:ext cx="228" cy="32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15" name="Text Box 29"/>
            <p:cNvSpPr txBox="1"/>
            <p:nvPr/>
          </p:nvSpPr>
          <p:spPr>
            <a:xfrm>
              <a:off x="230" y="2310"/>
              <a:ext cx="546" cy="32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16" name="Text Box 30"/>
            <p:cNvSpPr txBox="1"/>
            <p:nvPr/>
          </p:nvSpPr>
          <p:spPr>
            <a:xfrm>
              <a:off x="158" y="1584"/>
              <a:ext cx="546" cy="32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17" name="Text Box 31"/>
            <p:cNvSpPr txBox="1"/>
            <p:nvPr/>
          </p:nvSpPr>
          <p:spPr>
            <a:xfrm>
              <a:off x="1519" y="1389"/>
              <a:ext cx="24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18" name="Text Box 32"/>
            <p:cNvSpPr txBox="1"/>
            <p:nvPr/>
          </p:nvSpPr>
          <p:spPr>
            <a:xfrm>
              <a:off x="1519" y="1888"/>
              <a:ext cx="229" cy="32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19" name="Text Box 33"/>
            <p:cNvSpPr txBox="1"/>
            <p:nvPr/>
          </p:nvSpPr>
          <p:spPr>
            <a:xfrm>
              <a:off x="1149" y="1642"/>
              <a:ext cx="546" cy="326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0" name="Text Box 34"/>
            <p:cNvSpPr txBox="1"/>
            <p:nvPr/>
          </p:nvSpPr>
          <p:spPr>
            <a:xfrm>
              <a:off x="1235" y="2368"/>
              <a:ext cx="546" cy="326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1" name="Text Box 35"/>
            <p:cNvSpPr txBox="1"/>
            <p:nvPr/>
          </p:nvSpPr>
          <p:spPr>
            <a:xfrm>
              <a:off x="2787" y="2022"/>
              <a:ext cx="546" cy="32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2" name="Oval 36"/>
            <p:cNvSpPr/>
            <p:nvPr/>
          </p:nvSpPr>
          <p:spPr>
            <a:xfrm>
              <a:off x="1759" y="1389"/>
              <a:ext cx="81" cy="82"/>
            </a:xfrm>
            <a:prstGeom prst="ellipse">
              <a:avLst/>
            </a:prstGeom>
            <a:solidFill>
              <a:srgbClr val="FF9900"/>
            </a:solidFill>
            <a:ln w="1905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5023" name="Oval 37"/>
            <p:cNvSpPr/>
            <p:nvPr/>
          </p:nvSpPr>
          <p:spPr>
            <a:xfrm>
              <a:off x="1759" y="2841"/>
              <a:ext cx="81" cy="82"/>
            </a:xfrm>
            <a:prstGeom prst="ellipse">
              <a:avLst/>
            </a:prstGeom>
            <a:solidFill>
              <a:srgbClr val="FF9900"/>
            </a:solidFill>
            <a:ln w="1905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244787" name="Text Box 51"/>
          <p:cNvSpPr txBox="1"/>
          <p:nvPr/>
        </p:nvSpPr>
        <p:spPr>
          <a:xfrm>
            <a:off x="611188" y="908050"/>
            <a:ext cx="1728787" cy="860425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）支路 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(branch)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4789" name="AutoShape 53"/>
          <p:cNvSpPr/>
          <p:nvPr/>
        </p:nvSpPr>
        <p:spPr>
          <a:xfrm rot="-900124">
            <a:off x="2700338" y="765175"/>
            <a:ext cx="720725" cy="144463"/>
          </a:xfrm>
          <a:prstGeom prst="rightArrow">
            <a:avLst>
              <a:gd name="adj1" fmla="val 50000"/>
              <a:gd name="adj2" fmla="val 124655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4790" name="AutoShape 54"/>
          <p:cNvSpPr/>
          <p:nvPr/>
        </p:nvSpPr>
        <p:spPr>
          <a:xfrm rot="-189435">
            <a:off x="2627313" y="1341438"/>
            <a:ext cx="792162" cy="144462"/>
          </a:xfrm>
          <a:prstGeom prst="rightArrow">
            <a:avLst>
              <a:gd name="adj1" fmla="val 50000"/>
              <a:gd name="adj2" fmla="val 137012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027" name="Text Box 55"/>
          <p:cNvSpPr txBox="1"/>
          <p:nvPr/>
        </p:nvSpPr>
        <p:spPr>
          <a:xfrm>
            <a:off x="3708400" y="692150"/>
            <a:ext cx="34559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endParaRPr lang="zh-CN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4792" name="Text Box 56"/>
          <p:cNvSpPr txBox="1"/>
          <p:nvPr/>
        </p:nvSpPr>
        <p:spPr>
          <a:xfrm>
            <a:off x="3276600" y="404813"/>
            <a:ext cx="543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电路中每一个两端元件就叫一条支路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44807" name="Group 71"/>
          <p:cNvGrpSpPr/>
          <p:nvPr/>
        </p:nvGrpSpPr>
        <p:grpSpPr>
          <a:xfrm>
            <a:off x="4284663" y="1844675"/>
            <a:ext cx="719137" cy="576263"/>
            <a:chOff x="2200" y="981"/>
            <a:chExt cx="453" cy="363"/>
          </a:xfrm>
        </p:grpSpPr>
        <p:sp>
          <p:nvSpPr>
            <p:cNvPr id="85030" name="Line 58"/>
            <p:cNvSpPr/>
            <p:nvPr/>
          </p:nvSpPr>
          <p:spPr>
            <a:xfrm>
              <a:off x="2200" y="1344"/>
              <a:ext cx="453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5031" name="Text Box 60"/>
            <p:cNvSpPr txBox="1"/>
            <p:nvPr/>
          </p:nvSpPr>
          <p:spPr>
            <a:xfrm>
              <a:off x="2245" y="981"/>
              <a:ext cx="317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4804" name="Group 68"/>
          <p:cNvGrpSpPr/>
          <p:nvPr/>
        </p:nvGrpSpPr>
        <p:grpSpPr>
          <a:xfrm>
            <a:off x="4067175" y="3644900"/>
            <a:ext cx="431800" cy="576263"/>
            <a:chOff x="3515" y="2387"/>
            <a:chExt cx="272" cy="363"/>
          </a:xfrm>
        </p:grpSpPr>
        <p:sp>
          <p:nvSpPr>
            <p:cNvPr id="85033" name="Line 59"/>
            <p:cNvSpPr/>
            <p:nvPr/>
          </p:nvSpPr>
          <p:spPr>
            <a:xfrm>
              <a:off x="3515" y="2387"/>
              <a:ext cx="0" cy="363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5034" name="Text Box 61"/>
            <p:cNvSpPr txBox="1"/>
            <p:nvPr/>
          </p:nvSpPr>
          <p:spPr>
            <a:xfrm>
              <a:off x="3515" y="2387"/>
              <a:ext cx="272" cy="32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4806" name="Group 70"/>
          <p:cNvGrpSpPr/>
          <p:nvPr/>
        </p:nvGrpSpPr>
        <p:grpSpPr>
          <a:xfrm>
            <a:off x="2555875" y="1773238"/>
            <a:ext cx="574675" cy="649287"/>
            <a:chOff x="930" y="935"/>
            <a:chExt cx="362" cy="409"/>
          </a:xfrm>
        </p:grpSpPr>
        <p:sp>
          <p:nvSpPr>
            <p:cNvPr id="85036" name="Line 57"/>
            <p:cNvSpPr/>
            <p:nvPr/>
          </p:nvSpPr>
          <p:spPr>
            <a:xfrm>
              <a:off x="930" y="1344"/>
              <a:ext cx="362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5037" name="Text Box 62"/>
            <p:cNvSpPr txBox="1"/>
            <p:nvPr/>
          </p:nvSpPr>
          <p:spPr>
            <a:xfrm>
              <a:off x="975" y="935"/>
              <a:ext cx="317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4801" name="Text Box 65"/>
          <p:cNvSpPr txBox="1"/>
          <p:nvPr/>
        </p:nvSpPr>
        <p:spPr>
          <a:xfrm>
            <a:off x="250825" y="5661025"/>
            <a:ext cx="2663825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(2) 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节点 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(node)</a:t>
            </a:r>
            <a:endParaRPr lang="en-US" altLang="zh-CN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4802" name="AutoShape 66"/>
          <p:cNvSpPr/>
          <p:nvPr/>
        </p:nvSpPr>
        <p:spPr>
          <a:xfrm>
            <a:off x="3203575" y="5805488"/>
            <a:ext cx="647700" cy="144462"/>
          </a:xfrm>
          <a:prstGeom prst="rightArrow">
            <a:avLst>
              <a:gd name="adj1" fmla="val 50000"/>
              <a:gd name="adj2" fmla="val 112026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4809" name="Text Box 73"/>
          <p:cNvSpPr txBox="1"/>
          <p:nvPr/>
        </p:nvSpPr>
        <p:spPr>
          <a:xfrm>
            <a:off x="6804025" y="1844675"/>
            <a:ext cx="822325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=5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4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44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4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4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4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4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4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4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24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2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animBg="1"/>
      <p:bldP spid="244741" grpId="0"/>
      <p:bldP spid="244742" grpId="0"/>
      <p:bldP spid="244744" grpId="0"/>
      <p:bldP spid="244750" grpId="0"/>
      <p:bldP spid="244775" grpId="0"/>
      <p:bldP spid="244751" grpId="0"/>
      <p:bldP spid="244787" grpId="0" animBg="1"/>
      <p:bldP spid="244789" grpId="0" animBg="1"/>
      <p:bldP spid="244790" grpId="0" animBg="1"/>
      <p:bldP spid="244792" grpId="0"/>
      <p:bldP spid="244801" grpId="0" animBg="1"/>
      <p:bldP spid="244802" grpId="0" animBg="1"/>
      <p:bldP spid="24480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5764" name="Text Box 4"/>
          <p:cNvSpPr txBox="1"/>
          <p:nvPr/>
        </p:nvSpPr>
        <p:spPr>
          <a:xfrm>
            <a:off x="3924300" y="1022350"/>
            <a:ext cx="4824413" cy="51911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由支路组成的闭合路径。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 </a:t>
            </a:r>
            <a:r>
              <a:rPr lang="en-US" altLang="zh-CN" sz="2800" i="1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l 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5765" name="Text Box 5"/>
          <p:cNvSpPr txBox="1"/>
          <p:nvPr/>
        </p:nvSpPr>
        <p:spPr>
          <a:xfrm>
            <a:off x="3635375" y="260350"/>
            <a:ext cx="52197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两节点间的一条通路。由支路构成。</a:t>
            </a:r>
            <a:endParaRPr lang="zh-CN" altLang="en-US" dirty="0">
              <a:solidFill>
                <a:srgbClr val="F8FF65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5766" name="Text Box 6"/>
          <p:cNvSpPr txBox="1"/>
          <p:nvPr/>
        </p:nvSpPr>
        <p:spPr>
          <a:xfrm>
            <a:off x="611188" y="5373688"/>
            <a:ext cx="7056437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对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平面电路</a:t>
            </a:r>
            <a:r>
              <a:rPr lang="zh-CN" altLang="en-US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，其内部不含任何支路的回路称网孔。</a:t>
            </a:r>
            <a:endParaRPr lang="zh-CN" altLang="en-US" dirty="0">
              <a:solidFill>
                <a:srgbClr val="F8FF65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5768" name="Text Box 8"/>
          <p:cNvSpPr txBox="1"/>
          <p:nvPr/>
        </p:nvSpPr>
        <p:spPr>
          <a:xfrm>
            <a:off x="7235825" y="2565400"/>
            <a:ext cx="731838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5772" name="Group 12"/>
          <p:cNvGrpSpPr/>
          <p:nvPr/>
        </p:nvGrpSpPr>
        <p:grpSpPr>
          <a:xfrm>
            <a:off x="1403350" y="2133600"/>
            <a:ext cx="5040313" cy="2435225"/>
            <a:chOff x="158" y="1389"/>
            <a:chExt cx="3175" cy="1534"/>
          </a:xfrm>
        </p:grpSpPr>
        <p:sp>
          <p:nvSpPr>
            <p:cNvPr id="86022" name="Text Box 13"/>
            <p:cNvSpPr txBox="1"/>
            <p:nvPr/>
          </p:nvSpPr>
          <p:spPr>
            <a:xfrm>
              <a:off x="594" y="1815"/>
              <a:ext cx="301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3" name="Text Box 14"/>
            <p:cNvSpPr txBox="1"/>
            <p:nvPr/>
          </p:nvSpPr>
          <p:spPr>
            <a:xfrm>
              <a:off x="1657" y="1843"/>
              <a:ext cx="302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4" name="Oval 15"/>
            <p:cNvSpPr/>
            <p:nvPr/>
          </p:nvSpPr>
          <p:spPr>
            <a:xfrm>
              <a:off x="603" y="1667"/>
              <a:ext cx="345" cy="346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6025" name="Oval 16"/>
            <p:cNvSpPr/>
            <p:nvPr/>
          </p:nvSpPr>
          <p:spPr>
            <a:xfrm>
              <a:off x="1623" y="1667"/>
              <a:ext cx="345" cy="346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6026" name="Line 17"/>
            <p:cNvSpPr/>
            <p:nvPr/>
          </p:nvSpPr>
          <p:spPr>
            <a:xfrm>
              <a:off x="1796" y="1437"/>
              <a:ext cx="0" cy="143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27" name="Rectangle 18"/>
            <p:cNvSpPr/>
            <p:nvPr/>
          </p:nvSpPr>
          <p:spPr>
            <a:xfrm>
              <a:off x="1724" y="2315"/>
              <a:ext cx="144" cy="345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6028" name="Line 19"/>
            <p:cNvSpPr/>
            <p:nvPr/>
          </p:nvSpPr>
          <p:spPr>
            <a:xfrm flipV="1">
              <a:off x="776" y="1437"/>
              <a:ext cx="0" cy="143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29" name="Line 20"/>
            <p:cNvSpPr/>
            <p:nvPr/>
          </p:nvSpPr>
          <p:spPr>
            <a:xfrm flipV="1">
              <a:off x="2816" y="1437"/>
              <a:ext cx="0" cy="143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30" name="Line 21"/>
            <p:cNvSpPr/>
            <p:nvPr/>
          </p:nvSpPr>
          <p:spPr>
            <a:xfrm>
              <a:off x="776" y="2876"/>
              <a:ext cx="2040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31" name="Line 22"/>
            <p:cNvSpPr/>
            <p:nvPr/>
          </p:nvSpPr>
          <p:spPr>
            <a:xfrm>
              <a:off x="776" y="1437"/>
              <a:ext cx="2040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32" name="Rectangle 23"/>
            <p:cNvSpPr/>
            <p:nvPr/>
          </p:nvSpPr>
          <p:spPr>
            <a:xfrm>
              <a:off x="2744" y="2013"/>
              <a:ext cx="144" cy="345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6033" name="Rectangle 24"/>
            <p:cNvSpPr/>
            <p:nvPr/>
          </p:nvSpPr>
          <p:spPr>
            <a:xfrm>
              <a:off x="704" y="2301"/>
              <a:ext cx="144" cy="345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6034" name="Text Box 25"/>
            <p:cNvSpPr txBox="1"/>
            <p:nvPr/>
          </p:nvSpPr>
          <p:spPr>
            <a:xfrm>
              <a:off x="476" y="1389"/>
              <a:ext cx="24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35" name="Text Box 26"/>
            <p:cNvSpPr txBox="1"/>
            <p:nvPr/>
          </p:nvSpPr>
          <p:spPr>
            <a:xfrm>
              <a:off x="476" y="1888"/>
              <a:ext cx="228" cy="32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36" name="Text Box 27"/>
            <p:cNvSpPr txBox="1"/>
            <p:nvPr/>
          </p:nvSpPr>
          <p:spPr>
            <a:xfrm>
              <a:off x="230" y="2310"/>
              <a:ext cx="546" cy="32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37" name="Text Box 28"/>
            <p:cNvSpPr txBox="1"/>
            <p:nvPr/>
          </p:nvSpPr>
          <p:spPr>
            <a:xfrm>
              <a:off x="158" y="1584"/>
              <a:ext cx="546" cy="32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38" name="Text Box 29"/>
            <p:cNvSpPr txBox="1"/>
            <p:nvPr/>
          </p:nvSpPr>
          <p:spPr>
            <a:xfrm>
              <a:off x="1519" y="1389"/>
              <a:ext cx="24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39" name="Text Box 30"/>
            <p:cNvSpPr txBox="1"/>
            <p:nvPr/>
          </p:nvSpPr>
          <p:spPr>
            <a:xfrm>
              <a:off x="1519" y="1888"/>
              <a:ext cx="229" cy="32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40" name="Text Box 31"/>
            <p:cNvSpPr txBox="1"/>
            <p:nvPr/>
          </p:nvSpPr>
          <p:spPr>
            <a:xfrm>
              <a:off x="1149" y="1642"/>
              <a:ext cx="546" cy="326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41" name="Text Box 32"/>
            <p:cNvSpPr txBox="1"/>
            <p:nvPr/>
          </p:nvSpPr>
          <p:spPr>
            <a:xfrm>
              <a:off x="1235" y="2368"/>
              <a:ext cx="546" cy="326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42" name="Text Box 33"/>
            <p:cNvSpPr txBox="1"/>
            <p:nvPr/>
          </p:nvSpPr>
          <p:spPr>
            <a:xfrm>
              <a:off x="2787" y="2022"/>
              <a:ext cx="546" cy="32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43" name="Oval 34"/>
            <p:cNvSpPr/>
            <p:nvPr/>
          </p:nvSpPr>
          <p:spPr>
            <a:xfrm>
              <a:off x="1759" y="1389"/>
              <a:ext cx="81" cy="82"/>
            </a:xfrm>
            <a:prstGeom prst="ellipse">
              <a:avLst/>
            </a:prstGeom>
            <a:solidFill>
              <a:srgbClr val="FF9900"/>
            </a:solidFill>
            <a:ln w="1905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6044" name="Oval 35"/>
            <p:cNvSpPr/>
            <p:nvPr/>
          </p:nvSpPr>
          <p:spPr>
            <a:xfrm>
              <a:off x="1759" y="2841"/>
              <a:ext cx="81" cy="82"/>
            </a:xfrm>
            <a:prstGeom prst="ellipse">
              <a:avLst/>
            </a:prstGeom>
            <a:solidFill>
              <a:srgbClr val="FF9900"/>
            </a:solidFill>
            <a:ln w="19050">
              <a:noFill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245796" name="Group 36"/>
          <p:cNvGrpSpPr/>
          <p:nvPr/>
        </p:nvGrpSpPr>
        <p:grpSpPr>
          <a:xfrm>
            <a:off x="2771775" y="2854325"/>
            <a:ext cx="403225" cy="1092200"/>
            <a:chOff x="4980" y="1428"/>
            <a:chExt cx="212" cy="594"/>
          </a:xfrm>
        </p:grpSpPr>
        <p:sp>
          <p:nvSpPr>
            <p:cNvPr id="86046" name="Arc 37"/>
            <p:cNvSpPr/>
            <p:nvPr/>
          </p:nvSpPr>
          <p:spPr>
            <a:xfrm>
              <a:off x="4980" y="1428"/>
              <a:ext cx="212" cy="5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200" h="43200" fill="none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</a:path>
                <a:path w="43200" h="43200" stroke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47" name="Text Box 38"/>
            <p:cNvSpPr txBox="1"/>
            <p:nvPr/>
          </p:nvSpPr>
          <p:spPr>
            <a:xfrm>
              <a:off x="4991" y="1581"/>
              <a:ext cx="19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799" name="Group 39"/>
          <p:cNvGrpSpPr/>
          <p:nvPr/>
        </p:nvGrpSpPr>
        <p:grpSpPr>
          <a:xfrm>
            <a:off x="4716463" y="2854325"/>
            <a:ext cx="403225" cy="1092200"/>
            <a:chOff x="4980" y="1428"/>
            <a:chExt cx="212" cy="594"/>
          </a:xfrm>
        </p:grpSpPr>
        <p:sp>
          <p:nvSpPr>
            <p:cNvPr id="86049" name="Arc 40"/>
            <p:cNvSpPr/>
            <p:nvPr/>
          </p:nvSpPr>
          <p:spPr>
            <a:xfrm>
              <a:off x="4980" y="1428"/>
              <a:ext cx="212" cy="5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200" h="43200" fill="none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</a:path>
                <a:path w="43200" h="43200" stroke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50" name="Text Box 41"/>
            <p:cNvSpPr txBox="1"/>
            <p:nvPr/>
          </p:nvSpPr>
          <p:spPr>
            <a:xfrm>
              <a:off x="4990" y="1581"/>
              <a:ext cx="19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5802" name="Text Box 42"/>
          <p:cNvSpPr txBox="1"/>
          <p:nvPr/>
        </p:nvSpPr>
        <p:spPr>
          <a:xfrm>
            <a:off x="5940425" y="2205038"/>
            <a:ext cx="3603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6" name="Freeform 46"/>
          <p:cNvSpPr/>
          <p:nvPr/>
        </p:nvSpPr>
        <p:spPr>
          <a:xfrm>
            <a:off x="3132138" y="2278063"/>
            <a:ext cx="3311525" cy="259238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147" h="1717">
                <a:moveTo>
                  <a:pt x="0" y="1542"/>
                </a:moveTo>
                <a:cubicBezTo>
                  <a:pt x="159" y="1572"/>
                  <a:pt x="318" y="1603"/>
                  <a:pt x="635" y="1588"/>
                </a:cubicBezTo>
                <a:cubicBezTo>
                  <a:pt x="952" y="1573"/>
                  <a:pt x="1663" y="1717"/>
                  <a:pt x="1905" y="1452"/>
                </a:cubicBezTo>
                <a:cubicBezTo>
                  <a:pt x="2147" y="1187"/>
                  <a:pt x="2116" y="593"/>
                  <a:pt x="208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807" name="Text Box 47"/>
          <p:cNvSpPr txBox="1"/>
          <p:nvPr/>
        </p:nvSpPr>
        <p:spPr>
          <a:xfrm>
            <a:off x="323850" y="260350"/>
            <a:ext cx="2447925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(3) 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路径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(path)</a:t>
            </a:r>
            <a:endParaRPr lang="en-US" altLang="zh-CN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5808" name="AutoShape 48"/>
          <p:cNvSpPr/>
          <p:nvPr/>
        </p:nvSpPr>
        <p:spPr>
          <a:xfrm>
            <a:off x="2916238" y="404813"/>
            <a:ext cx="647700" cy="144462"/>
          </a:xfrm>
          <a:prstGeom prst="rightArrow">
            <a:avLst>
              <a:gd name="adj1" fmla="val 50000"/>
              <a:gd name="adj2" fmla="val 112026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5809" name="Text Box 49"/>
          <p:cNvSpPr txBox="1"/>
          <p:nvPr/>
        </p:nvSpPr>
        <p:spPr>
          <a:xfrm>
            <a:off x="323850" y="1125538"/>
            <a:ext cx="2519363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(4) 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回路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(loop)</a:t>
            </a:r>
            <a:endParaRPr lang="en-US" altLang="zh-CN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5810" name="AutoShape 50"/>
          <p:cNvSpPr/>
          <p:nvPr/>
        </p:nvSpPr>
        <p:spPr>
          <a:xfrm>
            <a:off x="3203575" y="1268413"/>
            <a:ext cx="647700" cy="144462"/>
          </a:xfrm>
          <a:prstGeom prst="rightArrow">
            <a:avLst>
              <a:gd name="adj1" fmla="val 50000"/>
              <a:gd name="adj2" fmla="val 112026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5811" name="Text Box 51"/>
          <p:cNvSpPr txBox="1"/>
          <p:nvPr/>
        </p:nvSpPr>
        <p:spPr>
          <a:xfrm>
            <a:off x="323850" y="4797425"/>
            <a:ext cx="2447925" cy="49530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(5) 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网孔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(mesh)</a:t>
            </a:r>
            <a:endParaRPr lang="en-US" altLang="zh-CN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5812" name="AutoShape 52"/>
          <p:cNvSpPr/>
          <p:nvPr/>
        </p:nvSpPr>
        <p:spPr>
          <a:xfrm>
            <a:off x="3059113" y="5013325"/>
            <a:ext cx="647700" cy="144463"/>
          </a:xfrm>
          <a:prstGeom prst="rightArrow">
            <a:avLst>
              <a:gd name="adj1" fmla="val 50000"/>
              <a:gd name="adj2" fmla="val 112025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5815" name="Text Box 55"/>
          <p:cNvSpPr txBox="1"/>
          <p:nvPr/>
        </p:nvSpPr>
        <p:spPr>
          <a:xfrm>
            <a:off x="1258888" y="5876925"/>
            <a:ext cx="5184775" cy="457200"/>
          </a:xfrm>
          <a:prstGeom prst="rect">
            <a:avLst/>
          </a:prstGeom>
          <a:solidFill>
            <a:srgbClr val="008000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网孔是回路，但回路不一定是网孔</a:t>
            </a:r>
            <a:endParaRPr lang="zh-CN" altLang="en-US" dirty="0">
              <a:solidFill>
                <a:srgbClr val="F8FF65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4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4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5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5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5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5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24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24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5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5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/>
      <p:bldP spid="245765" grpId="0"/>
      <p:bldP spid="245766" grpId="0"/>
      <p:bldP spid="245768" grpId="0"/>
      <p:bldP spid="245802" grpId="0"/>
      <p:bldP spid="245807" grpId="0" animBg="1"/>
      <p:bldP spid="245808" grpId="0" animBg="1"/>
      <p:bldP spid="245809" grpId="0" animBg="1"/>
      <p:bldP spid="245810" grpId="0" animBg="1"/>
      <p:bldP spid="245811" grpId="0" animBg="1"/>
      <p:bldP spid="245812" grpId="0" animBg="1"/>
      <p:bldP spid="2458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468313" y="476250"/>
            <a:ext cx="1281113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60451" name="Text Box 3" descr="40%"/>
          <p:cNvSpPr txBox="1">
            <a:spLocks noChangeArrowheads="1"/>
          </p:cNvSpPr>
          <p:nvPr/>
        </p:nvSpPr>
        <p:spPr bwMode="auto">
          <a:xfrm>
            <a:off x="4114800" y="1004888"/>
            <a:ext cx="41910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sz="28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支路：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ca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sz="2800" i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… 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（共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条）</a:t>
            </a:r>
            <a:endParaRPr kumimoji="1" lang="zh-CN" altLang="en-US" sz="2800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60452" name="Text Box 4" descr="40%"/>
          <p:cNvSpPr txBox="1">
            <a:spLocks noChangeArrowheads="1"/>
          </p:cNvSpPr>
          <p:nvPr/>
        </p:nvSpPr>
        <p:spPr bwMode="auto">
          <a:xfrm>
            <a:off x="4419600" y="2833688"/>
            <a:ext cx="45720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8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回路：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abd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abc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 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adbc …</a:t>
            </a:r>
            <a:r>
              <a:rPr kumimoji="1" lang="en-US" altLang="zh-CN" sz="2800" i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endParaRPr kumimoji="1" lang="en-US" altLang="zh-CN" sz="2800" i="1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（共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 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个）</a:t>
            </a:r>
            <a:endParaRPr kumimoji="1" lang="zh-CN" altLang="en-US" sz="2800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60453" name="Text Box 5" descr="75%"/>
          <p:cNvSpPr txBox="1">
            <a:spLocks noChangeArrowheads="1"/>
          </p:cNvSpPr>
          <p:nvPr/>
        </p:nvSpPr>
        <p:spPr bwMode="auto">
          <a:xfrm>
            <a:off x="4419600" y="1919288"/>
            <a:ext cx="34290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8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结点：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 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1" lang="en-US" altLang="zh-CN" sz="2800" i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endParaRPr kumimoji="1" lang="en-US" altLang="zh-CN" sz="2800" i="1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(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共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个）</a:t>
            </a:r>
            <a:endParaRPr kumimoji="1" lang="zh-CN" altLang="en-US" sz="2800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60454" name="Text Box 6" descr="80%"/>
          <p:cNvSpPr txBox="1">
            <a:spLocks noChangeArrowheads="1"/>
          </p:cNvSpPr>
          <p:nvPr/>
        </p:nvSpPr>
        <p:spPr bwMode="auto">
          <a:xfrm>
            <a:off x="4419600" y="3611563"/>
            <a:ext cx="37338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8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网孔：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abd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 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abc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bcd</a:t>
            </a:r>
            <a:endParaRPr kumimoji="1" lang="en-US" altLang="zh-CN" sz="2800" i="1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（共</a:t>
            </a:r>
            <a:r>
              <a:rPr kumimoji="1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 </a:t>
            </a:r>
            <a:r>
              <a:rPr kumimoji="1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个）</a:t>
            </a:r>
            <a:endParaRPr kumimoji="1" lang="zh-CN" altLang="en-US" sz="2800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87046" name="Group 7"/>
          <p:cNvGrpSpPr/>
          <p:nvPr/>
        </p:nvGrpSpPr>
        <p:grpSpPr>
          <a:xfrm>
            <a:off x="866775" y="595313"/>
            <a:ext cx="3248025" cy="4281487"/>
            <a:chOff x="94" y="-18"/>
            <a:chExt cx="2046" cy="2697"/>
          </a:xfrm>
        </p:grpSpPr>
        <p:sp>
          <p:nvSpPr>
            <p:cNvPr id="360456" name="Text Box 8"/>
            <p:cNvSpPr txBox="1">
              <a:spLocks noChangeArrowheads="1"/>
            </p:cNvSpPr>
            <p:nvPr/>
          </p:nvSpPr>
          <p:spPr bwMode="auto">
            <a:xfrm>
              <a:off x="1104" y="-1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57" name="Text Box 9"/>
            <p:cNvSpPr txBox="1">
              <a:spLocks noChangeArrowheads="1"/>
            </p:cNvSpPr>
            <p:nvPr/>
          </p:nvSpPr>
          <p:spPr bwMode="auto">
            <a:xfrm>
              <a:off x="94" y="99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58" name="Text Box 10"/>
            <p:cNvSpPr txBox="1">
              <a:spLocks noChangeArrowheads="1"/>
            </p:cNvSpPr>
            <p:nvPr/>
          </p:nvSpPr>
          <p:spPr bwMode="auto">
            <a:xfrm>
              <a:off x="1134" y="173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59" name="Text Box 11"/>
            <p:cNvSpPr txBox="1">
              <a:spLocks noChangeArrowheads="1"/>
            </p:cNvSpPr>
            <p:nvPr/>
          </p:nvSpPr>
          <p:spPr bwMode="auto">
            <a:xfrm>
              <a:off x="1925" y="922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60" name="Rectangle 12"/>
            <p:cNvSpPr>
              <a:spLocks noChangeArrowheads="1"/>
            </p:cNvSpPr>
            <p:nvPr/>
          </p:nvSpPr>
          <p:spPr bwMode="auto">
            <a:xfrm>
              <a:off x="960" y="235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61" name="Rectangle 13"/>
            <p:cNvSpPr>
              <a:spLocks noChangeArrowheads="1"/>
            </p:cNvSpPr>
            <p:nvPr/>
          </p:nvSpPr>
          <p:spPr bwMode="auto">
            <a:xfrm>
              <a:off x="1212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–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62" name="Rectangle 14"/>
            <p:cNvSpPr>
              <a:spLocks noChangeArrowheads="1"/>
            </p:cNvSpPr>
            <p:nvPr/>
          </p:nvSpPr>
          <p:spPr bwMode="auto">
            <a:xfrm>
              <a:off x="832" y="225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63" name="Rectangle 15"/>
            <p:cNvSpPr>
              <a:spLocks noChangeArrowheads="1"/>
            </p:cNvSpPr>
            <p:nvPr/>
          </p:nvSpPr>
          <p:spPr bwMode="auto">
            <a:xfrm>
              <a:off x="720" y="86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G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 rot="-366282">
              <a:off x="432" y="1392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R</a:t>
              </a:r>
              <a:r>
                <a:rPr kumimoji="0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65" name="Rectangle 17"/>
            <p:cNvSpPr>
              <a:spLocks noChangeArrowheads="1"/>
            </p:cNvSpPr>
            <p:nvPr/>
          </p:nvSpPr>
          <p:spPr bwMode="auto">
            <a:xfrm rot="30116">
              <a:off x="1488" y="134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R</a:t>
              </a:r>
              <a:r>
                <a:rPr kumimoji="0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 rot="371425">
              <a:off x="384" y="34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R</a:t>
              </a:r>
              <a:r>
                <a:rPr kumimoji="0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67" name="Rectangle 19"/>
            <p:cNvSpPr>
              <a:spLocks noChangeArrowheads="1"/>
            </p:cNvSpPr>
            <p:nvPr/>
          </p:nvSpPr>
          <p:spPr bwMode="auto">
            <a:xfrm rot="-15499">
              <a:off x="1536" y="39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R</a:t>
              </a:r>
              <a:r>
                <a:rPr kumimoji="0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87059" name="Line 20"/>
            <p:cNvSpPr/>
            <p:nvPr/>
          </p:nvSpPr>
          <p:spPr>
            <a:xfrm flipV="1">
              <a:off x="1126" y="288"/>
              <a:ext cx="0" cy="6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060" name="Line 21"/>
            <p:cNvSpPr/>
            <p:nvPr/>
          </p:nvSpPr>
          <p:spPr>
            <a:xfrm>
              <a:off x="1126" y="1152"/>
              <a:ext cx="0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061" name="Line 22"/>
            <p:cNvSpPr/>
            <p:nvPr/>
          </p:nvSpPr>
          <p:spPr>
            <a:xfrm>
              <a:off x="1920" y="1056"/>
              <a:ext cx="0" cy="12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062" name="Line 23"/>
            <p:cNvSpPr/>
            <p:nvPr/>
          </p:nvSpPr>
          <p:spPr>
            <a:xfrm>
              <a:off x="1200" y="450"/>
              <a:ext cx="0" cy="31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0472" name="Text Box 24"/>
            <p:cNvSpPr txBox="1">
              <a:spLocks noChangeArrowheads="1"/>
            </p:cNvSpPr>
            <p:nvPr/>
          </p:nvSpPr>
          <p:spPr bwMode="auto">
            <a:xfrm>
              <a:off x="1329" y="153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800" i="1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I</a:t>
              </a:r>
              <a:r>
                <a:rPr kumimoji="0" lang="en-US" altLang="zh-CN" sz="2800" kern="1200" cap="none" spc="0" normalizeH="0" baseline="-2500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altLang="zh-CN" sz="2800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73" name="Text Box 25"/>
            <p:cNvSpPr txBox="1">
              <a:spLocks noChangeArrowheads="1"/>
            </p:cNvSpPr>
            <p:nvPr/>
          </p:nvSpPr>
          <p:spPr bwMode="auto">
            <a:xfrm>
              <a:off x="1296" y="15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800" i="1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I</a:t>
              </a:r>
              <a:r>
                <a:rPr kumimoji="0" lang="en-US" altLang="zh-CN" sz="2800" kern="1200" cap="none" spc="0" normalizeH="0" baseline="-2500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altLang="zh-CN" sz="2000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74" name="Text Box 26"/>
            <p:cNvSpPr txBox="1">
              <a:spLocks noChangeArrowheads="1"/>
            </p:cNvSpPr>
            <p:nvPr/>
          </p:nvSpPr>
          <p:spPr bwMode="auto">
            <a:xfrm>
              <a:off x="1167" y="480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800" i="1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I</a:t>
              </a:r>
              <a:r>
                <a:rPr kumimoji="0" lang="en-US" altLang="zh-CN" sz="2800" kern="1200" cap="none" spc="0" normalizeH="0" baseline="-2500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G</a:t>
              </a:r>
              <a:endParaRPr kumimoji="0" lang="en-US" altLang="zh-CN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87066" name="Line 27"/>
            <p:cNvSpPr/>
            <p:nvPr/>
          </p:nvSpPr>
          <p:spPr>
            <a:xfrm>
              <a:off x="336" y="1046"/>
              <a:ext cx="0" cy="12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067" name="Line 28"/>
            <p:cNvSpPr/>
            <p:nvPr/>
          </p:nvSpPr>
          <p:spPr>
            <a:xfrm rot="-5400000" flipH="1" flipV="1">
              <a:off x="636" y="2004"/>
              <a:ext cx="0" cy="31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0477" name="Text Box 29"/>
            <p:cNvSpPr txBox="1">
              <a:spLocks noChangeArrowheads="1"/>
            </p:cNvSpPr>
            <p:nvPr/>
          </p:nvSpPr>
          <p:spPr bwMode="auto">
            <a:xfrm>
              <a:off x="624" y="14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800" i="1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I</a:t>
              </a:r>
              <a:r>
                <a:rPr kumimoji="0" lang="en-US" altLang="zh-CN" sz="2800" kern="1200" cap="none" spc="0" normalizeH="0" baseline="-2500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altLang="zh-CN" sz="2000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78" name="Text Box 30"/>
            <p:cNvSpPr txBox="1">
              <a:spLocks noChangeArrowheads="1"/>
            </p:cNvSpPr>
            <p:nvPr/>
          </p:nvSpPr>
          <p:spPr bwMode="auto">
            <a:xfrm>
              <a:off x="672" y="1584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800" i="1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I</a:t>
              </a:r>
              <a:r>
                <a:rPr kumimoji="0" lang="en-US" altLang="zh-CN" kern="1200" cap="none" spc="0" normalizeH="0" baseline="-2500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altLang="zh-CN" sz="2000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60479" name="Text Box 31"/>
            <p:cNvSpPr txBox="1">
              <a:spLocks noChangeArrowheads="1"/>
            </p:cNvSpPr>
            <p:nvPr/>
          </p:nvSpPr>
          <p:spPr bwMode="auto">
            <a:xfrm>
              <a:off x="597" y="1881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800" i="1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I</a:t>
              </a:r>
              <a:endParaRPr kumimoji="0" lang="en-US" altLang="zh-CN" sz="2000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87071" name="Group 32"/>
            <p:cNvGrpSpPr/>
            <p:nvPr/>
          </p:nvGrpSpPr>
          <p:grpSpPr>
            <a:xfrm>
              <a:off x="1105" y="1049"/>
              <a:ext cx="777" cy="776"/>
              <a:chOff x="1105" y="1049"/>
              <a:chExt cx="777" cy="776"/>
            </a:xfrm>
          </p:grpSpPr>
          <p:sp>
            <p:nvSpPr>
              <p:cNvPr id="87072" name="Line 33"/>
              <p:cNvSpPr/>
              <p:nvPr/>
            </p:nvSpPr>
            <p:spPr>
              <a:xfrm flipV="1">
                <a:off x="1584" y="1049"/>
                <a:ext cx="298" cy="2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073" name="Line 34"/>
              <p:cNvSpPr/>
              <p:nvPr/>
            </p:nvSpPr>
            <p:spPr>
              <a:xfrm flipH="1">
                <a:off x="1105" y="1536"/>
                <a:ext cx="287" cy="28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074" name="Rectangle 35"/>
              <p:cNvSpPr/>
              <p:nvPr/>
            </p:nvSpPr>
            <p:spPr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87075" name="Line 36"/>
            <p:cNvSpPr/>
            <p:nvPr/>
          </p:nvSpPr>
          <p:spPr>
            <a:xfrm>
              <a:off x="1248" y="288"/>
              <a:ext cx="240" cy="24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076" name="Line 37"/>
            <p:cNvSpPr/>
            <p:nvPr/>
          </p:nvSpPr>
          <p:spPr>
            <a:xfrm rot="-10800000" flipH="1">
              <a:off x="1200" y="1584"/>
              <a:ext cx="216" cy="21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077" name="Line 38"/>
            <p:cNvSpPr/>
            <p:nvPr/>
          </p:nvSpPr>
          <p:spPr>
            <a:xfrm rot="10800000" flipH="1" flipV="1">
              <a:off x="816" y="1632"/>
              <a:ext cx="208" cy="20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078" name="Line 39"/>
            <p:cNvSpPr/>
            <p:nvPr/>
          </p:nvSpPr>
          <p:spPr>
            <a:xfrm flipV="1">
              <a:off x="816" y="290"/>
              <a:ext cx="190" cy="19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079" name="Oval 40"/>
            <p:cNvSpPr/>
            <p:nvPr/>
          </p:nvSpPr>
          <p:spPr>
            <a:xfrm>
              <a:off x="1882" y="1031"/>
              <a:ext cx="57" cy="5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7080" name="Oval 41"/>
            <p:cNvSpPr/>
            <p:nvPr/>
          </p:nvSpPr>
          <p:spPr>
            <a:xfrm>
              <a:off x="1087" y="267"/>
              <a:ext cx="57" cy="5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7081" name="Oval 42"/>
            <p:cNvSpPr/>
            <p:nvPr/>
          </p:nvSpPr>
          <p:spPr>
            <a:xfrm>
              <a:off x="310" y="1031"/>
              <a:ext cx="57" cy="5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7082" name="Oval 43"/>
            <p:cNvSpPr/>
            <p:nvPr/>
          </p:nvSpPr>
          <p:spPr>
            <a:xfrm rot="5400000">
              <a:off x="1005" y="2132"/>
              <a:ext cx="245" cy="245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7083" name="Line 44"/>
            <p:cNvSpPr/>
            <p:nvPr/>
          </p:nvSpPr>
          <p:spPr>
            <a:xfrm rot="-5400000" flipV="1">
              <a:off x="1127" y="1458"/>
              <a:ext cx="0" cy="158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87084" name="Group 45"/>
            <p:cNvGrpSpPr/>
            <p:nvPr/>
          </p:nvGrpSpPr>
          <p:grpSpPr>
            <a:xfrm>
              <a:off x="336" y="280"/>
              <a:ext cx="777" cy="776"/>
              <a:chOff x="1105" y="1049"/>
              <a:chExt cx="777" cy="776"/>
            </a:xfrm>
          </p:grpSpPr>
          <p:sp>
            <p:nvSpPr>
              <p:cNvPr id="87085" name="Line 46"/>
              <p:cNvSpPr/>
              <p:nvPr/>
            </p:nvSpPr>
            <p:spPr>
              <a:xfrm flipV="1">
                <a:off x="1584" y="1049"/>
                <a:ext cx="298" cy="2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086" name="Line 47"/>
              <p:cNvSpPr/>
              <p:nvPr/>
            </p:nvSpPr>
            <p:spPr>
              <a:xfrm flipH="1">
                <a:off x="1105" y="1536"/>
                <a:ext cx="287" cy="28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087" name="Rectangle 48"/>
              <p:cNvSpPr/>
              <p:nvPr/>
            </p:nvSpPr>
            <p:spPr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87088" name="Group 49"/>
            <p:cNvGrpSpPr/>
            <p:nvPr/>
          </p:nvGrpSpPr>
          <p:grpSpPr>
            <a:xfrm rot="-5400000">
              <a:off x="332" y="1053"/>
              <a:ext cx="777" cy="776"/>
              <a:chOff x="1105" y="1049"/>
              <a:chExt cx="777" cy="776"/>
            </a:xfrm>
          </p:grpSpPr>
          <p:sp>
            <p:nvSpPr>
              <p:cNvPr id="87089" name="Line 50"/>
              <p:cNvSpPr/>
              <p:nvPr/>
            </p:nvSpPr>
            <p:spPr>
              <a:xfrm flipV="1">
                <a:off x="1584" y="1049"/>
                <a:ext cx="298" cy="2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090" name="Line 51"/>
              <p:cNvSpPr/>
              <p:nvPr/>
            </p:nvSpPr>
            <p:spPr>
              <a:xfrm flipH="1">
                <a:off x="1105" y="1536"/>
                <a:ext cx="287" cy="28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091" name="Rectangle 52"/>
              <p:cNvSpPr/>
              <p:nvPr/>
            </p:nvSpPr>
            <p:spPr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87092" name="Group 53"/>
            <p:cNvGrpSpPr/>
            <p:nvPr/>
          </p:nvGrpSpPr>
          <p:grpSpPr>
            <a:xfrm rot="-5400000">
              <a:off x="1140" y="285"/>
              <a:ext cx="777" cy="776"/>
              <a:chOff x="1105" y="1049"/>
              <a:chExt cx="777" cy="776"/>
            </a:xfrm>
          </p:grpSpPr>
          <p:sp>
            <p:nvSpPr>
              <p:cNvPr id="87093" name="Line 54"/>
              <p:cNvSpPr/>
              <p:nvPr/>
            </p:nvSpPr>
            <p:spPr>
              <a:xfrm flipV="1">
                <a:off x="1584" y="1049"/>
                <a:ext cx="298" cy="2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094" name="Line 55"/>
              <p:cNvSpPr/>
              <p:nvPr/>
            </p:nvSpPr>
            <p:spPr>
              <a:xfrm flipH="1">
                <a:off x="1105" y="1536"/>
                <a:ext cx="287" cy="28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095" name="Rectangle 56"/>
              <p:cNvSpPr/>
              <p:nvPr/>
            </p:nvSpPr>
            <p:spPr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87096" name="Oval 57"/>
            <p:cNvSpPr/>
            <p:nvPr/>
          </p:nvSpPr>
          <p:spPr>
            <a:xfrm rot="5400000">
              <a:off x="1005" y="909"/>
              <a:ext cx="245" cy="245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7097" name="Oval 58"/>
            <p:cNvSpPr/>
            <p:nvPr/>
          </p:nvSpPr>
          <p:spPr>
            <a:xfrm>
              <a:off x="1096" y="1800"/>
              <a:ext cx="57" cy="5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7098" name="Line 59"/>
            <p:cNvSpPr/>
            <p:nvPr/>
          </p:nvSpPr>
          <p:spPr>
            <a:xfrm>
              <a:off x="1126" y="952"/>
              <a:ext cx="0" cy="19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/>
      <p:bldP spid="360452" grpId="0"/>
      <p:bldP spid="360453" grpId="0"/>
      <p:bldP spid="36045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7812" name="Text Box 4"/>
          <p:cNvSpPr txBox="1"/>
          <p:nvPr/>
        </p:nvSpPr>
        <p:spPr>
          <a:xfrm>
            <a:off x="250825" y="333375"/>
            <a:ext cx="5329238" cy="519113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anchor="ctr" anchorCtr="0">
            <a:spAutoFit/>
          </a:bodyPr>
          <a:p>
            <a:pPr marL="571500" indent="-571500" algn="just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基尔霍夫电流定律 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7828" name="Text Box 20"/>
          <p:cNvSpPr txBox="1"/>
          <p:nvPr/>
        </p:nvSpPr>
        <p:spPr>
          <a:xfrm>
            <a:off x="3635375" y="3141663"/>
            <a:ext cx="3313113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令流出为“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+”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，有：</a:t>
            </a:r>
            <a:endParaRPr lang="zh-CN" altLang="en-US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7850" name="Text Box 42"/>
          <p:cNvSpPr txBox="1"/>
          <p:nvPr/>
        </p:nvSpPr>
        <p:spPr>
          <a:xfrm>
            <a:off x="250825" y="3141663"/>
            <a:ext cx="576263" cy="519112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7854" name="Text Box 46"/>
          <p:cNvSpPr txBox="1"/>
          <p:nvPr/>
        </p:nvSpPr>
        <p:spPr>
          <a:xfrm>
            <a:off x="395288" y="908050"/>
            <a:ext cx="8458200" cy="82232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just" eaLnBrk="0" hangingPunct="0">
              <a:buClrTx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在集总参数电路中，任意时刻，对任意结点流出或流入该结点电流的代数和等于零。</a:t>
            </a:r>
            <a:endParaRPr lang="zh-CN" altLang="en-US" dirty="0">
              <a:solidFill>
                <a:srgbClr val="F8FF65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47855" name="Object 47"/>
          <p:cNvGraphicFramePr>
            <a:graphicFrameLocks noChangeAspect="1"/>
          </p:cNvGraphicFramePr>
          <p:nvPr/>
        </p:nvGraphicFramePr>
        <p:xfrm>
          <a:off x="755650" y="1773238"/>
          <a:ext cx="230505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" imgW="661670" imgH="408305" progId="Equation.3">
                  <p:embed/>
                </p:oleObj>
              </mc:Choice>
              <mc:Fallback>
                <p:oleObj name="" r:id="rId1" imgW="661670" imgH="408305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1773238"/>
                        <a:ext cx="2305050" cy="12017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CC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57" name="Object 49"/>
          <p:cNvGraphicFramePr>
            <a:graphicFrameLocks noChangeAspect="1"/>
          </p:cNvGraphicFramePr>
          <p:nvPr/>
        </p:nvGraphicFramePr>
        <p:xfrm>
          <a:off x="3689350" y="2060575"/>
          <a:ext cx="3133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3" imgW="1021715" imgH="233680" progId="Equation.3">
                  <p:embed/>
                </p:oleObj>
              </mc:Choice>
              <mc:Fallback>
                <p:oleObj name="" r:id="rId3" imgW="1021715" imgH="23368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89350" y="2060575"/>
                        <a:ext cx="3133725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58" name="AutoShape 50" descr="羊皮纸"/>
          <p:cNvSpPr/>
          <p:nvPr/>
        </p:nvSpPr>
        <p:spPr>
          <a:xfrm>
            <a:off x="7451725" y="1484313"/>
            <a:ext cx="1439863" cy="1296987"/>
          </a:xfrm>
          <a:prstGeom prst="wedgeRectCallout">
            <a:avLst>
              <a:gd name="adj1" fmla="val -87046"/>
              <a:gd name="adj2" fmla="val 27847"/>
            </a:avLst>
          </a:prstGeom>
          <a:blipFill rotWithShape="1">
            <a:blip r:embed="rId5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rPr>
              <a:t>流进的电流等于流出的电流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47874" name="Group 66"/>
          <p:cNvGrpSpPr/>
          <p:nvPr/>
        </p:nvGrpSpPr>
        <p:grpSpPr>
          <a:xfrm>
            <a:off x="395288" y="3716338"/>
            <a:ext cx="3384550" cy="2592387"/>
            <a:chOff x="385" y="2160"/>
            <a:chExt cx="2132" cy="1633"/>
          </a:xfrm>
        </p:grpSpPr>
        <p:sp>
          <p:nvSpPr>
            <p:cNvPr id="88073" name="Line 51"/>
            <p:cNvSpPr/>
            <p:nvPr/>
          </p:nvSpPr>
          <p:spPr>
            <a:xfrm>
              <a:off x="385" y="2886"/>
              <a:ext cx="1134" cy="0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oval" w="lg" len="lg"/>
            </a:ln>
          </p:spPr>
        </p:sp>
        <p:sp>
          <p:nvSpPr>
            <p:cNvPr id="88074" name="Line 52"/>
            <p:cNvSpPr/>
            <p:nvPr/>
          </p:nvSpPr>
          <p:spPr>
            <a:xfrm>
              <a:off x="793" y="2160"/>
              <a:ext cx="726" cy="726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075" name="Line 53"/>
            <p:cNvSpPr/>
            <p:nvPr/>
          </p:nvSpPr>
          <p:spPr>
            <a:xfrm flipH="1">
              <a:off x="975" y="2886"/>
              <a:ext cx="544" cy="907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076" name="Line 54"/>
            <p:cNvSpPr/>
            <p:nvPr/>
          </p:nvSpPr>
          <p:spPr>
            <a:xfrm flipV="1">
              <a:off x="1519" y="2205"/>
              <a:ext cx="408" cy="681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077" name="Line 55"/>
            <p:cNvSpPr/>
            <p:nvPr/>
          </p:nvSpPr>
          <p:spPr>
            <a:xfrm>
              <a:off x="1519" y="2886"/>
              <a:ext cx="998" cy="726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078" name="Line 56"/>
            <p:cNvSpPr/>
            <p:nvPr/>
          </p:nvSpPr>
          <p:spPr>
            <a:xfrm flipH="1">
              <a:off x="1701" y="2387"/>
              <a:ext cx="227" cy="363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8079" name="Line 57"/>
            <p:cNvSpPr/>
            <p:nvPr/>
          </p:nvSpPr>
          <p:spPr>
            <a:xfrm flipH="1" flipV="1">
              <a:off x="1610" y="3067"/>
              <a:ext cx="499" cy="363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8080" name="Line 58"/>
            <p:cNvSpPr/>
            <p:nvPr/>
          </p:nvSpPr>
          <p:spPr>
            <a:xfrm flipH="1">
              <a:off x="1202" y="3203"/>
              <a:ext cx="272" cy="409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8081" name="Line 59"/>
            <p:cNvSpPr/>
            <p:nvPr/>
          </p:nvSpPr>
          <p:spPr>
            <a:xfrm flipH="1">
              <a:off x="567" y="2976"/>
              <a:ext cx="589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8082" name="Line 60"/>
            <p:cNvSpPr/>
            <p:nvPr/>
          </p:nvSpPr>
          <p:spPr>
            <a:xfrm flipH="1" flipV="1">
              <a:off x="1020" y="2251"/>
              <a:ext cx="363" cy="408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88083" name="Object 61"/>
            <p:cNvGraphicFramePr>
              <a:graphicFrameLocks noChangeAspect="1"/>
            </p:cNvGraphicFramePr>
            <p:nvPr/>
          </p:nvGraphicFramePr>
          <p:xfrm>
            <a:off x="1837" y="2478"/>
            <a:ext cx="27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6" imgW="97155" imgH="194310" progId="Equation.3">
                    <p:embed/>
                  </p:oleObj>
                </mc:Choice>
                <mc:Fallback>
                  <p:oleObj name="" r:id="rId6" imgW="97155" imgH="19431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" y="2478"/>
                          <a:ext cx="274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4" name="Object 62"/>
            <p:cNvGraphicFramePr>
              <a:graphicFrameLocks noChangeAspect="1"/>
            </p:cNvGraphicFramePr>
            <p:nvPr/>
          </p:nvGraphicFramePr>
          <p:xfrm>
            <a:off x="1202" y="2160"/>
            <a:ext cx="30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8" imgW="116840" imgH="204470" progId="Equation.3">
                    <p:embed/>
                  </p:oleObj>
                </mc:Choice>
                <mc:Fallback>
                  <p:oleObj name="" r:id="rId8" imgW="116840" imgH="20447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2" y="2160"/>
                          <a:ext cx="302" cy="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5" name="Object 63"/>
            <p:cNvGraphicFramePr>
              <a:graphicFrameLocks noChangeAspect="1"/>
            </p:cNvGraphicFramePr>
            <p:nvPr/>
          </p:nvGraphicFramePr>
          <p:xfrm>
            <a:off x="657" y="2931"/>
            <a:ext cx="30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10" imgW="116840" imgH="194310" progId="Equation.3">
                    <p:embed/>
                  </p:oleObj>
                </mc:Choice>
                <mc:Fallback>
                  <p:oleObj name="" r:id="rId10" imgW="116840" imgH="194310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7" y="2931"/>
                          <a:ext cx="302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6" name="Object 64"/>
            <p:cNvGraphicFramePr>
              <a:graphicFrameLocks noChangeAspect="1"/>
            </p:cNvGraphicFramePr>
            <p:nvPr/>
          </p:nvGraphicFramePr>
          <p:xfrm>
            <a:off x="1338" y="3294"/>
            <a:ext cx="301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12" imgW="116840" imgH="204470" progId="Equation.3">
                    <p:embed/>
                  </p:oleObj>
                </mc:Choice>
                <mc:Fallback>
                  <p:oleObj name="" r:id="rId12" imgW="116840" imgH="20447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8" y="3294"/>
                          <a:ext cx="301" cy="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7" name="Object 65"/>
            <p:cNvGraphicFramePr>
              <a:graphicFrameLocks noChangeAspect="1"/>
            </p:cNvGraphicFramePr>
            <p:nvPr/>
          </p:nvGraphicFramePr>
          <p:xfrm>
            <a:off x="1701" y="3203"/>
            <a:ext cx="30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14" imgW="116840" imgH="194310" progId="Equation.3">
                    <p:embed/>
                  </p:oleObj>
                </mc:Choice>
                <mc:Fallback>
                  <p:oleObj name="" r:id="rId14" imgW="116840" imgH="19431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01" y="3203"/>
                          <a:ext cx="302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7875" name="Object 67"/>
          <p:cNvGraphicFramePr>
            <a:graphicFrameLocks noChangeAspect="1"/>
          </p:cNvGraphicFramePr>
          <p:nvPr/>
        </p:nvGraphicFramePr>
        <p:xfrm>
          <a:off x="3851275" y="3860800"/>
          <a:ext cx="46085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6" imgW="1459230" imgH="204470" progId="Equation.3">
                  <p:embed/>
                </p:oleObj>
              </mc:Choice>
              <mc:Fallback>
                <p:oleObj name="" r:id="rId16" imgW="1459230" imgH="20447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51275" y="3860800"/>
                        <a:ext cx="4608513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76" name="Object 68"/>
          <p:cNvGraphicFramePr>
            <a:graphicFrameLocks noChangeAspect="1"/>
          </p:cNvGraphicFramePr>
          <p:nvPr/>
        </p:nvGraphicFramePr>
        <p:xfrm>
          <a:off x="4284663" y="4797425"/>
          <a:ext cx="35671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8" imgW="1128395" imgH="204470" progId="Equation.3">
                  <p:embed/>
                </p:oleObj>
              </mc:Choice>
              <mc:Fallback>
                <p:oleObj name="" r:id="rId18" imgW="1128395" imgH="20447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84663" y="4797425"/>
                        <a:ext cx="3567112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24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4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4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4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 animBg="1"/>
      <p:bldP spid="247828" grpId="0"/>
      <p:bldP spid="247850" grpId="0" animBg="1"/>
      <p:bldP spid="247854" grpId="0"/>
      <p:bldP spid="2478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7" name="Rectangle 3"/>
          <p:cNvSpPr/>
          <p:nvPr/>
        </p:nvSpPr>
        <p:spPr>
          <a:xfrm>
            <a:off x="0" y="-47625"/>
            <a:ext cx="3419475" cy="579438"/>
          </a:xfrm>
          <a:prstGeom prst="rect">
            <a:avLst/>
          </a:prstGeom>
          <a:noFill/>
          <a:ln w="88900">
            <a:noFill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zh-CN" altLang="en-US" sz="32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五</a:t>
            </a:r>
            <a:r>
              <a:rPr lang="en-US" altLang="zh-CN" sz="32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3200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课程研究内容</a:t>
            </a:r>
            <a:endParaRPr lang="zh-CN" altLang="en-US" sz="3200" dirty="0">
              <a:solidFill>
                <a:srgbClr val="FFCC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38" name="Rectangle 4"/>
          <p:cNvSpPr/>
          <p:nvPr/>
        </p:nvSpPr>
        <p:spPr>
          <a:xfrm>
            <a:off x="503238" y="584200"/>
            <a:ext cx="7850187" cy="5262563"/>
          </a:xfrm>
          <a:prstGeom prst="rect">
            <a:avLst/>
          </a:prstGeom>
          <a:noFill/>
          <a:ln w="88900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第三部分</a:t>
            </a:r>
            <a:r>
              <a:rPr lang="en-US" altLang="zh-CN" sz="28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交流电路部分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（正弦交流电路分析方法）</a:t>
            </a:r>
            <a:r>
              <a:rPr lang="zh-CN" altLang="en-US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dirty="0">
              <a:solidFill>
                <a:srgbClr val="CC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第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相量法     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第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正弦稳态电路的分析 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第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 含有耦合电感的电路 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第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 电路的频域相应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  第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章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三相电路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章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动态电路的复频域分析（运算法）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二端口网络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</a:pPr>
            <a:endParaRPr lang="en-US" altLang="zh-CN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39" name="Rectangle 5"/>
          <p:cNvSpPr/>
          <p:nvPr/>
        </p:nvSpPr>
        <p:spPr>
          <a:xfrm>
            <a:off x="1476375" y="4724400"/>
            <a:ext cx="7315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ctr" anchorCtr="0"/>
          <a:p>
            <a:pPr eaLnBrk="0" hangingPunct="0">
              <a:buClr>
                <a:srgbClr val="FF0000"/>
              </a:buClr>
              <a:buFont typeface="Wingdings" panose="05000000000000000000" pitchFamily="2" charset="2"/>
            </a:pPr>
            <a:endParaRPr lang="zh-CN" altLang="zh-CN" dirty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40" name="Text Box 8"/>
          <p:cNvSpPr txBox="1"/>
          <p:nvPr/>
        </p:nvSpPr>
        <p:spPr>
          <a:xfrm>
            <a:off x="539750" y="5300663"/>
            <a:ext cx="6624638" cy="163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第四部分</a:t>
            </a:r>
            <a:r>
              <a:rPr lang="en-US" altLang="zh-CN" sz="2800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其他（自学）</a:t>
            </a:r>
            <a:endParaRPr lang="zh-CN" altLang="en-US" sz="28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第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非正弦周期电流电路和信号的频谱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1" name="PROJCTOR.WAV"/>
      </p:stSnd>
    </p:sndAc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48889" name="Group 57"/>
          <p:cNvGrpSpPr/>
          <p:nvPr/>
        </p:nvGrpSpPr>
        <p:grpSpPr>
          <a:xfrm>
            <a:off x="5435600" y="333375"/>
            <a:ext cx="3249613" cy="3327400"/>
            <a:chOff x="3424" y="210"/>
            <a:chExt cx="2047" cy="2096"/>
          </a:xfrm>
        </p:grpSpPr>
        <p:sp>
          <p:nvSpPr>
            <p:cNvPr id="89090" name="Rectangle 24"/>
            <p:cNvSpPr/>
            <p:nvPr/>
          </p:nvSpPr>
          <p:spPr>
            <a:xfrm>
              <a:off x="4286" y="573"/>
              <a:ext cx="771" cy="1360"/>
            </a:xfrm>
            <a:prstGeom prst="rect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9091" name="Line 25"/>
            <p:cNvSpPr/>
            <p:nvPr/>
          </p:nvSpPr>
          <p:spPr>
            <a:xfrm>
              <a:off x="3424" y="573"/>
              <a:ext cx="86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oval" w="lg" len="med"/>
            </a:ln>
          </p:spPr>
        </p:sp>
        <p:sp>
          <p:nvSpPr>
            <p:cNvPr id="89092" name="Line 26"/>
            <p:cNvSpPr/>
            <p:nvPr/>
          </p:nvSpPr>
          <p:spPr>
            <a:xfrm>
              <a:off x="3424" y="1253"/>
              <a:ext cx="86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89093" name="Line 27"/>
            <p:cNvSpPr/>
            <p:nvPr/>
          </p:nvSpPr>
          <p:spPr>
            <a:xfrm>
              <a:off x="3424" y="1933"/>
              <a:ext cx="86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89094" name="Rectangle 28"/>
            <p:cNvSpPr/>
            <p:nvPr/>
          </p:nvSpPr>
          <p:spPr>
            <a:xfrm>
              <a:off x="4195" y="799"/>
              <a:ext cx="182" cy="273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9095" name="Rectangle 29"/>
            <p:cNvSpPr/>
            <p:nvPr/>
          </p:nvSpPr>
          <p:spPr>
            <a:xfrm>
              <a:off x="4195" y="1480"/>
              <a:ext cx="182" cy="273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9096" name="Rectangle 30"/>
            <p:cNvSpPr/>
            <p:nvPr/>
          </p:nvSpPr>
          <p:spPr>
            <a:xfrm>
              <a:off x="4966" y="1072"/>
              <a:ext cx="182" cy="273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9097" name="Line 31"/>
            <p:cNvSpPr/>
            <p:nvPr/>
          </p:nvSpPr>
          <p:spPr>
            <a:xfrm flipH="1">
              <a:off x="3696" y="663"/>
              <a:ext cx="363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9098" name="Line 33"/>
            <p:cNvSpPr/>
            <p:nvPr/>
          </p:nvSpPr>
          <p:spPr>
            <a:xfrm flipH="1">
              <a:off x="3651" y="2024"/>
              <a:ext cx="363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9099" name="Line 34"/>
            <p:cNvSpPr/>
            <p:nvPr/>
          </p:nvSpPr>
          <p:spPr>
            <a:xfrm flipH="1">
              <a:off x="3651" y="1344"/>
              <a:ext cx="363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89100" name="Line 35"/>
            <p:cNvSpPr/>
            <p:nvPr/>
          </p:nvSpPr>
          <p:spPr>
            <a:xfrm>
              <a:off x="4422" y="1344"/>
              <a:ext cx="0" cy="499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9101" name="Line 36"/>
            <p:cNvSpPr/>
            <p:nvPr/>
          </p:nvSpPr>
          <p:spPr>
            <a:xfrm>
              <a:off x="4422" y="663"/>
              <a:ext cx="0" cy="499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9102" name="Line 37"/>
            <p:cNvSpPr/>
            <p:nvPr/>
          </p:nvSpPr>
          <p:spPr>
            <a:xfrm>
              <a:off x="5148" y="527"/>
              <a:ext cx="0" cy="499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9103" name="Text Box 40"/>
            <p:cNvSpPr txBox="1"/>
            <p:nvPr/>
          </p:nvSpPr>
          <p:spPr>
            <a:xfrm>
              <a:off x="4150" y="210"/>
              <a:ext cx="3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marL="342900" indent="-342900" algn="ctr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9104" name="Text Box 42"/>
            <p:cNvSpPr txBox="1"/>
            <p:nvPr/>
          </p:nvSpPr>
          <p:spPr>
            <a:xfrm>
              <a:off x="4105" y="1979"/>
              <a:ext cx="3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marL="342900" indent="-342900" algn="ctr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3 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9105" name="Rectangle 43"/>
            <p:cNvSpPr/>
            <p:nvPr/>
          </p:nvSpPr>
          <p:spPr>
            <a:xfrm>
              <a:off x="4422" y="1117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89106" name="Object 44"/>
            <p:cNvGraphicFramePr>
              <a:graphicFrameLocks noChangeAspect="1"/>
            </p:cNvGraphicFramePr>
            <p:nvPr/>
          </p:nvGraphicFramePr>
          <p:xfrm>
            <a:off x="4513" y="1389"/>
            <a:ext cx="278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" imgW="116840" imgH="204470" progId="Equation.3">
                    <p:embed/>
                  </p:oleObj>
                </mc:Choice>
                <mc:Fallback>
                  <p:oleObj name="" r:id="rId1" imgW="116840" imgH="20447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3" y="1389"/>
                          <a:ext cx="278" cy="3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7" name="Object 45"/>
            <p:cNvGraphicFramePr>
              <a:graphicFrameLocks noChangeAspect="1"/>
            </p:cNvGraphicFramePr>
            <p:nvPr/>
          </p:nvGraphicFramePr>
          <p:xfrm>
            <a:off x="5193" y="618"/>
            <a:ext cx="278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3" imgW="116840" imgH="204470" progId="Equation.3">
                    <p:embed/>
                  </p:oleObj>
                </mc:Choice>
                <mc:Fallback>
                  <p:oleObj name="" r:id="rId3" imgW="116840" imgH="204470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93" y="618"/>
                          <a:ext cx="278" cy="3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8" name="Object 46"/>
            <p:cNvGraphicFramePr>
              <a:graphicFrameLocks noChangeAspect="1"/>
            </p:cNvGraphicFramePr>
            <p:nvPr/>
          </p:nvGraphicFramePr>
          <p:xfrm>
            <a:off x="4468" y="754"/>
            <a:ext cx="27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5" imgW="116840" imgH="194310" progId="Equation.3">
                    <p:embed/>
                  </p:oleObj>
                </mc:Choice>
                <mc:Fallback>
                  <p:oleObj name="" r:id="rId5" imgW="116840" imgH="19431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8" y="754"/>
                          <a:ext cx="27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9" name="Object 47"/>
            <p:cNvGraphicFramePr>
              <a:graphicFrameLocks noChangeAspect="1"/>
            </p:cNvGraphicFramePr>
            <p:nvPr/>
          </p:nvGraphicFramePr>
          <p:xfrm>
            <a:off x="3754" y="220"/>
            <a:ext cx="253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7" imgW="97155" imgH="194310" progId="Equation.3">
                    <p:embed/>
                  </p:oleObj>
                </mc:Choice>
                <mc:Fallback>
                  <p:oleObj name="" r:id="rId7" imgW="97155" imgH="194310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54" y="220"/>
                          <a:ext cx="253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0" name="Object 48"/>
            <p:cNvGraphicFramePr>
              <a:graphicFrameLocks noChangeAspect="1"/>
            </p:cNvGraphicFramePr>
            <p:nvPr/>
          </p:nvGraphicFramePr>
          <p:xfrm>
            <a:off x="3685" y="1515"/>
            <a:ext cx="277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9" imgW="116840" imgH="204470" progId="Equation.3">
                    <p:embed/>
                  </p:oleObj>
                </mc:Choice>
                <mc:Fallback>
                  <p:oleObj name="" r:id="rId9" imgW="116840" imgH="20447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85" y="1515"/>
                          <a:ext cx="277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1" name="Object 49"/>
            <p:cNvGraphicFramePr>
              <a:graphicFrameLocks noChangeAspect="1"/>
            </p:cNvGraphicFramePr>
            <p:nvPr/>
          </p:nvGraphicFramePr>
          <p:xfrm>
            <a:off x="3742" y="890"/>
            <a:ext cx="27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1" imgW="116840" imgH="194310" progId="Equation.3">
                    <p:embed/>
                  </p:oleObj>
                </mc:Choice>
                <mc:Fallback>
                  <p:oleObj name="" r:id="rId11" imgW="116840" imgH="19431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46341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42" y="890"/>
                          <a:ext cx="27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8882" name="Object 50"/>
          <p:cNvGraphicFramePr>
            <a:graphicFrameLocks noChangeAspect="1"/>
          </p:cNvGraphicFramePr>
          <p:nvPr/>
        </p:nvGraphicFramePr>
        <p:xfrm>
          <a:off x="1168400" y="333375"/>
          <a:ext cx="27686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3" imgW="865505" imgH="204470" progId="Equation.3">
                  <p:embed/>
                </p:oleObj>
              </mc:Choice>
              <mc:Fallback>
                <p:oleObj name="" r:id="rId13" imgW="865505" imgH="20447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8400" y="333375"/>
                        <a:ext cx="2768600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84" name="Text Box 52"/>
          <p:cNvSpPr txBox="1"/>
          <p:nvPr/>
        </p:nvSpPr>
        <p:spPr>
          <a:xfrm>
            <a:off x="250825" y="212725"/>
            <a:ext cx="720725" cy="51911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48885" name="Object 53"/>
          <p:cNvGraphicFramePr>
            <a:graphicFrameLocks noChangeAspect="1"/>
          </p:cNvGraphicFramePr>
          <p:nvPr/>
        </p:nvGraphicFramePr>
        <p:xfrm>
          <a:off x="1042988" y="908050"/>
          <a:ext cx="31289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5" imgW="982345" imgH="204470" progId="Equation.3">
                  <p:embed/>
                </p:oleObj>
              </mc:Choice>
              <mc:Fallback>
                <p:oleObj name="" r:id="rId15" imgW="982345" imgH="20447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908050"/>
                        <a:ext cx="3128962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86" name="Object 54"/>
          <p:cNvGraphicFramePr>
            <a:graphicFrameLocks noChangeAspect="1"/>
          </p:cNvGraphicFramePr>
          <p:nvPr/>
        </p:nvGraphicFramePr>
        <p:xfrm>
          <a:off x="1168400" y="1484313"/>
          <a:ext cx="27686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7" imgW="865505" imgH="204470" progId="Equation.3">
                  <p:embed/>
                </p:oleObj>
              </mc:Choice>
              <mc:Fallback>
                <p:oleObj name="" r:id="rId17" imgW="865505" imgH="20447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8400" y="1484313"/>
                        <a:ext cx="2768600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87" name="Text Box 55"/>
          <p:cNvSpPr txBox="1"/>
          <p:nvPr/>
        </p:nvSpPr>
        <p:spPr>
          <a:xfrm>
            <a:off x="250825" y="2133600"/>
            <a:ext cx="22336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三式相加得：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48888" name="Object 56"/>
          <p:cNvGraphicFramePr>
            <a:graphicFrameLocks noChangeAspect="1"/>
          </p:cNvGraphicFramePr>
          <p:nvPr/>
        </p:nvGraphicFramePr>
        <p:xfrm>
          <a:off x="2249488" y="2205038"/>
          <a:ext cx="27686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9" imgW="865505" imgH="204470" progId="Equation.3">
                  <p:embed/>
                </p:oleObj>
              </mc:Choice>
              <mc:Fallback>
                <p:oleObj name="" r:id="rId19" imgW="865505" imgH="20447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49488" y="2205038"/>
                        <a:ext cx="2768600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90" name="Text Box 58"/>
          <p:cNvSpPr txBox="1"/>
          <p:nvPr/>
        </p:nvSpPr>
        <p:spPr>
          <a:xfrm>
            <a:off x="395288" y="2852738"/>
            <a:ext cx="4537075" cy="822325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表明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可推广应用于电路中包围多个结点的任一闭合面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8891" name="Oval 59"/>
          <p:cNvSpPr/>
          <p:nvPr/>
        </p:nvSpPr>
        <p:spPr>
          <a:xfrm>
            <a:off x="6156325" y="404813"/>
            <a:ext cx="2305050" cy="3167062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8892" name="Text Box 60"/>
          <p:cNvSpPr txBox="1"/>
          <p:nvPr/>
        </p:nvSpPr>
        <p:spPr>
          <a:xfrm>
            <a:off x="323850" y="3860800"/>
            <a:ext cx="935038" cy="51911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明确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94" name="Text Box 62"/>
          <p:cNvSpPr txBox="1"/>
          <p:nvPr/>
        </p:nvSpPr>
        <p:spPr>
          <a:xfrm>
            <a:off x="1187450" y="3860800"/>
            <a:ext cx="7343775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是电荷守恒和电流连续性原理在电路中任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         意结点处的反映；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8895" name="Text Box 63"/>
          <p:cNvSpPr txBox="1"/>
          <p:nvPr/>
        </p:nvSpPr>
        <p:spPr>
          <a:xfrm>
            <a:off x="971550" y="4724400"/>
            <a:ext cx="7704138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是对支路电流加的约束，与支路上接的是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ctr"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          什么元件无关，与电路是线性还是非线性无关；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8896" name="Text Box 64"/>
          <p:cNvSpPr txBox="1"/>
          <p:nvPr/>
        </p:nvSpPr>
        <p:spPr>
          <a:xfrm>
            <a:off x="1187450" y="5589588"/>
            <a:ext cx="72009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方程是按电流参考方向列写，与电流实际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         方向无关。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4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4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4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4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24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0"/>
                                        <p:tgtEl>
                                          <p:spTgt spid="24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70" decel="100000"/>
                                        <p:tgtEl>
                                          <p:spTgt spid="2488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770" decel="100000"/>
                                        <p:tgtEl>
                                          <p:spTgt spid="2488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88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248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8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9" dur="770" fill="hold"/>
                                        <p:tgtEl>
                                          <p:spTgt spid="248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8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248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248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48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248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248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248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84" grpId="0" animBg="1"/>
      <p:bldP spid="248887" grpId="0"/>
      <p:bldP spid="248890" grpId="0" animBg="1"/>
      <p:bldP spid="248891" grpId="0" animBg="1"/>
      <p:bldP spid="248892" grpId="0" animBg="1"/>
      <p:bldP spid="248894" grpId="0"/>
      <p:bldP spid="248895" grpId="0"/>
      <p:bldP spid="24889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90113" name="Group 2"/>
          <p:cNvGrpSpPr/>
          <p:nvPr/>
        </p:nvGrpSpPr>
        <p:grpSpPr>
          <a:xfrm>
            <a:off x="1079500" y="2276475"/>
            <a:ext cx="4248150" cy="3168650"/>
            <a:chOff x="1021" y="6661"/>
            <a:chExt cx="3765" cy="3073"/>
          </a:xfrm>
        </p:grpSpPr>
        <p:sp>
          <p:nvSpPr>
            <p:cNvPr id="90114" name="Text Box 3"/>
            <p:cNvSpPr txBox="1"/>
            <p:nvPr/>
          </p:nvSpPr>
          <p:spPr>
            <a:xfrm>
              <a:off x="2145" y="9210"/>
              <a:ext cx="899" cy="5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>
                <a:buClrTx/>
              </a:pPr>
              <a:endParaRPr lang="zh-CN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9011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1" y="6661"/>
              <a:ext cx="3765" cy="25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0116" name="Rectangle 5"/>
          <p:cNvSpPr/>
          <p:nvPr/>
        </p:nvSpPr>
        <p:spPr>
          <a:xfrm>
            <a:off x="539750" y="846138"/>
            <a:ext cx="8245475" cy="9461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eaLnBrk="0" hangingPunct="0">
              <a:buClrTx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电路如图所示，已知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=1mA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=10mA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=2mA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buClrTx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则电流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u="sng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mA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478" name="Text Box 6"/>
          <p:cNvSpPr txBox="1"/>
          <p:nvPr/>
        </p:nvSpPr>
        <p:spPr>
          <a:xfrm>
            <a:off x="2484438" y="1268413"/>
            <a:ext cx="1331912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-13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0118" name="Rectangle 7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0" imgH="0" progId="Equation.3">
                  <p:embed/>
                </p:oleObj>
              </mc:Choice>
              <mc:Fallback>
                <p:oleObj name="" r:id="rId2" imgW="0" imgH="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0" name="Object 8"/>
          <p:cNvGraphicFramePr>
            <a:graphicFrameLocks noChangeAspect="1"/>
          </p:cNvGraphicFramePr>
          <p:nvPr/>
        </p:nvGraphicFramePr>
        <p:xfrm>
          <a:off x="5795963" y="3068638"/>
          <a:ext cx="29956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193800" imgH="228600" progId="Equation.DSMT4">
                  <p:embed/>
                </p:oleObj>
              </mc:Choice>
              <mc:Fallback>
                <p:oleObj name="" r:id="rId3" imgW="11938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963" y="3068638"/>
                        <a:ext cx="2995612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Rectangle 9"/>
          <p:cNvSpPr/>
          <p:nvPr/>
        </p:nvSpPr>
        <p:spPr>
          <a:xfrm>
            <a:off x="682625" y="417513"/>
            <a:ext cx="1257300" cy="4572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例题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2498" name="Text Box 2"/>
          <p:cNvSpPr txBox="1"/>
          <p:nvPr/>
        </p:nvSpPr>
        <p:spPr>
          <a:xfrm>
            <a:off x="719138" y="1125538"/>
            <a:ext cx="6445250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是两个任意电路，证明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2499" name="Group 3"/>
          <p:cNvGrpSpPr/>
          <p:nvPr/>
        </p:nvGrpSpPr>
        <p:grpSpPr>
          <a:xfrm>
            <a:off x="2411413" y="4724400"/>
            <a:ext cx="3562350" cy="846138"/>
            <a:chOff x="1565" y="2818"/>
            <a:chExt cx="2244" cy="533"/>
          </a:xfrm>
        </p:grpSpPr>
        <p:sp>
          <p:nvSpPr>
            <p:cNvPr id="91139" name="Text Box 4"/>
            <p:cNvSpPr txBox="1"/>
            <p:nvPr/>
          </p:nvSpPr>
          <p:spPr>
            <a:xfrm>
              <a:off x="3288" y="3045"/>
              <a:ext cx="521" cy="306"/>
            </a:xfrm>
            <a:prstGeom prst="rect">
              <a:avLst/>
            </a:prstGeom>
            <a:noFill/>
            <a:ln w="28575" cap="sq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1140" name="Group 5"/>
            <p:cNvGrpSpPr/>
            <p:nvPr/>
          </p:nvGrpSpPr>
          <p:grpSpPr>
            <a:xfrm>
              <a:off x="1565" y="2818"/>
              <a:ext cx="1723" cy="533"/>
              <a:chOff x="1565" y="2818"/>
              <a:chExt cx="1723" cy="533"/>
            </a:xfrm>
          </p:grpSpPr>
          <p:sp>
            <p:nvSpPr>
              <p:cNvPr id="91141" name="Line 6"/>
              <p:cNvSpPr/>
              <p:nvPr/>
            </p:nvSpPr>
            <p:spPr>
              <a:xfrm>
                <a:off x="2313" y="3135"/>
                <a:ext cx="385" cy="0"/>
              </a:xfrm>
              <a:prstGeom prst="line">
                <a:avLst/>
              </a:prstGeom>
              <a:ln w="254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pSp>
            <p:nvGrpSpPr>
              <p:cNvPr id="91142" name="Group 7"/>
              <p:cNvGrpSpPr/>
              <p:nvPr/>
            </p:nvGrpSpPr>
            <p:grpSpPr>
              <a:xfrm>
                <a:off x="1565" y="2818"/>
                <a:ext cx="1723" cy="533"/>
                <a:chOff x="1565" y="2818"/>
                <a:chExt cx="1723" cy="533"/>
              </a:xfrm>
            </p:grpSpPr>
            <p:sp>
              <p:nvSpPr>
                <p:cNvPr id="91143" name="Line 8"/>
                <p:cNvSpPr/>
                <p:nvPr/>
              </p:nvSpPr>
              <p:spPr>
                <a:xfrm>
                  <a:off x="2109" y="3203"/>
                  <a:ext cx="1179" cy="0"/>
                </a:xfrm>
                <a:prstGeom prst="line">
                  <a:avLst/>
                </a:prstGeom>
                <a:ln w="25400" cap="sq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1144" name="Text Box 9"/>
                <p:cNvSpPr txBox="1"/>
                <p:nvPr/>
              </p:nvSpPr>
              <p:spPr>
                <a:xfrm>
                  <a:off x="2290" y="2818"/>
                  <a:ext cx="431" cy="2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anchor="t" anchorCtr="0">
                  <a:spAutoFit/>
                </a:bodyPr>
                <a:p>
                  <a:pPr algn="ctr" eaLnBrk="0" hangingPunct="0">
                    <a:spcBef>
                      <a:spcPct val="50000"/>
                    </a:spcBef>
                    <a:buClrTx/>
                  </a:pP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endPara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1145" name="Text Box 10"/>
                <p:cNvSpPr txBox="1"/>
                <p:nvPr/>
              </p:nvSpPr>
              <p:spPr>
                <a:xfrm>
                  <a:off x="1565" y="3045"/>
                  <a:ext cx="522" cy="306"/>
                </a:xfrm>
                <a:prstGeom prst="rect">
                  <a:avLst/>
                </a:prstGeom>
                <a:noFill/>
                <a:ln w="28575" cap="sq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>
                  <a:spAutoFit/>
                </a:bodyPr>
                <a:p>
                  <a:pPr algn="ctr" eaLnBrk="0" hangingPunct="0">
                    <a:spcBef>
                      <a:spcPct val="50000"/>
                    </a:spcBef>
                    <a:buClrTx/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362507" name="Group 11"/>
          <p:cNvGrpSpPr/>
          <p:nvPr/>
        </p:nvGrpSpPr>
        <p:grpSpPr>
          <a:xfrm>
            <a:off x="2303463" y="1808163"/>
            <a:ext cx="3562350" cy="1609725"/>
            <a:chOff x="1338" y="1026"/>
            <a:chExt cx="2244" cy="1014"/>
          </a:xfrm>
        </p:grpSpPr>
        <p:sp>
          <p:nvSpPr>
            <p:cNvPr id="91147" name="Text Box 12"/>
            <p:cNvSpPr txBox="1"/>
            <p:nvPr/>
          </p:nvSpPr>
          <p:spPr>
            <a:xfrm>
              <a:off x="3061" y="1389"/>
              <a:ext cx="521" cy="306"/>
            </a:xfrm>
            <a:prstGeom prst="rect">
              <a:avLst/>
            </a:prstGeom>
            <a:noFill/>
            <a:ln w="28575" cap="sq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1148" name="Group 13"/>
            <p:cNvGrpSpPr/>
            <p:nvPr/>
          </p:nvGrpSpPr>
          <p:grpSpPr>
            <a:xfrm>
              <a:off x="1338" y="1026"/>
              <a:ext cx="1723" cy="1014"/>
              <a:chOff x="1338" y="1026"/>
              <a:chExt cx="1723" cy="1014"/>
            </a:xfrm>
          </p:grpSpPr>
          <p:sp>
            <p:nvSpPr>
              <p:cNvPr id="91149" name="Line 14"/>
              <p:cNvSpPr/>
              <p:nvPr/>
            </p:nvSpPr>
            <p:spPr>
              <a:xfrm>
                <a:off x="1882" y="1457"/>
                <a:ext cx="1179" cy="0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0" name="Line 15"/>
              <p:cNvSpPr/>
              <p:nvPr/>
            </p:nvSpPr>
            <p:spPr>
              <a:xfrm>
                <a:off x="1882" y="1638"/>
                <a:ext cx="1179" cy="0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1" name="Line 16"/>
              <p:cNvSpPr/>
              <p:nvPr/>
            </p:nvSpPr>
            <p:spPr>
              <a:xfrm>
                <a:off x="2041" y="1366"/>
                <a:ext cx="385" cy="0"/>
              </a:xfrm>
              <a:prstGeom prst="line">
                <a:avLst/>
              </a:prstGeom>
              <a:ln w="254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1152" name="Line 17"/>
              <p:cNvSpPr/>
              <p:nvPr/>
            </p:nvSpPr>
            <p:spPr>
              <a:xfrm flipH="1">
                <a:off x="2018" y="1706"/>
                <a:ext cx="386" cy="0"/>
              </a:xfrm>
              <a:prstGeom prst="line">
                <a:avLst/>
              </a:prstGeom>
              <a:ln w="254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1153" name="Text Box 18"/>
              <p:cNvSpPr txBox="1"/>
              <p:nvPr/>
            </p:nvSpPr>
            <p:spPr>
              <a:xfrm>
                <a:off x="2064" y="1026"/>
                <a:ext cx="431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54" name="Text Box 19"/>
              <p:cNvSpPr txBox="1"/>
              <p:nvPr/>
            </p:nvSpPr>
            <p:spPr>
              <a:xfrm>
                <a:off x="2041" y="1752"/>
                <a:ext cx="431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55" name="Text Box 20"/>
              <p:cNvSpPr txBox="1"/>
              <p:nvPr/>
            </p:nvSpPr>
            <p:spPr>
              <a:xfrm>
                <a:off x="1338" y="1389"/>
                <a:ext cx="522" cy="306"/>
              </a:xfrm>
              <a:prstGeom prst="rect">
                <a:avLst/>
              </a:prstGeom>
              <a:noFill/>
              <a:ln w="28575" cap="sq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62517" name="Text Box 21"/>
          <p:cNvSpPr txBox="1"/>
          <p:nvPr/>
        </p:nvSpPr>
        <p:spPr>
          <a:xfrm>
            <a:off x="1547813" y="3860800"/>
            <a:ext cx="6805612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是两个任意电路。</a:t>
            </a:r>
            <a:endParaRPr lang="zh-CN" altLang="en-US" sz="2800" baseline="-25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2518" name="AutoShape 22"/>
          <p:cNvSpPr/>
          <p:nvPr/>
        </p:nvSpPr>
        <p:spPr>
          <a:xfrm>
            <a:off x="7380288" y="4005263"/>
            <a:ext cx="1044575" cy="865187"/>
          </a:xfrm>
          <a:prstGeom prst="wedgeEllipseCallout">
            <a:avLst>
              <a:gd name="adj1" fmla="val -45287"/>
              <a:gd name="adj2" fmla="val 70000"/>
            </a:avLst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>
              <a:buClrTx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62519" name="Picture 23" descr="AG00317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8488" y="5013325"/>
            <a:ext cx="1127125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2520" name="Text Box 24"/>
          <p:cNvSpPr txBox="1"/>
          <p:nvPr/>
        </p:nvSpPr>
        <p:spPr>
          <a:xfrm>
            <a:off x="6985000" y="3897313"/>
            <a:ext cx="1547813" cy="1017587"/>
          </a:xfrm>
          <a:prstGeom prst="rect">
            <a:avLst/>
          </a:prstGeom>
          <a:solidFill>
            <a:srgbClr val="0099FF"/>
          </a:solidFill>
          <a:ln w="12700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I=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0" hangingPunct="0">
              <a:spcBef>
                <a:spcPct val="50000"/>
              </a:spcBef>
              <a:buClrTx/>
            </a:pP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60" name="Rectangle 25"/>
          <p:cNvSpPr/>
          <p:nvPr/>
        </p:nvSpPr>
        <p:spPr>
          <a:xfrm>
            <a:off x="611188" y="765175"/>
            <a:ext cx="1063625" cy="4572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例题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4: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2522" name="Rectangle 26"/>
          <p:cNvSpPr/>
          <p:nvPr/>
        </p:nvSpPr>
        <p:spPr>
          <a:xfrm>
            <a:off x="684213" y="3357563"/>
            <a:ext cx="1081087" cy="4572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例题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5: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2523" name="Oval 27"/>
          <p:cNvSpPr/>
          <p:nvPr/>
        </p:nvSpPr>
        <p:spPr>
          <a:xfrm>
            <a:off x="4679950" y="1808163"/>
            <a:ext cx="1800225" cy="17653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>
            <a:prstShdw prst="shdw17" dist="17961" dir="2699999">
              <a:schemeClr val="bg2"/>
            </a:prstShdw>
          </a:effectLst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62532" name="Oval 36"/>
          <p:cNvSpPr/>
          <p:nvPr/>
        </p:nvSpPr>
        <p:spPr>
          <a:xfrm>
            <a:off x="4643438" y="4437063"/>
            <a:ext cx="1800225" cy="17653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>
            <a:prstShdw prst="shdw17" dist="17961" dir="2699999">
              <a:schemeClr val="bg2"/>
            </a:prstShdw>
          </a:effectLst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/>
      <p:bldP spid="362517" grpId="0"/>
      <p:bldP spid="362518" grpId="0" animBg="1"/>
      <p:bldP spid="362520" grpId="0" animBg="1"/>
      <p:bldP spid="362522" grpId="0" animBg="1"/>
      <p:bldP spid="362523" grpId="0" animBg="1"/>
      <p:bldP spid="36253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3522" name="Oval 2"/>
          <p:cNvSpPr/>
          <p:nvPr/>
        </p:nvSpPr>
        <p:spPr>
          <a:xfrm>
            <a:off x="3338513" y="1781175"/>
            <a:ext cx="2133600" cy="21336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</a:pP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3523" name="AutoShape 3" descr="40%"/>
          <p:cNvSpPr/>
          <p:nvPr/>
        </p:nvSpPr>
        <p:spPr>
          <a:xfrm>
            <a:off x="3643313" y="638175"/>
            <a:ext cx="1600200" cy="762000"/>
          </a:xfrm>
          <a:prstGeom prst="cloudCallout">
            <a:avLst>
              <a:gd name="adj1" fmla="val -69046"/>
              <a:gd name="adj2" fmla="val 110833"/>
            </a:avLst>
          </a:prstGeom>
          <a:pattFill prst="pct40">
            <a:fgClr>
              <a:srgbClr val="FFCCFF"/>
            </a:fgClr>
            <a:bgClr>
              <a:srgbClr val="FFFFFF"/>
            </a:bgClr>
          </a:pattFill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</a:pPr>
            <a:r>
              <a:rPr lang="en-US" altLang="zh-CN" sz="2800" i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=?</a:t>
            </a:r>
            <a:endParaRPr lang="en-US" altLang="zh-CN" sz="280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3524" name="Rectangle 4"/>
          <p:cNvSpPr/>
          <p:nvPr/>
        </p:nvSpPr>
        <p:spPr>
          <a:xfrm>
            <a:off x="2728913" y="3929063"/>
            <a:ext cx="10334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ClrTx/>
            </a:pP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3525" name="Group 5"/>
          <p:cNvGrpSpPr/>
          <p:nvPr/>
        </p:nvGrpSpPr>
        <p:grpSpPr>
          <a:xfrm>
            <a:off x="900113" y="1628775"/>
            <a:ext cx="4572000" cy="1914525"/>
            <a:chOff x="2640" y="1962"/>
            <a:chExt cx="2880" cy="1206"/>
          </a:xfrm>
        </p:grpSpPr>
        <p:sp>
          <p:nvSpPr>
            <p:cNvPr id="92165" name="Rectangle 6"/>
            <p:cNvSpPr/>
            <p:nvPr/>
          </p:nvSpPr>
          <p:spPr>
            <a:xfrm>
              <a:off x="3872" y="2304"/>
              <a:ext cx="40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2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66" name="Rectangle 7"/>
            <p:cNvSpPr/>
            <p:nvPr/>
          </p:nvSpPr>
          <p:spPr>
            <a:xfrm>
              <a:off x="4464" y="2256"/>
              <a:ext cx="24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>
                <a:buClrTx/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67" name="Rectangle 8"/>
            <p:cNvSpPr/>
            <p:nvPr/>
          </p:nvSpPr>
          <p:spPr>
            <a:xfrm>
              <a:off x="4512" y="2352"/>
              <a:ext cx="22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>
                <a:buClrTx/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68" name="Line 9"/>
            <p:cNvSpPr/>
            <p:nvPr/>
          </p:nvSpPr>
          <p:spPr>
            <a:xfrm>
              <a:off x="3074" y="2304"/>
              <a:ext cx="83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69" name="Line 10"/>
            <p:cNvSpPr/>
            <p:nvPr/>
          </p:nvSpPr>
          <p:spPr>
            <a:xfrm>
              <a:off x="4257" y="2304"/>
              <a:ext cx="85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0" name="Rectangle 11"/>
            <p:cNvSpPr/>
            <p:nvPr/>
          </p:nvSpPr>
          <p:spPr>
            <a:xfrm>
              <a:off x="3916" y="2256"/>
              <a:ext cx="326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2171" name="Rectangle 12"/>
            <p:cNvSpPr/>
            <p:nvPr/>
          </p:nvSpPr>
          <p:spPr>
            <a:xfrm>
              <a:off x="3429" y="2256"/>
              <a:ext cx="24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>
                <a:buClrTx/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72" name="Rectangle 13"/>
            <p:cNvSpPr/>
            <p:nvPr/>
          </p:nvSpPr>
          <p:spPr>
            <a:xfrm>
              <a:off x="3468" y="2352"/>
              <a:ext cx="22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>
                <a:buClrTx/>
              </a:pP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73" name="Line 14"/>
            <p:cNvSpPr/>
            <p:nvPr/>
          </p:nvSpPr>
          <p:spPr>
            <a:xfrm flipH="1">
              <a:off x="5088" y="2304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4" name="Rectangle 15"/>
            <p:cNvSpPr/>
            <p:nvPr/>
          </p:nvSpPr>
          <p:spPr>
            <a:xfrm rot="-5400000">
              <a:off x="4924" y="2658"/>
              <a:ext cx="326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2175" name="Line 16"/>
            <p:cNvSpPr/>
            <p:nvPr/>
          </p:nvSpPr>
          <p:spPr>
            <a:xfrm>
              <a:off x="3072" y="3168"/>
              <a:ext cx="61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176" name="Line 17"/>
            <p:cNvSpPr/>
            <p:nvPr/>
          </p:nvSpPr>
          <p:spPr>
            <a:xfrm>
              <a:off x="4457" y="3168"/>
              <a:ext cx="65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177" name="Line 18"/>
            <p:cNvSpPr/>
            <p:nvPr/>
          </p:nvSpPr>
          <p:spPr>
            <a:xfrm>
              <a:off x="3936" y="2185"/>
              <a:ext cx="275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178" name="Rectangle 19"/>
            <p:cNvSpPr/>
            <p:nvPr/>
          </p:nvSpPr>
          <p:spPr>
            <a:xfrm>
              <a:off x="3963" y="1962"/>
              <a:ext cx="203" cy="2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8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79" name="Line 20"/>
            <p:cNvSpPr/>
            <p:nvPr/>
          </p:nvSpPr>
          <p:spPr>
            <a:xfrm>
              <a:off x="5088" y="288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2180" name="Group 21"/>
            <p:cNvGrpSpPr/>
            <p:nvPr/>
          </p:nvGrpSpPr>
          <p:grpSpPr>
            <a:xfrm>
              <a:off x="4345" y="2304"/>
              <a:ext cx="227" cy="856"/>
              <a:chOff x="4345" y="2304"/>
              <a:chExt cx="227" cy="856"/>
            </a:xfrm>
          </p:grpSpPr>
          <p:sp>
            <p:nvSpPr>
              <p:cNvPr id="92181" name="Line 22"/>
              <p:cNvSpPr/>
              <p:nvPr/>
            </p:nvSpPr>
            <p:spPr>
              <a:xfrm>
                <a:off x="4464" y="2304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92182" name="Rectangle 23"/>
              <p:cNvSpPr/>
              <p:nvPr/>
            </p:nvSpPr>
            <p:spPr>
              <a:xfrm rot="-5400000">
                <a:off x="4295" y="2812"/>
                <a:ext cx="326" cy="91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grpSp>
            <p:nvGrpSpPr>
              <p:cNvPr id="92183" name="Group 24"/>
              <p:cNvGrpSpPr/>
              <p:nvPr/>
            </p:nvGrpSpPr>
            <p:grpSpPr>
              <a:xfrm>
                <a:off x="4345" y="2496"/>
                <a:ext cx="227" cy="70"/>
                <a:chOff x="4345" y="2496"/>
                <a:chExt cx="227" cy="70"/>
              </a:xfrm>
            </p:grpSpPr>
            <p:sp>
              <p:nvSpPr>
                <p:cNvPr id="92184" name="Line 25"/>
                <p:cNvSpPr/>
                <p:nvPr/>
              </p:nvSpPr>
              <p:spPr>
                <a:xfrm>
                  <a:off x="4345" y="2496"/>
                  <a:ext cx="227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92185" name="Line 26"/>
                <p:cNvSpPr/>
                <p:nvPr/>
              </p:nvSpPr>
              <p:spPr>
                <a:xfrm>
                  <a:off x="4393" y="2566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2186" name="Line 27"/>
              <p:cNvSpPr/>
              <p:nvPr/>
            </p:nvSpPr>
            <p:spPr>
              <a:xfrm>
                <a:off x="4464" y="2566"/>
                <a:ext cx="0" cy="1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187" name="Line 28"/>
              <p:cNvSpPr/>
              <p:nvPr/>
            </p:nvSpPr>
            <p:spPr>
              <a:xfrm>
                <a:off x="4464" y="3024"/>
                <a:ext cx="0" cy="1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92188" name="Group 29"/>
            <p:cNvGrpSpPr/>
            <p:nvPr/>
          </p:nvGrpSpPr>
          <p:grpSpPr>
            <a:xfrm>
              <a:off x="3552" y="2304"/>
              <a:ext cx="227" cy="856"/>
              <a:chOff x="4345" y="2304"/>
              <a:chExt cx="227" cy="856"/>
            </a:xfrm>
          </p:grpSpPr>
          <p:sp>
            <p:nvSpPr>
              <p:cNvPr id="92189" name="Line 30"/>
              <p:cNvSpPr/>
              <p:nvPr/>
            </p:nvSpPr>
            <p:spPr>
              <a:xfrm>
                <a:off x="4464" y="2304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92190" name="Rectangle 31"/>
              <p:cNvSpPr/>
              <p:nvPr/>
            </p:nvSpPr>
            <p:spPr>
              <a:xfrm rot="-5400000">
                <a:off x="4295" y="2812"/>
                <a:ext cx="326" cy="91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grpSp>
            <p:nvGrpSpPr>
              <p:cNvPr id="92191" name="Group 32"/>
              <p:cNvGrpSpPr/>
              <p:nvPr/>
            </p:nvGrpSpPr>
            <p:grpSpPr>
              <a:xfrm>
                <a:off x="4345" y="2496"/>
                <a:ext cx="227" cy="70"/>
                <a:chOff x="4345" y="2496"/>
                <a:chExt cx="227" cy="70"/>
              </a:xfrm>
            </p:grpSpPr>
            <p:sp>
              <p:nvSpPr>
                <p:cNvPr id="92192" name="Line 33"/>
                <p:cNvSpPr/>
                <p:nvPr/>
              </p:nvSpPr>
              <p:spPr>
                <a:xfrm>
                  <a:off x="4345" y="2496"/>
                  <a:ext cx="227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92193" name="Line 34"/>
                <p:cNvSpPr/>
                <p:nvPr/>
              </p:nvSpPr>
              <p:spPr>
                <a:xfrm>
                  <a:off x="4393" y="2566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2194" name="Line 35"/>
              <p:cNvSpPr/>
              <p:nvPr/>
            </p:nvSpPr>
            <p:spPr>
              <a:xfrm>
                <a:off x="4464" y="2566"/>
                <a:ext cx="0" cy="1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195" name="Line 36"/>
              <p:cNvSpPr/>
              <p:nvPr/>
            </p:nvSpPr>
            <p:spPr>
              <a:xfrm>
                <a:off x="4464" y="3024"/>
                <a:ext cx="0" cy="1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2196" name="Line 37"/>
            <p:cNvSpPr/>
            <p:nvPr/>
          </p:nvSpPr>
          <p:spPr>
            <a:xfrm flipH="1">
              <a:off x="3072" y="2304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97" name="Rectangle 38"/>
            <p:cNvSpPr/>
            <p:nvPr/>
          </p:nvSpPr>
          <p:spPr>
            <a:xfrm rot="-5400000">
              <a:off x="2908" y="2658"/>
              <a:ext cx="326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2198" name="Line 39"/>
            <p:cNvSpPr/>
            <p:nvPr/>
          </p:nvSpPr>
          <p:spPr>
            <a:xfrm>
              <a:off x="3072" y="288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199" name="Rectangle 40"/>
            <p:cNvSpPr/>
            <p:nvPr/>
          </p:nvSpPr>
          <p:spPr>
            <a:xfrm>
              <a:off x="2640" y="2544"/>
              <a:ext cx="40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5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00" name="Rectangle 41"/>
            <p:cNvSpPr/>
            <p:nvPr/>
          </p:nvSpPr>
          <p:spPr>
            <a:xfrm>
              <a:off x="3264" y="2688"/>
              <a:ext cx="40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1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01" name="Rectangle 42"/>
            <p:cNvSpPr/>
            <p:nvPr/>
          </p:nvSpPr>
          <p:spPr>
            <a:xfrm>
              <a:off x="4464" y="2688"/>
              <a:ext cx="40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1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02" name="Rectangle 43"/>
            <p:cNvSpPr/>
            <p:nvPr/>
          </p:nvSpPr>
          <p:spPr>
            <a:xfrm>
              <a:off x="5120" y="2544"/>
              <a:ext cx="40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5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03" name="Rectangle 44"/>
            <p:cNvSpPr/>
            <p:nvPr/>
          </p:nvSpPr>
          <p:spPr>
            <a:xfrm>
              <a:off x="3168" y="2400"/>
              <a:ext cx="39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6V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04" name="Rectangle 45"/>
            <p:cNvSpPr/>
            <p:nvPr/>
          </p:nvSpPr>
          <p:spPr>
            <a:xfrm>
              <a:off x="4554" y="2352"/>
              <a:ext cx="50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12V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2205" name="Object 46"/>
          <p:cNvGraphicFramePr>
            <a:graphicFrameLocks noChangeAspect="1"/>
          </p:cNvGraphicFramePr>
          <p:nvPr/>
        </p:nvGraphicFramePr>
        <p:xfrm>
          <a:off x="7243763" y="5195888"/>
          <a:ext cx="1366837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39190" imgH="941070" progId="MS_ClipArt_Gallery.2">
                  <p:embed/>
                </p:oleObj>
              </mc:Choice>
              <mc:Fallback>
                <p:oleObj name="" r:id="rId1" imgW="1139190" imgH="94107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43763" y="5195888"/>
                        <a:ext cx="1366837" cy="1128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 animBg="1"/>
      <p:bldP spid="363523" grpId="0" animBg="1"/>
      <p:bldP spid="36352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5443" name="Text Box 3"/>
          <p:cNvSpPr txBox="1"/>
          <p:nvPr/>
        </p:nvSpPr>
        <p:spPr>
          <a:xfrm>
            <a:off x="250825" y="260350"/>
            <a:ext cx="1527175" cy="519113"/>
          </a:xfrm>
          <a:prstGeom prst="rect">
            <a:avLst/>
          </a:prstGeom>
          <a:solidFill>
            <a:srgbClr val="993366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45444" name="Group 4"/>
          <p:cNvGrpSpPr/>
          <p:nvPr/>
        </p:nvGrpSpPr>
        <p:grpSpPr>
          <a:xfrm>
            <a:off x="6948488" y="4724400"/>
            <a:ext cx="1439862" cy="938213"/>
            <a:chOff x="4422" y="2750"/>
            <a:chExt cx="681" cy="591"/>
          </a:xfrm>
        </p:grpSpPr>
        <p:sp>
          <p:nvSpPr>
            <p:cNvPr id="93187" name="Text Box 5"/>
            <p:cNvSpPr txBox="1"/>
            <p:nvPr/>
          </p:nvSpPr>
          <p:spPr>
            <a:xfrm>
              <a:off x="4422" y="2976"/>
              <a:ext cx="681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=i</a:t>
              </a:r>
              <a:r>
                <a:rPr lang="en-US" altLang="zh-CN" sz="32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88" name="Text Box 6"/>
            <p:cNvSpPr txBox="1"/>
            <p:nvPr/>
          </p:nvSpPr>
          <p:spPr>
            <a:xfrm>
              <a:off x="4649" y="2750"/>
              <a:ext cx="306" cy="366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5447" name="Group 7"/>
          <p:cNvGrpSpPr/>
          <p:nvPr/>
        </p:nvGrpSpPr>
        <p:grpSpPr>
          <a:xfrm>
            <a:off x="611188" y="4581525"/>
            <a:ext cx="5969000" cy="2062163"/>
            <a:chOff x="391" y="2870"/>
            <a:chExt cx="3760" cy="1299"/>
          </a:xfrm>
        </p:grpSpPr>
        <p:sp>
          <p:nvSpPr>
            <p:cNvPr id="93190" name="Rectangle 8"/>
            <p:cNvSpPr/>
            <p:nvPr/>
          </p:nvSpPr>
          <p:spPr>
            <a:xfrm>
              <a:off x="391" y="2900"/>
              <a:ext cx="26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 2" panose="05020102010507070707" pitchFamily="18" charset="2"/>
                </a:rPr>
                <a:t>2.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endParaRPr>
            </a:p>
          </p:txBody>
        </p:sp>
        <p:sp>
          <p:nvSpPr>
            <p:cNvPr id="93191" name="Oval 9"/>
            <p:cNvSpPr/>
            <p:nvPr/>
          </p:nvSpPr>
          <p:spPr>
            <a:xfrm>
              <a:off x="2880" y="3380"/>
              <a:ext cx="272" cy="262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3192" name="Oval 10"/>
            <p:cNvSpPr/>
            <p:nvPr/>
          </p:nvSpPr>
          <p:spPr>
            <a:xfrm>
              <a:off x="1405" y="3380"/>
              <a:ext cx="273" cy="262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3193" name="Line 11"/>
            <p:cNvSpPr/>
            <p:nvPr/>
          </p:nvSpPr>
          <p:spPr>
            <a:xfrm>
              <a:off x="1542" y="3107"/>
              <a:ext cx="0" cy="91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94" name="Line 12"/>
            <p:cNvSpPr/>
            <p:nvPr/>
          </p:nvSpPr>
          <p:spPr>
            <a:xfrm>
              <a:off x="1542" y="3107"/>
              <a:ext cx="77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95" name="Line 13"/>
            <p:cNvSpPr/>
            <p:nvPr/>
          </p:nvSpPr>
          <p:spPr>
            <a:xfrm>
              <a:off x="2313" y="3107"/>
              <a:ext cx="0" cy="787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96" name="Line 14"/>
            <p:cNvSpPr/>
            <p:nvPr/>
          </p:nvSpPr>
          <p:spPr>
            <a:xfrm>
              <a:off x="1542" y="3894"/>
              <a:ext cx="77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97" name="Line 15"/>
            <p:cNvSpPr/>
            <p:nvPr/>
          </p:nvSpPr>
          <p:spPr>
            <a:xfrm>
              <a:off x="3016" y="3107"/>
              <a:ext cx="0" cy="787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98" name="Line 16"/>
            <p:cNvSpPr/>
            <p:nvPr/>
          </p:nvSpPr>
          <p:spPr>
            <a:xfrm>
              <a:off x="3016" y="3107"/>
              <a:ext cx="77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99" name="Line 17"/>
            <p:cNvSpPr/>
            <p:nvPr/>
          </p:nvSpPr>
          <p:spPr>
            <a:xfrm>
              <a:off x="3787" y="3107"/>
              <a:ext cx="0" cy="877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00" name="Line 18"/>
            <p:cNvSpPr/>
            <p:nvPr/>
          </p:nvSpPr>
          <p:spPr>
            <a:xfrm>
              <a:off x="3016" y="3894"/>
              <a:ext cx="77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3201" name="AutoShape 19"/>
            <p:cNvCxnSpPr>
              <a:stCxn id="93196" idx="1"/>
              <a:endCxn id="93198" idx="0"/>
            </p:cNvCxnSpPr>
            <p:nvPr/>
          </p:nvCxnSpPr>
          <p:spPr>
            <a:xfrm flipV="1">
              <a:off x="2313" y="3107"/>
              <a:ext cx="703" cy="787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202" name="Group 20"/>
            <p:cNvGrpSpPr/>
            <p:nvPr/>
          </p:nvGrpSpPr>
          <p:grpSpPr>
            <a:xfrm>
              <a:off x="1456" y="4025"/>
              <a:ext cx="222" cy="88"/>
              <a:chOff x="240" y="2304"/>
              <a:chExt cx="432" cy="180"/>
            </a:xfrm>
          </p:grpSpPr>
          <p:sp>
            <p:nvSpPr>
              <p:cNvPr id="93203" name="Line 21"/>
              <p:cNvSpPr/>
              <p:nvPr/>
            </p:nvSpPr>
            <p:spPr>
              <a:xfrm>
                <a:off x="240" y="2304"/>
                <a:ext cx="432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204" name="Line 22"/>
              <p:cNvSpPr/>
              <p:nvPr/>
            </p:nvSpPr>
            <p:spPr>
              <a:xfrm>
                <a:off x="312" y="2484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205" name="Line 23"/>
              <p:cNvSpPr/>
              <p:nvPr/>
            </p:nvSpPr>
            <p:spPr>
              <a:xfrm>
                <a:off x="324" y="2400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3206" name="Rectangle 24"/>
            <p:cNvSpPr/>
            <p:nvPr/>
          </p:nvSpPr>
          <p:spPr>
            <a:xfrm rot="-5400000">
              <a:off x="3630" y="3407"/>
              <a:ext cx="307" cy="136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3207" name="Rectangle 25"/>
            <p:cNvSpPr/>
            <p:nvPr/>
          </p:nvSpPr>
          <p:spPr>
            <a:xfrm rot="-5400000">
              <a:off x="2156" y="3407"/>
              <a:ext cx="307" cy="136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3208" name="Rectangle 26"/>
            <p:cNvSpPr/>
            <p:nvPr/>
          </p:nvSpPr>
          <p:spPr>
            <a:xfrm>
              <a:off x="1757" y="3817"/>
              <a:ext cx="318" cy="132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3209" name="Rectangle 27"/>
            <p:cNvSpPr/>
            <p:nvPr/>
          </p:nvSpPr>
          <p:spPr>
            <a:xfrm>
              <a:off x="3265" y="3041"/>
              <a:ext cx="318" cy="131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3210" name="Rectangle 28"/>
            <p:cNvSpPr/>
            <p:nvPr/>
          </p:nvSpPr>
          <p:spPr>
            <a:xfrm>
              <a:off x="1723" y="3041"/>
              <a:ext cx="318" cy="131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3211" name="Rectangle 29"/>
            <p:cNvSpPr/>
            <p:nvPr/>
          </p:nvSpPr>
          <p:spPr>
            <a:xfrm rot="-2921370">
              <a:off x="2511" y="3421"/>
              <a:ext cx="306" cy="136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3212" name="Text Box 30"/>
            <p:cNvSpPr txBox="1"/>
            <p:nvPr/>
          </p:nvSpPr>
          <p:spPr>
            <a:xfrm>
              <a:off x="2222" y="3881"/>
              <a:ext cx="22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13" name="Text Box 31"/>
            <p:cNvSpPr txBox="1"/>
            <p:nvPr/>
          </p:nvSpPr>
          <p:spPr>
            <a:xfrm>
              <a:off x="2902" y="2870"/>
              <a:ext cx="25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14" name="Text Box 32"/>
            <p:cNvSpPr txBox="1"/>
            <p:nvPr/>
          </p:nvSpPr>
          <p:spPr>
            <a:xfrm>
              <a:off x="1224" y="3160"/>
              <a:ext cx="18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15" name="Text Box 33"/>
            <p:cNvSpPr txBox="1"/>
            <p:nvPr/>
          </p:nvSpPr>
          <p:spPr>
            <a:xfrm>
              <a:off x="1224" y="3488"/>
              <a:ext cx="18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16" name="Text Box 34"/>
            <p:cNvSpPr txBox="1"/>
            <p:nvPr/>
          </p:nvSpPr>
          <p:spPr>
            <a:xfrm>
              <a:off x="1757" y="3105"/>
              <a:ext cx="2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17" name="Text Box 35"/>
            <p:cNvSpPr txBox="1"/>
            <p:nvPr/>
          </p:nvSpPr>
          <p:spPr>
            <a:xfrm>
              <a:off x="2029" y="3357"/>
              <a:ext cx="2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18" name="Text Box 36"/>
            <p:cNvSpPr txBox="1"/>
            <p:nvPr/>
          </p:nvSpPr>
          <p:spPr>
            <a:xfrm>
              <a:off x="3299" y="3138"/>
              <a:ext cx="2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19" name="Text Box 37"/>
            <p:cNvSpPr txBox="1"/>
            <p:nvPr/>
          </p:nvSpPr>
          <p:spPr>
            <a:xfrm>
              <a:off x="3492" y="3367"/>
              <a:ext cx="2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20" name="Text Box 38"/>
            <p:cNvSpPr txBox="1"/>
            <p:nvPr/>
          </p:nvSpPr>
          <p:spPr>
            <a:xfrm>
              <a:off x="1768" y="3575"/>
              <a:ext cx="2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21" name="Text Box 39"/>
            <p:cNvSpPr txBox="1"/>
            <p:nvPr/>
          </p:nvSpPr>
          <p:spPr>
            <a:xfrm>
              <a:off x="2437" y="3225"/>
              <a:ext cx="2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22" name="Text Box 40"/>
            <p:cNvSpPr txBox="1"/>
            <p:nvPr/>
          </p:nvSpPr>
          <p:spPr>
            <a:xfrm>
              <a:off x="1224" y="3367"/>
              <a:ext cx="18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23" name="Text Box 41"/>
            <p:cNvSpPr txBox="1"/>
            <p:nvPr/>
          </p:nvSpPr>
          <p:spPr>
            <a:xfrm>
              <a:off x="3152" y="3182"/>
              <a:ext cx="18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24" name="Text Box 42"/>
            <p:cNvSpPr txBox="1"/>
            <p:nvPr/>
          </p:nvSpPr>
          <p:spPr>
            <a:xfrm>
              <a:off x="3152" y="3509"/>
              <a:ext cx="18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25" name="Text Box 43"/>
            <p:cNvSpPr txBox="1"/>
            <p:nvPr/>
          </p:nvSpPr>
          <p:spPr>
            <a:xfrm>
              <a:off x="3152" y="3389"/>
              <a:ext cx="18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3226" name="Group 44"/>
            <p:cNvGrpSpPr/>
            <p:nvPr/>
          </p:nvGrpSpPr>
          <p:grpSpPr>
            <a:xfrm>
              <a:off x="3696" y="3984"/>
              <a:ext cx="210" cy="88"/>
              <a:chOff x="240" y="2304"/>
              <a:chExt cx="432" cy="180"/>
            </a:xfrm>
          </p:grpSpPr>
          <p:sp>
            <p:nvSpPr>
              <p:cNvPr id="93227" name="Line 45"/>
              <p:cNvSpPr/>
              <p:nvPr/>
            </p:nvSpPr>
            <p:spPr>
              <a:xfrm>
                <a:off x="240" y="2304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228" name="Line 46"/>
              <p:cNvSpPr/>
              <p:nvPr/>
            </p:nvSpPr>
            <p:spPr>
              <a:xfrm>
                <a:off x="312" y="2484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229" name="Line 47"/>
              <p:cNvSpPr/>
              <p:nvPr/>
            </p:nvSpPr>
            <p:spPr>
              <a:xfrm>
                <a:off x="324" y="2400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3230" name="Line 48"/>
            <p:cNvSpPr/>
            <p:nvPr/>
          </p:nvSpPr>
          <p:spPr>
            <a:xfrm>
              <a:off x="3923" y="3385"/>
              <a:ext cx="0" cy="35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3231" name="Text Box 49"/>
            <p:cNvSpPr txBox="1"/>
            <p:nvPr/>
          </p:nvSpPr>
          <p:spPr>
            <a:xfrm>
              <a:off x="3833" y="2976"/>
              <a:ext cx="31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32" name="Text Box 50"/>
            <p:cNvSpPr txBox="1"/>
            <p:nvPr/>
          </p:nvSpPr>
          <p:spPr>
            <a:xfrm>
              <a:off x="2336" y="2911"/>
              <a:ext cx="31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33" name="Line 51"/>
            <p:cNvSpPr/>
            <p:nvPr/>
          </p:nvSpPr>
          <p:spPr>
            <a:xfrm>
              <a:off x="2141" y="3029"/>
              <a:ext cx="24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445492" name="Oval 52"/>
          <p:cNvSpPr/>
          <p:nvPr/>
        </p:nvSpPr>
        <p:spPr>
          <a:xfrm>
            <a:off x="4248150" y="873125"/>
            <a:ext cx="2016125" cy="2520950"/>
          </a:xfrm>
          <a:prstGeom prst="ellipse">
            <a:avLst/>
          </a:prstGeom>
          <a:noFill/>
          <a:ln w="38100" cap="flat" cmpd="sng">
            <a:solidFill>
              <a:srgbClr val="F8FF65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45493" name="Group 53"/>
          <p:cNvGrpSpPr/>
          <p:nvPr/>
        </p:nvGrpSpPr>
        <p:grpSpPr>
          <a:xfrm>
            <a:off x="6840538" y="1231900"/>
            <a:ext cx="1666875" cy="1011238"/>
            <a:chOff x="4286" y="1570"/>
            <a:chExt cx="1050" cy="637"/>
          </a:xfrm>
        </p:grpSpPr>
        <p:sp>
          <p:nvSpPr>
            <p:cNvPr id="93236" name="Text Box 54"/>
            <p:cNvSpPr txBox="1"/>
            <p:nvPr/>
          </p:nvSpPr>
          <p:spPr>
            <a:xfrm>
              <a:off x="4286" y="1842"/>
              <a:ext cx="1050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=U</a:t>
              </a:r>
              <a:r>
                <a:rPr lang="en-US" altLang="zh-CN" sz="32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37" name="Text Box 55"/>
            <p:cNvSpPr txBox="1"/>
            <p:nvPr/>
          </p:nvSpPr>
          <p:spPr>
            <a:xfrm>
              <a:off x="4740" y="1570"/>
              <a:ext cx="188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5504" name="Group 64"/>
          <p:cNvGrpSpPr/>
          <p:nvPr/>
        </p:nvGrpSpPr>
        <p:grpSpPr>
          <a:xfrm>
            <a:off x="647700" y="1089025"/>
            <a:ext cx="5867400" cy="2168525"/>
            <a:chOff x="329" y="1610"/>
            <a:chExt cx="3696" cy="1366"/>
          </a:xfrm>
        </p:grpSpPr>
        <p:sp>
          <p:nvSpPr>
            <p:cNvPr id="93239" name="Line 65"/>
            <p:cNvSpPr/>
            <p:nvPr/>
          </p:nvSpPr>
          <p:spPr>
            <a:xfrm>
              <a:off x="3676" y="1865"/>
              <a:ext cx="0" cy="22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93240" name="Group 66"/>
            <p:cNvGrpSpPr/>
            <p:nvPr/>
          </p:nvGrpSpPr>
          <p:grpSpPr>
            <a:xfrm>
              <a:off x="1022" y="1610"/>
              <a:ext cx="2723" cy="1366"/>
              <a:chOff x="1104" y="1388"/>
              <a:chExt cx="2784" cy="1406"/>
            </a:xfrm>
          </p:grpSpPr>
          <p:sp>
            <p:nvSpPr>
              <p:cNvPr id="93241" name="Oval 67"/>
              <p:cNvSpPr/>
              <p:nvPr/>
            </p:nvSpPr>
            <p:spPr>
              <a:xfrm>
                <a:off x="2856" y="193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571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3242" name="Oval 68"/>
              <p:cNvSpPr/>
              <p:nvPr/>
            </p:nvSpPr>
            <p:spPr>
              <a:xfrm>
                <a:off x="1296" y="193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571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3243" name="Line 69"/>
              <p:cNvSpPr/>
              <p:nvPr/>
            </p:nvSpPr>
            <p:spPr>
              <a:xfrm>
                <a:off x="1440" y="1638"/>
                <a:ext cx="0" cy="1008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244" name="Line 70"/>
              <p:cNvSpPr/>
              <p:nvPr/>
            </p:nvSpPr>
            <p:spPr>
              <a:xfrm>
                <a:off x="1440" y="1638"/>
                <a:ext cx="816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245" name="Line 71"/>
              <p:cNvSpPr/>
              <p:nvPr/>
            </p:nvSpPr>
            <p:spPr>
              <a:xfrm>
                <a:off x="2256" y="1638"/>
                <a:ext cx="0" cy="864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246" name="Line 72"/>
              <p:cNvSpPr/>
              <p:nvPr/>
            </p:nvSpPr>
            <p:spPr>
              <a:xfrm>
                <a:off x="1440" y="2502"/>
                <a:ext cx="816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247" name="Line 73"/>
              <p:cNvSpPr/>
              <p:nvPr/>
            </p:nvSpPr>
            <p:spPr>
              <a:xfrm>
                <a:off x="3000" y="1638"/>
                <a:ext cx="0" cy="864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248" name="Line 74"/>
              <p:cNvSpPr/>
              <p:nvPr/>
            </p:nvSpPr>
            <p:spPr>
              <a:xfrm>
                <a:off x="3000" y="1638"/>
                <a:ext cx="816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249" name="Line 75"/>
              <p:cNvSpPr/>
              <p:nvPr/>
            </p:nvSpPr>
            <p:spPr>
              <a:xfrm>
                <a:off x="3816" y="1638"/>
                <a:ext cx="0" cy="864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250" name="Line 76"/>
              <p:cNvSpPr/>
              <p:nvPr/>
            </p:nvSpPr>
            <p:spPr>
              <a:xfrm>
                <a:off x="3000" y="2502"/>
                <a:ext cx="816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93251" name="AutoShape 77"/>
              <p:cNvCxnSpPr>
                <a:stCxn id="93246" idx="1"/>
                <a:endCxn id="93248" idx="0"/>
              </p:cNvCxnSpPr>
              <p:nvPr/>
            </p:nvCxnSpPr>
            <p:spPr>
              <a:xfrm flipV="1">
                <a:off x="2256" y="1638"/>
                <a:ext cx="744" cy="864"/>
              </a:xfrm>
              <a:prstGeom prst="straightConnector1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3252" name="Group 78"/>
              <p:cNvGrpSpPr/>
              <p:nvPr/>
            </p:nvGrpSpPr>
            <p:grpSpPr>
              <a:xfrm>
                <a:off x="1350" y="2646"/>
                <a:ext cx="234" cy="96"/>
                <a:chOff x="240" y="2304"/>
                <a:chExt cx="432" cy="180"/>
              </a:xfrm>
            </p:grpSpPr>
            <p:sp>
              <p:nvSpPr>
                <p:cNvPr id="93253" name="Line 79"/>
                <p:cNvSpPr/>
                <p:nvPr/>
              </p:nvSpPr>
              <p:spPr>
                <a:xfrm>
                  <a:off x="240" y="2304"/>
                  <a:ext cx="432" cy="0"/>
                </a:xfrm>
                <a:prstGeom prst="line">
                  <a:avLst/>
                </a:prstGeom>
                <a:ln w="38100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254" name="Line 80"/>
                <p:cNvSpPr/>
                <p:nvPr/>
              </p:nvSpPr>
              <p:spPr>
                <a:xfrm>
                  <a:off x="312" y="2484"/>
                  <a:ext cx="240" cy="0"/>
                </a:xfrm>
                <a:prstGeom prst="line">
                  <a:avLst/>
                </a:prstGeom>
                <a:ln w="38100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255" name="Line 81"/>
                <p:cNvSpPr/>
                <p:nvPr/>
              </p:nvSpPr>
              <p:spPr>
                <a:xfrm>
                  <a:off x="324" y="2400"/>
                  <a:ext cx="240" cy="0"/>
                </a:xfrm>
                <a:prstGeom prst="line">
                  <a:avLst/>
                </a:prstGeom>
                <a:ln w="38100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3256" name="Rectangle 82"/>
              <p:cNvSpPr/>
              <p:nvPr/>
            </p:nvSpPr>
            <p:spPr>
              <a:xfrm rot="-5400000">
                <a:off x="3648" y="1974"/>
                <a:ext cx="336" cy="144"/>
              </a:xfrm>
              <a:prstGeom prst="rect">
                <a:avLst/>
              </a:prstGeom>
              <a:solidFill>
                <a:srgbClr val="FF9900"/>
              </a:solidFill>
              <a:ln w="127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3257" name="Rectangle 83"/>
              <p:cNvSpPr/>
              <p:nvPr/>
            </p:nvSpPr>
            <p:spPr>
              <a:xfrm rot="-5400000">
                <a:off x="2088" y="1974"/>
                <a:ext cx="336" cy="144"/>
              </a:xfrm>
              <a:prstGeom prst="rect">
                <a:avLst/>
              </a:prstGeom>
              <a:solidFill>
                <a:srgbClr val="FF9900"/>
              </a:solidFill>
              <a:ln w="127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3258" name="Rectangle 84"/>
              <p:cNvSpPr/>
              <p:nvPr/>
            </p:nvSpPr>
            <p:spPr>
              <a:xfrm>
                <a:off x="1668" y="2418"/>
                <a:ext cx="336" cy="144"/>
              </a:xfrm>
              <a:prstGeom prst="rect">
                <a:avLst/>
              </a:prstGeom>
              <a:solidFill>
                <a:srgbClr val="FF9900"/>
              </a:solidFill>
              <a:ln w="127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3259" name="Rectangle 85"/>
              <p:cNvSpPr/>
              <p:nvPr/>
            </p:nvSpPr>
            <p:spPr>
              <a:xfrm>
                <a:off x="3264" y="1566"/>
                <a:ext cx="336" cy="144"/>
              </a:xfrm>
              <a:prstGeom prst="rect">
                <a:avLst/>
              </a:prstGeom>
              <a:solidFill>
                <a:srgbClr val="FF9900"/>
              </a:solidFill>
              <a:ln w="127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3260" name="Rectangle 86"/>
              <p:cNvSpPr/>
              <p:nvPr/>
            </p:nvSpPr>
            <p:spPr>
              <a:xfrm>
                <a:off x="1632" y="1566"/>
                <a:ext cx="336" cy="144"/>
              </a:xfrm>
              <a:prstGeom prst="rect">
                <a:avLst/>
              </a:prstGeom>
              <a:solidFill>
                <a:srgbClr val="FF9900"/>
              </a:solidFill>
              <a:ln w="127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3261" name="Rectangle 87"/>
              <p:cNvSpPr/>
              <p:nvPr/>
            </p:nvSpPr>
            <p:spPr>
              <a:xfrm rot="-2921370">
                <a:off x="2460" y="1986"/>
                <a:ext cx="336" cy="144"/>
              </a:xfrm>
              <a:prstGeom prst="rect">
                <a:avLst/>
              </a:prstGeom>
              <a:solidFill>
                <a:srgbClr val="FF9900"/>
              </a:solidFill>
              <a:ln w="127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3262" name="Text Box 88"/>
              <p:cNvSpPr txBox="1"/>
              <p:nvPr/>
            </p:nvSpPr>
            <p:spPr>
              <a:xfrm>
                <a:off x="2160" y="2498"/>
                <a:ext cx="240" cy="29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63" name="Text Box 89"/>
              <p:cNvSpPr txBox="1"/>
              <p:nvPr/>
            </p:nvSpPr>
            <p:spPr>
              <a:xfrm>
                <a:off x="2880" y="1388"/>
                <a:ext cx="264" cy="29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64" name="Text Box 90"/>
              <p:cNvSpPr txBox="1"/>
              <p:nvPr/>
            </p:nvSpPr>
            <p:spPr>
              <a:xfrm>
                <a:off x="1104" y="1706"/>
                <a:ext cx="192" cy="29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65" name="Text Box 91"/>
              <p:cNvSpPr txBox="1"/>
              <p:nvPr/>
            </p:nvSpPr>
            <p:spPr>
              <a:xfrm>
                <a:off x="1104" y="2066"/>
                <a:ext cx="192" cy="2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66" name="Text Box 92"/>
              <p:cNvSpPr txBox="1"/>
              <p:nvPr/>
            </p:nvSpPr>
            <p:spPr>
              <a:xfrm>
                <a:off x="1668" y="1646"/>
                <a:ext cx="300" cy="2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67" name="Text Box 93"/>
              <p:cNvSpPr txBox="1"/>
              <p:nvPr/>
            </p:nvSpPr>
            <p:spPr>
              <a:xfrm>
                <a:off x="1956" y="1922"/>
                <a:ext cx="300" cy="2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68" name="Text Box 94"/>
              <p:cNvSpPr txBox="1"/>
              <p:nvPr/>
            </p:nvSpPr>
            <p:spPr>
              <a:xfrm>
                <a:off x="3300" y="1682"/>
                <a:ext cx="300" cy="2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69" name="Text Box 95"/>
              <p:cNvSpPr txBox="1"/>
              <p:nvPr/>
            </p:nvSpPr>
            <p:spPr>
              <a:xfrm>
                <a:off x="3504" y="1933"/>
                <a:ext cx="300" cy="2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70" name="Text Box 96"/>
              <p:cNvSpPr txBox="1"/>
              <p:nvPr/>
            </p:nvSpPr>
            <p:spPr>
              <a:xfrm>
                <a:off x="1680" y="2162"/>
                <a:ext cx="300" cy="2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71" name="Text Box 97"/>
              <p:cNvSpPr txBox="1"/>
              <p:nvPr/>
            </p:nvSpPr>
            <p:spPr>
              <a:xfrm>
                <a:off x="2388" y="1778"/>
                <a:ext cx="300" cy="2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72" name="Text Box 98"/>
              <p:cNvSpPr txBox="1"/>
              <p:nvPr/>
            </p:nvSpPr>
            <p:spPr>
              <a:xfrm>
                <a:off x="1104" y="1933"/>
                <a:ext cx="192" cy="2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73" name="Text Box 99"/>
              <p:cNvSpPr txBox="1"/>
              <p:nvPr/>
            </p:nvSpPr>
            <p:spPr>
              <a:xfrm>
                <a:off x="3144" y="1730"/>
                <a:ext cx="192" cy="29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74" name="Text Box 100"/>
              <p:cNvSpPr txBox="1"/>
              <p:nvPr/>
            </p:nvSpPr>
            <p:spPr>
              <a:xfrm>
                <a:off x="3144" y="2090"/>
                <a:ext cx="192" cy="29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75" name="Text Box 101"/>
              <p:cNvSpPr txBox="1"/>
              <p:nvPr/>
            </p:nvSpPr>
            <p:spPr>
              <a:xfrm>
                <a:off x="3144" y="1958"/>
                <a:ext cx="192" cy="2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3276" name="Rectangle 102"/>
            <p:cNvSpPr/>
            <p:nvPr/>
          </p:nvSpPr>
          <p:spPr>
            <a:xfrm>
              <a:off x="329" y="1913"/>
              <a:ext cx="26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 2" panose="05020102010507070707" pitchFamily="18" charset="2"/>
                </a:rPr>
                <a:t>1.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endParaRPr>
            </a:p>
          </p:txBody>
        </p:sp>
        <p:sp>
          <p:nvSpPr>
            <p:cNvPr id="93277" name="Text Box 103"/>
            <p:cNvSpPr txBox="1"/>
            <p:nvPr/>
          </p:nvSpPr>
          <p:spPr>
            <a:xfrm>
              <a:off x="3696" y="1797"/>
              <a:ext cx="32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44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5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5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4454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4454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54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44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44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animBg="1"/>
      <p:bldP spid="44549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46466" name="Object 2"/>
          <p:cNvGraphicFramePr>
            <a:graphicFrameLocks noChangeAspect="1"/>
          </p:cNvGraphicFramePr>
          <p:nvPr/>
        </p:nvGraphicFramePr>
        <p:xfrm>
          <a:off x="5580063" y="2673350"/>
          <a:ext cx="30892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" imgW="1060450" imgH="175260" progId="Equation.3">
                  <p:embed/>
                </p:oleObj>
              </mc:Choice>
              <mc:Fallback>
                <p:oleObj name="" r:id="rId1" imgW="1060450" imgH="17526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0063" y="2673350"/>
                        <a:ext cx="308927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6467" name="Group 3"/>
          <p:cNvGrpSpPr/>
          <p:nvPr/>
        </p:nvGrpSpPr>
        <p:grpSpPr>
          <a:xfrm>
            <a:off x="323850" y="1412875"/>
            <a:ext cx="4681538" cy="2447925"/>
            <a:chOff x="158" y="210"/>
            <a:chExt cx="3220" cy="1588"/>
          </a:xfrm>
        </p:grpSpPr>
        <p:grpSp>
          <p:nvGrpSpPr>
            <p:cNvPr id="94211" name="Group 4"/>
            <p:cNvGrpSpPr/>
            <p:nvPr/>
          </p:nvGrpSpPr>
          <p:grpSpPr>
            <a:xfrm>
              <a:off x="657" y="210"/>
              <a:ext cx="2721" cy="1588"/>
              <a:chOff x="1383" y="300"/>
              <a:chExt cx="2721" cy="1588"/>
            </a:xfrm>
          </p:grpSpPr>
          <p:sp>
            <p:nvSpPr>
              <p:cNvPr id="94212" name="Rectangle 5" descr="斜纹布"/>
              <p:cNvSpPr/>
              <p:nvPr/>
            </p:nvSpPr>
            <p:spPr>
              <a:xfrm>
                <a:off x="2109" y="391"/>
                <a:ext cx="1315" cy="1406"/>
              </a:xfrm>
              <a:prstGeom prst="rect">
                <a:avLst/>
              </a:prstGeom>
              <a:noFill/>
              <a:ln w="38100" cap="sq" cmpd="sng">
                <a:solidFill>
                  <a:srgbClr val="FFCC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prstShdw prst="shdw17" dist="17961" dir="2699999">
                  <a:srgbClr val="997A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4213" name="Line 6"/>
              <p:cNvSpPr/>
              <p:nvPr/>
            </p:nvSpPr>
            <p:spPr>
              <a:xfrm>
                <a:off x="2109" y="1344"/>
                <a:ext cx="1950" cy="0"/>
              </a:xfrm>
              <a:prstGeom prst="line">
                <a:avLst/>
              </a:prstGeom>
              <a:ln w="28575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699999">
                  <a:srgbClr val="997A00"/>
                </a:prstShdw>
              </a:effectLst>
            </p:spPr>
          </p:sp>
          <p:sp>
            <p:nvSpPr>
              <p:cNvPr id="94214" name="Line 7"/>
              <p:cNvSpPr/>
              <p:nvPr/>
            </p:nvSpPr>
            <p:spPr>
              <a:xfrm>
                <a:off x="1429" y="391"/>
                <a:ext cx="680" cy="0"/>
              </a:xfrm>
              <a:prstGeom prst="line">
                <a:avLst/>
              </a:prstGeom>
              <a:ln w="28575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prstShdw prst="shdw17" dist="17961" dir="2699999">
                  <a:srgbClr val="997A00"/>
                </a:prstShdw>
              </a:effectLst>
            </p:spPr>
          </p:sp>
          <p:sp>
            <p:nvSpPr>
              <p:cNvPr id="94215" name="Line 8"/>
              <p:cNvSpPr/>
              <p:nvPr/>
            </p:nvSpPr>
            <p:spPr>
              <a:xfrm>
                <a:off x="1383" y="1797"/>
                <a:ext cx="726" cy="0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prstShdw prst="shdw17" dist="17961" dir="2699999">
                  <a:srgbClr val="997A00"/>
                </a:prstShdw>
              </a:effectLst>
            </p:spPr>
          </p:sp>
          <p:sp>
            <p:nvSpPr>
              <p:cNvPr id="94216" name="Rectangle 9"/>
              <p:cNvSpPr/>
              <p:nvPr/>
            </p:nvSpPr>
            <p:spPr>
              <a:xfrm>
                <a:off x="2472" y="1706"/>
                <a:ext cx="453" cy="182"/>
              </a:xfrm>
              <a:prstGeom prst="rect">
                <a:avLst/>
              </a:prstGeom>
              <a:solidFill>
                <a:srgbClr val="FF9900"/>
              </a:solidFill>
              <a:ln w="28575" cap="sq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prstShdw prst="shdw17" dist="17961" dir="2699999">
                  <a:srgbClr val="995C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4217" name="Rectangle 10"/>
              <p:cNvSpPr/>
              <p:nvPr/>
            </p:nvSpPr>
            <p:spPr>
              <a:xfrm rot="5400000">
                <a:off x="3195" y="795"/>
                <a:ext cx="453" cy="182"/>
              </a:xfrm>
              <a:prstGeom prst="rect">
                <a:avLst/>
              </a:prstGeom>
              <a:solidFill>
                <a:srgbClr val="FF9900"/>
              </a:solidFill>
              <a:ln w="28575" cap="sq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prstShdw prst="shdw17" dist="17961" dir="2699999">
                  <a:srgbClr val="995C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4218" name="Rectangle 11"/>
              <p:cNvSpPr/>
              <p:nvPr/>
            </p:nvSpPr>
            <p:spPr>
              <a:xfrm>
                <a:off x="2562" y="1253"/>
                <a:ext cx="453" cy="182"/>
              </a:xfrm>
              <a:prstGeom prst="rect">
                <a:avLst/>
              </a:prstGeom>
              <a:solidFill>
                <a:srgbClr val="FF9900"/>
              </a:solidFill>
              <a:ln w="28575" cap="sq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prstShdw prst="shdw17" dist="17961" dir="2699999">
                  <a:srgbClr val="995C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4219" name="Rectangle 12"/>
              <p:cNvSpPr/>
              <p:nvPr/>
            </p:nvSpPr>
            <p:spPr>
              <a:xfrm>
                <a:off x="2517" y="300"/>
                <a:ext cx="453" cy="182"/>
              </a:xfrm>
              <a:prstGeom prst="rect">
                <a:avLst/>
              </a:prstGeom>
              <a:solidFill>
                <a:srgbClr val="FF9900"/>
              </a:solidFill>
              <a:ln w="28575" cap="sq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prstShdw prst="shdw17" dist="17961" dir="2699999">
                  <a:srgbClr val="995C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4220" name="Rectangle 13"/>
              <p:cNvSpPr/>
              <p:nvPr/>
            </p:nvSpPr>
            <p:spPr>
              <a:xfrm rot="5400000">
                <a:off x="1879" y="750"/>
                <a:ext cx="453" cy="182"/>
              </a:xfrm>
              <a:prstGeom prst="rect">
                <a:avLst/>
              </a:prstGeom>
              <a:solidFill>
                <a:srgbClr val="FF9900"/>
              </a:solidFill>
              <a:ln w="28575" cap="sq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prstShdw prst="shdw17" dist="17961" dir="2699999">
                  <a:srgbClr val="995C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46478" name="Line 14"/>
              <p:cNvSpPr>
                <a:spLocks noChangeShapeType="1"/>
              </p:cNvSpPr>
              <p:nvPr/>
            </p:nvSpPr>
            <p:spPr bwMode="auto">
              <a:xfrm>
                <a:off x="1474" y="1888"/>
                <a:ext cx="366" cy="0"/>
              </a:xfrm>
              <a:prstGeom prst="line">
                <a:avLst/>
              </a:prstGeom>
              <a:noFill/>
              <a:ln w="57150" cap="sq">
                <a:solidFill>
                  <a:schemeClr val="tx1"/>
                </a:solidFill>
                <a:round/>
                <a:head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446479" name="Line 15"/>
              <p:cNvSpPr>
                <a:spLocks noChangeShapeType="1"/>
              </p:cNvSpPr>
              <p:nvPr/>
            </p:nvSpPr>
            <p:spPr bwMode="auto">
              <a:xfrm>
                <a:off x="1519" y="300"/>
                <a:ext cx="363" cy="0"/>
              </a:xfrm>
              <a:prstGeom prst="line">
                <a:avLst/>
              </a:prstGeom>
              <a:noFill/>
              <a:ln w="57150" cap="sq">
                <a:solidFill>
                  <a:schemeClr val="tx1"/>
                </a:solidFill>
                <a:rou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446480" name="Line 16"/>
              <p:cNvSpPr>
                <a:spLocks noChangeShapeType="1"/>
              </p:cNvSpPr>
              <p:nvPr/>
            </p:nvSpPr>
            <p:spPr bwMode="auto">
              <a:xfrm>
                <a:off x="3515" y="1434"/>
                <a:ext cx="363" cy="0"/>
              </a:xfrm>
              <a:prstGeom prst="line">
                <a:avLst/>
              </a:prstGeom>
              <a:noFill/>
              <a:ln w="57150" cap="sq">
                <a:solidFill>
                  <a:schemeClr val="tx1"/>
                </a:solidFill>
                <a:rou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94224" name="Oval 17"/>
              <p:cNvSpPr/>
              <p:nvPr/>
            </p:nvSpPr>
            <p:spPr>
              <a:xfrm>
                <a:off x="2064" y="1298"/>
                <a:ext cx="90" cy="91"/>
              </a:xfrm>
              <a:prstGeom prst="ellipse">
                <a:avLst/>
              </a:prstGeom>
              <a:solidFill>
                <a:srgbClr val="FFCC00"/>
              </a:solidFill>
              <a:ln w="28575">
                <a:noFill/>
              </a:ln>
              <a:effectLst>
                <a:prstShdw prst="shdw17" dist="17961" dir="2699999">
                  <a:srgbClr val="997A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94225" name="Oval 18"/>
              <p:cNvSpPr/>
              <p:nvPr/>
            </p:nvSpPr>
            <p:spPr>
              <a:xfrm>
                <a:off x="3380" y="1298"/>
                <a:ext cx="90" cy="91"/>
              </a:xfrm>
              <a:prstGeom prst="ellipse">
                <a:avLst/>
              </a:prstGeom>
              <a:solidFill>
                <a:srgbClr val="FFCC00"/>
              </a:solidFill>
              <a:ln w="28575">
                <a:noFill/>
              </a:ln>
              <a:effectLst>
                <a:prstShdw prst="shdw17" dist="17961" dir="2699999">
                  <a:srgbClr val="997A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graphicFrame>
            <p:nvGraphicFramePr>
              <p:cNvPr id="94226" name="Object 19"/>
              <p:cNvGraphicFramePr>
                <a:graphicFrameLocks noChangeAspect="1"/>
              </p:cNvGraphicFramePr>
              <p:nvPr/>
            </p:nvGraphicFramePr>
            <p:xfrm>
              <a:off x="1429" y="436"/>
              <a:ext cx="408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1" name="" r:id="rId3" imgW="204470" imgH="155575" progId="Equation.3">
                      <p:embed/>
                    </p:oleObj>
                  </mc:Choice>
                  <mc:Fallback>
                    <p:oleObj name="" r:id="rId3" imgW="204470" imgH="155575" progId="Equation.3">
                      <p:embed/>
                      <p:pic>
                        <p:nvPicPr>
                          <p:cNvPr id="0" name="图片 3230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463416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429" y="436"/>
                            <a:ext cx="408" cy="3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227" name="Object 20"/>
              <p:cNvGraphicFramePr>
                <a:graphicFrameLocks noChangeAspect="1"/>
              </p:cNvGraphicFramePr>
              <p:nvPr/>
            </p:nvGraphicFramePr>
            <p:xfrm>
              <a:off x="1383" y="1480"/>
              <a:ext cx="544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6" name="" r:id="rId5" imgW="330835" imgH="135890" progId="Equation.3">
                      <p:embed/>
                    </p:oleObj>
                  </mc:Choice>
                  <mc:Fallback>
                    <p:oleObj name="" r:id="rId5" imgW="330835" imgH="135890" progId="Equation.3">
                      <p:embed/>
                      <p:pic>
                        <p:nvPicPr>
                          <p:cNvPr id="0" name="图片 3225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463416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383" y="1480"/>
                            <a:ext cx="544" cy="2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228" name="Object 21"/>
              <p:cNvGraphicFramePr>
                <a:graphicFrameLocks noChangeAspect="1"/>
              </p:cNvGraphicFramePr>
              <p:nvPr/>
            </p:nvGraphicFramePr>
            <p:xfrm>
              <a:off x="3560" y="1026"/>
              <a:ext cx="544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0" name="" r:id="rId7" imgW="311150" imgH="155575" progId="Equation.3">
                      <p:embed/>
                    </p:oleObj>
                  </mc:Choice>
                  <mc:Fallback>
                    <p:oleObj name="" r:id="rId7" imgW="311150" imgH="155575" progId="Equation.3">
                      <p:embed/>
                      <p:pic>
                        <p:nvPicPr>
                          <p:cNvPr id="0" name="图片 3229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463416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560" y="1026"/>
                            <a:ext cx="544" cy="2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229" name="Object 22"/>
              <p:cNvGraphicFramePr>
                <a:graphicFrameLocks noChangeAspect="1"/>
              </p:cNvGraphicFramePr>
              <p:nvPr/>
            </p:nvGraphicFramePr>
            <p:xfrm>
              <a:off x="2245" y="754"/>
              <a:ext cx="31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9" name="" r:id="rId9" imgW="213995" imgH="155575" progId="Equation.3">
                      <p:embed/>
                    </p:oleObj>
                  </mc:Choice>
                  <mc:Fallback>
                    <p:oleObj name="" r:id="rId9" imgW="213995" imgH="155575" progId="Equation.3">
                      <p:embed/>
                      <p:pic>
                        <p:nvPicPr>
                          <p:cNvPr id="0" name="图片 3228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463416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245" y="754"/>
                            <a:ext cx="317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230" name="Object 23"/>
              <p:cNvGraphicFramePr>
                <a:graphicFrameLocks noChangeAspect="1"/>
              </p:cNvGraphicFramePr>
              <p:nvPr/>
            </p:nvGraphicFramePr>
            <p:xfrm>
              <a:off x="2608" y="482"/>
              <a:ext cx="31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7" name="" r:id="rId11" imgW="213995" imgH="155575" progId="Equation.3">
                      <p:embed/>
                    </p:oleObj>
                  </mc:Choice>
                  <mc:Fallback>
                    <p:oleObj name="" r:id="rId11" imgW="213995" imgH="155575" progId="Equation.3">
                      <p:embed/>
                      <p:pic>
                        <p:nvPicPr>
                          <p:cNvPr id="0" name="图片 3226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463416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608" y="482"/>
                            <a:ext cx="318" cy="2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231" name="Object 24"/>
              <p:cNvGraphicFramePr>
                <a:graphicFrameLocks noChangeAspect="1"/>
              </p:cNvGraphicFramePr>
              <p:nvPr/>
            </p:nvGraphicFramePr>
            <p:xfrm>
              <a:off x="2608" y="981"/>
              <a:ext cx="31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3" name="" r:id="rId13" imgW="213995" imgH="155575" progId="Equation.3">
                      <p:embed/>
                    </p:oleObj>
                  </mc:Choice>
                  <mc:Fallback>
                    <p:oleObj name="" r:id="rId13" imgW="213995" imgH="155575" progId="Equation.3">
                      <p:embed/>
                      <p:pic>
                        <p:nvPicPr>
                          <p:cNvPr id="0" name="图片 3232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463416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608" y="981"/>
                            <a:ext cx="317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232" name="Object 25"/>
              <p:cNvGraphicFramePr>
                <a:graphicFrameLocks noChangeAspect="1"/>
              </p:cNvGraphicFramePr>
              <p:nvPr/>
            </p:nvGraphicFramePr>
            <p:xfrm>
              <a:off x="3061" y="754"/>
              <a:ext cx="251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8" name="" r:id="rId15" imgW="194310" imgH="135890" progId="Equation.3">
                      <p:embed/>
                    </p:oleObj>
                  </mc:Choice>
                  <mc:Fallback>
                    <p:oleObj name="" r:id="rId15" imgW="194310" imgH="135890" progId="Equation.3">
                      <p:embed/>
                      <p:pic>
                        <p:nvPicPr>
                          <p:cNvPr id="0" name="图片 3227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463416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061" y="754"/>
                            <a:ext cx="251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233" name="Object 26"/>
              <p:cNvGraphicFramePr>
                <a:graphicFrameLocks noChangeAspect="1"/>
              </p:cNvGraphicFramePr>
              <p:nvPr/>
            </p:nvGraphicFramePr>
            <p:xfrm>
              <a:off x="2517" y="1480"/>
              <a:ext cx="318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2" name="" r:id="rId17" imgW="213995" imgH="135890" progId="Equation.3">
                      <p:embed/>
                    </p:oleObj>
                  </mc:Choice>
                  <mc:Fallback>
                    <p:oleObj name="" r:id="rId17" imgW="213995" imgH="135890" progId="Equation.3">
                      <p:embed/>
                      <p:pic>
                        <p:nvPicPr>
                          <p:cNvPr id="0" name="图片 3231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463416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17" y="1480"/>
                            <a:ext cx="318" cy="2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4234" name="Text Box 27" descr="斜纹布"/>
            <p:cNvSpPr txBox="1"/>
            <p:nvPr/>
          </p:nvSpPr>
          <p:spPr>
            <a:xfrm>
              <a:off x="158" y="210"/>
              <a:ext cx="635" cy="337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latin typeface="Times New Roman" panose="02020603050405020304" pitchFamily="18" charset="0"/>
                  <a:ea typeface="仿宋_GB2312" pitchFamily="49" charset="-122"/>
                </a:rPr>
                <a:t>3.</a:t>
              </a:r>
              <a:endParaRPr lang="en-US" altLang="zh-CN" sz="28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446492" name="Oval 28" descr="斜纹布"/>
          <p:cNvSpPr>
            <a:spLocks noChangeArrowheads="1"/>
          </p:cNvSpPr>
          <p:nvPr/>
        </p:nvSpPr>
        <p:spPr bwMode="auto">
          <a:xfrm>
            <a:off x="1439863" y="1125538"/>
            <a:ext cx="3168650" cy="3068638"/>
          </a:xfrm>
          <a:prstGeom prst="ellipse">
            <a:avLst/>
          </a:prstGeom>
          <a:noFill/>
          <a:ln w="28575" algn="ctr">
            <a:solidFill>
              <a:schemeClr val="hlink"/>
            </a:solidFill>
            <a:prstDash val="dash"/>
            <a:rou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4464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4464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64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44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9861" name="Text Box 5"/>
          <p:cNvSpPr txBox="1"/>
          <p:nvPr/>
        </p:nvSpPr>
        <p:spPr>
          <a:xfrm>
            <a:off x="4067175" y="3644900"/>
            <a:ext cx="4608513" cy="9461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just" eaLnBrk="0" hangingPunct="0">
              <a:buClrTx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选定回路绕行方向，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>
              <a:buClrTx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顺时针或逆时针。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9867" name="Text Box 11"/>
          <p:cNvSpPr txBox="1"/>
          <p:nvPr/>
        </p:nvSpPr>
        <p:spPr>
          <a:xfrm>
            <a:off x="323850" y="260350"/>
            <a:ext cx="5400675" cy="604838"/>
          </a:xfrm>
          <a:prstGeom prst="rect">
            <a:avLst/>
          </a:prstGeom>
          <a:solidFill>
            <a:srgbClr val="FF3300"/>
          </a:solidFill>
          <a:ln w="19050">
            <a:noFill/>
          </a:ln>
        </p:spPr>
        <p:txBody>
          <a:bodyPr anchor="ctr" anchorCtr="0">
            <a:spAutoFit/>
          </a:bodyPr>
          <a:p>
            <a:pPr marL="666750" indent="-666750" algn="just" eaLnBrk="0" hangingPunct="0">
              <a:lnSpc>
                <a:spcPct val="120000"/>
              </a:lnSpc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基尔霍夫电压定律 </a:t>
            </a: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9934" name="Text Box 78"/>
          <p:cNvSpPr txBox="1"/>
          <p:nvPr/>
        </p:nvSpPr>
        <p:spPr>
          <a:xfrm>
            <a:off x="755650" y="906463"/>
            <a:ext cx="7885113" cy="1117600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 marL="666750" indent="-666750" eaLnBrk="0" hangingPunct="0">
              <a:lnSpc>
                <a:spcPct val="120000"/>
              </a:lnSpc>
              <a:buClrTx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(1)    </a:t>
            </a:r>
            <a:r>
              <a:rPr lang="zh-CN" altLang="en-US" sz="28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在</a:t>
            </a:r>
            <a:r>
              <a:rPr lang="zh-CN" altLang="zh-CN" sz="28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集总参数电路中，任一时刻，</a:t>
            </a:r>
            <a:r>
              <a:rPr lang="zh-CN" altLang="en-US" sz="28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沿任一闭合路径绕行，各支路电压的代数和等于零</a:t>
            </a:r>
            <a:r>
              <a:rPr lang="zh-CN" altLang="zh-CN" sz="28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sz="2800" dirty="0">
              <a:solidFill>
                <a:srgbClr val="F8FF65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49935" name="Object 79"/>
          <p:cNvGraphicFramePr>
            <a:graphicFrameLocks noChangeAspect="1"/>
          </p:cNvGraphicFramePr>
          <p:nvPr/>
        </p:nvGraphicFramePr>
        <p:xfrm>
          <a:off x="1763713" y="2024063"/>
          <a:ext cx="22320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" imgW="700405" imgH="408305" progId="Equation.3">
                  <p:embed/>
                </p:oleObj>
              </mc:Choice>
              <mc:Fallback>
                <p:oleObj name="" r:id="rId1" imgW="700405" imgH="408305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713" y="2024063"/>
                        <a:ext cx="2232025" cy="11017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CC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9998" name="Group 142"/>
          <p:cNvGrpSpPr/>
          <p:nvPr/>
        </p:nvGrpSpPr>
        <p:grpSpPr>
          <a:xfrm>
            <a:off x="0" y="3141663"/>
            <a:ext cx="3887788" cy="3438525"/>
            <a:chOff x="340" y="1938"/>
            <a:chExt cx="2239" cy="2088"/>
          </a:xfrm>
        </p:grpSpPr>
        <p:sp>
          <p:nvSpPr>
            <p:cNvPr id="95238" name="Oval 140"/>
            <p:cNvSpPr/>
            <p:nvPr/>
          </p:nvSpPr>
          <p:spPr>
            <a:xfrm rot="5400000">
              <a:off x="778" y="2523"/>
              <a:ext cx="288" cy="288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39" name="Oval 82"/>
            <p:cNvSpPr/>
            <p:nvPr/>
          </p:nvSpPr>
          <p:spPr>
            <a:xfrm>
              <a:off x="1091" y="3516"/>
              <a:ext cx="288" cy="288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40" name="Line 84"/>
            <p:cNvSpPr/>
            <p:nvPr/>
          </p:nvSpPr>
          <p:spPr>
            <a:xfrm>
              <a:off x="923" y="2352"/>
              <a:ext cx="124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95241" name="Rectangle 85"/>
            <p:cNvSpPr/>
            <p:nvPr/>
          </p:nvSpPr>
          <p:spPr>
            <a:xfrm>
              <a:off x="1343" y="2268"/>
              <a:ext cx="384" cy="144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42" name="Line 86"/>
            <p:cNvSpPr/>
            <p:nvPr/>
          </p:nvSpPr>
          <p:spPr>
            <a:xfrm>
              <a:off x="923" y="2352"/>
              <a:ext cx="0" cy="130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43" name="Rectangle 87"/>
            <p:cNvSpPr/>
            <p:nvPr/>
          </p:nvSpPr>
          <p:spPr>
            <a:xfrm rot="-5400000">
              <a:off x="743" y="3097"/>
              <a:ext cx="384" cy="144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44" name="Line 88"/>
            <p:cNvSpPr/>
            <p:nvPr/>
          </p:nvSpPr>
          <p:spPr>
            <a:xfrm>
              <a:off x="923" y="3657"/>
              <a:ext cx="124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95245" name="Rectangle 89"/>
            <p:cNvSpPr/>
            <p:nvPr/>
          </p:nvSpPr>
          <p:spPr>
            <a:xfrm>
              <a:off x="1691" y="3583"/>
              <a:ext cx="384" cy="144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46" name="Line 90"/>
            <p:cNvSpPr/>
            <p:nvPr/>
          </p:nvSpPr>
          <p:spPr>
            <a:xfrm>
              <a:off x="2171" y="2352"/>
              <a:ext cx="0" cy="130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95247" name="Rectangle 91"/>
            <p:cNvSpPr/>
            <p:nvPr/>
          </p:nvSpPr>
          <p:spPr>
            <a:xfrm rot="-5400000">
              <a:off x="1979" y="2940"/>
              <a:ext cx="384" cy="144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48" name="Line 92"/>
            <p:cNvSpPr/>
            <p:nvPr/>
          </p:nvSpPr>
          <p:spPr>
            <a:xfrm>
              <a:off x="2171" y="3655"/>
              <a:ext cx="348" cy="23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49" name="Line 93"/>
            <p:cNvSpPr/>
            <p:nvPr/>
          </p:nvSpPr>
          <p:spPr>
            <a:xfrm flipV="1">
              <a:off x="2159" y="2096"/>
              <a:ext cx="420" cy="257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50" name="Line 94"/>
            <p:cNvSpPr/>
            <p:nvPr/>
          </p:nvSpPr>
          <p:spPr>
            <a:xfrm flipH="1">
              <a:off x="575" y="3655"/>
              <a:ext cx="336" cy="20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51" name="Line 95"/>
            <p:cNvSpPr/>
            <p:nvPr/>
          </p:nvSpPr>
          <p:spPr>
            <a:xfrm>
              <a:off x="575" y="2065"/>
              <a:ext cx="348" cy="28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52" name="Line 96"/>
            <p:cNvSpPr/>
            <p:nvPr/>
          </p:nvSpPr>
          <p:spPr>
            <a:xfrm>
              <a:off x="839" y="3384"/>
              <a:ext cx="0" cy="27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5253" name="Line 97"/>
            <p:cNvSpPr/>
            <p:nvPr/>
          </p:nvSpPr>
          <p:spPr>
            <a:xfrm flipH="1" flipV="1">
              <a:off x="1429" y="3702"/>
              <a:ext cx="240" cy="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5254" name="Line 98"/>
            <p:cNvSpPr/>
            <p:nvPr/>
          </p:nvSpPr>
          <p:spPr>
            <a:xfrm>
              <a:off x="1792" y="2250"/>
              <a:ext cx="282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5255" name="Line 99"/>
            <p:cNvSpPr/>
            <p:nvPr/>
          </p:nvSpPr>
          <p:spPr>
            <a:xfrm flipV="1">
              <a:off x="2245" y="3249"/>
              <a:ext cx="0" cy="27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5256" name="Text Box 100"/>
            <p:cNvSpPr txBox="1"/>
            <p:nvPr/>
          </p:nvSpPr>
          <p:spPr>
            <a:xfrm>
              <a:off x="522" y="3343"/>
              <a:ext cx="366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57" name="Text Box 101"/>
            <p:cNvSpPr txBox="1"/>
            <p:nvPr/>
          </p:nvSpPr>
          <p:spPr>
            <a:xfrm>
              <a:off x="575" y="2322"/>
              <a:ext cx="204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58" name="Text Box 102"/>
            <p:cNvSpPr txBox="1"/>
            <p:nvPr/>
          </p:nvSpPr>
          <p:spPr>
            <a:xfrm>
              <a:off x="340" y="2528"/>
              <a:ext cx="432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59" name="Text Box 103"/>
            <p:cNvSpPr txBox="1"/>
            <p:nvPr/>
          </p:nvSpPr>
          <p:spPr>
            <a:xfrm>
              <a:off x="443" y="3030"/>
              <a:ext cx="396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60" name="Text Box 104"/>
            <p:cNvSpPr txBox="1"/>
            <p:nvPr/>
          </p:nvSpPr>
          <p:spPr>
            <a:xfrm>
              <a:off x="1307" y="3366"/>
              <a:ext cx="432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61" name="Text Box 105"/>
            <p:cNvSpPr txBox="1"/>
            <p:nvPr/>
          </p:nvSpPr>
          <p:spPr>
            <a:xfrm>
              <a:off x="875" y="3653"/>
              <a:ext cx="168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62" name="Text Box 106"/>
            <p:cNvSpPr txBox="1"/>
            <p:nvPr/>
          </p:nvSpPr>
          <p:spPr>
            <a:xfrm>
              <a:off x="1259" y="3749"/>
              <a:ext cx="312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63" name="Text Box 107"/>
            <p:cNvSpPr txBox="1"/>
            <p:nvPr/>
          </p:nvSpPr>
          <p:spPr>
            <a:xfrm>
              <a:off x="1019" y="3749"/>
              <a:ext cx="432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64" name="Text Box 108"/>
            <p:cNvSpPr txBox="1"/>
            <p:nvPr/>
          </p:nvSpPr>
          <p:spPr>
            <a:xfrm>
              <a:off x="1727" y="3702"/>
              <a:ext cx="372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65" name="Text Box 109"/>
            <p:cNvSpPr txBox="1"/>
            <p:nvPr/>
          </p:nvSpPr>
          <p:spPr>
            <a:xfrm>
              <a:off x="2290" y="3299"/>
              <a:ext cx="272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66" name="Text Box 110"/>
            <p:cNvSpPr txBox="1"/>
            <p:nvPr/>
          </p:nvSpPr>
          <p:spPr>
            <a:xfrm>
              <a:off x="2200" y="2890"/>
              <a:ext cx="363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67" name="Text Box 111"/>
            <p:cNvSpPr txBox="1"/>
            <p:nvPr/>
          </p:nvSpPr>
          <p:spPr>
            <a:xfrm>
              <a:off x="1343" y="1982"/>
              <a:ext cx="396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68" name="Text Box 112"/>
            <p:cNvSpPr txBox="1"/>
            <p:nvPr/>
          </p:nvSpPr>
          <p:spPr>
            <a:xfrm>
              <a:off x="1837" y="1938"/>
              <a:ext cx="300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69" name="Text Box 113"/>
            <p:cNvSpPr txBox="1"/>
            <p:nvPr/>
          </p:nvSpPr>
          <p:spPr>
            <a:xfrm>
              <a:off x="431" y="2573"/>
              <a:ext cx="204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endPara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70" name="Text Box 117"/>
            <p:cNvSpPr txBox="1"/>
            <p:nvPr/>
          </p:nvSpPr>
          <p:spPr>
            <a:xfrm>
              <a:off x="567" y="2709"/>
              <a:ext cx="168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249974" name="Group 118"/>
          <p:cNvGrpSpPr/>
          <p:nvPr/>
        </p:nvGrpSpPr>
        <p:grpSpPr>
          <a:xfrm>
            <a:off x="2592388" y="4365625"/>
            <a:ext cx="493712" cy="819150"/>
            <a:chOff x="1673" y="401"/>
            <a:chExt cx="311" cy="516"/>
          </a:xfrm>
        </p:grpSpPr>
        <p:sp>
          <p:nvSpPr>
            <p:cNvPr id="95272" name="Line 119"/>
            <p:cNvSpPr/>
            <p:nvPr/>
          </p:nvSpPr>
          <p:spPr>
            <a:xfrm>
              <a:off x="1764" y="917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73" name="Line 120"/>
            <p:cNvSpPr/>
            <p:nvPr/>
          </p:nvSpPr>
          <p:spPr>
            <a:xfrm>
              <a:off x="1764" y="485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74" name="Line 121"/>
            <p:cNvSpPr/>
            <p:nvPr/>
          </p:nvSpPr>
          <p:spPr>
            <a:xfrm rot="-5400000">
              <a:off x="1764" y="485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75" name="Text Box 122"/>
            <p:cNvSpPr txBox="1"/>
            <p:nvPr/>
          </p:nvSpPr>
          <p:spPr>
            <a:xfrm>
              <a:off x="1673" y="593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249979" name="Group 123"/>
          <p:cNvGrpSpPr/>
          <p:nvPr/>
        </p:nvGrpSpPr>
        <p:grpSpPr>
          <a:xfrm>
            <a:off x="1152525" y="4654550"/>
            <a:ext cx="493713" cy="819150"/>
            <a:chOff x="1673" y="401"/>
            <a:chExt cx="311" cy="516"/>
          </a:xfrm>
        </p:grpSpPr>
        <p:sp>
          <p:nvSpPr>
            <p:cNvPr id="95277" name="Line 124"/>
            <p:cNvSpPr/>
            <p:nvPr/>
          </p:nvSpPr>
          <p:spPr>
            <a:xfrm>
              <a:off x="1764" y="917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78" name="Line 125"/>
            <p:cNvSpPr/>
            <p:nvPr/>
          </p:nvSpPr>
          <p:spPr>
            <a:xfrm>
              <a:off x="1764" y="485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79" name="Line 126"/>
            <p:cNvSpPr/>
            <p:nvPr/>
          </p:nvSpPr>
          <p:spPr>
            <a:xfrm rot="-5400000">
              <a:off x="1764" y="485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80" name="Text Box 127"/>
            <p:cNvSpPr txBox="1"/>
            <p:nvPr/>
          </p:nvSpPr>
          <p:spPr>
            <a:xfrm>
              <a:off x="1673" y="593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249984" name="Group 128"/>
          <p:cNvGrpSpPr/>
          <p:nvPr/>
        </p:nvGrpSpPr>
        <p:grpSpPr>
          <a:xfrm>
            <a:off x="1584325" y="3862388"/>
            <a:ext cx="1058863" cy="457200"/>
            <a:chOff x="3291" y="1678"/>
            <a:chExt cx="667" cy="288"/>
          </a:xfrm>
        </p:grpSpPr>
        <p:sp>
          <p:nvSpPr>
            <p:cNvPr id="95282" name="Line 129"/>
            <p:cNvSpPr/>
            <p:nvPr/>
          </p:nvSpPr>
          <p:spPr>
            <a:xfrm>
              <a:off x="3790" y="1824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5283" name="Group 130"/>
            <p:cNvGrpSpPr/>
            <p:nvPr/>
          </p:nvGrpSpPr>
          <p:grpSpPr>
            <a:xfrm>
              <a:off x="3291" y="1728"/>
              <a:ext cx="168" cy="168"/>
              <a:chOff x="3303" y="1716"/>
              <a:chExt cx="168" cy="168"/>
            </a:xfrm>
          </p:grpSpPr>
          <p:sp>
            <p:nvSpPr>
              <p:cNvPr id="95284" name="Line 131"/>
              <p:cNvSpPr/>
              <p:nvPr/>
            </p:nvSpPr>
            <p:spPr>
              <a:xfrm>
                <a:off x="3303" y="1812"/>
                <a:ext cx="16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285" name="Line 132"/>
              <p:cNvSpPr/>
              <p:nvPr/>
            </p:nvSpPr>
            <p:spPr>
              <a:xfrm rot="-5400000">
                <a:off x="3303" y="1800"/>
                <a:ext cx="16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5286" name="Text Box 133"/>
            <p:cNvSpPr txBox="1"/>
            <p:nvPr/>
          </p:nvSpPr>
          <p:spPr>
            <a:xfrm>
              <a:off x="3459" y="1678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249990" name="Group 134"/>
          <p:cNvGrpSpPr/>
          <p:nvPr/>
        </p:nvGrpSpPr>
        <p:grpSpPr>
          <a:xfrm>
            <a:off x="2233613" y="5373688"/>
            <a:ext cx="925512" cy="457200"/>
            <a:chOff x="1408" y="3696"/>
            <a:chExt cx="583" cy="288"/>
          </a:xfrm>
        </p:grpSpPr>
        <p:grpSp>
          <p:nvGrpSpPr>
            <p:cNvPr id="95288" name="Group 135"/>
            <p:cNvGrpSpPr/>
            <p:nvPr/>
          </p:nvGrpSpPr>
          <p:grpSpPr>
            <a:xfrm>
              <a:off x="1823" y="3760"/>
              <a:ext cx="168" cy="168"/>
              <a:chOff x="3303" y="1716"/>
              <a:chExt cx="168" cy="168"/>
            </a:xfrm>
          </p:grpSpPr>
          <p:sp>
            <p:nvSpPr>
              <p:cNvPr id="95289" name="Line 136"/>
              <p:cNvSpPr/>
              <p:nvPr/>
            </p:nvSpPr>
            <p:spPr>
              <a:xfrm>
                <a:off x="3303" y="1812"/>
                <a:ext cx="16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290" name="Line 137"/>
              <p:cNvSpPr/>
              <p:nvPr/>
            </p:nvSpPr>
            <p:spPr>
              <a:xfrm rot="-5400000">
                <a:off x="3303" y="1800"/>
                <a:ext cx="16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5291" name="Text Box 138"/>
            <p:cNvSpPr txBox="1"/>
            <p:nvPr/>
          </p:nvSpPr>
          <p:spPr>
            <a:xfrm>
              <a:off x="1536" y="3696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5292" name="Line 139"/>
            <p:cNvSpPr/>
            <p:nvPr/>
          </p:nvSpPr>
          <p:spPr>
            <a:xfrm>
              <a:off x="1408" y="3856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50000" name="Text Box 144"/>
          <p:cNvSpPr txBox="1"/>
          <p:nvPr/>
        </p:nvSpPr>
        <p:spPr>
          <a:xfrm>
            <a:off x="4103688" y="2924175"/>
            <a:ext cx="5256212" cy="51911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just" eaLnBrk="0" hangingPunct="0">
              <a:buClrTx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标定各元件电压参考方向     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50005" name="Group 149"/>
          <p:cNvGrpSpPr/>
          <p:nvPr/>
        </p:nvGrpSpPr>
        <p:grpSpPr>
          <a:xfrm>
            <a:off x="1800225" y="4365625"/>
            <a:ext cx="403225" cy="1092200"/>
            <a:chOff x="4980" y="1428"/>
            <a:chExt cx="212" cy="594"/>
          </a:xfrm>
        </p:grpSpPr>
        <p:sp>
          <p:nvSpPr>
            <p:cNvPr id="95295" name="Arc 150"/>
            <p:cNvSpPr/>
            <p:nvPr/>
          </p:nvSpPr>
          <p:spPr>
            <a:xfrm>
              <a:off x="4980" y="1428"/>
              <a:ext cx="212" cy="5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200" h="43200" fill="none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</a:path>
                <a:path w="43200" h="43200" stroke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296" name="Text Box 151"/>
            <p:cNvSpPr txBox="1"/>
            <p:nvPr/>
          </p:nvSpPr>
          <p:spPr>
            <a:xfrm>
              <a:off x="5038" y="1581"/>
              <a:ext cx="96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endPara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0018" name="Text Box 162"/>
          <p:cNvSpPr txBox="1"/>
          <p:nvPr/>
        </p:nvSpPr>
        <p:spPr>
          <a:xfrm>
            <a:off x="4257675" y="5265738"/>
            <a:ext cx="4886325" cy="1373187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支路电压的参考方向与回路的绕行方向一致者取</a:t>
            </a:r>
            <a:r>
              <a:rPr lang="zh-CN" altLang="en-US" sz="28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8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800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，若相反取</a:t>
            </a:r>
            <a:r>
              <a:rPr lang="zh-CN" altLang="en-US" sz="28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800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800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0019" name="Text Box 163"/>
          <p:cNvSpPr txBox="1"/>
          <p:nvPr/>
        </p:nvSpPr>
        <p:spPr>
          <a:xfrm>
            <a:off x="4103688" y="4581525"/>
            <a:ext cx="4140200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KVL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定律列写方程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4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4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9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9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9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9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9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9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0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0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0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0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/>
      <p:bldP spid="249867" grpId="0" animBg="1"/>
      <p:bldP spid="249934" grpId="0"/>
      <p:bldP spid="250000" grpId="0"/>
      <p:bldP spid="250018" grpId="0" animBg="1"/>
      <p:bldP spid="25001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23" name="Text Box 3"/>
          <p:cNvSpPr txBox="1"/>
          <p:nvPr/>
        </p:nvSpPr>
        <p:spPr>
          <a:xfrm>
            <a:off x="4500563" y="1736725"/>
            <a:ext cx="4643437" cy="51911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–U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+U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+U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+U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+U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S4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24" name="Text Box 4"/>
          <p:cNvSpPr txBox="1"/>
          <p:nvPr/>
        </p:nvSpPr>
        <p:spPr>
          <a:xfrm>
            <a:off x="323850" y="260350"/>
            <a:ext cx="5400675" cy="604838"/>
          </a:xfrm>
          <a:prstGeom prst="rect">
            <a:avLst/>
          </a:prstGeom>
          <a:solidFill>
            <a:srgbClr val="FF3300"/>
          </a:solidFill>
          <a:ln w="19050">
            <a:noFill/>
          </a:ln>
        </p:spPr>
        <p:txBody>
          <a:bodyPr anchor="ctr" anchorCtr="0">
            <a:spAutoFit/>
          </a:bodyPr>
          <a:p>
            <a:pPr marL="666750" indent="-666750" algn="just" eaLnBrk="0" hangingPunct="0">
              <a:lnSpc>
                <a:spcPct val="120000"/>
              </a:lnSpc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基尔霍夫电压定律 </a:t>
            </a: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440328" name="Group 8"/>
          <p:cNvGrpSpPr/>
          <p:nvPr/>
        </p:nvGrpSpPr>
        <p:grpSpPr>
          <a:xfrm>
            <a:off x="0" y="1341438"/>
            <a:ext cx="3887788" cy="3438525"/>
            <a:chOff x="340" y="1938"/>
            <a:chExt cx="2239" cy="2088"/>
          </a:xfrm>
        </p:grpSpPr>
        <p:sp>
          <p:nvSpPr>
            <p:cNvPr id="96260" name="Oval 9"/>
            <p:cNvSpPr/>
            <p:nvPr/>
          </p:nvSpPr>
          <p:spPr>
            <a:xfrm rot="5400000">
              <a:off x="778" y="2523"/>
              <a:ext cx="288" cy="288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61" name="Oval 10"/>
            <p:cNvSpPr/>
            <p:nvPr/>
          </p:nvSpPr>
          <p:spPr>
            <a:xfrm>
              <a:off x="1091" y="3516"/>
              <a:ext cx="288" cy="288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62" name="Line 11"/>
            <p:cNvSpPr/>
            <p:nvPr/>
          </p:nvSpPr>
          <p:spPr>
            <a:xfrm>
              <a:off x="923" y="2352"/>
              <a:ext cx="124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96263" name="Rectangle 12"/>
            <p:cNvSpPr/>
            <p:nvPr/>
          </p:nvSpPr>
          <p:spPr>
            <a:xfrm>
              <a:off x="1343" y="2268"/>
              <a:ext cx="384" cy="144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64" name="Line 13"/>
            <p:cNvSpPr/>
            <p:nvPr/>
          </p:nvSpPr>
          <p:spPr>
            <a:xfrm>
              <a:off x="923" y="2352"/>
              <a:ext cx="0" cy="130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65" name="Rectangle 14"/>
            <p:cNvSpPr/>
            <p:nvPr/>
          </p:nvSpPr>
          <p:spPr>
            <a:xfrm rot="-5400000">
              <a:off x="743" y="3097"/>
              <a:ext cx="384" cy="144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66" name="Line 15"/>
            <p:cNvSpPr/>
            <p:nvPr/>
          </p:nvSpPr>
          <p:spPr>
            <a:xfrm>
              <a:off x="923" y="3657"/>
              <a:ext cx="124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96267" name="Rectangle 16"/>
            <p:cNvSpPr/>
            <p:nvPr/>
          </p:nvSpPr>
          <p:spPr>
            <a:xfrm>
              <a:off x="1691" y="3583"/>
              <a:ext cx="384" cy="144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68" name="Line 17"/>
            <p:cNvSpPr/>
            <p:nvPr/>
          </p:nvSpPr>
          <p:spPr>
            <a:xfrm>
              <a:off x="2171" y="2352"/>
              <a:ext cx="0" cy="130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96269" name="Rectangle 18"/>
            <p:cNvSpPr/>
            <p:nvPr/>
          </p:nvSpPr>
          <p:spPr>
            <a:xfrm rot="-5400000">
              <a:off x="1979" y="2940"/>
              <a:ext cx="384" cy="144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70" name="Line 19"/>
            <p:cNvSpPr/>
            <p:nvPr/>
          </p:nvSpPr>
          <p:spPr>
            <a:xfrm>
              <a:off x="2171" y="3655"/>
              <a:ext cx="348" cy="23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71" name="Line 20"/>
            <p:cNvSpPr/>
            <p:nvPr/>
          </p:nvSpPr>
          <p:spPr>
            <a:xfrm flipV="1">
              <a:off x="2159" y="2096"/>
              <a:ext cx="420" cy="257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72" name="Line 21"/>
            <p:cNvSpPr/>
            <p:nvPr/>
          </p:nvSpPr>
          <p:spPr>
            <a:xfrm flipH="1">
              <a:off x="575" y="3655"/>
              <a:ext cx="336" cy="20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73" name="Line 22"/>
            <p:cNvSpPr/>
            <p:nvPr/>
          </p:nvSpPr>
          <p:spPr>
            <a:xfrm>
              <a:off x="575" y="2065"/>
              <a:ext cx="348" cy="28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74" name="Line 23"/>
            <p:cNvSpPr/>
            <p:nvPr/>
          </p:nvSpPr>
          <p:spPr>
            <a:xfrm>
              <a:off x="839" y="3384"/>
              <a:ext cx="0" cy="27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75" name="Line 24"/>
            <p:cNvSpPr/>
            <p:nvPr/>
          </p:nvSpPr>
          <p:spPr>
            <a:xfrm flipH="1" flipV="1">
              <a:off x="1429" y="3702"/>
              <a:ext cx="240" cy="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76" name="Line 25"/>
            <p:cNvSpPr/>
            <p:nvPr/>
          </p:nvSpPr>
          <p:spPr>
            <a:xfrm>
              <a:off x="1792" y="2250"/>
              <a:ext cx="282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77" name="Line 26"/>
            <p:cNvSpPr/>
            <p:nvPr/>
          </p:nvSpPr>
          <p:spPr>
            <a:xfrm flipV="1">
              <a:off x="2245" y="3249"/>
              <a:ext cx="0" cy="27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78" name="Text Box 27"/>
            <p:cNvSpPr txBox="1"/>
            <p:nvPr/>
          </p:nvSpPr>
          <p:spPr>
            <a:xfrm>
              <a:off x="522" y="3343"/>
              <a:ext cx="366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79" name="Text Box 28"/>
            <p:cNvSpPr txBox="1"/>
            <p:nvPr/>
          </p:nvSpPr>
          <p:spPr>
            <a:xfrm>
              <a:off x="575" y="2322"/>
              <a:ext cx="204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80" name="Text Box 29"/>
            <p:cNvSpPr txBox="1"/>
            <p:nvPr/>
          </p:nvSpPr>
          <p:spPr>
            <a:xfrm>
              <a:off x="340" y="2528"/>
              <a:ext cx="432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81" name="Text Box 30"/>
            <p:cNvSpPr txBox="1"/>
            <p:nvPr/>
          </p:nvSpPr>
          <p:spPr>
            <a:xfrm>
              <a:off x="443" y="3030"/>
              <a:ext cx="396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82" name="Text Box 31"/>
            <p:cNvSpPr txBox="1"/>
            <p:nvPr/>
          </p:nvSpPr>
          <p:spPr>
            <a:xfrm>
              <a:off x="1307" y="3366"/>
              <a:ext cx="432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83" name="Text Box 32"/>
            <p:cNvSpPr txBox="1"/>
            <p:nvPr/>
          </p:nvSpPr>
          <p:spPr>
            <a:xfrm>
              <a:off x="875" y="3653"/>
              <a:ext cx="168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84" name="Text Box 33"/>
            <p:cNvSpPr txBox="1"/>
            <p:nvPr/>
          </p:nvSpPr>
          <p:spPr>
            <a:xfrm>
              <a:off x="1259" y="3749"/>
              <a:ext cx="312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85" name="Text Box 34"/>
            <p:cNvSpPr txBox="1"/>
            <p:nvPr/>
          </p:nvSpPr>
          <p:spPr>
            <a:xfrm>
              <a:off x="1019" y="3749"/>
              <a:ext cx="432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86" name="Text Box 35"/>
            <p:cNvSpPr txBox="1"/>
            <p:nvPr/>
          </p:nvSpPr>
          <p:spPr>
            <a:xfrm>
              <a:off x="1727" y="3702"/>
              <a:ext cx="372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87" name="Text Box 36"/>
            <p:cNvSpPr txBox="1"/>
            <p:nvPr/>
          </p:nvSpPr>
          <p:spPr>
            <a:xfrm>
              <a:off x="2290" y="3299"/>
              <a:ext cx="272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88" name="Text Box 37"/>
            <p:cNvSpPr txBox="1"/>
            <p:nvPr/>
          </p:nvSpPr>
          <p:spPr>
            <a:xfrm>
              <a:off x="2200" y="2890"/>
              <a:ext cx="363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89" name="Text Box 38"/>
            <p:cNvSpPr txBox="1"/>
            <p:nvPr/>
          </p:nvSpPr>
          <p:spPr>
            <a:xfrm>
              <a:off x="1343" y="1982"/>
              <a:ext cx="396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90" name="Text Box 39"/>
            <p:cNvSpPr txBox="1"/>
            <p:nvPr/>
          </p:nvSpPr>
          <p:spPr>
            <a:xfrm>
              <a:off x="1837" y="1938"/>
              <a:ext cx="300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91" name="Text Box 40"/>
            <p:cNvSpPr txBox="1"/>
            <p:nvPr/>
          </p:nvSpPr>
          <p:spPr>
            <a:xfrm>
              <a:off x="431" y="2573"/>
              <a:ext cx="204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endPara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292" name="Text Box 41"/>
            <p:cNvSpPr txBox="1"/>
            <p:nvPr/>
          </p:nvSpPr>
          <p:spPr>
            <a:xfrm>
              <a:off x="567" y="2709"/>
              <a:ext cx="168" cy="27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40362" name="Group 42"/>
          <p:cNvGrpSpPr/>
          <p:nvPr/>
        </p:nvGrpSpPr>
        <p:grpSpPr>
          <a:xfrm>
            <a:off x="2592388" y="2565400"/>
            <a:ext cx="493712" cy="819150"/>
            <a:chOff x="1673" y="401"/>
            <a:chExt cx="311" cy="516"/>
          </a:xfrm>
        </p:grpSpPr>
        <p:sp>
          <p:nvSpPr>
            <p:cNvPr id="96294" name="Line 43"/>
            <p:cNvSpPr/>
            <p:nvPr/>
          </p:nvSpPr>
          <p:spPr>
            <a:xfrm>
              <a:off x="1764" y="917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95" name="Line 44"/>
            <p:cNvSpPr/>
            <p:nvPr/>
          </p:nvSpPr>
          <p:spPr>
            <a:xfrm>
              <a:off x="1764" y="485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96" name="Line 45"/>
            <p:cNvSpPr/>
            <p:nvPr/>
          </p:nvSpPr>
          <p:spPr>
            <a:xfrm rot="-5400000">
              <a:off x="1764" y="485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97" name="Text Box 46"/>
            <p:cNvSpPr txBox="1"/>
            <p:nvPr/>
          </p:nvSpPr>
          <p:spPr>
            <a:xfrm>
              <a:off x="1673" y="593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40367" name="Group 47"/>
          <p:cNvGrpSpPr/>
          <p:nvPr/>
        </p:nvGrpSpPr>
        <p:grpSpPr>
          <a:xfrm>
            <a:off x="1152525" y="2854325"/>
            <a:ext cx="493713" cy="819150"/>
            <a:chOff x="1673" y="401"/>
            <a:chExt cx="311" cy="516"/>
          </a:xfrm>
        </p:grpSpPr>
        <p:sp>
          <p:nvSpPr>
            <p:cNvPr id="96299" name="Line 48"/>
            <p:cNvSpPr/>
            <p:nvPr/>
          </p:nvSpPr>
          <p:spPr>
            <a:xfrm>
              <a:off x="1764" y="917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300" name="Line 49"/>
            <p:cNvSpPr/>
            <p:nvPr/>
          </p:nvSpPr>
          <p:spPr>
            <a:xfrm>
              <a:off x="1764" y="485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301" name="Line 50"/>
            <p:cNvSpPr/>
            <p:nvPr/>
          </p:nvSpPr>
          <p:spPr>
            <a:xfrm rot="-5400000">
              <a:off x="1764" y="485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302" name="Text Box 51"/>
            <p:cNvSpPr txBox="1"/>
            <p:nvPr/>
          </p:nvSpPr>
          <p:spPr>
            <a:xfrm>
              <a:off x="1673" y="593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40372" name="Group 52"/>
          <p:cNvGrpSpPr/>
          <p:nvPr/>
        </p:nvGrpSpPr>
        <p:grpSpPr>
          <a:xfrm>
            <a:off x="1584325" y="2062163"/>
            <a:ext cx="1058863" cy="457200"/>
            <a:chOff x="3291" y="1678"/>
            <a:chExt cx="667" cy="288"/>
          </a:xfrm>
        </p:grpSpPr>
        <p:sp>
          <p:nvSpPr>
            <p:cNvPr id="96304" name="Line 53"/>
            <p:cNvSpPr/>
            <p:nvPr/>
          </p:nvSpPr>
          <p:spPr>
            <a:xfrm>
              <a:off x="3790" y="1824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6305" name="Group 54"/>
            <p:cNvGrpSpPr/>
            <p:nvPr/>
          </p:nvGrpSpPr>
          <p:grpSpPr>
            <a:xfrm>
              <a:off x="3291" y="1728"/>
              <a:ext cx="168" cy="168"/>
              <a:chOff x="3303" y="1716"/>
              <a:chExt cx="168" cy="168"/>
            </a:xfrm>
          </p:grpSpPr>
          <p:sp>
            <p:nvSpPr>
              <p:cNvPr id="96306" name="Line 55"/>
              <p:cNvSpPr/>
              <p:nvPr/>
            </p:nvSpPr>
            <p:spPr>
              <a:xfrm>
                <a:off x="3303" y="1812"/>
                <a:ext cx="16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307" name="Line 56"/>
              <p:cNvSpPr/>
              <p:nvPr/>
            </p:nvSpPr>
            <p:spPr>
              <a:xfrm rot="-5400000">
                <a:off x="3303" y="1800"/>
                <a:ext cx="16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6308" name="Text Box 57"/>
            <p:cNvSpPr txBox="1"/>
            <p:nvPr/>
          </p:nvSpPr>
          <p:spPr>
            <a:xfrm>
              <a:off x="3459" y="1678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40378" name="Group 58"/>
          <p:cNvGrpSpPr/>
          <p:nvPr/>
        </p:nvGrpSpPr>
        <p:grpSpPr>
          <a:xfrm>
            <a:off x="2233613" y="3573463"/>
            <a:ext cx="925512" cy="457200"/>
            <a:chOff x="1408" y="3696"/>
            <a:chExt cx="583" cy="288"/>
          </a:xfrm>
        </p:grpSpPr>
        <p:grpSp>
          <p:nvGrpSpPr>
            <p:cNvPr id="96310" name="Group 59"/>
            <p:cNvGrpSpPr/>
            <p:nvPr/>
          </p:nvGrpSpPr>
          <p:grpSpPr>
            <a:xfrm>
              <a:off x="1823" y="3760"/>
              <a:ext cx="168" cy="168"/>
              <a:chOff x="3303" y="1716"/>
              <a:chExt cx="168" cy="168"/>
            </a:xfrm>
          </p:grpSpPr>
          <p:sp>
            <p:nvSpPr>
              <p:cNvPr id="96311" name="Line 60"/>
              <p:cNvSpPr/>
              <p:nvPr/>
            </p:nvSpPr>
            <p:spPr>
              <a:xfrm>
                <a:off x="3303" y="1812"/>
                <a:ext cx="16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312" name="Line 61"/>
              <p:cNvSpPr/>
              <p:nvPr/>
            </p:nvSpPr>
            <p:spPr>
              <a:xfrm rot="-5400000">
                <a:off x="3303" y="1800"/>
                <a:ext cx="16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6313" name="Text Box 62"/>
            <p:cNvSpPr txBox="1"/>
            <p:nvPr/>
          </p:nvSpPr>
          <p:spPr>
            <a:xfrm>
              <a:off x="1536" y="3696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314" name="Line 63"/>
            <p:cNvSpPr/>
            <p:nvPr/>
          </p:nvSpPr>
          <p:spPr>
            <a:xfrm>
              <a:off x="1408" y="3856"/>
              <a:ext cx="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0385" name="Text Box 65"/>
          <p:cNvSpPr txBox="1"/>
          <p:nvPr/>
        </p:nvSpPr>
        <p:spPr>
          <a:xfrm>
            <a:off x="5219700" y="2744788"/>
            <a:ext cx="3744913" cy="51911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+U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+U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+U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S4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+U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S1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40386" name="Text Box 66"/>
          <p:cNvSpPr txBox="1"/>
          <p:nvPr/>
        </p:nvSpPr>
        <p:spPr>
          <a:xfrm>
            <a:off x="4211638" y="2816225"/>
            <a:ext cx="12239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或：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40387" name="Text Box 67"/>
          <p:cNvSpPr txBox="1"/>
          <p:nvPr/>
        </p:nvSpPr>
        <p:spPr>
          <a:xfrm>
            <a:off x="4319588" y="3681413"/>
            <a:ext cx="5076825" cy="51911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–R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+R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–R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+R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=U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–U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S4</a:t>
            </a:r>
            <a:endParaRPr lang="en-US" altLang="zh-CN" sz="28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40388" name="Group 68"/>
          <p:cNvGrpSpPr/>
          <p:nvPr/>
        </p:nvGrpSpPr>
        <p:grpSpPr>
          <a:xfrm>
            <a:off x="1800225" y="2565400"/>
            <a:ext cx="403225" cy="1092200"/>
            <a:chOff x="4980" y="1428"/>
            <a:chExt cx="212" cy="594"/>
          </a:xfrm>
        </p:grpSpPr>
        <p:sp>
          <p:nvSpPr>
            <p:cNvPr id="96319" name="Arc 69"/>
            <p:cNvSpPr/>
            <p:nvPr/>
          </p:nvSpPr>
          <p:spPr>
            <a:xfrm>
              <a:off x="4980" y="1428"/>
              <a:ext cx="212" cy="5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200" h="43200" fill="none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</a:path>
                <a:path w="43200" h="43200" stroke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20" name="Text Box 70"/>
            <p:cNvSpPr txBox="1"/>
            <p:nvPr/>
          </p:nvSpPr>
          <p:spPr>
            <a:xfrm>
              <a:off x="5038" y="1581"/>
              <a:ext cx="96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buClrTx/>
              </a:pPr>
              <a:endPara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392" name="Rectangle 72"/>
          <p:cNvSpPr/>
          <p:nvPr/>
        </p:nvSpPr>
        <p:spPr>
          <a:xfrm>
            <a:off x="501650" y="4905375"/>
            <a:ext cx="864235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(2)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在任一瞬间，从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回路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中任一点出发，沿回路循行一周，则在这个方向上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电位升之和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等于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电位降之和。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0393" name="Object 73"/>
          <p:cNvGraphicFramePr>
            <a:graphicFrameLocks noChangeAspect="1"/>
          </p:cNvGraphicFramePr>
          <p:nvPr/>
        </p:nvGraphicFramePr>
        <p:xfrm>
          <a:off x="2554288" y="5949950"/>
          <a:ext cx="29543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" imgW="1060450" imgH="233680" progId="Equation.3">
                  <p:embed/>
                </p:oleObj>
              </mc:Choice>
              <mc:Fallback>
                <p:oleObj name="" r:id="rId1" imgW="1060450" imgH="23368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4288" y="5949950"/>
                        <a:ext cx="2954337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0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0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0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85" decel="100000"/>
                                        <p:tgtEl>
                                          <p:spTgt spid="4403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385" decel="100000"/>
                                        <p:tgtEl>
                                          <p:spTgt spid="44038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4038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385" fill="hold"/>
                                        <p:tgtEl>
                                          <p:spTgt spid="44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4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385" fill="hold"/>
                                        <p:tgtEl>
                                          <p:spTgt spid="44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4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4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4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4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/>
      <p:bldP spid="440324" grpId="0" animBg="1"/>
      <p:bldP spid="440385" grpId="0"/>
      <p:bldP spid="440386" grpId="0"/>
      <p:bldP spid="440387" grpId="0"/>
      <p:bldP spid="44039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1346" name="Freeform 2"/>
          <p:cNvSpPr/>
          <p:nvPr/>
        </p:nvSpPr>
        <p:spPr>
          <a:xfrm>
            <a:off x="2124075" y="4041775"/>
            <a:ext cx="1019175" cy="927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42" h="584">
                <a:moveTo>
                  <a:pt x="0" y="296"/>
                </a:moveTo>
                <a:cubicBezTo>
                  <a:pt x="4" y="224"/>
                  <a:pt x="8" y="152"/>
                  <a:pt x="48" y="104"/>
                </a:cubicBezTo>
                <a:cubicBezTo>
                  <a:pt x="88" y="56"/>
                  <a:pt x="168" y="16"/>
                  <a:pt x="240" y="8"/>
                </a:cubicBezTo>
                <a:cubicBezTo>
                  <a:pt x="312" y="0"/>
                  <a:pt x="422" y="28"/>
                  <a:pt x="480" y="56"/>
                </a:cubicBezTo>
                <a:cubicBezTo>
                  <a:pt x="538" y="84"/>
                  <a:pt x="564" y="120"/>
                  <a:pt x="588" y="176"/>
                </a:cubicBezTo>
                <a:cubicBezTo>
                  <a:pt x="612" y="232"/>
                  <a:pt x="642" y="332"/>
                  <a:pt x="624" y="392"/>
                </a:cubicBezTo>
                <a:cubicBezTo>
                  <a:pt x="606" y="452"/>
                  <a:pt x="536" y="504"/>
                  <a:pt x="480" y="536"/>
                </a:cubicBezTo>
                <a:cubicBezTo>
                  <a:pt x="424" y="568"/>
                  <a:pt x="320" y="576"/>
                  <a:pt x="288" y="584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1347" name="Text Box 3"/>
          <p:cNvSpPr txBox="1"/>
          <p:nvPr/>
        </p:nvSpPr>
        <p:spPr>
          <a:xfrm>
            <a:off x="4800600" y="3657600"/>
            <a:ext cx="4191000" cy="4889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buClrTx/>
            </a:pPr>
            <a:r>
              <a:rPr lang="en-US" altLang="zh-CN" sz="26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sz="2600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1 </a:t>
            </a:r>
            <a:r>
              <a:rPr lang="en-US" altLang="zh-CN" sz="26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+ </a:t>
            </a:r>
            <a:r>
              <a:rPr lang="en-US" altLang="zh-CN" sz="26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sz="2600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2  </a:t>
            </a:r>
            <a:r>
              <a:rPr lang="en-US" altLang="zh-CN" sz="26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– </a:t>
            </a:r>
            <a:r>
              <a:rPr lang="en-US" altLang="zh-CN" sz="26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sz="2600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3  </a:t>
            </a:r>
            <a:r>
              <a:rPr lang="en-US" altLang="zh-CN" sz="26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– </a:t>
            </a:r>
            <a:r>
              <a:rPr lang="en-US" altLang="zh-CN" sz="26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sz="2600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r>
              <a:rPr lang="en-US" altLang="zh-CN" sz="26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 + </a:t>
            </a:r>
            <a:r>
              <a:rPr lang="en-US" altLang="zh-CN" sz="26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sz="2600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5</a:t>
            </a:r>
            <a:r>
              <a:rPr lang="en-US" altLang="zh-CN" sz="26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 = 0</a:t>
            </a:r>
            <a:endParaRPr lang="en-US" altLang="zh-CN" sz="2600" b="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441348" name="Group 4"/>
          <p:cNvGrpSpPr/>
          <p:nvPr/>
        </p:nvGrpSpPr>
        <p:grpSpPr>
          <a:xfrm>
            <a:off x="2663825" y="5408613"/>
            <a:ext cx="1238250" cy="912812"/>
            <a:chOff x="1626" y="3024"/>
            <a:chExt cx="780" cy="575"/>
          </a:xfrm>
        </p:grpSpPr>
        <p:sp>
          <p:nvSpPr>
            <p:cNvPr id="97284" name="Text Box 5"/>
            <p:cNvSpPr txBox="1"/>
            <p:nvPr/>
          </p:nvSpPr>
          <p:spPr>
            <a:xfrm>
              <a:off x="1907" y="3253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i="1" dirty="0">
                  <a:solidFill>
                    <a:srgbClr val="FF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U</a:t>
              </a:r>
              <a:r>
                <a:rPr lang="en-US" altLang="zh-CN" baseline="-25000" dirty="0">
                  <a:solidFill>
                    <a:srgbClr val="FF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4</a:t>
              </a:r>
              <a:endPara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41350" name="Text Box 6"/>
            <p:cNvSpPr txBox="1">
              <a:spLocks noChangeArrowheads="1"/>
            </p:cNvSpPr>
            <p:nvPr/>
          </p:nvSpPr>
          <p:spPr bwMode="auto">
            <a:xfrm>
              <a:off x="1626" y="3311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1" lang="en-US" altLang="zh-CN" b="0" kern="1200" cap="none" spc="0" normalizeH="0" baseline="0" noProof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  <a:sym typeface="Symbol" panose="05050102010706020507" pitchFamily="18" charset="2"/>
                </a:rPr>
                <a:t>+</a:t>
              </a:r>
              <a:endParaRPr kumimoji="1" lang="en-US" altLang="zh-CN" b="0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441351" name="Text Box 7"/>
            <p:cNvSpPr txBox="1">
              <a:spLocks noChangeArrowheads="1"/>
            </p:cNvSpPr>
            <p:nvPr/>
          </p:nvSpPr>
          <p:spPr bwMode="auto">
            <a:xfrm>
              <a:off x="2178" y="30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1" lang="en-US" altLang="zh-CN" sz="2800" b="0" kern="1200" cap="none" spc="0" normalizeH="0" baseline="0" noProof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–</a:t>
              </a:r>
              <a:endParaRPr kumimoji="1" lang="en-US" altLang="zh-CN" sz="2800" b="0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97287" name="Group 8"/>
          <p:cNvGrpSpPr/>
          <p:nvPr/>
        </p:nvGrpSpPr>
        <p:grpSpPr>
          <a:xfrm>
            <a:off x="719138" y="3033713"/>
            <a:ext cx="3806825" cy="3567112"/>
            <a:chOff x="434" y="1545"/>
            <a:chExt cx="2398" cy="2247"/>
          </a:xfrm>
        </p:grpSpPr>
        <p:sp>
          <p:nvSpPr>
            <p:cNvPr id="97288" name="Line 9"/>
            <p:cNvSpPr/>
            <p:nvPr/>
          </p:nvSpPr>
          <p:spPr>
            <a:xfrm rot="1873447">
              <a:off x="1024" y="1883"/>
              <a:ext cx="1" cy="38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89" name="Line 10"/>
            <p:cNvSpPr/>
            <p:nvPr/>
          </p:nvSpPr>
          <p:spPr>
            <a:xfrm rot="1873447">
              <a:off x="737" y="2352"/>
              <a:ext cx="1" cy="48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90" name="Line 11"/>
            <p:cNvSpPr/>
            <p:nvPr/>
          </p:nvSpPr>
          <p:spPr>
            <a:xfrm rot="5400000" flipV="1">
              <a:off x="1574" y="1364"/>
              <a:ext cx="1" cy="11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91" name="Line 12"/>
            <p:cNvSpPr/>
            <p:nvPr/>
          </p:nvSpPr>
          <p:spPr>
            <a:xfrm rot="-1410701">
              <a:off x="2381" y="1858"/>
              <a:ext cx="0" cy="13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92" name="Line 13"/>
            <p:cNvSpPr/>
            <p:nvPr/>
          </p:nvSpPr>
          <p:spPr>
            <a:xfrm rot="4056749" flipV="1">
              <a:off x="1878" y="2486"/>
              <a:ext cx="24" cy="14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93" name="Line 14"/>
            <p:cNvSpPr/>
            <p:nvPr/>
          </p:nvSpPr>
          <p:spPr>
            <a:xfrm flipH="1">
              <a:off x="2130" y="1680"/>
              <a:ext cx="19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94" name="Line 15"/>
            <p:cNvSpPr/>
            <p:nvPr/>
          </p:nvSpPr>
          <p:spPr>
            <a:xfrm>
              <a:off x="1257" y="3456"/>
              <a:ext cx="0" cy="3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95" name="Text Box 16"/>
            <p:cNvSpPr txBox="1"/>
            <p:nvPr/>
          </p:nvSpPr>
          <p:spPr>
            <a:xfrm>
              <a:off x="497" y="1939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U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296" name="Text Box 17"/>
            <p:cNvSpPr txBox="1"/>
            <p:nvPr/>
          </p:nvSpPr>
          <p:spPr>
            <a:xfrm>
              <a:off x="1505" y="1545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U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endPara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297" name="Text Box 18"/>
            <p:cNvSpPr txBox="1"/>
            <p:nvPr/>
          </p:nvSpPr>
          <p:spPr>
            <a:xfrm>
              <a:off x="434" y="242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298" name="Text Box 19"/>
            <p:cNvSpPr txBox="1"/>
            <p:nvPr/>
          </p:nvSpPr>
          <p:spPr>
            <a:xfrm>
              <a:off x="927" y="1660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b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299" name="Text Box 20"/>
            <p:cNvSpPr txBox="1"/>
            <p:nvPr/>
          </p:nvSpPr>
          <p:spPr>
            <a:xfrm>
              <a:off x="2254" y="174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c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300" name="Text Box 21"/>
            <p:cNvSpPr txBox="1"/>
            <p:nvPr/>
          </p:nvSpPr>
          <p:spPr>
            <a:xfrm>
              <a:off x="1033" y="342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e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301" name="Text Box 22"/>
            <p:cNvSpPr txBox="1"/>
            <p:nvPr/>
          </p:nvSpPr>
          <p:spPr>
            <a:xfrm>
              <a:off x="2601" y="271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d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302" name="Text Box 23"/>
            <p:cNvSpPr txBox="1"/>
            <p:nvPr/>
          </p:nvSpPr>
          <p:spPr>
            <a:xfrm>
              <a:off x="505" y="2303"/>
              <a:ext cx="2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b="0" dirty="0">
                  <a:solidFill>
                    <a:srgbClr val="FF66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endParaRPr lang="en-US" altLang="zh-CN" b="0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303" name="Text Box 24"/>
            <p:cNvSpPr txBox="1"/>
            <p:nvPr/>
          </p:nvSpPr>
          <p:spPr>
            <a:xfrm>
              <a:off x="1236" y="1583"/>
              <a:ext cx="2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b="0" dirty="0">
                  <a:solidFill>
                    <a:srgbClr val="FF66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endParaRPr lang="en-US" altLang="zh-CN" b="0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304" name="Text Box 25"/>
            <p:cNvSpPr txBox="1"/>
            <p:nvPr/>
          </p:nvSpPr>
          <p:spPr>
            <a:xfrm>
              <a:off x="1226" y="3043"/>
              <a:ext cx="116" cy="6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endParaRPr lang="en-US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algn="ctr">
                <a:buClrTx/>
              </a:pPr>
              <a:endParaRPr lang="en-US" altLang="zh-CN" sz="3600" b="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305" name="Text Box 26"/>
            <p:cNvSpPr txBox="1"/>
            <p:nvPr/>
          </p:nvSpPr>
          <p:spPr>
            <a:xfrm>
              <a:off x="1850" y="155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dirty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306" name="Text Box 27"/>
            <p:cNvSpPr txBox="1"/>
            <p:nvPr/>
          </p:nvSpPr>
          <p:spPr>
            <a:xfrm>
              <a:off x="758" y="184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b="0" dirty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b="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307" name="Text Box 28"/>
            <p:cNvSpPr txBox="1"/>
            <p:nvPr/>
          </p:nvSpPr>
          <p:spPr>
            <a:xfrm>
              <a:off x="889" y="3235"/>
              <a:ext cx="2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b="0" dirty="0">
                  <a:solidFill>
                    <a:srgbClr val="FF66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endParaRPr lang="en-US" altLang="zh-CN" b="0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308" name="Text Box 29"/>
            <p:cNvSpPr txBox="1"/>
            <p:nvPr/>
          </p:nvSpPr>
          <p:spPr>
            <a:xfrm>
              <a:off x="614" y="276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b="0" dirty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b="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309" name="Text Box 30"/>
            <p:cNvSpPr txBox="1"/>
            <p:nvPr/>
          </p:nvSpPr>
          <p:spPr>
            <a:xfrm>
              <a:off x="497" y="3052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U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5</a:t>
              </a:r>
              <a:endPara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310" name="Text Box 31"/>
            <p:cNvSpPr txBox="1"/>
            <p:nvPr/>
          </p:nvSpPr>
          <p:spPr>
            <a:xfrm>
              <a:off x="2513" y="2140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U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3</a:t>
              </a:r>
              <a:endPara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311" name="Text Box 32"/>
            <p:cNvSpPr txBox="1"/>
            <p:nvPr/>
          </p:nvSpPr>
          <p:spPr>
            <a:xfrm>
              <a:off x="2452" y="2380"/>
              <a:ext cx="2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sz="2800" b="0" dirty="0">
                  <a:solidFill>
                    <a:srgbClr val="FF66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endParaRPr lang="en-US" altLang="zh-CN" sz="2800" b="0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312" name="Text Box 33"/>
            <p:cNvSpPr txBox="1"/>
            <p:nvPr/>
          </p:nvSpPr>
          <p:spPr>
            <a:xfrm>
              <a:off x="2238" y="1929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sz="2800" b="0" dirty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313" name="Line 34"/>
            <p:cNvSpPr/>
            <p:nvPr/>
          </p:nvSpPr>
          <p:spPr>
            <a:xfrm rot="-1981808">
              <a:off x="961" y="2551"/>
              <a:ext cx="9" cy="102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14" name="Text Box 35"/>
            <p:cNvSpPr txBox="1"/>
            <p:nvPr/>
          </p:nvSpPr>
          <p:spPr>
            <a:xfrm>
              <a:off x="1676" y="283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buClrTx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4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315" name="Rectangle 36"/>
            <p:cNvSpPr/>
            <p:nvPr/>
          </p:nvSpPr>
          <p:spPr>
            <a:xfrm rot="10800000">
              <a:off x="1470" y="1872"/>
              <a:ext cx="336" cy="9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316" name="Oval 37"/>
            <p:cNvSpPr/>
            <p:nvPr/>
          </p:nvSpPr>
          <p:spPr>
            <a:xfrm>
              <a:off x="2538" y="2928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317" name="Oval 38"/>
            <p:cNvSpPr/>
            <p:nvPr/>
          </p:nvSpPr>
          <p:spPr>
            <a:xfrm>
              <a:off x="2166" y="2208"/>
              <a:ext cx="288" cy="28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318" name="Oval 39"/>
            <p:cNvSpPr/>
            <p:nvPr/>
          </p:nvSpPr>
          <p:spPr>
            <a:xfrm>
              <a:off x="2094" y="1896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319" name="Oval 40"/>
            <p:cNvSpPr/>
            <p:nvPr/>
          </p:nvSpPr>
          <p:spPr>
            <a:xfrm>
              <a:off x="1230" y="3456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320" name="Oval 41"/>
            <p:cNvSpPr/>
            <p:nvPr/>
          </p:nvSpPr>
          <p:spPr>
            <a:xfrm>
              <a:off x="666" y="2640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321" name="Oval 42"/>
            <p:cNvSpPr/>
            <p:nvPr/>
          </p:nvSpPr>
          <p:spPr>
            <a:xfrm>
              <a:off x="1086" y="1896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322" name="Oval 43"/>
            <p:cNvSpPr/>
            <p:nvPr/>
          </p:nvSpPr>
          <p:spPr>
            <a:xfrm>
              <a:off x="834" y="2928"/>
              <a:ext cx="288" cy="28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323" name="Rectangle 44"/>
            <p:cNvSpPr/>
            <p:nvPr/>
          </p:nvSpPr>
          <p:spPr>
            <a:xfrm rot="-3642805">
              <a:off x="726" y="2268"/>
              <a:ext cx="336" cy="9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324" name="Rectangle 45"/>
            <p:cNvSpPr/>
            <p:nvPr/>
          </p:nvSpPr>
          <p:spPr>
            <a:xfrm rot="-1285599">
              <a:off x="1770" y="3144"/>
              <a:ext cx="336" cy="9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7325" name="Text Box 46"/>
          <p:cNvSpPr txBox="1"/>
          <p:nvPr/>
        </p:nvSpPr>
        <p:spPr>
          <a:xfrm>
            <a:off x="381000" y="604838"/>
            <a:ext cx="8367713" cy="10445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  <a:buClrTx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图中若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600" dirty="0">
                <a:latin typeface="Times New Roman" panose="02020603050405020304" pitchFamily="18" charset="0"/>
                <a:ea typeface="隶书" panose="02010509060101010101" pitchFamily="49" charset="-122"/>
              </a:rPr>
              <a:t>–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2 V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= 8 V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= 5 V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600" dirty="0">
                <a:latin typeface="Times New Roman" panose="02020603050405020304" pitchFamily="18" charset="0"/>
                <a:ea typeface="隶书" panose="02010509060101010101" pitchFamily="49" charset="-122"/>
              </a:rPr>
              <a:t>–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3 V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= 2 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，求电阻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两端的电压及流过它的电流。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1391" name="Text Box 47"/>
          <p:cNvSpPr txBox="1"/>
          <p:nvPr/>
        </p:nvSpPr>
        <p:spPr>
          <a:xfrm>
            <a:off x="228600" y="1628775"/>
            <a:ext cx="8375650" cy="1044575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  <a:buClrTx/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设电阻 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两端电压的极性及流过它的电流 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endParaRPr lang="en-US" altLang="zh-CN" sz="26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的参考方向如图示。</a:t>
            </a: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1392" name="Text Box 48"/>
          <p:cNvSpPr txBox="1"/>
          <p:nvPr/>
        </p:nvSpPr>
        <p:spPr>
          <a:xfrm>
            <a:off x="4876800" y="4648200"/>
            <a:ext cx="4114800" cy="48895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–2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+ 8 – 5 </a:t>
            </a:r>
            <a:r>
              <a:rPr lang="en-US" altLang="zh-CN" sz="26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– </a:t>
            </a:r>
            <a:r>
              <a:rPr lang="en-US" altLang="zh-CN" sz="26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sz="2600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–3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6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= 0</a:t>
            </a:r>
            <a:endParaRPr lang="en-US" altLang="zh-CN" sz="2600" b="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41393" name="Text Box 49"/>
          <p:cNvSpPr txBox="1"/>
          <p:nvPr/>
        </p:nvSpPr>
        <p:spPr>
          <a:xfrm>
            <a:off x="4953000" y="5105400"/>
            <a:ext cx="2514600" cy="48895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6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sz="2600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r>
              <a:rPr lang="en-US" altLang="zh-CN" sz="26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– 2 </a:t>
            </a:r>
            <a:r>
              <a:rPr lang="en-US" altLang="zh-CN" sz="2600" dirty="0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endParaRPr lang="en-US" altLang="zh-CN" sz="2600" baseline="-25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41394" name="Text Box 50"/>
          <p:cNvSpPr txBox="1"/>
          <p:nvPr/>
        </p:nvSpPr>
        <p:spPr>
          <a:xfrm>
            <a:off x="4876800" y="6019800"/>
            <a:ext cx="1860550" cy="48895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  <a:buClrTx/>
            </a:pP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6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= </a:t>
            </a:r>
            <a:r>
              <a:rPr lang="en-US" altLang="zh-CN" sz="2600" dirty="0">
                <a:latin typeface="Times New Roman" panose="02020603050405020304" pitchFamily="18" charset="0"/>
                <a:ea typeface="隶书" panose="02010509060101010101" pitchFamily="49" charset="-122"/>
              </a:rPr>
              <a:t>1 A</a:t>
            </a:r>
            <a:endParaRPr lang="en-US" altLang="zh-CN" sz="2600" b="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441395" name="Group 51"/>
          <p:cNvGrpSpPr/>
          <p:nvPr/>
        </p:nvGrpSpPr>
        <p:grpSpPr>
          <a:xfrm>
            <a:off x="3492500" y="4868863"/>
            <a:ext cx="457200" cy="533400"/>
            <a:chOff x="2208" y="2745"/>
            <a:chExt cx="288" cy="336"/>
          </a:xfrm>
        </p:grpSpPr>
        <p:sp>
          <p:nvSpPr>
            <p:cNvPr id="97331" name="Line 52"/>
            <p:cNvSpPr/>
            <p:nvPr/>
          </p:nvSpPr>
          <p:spPr>
            <a:xfrm flipH="1">
              <a:off x="2208" y="2985"/>
              <a:ext cx="288" cy="96"/>
            </a:xfrm>
            <a:prstGeom prst="line">
              <a:avLst/>
            </a:prstGeom>
            <a:ln w="25400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41397" name="Text Box 53"/>
            <p:cNvSpPr txBox="1">
              <a:spLocks noChangeArrowheads="1"/>
            </p:cNvSpPr>
            <p:nvPr/>
          </p:nvSpPr>
          <p:spPr bwMode="auto">
            <a:xfrm>
              <a:off x="2251" y="2745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1" lang="en-US" altLang="zh-CN" i="1" kern="1200" cap="none" spc="0" normalizeH="0" baseline="0" noProof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I</a:t>
              </a:r>
              <a:endParaRPr kumimoji="1" lang="en-US" altLang="zh-CN" kern="1200" cap="none" spc="0" normalizeH="0" baseline="0" noProof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441398" name="Text Box 54"/>
          <p:cNvSpPr txBox="1"/>
          <p:nvPr/>
        </p:nvSpPr>
        <p:spPr>
          <a:xfrm>
            <a:off x="4368800" y="2709863"/>
            <a:ext cx="4079875" cy="1044575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>
            <a:spAutoFit/>
          </a:bodyPr>
          <a:p>
            <a:pPr>
              <a:lnSpc>
                <a:spcPct val="120000"/>
              </a:lnSpc>
              <a:buClrTx/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沿顺时针方向列写回路</a:t>
            </a: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lang="en-US" altLang="zh-CN" sz="2600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方程式，有</a:t>
            </a: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1399" name="Text Box 55"/>
          <p:cNvSpPr txBox="1"/>
          <p:nvPr/>
        </p:nvSpPr>
        <p:spPr>
          <a:xfrm>
            <a:off x="5114925" y="4114800"/>
            <a:ext cx="2165350" cy="48895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>
            <a:spAutoFit/>
          </a:bodyPr>
          <a:p>
            <a:pPr algn="ctr">
              <a:buClrTx/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代入数据，有</a:t>
            </a: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1400" name="Text Box 56"/>
          <p:cNvSpPr txBox="1"/>
          <p:nvPr/>
        </p:nvSpPr>
        <p:spPr>
          <a:xfrm>
            <a:off x="4953000" y="5562600"/>
            <a:ext cx="2514600" cy="48895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6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sz="2600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r>
              <a:rPr lang="en-US" altLang="zh-CN" sz="26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sz="26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IR</a:t>
            </a:r>
            <a:r>
              <a:rPr lang="en-US" altLang="zh-CN" sz="2600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endParaRPr lang="en-US" altLang="zh-CN" sz="2600" baseline="-25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7336" name="Text Box 57"/>
          <p:cNvSpPr txBox="1"/>
          <p:nvPr/>
        </p:nvSpPr>
        <p:spPr>
          <a:xfrm>
            <a:off x="250825" y="212725"/>
            <a:ext cx="720725" cy="51911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4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1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1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/>
      <p:bldP spid="441391" grpId="0"/>
      <p:bldP spid="441392" grpId="0"/>
      <p:bldP spid="441393" grpId="0"/>
      <p:bldP spid="441394" grpId="0"/>
      <p:bldP spid="441398" grpId="0"/>
      <p:bldP spid="441399" grpId="0"/>
      <p:bldP spid="44140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0885" name="Text Box 5"/>
          <p:cNvSpPr txBox="1"/>
          <p:nvPr/>
        </p:nvSpPr>
        <p:spPr>
          <a:xfrm>
            <a:off x="250825" y="333375"/>
            <a:ext cx="792163" cy="51911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50917" name="Text Box 37"/>
          <p:cNvSpPr txBox="1"/>
          <p:nvPr/>
        </p:nvSpPr>
        <p:spPr>
          <a:xfrm>
            <a:off x="3132138" y="260350"/>
            <a:ext cx="5616575" cy="457200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也适用于电路中任一假想的回路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50930" name="Group 50"/>
          <p:cNvGrpSpPr/>
          <p:nvPr/>
        </p:nvGrpSpPr>
        <p:grpSpPr>
          <a:xfrm>
            <a:off x="1908175" y="836613"/>
            <a:ext cx="1512888" cy="3241675"/>
            <a:chOff x="2789" y="2024"/>
            <a:chExt cx="953" cy="2042"/>
          </a:xfrm>
        </p:grpSpPr>
        <p:sp>
          <p:nvSpPr>
            <p:cNvPr id="98308" name="Freeform 36"/>
            <p:cNvSpPr/>
            <p:nvPr/>
          </p:nvSpPr>
          <p:spPr>
            <a:xfrm>
              <a:off x="2789" y="2024"/>
              <a:ext cx="953" cy="2042"/>
            </a:xfrm>
            <a:custGeom>
              <a:avLst/>
              <a:gdLst/>
              <a:ahLst/>
              <a:cxnLst>
                <a:cxn ang="0">
                  <a:pos x="38" y="1833"/>
                </a:cxn>
                <a:cxn ang="0">
                  <a:pos x="198" y="1282"/>
                </a:cxn>
                <a:cxn ang="0">
                  <a:pos x="166" y="183"/>
                </a:cxn>
                <a:cxn ang="0">
                  <a:pos x="0" y="183"/>
                </a:cxn>
              </a:cxnLst>
              <a:pathLst>
                <a:path w="1557" h="2117">
                  <a:moveTo>
                    <a:pt x="272" y="2117"/>
                  </a:moveTo>
                  <a:cubicBezTo>
                    <a:pt x="763" y="1958"/>
                    <a:pt x="1255" y="1800"/>
                    <a:pt x="1406" y="1482"/>
                  </a:cubicBezTo>
                  <a:cubicBezTo>
                    <a:pt x="1557" y="1164"/>
                    <a:pt x="1413" y="424"/>
                    <a:pt x="1179" y="212"/>
                  </a:cubicBezTo>
                  <a:cubicBezTo>
                    <a:pt x="945" y="0"/>
                    <a:pt x="189" y="212"/>
                    <a:pt x="0" y="212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09" name="Rectangle 38"/>
            <p:cNvSpPr/>
            <p:nvPr/>
          </p:nvSpPr>
          <p:spPr>
            <a:xfrm>
              <a:off x="3560" y="2795"/>
              <a:ext cx="182" cy="45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250929" name="Group 49"/>
          <p:cNvGrpSpPr/>
          <p:nvPr/>
        </p:nvGrpSpPr>
        <p:grpSpPr>
          <a:xfrm>
            <a:off x="611188" y="549275"/>
            <a:ext cx="2232025" cy="4048125"/>
            <a:chOff x="385" y="346"/>
            <a:chExt cx="1406" cy="2550"/>
          </a:xfrm>
        </p:grpSpPr>
        <p:sp>
          <p:nvSpPr>
            <p:cNvPr id="98311" name="Oval 17"/>
            <p:cNvSpPr/>
            <p:nvPr/>
          </p:nvSpPr>
          <p:spPr>
            <a:xfrm>
              <a:off x="1020" y="2070"/>
              <a:ext cx="317" cy="318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8312" name="Line 6"/>
            <p:cNvSpPr/>
            <p:nvPr/>
          </p:nvSpPr>
          <p:spPr>
            <a:xfrm>
              <a:off x="1111" y="391"/>
              <a:ext cx="0" cy="36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13" name="Line 7"/>
            <p:cNvSpPr/>
            <p:nvPr/>
          </p:nvSpPr>
          <p:spPr>
            <a:xfrm flipH="1">
              <a:off x="748" y="754"/>
              <a:ext cx="363" cy="54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98314" name="Line 8"/>
            <p:cNvSpPr/>
            <p:nvPr/>
          </p:nvSpPr>
          <p:spPr>
            <a:xfrm>
              <a:off x="430" y="1299"/>
              <a:ext cx="31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8315" name="Line 9"/>
            <p:cNvSpPr/>
            <p:nvPr/>
          </p:nvSpPr>
          <p:spPr>
            <a:xfrm>
              <a:off x="748" y="1299"/>
              <a:ext cx="635" cy="131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8316" name="Line 10"/>
            <p:cNvSpPr/>
            <p:nvPr/>
          </p:nvSpPr>
          <p:spPr>
            <a:xfrm>
              <a:off x="1383" y="2614"/>
              <a:ext cx="40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17" name="Rectangle 15"/>
            <p:cNvSpPr/>
            <p:nvPr/>
          </p:nvSpPr>
          <p:spPr>
            <a:xfrm rot="2139095">
              <a:off x="838" y="861"/>
              <a:ext cx="161" cy="317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8318" name="Rectangle 16"/>
            <p:cNvSpPr/>
            <p:nvPr/>
          </p:nvSpPr>
          <p:spPr>
            <a:xfrm rot="-1522980">
              <a:off x="793" y="1435"/>
              <a:ext cx="182" cy="317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8319" name="Text Box 18"/>
            <p:cNvSpPr txBox="1"/>
            <p:nvPr/>
          </p:nvSpPr>
          <p:spPr>
            <a:xfrm>
              <a:off x="1201" y="346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8320" name="Text Box 20"/>
            <p:cNvSpPr txBox="1"/>
            <p:nvPr/>
          </p:nvSpPr>
          <p:spPr>
            <a:xfrm>
              <a:off x="702" y="2115"/>
              <a:ext cx="362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50000"/>
                </a:lnSpc>
                <a:buClrTx/>
              </a:pP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algn="ctr" eaLnBrk="0" hangingPunct="0">
                <a:lnSpc>
                  <a:spcPct val="50000"/>
                </a:lnSpc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s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8321" name="Text Box 21"/>
            <p:cNvSpPr txBox="1"/>
            <p:nvPr/>
          </p:nvSpPr>
          <p:spPr>
            <a:xfrm>
              <a:off x="1337" y="2569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8322" name="Text Box 28"/>
            <p:cNvSpPr txBox="1"/>
            <p:nvPr/>
          </p:nvSpPr>
          <p:spPr>
            <a:xfrm rot="-1304209">
              <a:off x="929" y="2342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_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8323" name="Text Box 29"/>
            <p:cNvSpPr txBox="1"/>
            <p:nvPr/>
          </p:nvSpPr>
          <p:spPr>
            <a:xfrm rot="-1238253">
              <a:off x="521" y="1661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_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8324" name="Text Box 30"/>
            <p:cNvSpPr txBox="1"/>
            <p:nvPr/>
          </p:nvSpPr>
          <p:spPr>
            <a:xfrm>
              <a:off x="521" y="890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-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8325" name="Text Box 31"/>
            <p:cNvSpPr txBox="1"/>
            <p:nvPr/>
          </p:nvSpPr>
          <p:spPr>
            <a:xfrm>
              <a:off x="702" y="1934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8326" name="Text Box 32"/>
            <p:cNvSpPr txBox="1"/>
            <p:nvPr/>
          </p:nvSpPr>
          <p:spPr>
            <a:xfrm>
              <a:off x="430" y="1299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8327" name="Text Box 33"/>
            <p:cNvSpPr txBox="1"/>
            <p:nvPr/>
          </p:nvSpPr>
          <p:spPr>
            <a:xfrm>
              <a:off x="748" y="437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8328" name="Text Box 39"/>
            <p:cNvSpPr txBox="1"/>
            <p:nvPr/>
          </p:nvSpPr>
          <p:spPr>
            <a:xfrm>
              <a:off x="385" y="1525"/>
              <a:ext cx="362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50000"/>
                </a:lnSpc>
                <a:buClrTx/>
              </a:pP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algn="ctr" eaLnBrk="0" hangingPunct="0">
                <a:lnSpc>
                  <a:spcPct val="50000"/>
                </a:lnSpc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8329" name="Text Box 40"/>
            <p:cNvSpPr txBox="1"/>
            <p:nvPr/>
          </p:nvSpPr>
          <p:spPr>
            <a:xfrm>
              <a:off x="475" y="618"/>
              <a:ext cx="362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50000"/>
                </a:lnSpc>
                <a:buClrTx/>
              </a:pP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algn="ctr" eaLnBrk="0" hangingPunct="0">
                <a:lnSpc>
                  <a:spcPct val="50000"/>
                </a:lnSpc>
                <a:buClrTx/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250922" name="Object 42"/>
          <p:cNvGraphicFramePr>
            <a:graphicFrameLocks noChangeAspect="1"/>
          </p:cNvGraphicFramePr>
          <p:nvPr/>
        </p:nvGraphicFramePr>
        <p:xfrm>
          <a:off x="4427538" y="981075"/>
          <a:ext cx="30575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" imgW="1216025" imgH="204470" progId="Equation.3">
                  <p:embed/>
                </p:oleObj>
              </mc:Choice>
              <mc:Fallback>
                <p:oleObj name="" r:id="rId1" imgW="1216025" imgH="20447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27538" y="981075"/>
                        <a:ext cx="3057525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23" name="Text Box 43"/>
          <p:cNvSpPr txBox="1"/>
          <p:nvPr/>
        </p:nvSpPr>
        <p:spPr>
          <a:xfrm>
            <a:off x="3995738" y="1700213"/>
            <a:ext cx="935037" cy="519112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明确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0924" name="Text Box 44"/>
          <p:cNvSpPr txBox="1"/>
          <p:nvPr/>
        </p:nvSpPr>
        <p:spPr>
          <a:xfrm>
            <a:off x="3995738" y="2492375"/>
            <a:ext cx="4535487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的实质反映了电路遵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         从能量守恒定律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50925" name="Text Box 45"/>
          <p:cNvSpPr txBox="1"/>
          <p:nvPr/>
        </p:nvSpPr>
        <p:spPr>
          <a:xfrm>
            <a:off x="3635375" y="3500438"/>
            <a:ext cx="5257800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是对回路电压加的约束，与回路各支路上接的是什么元件无关，与电路是线性还是非线性无关；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50926" name="Text Box 46"/>
          <p:cNvSpPr txBox="1"/>
          <p:nvPr/>
        </p:nvSpPr>
        <p:spPr>
          <a:xfrm>
            <a:off x="1187450" y="4941888"/>
            <a:ext cx="72009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方程是按电压参考方向列写，与电压实际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0" hangingPunct="0">
              <a:buClrTx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         方向无关。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70" decel="100000"/>
                                        <p:tgtEl>
                                          <p:spTgt spid="2509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770" decel="100000"/>
                                        <p:tgtEl>
                                          <p:spTgt spid="25092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 animBg="1"/>
      <p:bldP spid="250917" grpId="0" animBg="1"/>
      <p:bldP spid="250923" grpId="0" animBg="1"/>
      <p:bldP spid="250924" grpId="0"/>
      <p:bldP spid="250925" grpId="0"/>
      <p:bldP spid="2509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5" name="Text Box 2"/>
          <p:cNvSpPr txBox="1"/>
          <p:nvPr/>
        </p:nvSpPr>
        <p:spPr>
          <a:xfrm>
            <a:off x="1219200" y="3352800"/>
            <a:ext cx="6321425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电压、电流的参考方向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6" name="Text Box 3"/>
          <p:cNvSpPr txBox="1"/>
          <p:nvPr/>
        </p:nvSpPr>
        <p:spPr>
          <a:xfrm>
            <a:off x="1223963" y="4905375"/>
            <a:ext cx="4132262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电功率的计算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7" name="Rectangle 4"/>
          <p:cNvSpPr/>
          <p:nvPr/>
        </p:nvSpPr>
        <p:spPr>
          <a:xfrm>
            <a:off x="381000" y="2141538"/>
            <a:ext cx="2135188" cy="64135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none" anchor="t" anchorCtr="0">
            <a:spAutoFit/>
          </a:bodyPr>
          <a:p>
            <a:pPr eaLnBrk="0" hangingPunct="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重点</a:t>
            </a:r>
            <a:r>
              <a:rPr lang="zh-CN" altLang="en-US" sz="3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32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8" name="Text Box 5"/>
          <p:cNvSpPr txBox="1"/>
          <p:nvPr/>
        </p:nvSpPr>
        <p:spPr>
          <a:xfrm>
            <a:off x="468313" y="517525"/>
            <a:ext cx="8496300" cy="823913"/>
          </a:xfrm>
          <a:prstGeom prst="rect">
            <a:avLst/>
          </a:prstGeom>
          <a:noFill/>
          <a:ln w="12700">
            <a:noFill/>
          </a:ln>
          <a:effectLst>
            <a:prstShdw prst="shdw17" dist="17961" dir="2699999">
              <a:srgbClr val="000099"/>
            </a:prstShdw>
          </a:effectLst>
        </p:spPr>
        <p:txBody>
          <a:bodyPr anchor="ctr" anchorCtr="0">
            <a:spAutoFit/>
          </a:bodyPr>
          <a:p>
            <a:pPr algn="ctr" eaLnBrk="0" hangingPunct="0">
              <a:buClrTx/>
            </a:pPr>
            <a:r>
              <a:rPr lang="zh-CN" altLang="en-US" sz="4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 电路模型和电路定律</a:t>
            </a:r>
            <a:endParaRPr lang="zh-CN" altLang="en-US" sz="480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89" name="Text Box 6"/>
          <p:cNvSpPr txBox="1"/>
          <p:nvPr/>
        </p:nvSpPr>
        <p:spPr>
          <a:xfrm>
            <a:off x="2303463" y="1268413"/>
            <a:ext cx="3201987" cy="51911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(circuit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model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Text Box 7"/>
          <p:cNvSpPr txBox="1"/>
          <p:nvPr/>
        </p:nvSpPr>
        <p:spPr>
          <a:xfrm>
            <a:off x="4875213" y="1250950"/>
            <a:ext cx="3201987" cy="51911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(circuit laws)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1" name="Text Box 8"/>
          <p:cNvSpPr txBox="1"/>
          <p:nvPr/>
        </p:nvSpPr>
        <p:spPr>
          <a:xfrm>
            <a:off x="1223963" y="4149725"/>
            <a:ext cx="4132262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电路元件特性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2" name="Text Box 9"/>
          <p:cNvSpPr txBox="1"/>
          <p:nvPr/>
        </p:nvSpPr>
        <p:spPr>
          <a:xfrm>
            <a:off x="1223963" y="5697538"/>
            <a:ext cx="4132262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</a:pP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基尔霍夫定律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9329" name="Rectangle 2"/>
          <p:cNvSpPr/>
          <p:nvPr/>
        </p:nvSpPr>
        <p:spPr>
          <a:xfrm>
            <a:off x="1620838" y="2205038"/>
            <a:ext cx="684212" cy="215900"/>
          </a:xfrm>
          <a:prstGeom prst="rect">
            <a:avLst/>
          </a:prstGeom>
          <a:solidFill>
            <a:srgbClr val="DCBF12"/>
          </a:solidFill>
          <a:ln w="38100" cap="flat" cmpd="sng">
            <a:solidFill>
              <a:srgbClr val="8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9330" name="Text Box 3"/>
          <p:cNvSpPr txBox="1"/>
          <p:nvPr/>
        </p:nvSpPr>
        <p:spPr>
          <a:xfrm>
            <a:off x="358775" y="836613"/>
            <a:ext cx="3349625" cy="519112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例题：已知 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R=3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31" name="Oval 4"/>
          <p:cNvSpPr/>
          <p:nvPr/>
        </p:nvSpPr>
        <p:spPr>
          <a:xfrm>
            <a:off x="2700338" y="2024063"/>
            <a:ext cx="612775" cy="576262"/>
          </a:xfrm>
          <a:prstGeom prst="ellipse">
            <a:avLst/>
          </a:prstGeom>
          <a:solidFill>
            <a:srgbClr val="CCFFFF"/>
          </a:solidFill>
          <a:ln w="38100" cap="flat" cmpd="sng">
            <a:solidFill>
              <a:srgbClr val="8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9332" name="Line 5"/>
          <p:cNvSpPr/>
          <p:nvPr/>
        </p:nvSpPr>
        <p:spPr>
          <a:xfrm>
            <a:off x="936625" y="2312988"/>
            <a:ext cx="647700" cy="0"/>
          </a:xfrm>
          <a:prstGeom prst="line">
            <a:avLst/>
          </a:prstGeom>
          <a:ln w="3810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33" name="Line 6"/>
          <p:cNvSpPr/>
          <p:nvPr/>
        </p:nvSpPr>
        <p:spPr>
          <a:xfrm>
            <a:off x="2268538" y="2312988"/>
            <a:ext cx="1584325" cy="0"/>
          </a:xfrm>
          <a:prstGeom prst="line">
            <a:avLst/>
          </a:prstGeom>
          <a:ln w="3810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34" name="Oval 7"/>
          <p:cNvSpPr/>
          <p:nvPr/>
        </p:nvSpPr>
        <p:spPr>
          <a:xfrm>
            <a:off x="900113" y="2276475"/>
            <a:ext cx="71437" cy="107950"/>
          </a:xfrm>
          <a:prstGeom prst="ellipse">
            <a:avLst/>
          </a:prstGeom>
          <a:noFill/>
          <a:ln w="3810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9335" name="Oval 8"/>
          <p:cNvSpPr/>
          <p:nvPr/>
        </p:nvSpPr>
        <p:spPr>
          <a:xfrm>
            <a:off x="3816350" y="2241550"/>
            <a:ext cx="71438" cy="107950"/>
          </a:xfrm>
          <a:prstGeom prst="ellipse">
            <a:avLst/>
          </a:prstGeom>
          <a:noFill/>
          <a:ln w="3810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9336" name="Line 9"/>
          <p:cNvSpPr/>
          <p:nvPr/>
        </p:nvSpPr>
        <p:spPr>
          <a:xfrm>
            <a:off x="1116013" y="2060575"/>
            <a:ext cx="3952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9337" name="Text Box 10"/>
          <p:cNvSpPr txBox="1"/>
          <p:nvPr/>
        </p:nvSpPr>
        <p:spPr>
          <a:xfrm>
            <a:off x="836613" y="1584325"/>
            <a:ext cx="15843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=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？  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R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38" name="Text Box 11"/>
          <p:cNvSpPr txBox="1"/>
          <p:nvPr/>
        </p:nvSpPr>
        <p:spPr>
          <a:xfrm>
            <a:off x="755650" y="2457450"/>
            <a:ext cx="3968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latin typeface="Arial" panose="020B0604020202020204" pitchFamily="34" charset="0"/>
                <a:ea typeface="幼圆" panose="02010509060101010101" pitchFamily="49" charset="-122"/>
              </a:rPr>
              <a:t>+</a:t>
            </a:r>
            <a:endParaRPr lang="en-US" altLang="zh-CN" sz="2800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39" name="Text Box 12"/>
          <p:cNvSpPr txBox="1"/>
          <p:nvPr/>
        </p:nvSpPr>
        <p:spPr>
          <a:xfrm>
            <a:off x="3563938" y="2384425"/>
            <a:ext cx="36036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latin typeface="Arial" panose="020B0604020202020204" pitchFamily="34" charset="0"/>
                <a:ea typeface="幼圆" panose="02010509060101010101" pitchFamily="49" charset="-122"/>
              </a:rPr>
              <a:t>-</a:t>
            </a:r>
            <a:endParaRPr lang="en-US" altLang="zh-CN" sz="2800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40" name="Text Box 13"/>
          <p:cNvSpPr txBox="1"/>
          <p:nvPr/>
        </p:nvSpPr>
        <p:spPr>
          <a:xfrm>
            <a:off x="2339975" y="1773238"/>
            <a:ext cx="28733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-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41" name="Text Box 14"/>
          <p:cNvSpPr txBox="1"/>
          <p:nvPr/>
        </p:nvSpPr>
        <p:spPr>
          <a:xfrm>
            <a:off x="3492500" y="1773238"/>
            <a:ext cx="4667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+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42" name="Text Box 15"/>
          <p:cNvSpPr txBox="1"/>
          <p:nvPr/>
        </p:nvSpPr>
        <p:spPr>
          <a:xfrm>
            <a:off x="2700338" y="1520825"/>
            <a:ext cx="79216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4V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43" name="Text Box 16"/>
          <p:cNvSpPr txBox="1"/>
          <p:nvPr/>
        </p:nvSpPr>
        <p:spPr>
          <a:xfrm>
            <a:off x="1800225" y="2492375"/>
            <a:ext cx="86518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latin typeface="Arial" panose="020B0604020202020204" pitchFamily="34" charset="0"/>
                <a:ea typeface="幼圆" panose="02010509060101010101" pitchFamily="49" charset="-122"/>
              </a:rPr>
              <a:t>5V</a:t>
            </a:r>
            <a:endParaRPr lang="en-US" altLang="zh-CN" sz="2800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442385" name="Text Box 17"/>
          <p:cNvSpPr txBox="1"/>
          <p:nvPr/>
        </p:nvSpPr>
        <p:spPr>
          <a:xfrm>
            <a:off x="4679950" y="1808163"/>
            <a:ext cx="302418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5= - 4+3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endParaRPr lang="en-US" altLang="zh-CN" sz="2800" i="1" dirty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42386" name="AutoShape 18"/>
          <p:cNvSpPr/>
          <p:nvPr/>
        </p:nvSpPr>
        <p:spPr>
          <a:xfrm>
            <a:off x="6372225" y="1916113"/>
            <a:ext cx="539750" cy="288925"/>
          </a:xfrm>
          <a:prstGeom prst="rightArrow">
            <a:avLst>
              <a:gd name="adj1" fmla="val 50000"/>
              <a:gd name="adj2" fmla="val 4667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9346" name="Rectangle 19"/>
          <p:cNvSpPr/>
          <p:nvPr/>
        </p:nvSpPr>
        <p:spPr>
          <a:xfrm>
            <a:off x="2195513" y="4329113"/>
            <a:ext cx="684212" cy="215900"/>
          </a:xfrm>
          <a:prstGeom prst="rect">
            <a:avLst/>
          </a:prstGeom>
          <a:solidFill>
            <a:srgbClr val="DCBF12"/>
          </a:solidFill>
          <a:ln w="38100" cap="flat" cmpd="sng">
            <a:solidFill>
              <a:srgbClr val="8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9347" name="Oval 20"/>
          <p:cNvSpPr/>
          <p:nvPr/>
        </p:nvSpPr>
        <p:spPr>
          <a:xfrm>
            <a:off x="3275013" y="4148138"/>
            <a:ext cx="612775" cy="576262"/>
          </a:xfrm>
          <a:prstGeom prst="ellipse">
            <a:avLst/>
          </a:prstGeom>
          <a:solidFill>
            <a:srgbClr val="CCFFFF"/>
          </a:solidFill>
          <a:ln w="38100" cap="flat" cmpd="sng">
            <a:solidFill>
              <a:srgbClr val="8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9348" name="Line 21"/>
          <p:cNvSpPr/>
          <p:nvPr/>
        </p:nvSpPr>
        <p:spPr>
          <a:xfrm>
            <a:off x="1511300" y="4437063"/>
            <a:ext cx="647700" cy="0"/>
          </a:xfrm>
          <a:prstGeom prst="line">
            <a:avLst/>
          </a:prstGeom>
          <a:ln w="3810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49" name="Line 22"/>
          <p:cNvSpPr/>
          <p:nvPr/>
        </p:nvSpPr>
        <p:spPr>
          <a:xfrm>
            <a:off x="2843213" y="4437063"/>
            <a:ext cx="1584325" cy="0"/>
          </a:xfrm>
          <a:prstGeom prst="line">
            <a:avLst/>
          </a:prstGeom>
          <a:ln w="3810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50" name="Oval 23"/>
          <p:cNvSpPr/>
          <p:nvPr/>
        </p:nvSpPr>
        <p:spPr>
          <a:xfrm>
            <a:off x="503238" y="4400550"/>
            <a:ext cx="71437" cy="107950"/>
          </a:xfrm>
          <a:prstGeom prst="ellipse">
            <a:avLst/>
          </a:prstGeom>
          <a:noFill/>
          <a:ln w="3810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9351" name="Oval 24"/>
          <p:cNvSpPr/>
          <p:nvPr/>
        </p:nvSpPr>
        <p:spPr>
          <a:xfrm>
            <a:off x="4391025" y="4365625"/>
            <a:ext cx="71438" cy="107950"/>
          </a:xfrm>
          <a:prstGeom prst="ellipse">
            <a:avLst/>
          </a:prstGeom>
          <a:noFill/>
          <a:ln w="3810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9352" name="Line 25"/>
          <p:cNvSpPr/>
          <p:nvPr/>
        </p:nvSpPr>
        <p:spPr>
          <a:xfrm flipH="1">
            <a:off x="792163" y="4760913"/>
            <a:ext cx="3952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9353" name="Text Box 26"/>
          <p:cNvSpPr txBox="1"/>
          <p:nvPr/>
        </p:nvSpPr>
        <p:spPr>
          <a:xfrm>
            <a:off x="900113" y="4833938"/>
            <a:ext cx="10795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=1A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54" name="Text Box 27"/>
          <p:cNvSpPr txBox="1"/>
          <p:nvPr/>
        </p:nvSpPr>
        <p:spPr>
          <a:xfrm>
            <a:off x="395288" y="4652963"/>
            <a:ext cx="3968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latin typeface="Arial" panose="020B0604020202020204" pitchFamily="34" charset="0"/>
                <a:ea typeface="幼圆" panose="02010509060101010101" pitchFamily="49" charset="-122"/>
              </a:rPr>
              <a:t>+</a:t>
            </a:r>
            <a:endParaRPr lang="en-US" altLang="zh-CN" sz="2800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55" name="Text Box 28"/>
          <p:cNvSpPr txBox="1"/>
          <p:nvPr/>
        </p:nvSpPr>
        <p:spPr>
          <a:xfrm>
            <a:off x="4211638" y="4508500"/>
            <a:ext cx="36036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latin typeface="Arial" panose="020B0604020202020204" pitchFamily="34" charset="0"/>
                <a:ea typeface="幼圆" panose="02010509060101010101" pitchFamily="49" charset="-122"/>
              </a:rPr>
              <a:t>-</a:t>
            </a:r>
            <a:endParaRPr lang="en-US" altLang="zh-CN" sz="2800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56" name="Text Box 29"/>
          <p:cNvSpPr txBox="1"/>
          <p:nvPr/>
        </p:nvSpPr>
        <p:spPr>
          <a:xfrm>
            <a:off x="2914650" y="3897313"/>
            <a:ext cx="28733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-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57" name="Text Box 30"/>
          <p:cNvSpPr txBox="1"/>
          <p:nvPr/>
        </p:nvSpPr>
        <p:spPr>
          <a:xfrm>
            <a:off x="3959225" y="3860800"/>
            <a:ext cx="4667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+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58" name="Text Box 31"/>
          <p:cNvSpPr txBox="1"/>
          <p:nvPr/>
        </p:nvSpPr>
        <p:spPr>
          <a:xfrm>
            <a:off x="3275013" y="3644900"/>
            <a:ext cx="79216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4V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59" name="Oval 32"/>
          <p:cNvSpPr/>
          <p:nvPr/>
        </p:nvSpPr>
        <p:spPr>
          <a:xfrm>
            <a:off x="900113" y="4149725"/>
            <a:ext cx="612775" cy="576263"/>
          </a:xfrm>
          <a:prstGeom prst="ellipse">
            <a:avLst/>
          </a:prstGeom>
          <a:solidFill>
            <a:srgbClr val="CCFFFF"/>
          </a:solidFill>
          <a:ln w="38100" cap="flat" cmpd="sng">
            <a:solidFill>
              <a:srgbClr val="8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9360" name="Line 33"/>
          <p:cNvSpPr/>
          <p:nvPr/>
        </p:nvSpPr>
        <p:spPr>
          <a:xfrm>
            <a:off x="1187450" y="4184650"/>
            <a:ext cx="0" cy="504825"/>
          </a:xfrm>
          <a:prstGeom prst="line">
            <a:avLst/>
          </a:prstGeom>
          <a:ln w="2540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61" name="Line 34"/>
          <p:cNvSpPr/>
          <p:nvPr/>
        </p:nvSpPr>
        <p:spPr>
          <a:xfrm>
            <a:off x="576263" y="4437063"/>
            <a:ext cx="250825" cy="0"/>
          </a:xfrm>
          <a:prstGeom prst="line">
            <a:avLst/>
          </a:prstGeom>
          <a:ln w="3175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403" name="Text Box 35"/>
          <p:cNvSpPr txBox="1"/>
          <p:nvPr/>
        </p:nvSpPr>
        <p:spPr>
          <a:xfrm>
            <a:off x="5003800" y="4005263"/>
            <a:ext cx="21971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5=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U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-3- 4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442404" name="AutoShape 36"/>
          <p:cNvSpPr/>
          <p:nvPr/>
        </p:nvSpPr>
        <p:spPr>
          <a:xfrm>
            <a:off x="6588125" y="4041775"/>
            <a:ext cx="539750" cy="287338"/>
          </a:xfrm>
          <a:prstGeom prst="rightArrow">
            <a:avLst>
              <a:gd name="adj1" fmla="val 50000"/>
              <a:gd name="adj2" fmla="val 4693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</a:pP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42405" name="Text Box 37"/>
          <p:cNvSpPr txBox="1"/>
          <p:nvPr/>
        </p:nvSpPr>
        <p:spPr>
          <a:xfrm>
            <a:off x="7056438" y="3933825"/>
            <a:ext cx="1404937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U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=12V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99365" name="Text Box 38"/>
          <p:cNvSpPr txBox="1"/>
          <p:nvPr/>
        </p:nvSpPr>
        <p:spPr>
          <a:xfrm>
            <a:off x="2159000" y="4797425"/>
            <a:ext cx="863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latin typeface="Arial" panose="020B0604020202020204" pitchFamily="34" charset="0"/>
                <a:ea typeface="幼圆" panose="02010509060101010101" pitchFamily="49" charset="-122"/>
              </a:rPr>
              <a:t>5V</a:t>
            </a:r>
            <a:endParaRPr lang="en-US" altLang="zh-CN" sz="2800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66" name="Text Box 39"/>
          <p:cNvSpPr txBox="1"/>
          <p:nvPr/>
        </p:nvSpPr>
        <p:spPr>
          <a:xfrm>
            <a:off x="539750" y="3968750"/>
            <a:ext cx="2873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+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67" name="Text Box 40"/>
          <p:cNvSpPr txBox="1"/>
          <p:nvPr/>
        </p:nvSpPr>
        <p:spPr>
          <a:xfrm>
            <a:off x="1584325" y="3933825"/>
            <a:ext cx="2873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-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9368" name="Text Box 41"/>
          <p:cNvSpPr txBox="1"/>
          <p:nvPr/>
        </p:nvSpPr>
        <p:spPr>
          <a:xfrm>
            <a:off x="863600" y="3681413"/>
            <a:ext cx="24034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U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=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？     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R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442410" name="Text Box 42"/>
          <p:cNvSpPr txBox="1"/>
          <p:nvPr/>
        </p:nvSpPr>
        <p:spPr>
          <a:xfrm>
            <a:off x="7056438" y="1808163"/>
            <a:ext cx="1295400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=3A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85" grpId="0"/>
      <p:bldP spid="442386" grpId="0" animBg="1"/>
      <p:bldP spid="442403" grpId="0"/>
      <p:bldP spid="442404" grpId="0" animBg="1"/>
      <p:bldP spid="442405" grpId="0"/>
      <p:bldP spid="44241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44444" name="Object 28"/>
          <p:cNvGraphicFramePr>
            <a:graphicFrameLocks noChangeAspect="1"/>
          </p:cNvGraphicFramePr>
          <p:nvPr/>
        </p:nvGraphicFramePr>
        <p:xfrm>
          <a:off x="1368425" y="4437063"/>
          <a:ext cx="40703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" imgW="1449705" imgH="155575" progId="Equation.3">
                  <p:embed/>
                </p:oleObj>
              </mc:Choice>
              <mc:Fallback>
                <p:oleObj name="" r:id="rId1" imgW="1449705" imgH="155575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634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8425" y="4437063"/>
                        <a:ext cx="407035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4446" name="Group 30"/>
          <p:cNvGrpSpPr/>
          <p:nvPr/>
        </p:nvGrpSpPr>
        <p:grpSpPr>
          <a:xfrm>
            <a:off x="2449513" y="1376363"/>
            <a:ext cx="1727200" cy="1871662"/>
            <a:chOff x="3833" y="618"/>
            <a:chExt cx="1088" cy="1179"/>
          </a:xfrm>
        </p:grpSpPr>
        <p:sp>
          <p:nvSpPr>
            <p:cNvPr id="444447" name="Freeform 31" descr="斜纹布"/>
            <p:cNvSpPr/>
            <p:nvPr/>
          </p:nvSpPr>
          <p:spPr bwMode="auto">
            <a:xfrm>
              <a:off x="3833" y="618"/>
              <a:ext cx="1088" cy="1088"/>
            </a:xfrm>
            <a:custGeom>
              <a:avLst/>
              <a:gdLst>
                <a:gd name="T0" fmla="*/ 38 w 1112"/>
                <a:gd name="T1" fmla="*/ 793 h 1035"/>
                <a:gd name="T2" fmla="*/ 38 w 1112"/>
                <a:gd name="T3" fmla="*/ 113 h 1035"/>
                <a:gd name="T4" fmla="*/ 265 w 1112"/>
                <a:gd name="T5" fmla="*/ 113 h 1035"/>
                <a:gd name="T6" fmla="*/ 265 w 1112"/>
                <a:gd name="T7" fmla="*/ 476 h 1035"/>
                <a:gd name="T8" fmla="*/ 356 w 1112"/>
                <a:gd name="T9" fmla="*/ 521 h 1035"/>
                <a:gd name="T10" fmla="*/ 991 w 1112"/>
                <a:gd name="T11" fmla="*/ 521 h 1035"/>
                <a:gd name="T12" fmla="*/ 1081 w 1112"/>
                <a:gd name="T13" fmla="*/ 975 h 1035"/>
                <a:gd name="T14" fmla="*/ 1036 w 1112"/>
                <a:gd name="T15" fmla="*/ 884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2" h="1035">
                  <a:moveTo>
                    <a:pt x="38" y="793"/>
                  </a:moveTo>
                  <a:cubicBezTo>
                    <a:pt x="19" y="509"/>
                    <a:pt x="0" y="226"/>
                    <a:pt x="38" y="113"/>
                  </a:cubicBezTo>
                  <a:cubicBezTo>
                    <a:pt x="76" y="0"/>
                    <a:pt x="227" y="53"/>
                    <a:pt x="265" y="113"/>
                  </a:cubicBezTo>
                  <a:cubicBezTo>
                    <a:pt x="303" y="173"/>
                    <a:pt x="250" y="408"/>
                    <a:pt x="265" y="476"/>
                  </a:cubicBezTo>
                  <a:cubicBezTo>
                    <a:pt x="280" y="544"/>
                    <a:pt x="235" y="514"/>
                    <a:pt x="356" y="521"/>
                  </a:cubicBezTo>
                  <a:cubicBezTo>
                    <a:pt x="477" y="528"/>
                    <a:pt x="870" y="445"/>
                    <a:pt x="991" y="521"/>
                  </a:cubicBezTo>
                  <a:cubicBezTo>
                    <a:pt x="1112" y="597"/>
                    <a:pt x="1074" y="915"/>
                    <a:pt x="1081" y="975"/>
                  </a:cubicBezTo>
                  <a:cubicBezTo>
                    <a:pt x="1088" y="1035"/>
                    <a:pt x="1043" y="892"/>
                    <a:pt x="1036" y="884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lgDash"/>
              <a:round/>
              <a:headEnd type="none" w="med" len="med"/>
              <a:tailEnd type="none" w="med" len="med"/>
            </a:ln>
            <a:effectLst>
              <a:prstShdw prst="shdw17" dist="17961" dir="27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444448" name="Line 32"/>
            <p:cNvSpPr>
              <a:spLocks noChangeShapeType="1"/>
            </p:cNvSpPr>
            <p:nvPr/>
          </p:nvSpPr>
          <p:spPr bwMode="auto">
            <a:xfrm flipH="1" flipV="1">
              <a:off x="4876" y="1434"/>
              <a:ext cx="0" cy="36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dash"/>
              <a:round/>
              <a:headEnd type="triangle" w="med" len="med"/>
            </a:ln>
            <a:effectLst>
              <a:prstShdw prst="shdw17" dist="17961" dir="27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444449" name="Group 33"/>
          <p:cNvGrpSpPr/>
          <p:nvPr/>
        </p:nvGrpSpPr>
        <p:grpSpPr>
          <a:xfrm>
            <a:off x="971550" y="765175"/>
            <a:ext cx="3960813" cy="2808288"/>
            <a:chOff x="3016" y="210"/>
            <a:chExt cx="2495" cy="1769"/>
          </a:xfrm>
        </p:grpSpPr>
        <p:grpSp>
          <p:nvGrpSpPr>
            <p:cNvPr id="100358" name="Group 34"/>
            <p:cNvGrpSpPr/>
            <p:nvPr/>
          </p:nvGrpSpPr>
          <p:grpSpPr>
            <a:xfrm>
              <a:off x="3243" y="210"/>
              <a:ext cx="2268" cy="1769"/>
              <a:chOff x="1565" y="1979"/>
              <a:chExt cx="2601" cy="1950"/>
            </a:xfrm>
          </p:grpSpPr>
          <p:graphicFrame>
            <p:nvGraphicFramePr>
              <p:cNvPr id="100359" name="Object 35"/>
              <p:cNvGraphicFramePr>
                <a:graphicFrameLocks noChangeAspect="1"/>
              </p:cNvGraphicFramePr>
              <p:nvPr/>
            </p:nvGraphicFramePr>
            <p:xfrm>
              <a:off x="3833" y="3022"/>
              <a:ext cx="333" cy="8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1" name="" r:id="rId3" imgW="204470" imgH="544830" progId="Equation.3">
                      <p:embed/>
                    </p:oleObj>
                  </mc:Choice>
                  <mc:Fallback>
                    <p:oleObj name="" r:id="rId3" imgW="204470" imgH="544830" progId="Equation.3">
                      <p:embed/>
                      <p:pic>
                        <p:nvPicPr>
                          <p:cNvPr id="0" name="图片 3240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463416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33" y="3022"/>
                            <a:ext cx="333" cy="8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0360" name="Group 36"/>
              <p:cNvGrpSpPr/>
              <p:nvPr/>
            </p:nvGrpSpPr>
            <p:grpSpPr>
              <a:xfrm>
                <a:off x="1565" y="1979"/>
                <a:ext cx="2223" cy="1950"/>
                <a:chOff x="3288" y="346"/>
                <a:chExt cx="2223" cy="1950"/>
              </a:xfrm>
            </p:grpSpPr>
            <p:graphicFrame>
              <p:nvGraphicFramePr>
                <p:cNvPr id="100361" name="Object 37"/>
                <p:cNvGraphicFramePr>
                  <a:graphicFrameLocks noChangeAspect="1"/>
                </p:cNvGraphicFramePr>
                <p:nvPr/>
              </p:nvGraphicFramePr>
              <p:xfrm>
                <a:off x="4604" y="1026"/>
                <a:ext cx="609" cy="2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40" name="" r:id="rId5" imgW="311150" imgH="116840" progId="Equation.3">
                        <p:embed/>
                      </p:oleObj>
                    </mc:Choice>
                    <mc:Fallback>
                      <p:oleObj name="" r:id="rId5" imgW="311150" imgH="116840" progId="Equation.3">
                        <p:embed/>
                        <p:pic>
                          <p:nvPicPr>
                            <p:cNvPr id="0" name="图片 3239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463416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04" y="1026"/>
                              <a:ext cx="609" cy="25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0362" name="Object 38"/>
                <p:cNvGraphicFramePr>
                  <a:graphicFrameLocks noChangeAspect="1"/>
                </p:cNvGraphicFramePr>
                <p:nvPr/>
              </p:nvGraphicFramePr>
              <p:xfrm>
                <a:off x="4604" y="1298"/>
                <a:ext cx="665" cy="3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42" name="" r:id="rId7" imgW="330835" imgH="155575" progId="Equation.3">
                        <p:embed/>
                      </p:oleObj>
                    </mc:Choice>
                    <mc:Fallback>
                      <p:oleObj name="" r:id="rId7" imgW="330835" imgH="155575" progId="Equation.3">
                        <p:embed/>
                        <p:pic>
                          <p:nvPicPr>
                            <p:cNvPr id="0" name="图片 3241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463416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04" y="1298"/>
                              <a:ext cx="665" cy="33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0363" name="Object 39"/>
                <p:cNvGraphicFramePr>
                  <a:graphicFrameLocks noChangeAspect="1"/>
                </p:cNvGraphicFramePr>
                <p:nvPr/>
              </p:nvGraphicFramePr>
              <p:xfrm>
                <a:off x="4513" y="346"/>
                <a:ext cx="425" cy="8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43" name="" r:id="rId9" imgW="272415" imgH="554355" progId="Equation.3">
                        <p:embed/>
                      </p:oleObj>
                    </mc:Choice>
                    <mc:Fallback>
                      <p:oleObj name="" r:id="rId9" imgW="272415" imgH="554355" progId="Equation.3">
                        <p:embed/>
                        <p:pic>
                          <p:nvPicPr>
                            <p:cNvPr id="0" name="图片 3242"/>
                            <p:cNvPicPr/>
                            <p:nvPr/>
                          </p:nvPicPr>
                          <p:blipFill>
                            <a:blip r:embed="rId10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463416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13" y="346"/>
                              <a:ext cx="425" cy="83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0364" name="Rectangle 40" descr="斜纹布"/>
                <p:cNvSpPr/>
                <p:nvPr/>
              </p:nvSpPr>
              <p:spPr>
                <a:xfrm>
                  <a:off x="3833" y="346"/>
                  <a:ext cx="1587" cy="1950"/>
                </a:xfrm>
                <a:prstGeom prst="rect">
                  <a:avLst/>
                </a:prstGeom>
                <a:noFill/>
                <a:ln w="28575" cap="sq" cmpd="sng">
                  <a:solidFill>
                    <a:srgbClr val="FFCC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>
                  <a:prstShdw prst="shdw17" dist="17961" dir="2699999">
                    <a:srgbClr val="997A00"/>
                  </a:prstShdw>
                </a:effectLst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0365" name="Line 41"/>
                <p:cNvSpPr/>
                <p:nvPr/>
              </p:nvSpPr>
              <p:spPr>
                <a:xfrm>
                  <a:off x="4422" y="346"/>
                  <a:ext cx="0" cy="1950"/>
                </a:xfrm>
                <a:prstGeom prst="line">
                  <a:avLst/>
                </a:prstGeom>
                <a:ln w="28575" cap="sq" cmpd="sng">
                  <a:solidFill>
                    <a:srgbClr val="FFCC00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>
                  <a:prstShdw prst="shdw17" dist="17961" dir="2699999">
                    <a:srgbClr val="997A00"/>
                  </a:prstShdw>
                </a:effectLst>
              </p:spPr>
            </p:sp>
            <p:sp>
              <p:nvSpPr>
                <p:cNvPr id="100366" name="Rectangle 42"/>
                <p:cNvSpPr/>
                <p:nvPr/>
              </p:nvSpPr>
              <p:spPr>
                <a:xfrm>
                  <a:off x="3742" y="1071"/>
                  <a:ext cx="227" cy="454"/>
                </a:xfrm>
                <a:prstGeom prst="rect">
                  <a:avLst/>
                </a:prstGeom>
                <a:solidFill>
                  <a:srgbClr val="FF9900"/>
                </a:solidFill>
                <a:ln w="28575">
                  <a:noFill/>
                </a:ln>
                <a:effectLst>
                  <a:prstShdw prst="shdw17" dist="17961" dir="2699999">
                    <a:srgbClr val="995C00"/>
                  </a:prstShdw>
                </a:effectLst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0367" name="Rectangle 43"/>
                <p:cNvSpPr/>
                <p:nvPr/>
              </p:nvSpPr>
              <p:spPr>
                <a:xfrm>
                  <a:off x="4286" y="1616"/>
                  <a:ext cx="227" cy="454"/>
                </a:xfrm>
                <a:prstGeom prst="rect">
                  <a:avLst/>
                </a:prstGeom>
                <a:solidFill>
                  <a:srgbClr val="FF9900"/>
                </a:solidFill>
                <a:ln w="28575">
                  <a:noFill/>
                </a:ln>
                <a:effectLst>
                  <a:prstShdw prst="shdw17" dist="17961" dir="2699999">
                    <a:srgbClr val="995C00"/>
                  </a:prstShdw>
                </a:effectLst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0368" name="Rectangle 44"/>
                <p:cNvSpPr/>
                <p:nvPr/>
              </p:nvSpPr>
              <p:spPr>
                <a:xfrm>
                  <a:off x="4286" y="572"/>
                  <a:ext cx="227" cy="454"/>
                </a:xfrm>
                <a:prstGeom prst="rect">
                  <a:avLst/>
                </a:prstGeom>
                <a:solidFill>
                  <a:srgbClr val="FF9900"/>
                </a:solidFill>
                <a:ln w="28575">
                  <a:noFill/>
                </a:ln>
                <a:effectLst>
                  <a:prstShdw prst="shdw17" dist="17961" dir="2699999">
                    <a:srgbClr val="995C00"/>
                  </a:prstShdw>
                </a:effectLst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0369" name="Rectangle 45"/>
                <p:cNvSpPr/>
                <p:nvPr/>
              </p:nvSpPr>
              <p:spPr>
                <a:xfrm>
                  <a:off x="5284" y="1570"/>
                  <a:ext cx="227" cy="454"/>
                </a:xfrm>
                <a:prstGeom prst="rect">
                  <a:avLst/>
                </a:prstGeom>
                <a:solidFill>
                  <a:srgbClr val="FF9900"/>
                </a:solidFill>
                <a:ln w="28575">
                  <a:noFill/>
                </a:ln>
                <a:effectLst>
                  <a:prstShdw prst="shdw17" dist="17961" dir="2699999">
                    <a:srgbClr val="995C00"/>
                  </a:prstShdw>
                </a:effectLst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0370" name="Rectangle 46"/>
                <p:cNvSpPr/>
                <p:nvPr/>
              </p:nvSpPr>
              <p:spPr>
                <a:xfrm>
                  <a:off x="5284" y="618"/>
                  <a:ext cx="227" cy="454"/>
                </a:xfrm>
                <a:prstGeom prst="rect">
                  <a:avLst/>
                </a:prstGeom>
                <a:solidFill>
                  <a:srgbClr val="FF9900"/>
                </a:solidFill>
                <a:ln w="28575">
                  <a:noFill/>
                </a:ln>
                <a:effectLst>
                  <a:prstShdw prst="shdw17" dist="17961" dir="2699999">
                    <a:srgbClr val="995C00"/>
                  </a:prstShdw>
                </a:effectLst>
              </p:spPr>
              <p:txBody>
                <a:bodyPr wrap="none" anchor="ctr" anchorCtr="0"/>
                <a:p>
                  <a:pPr eaLnBrk="0" hangingPunct="0">
                    <a:buClr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grpSp>
              <p:nvGrpSpPr>
                <p:cNvPr id="100371" name="Group 47"/>
                <p:cNvGrpSpPr/>
                <p:nvPr/>
              </p:nvGrpSpPr>
              <p:grpSpPr>
                <a:xfrm>
                  <a:off x="4422" y="1253"/>
                  <a:ext cx="318" cy="91"/>
                  <a:chOff x="2200" y="3385"/>
                  <a:chExt cx="453" cy="90"/>
                </a:xfrm>
              </p:grpSpPr>
              <p:sp>
                <p:nvSpPr>
                  <p:cNvPr id="100372" name="Oval 48"/>
                  <p:cNvSpPr/>
                  <p:nvPr/>
                </p:nvSpPr>
                <p:spPr>
                  <a:xfrm>
                    <a:off x="2562" y="3385"/>
                    <a:ext cx="91" cy="90"/>
                  </a:xfrm>
                  <a:prstGeom prst="ellipse">
                    <a:avLst/>
                  </a:prstGeom>
                  <a:noFill/>
                  <a:ln w="38100" cap="sq" cmpd="sng">
                    <a:solidFill>
                      <a:srgbClr val="FFCC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prstShdw prst="shdw17" dist="17961" dir="2699999">
                      <a:srgbClr val="997A00"/>
                    </a:prstShdw>
                  </a:effectLst>
                </p:spPr>
                <p:txBody>
                  <a:bodyPr wrap="none" anchor="ctr" anchorCtr="0"/>
                  <a:p>
                    <a:pPr eaLnBrk="0" hangingPunct="0">
                      <a:buClrTx/>
                    </a:pPr>
                    <a:endParaRPr lang="zh-CN" altLang="en-US" dirty="0"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100373" name="Line 49"/>
                  <p:cNvSpPr/>
                  <p:nvPr/>
                </p:nvSpPr>
                <p:spPr>
                  <a:xfrm>
                    <a:off x="2200" y="3430"/>
                    <a:ext cx="362" cy="0"/>
                  </a:xfrm>
                  <a:prstGeom prst="line">
                    <a:avLst/>
                  </a:prstGeom>
                  <a:ln w="38100" cap="sq" cmpd="sng">
                    <a:solidFill>
                      <a:srgbClr val="FFCC00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>
                    <a:prstShdw prst="shdw17" dist="17961" dir="2699999">
                      <a:srgbClr val="997A00"/>
                    </a:prstShdw>
                  </a:effectLst>
                </p:spPr>
              </p:sp>
            </p:grpSp>
            <p:grpSp>
              <p:nvGrpSpPr>
                <p:cNvPr id="100374" name="Group 50"/>
                <p:cNvGrpSpPr/>
                <p:nvPr/>
              </p:nvGrpSpPr>
              <p:grpSpPr>
                <a:xfrm rot="10800000">
                  <a:off x="5057" y="1253"/>
                  <a:ext cx="362" cy="91"/>
                  <a:chOff x="2200" y="3385"/>
                  <a:chExt cx="453" cy="90"/>
                </a:xfrm>
              </p:grpSpPr>
              <p:sp>
                <p:nvSpPr>
                  <p:cNvPr id="100375" name="Oval 51"/>
                  <p:cNvSpPr/>
                  <p:nvPr/>
                </p:nvSpPr>
                <p:spPr>
                  <a:xfrm>
                    <a:off x="2562" y="3385"/>
                    <a:ext cx="91" cy="90"/>
                  </a:xfrm>
                  <a:prstGeom prst="ellipse">
                    <a:avLst/>
                  </a:prstGeom>
                  <a:noFill/>
                  <a:ln w="38100" cap="sq" cmpd="sng">
                    <a:solidFill>
                      <a:srgbClr val="FFCC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prstShdw prst="shdw17" dist="17961" dir="2699999">
                      <a:srgbClr val="997A00"/>
                    </a:prstShdw>
                  </a:effectLst>
                </p:spPr>
                <p:txBody>
                  <a:bodyPr wrap="none" anchor="ctr" anchorCtr="0"/>
                  <a:p>
                    <a:pPr eaLnBrk="0" hangingPunct="0">
                      <a:buClrTx/>
                    </a:pPr>
                    <a:endParaRPr lang="zh-CN" altLang="en-US" dirty="0"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100376" name="Line 52"/>
                  <p:cNvSpPr/>
                  <p:nvPr/>
                </p:nvSpPr>
                <p:spPr>
                  <a:xfrm>
                    <a:off x="2200" y="3430"/>
                    <a:ext cx="362" cy="0"/>
                  </a:xfrm>
                  <a:prstGeom prst="line">
                    <a:avLst/>
                  </a:prstGeom>
                  <a:ln w="38100" cap="sq" cmpd="sng">
                    <a:solidFill>
                      <a:srgbClr val="FFCC00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>
                    <a:prstShdw prst="shdw17" dist="17961" dir="2699999">
                      <a:srgbClr val="997A00"/>
                    </a:prstShdw>
                  </a:effectLst>
                </p:spPr>
              </p:sp>
            </p:grpSp>
            <p:graphicFrame>
              <p:nvGraphicFramePr>
                <p:cNvPr id="100377" name="Object 53"/>
                <p:cNvGraphicFramePr>
                  <a:graphicFrameLocks noChangeAspect="1"/>
                </p:cNvGraphicFramePr>
                <p:nvPr/>
              </p:nvGraphicFramePr>
              <p:xfrm>
                <a:off x="3288" y="799"/>
                <a:ext cx="463" cy="8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34" name="" r:id="rId11" imgW="292100" imgH="554355" progId="Equation.3">
                        <p:embed/>
                      </p:oleObj>
                    </mc:Choice>
                    <mc:Fallback>
                      <p:oleObj name="" r:id="rId11" imgW="292100" imgH="554355" progId="Equation.3">
                        <p:embed/>
                        <p:pic>
                          <p:nvPicPr>
                            <p:cNvPr id="0" name="图片 3233"/>
                            <p:cNvPicPr/>
                            <p:nvPr/>
                          </p:nvPicPr>
                          <p:blipFill>
                            <a:blip r:embed="rId1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463416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88" y="799"/>
                              <a:ext cx="463" cy="83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00378" name="Text Box 54" descr="斜纹布"/>
            <p:cNvSpPr txBox="1"/>
            <p:nvPr/>
          </p:nvSpPr>
          <p:spPr>
            <a:xfrm>
              <a:off x="3016" y="210"/>
              <a:ext cx="544" cy="327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zh-CN" altLang="en-US" sz="2800" dirty="0">
                  <a:latin typeface="Times New Roman" panose="02020603050405020304" pitchFamily="18" charset="0"/>
                  <a:ea typeface="仿宋_GB2312" pitchFamily="49" charset="-122"/>
                </a:rPr>
                <a:t>例</a:t>
              </a:r>
              <a:r>
                <a:rPr lang="en-US" altLang="zh-CN" sz="2800" dirty="0">
                  <a:latin typeface="Times New Roman" panose="02020603050405020304" pitchFamily="18" charset="0"/>
                  <a:ea typeface="仿宋_GB2312" pitchFamily="49" charset="-122"/>
                </a:rPr>
                <a:t>3</a:t>
              </a:r>
              <a:endParaRPr lang="en-US" altLang="zh-CN" sz="28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444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44444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444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444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4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444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4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44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1908" name="Text Box 4"/>
          <p:cNvSpPr txBox="1"/>
          <p:nvPr/>
        </p:nvSpPr>
        <p:spPr>
          <a:xfrm>
            <a:off x="304800" y="654050"/>
            <a:ext cx="3835400" cy="519113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</a:pPr>
            <a:r>
              <a:rPr lang="en-US" altLang="zh-CN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4.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lang="zh-CN" altLang="en-US" sz="2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小结：</a:t>
            </a:r>
            <a:endParaRPr lang="zh-CN" altLang="en-US" sz="28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51909" name="Text Box 5"/>
          <p:cNvSpPr txBox="1"/>
          <p:nvPr/>
        </p:nvSpPr>
        <p:spPr>
          <a:xfrm>
            <a:off x="914400" y="1411288"/>
            <a:ext cx="7467600" cy="1187450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 marL="476250" indent="-476250" algn="just" eaLnBrk="0" hangingPunct="0">
              <a:lnSpc>
                <a:spcPct val="150000"/>
              </a:lnSpc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(1) </a:t>
            </a:r>
            <a:r>
              <a:rPr lang="en-US" altLang="zh-CN" dirty="0">
                <a:solidFill>
                  <a:srgbClr val="F8FF6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lang="zh-CN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是对支路电流的线性约束，</a:t>
            </a:r>
            <a:r>
              <a:rPr lang="en-US" altLang="zh-CN" dirty="0">
                <a:solidFill>
                  <a:srgbClr val="F8FF6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lang="zh-CN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是对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回</a:t>
            </a:r>
            <a:r>
              <a:rPr lang="zh-CN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路电压的线性约束。</a:t>
            </a:r>
            <a:endParaRPr lang="zh-CN" altLang="en-US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51910" name="Text Box 6"/>
          <p:cNvSpPr txBox="1"/>
          <p:nvPr/>
        </p:nvSpPr>
        <p:spPr>
          <a:xfrm>
            <a:off x="914400" y="2860675"/>
            <a:ext cx="7467600" cy="457200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 marL="476250" indent="-476250" algn="just"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(2) </a:t>
            </a:r>
            <a:r>
              <a:rPr lang="en-US" altLang="zh-CN" dirty="0">
                <a:solidFill>
                  <a:srgbClr val="F8FF6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lang="zh-CN" altLang="en-US" dirty="0">
                <a:solidFill>
                  <a:srgbClr val="F8FF6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8FF6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lang="zh-CN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与组成支路的元件性质及参数无关。</a:t>
            </a:r>
            <a:endParaRPr lang="zh-CN" altLang="en-US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51911" name="Text Box 7"/>
          <p:cNvSpPr txBox="1"/>
          <p:nvPr/>
        </p:nvSpPr>
        <p:spPr>
          <a:xfrm>
            <a:off x="914400" y="3579813"/>
            <a:ext cx="7391400" cy="1187450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 marL="476250" indent="-476250" algn="just" eaLnBrk="0" hangingPunct="0">
              <a:lnSpc>
                <a:spcPct val="150000"/>
              </a:lnSpc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r>
              <a:rPr lang="en-US" altLang="zh-CN" dirty="0">
                <a:solidFill>
                  <a:srgbClr val="F8FF6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8FF6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lang="zh-CN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表明在每一节点上电荷是守恒的；</a:t>
            </a:r>
            <a:r>
              <a:rPr lang="en-US" altLang="zh-CN" dirty="0">
                <a:solidFill>
                  <a:srgbClr val="F8FF6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lang="zh-CN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能量守恒</a:t>
            </a:r>
            <a:r>
              <a:rPr lang="zh-CN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的具体体现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电压与路径无关</a:t>
            </a: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51912" name="Text Box 8"/>
          <p:cNvSpPr txBox="1"/>
          <p:nvPr/>
        </p:nvSpPr>
        <p:spPr>
          <a:xfrm>
            <a:off x="914400" y="5029200"/>
            <a:ext cx="6629400" cy="457200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 algn="just" eaLnBrk="0" hangingPunct="0">
              <a:spcBef>
                <a:spcPct val="50000"/>
              </a:spcBef>
              <a:buClrTx/>
            </a:pPr>
            <a:r>
              <a:rPr lang="en-US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(4) </a:t>
            </a:r>
            <a:r>
              <a:rPr lang="en-US" altLang="zh-CN" dirty="0">
                <a:solidFill>
                  <a:srgbClr val="F8FF6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lang="zh-CN" altLang="en-US" dirty="0">
                <a:solidFill>
                  <a:srgbClr val="F8FF6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8FF6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lang="zh-CN" altLang="zh-CN" dirty="0">
                <a:solidFill>
                  <a:srgbClr val="F8FF65"/>
                </a:solidFill>
                <a:latin typeface="仿宋_GB2312" pitchFamily="49" charset="-122"/>
                <a:ea typeface="仿宋_GB2312" pitchFamily="49" charset="-122"/>
              </a:rPr>
              <a:t>只适用于集总参数的电路。</a:t>
            </a:r>
            <a:endParaRPr lang="zh-CN" altLang="en-US" dirty="0">
              <a:solidFill>
                <a:srgbClr val="F8FF65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 animBg="1"/>
      <p:bldP spid="251909" grpId="0"/>
      <p:bldP spid="251910" grpId="0"/>
      <p:bldP spid="251911" grpId="0"/>
      <p:bldP spid="25191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02105" name="Object 25"/>
          <p:cNvGraphicFramePr>
            <a:graphicFrameLocks noChangeAspect="1"/>
          </p:cNvGraphicFramePr>
          <p:nvPr/>
        </p:nvGraphicFramePr>
        <p:xfrm>
          <a:off x="4826000" y="1125538"/>
          <a:ext cx="30241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" imgW="1332865" imgH="194310" progId="Equation.3">
                  <p:embed/>
                </p:oleObj>
              </mc:Choice>
              <mc:Fallback>
                <p:oleObj name="" r:id="rId1" imgW="1332865" imgH="19431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0C0C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26000" y="1125538"/>
                        <a:ext cx="3024188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6" name="Text Box 26"/>
          <p:cNvSpPr txBox="1"/>
          <p:nvPr/>
        </p:nvSpPr>
        <p:spPr>
          <a:xfrm>
            <a:off x="3744913" y="1052513"/>
            <a:ext cx="647700" cy="519112"/>
          </a:xfrm>
          <a:prstGeom prst="rect">
            <a:avLst/>
          </a:prstGeom>
          <a:solidFill>
            <a:srgbClr val="990033"/>
          </a:solidFill>
          <a:ln w="28575">
            <a:noFill/>
          </a:ln>
          <a:effectLst>
            <a:prstShdw prst="shdw17" dist="17961" dir="2699999">
              <a:srgbClr val="5C001F"/>
            </a:prstShdw>
          </a:effectLst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2107" name="Object 27"/>
          <p:cNvGraphicFramePr>
            <a:graphicFrameLocks noChangeAspect="1"/>
          </p:cNvGraphicFramePr>
          <p:nvPr/>
        </p:nvGraphicFramePr>
        <p:xfrm>
          <a:off x="4897438" y="1773238"/>
          <a:ext cx="13811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3" imgW="593090" imgH="194310" progId="Equation.3">
                  <p:embed/>
                </p:oleObj>
              </mc:Choice>
              <mc:Fallback>
                <p:oleObj name="" r:id="rId3" imgW="593090" imgH="19431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0C0C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97438" y="1773238"/>
                        <a:ext cx="1381125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8" name="Object 28"/>
          <p:cNvGraphicFramePr>
            <a:graphicFrameLocks noChangeAspect="1"/>
          </p:cNvGraphicFramePr>
          <p:nvPr/>
        </p:nvGraphicFramePr>
        <p:xfrm>
          <a:off x="4321175" y="2492375"/>
          <a:ext cx="35702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5" imgW="1576070" imgH="194310" progId="Equation.3">
                  <p:embed/>
                </p:oleObj>
              </mc:Choice>
              <mc:Fallback>
                <p:oleObj name="" r:id="rId5" imgW="1576070" imgH="19431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C0C0C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21175" y="2492375"/>
                        <a:ext cx="3570288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082" name="Group 2"/>
          <p:cNvGrpSpPr/>
          <p:nvPr/>
        </p:nvGrpSpPr>
        <p:grpSpPr>
          <a:xfrm>
            <a:off x="0" y="909638"/>
            <a:ext cx="3492500" cy="2463800"/>
            <a:chOff x="0" y="255"/>
            <a:chExt cx="2200" cy="1552"/>
          </a:xfrm>
        </p:grpSpPr>
        <p:sp>
          <p:nvSpPr>
            <p:cNvPr id="102407" name="Text Box 3" descr="斜纹布"/>
            <p:cNvSpPr txBox="1"/>
            <p:nvPr/>
          </p:nvSpPr>
          <p:spPr>
            <a:xfrm>
              <a:off x="0" y="1207"/>
              <a:ext cx="544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10V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102408" name="Group 4"/>
            <p:cNvGrpSpPr/>
            <p:nvPr/>
          </p:nvGrpSpPr>
          <p:grpSpPr>
            <a:xfrm>
              <a:off x="295" y="255"/>
              <a:ext cx="1905" cy="1552"/>
              <a:chOff x="249" y="164"/>
              <a:chExt cx="1905" cy="1552"/>
            </a:xfrm>
          </p:grpSpPr>
          <p:sp>
            <p:nvSpPr>
              <p:cNvPr id="102409" name="Oval 5"/>
              <p:cNvSpPr/>
              <p:nvPr/>
            </p:nvSpPr>
            <p:spPr>
              <a:xfrm rot="5400000">
                <a:off x="472" y="1114"/>
                <a:ext cx="363" cy="362"/>
              </a:xfrm>
              <a:prstGeom prst="ellipse">
                <a:avLst/>
              </a:prstGeom>
              <a:solidFill>
                <a:srgbClr val="00CCFF"/>
              </a:solidFill>
              <a:ln w="381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699999">
                  <a:srgbClr val="995C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10" name="Rectangle 6"/>
              <p:cNvSpPr/>
              <p:nvPr/>
            </p:nvSpPr>
            <p:spPr>
              <a:xfrm>
                <a:off x="657" y="527"/>
                <a:ext cx="635" cy="1179"/>
              </a:xfrm>
              <a:prstGeom prst="rect">
                <a:avLst/>
              </a:prstGeom>
              <a:noFill/>
              <a:ln w="28575" cap="sq" cmpd="sng">
                <a:solidFill>
                  <a:srgbClr val="FFCC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prstShdw prst="shdw17" dist="17961" dir="2699999">
                  <a:srgbClr val="997A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grpSp>
            <p:nvGrpSpPr>
              <p:cNvPr id="102411" name="Group 7"/>
              <p:cNvGrpSpPr/>
              <p:nvPr/>
            </p:nvGrpSpPr>
            <p:grpSpPr>
              <a:xfrm>
                <a:off x="1111" y="980"/>
                <a:ext cx="363" cy="318"/>
                <a:chOff x="1156" y="2614"/>
                <a:chExt cx="409" cy="408"/>
              </a:xfrm>
            </p:grpSpPr>
            <p:sp>
              <p:nvSpPr>
                <p:cNvPr id="102412" name="Oval 8"/>
                <p:cNvSpPr/>
                <p:nvPr/>
              </p:nvSpPr>
              <p:spPr>
                <a:xfrm>
                  <a:off x="1156" y="2614"/>
                  <a:ext cx="409" cy="408"/>
                </a:xfrm>
                <a:prstGeom prst="ellipse">
                  <a:avLst/>
                </a:prstGeom>
                <a:solidFill>
                  <a:srgbClr val="00CCFF"/>
                </a:solidFill>
                <a:ln w="38100" cap="sq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2699999">
                    <a:srgbClr val="995C00"/>
                  </a:prstShdw>
                </a:effectLst>
              </p:spPr>
              <p:txBody>
                <a:bodyPr wrap="none" anchor="ctr" anchorCtr="0"/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2413" name="Line 9"/>
                <p:cNvSpPr/>
                <p:nvPr/>
              </p:nvSpPr>
              <p:spPr>
                <a:xfrm>
                  <a:off x="1156" y="2840"/>
                  <a:ext cx="409" cy="0"/>
                </a:xfrm>
                <a:prstGeom prst="line">
                  <a:avLst/>
                </a:prstGeom>
                <a:ln w="38100" cap="sq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2699999">
                    <a:srgbClr val="995C00"/>
                  </a:prstShdw>
                </a:effectLst>
              </p:spPr>
            </p:sp>
          </p:grpSp>
          <p:sp>
            <p:nvSpPr>
              <p:cNvPr id="102414" name="Line 10"/>
              <p:cNvSpPr/>
              <p:nvPr/>
            </p:nvSpPr>
            <p:spPr>
              <a:xfrm>
                <a:off x="657" y="1117"/>
                <a:ext cx="0" cy="363"/>
              </a:xfrm>
              <a:prstGeom prst="line">
                <a:avLst/>
              </a:prstGeom>
              <a:ln w="381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699999">
                  <a:srgbClr val="995C00"/>
                </a:prstShdw>
              </a:effectLst>
            </p:spPr>
          </p:sp>
          <p:sp>
            <p:nvSpPr>
              <p:cNvPr id="102415" name="Rectangle 11"/>
              <p:cNvSpPr/>
              <p:nvPr/>
            </p:nvSpPr>
            <p:spPr>
              <a:xfrm>
                <a:off x="567" y="709"/>
                <a:ext cx="181" cy="272"/>
              </a:xfrm>
              <a:prstGeom prst="rect">
                <a:avLst/>
              </a:prstGeom>
              <a:solidFill>
                <a:srgbClr val="FF9900"/>
              </a:solidFill>
              <a:ln w="28575">
                <a:noFill/>
              </a:ln>
              <a:effectLst>
                <a:prstShdw prst="shdw17" dist="17961" dir="2699999">
                  <a:srgbClr val="995C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16" name="Line 12"/>
              <p:cNvSpPr/>
              <p:nvPr/>
            </p:nvSpPr>
            <p:spPr>
              <a:xfrm>
                <a:off x="1292" y="527"/>
                <a:ext cx="499" cy="0"/>
              </a:xfrm>
              <a:prstGeom prst="line">
                <a:avLst/>
              </a:prstGeom>
              <a:ln w="28575" cap="sq" cmpd="sng">
                <a:solidFill>
                  <a:srgbClr val="FFCC00"/>
                </a:solidFill>
                <a:prstDash val="solid"/>
                <a:round/>
                <a:headEnd type="oval" w="med" len="med"/>
                <a:tailEnd type="oval" w="med" len="med"/>
              </a:ln>
              <a:effectLst>
                <a:prstShdw prst="shdw17" dist="17961" dir="2699999">
                  <a:srgbClr val="997A00"/>
                </a:prstShdw>
              </a:effectLst>
            </p:spPr>
          </p:sp>
          <p:sp>
            <p:nvSpPr>
              <p:cNvPr id="102417" name="Line 13"/>
              <p:cNvSpPr/>
              <p:nvPr/>
            </p:nvSpPr>
            <p:spPr>
              <a:xfrm>
                <a:off x="1292" y="1706"/>
                <a:ext cx="499" cy="0"/>
              </a:xfrm>
              <a:prstGeom prst="line">
                <a:avLst/>
              </a:prstGeom>
              <a:ln w="28575" cap="sq" cmpd="sng">
                <a:solidFill>
                  <a:srgbClr val="FFCC00"/>
                </a:solidFill>
                <a:prstDash val="solid"/>
                <a:round/>
                <a:headEnd type="oval" w="med" len="med"/>
                <a:tailEnd type="oval" w="med" len="med"/>
              </a:ln>
              <a:effectLst>
                <a:prstShdw prst="shdw17" dist="17961" dir="2699999">
                  <a:srgbClr val="997A00"/>
                </a:prstShdw>
              </a:effectLst>
            </p:spPr>
          </p:sp>
          <p:sp>
            <p:nvSpPr>
              <p:cNvPr id="102418" name="Text Box 14" descr="斜纹布"/>
              <p:cNvSpPr txBox="1"/>
              <p:nvPr/>
            </p:nvSpPr>
            <p:spPr>
              <a:xfrm>
                <a:off x="1655" y="482"/>
                <a:ext cx="317" cy="327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sz="2800" dirty="0">
                    <a:latin typeface="Times New Roman" panose="02020603050405020304" pitchFamily="18" charset="0"/>
                    <a:ea typeface="仿宋_GB2312" pitchFamily="49" charset="-122"/>
                  </a:rPr>
                  <a:t>+</a:t>
                </a:r>
                <a:endParaRPr lang="en-US" altLang="zh-CN" sz="28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19" name="Text Box 15" descr="斜纹布"/>
              <p:cNvSpPr txBox="1"/>
              <p:nvPr/>
            </p:nvSpPr>
            <p:spPr>
              <a:xfrm flipV="1">
                <a:off x="249" y="935"/>
                <a:ext cx="317" cy="327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sz="2800" dirty="0">
                    <a:latin typeface="Times New Roman" panose="02020603050405020304" pitchFamily="18" charset="0"/>
                    <a:ea typeface="仿宋_GB2312" pitchFamily="49" charset="-122"/>
                  </a:rPr>
                  <a:t>+</a:t>
                </a:r>
                <a:endParaRPr lang="en-US" altLang="zh-CN" sz="28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20" name="Text Box 16" descr="斜纹布"/>
              <p:cNvSpPr txBox="1"/>
              <p:nvPr/>
            </p:nvSpPr>
            <p:spPr>
              <a:xfrm>
                <a:off x="295" y="1253"/>
                <a:ext cx="227" cy="327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sz="2800" dirty="0">
                    <a:latin typeface="Times New Roman" panose="02020603050405020304" pitchFamily="18" charset="0"/>
                    <a:ea typeface="仿宋_GB2312" pitchFamily="49" charset="-122"/>
                  </a:rPr>
                  <a:t>-</a:t>
                </a:r>
                <a:endParaRPr lang="en-US" altLang="zh-CN" sz="28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21" name="Text Box 17" descr="斜纹布"/>
              <p:cNvSpPr txBox="1"/>
              <p:nvPr/>
            </p:nvSpPr>
            <p:spPr>
              <a:xfrm>
                <a:off x="1701" y="1389"/>
                <a:ext cx="227" cy="327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sz="2800" dirty="0">
                    <a:latin typeface="Times New Roman" panose="02020603050405020304" pitchFamily="18" charset="0"/>
                    <a:ea typeface="仿宋_GB2312" pitchFamily="49" charset="-122"/>
                  </a:rPr>
                  <a:t>-</a:t>
                </a:r>
                <a:endParaRPr lang="en-US" altLang="zh-CN" sz="28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02098" name="Line 18"/>
              <p:cNvSpPr>
                <a:spLocks noChangeShapeType="1"/>
              </p:cNvSpPr>
              <p:nvPr/>
            </p:nvSpPr>
            <p:spPr bwMode="auto">
              <a:xfrm flipV="1">
                <a:off x="1383" y="572"/>
                <a:ext cx="0" cy="31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2423" name="Text Box 19" descr="斜纹布"/>
              <p:cNvSpPr txBox="1"/>
              <p:nvPr/>
            </p:nvSpPr>
            <p:spPr>
              <a:xfrm>
                <a:off x="1383" y="663"/>
                <a:ext cx="408" cy="288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1A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24" name="Text Box 20" descr="斜纹布"/>
              <p:cNvSpPr txBox="1"/>
              <p:nvPr/>
            </p:nvSpPr>
            <p:spPr>
              <a:xfrm>
                <a:off x="1610" y="1071"/>
                <a:ext cx="544" cy="327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-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10V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02101" name="Line 21"/>
              <p:cNvSpPr>
                <a:spLocks noChangeShapeType="1"/>
              </p:cNvSpPr>
              <p:nvPr/>
            </p:nvSpPr>
            <p:spPr bwMode="auto">
              <a:xfrm>
                <a:off x="1429" y="436"/>
                <a:ext cx="31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2426" name="Text Box 22" descr="斜纹布"/>
              <p:cNvSpPr txBox="1"/>
              <p:nvPr/>
            </p:nvSpPr>
            <p:spPr>
              <a:xfrm>
                <a:off x="1338" y="164"/>
                <a:ext cx="544" cy="288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I =?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27" name="Text Box 23" descr="斜纹布"/>
              <p:cNvSpPr txBox="1"/>
              <p:nvPr/>
            </p:nvSpPr>
            <p:spPr>
              <a:xfrm>
                <a:off x="657" y="709"/>
                <a:ext cx="589" cy="288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10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28" name="Text Box 24" descr="斜纹布"/>
              <p:cNvSpPr txBox="1"/>
              <p:nvPr/>
            </p:nvSpPr>
            <p:spPr>
              <a:xfrm>
                <a:off x="249" y="255"/>
                <a:ext cx="318" cy="288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dirty="0">
                    <a:solidFill>
                      <a:srgbClr val="F8FF65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</p:grpSp>
      <p:grpSp>
        <p:nvGrpSpPr>
          <p:cNvPr id="302113" name="Group 33"/>
          <p:cNvGrpSpPr/>
          <p:nvPr/>
        </p:nvGrpSpPr>
        <p:grpSpPr>
          <a:xfrm>
            <a:off x="215900" y="3789363"/>
            <a:ext cx="4572000" cy="2520950"/>
            <a:chOff x="2880" y="164"/>
            <a:chExt cx="2880" cy="1588"/>
          </a:xfrm>
        </p:grpSpPr>
        <p:sp>
          <p:nvSpPr>
            <p:cNvPr id="102430" name="Text Box 34" descr="斜纹布"/>
            <p:cNvSpPr txBox="1"/>
            <p:nvPr/>
          </p:nvSpPr>
          <p:spPr>
            <a:xfrm>
              <a:off x="4468" y="164"/>
              <a:ext cx="385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4V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102431" name="Group 35"/>
            <p:cNvGrpSpPr/>
            <p:nvPr/>
          </p:nvGrpSpPr>
          <p:grpSpPr>
            <a:xfrm>
              <a:off x="2880" y="210"/>
              <a:ext cx="2880" cy="1542"/>
              <a:chOff x="2880" y="300"/>
              <a:chExt cx="2880" cy="1542"/>
            </a:xfrm>
          </p:grpSpPr>
          <p:sp>
            <p:nvSpPr>
              <p:cNvPr id="102432" name="Oval 36"/>
              <p:cNvSpPr/>
              <p:nvPr/>
            </p:nvSpPr>
            <p:spPr>
              <a:xfrm rot="5400000">
                <a:off x="4464" y="479"/>
                <a:ext cx="363" cy="362"/>
              </a:xfrm>
              <a:prstGeom prst="ellipse">
                <a:avLst/>
              </a:prstGeom>
              <a:solidFill>
                <a:srgbClr val="00CCFF"/>
              </a:solidFill>
              <a:ln w="381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699999">
                  <a:srgbClr val="995C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33" name="Rectangle 37"/>
              <p:cNvSpPr/>
              <p:nvPr/>
            </p:nvSpPr>
            <p:spPr>
              <a:xfrm>
                <a:off x="3402" y="663"/>
                <a:ext cx="635" cy="1179"/>
              </a:xfrm>
              <a:prstGeom prst="rect">
                <a:avLst/>
              </a:prstGeom>
              <a:noFill/>
              <a:ln w="28575" cap="sq" cmpd="sng">
                <a:solidFill>
                  <a:srgbClr val="FFCC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prstShdw prst="shdw17" dist="17961" dir="2699999">
                  <a:srgbClr val="997A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grpSp>
            <p:nvGrpSpPr>
              <p:cNvPr id="102434" name="Group 38"/>
              <p:cNvGrpSpPr/>
              <p:nvPr/>
            </p:nvGrpSpPr>
            <p:grpSpPr>
              <a:xfrm>
                <a:off x="3198" y="1116"/>
                <a:ext cx="363" cy="318"/>
                <a:chOff x="1156" y="2614"/>
                <a:chExt cx="409" cy="408"/>
              </a:xfrm>
            </p:grpSpPr>
            <p:sp>
              <p:nvSpPr>
                <p:cNvPr id="102435" name="Oval 39"/>
                <p:cNvSpPr/>
                <p:nvPr/>
              </p:nvSpPr>
              <p:spPr>
                <a:xfrm>
                  <a:off x="1156" y="2614"/>
                  <a:ext cx="409" cy="408"/>
                </a:xfrm>
                <a:prstGeom prst="ellipse">
                  <a:avLst/>
                </a:prstGeom>
                <a:solidFill>
                  <a:srgbClr val="00CCFF"/>
                </a:solidFill>
                <a:ln w="38100" cap="sq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2699999">
                    <a:srgbClr val="995C00"/>
                  </a:prstShdw>
                </a:effectLst>
              </p:spPr>
              <p:txBody>
                <a:bodyPr wrap="none" anchor="ctr" anchorCtr="0"/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2436" name="Line 40"/>
                <p:cNvSpPr/>
                <p:nvPr/>
              </p:nvSpPr>
              <p:spPr>
                <a:xfrm>
                  <a:off x="1156" y="2840"/>
                  <a:ext cx="409" cy="0"/>
                </a:xfrm>
                <a:prstGeom prst="line">
                  <a:avLst/>
                </a:prstGeom>
                <a:ln w="38100" cap="sq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2699999">
                    <a:srgbClr val="995C00"/>
                  </a:prstShdw>
                </a:effectLst>
              </p:spPr>
            </p:sp>
          </p:grpSp>
          <p:sp>
            <p:nvSpPr>
              <p:cNvPr id="102437" name="Rectangle 41"/>
              <p:cNvSpPr/>
              <p:nvPr/>
            </p:nvSpPr>
            <p:spPr>
              <a:xfrm>
                <a:off x="3969" y="1117"/>
                <a:ext cx="181" cy="272"/>
              </a:xfrm>
              <a:prstGeom prst="rect">
                <a:avLst/>
              </a:prstGeom>
              <a:solidFill>
                <a:srgbClr val="FF9900"/>
              </a:solidFill>
              <a:ln w="28575">
                <a:noFill/>
              </a:ln>
              <a:effectLst>
                <a:prstShdw prst="shdw17" dist="17961" dir="2699999">
                  <a:srgbClr val="995C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38" name="Line 42"/>
              <p:cNvSpPr/>
              <p:nvPr/>
            </p:nvSpPr>
            <p:spPr>
              <a:xfrm>
                <a:off x="4037" y="663"/>
                <a:ext cx="1111" cy="0"/>
              </a:xfrm>
              <a:prstGeom prst="line">
                <a:avLst/>
              </a:prstGeom>
              <a:ln w="28575" cap="sq" cmpd="sng">
                <a:solidFill>
                  <a:srgbClr val="FFCC00"/>
                </a:solidFill>
                <a:prstDash val="solid"/>
                <a:round/>
                <a:headEnd type="oval" w="med" len="med"/>
                <a:tailEnd type="oval" w="med" len="med"/>
              </a:ln>
              <a:effectLst>
                <a:prstShdw prst="shdw17" dist="17961" dir="2699999">
                  <a:srgbClr val="997A00"/>
                </a:prstShdw>
              </a:effectLst>
            </p:spPr>
          </p:sp>
          <p:sp>
            <p:nvSpPr>
              <p:cNvPr id="102439" name="Line 43"/>
              <p:cNvSpPr/>
              <p:nvPr/>
            </p:nvSpPr>
            <p:spPr>
              <a:xfrm>
                <a:off x="4037" y="1842"/>
                <a:ext cx="1111" cy="0"/>
              </a:xfrm>
              <a:prstGeom prst="line">
                <a:avLst/>
              </a:prstGeom>
              <a:ln w="28575" cap="sq" cmpd="sng">
                <a:solidFill>
                  <a:srgbClr val="FFCC00"/>
                </a:solidFill>
                <a:prstDash val="solid"/>
                <a:round/>
                <a:headEnd type="oval" w="med" len="med"/>
                <a:tailEnd type="oval" w="med" len="med"/>
              </a:ln>
              <a:effectLst>
                <a:prstShdw prst="shdw17" dist="17961" dir="2699999">
                  <a:srgbClr val="997A00"/>
                </a:prstShdw>
              </a:effectLst>
            </p:spPr>
          </p:sp>
          <p:sp>
            <p:nvSpPr>
              <p:cNvPr id="102440" name="Text Box 44" descr="斜纹布"/>
              <p:cNvSpPr txBox="1"/>
              <p:nvPr/>
            </p:nvSpPr>
            <p:spPr>
              <a:xfrm>
                <a:off x="4876" y="618"/>
                <a:ext cx="317" cy="327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sz="2800" dirty="0">
                    <a:latin typeface="Times New Roman" panose="02020603050405020304" pitchFamily="18" charset="0"/>
                    <a:ea typeface="仿宋_GB2312" pitchFamily="49" charset="-122"/>
                  </a:rPr>
                  <a:t>+</a:t>
                </a:r>
                <a:endParaRPr lang="en-US" altLang="zh-CN" sz="28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41" name="Text Box 45" descr="斜纹布"/>
              <p:cNvSpPr txBox="1"/>
              <p:nvPr/>
            </p:nvSpPr>
            <p:spPr>
              <a:xfrm>
                <a:off x="4921" y="1480"/>
                <a:ext cx="227" cy="327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sz="2800" dirty="0">
                    <a:latin typeface="Times New Roman" panose="02020603050405020304" pitchFamily="18" charset="0"/>
                    <a:ea typeface="仿宋_GB2312" pitchFamily="49" charset="-122"/>
                  </a:rPr>
                  <a:t>-</a:t>
                </a:r>
                <a:endParaRPr lang="en-US" altLang="zh-CN" sz="28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02126" name="Line 46"/>
              <p:cNvSpPr>
                <a:spLocks noChangeShapeType="1"/>
              </p:cNvSpPr>
              <p:nvPr/>
            </p:nvSpPr>
            <p:spPr bwMode="auto">
              <a:xfrm flipV="1">
                <a:off x="3470" y="754"/>
                <a:ext cx="0" cy="31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2443" name="Text Box 47" descr="斜纹布"/>
              <p:cNvSpPr txBox="1"/>
              <p:nvPr/>
            </p:nvSpPr>
            <p:spPr>
              <a:xfrm>
                <a:off x="2880" y="845"/>
                <a:ext cx="545" cy="288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10A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44" name="Text Box 48" descr="斜纹布"/>
              <p:cNvSpPr txBox="1"/>
              <p:nvPr/>
            </p:nvSpPr>
            <p:spPr>
              <a:xfrm>
                <a:off x="4558" y="1207"/>
                <a:ext cx="544" cy="288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U =?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45" name="Text Box 49" descr="斜纹布"/>
              <p:cNvSpPr txBox="1"/>
              <p:nvPr/>
            </p:nvSpPr>
            <p:spPr>
              <a:xfrm>
                <a:off x="4150" y="935"/>
                <a:ext cx="385" cy="288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2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46" name="Text Box 50" descr="斜纹布"/>
              <p:cNvSpPr txBox="1"/>
              <p:nvPr/>
            </p:nvSpPr>
            <p:spPr>
              <a:xfrm>
                <a:off x="2994" y="391"/>
                <a:ext cx="318" cy="288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dirty="0">
                    <a:solidFill>
                      <a:srgbClr val="F8FF65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47" name="Text Box 51" descr="斜纹布"/>
              <p:cNvSpPr txBox="1"/>
              <p:nvPr/>
            </p:nvSpPr>
            <p:spPr>
              <a:xfrm>
                <a:off x="4150" y="346"/>
                <a:ext cx="317" cy="327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sz="2800" dirty="0">
                    <a:latin typeface="Times New Roman" panose="02020603050405020304" pitchFamily="18" charset="0"/>
                    <a:ea typeface="仿宋_GB2312" pitchFamily="49" charset="-122"/>
                  </a:rPr>
                  <a:t>+</a:t>
                </a:r>
                <a:endParaRPr lang="en-US" altLang="zh-CN" sz="28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48" name="Text Box 52" descr="斜纹布"/>
              <p:cNvSpPr txBox="1"/>
              <p:nvPr/>
            </p:nvSpPr>
            <p:spPr>
              <a:xfrm>
                <a:off x="4876" y="300"/>
                <a:ext cx="227" cy="327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sz="2800" dirty="0">
                    <a:latin typeface="Times New Roman" panose="02020603050405020304" pitchFamily="18" charset="0"/>
                    <a:ea typeface="仿宋_GB2312" pitchFamily="49" charset="-122"/>
                  </a:rPr>
                  <a:t>-</a:t>
                </a:r>
                <a:endParaRPr lang="en-US" altLang="zh-CN" sz="28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449" name="Line 53"/>
              <p:cNvSpPr/>
              <p:nvPr/>
            </p:nvSpPr>
            <p:spPr>
              <a:xfrm>
                <a:off x="5148" y="663"/>
                <a:ext cx="0" cy="1179"/>
              </a:xfrm>
              <a:prstGeom prst="line">
                <a:avLst/>
              </a:prstGeom>
              <a:ln w="28575" cap="sq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699999">
                  <a:srgbClr val="997A00"/>
                </a:prstShdw>
              </a:effectLst>
            </p:spPr>
          </p:sp>
          <p:sp>
            <p:nvSpPr>
              <p:cNvPr id="102450" name="Rectangle 54"/>
              <p:cNvSpPr/>
              <p:nvPr/>
            </p:nvSpPr>
            <p:spPr>
              <a:xfrm>
                <a:off x="5057" y="1117"/>
                <a:ext cx="181" cy="272"/>
              </a:xfrm>
              <a:prstGeom prst="rect">
                <a:avLst/>
              </a:prstGeom>
              <a:solidFill>
                <a:srgbClr val="FF9900"/>
              </a:solidFill>
              <a:ln w="28575">
                <a:noFill/>
              </a:ln>
              <a:effectLst>
                <a:prstShdw prst="shdw17" dist="17961" dir="2699999">
                  <a:srgbClr val="995C00"/>
                </a:prstShdw>
              </a:effectLst>
            </p:spPr>
            <p:txBody>
              <a:bodyPr wrap="none" anchor="ctr" anchorCtr="0"/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02135" name="Line 55"/>
              <p:cNvSpPr>
                <a:spLocks noChangeShapeType="1"/>
              </p:cNvSpPr>
              <p:nvPr/>
            </p:nvSpPr>
            <p:spPr bwMode="auto">
              <a:xfrm>
                <a:off x="5284" y="754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02452" name="Text Box 56" descr="斜纹布"/>
              <p:cNvSpPr txBox="1"/>
              <p:nvPr/>
            </p:nvSpPr>
            <p:spPr>
              <a:xfrm>
                <a:off x="5215" y="709"/>
                <a:ext cx="545" cy="288"/>
              </a:xfrm>
              <a:prstGeom prst="rect">
                <a:avLst/>
              </a:prstGeom>
              <a:noFill/>
              <a:ln w="28575">
                <a:noFill/>
              </a:ln>
              <a:effectLst>
                <a:prstShdw prst="shdw17" dist="17961" dir="2699999">
                  <a:srgbClr val="3D5C99"/>
                </a:prstShdw>
              </a:effectLst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  <a:buClrTx/>
                  <a:buFontTx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3A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</p:grpSp>
      <p:grpSp>
        <p:nvGrpSpPr>
          <p:cNvPr id="302137" name="Group 57"/>
          <p:cNvGrpSpPr/>
          <p:nvPr/>
        </p:nvGrpSpPr>
        <p:grpSpPr>
          <a:xfrm>
            <a:off x="2484438" y="5337175"/>
            <a:ext cx="431800" cy="647700"/>
            <a:chOff x="2925" y="2523"/>
            <a:chExt cx="272" cy="408"/>
          </a:xfrm>
        </p:grpSpPr>
        <p:sp>
          <p:nvSpPr>
            <p:cNvPr id="302138" name="Line 58"/>
            <p:cNvSpPr>
              <a:spLocks noChangeShapeType="1"/>
            </p:cNvSpPr>
            <p:nvPr/>
          </p:nvSpPr>
          <p:spPr bwMode="auto">
            <a:xfrm>
              <a:off x="2925" y="2523"/>
              <a:ext cx="0" cy="4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455" name="Text Box 59" descr="斜纹布"/>
            <p:cNvSpPr txBox="1"/>
            <p:nvPr/>
          </p:nvSpPr>
          <p:spPr>
            <a:xfrm>
              <a:off x="2925" y="2568"/>
              <a:ext cx="272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302141" name="Text Box 61"/>
          <p:cNvSpPr txBox="1"/>
          <p:nvPr/>
        </p:nvSpPr>
        <p:spPr>
          <a:xfrm>
            <a:off x="4500563" y="3752850"/>
            <a:ext cx="647700" cy="519113"/>
          </a:xfrm>
          <a:prstGeom prst="rect">
            <a:avLst/>
          </a:prstGeom>
          <a:solidFill>
            <a:srgbClr val="990033"/>
          </a:solidFill>
          <a:ln w="28575">
            <a:noFill/>
          </a:ln>
          <a:effectLst>
            <a:prstShdw prst="shdw17" dist="17961" dir="2699999">
              <a:srgbClr val="5C001F"/>
            </a:prstShdw>
          </a:effectLst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2142" name="Object 62"/>
          <p:cNvGraphicFramePr>
            <a:graphicFrameLocks noChangeAspect="1"/>
          </p:cNvGraphicFramePr>
          <p:nvPr/>
        </p:nvGraphicFramePr>
        <p:xfrm>
          <a:off x="5795963" y="4652963"/>
          <a:ext cx="22748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7" imgW="992505" imgH="155575" progId="Equation.3">
                  <p:embed/>
                </p:oleObj>
              </mc:Choice>
              <mc:Fallback>
                <p:oleObj name="" r:id="rId7" imgW="992505" imgH="155575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C0C0C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5963" y="4652963"/>
                        <a:ext cx="2274887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43" name="Object 63"/>
          <p:cNvGraphicFramePr>
            <a:graphicFrameLocks noChangeAspect="1"/>
          </p:cNvGraphicFramePr>
          <p:nvPr/>
        </p:nvGraphicFramePr>
        <p:xfrm>
          <a:off x="5759450" y="5192713"/>
          <a:ext cx="20732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9" imgW="904875" imgH="155575" progId="Equation.3">
                  <p:embed/>
                </p:oleObj>
              </mc:Choice>
              <mc:Fallback>
                <p:oleObj name="" r:id="rId9" imgW="904875" imgH="155575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C0C0C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59450" y="5192713"/>
                        <a:ext cx="207327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44" name="Object 64"/>
          <p:cNvGraphicFramePr>
            <a:graphicFrameLocks noChangeAspect="1"/>
          </p:cNvGraphicFramePr>
          <p:nvPr/>
        </p:nvGraphicFramePr>
        <p:xfrm>
          <a:off x="4895850" y="5805488"/>
          <a:ext cx="37147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1" imgW="1644015" imgH="155575" progId="Equation.3">
                  <p:embed/>
                </p:oleObj>
              </mc:Choice>
              <mc:Fallback>
                <p:oleObj name="" r:id="rId11" imgW="1644015" imgH="155575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C0C0C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95850" y="5805488"/>
                        <a:ext cx="371475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147" name="Group 67"/>
          <p:cNvGrpSpPr/>
          <p:nvPr/>
        </p:nvGrpSpPr>
        <p:grpSpPr>
          <a:xfrm>
            <a:off x="1296988" y="836613"/>
            <a:ext cx="503237" cy="503237"/>
            <a:chOff x="884" y="210"/>
            <a:chExt cx="317" cy="317"/>
          </a:xfrm>
        </p:grpSpPr>
        <p:sp>
          <p:nvSpPr>
            <p:cNvPr id="302148" name="Line 68"/>
            <p:cNvSpPr>
              <a:spLocks noChangeShapeType="1"/>
            </p:cNvSpPr>
            <p:nvPr/>
          </p:nvSpPr>
          <p:spPr bwMode="auto">
            <a:xfrm>
              <a:off x="884" y="527"/>
              <a:ext cx="3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462" name="Text Box 69" descr="斜纹布"/>
            <p:cNvSpPr txBox="1"/>
            <p:nvPr/>
          </p:nvSpPr>
          <p:spPr>
            <a:xfrm>
              <a:off x="884" y="210"/>
              <a:ext cx="273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102463" name="Text Box 79"/>
          <p:cNvSpPr txBox="1"/>
          <p:nvPr/>
        </p:nvSpPr>
        <p:spPr>
          <a:xfrm>
            <a:off x="539750" y="225425"/>
            <a:ext cx="6192838" cy="4572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基尔霍夫定律及欧姆定律的综合应用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70" decel="100000"/>
                                        <p:tgtEl>
                                          <p:spTgt spid="302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770" decel="100000"/>
                                        <p:tgtEl>
                                          <p:spTgt spid="30214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214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" dur="770" fill="hold"/>
                                        <p:tgtEl>
                                          <p:spTgt spid="30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30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0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0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2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2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2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2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0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0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0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06" grpId="0" animBg="1"/>
      <p:bldP spid="30214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426" name="Text Box 5"/>
          <p:cNvSpPr txBox="1"/>
          <p:nvPr/>
        </p:nvSpPr>
        <p:spPr>
          <a:xfrm>
            <a:off x="503238" y="800100"/>
            <a:ext cx="504031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zh-CN" altLang="en-US" sz="2800" dirty="0">
                <a:solidFill>
                  <a:srgbClr val="D82E1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D82E1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0" dirty="0">
                <a:solidFill>
                  <a:srgbClr val="33993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rgbClr val="3D21CB"/>
                </a:solidFill>
                <a:latin typeface="Times New Roman" panose="02020603050405020304" pitchFamily="18" charset="0"/>
                <a:ea typeface="楷体_GB2312" pitchFamily="49" charset="-122"/>
              </a:rPr>
              <a:t>如图电路，求</a:t>
            </a:r>
            <a:r>
              <a:rPr lang="en-US" altLang="zh-CN" sz="2800" b="0" i="1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en-US" altLang="zh-CN" sz="2800" b="0" baseline="-2500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。</a:t>
            </a:r>
            <a:endParaRPr lang="zh-CN" altLang="en-US" sz="2800" b="0" dirty="0">
              <a:solidFill>
                <a:srgbClr val="3D21CB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103427" name="Object 6"/>
          <p:cNvGraphicFramePr>
            <a:graphicFrameLocks noChangeAspect="1"/>
          </p:cNvGraphicFramePr>
          <p:nvPr/>
        </p:nvGraphicFramePr>
        <p:xfrm>
          <a:off x="5943600" y="2438400"/>
          <a:ext cx="2509838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" imgW="2195830" imgH="3214370" progId="Visio.Drawing.5">
                  <p:embed/>
                </p:oleObj>
              </mc:Choice>
              <mc:Fallback>
                <p:oleObj name="" r:id="rId1" imgW="2195830" imgH="3214370" progId="Visio.Drawing.5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43600" y="2438400"/>
                        <a:ext cx="2509838" cy="367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9" name="Text Box 7"/>
          <p:cNvSpPr txBox="1"/>
          <p:nvPr/>
        </p:nvSpPr>
        <p:spPr>
          <a:xfrm>
            <a:off x="431800" y="1736725"/>
            <a:ext cx="5181600" cy="265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</a:pPr>
            <a:r>
              <a:rPr lang="zh-CN" altLang="en-US" sz="2800" b="0" dirty="0">
                <a:solidFill>
                  <a:srgbClr val="D82E1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解：</a:t>
            </a:r>
            <a:r>
              <a:rPr lang="zh-CN" altLang="en-US" sz="2800" b="0" dirty="0">
                <a:solidFill>
                  <a:srgbClr val="33993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800" b="0" dirty="0">
                <a:solidFill>
                  <a:srgbClr val="3D21CB"/>
                </a:solidFill>
                <a:latin typeface="Times New Roman" panose="02020603050405020304" pitchFamily="18" charset="0"/>
                <a:ea typeface="楷体_GB2312" pitchFamily="49" charset="-122"/>
              </a:rPr>
              <a:t>在回路</a:t>
            </a:r>
            <a:r>
              <a:rPr lang="en-US" altLang="zh-CN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abc</a:t>
            </a:r>
            <a:r>
              <a:rPr lang="zh-CN" altLang="en-US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，由</a:t>
            </a:r>
            <a:r>
              <a:rPr lang="en-US" altLang="zh-CN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KVL</a:t>
            </a:r>
            <a:r>
              <a:rPr lang="zh-CN" altLang="en-US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KCL</a:t>
            </a:r>
            <a:r>
              <a:rPr lang="zh-CN" altLang="en-US" sz="2800" b="0" dirty="0">
                <a:solidFill>
                  <a:srgbClr val="3D21CB"/>
                </a:solidFill>
                <a:latin typeface="Times New Roman" panose="02020603050405020304" pitchFamily="18" charset="0"/>
                <a:ea typeface="楷体_GB2312" pitchFamily="49" charset="-122"/>
              </a:rPr>
              <a:t>列方程得</a:t>
            </a:r>
            <a:r>
              <a:rPr lang="zh-CN" altLang="en-US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800" b="0" dirty="0">
              <a:solidFill>
                <a:srgbClr val="3D21CB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ClrTx/>
            </a:pPr>
            <a:r>
              <a:rPr lang="zh-CN" altLang="en-US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</a:t>
            </a:r>
            <a:r>
              <a:rPr lang="en-US" altLang="zh-CN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en-US" altLang="zh-CN" sz="2800" b="0" i="1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800" b="0" baseline="-2500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– 5 + 2</a:t>
            </a:r>
            <a:r>
              <a:rPr lang="en-US" altLang="zh-CN" sz="2800" b="0" i="1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800" b="0" baseline="-2500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0</a:t>
            </a:r>
            <a:r>
              <a:rPr lang="zh-CN" altLang="en-US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endParaRPr lang="zh-CN" altLang="en-US" sz="2800" b="0" dirty="0">
              <a:solidFill>
                <a:srgbClr val="3D21CB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ClrTx/>
            </a:pPr>
            <a:r>
              <a:rPr lang="zh-CN" altLang="en-US" sz="2800" b="0" dirty="0">
                <a:solidFill>
                  <a:srgbClr val="3D21CB"/>
                </a:solidFill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r>
              <a:rPr lang="en-US" altLang="zh-CN" sz="2800" b="0" i="1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800" b="0" baseline="-2500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1 (A)</a:t>
            </a:r>
            <a:endParaRPr lang="en-US" altLang="zh-CN" sz="2800" b="0" dirty="0">
              <a:solidFill>
                <a:srgbClr val="3D21CB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ClrTx/>
            </a:pPr>
            <a:r>
              <a:rPr lang="zh-CN" altLang="en-US" sz="2800" b="0" dirty="0">
                <a:solidFill>
                  <a:srgbClr val="3D21CB"/>
                </a:solidFill>
                <a:latin typeface="Times New Roman" panose="02020603050405020304" pitchFamily="18" charset="0"/>
                <a:ea typeface="楷体_GB2312" pitchFamily="49" charset="-122"/>
              </a:rPr>
              <a:t>显然有</a:t>
            </a:r>
            <a:r>
              <a:rPr lang="zh-CN" altLang="en-US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en-US" altLang="zh-CN" sz="2800" b="0" i="1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800" b="0" baseline="-2500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0</a:t>
            </a:r>
            <a:r>
              <a:rPr lang="zh-CN" altLang="en-US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，因此</a:t>
            </a:r>
            <a:endParaRPr lang="zh-CN" altLang="en-US" sz="2800" b="0" dirty="0">
              <a:solidFill>
                <a:srgbClr val="3D21CB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ClrTx/>
            </a:pPr>
            <a:r>
              <a:rPr lang="en-US" altLang="zh-CN" sz="2800" b="0" i="1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en-US" altLang="zh-CN" sz="2800" b="0" baseline="-2500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 </a:t>
            </a:r>
            <a:r>
              <a:rPr lang="en-US" altLang="zh-CN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3</a:t>
            </a:r>
            <a:r>
              <a:rPr lang="en-US" altLang="zh-CN" sz="2800" b="0" i="1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800" b="0" baseline="-2500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+ 6</a:t>
            </a:r>
            <a:r>
              <a:rPr lang="en-US" altLang="zh-CN" sz="2800" b="0" i="1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800" b="0" baseline="-2500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– 5 =</a:t>
            </a:r>
            <a:r>
              <a:rPr lang="en-US" altLang="zh-CN" sz="2800" b="0" baseline="-2500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 – 5 = </a:t>
            </a:r>
            <a:r>
              <a:rPr lang="en-US" altLang="zh-CN" sz="2800" b="0" dirty="0">
                <a:solidFill>
                  <a:srgbClr val="3D21CB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en-US" altLang="zh-CN" sz="2800" b="0" dirty="0">
                <a:solidFill>
                  <a:srgbClr val="3D21CB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2(V)</a:t>
            </a:r>
            <a:endParaRPr lang="en-US" altLang="zh-CN" sz="2800" b="0" baseline="-25000" dirty="0">
              <a:solidFill>
                <a:srgbClr val="3D21CB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3108" name="Group 4"/>
          <p:cNvGrpSpPr/>
          <p:nvPr/>
        </p:nvGrpSpPr>
        <p:grpSpPr>
          <a:xfrm>
            <a:off x="684213" y="333375"/>
            <a:ext cx="5651500" cy="3689350"/>
            <a:chOff x="385" y="1797"/>
            <a:chExt cx="3560" cy="2324"/>
          </a:xfrm>
        </p:grpSpPr>
        <p:sp>
          <p:nvSpPr>
            <p:cNvPr id="104451" name="AutoShape 5"/>
            <p:cNvSpPr/>
            <p:nvPr/>
          </p:nvSpPr>
          <p:spPr>
            <a:xfrm rot="-3426863">
              <a:off x="2478" y="2214"/>
              <a:ext cx="363" cy="248"/>
            </a:xfrm>
            <a:prstGeom prst="parallelogram">
              <a:avLst>
                <a:gd name="adj" fmla="val 36592"/>
              </a:avLst>
            </a:prstGeom>
            <a:solidFill>
              <a:srgbClr val="00CCFF"/>
            </a:solidFill>
            <a:ln w="38100" cap="sq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  <a:effectLst>
              <a:prstShdw prst="shdw17" dist="17961" dir="2699999">
                <a:srgbClr val="995C00"/>
              </a:prstShdw>
            </a:effectLst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52" name="Rectangle 6" descr="斜纹布"/>
            <p:cNvSpPr/>
            <p:nvPr/>
          </p:nvSpPr>
          <p:spPr>
            <a:xfrm>
              <a:off x="2403" y="3521"/>
              <a:ext cx="862" cy="408"/>
            </a:xfrm>
            <a:prstGeom prst="rect">
              <a:avLst/>
            </a:prstGeom>
            <a:noFill/>
            <a:ln w="28575" cap="sq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  <a:effectLst>
              <a:prstShdw prst="shdw17" dist="17961" dir="2699999">
                <a:srgbClr val="997A00"/>
              </a:prstShdw>
            </a:effectLst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53" name="Text Box 7" descr="斜纹布"/>
            <p:cNvSpPr txBox="1"/>
            <p:nvPr/>
          </p:nvSpPr>
          <p:spPr>
            <a:xfrm>
              <a:off x="385" y="2795"/>
              <a:ext cx="544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10V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54" name="Oval 8"/>
            <p:cNvSpPr/>
            <p:nvPr/>
          </p:nvSpPr>
          <p:spPr>
            <a:xfrm rot="5400000">
              <a:off x="902" y="2747"/>
              <a:ext cx="363" cy="362"/>
            </a:xfrm>
            <a:prstGeom prst="ellipse">
              <a:avLst/>
            </a:prstGeom>
            <a:solidFill>
              <a:srgbClr val="00CCFF"/>
            </a:solidFill>
            <a:ln w="38100" cap="sq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995C00"/>
              </a:prstShdw>
            </a:effectLst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55" name="Rectangle 9"/>
            <p:cNvSpPr/>
            <p:nvPr/>
          </p:nvSpPr>
          <p:spPr>
            <a:xfrm>
              <a:off x="1088" y="2342"/>
              <a:ext cx="907" cy="1179"/>
            </a:xfrm>
            <a:prstGeom prst="rect">
              <a:avLst/>
            </a:prstGeom>
            <a:noFill/>
            <a:ln w="38100" cap="sq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  <a:effectLst>
              <a:prstShdw prst="shdw17" dist="17961" dir="2699999">
                <a:srgbClr val="997A00"/>
              </a:prstShdw>
            </a:effectLst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56" name="Line 10"/>
            <p:cNvSpPr/>
            <p:nvPr/>
          </p:nvSpPr>
          <p:spPr>
            <a:xfrm>
              <a:off x="1088" y="2750"/>
              <a:ext cx="0" cy="363"/>
            </a:xfrm>
            <a:prstGeom prst="line">
              <a:avLst/>
            </a:prstGeom>
            <a:ln w="38100" cap="sq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995C00"/>
              </a:prstShdw>
            </a:effectLst>
          </p:spPr>
        </p:sp>
        <p:sp>
          <p:nvSpPr>
            <p:cNvPr id="104457" name="Rectangle 11"/>
            <p:cNvSpPr/>
            <p:nvPr/>
          </p:nvSpPr>
          <p:spPr>
            <a:xfrm rot="5400000">
              <a:off x="1334" y="2134"/>
              <a:ext cx="136" cy="363"/>
            </a:xfrm>
            <a:prstGeom prst="rect">
              <a:avLst/>
            </a:prstGeom>
            <a:solidFill>
              <a:srgbClr val="FF9900"/>
            </a:solidFill>
            <a:ln w="28575">
              <a:noFill/>
            </a:ln>
            <a:effectLst>
              <a:prstShdw prst="shdw17" dist="17961" dir="2699999">
                <a:srgbClr val="995C00"/>
              </a:prstShdw>
            </a:effectLst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58" name="Line 12"/>
            <p:cNvSpPr/>
            <p:nvPr/>
          </p:nvSpPr>
          <p:spPr>
            <a:xfrm>
              <a:off x="1995" y="2342"/>
              <a:ext cx="1678" cy="0"/>
            </a:xfrm>
            <a:prstGeom prst="line">
              <a:avLst/>
            </a:prstGeom>
            <a:ln w="28575" cap="sq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  <a:effectLst>
              <a:prstShdw prst="shdw17" dist="17961" dir="2699999">
                <a:srgbClr val="997A00"/>
              </a:prstShdw>
            </a:effectLst>
          </p:spPr>
        </p:sp>
        <p:sp>
          <p:nvSpPr>
            <p:cNvPr id="104459" name="Line 13"/>
            <p:cNvSpPr/>
            <p:nvPr/>
          </p:nvSpPr>
          <p:spPr>
            <a:xfrm>
              <a:off x="1995" y="3521"/>
              <a:ext cx="1678" cy="0"/>
            </a:xfrm>
            <a:prstGeom prst="line">
              <a:avLst/>
            </a:prstGeom>
            <a:ln w="28575" cap="sq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  <a:effectLst>
              <a:prstShdw prst="shdw17" dist="17961" dir="2699999">
                <a:srgbClr val="997A00"/>
              </a:prstShdw>
            </a:effectLst>
          </p:spPr>
        </p:sp>
        <p:sp>
          <p:nvSpPr>
            <p:cNvPr id="104460" name="Text Box 14" descr="斜纹布"/>
            <p:cNvSpPr txBox="1"/>
            <p:nvPr/>
          </p:nvSpPr>
          <p:spPr>
            <a:xfrm>
              <a:off x="3446" y="2387"/>
              <a:ext cx="317" cy="327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61" name="Text Box 15" descr="斜纹布"/>
            <p:cNvSpPr txBox="1"/>
            <p:nvPr/>
          </p:nvSpPr>
          <p:spPr>
            <a:xfrm flipV="1">
              <a:off x="680" y="2478"/>
              <a:ext cx="317" cy="327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62" name="Text Box 16" descr="斜纹布"/>
            <p:cNvSpPr txBox="1"/>
            <p:nvPr/>
          </p:nvSpPr>
          <p:spPr>
            <a:xfrm>
              <a:off x="726" y="3068"/>
              <a:ext cx="227" cy="327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dirty="0">
                  <a:latin typeface="Times New Roman" panose="02020603050405020304" pitchFamily="18" charset="0"/>
                  <a:ea typeface="仿宋_GB2312" pitchFamily="49" charset="-122"/>
                </a:rPr>
                <a:t>-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63" name="Text Box 17" descr="斜纹布"/>
            <p:cNvSpPr txBox="1"/>
            <p:nvPr/>
          </p:nvSpPr>
          <p:spPr>
            <a:xfrm>
              <a:off x="3492" y="3113"/>
              <a:ext cx="227" cy="327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-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3122" name="Line 18"/>
            <p:cNvSpPr>
              <a:spLocks noChangeShapeType="1"/>
            </p:cNvSpPr>
            <p:nvPr/>
          </p:nvSpPr>
          <p:spPr bwMode="auto">
            <a:xfrm flipV="1">
              <a:off x="2086" y="2387"/>
              <a:ext cx="0" cy="31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4465" name="Text Box 19" descr="斜纹布"/>
            <p:cNvSpPr txBox="1"/>
            <p:nvPr/>
          </p:nvSpPr>
          <p:spPr>
            <a:xfrm>
              <a:off x="2449" y="1797"/>
              <a:ext cx="408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3I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66" name="Text Box 20" descr="斜纹布"/>
            <p:cNvSpPr txBox="1"/>
            <p:nvPr/>
          </p:nvSpPr>
          <p:spPr>
            <a:xfrm>
              <a:off x="3401" y="2795"/>
              <a:ext cx="544" cy="327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U=?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3125" name="Line 21"/>
            <p:cNvSpPr>
              <a:spLocks noChangeShapeType="1"/>
            </p:cNvSpPr>
            <p:nvPr/>
          </p:nvSpPr>
          <p:spPr bwMode="auto">
            <a:xfrm>
              <a:off x="3220" y="2251"/>
              <a:ext cx="3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4468" name="Text Box 22" descr="斜纹布"/>
            <p:cNvSpPr txBox="1"/>
            <p:nvPr/>
          </p:nvSpPr>
          <p:spPr>
            <a:xfrm>
              <a:off x="3129" y="1934"/>
              <a:ext cx="590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 =0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69" name="Text Box 23" descr="斜纹布"/>
            <p:cNvSpPr txBox="1"/>
            <p:nvPr/>
          </p:nvSpPr>
          <p:spPr>
            <a:xfrm>
              <a:off x="1133" y="1934"/>
              <a:ext cx="589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5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70" name="Text Box 24" descr="斜纹布"/>
            <p:cNvSpPr txBox="1"/>
            <p:nvPr/>
          </p:nvSpPr>
          <p:spPr>
            <a:xfrm>
              <a:off x="680" y="2070"/>
              <a:ext cx="318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dirty="0">
                  <a:solidFill>
                    <a:srgbClr val="F8FF65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3.</a:t>
              </a:r>
              <a:endParaRPr lang="en-US" altLang="zh-CN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71" name="Rectangle 25"/>
            <p:cNvSpPr/>
            <p:nvPr/>
          </p:nvSpPr>
          <p:spPr>
            <a:xfrm>
              <a:off x="1904" y="2795"/>
              <a:ext cx="181" cy="272"/>
            </a:xfrm>
            <a:prstGeom prst="rect">
              <a:avLst/>
            </a:prstGeom>
            <a:solidFill>
              <a:srgbClr val="FF9900"/>
            </a:solidFill>
            <a:ln w="28575">
              <a:noFill/>
            </a:ln>
            <a:effectLst>
              <a:prstShdw prst="shdw17" dist="17961" dir="2699999">
                <a:srgbClr val="995C00"/>
              </a:prstShdw>
            </a:effectLst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72" name="Text Box 26" descr="斜纹布"/>
            <p:cNvSpPr txBox="1"/>
            <p:nvPr/>
          </p:nvSpPr>
          <p:spPr>
            <a:xfrm>
              <a:off x="1496" y="2795"/>
              <a:ext cx="454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5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73" name="Rectangle 27"/>
            <p:cNvSpPr/>
            <p:nvPr/>
          </p:nvSpPr>
          <p:spPr>
            <a:xfrm rot="5400000">
              <a:off x="2743" y="3317"/>
              <a:ext cx="182" cy="408"/>
            </a:xfrm>
            <a:prstGeom prst="rect">
              <a:avLst/>
            </a:prstGeom>
            <a:solidFill>
              <a:srgbClr val="FF9900"/>
            </a:solidFill>
            <a:ln w="28575">
              <a:noFill/>
            </a:ln>
            <a:effectLst>
              <a:prstShdw prst="shdw17" dist="17961" dir="2699999">
                <a:srgbClr val="995C00"/>
              </a:prstShdw>
            </a:effectLst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74" name="Text Box 28" descr="斜纹布"/>
            <p:cNvSpPr txBox="1"/>
            <p:nvPr/>
          </p:nvSpPr>
          <p:spPr>
            <a:xfrm flipV="1">
              <a:off x="2267" y="2024"/>
              <a:ext cx="273" cy="327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-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75" name="Text Box 29" descr="斜纹布"/>
            <p:cNvSpPr txBox="1"/>
            <p:nvPr/>
          </p:nvSpPr>
          <p:spPr>
            <a:xfrm flipV="1">
              <a:off x="2721" y="1979"/>
              <a:ext cx="317" cy="327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76" name="AutoShape 30"/>
            <p:cNvSpPr/>
            <p:nvPr/>
          </p:nvSpPr>
          <p:spPr>
            <a:xfrm rot="-3426863">
              <a:off x="2695" y="3768"/>
              <a:ext cx="414" cy="285"/>
            </a:xfrm>
            <a:prstGeom prst="parallelogram">
              <a:avLst>
                <a:gd name="adj" fmla="val 36315"/>
              </a:avLst>
            </a:prstGeom>
            <a:solidFill>
              <a:srgbClr val="00CCFF"/>
            </a:solidFill>
            <a:ln w="38100" cap="sq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  <a:effectLst>
              <a:prstShdw prst="shdw17" dist="17961" dir="2699999">
                <a:srgbClr val="995C00"/>
              </a:prstShdw>
            </a:effectLst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77" name="Line 31"/>
            <p:cNvSpPr/>
            <p:nvPr/>
          </p:nvSpPr>
          <p:spPr>
            <a:xfrm>
              <a:off x="2902" y="3748"/>
              <a:ext cx="0" cy="363"/>
            </a:xfrm>
            <a:prstGeom prst="line">
              <a:avLst/>
            </a:prstGeom>
            <a:ln w="38100" cap="sq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995C00"/>
              </a:prstShdw>
            </a:effectLst>
          </p:spPr>
        </p:sp>
        <p:sp>
          <p:nvSpPr>
            <p:cNvPr id="303136" name="Line 32"/>
            <p:cNvSpPr>
              <a:spLocks noChangeShapeType="1"/>
            </p:cNvSpPr>
            <p:nvPr/>
          </p:nvSpPr>
          <p:spPr bwMode="auto">
            <a:xfrm>
              <a:off x="3356" y="3657"/>
              <a:ext cx="0" cy="3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4479" name="Text Box 33" descr="斜纹布"/>
            <p:cNvSpPr txBox="1"/>
            <p:nvPr/>
          </p:nvSpPr>
          <p:spPr>
            <a:xfrm>
              <a:off x="3401" y="3657"/>
              <a:ext cx="408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80" name="Text Box 34" descr="斜纹布"/>
            <p:cNvSpPr txBox="1"/>
            <p:nvPr/>
          </p:nvSpPr>
          <p:spPr>
            <a:xfrm>
              <a:off x="2040" y="2387"/>
              <a:ext cx="363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81" name="Text Box 35" descr="斜纹布"/>
            <p:cNvSpPr txBox="1"/>
            <p:nvPr/>
          </p:nvSpPr>
          <p:spPr>
            <a:xfrm>
              <a:off x="2585" y="3068"/>
              <a:ext cx="454" cy="288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5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82" name="Text Box 36" descr="斜纹布"/>
            <p:cNvSpPr txBox="1"/>
            <p:nvPr/>
          </p:nvSpPr>
          <p:spPr>
            <a:xfrm flipV="1">
              <a:off x="3038" y="3158"/>
              <a:ext cx="317" cy="327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4483" name="Text Box 37" descr="斜纹布"/>
            <p:cNvSpPr txBox="1"/>
            <p:nvPr/>
          </p:nvSpPr>
          <p:spPr>
            <a:xfrm flipV="1">
              <a:off x="2176" y="3249"/>
              <a:ext cx="317" cy="327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-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303142" name="Text Box 38"/>
          <p:cNvSpPr txBox="1"/>
          <p:nvPr/>
        </p:nvSpPr>
        <p:spPr>
          <a:xfrm>
            <a:off x="611188" y="4221163"/>
            <a:ext cx="647700" cy="519112"/>
          </a:xfrm>
          <a:prstGeom prst="rect">
            <a:avLst/>
          </a:prstGeom>
          <a:solidFill>
            <a:srgbClr val="990033"/>
          </a:solidFill>
          <a:ln w="28575">
            <a:noFill/>
          </a:ln>
          <a:effectLst>
            <a:prstShdw prst="shdw17" dist="17961" dir="2699999">
              <a:srgbClr val="5C001F"/>
            </a:prstShdw>
          </a:effectLst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Tx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3143" name="Object 39"/>
          <p:cNvGraphicFramePr>
            <a:graphicFrameLocks noChangeAspect="1"/>
          </p:cNvGraphicFramePr>
          <p:nvPr/>
        </p:nvGraphicFramePr>
        <p:xfrm>
          <a:off x="1763713" y="4076700"/>
          <a:ext cx="22463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" imgW="982345" imgH="369570" progId="Equation.3">
                  <p:embed/>
                </p:oleObj>
              </mc:Choice>
              <mc:Fallback>
                <p:oleObj name="" r:id="rId1" imgW="982345" imgH="36957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0C0C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713" y="4076700"/>
                        <a:ext cx="2246312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45" name="Object 41"/>
          <p:cNvGraphicFramePr>
            <a:graphicFrameLocks noChangeAspect="1"/>
          </p:cNvGraphicFramePr>
          <p:nvPr/>
        </p:nvGraphicFramePr>
        <p:xfrm>
          <a:off x="1476375" y="5229225"/>
          <a:ext cx="52974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3" imgW="2353945" imgH="194310" progId="Equation.3">
                  <p:embed/>
                </p:oleObj>
              </mc:Choice>
              <mc:Fallback>
                <p:oleObj name="" r:id="rId3" imgW="2353945" imgH="19431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0C0C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5229225"/>
                        <a:ext cx="5297488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42" grpId="0" animBg="1"/>
    </p:bldLst>
  </p:timing>
</p:sld>
</file>

<file path=ppt/tags/tag1.xml><?xml version="1.0" encoding="utf-8"?>
<p:tagLst xmlns:p="http://schemas.openxmlformats.org/presentationml/2006/main">
  <p:tag name="KSO_WPP_MARK_KEY" val="77b860b5-e480-402b-a2a9-8f7b9720091a"/>
</p:tagLst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仿宋_GB2312" pitchFamily="49" charset="-122"/>
            <a:sym typeface="Symbol" panose="05050102010706020507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仿宋_GB2312" pitchFamily="49" charset="-122"/>
            <a:sym typeface="Symbol" panose="05050102010706020507" pitchFamily="18" charset="2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欢天喜地">
  <a:themeElements>
    <a:clrScheme name="欢天喜地 1">
      <a:dk1>
        <a:srgbClr val="C0C0C0"/>
      </a:dk1>
      <a:lt1>
        <a:srgbClr val="FFFFFF"/>
      </a:lt1>
      <a:dk2>
        <a:srgbClr val="FFA679"/>
      </a:dk2>
      <a:lt2>
        <a:srgbClr val="FFFF66"/>
      </a:lt2>
      <a:accent1>
        <a:srgbClr val="9C9CBE"/>
      </a:accent1>
      <a:accent2>
        <a:srgbClr val="FFFFCC"/>
      </a:accent2>
      <a:accent3>
        <a:srgbClr val="FFD0BE"/>
      </a:accent3>
      <a:accent4>
        <a:srgbClr val="DADADA"/>
      </a:accent4>
      <a:accent5>
        <a:srgbClr val="CBCBDB"/>
      </a:accent5>
      <a:accent6>
        <a:srgbClr val="E7E7B9"/>
      </a:accent6>
      <a:hlink>
        <a:srgbClr val="CCECFF"/>
      </a:hlink>
      <a:folHlink>
        <a:srgbClr val="99FF66"/>
      </a:folHlink>
    </a:clrScheme>
    <a:fontScheme name="欢天喜地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仿宋_GB2312" pitchFamily="49" charset="-122"/>
            <a:sym typeface="Symbol" panose="05050102010706020507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仿宋_GB2312" pitchFamily="49" charset="-122"/>
            <a:sym typeface="Symbol" panose="05050102010706020507" pitchFamily="18" charset="2"/>
          </a:defRPr>
        </a:defPPr>
      </a:lstStyle>
    </a:lnDef>
  </a:objectDefaults>
  <a:extraClrSchemeLst>
    <a:extraClrScheme>
      <a:clrScheme name="欢天喜地 1">
        <a:dk1>
          <a:srgbClr val="C0C0C0"/>
        </a:dk1>
        <a:lt1>
          <a:srgbClr val="FFFFFF"/>
        </a:lt1>
        <a:dk2>
          <a:srgbClr val="FFA679"/>
        </a:dk2>
        <a:lt2>
          <a:srgbClr val="FFFF66"/>
        </a:lt2>
        <a:accent1>
          <a:srgbClr val="9C9CBE"/>
        </a:accent1>
        <a:accent2>
          <a:srgbClr val="FFFFCC"/>
        </a:accent2>
        <a:accent3>
          <a:srgbClr val="FFD0BE"/>
        </a:accent3>
        <a:accent4>
          <a:srgbClr val="DADADA"/>
        </a:accent4>
        <a:accent5>
          <a:srgbClr val="CBCBDB"/>
        </a:accent5>
        <a:accent6>
          <a:srgbClr val="E7E7B9"/>
        </a:accent6>
        <a:hlink>
          <a:srgbClr val="CCECFF"/>
        </a:hlink>
        <a:folHlink>
          <a:srgbClr val="99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欢天喜地 2">
        <a:dk1>
          <a:srgbClr val="B2B2B2"/>
        </a:dk1>
        <a:lt1>
          <a:srgbClr val="FFFFFF"/>
        </a:lt1>
        <a:dk2>
          <a:srgbClr val="EBA18D"/>
        </a:dk2>
        <a:lt2>
          <a:srgbClr val="FFFFFF"/>
        </a:lt2>
        <a:accent1>
          <a:srgbClr val="C97F94"/>
        </a:accent1>
        <a:accent2>
          <a:srgbClr val="CC99FF"/>
        </a:accent2>
        <a:accent3>
          <a:srgbClr val="F3CDC5"/>
        </a:accent3>
        <a:accent4>
          <a:srgbClr val="DADADA"/>
        </a:accent4>
        <a:accent5>
          <a:srgbClr val="E1C0C8"/>
        </a:accent5>
        <a:accent6>
          <a:srgbClr val="B98AE7"/>
        </a:accent6>
        <a:hlink>
          <a:srgbClr val="FFFF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欢天喜地 3">
        <a:dk1>
          <a:srgbClr val="000000"/>
        </a:dk1>
        <a:lt1>
          <a:srgbClr val="FFFFFF"/>
        </a:lt1>
        <a:dk2>
          <a:srgbClr val="FFFF00"/>
        </a:dk2>
        <a:lt2>
          <a:srgbClr val="C0C0C0"/>
        </a:lt2>
        <a:accent1>
          <a:srgbClr val="FEE2E2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EEEEE"/>
        </a:accent5>
        <a:accent6>
          <a:srgbClr val="E7E7E7"/>
        </a:accent6>
        <a:hlink>
          <a:srgbClr val="FFFFCC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欢天喜地 4">
        <a:dk1>
          <a:srgbClr val="C0C0C0"/>
        </a:dk1>
        <a:lt1>
          <a:srgbClr val="FFFFFF"/>
        </a:lt1>
        <a:dk2>
          <a:srgbClr val="E0A172"/>
        </a:dk2>
        <a:lt2>
          <a:srgbClr val="FFFF99"/>
        </a:lt2>
        <a:accent1>
          <a:srgbClr val="89A3AB"/>
        </a:accent1>
        <a:accent2>
          <a:srgbClr val="CCCCFF"/>
        </a:accent2>
        <a:accent3>
          <a:srgbClr val="EDCDBC"/>
        </a:accent3>
        <a:accent4>
          <a:srgbClr val="DADADA"/>
        </a:accent4>
        <a:accent5>
          <a:srgbClr val="C4CED2"/>
        </a:accent5>
        <a:accent6>
          <a:srgbClr val="B9B9E7"/>
        </a:accent6>
        <a:hlink>
          <a:srgbClr val="4D4D4D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欢天喜地 5">
        <a:dk1>
          <a:srgbClr val="B2B2B2"/>
        </a:dk1>
        <a:lt1>
          <a:srgbClr val="FFFF66"/>
        </a:lt1>
        <a:dk2>
          <a:srgbClr val="D5E2CC"/>
        </a:dk2>
        <a:lt2>
          <a:srgbClr val="FFFFFF"/>
        </a:lt2>
        <a:accent1>
          <a:srgbClr val="859AC3"/>
        </a:accent1>
        <a:accent2>
          <a:srgbClr val="66CCFF"/>
        </a:accent2>
        <a:accent3>
          <a:srgbClr val="E7EEE2"/>
        </a:accent3>
        <a:accent4>
          <a:srgbClr val="DADA56"/>
        </a:accent4>
        <a:accent5>
          <a:srgbClr val="C2CADE"/>
        </a:accent5>
        <a:accent6>
          <a:srgbClr val="5CB9E7"/>
        </a:accent6>
        <a:hlink>
          <a:srgbClr val="0000CC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欢天喜地 6">
        <a:dk1>
          <a:srgbClr val="C0C0C0"/>
        </a:dk1>
        <a:lt1>
          <a:srgbClr val="FFFFCC"/>
        </a:lt1>
        <a:dk2>
          <a:srgbClr val="FFCC99"/>
        </a:dk2>
        <a:lt2>
          <a:srgbClr val="000000"/>
        </a:lt2>
        <a:accent1>
          <a:srgbClr val="73A78D"/>
        </a:accent1>
        <a:accent2>
          <a:srgbClr val="CC3399"/>
        </a:accent2>
        <a:accent3>
          <a:srgbClr val="FFE2CA"/>
        </a:accent3>
        <a:accent4>
          <a:srgbClr val="DADAAE"/>
        </a:accent4>
        <a:accent5>
          <a:srgbClr val="BCD0C5"/>
        </a:accent5>
        <a:accent6>
          <a:srgbClr val="B92D8A"/>
        </a:accent6>
        <a:hlink>
          <a:srgbClr val="CCEC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欢天喜地 7">
        <a:dk1>
          <a:srgbClr val="000066"/>
        </a:dk1>
        <a:lt1>
          <a:srgbClr val="F48E6E"/>
        </a:lt1>
        <a:dk2>
          <a:srgbClr val="FFFF99"/>
        </a:dk2>
        <a:lt2>
          <a:srgbClr val="C0C0C0"/>
        </a:lt2>
        <a:accent1>
          <a:srgbClr val="E8E8CE"/>
        </a:accent1>
        <a:accent2>
          <a:srgbClr val="3333CC"/>
        </a:accent2>
        <a:accent3>
          <a:srgbClr val="F8C6BA"/>
        </a:accent3>
        <a:accent4>
          <a:srgbClr val="000056"/>
        </a:accent4>
        <a:accent5>
          <a:srgbClr val="F2F2E3"/>
        </a:accent5>
        <a:accent6>
          <a:srgbClr val="2D2DB9"/>
        </a:accent6>
        <a:hlink>
          <a:srgbClr val="FFFF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欢天喜地 8">
        <a:dk1>
          <a:srgbClr val="B2B2B2"/>
        </a:dk1>
        <a:lt1>
          <a:srgbClr val="66FFFF"/>
        </a:lt1>
        <a:dk2>
          <a:srgbClr val="FFCCCC"/>
        </a:dk2>
        <a:lt2>
          <a:srgbClr val="660066"/>
        </a:lt2>
        <a:accent1>
          <a:srgbClr val="7592B1"/>
        </a:accent1>
        <a:accent2>
          <a:srgbClr val="008080"/>
        </a:accent2>
        <a:accent3>
          <a:srgbClr val="FFE2E2"/>
        </a:accent3>
        <a:accent4>
          <a:srgbClr val="56DADA"/>
        </a:accent4>
        <a:accent5>
          <a:srgbClr val="BDC7D5"/>
        </a:accent5>
        <a:accent6>
          <a:srgbClr val="007373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11590</Words>
  <Application>WPS 演示</Application>
  <PresentationFormat>全屏显示(4:3)</PresentationFormat>
  <Paragraphs>2148</Paragraphs>
  <Slides>95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174</vt:i4>
      </vt:variant>
      <vt:variant>
        <vt:lpstr>幻灯片标题</vt:lpstr>
      </vt:variant>
      <vt:variant>
        <vt:i4>95</vt:i4>
      </vt:variant>
    </vt:vector>
  </HeadingPairs>
  <TitlesOfParts>
    <vt:vector size="294" baseType="lpstr">
      <vt:lpstr>Arial</vt:lpstr>
      <vt:lpstr>宋体</vt:lpstr>
      <vt:lpstr>Wingdings</vt:lpstr>
      <vt:lpstr>Times New Roman</vt:lpstr>
      <vt:lpstr>仿宋_GB2312</vt:lpstr>
      <vt:lpstr>仿宋</vt:lpstr>
      <vt:lpstr>Symbol</vt:lpstr>
      <vt:lpstr>黑体</vt:lpstr>
      <vt:lpstr>华文新魏</vt:lpstr>
      <vt:lpstr>楷体_GB2312</vt:lpstr>
      <vt:lpstr>新宋体</vt:lpstr>
      <vt:lpstr>Arial Narrow</vt:lpstr>
      <vt:lpstr>隶书</vt:lpstr>
      <vt:lpstr>Monotype Sorts</vt:lpstr>
      <vt:lpstr>Wingdings</vt:lpstr>
      <vt:lpstr>幼圆</vt:lpstr>
      <vt:lpstr>Tahoma</vt:lpstr>
      <vt:lpstr>华文行楷</vt:lpstr>
      <vt:lpstr>CommonBullets</vt:lpstr>
      <vt:lpstr>Wingdings 2</vt:lpstr>
      <vt:lpstr>MT Extra</vt:lpstr>
      <vt:lpstr>微软雅黑</vt:lpstr>
      <vt:lpstr>Arial Unicode MS</vt:lpstr>
      <vt:lpstr>Mountain Top</vt:lpstr>
      <vt:lpstr>欢天喜地</vt:lpstr>
      <vt:lpstr>MS_ClipArt_Gallery.2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Visio.Drawing.5</vt:lpstr>
      <vt:lpstr>Equation.3</vt:lpstr>
      <vt:lpstr>Equation.3</vt:lpstr>
      <vt:lpstr>Visio.Drawing.5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Visio.Drawing.5</vt:lpstr>
      <vt:lpstr>Equation.3</vt:lpstr>
      <vt:lpstr>Equation.3</vt:lpstr>
      <vt:lpstr>Equation.3</vt:lpstr>
      <vt:lpstr>Equation.3</vt:lpstr>
      <vt:lpstr>Visio.Drawing.5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Visio.Drawing.5</vt:lpstr>
      <vt:lpstr>Equation.3</vt:lpstr>
      <vt:lpstr>Equation.3</vt:lpstr>
      <vt:lpstr>Equation.3</vt:lpstr>
      <vt:lpstr>Equation.3</vt:lpstr>
      <vt:lpstr>Visio.Drawing.5</vt:lpstr>
      <vt:lpstr>Visio.Drawing.5</vt:lpstr>
      <vt:lpstr>Equation.3</vt:lpstr>
      <vt:lpstr>Equation.3</vt:lpstr>
      <vt:lpstr>Equation.3</vt:lpstr>
      <vt:lpstr>Equation.3</vt:lpstr>
      <vt:lpstr>Visio.Drawing.5</vt:lpstr>
      <vt:lpstr>Equation.3</vt:lpstr>
      <vt:lpstr>Equation.3</vt:lpstr>
      <vt:lpstr>Equation.3</vt:lpstr>
      <vt:lpstr>Equation.3</vt:lpstr>
      <vt:lpstr>Visio.Drawing.5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zyz</dc:creator>
  <cp:lastModifiedBy>YYH</cp:lastModifiedBy>
  <cp:revision>674</cp:revision>
  <dcterms:created xsi:type="dcterms:W3CDTF">2002-05-27T07:30:13Z</dcterms:created>
  <dcterms:modified xsi:type="dcterms:W3CDTF">2023-02-20T13:44:11Z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FFD1642019734BEDB362FD60B04642E0</vt:lpwstr>
  </property>
  <property fmtid="{D5CDD505-2E9C-101B-9397-08002B2CF9AE}" pid="3" name="KSOProductBuildVer">
    <vt:lpwstr>2052-11.1.0.13703</vt:lpwstr>
  </property>
</Properties>
</file>