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6" r:id="rId3"/>
    <p:sldId id="257" r:id="rId4"/>
    <p:sldId id="258" r:id="rId5"/>
    <p:sldId id="259" r:id="rId6"/>
    <p:sldId id="260" r:id="rId7"/>
    <p:sldId id="271" r:id="rId8"/>
    <p:sldId id="275" r:id="rId9"/>
    <p:sldId id="261" r:id="rId10"/>
    <p:sldId id="278" r:id="rId11"/>
    <p:sldId id="262" r:id="rId12"/>
    <p:sldId id="279" r:id="rId13"/>
    <p:sldId id="263" r:id="rId14"/>
    <p:sldId id="280" r:id="rId15"/>
    <p:sldId id="264" r:id="rId16"/>
    <p:sldId id="281" r:id="rId17"/>
    <p:sldId id="265" r:id="rId18"/>
    <p:sldId id="266" r:id="rId19"/>
    <p:sldId id="282" r:id="rId20"/>
    <p:sldId id="267" r:id="rId21"/>
    <p:sldId id="272" r:id="rId22"/>
    <p:sldId id="273" r:id="rId23"/>
    <p:sldId id="277" r:id="rId24"/>
    <p:sldId id="283" r:id="rId25"/>
    <p:sldId id="268" r:id="rId26"/>
    <p:sldId id="274" r:id="rId27"/>
    <p:sldId id="269" r:id="rId28"/>
    <p:sldId id="27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3E3C77-3C97-48E3-96A8-4AFBD05C75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417A93-8BB6-48CB-B7E6-8C5A815F3D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B51A1-33F2-43BF-B88B-CA2517E2224B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9A6CD-E6CC-40CD-85F4-5090151FA5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625E4-2E65-4FAB-A96A-7FC6FEC466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8F30F-93A7-4179-A56B-FA9668274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2996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82C3E-BB42-4C5A-8E33-9F085A012E47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46AD3-433B-4164-B204-58F10CFD5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2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CBA4-B1F8-492E-9D2A-2989F63CE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A83C9-64B5-4DEF-9019-C87EC209F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FE53D-6DB7-49F4-8C08-A8878DA7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62B4-994D-4EF0-B9A1-08C2EDF0B033}" type="datetime1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5E66F-4DF3-4191-83B1-129C7AD7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BF40A-DF98-49F6-9B64-44060E78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21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0633-5DEE-41DB-BDDE-0F4AB52D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CD85E-4BEA-4CF7-A7BE-17E4C0A1E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D8823-C191-4117-BCB1-3900EAC1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31E8-AE45-42FD-BAAC-810F33557163}" type="datetime1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F137B-4EDE-4861-BFF3-361DE8A4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767E2-981E-47B8-9820-5ED0C421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89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AA0AE-1D82-453B-B8FC-0023BFE85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CF5C9-323E-4A8F-A9F3-A827011B4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CA2AD-05B7-4071-B433-278CA4CDB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C7B6-7CEE-4FEF-8116-282F52D1CF9B}" type="datetime1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A74F1-B8E5-4E23-8E7B-605C5AC5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6F560-9AC9-4A90-9506-1E1859C6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59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AAD7-0B91-4E85-8CE7-182F7E76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9950-7C4F-4D43-9477-34C193834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101F8-D677-44E2-9DCD-16C22C38B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CF13-8E6D-45A1-A115-02E4A8AE7AC2}" type="datetime1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CD345-446A-41B4-9BDE-65CBDEFB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E15BD-2092-4731-8C40-73793EE9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92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AAB7-9A58-4012-9BB9-1D3D7EF4C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01111-053F-40CE-86C9-B409B3EAB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E5918-3508-4821-911D-9B46126B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2607-8660-4B1A-AF25-5BA9EFBAA24A}" type="datetime1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AB4E2-9130-4E05-988D-A75C75C7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24BC1-904B-4CAB-A597-BA5E9AC7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44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8D78-D1A8-4D2C-AECC-90254E3E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B0B2F-FB42-49D0-8DE4-01942D370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91772-2064-404D-87BC-4997B6A76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3E623-165B-4959-8027-0225BA4E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425D-39D3-4BBE-A8CF-80CA2A5B9E11}" type="datetime1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685F-174F-4E56-8C69-00D130EB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19D0B-86DB-45A3-B713-5346AF2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52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0351-2457-4B59-9EAF-4D6D9917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4716B-901C-4E40-860D-5E1B212A8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DB8B6-2247-4EFC-909A-FBCE98F78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63365-A9E9-46B1-A847-5D1F67EB6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072A2-774A-4E7B-9D77-58C019119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19FF1-D029-4BD3-A970-CE57F591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7189-148C-4AB6-A3EF-F877C67B133B}" type="datetime1">
              <a:rPr lang="en-GB" smtClean="0"/>
              <a:t>10/01/2020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C25932-78D2-48CB-AEC4-2ED9A143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E65D81-8BEB-46AA-AFE1-1B9FDCE2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05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20FC-8F0F-4BF2-9076-B00CDC21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33D5A-14B3-4E61-B747-7CBD5F7E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9431-73BF-4B93-AAD1-FEA4D7D7B612}" type="datetime1">
              <a:rPr lang="en-GB" smtClean="0"/>
              <a:t>10/01/2020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F2E5C-DCD1-452C-9069-E48038B2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830BD-75F5-4AA7-BE54-3D854831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44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593817-5046-4F1F-8862-52FCDE54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96F2-FB64-4A87-B7DB-9C7A17082C3C}" type="datetime1">
              <a:rPr lang="en-GB" smtClean="0"/>
              <a:t>10/01/2020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1540C3-EEF7-44F8-BE2B-7CE17CEF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4B4D6-1AB2-41D1-9861-9BF07888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92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952F-8522-4FB3-B4B0-D515AC5B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BE4DA-7A76-4ED1-BD93-C4A48DA9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A3FBA-6658-4657-BB64-3F0CAEECB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65124-D135-4BBF-9E93-F2B47EC1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DB07-7B6E-4B6C-87C2-74C5345FAE74}" type="datetime1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3A9B8-4B4B-4EAC-938F-B4BBA8FEE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89B33-DD11-44F4-8271-72A7D591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12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2F9A-8D39-4653-8F59-6DF39E58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EE590-8CD1-4C6F-BB1B-D2B02F309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7D28D-F865-4F17-B2D6-7C8248180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9CF85-B0D3-4A10-A6D9-854469EE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0E9F-E97C-4C56-B4F3-7FBD2DEDF26E}" type="datetime1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C8533-6204-4040-893B-3A274EC4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2611F-B733-4486-A018-1F880C44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45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186A4B-E73F-4B7F-B41C-C305D6CD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57377-DE56-4307-AE38-B0735BCDD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ECF43-0E9E-4486-A01F-F39C2B911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CE1E-3D9F-4A51-9EE4-7C6DD4633E40}" type="datetime1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F8DB3-7918-4CF3-A223-EDC3F67B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7D820-41D8-46C1-80BD-92828C2ED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82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cespecification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2448-1FE6-4A4B-A21B-0FD2212DA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GB" sz="3600" b="1" dirty="0"/>
              <a:t>BÁO CÁO ĐỒ ÁN</a:t>
            </a:r>
            <a:br>
              <a:rPr lang="en-GB" b="1" dirty="0"/>
            </a:br>
            <a:r>
              <a:rPr lang="en-GB" b="1" dirty="0"/>
              <a:t>DỰ ĐOÁN KHOẢNG GIÁ ĐIỆN THOẠI THÔNG MINH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41FBF-7672-4720-B77D-63BCA3853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8195"/>
            <a:ext cx="9144000" cy="925005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ỜNG ĐẠI HỌC KHOA HỌC TỰ NHIÊN</a:t>
            </a:r>
          </a:p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 CÔNG NGHỆ THÔNG TIN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1245E-0447-41A6-BAFD-DD5A97A72DBC}"/>
              </a:ext>
            </a:extLst>
          </p:cNvPr>
          <p:cNvSpPr txBox="1"/>
          <p:nvPr/>
        </p:nvSpPr>
        <p:spPr>
          <a:xfrm>
            <a:off x="8780834" y="5273972"/>
            <a:ext cx="6167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1612888 - Phan Minh S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</a:p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1612892 -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Mạnh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Thắng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GVLT: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Trung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Kiên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8CD1B-C01A-40FE-A471-8333E52FE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64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MLP Classifier</a:t>
            </a:r>
          </a:p>
          <a:p>
            <a:pPr marL="0" indent="0">
              <a:buNone/>
            </a:pP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MLP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xấp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xỉ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phi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tuyến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loại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hồi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training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features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3F52B-295B-42B4-8C13-B17EC134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022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MLP Classifier</a:t>
            </a:r>
          </a:p>
          <a:p>
            <a:pPr marL="0" indent="0">
              <a:buNone/>
            </a:pP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3F52B-295B-42B4-8C13-B17EC134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11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C7C610-F1DB-410A-9FEE-F528A1D47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145" y="2246212"/>
            <a:ext cx="9787342" cy="46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55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Logistic Regression</a:t>
            </a:r>
          </a:p>
          <a:p>
            <a:pPr marL="0" indent="0">
              <a:buNone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hồi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logistic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hồi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nhằm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đoán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rời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(discrete target variable) y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véc-tơ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X.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đương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chuyện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loại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dưới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suất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(probability).</a:t>
            </a:r>
          </a:p>
          <a:p>
            <a:pPr marL="0" indent="0">
              <a:buNone/>
            </a:pP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2CF8B-6222-4BDD-98FB-7B72D7D9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451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Logistic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2CF8B-6222-4BDD-98FB-7B72D7D9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BFDC26-E718-4305-B6ED-DBCBAAA04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379" y="2866232"/>
            <a:ext cx="10001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06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Tree</a:t>
            </a:r>
          </a:p>
          <a:p>
            <a:pPr marL="0" indent="0">
              <a:buNone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(DTs)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loại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hồi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đoán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features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data.</a:t>
            </a:r>
          </a:p>
          <a:p>
            <a:pPr marL="0" indent="0">
              <a:buNone/>
            </a:pP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1C572-35DD-4576-925B-DC43294D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350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1C572-35DD-4576-925B-DC43294D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15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957683-D582-4D39-A96C-D6600AF67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481" y="2832876"/>
            <a:ext cx="100965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05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Forest</a:t>
            </a:r>
          </a:p>
          <a:p>
            <a:pPr marL="0" indent="0">
              <a:buNone/>
            </a:pP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Forest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rất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nên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ngẫu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nhiên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mẫu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random 1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random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toàn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data. Random Forest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voting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target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lời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bầu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13489-4D56-4BEE-AD67-BC4350B4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879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Forest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13489-4D56-4BEE-AD67-BC4350B4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29B04B-5A3C-4A59-A3F4-3D124C4F0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2976664"/>
            <a:ext cx="100679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72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KNN</a:t>
            </a:r>
          </a:p>
          <a:p>
            <a:pPr marL="0" indent="0">
              <a:buNone/>
            </a:pP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KNN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loại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loại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k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gần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(k nearest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neighbors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đào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giữa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euclide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giữa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chiếm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gần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17875-4D16-45AF-9A42-2FF4BF9E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576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17875-4D16-45AF-9A42-2FF4BF9E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19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A0C3EA-79EA-4090-AB8B-76D7F6430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946" y="2944019"/>
            <a:ext cx="100965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9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87D58-7025-473A-93EB-6F76A6DF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Nội</a:t>
            </a:r>
            <a:r>
              <a:rPr lang="en-US" b="1" dirty="0"/>
              <a:t> dung </a:t>
            </a:r>
            <a:r>
              <a:rPr lang="en-US" b="1" dirty="0" err="1"/>
              <a:t>thay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E0CF2-2F65-4163-BBD9-906674C7A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Ở file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train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test, chia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dataset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train/validation/test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tỉ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lệ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6:2:2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toàn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dataset,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vì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chia 2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train/test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tỉ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lệ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8/2.</a:t>
            </a:r>
          </a:p>
          <a:p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lí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lựa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Random Forest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cuối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24261-230A-4E52-AEDB-59D0C45C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173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9362F1C-3F52-4C52-A878-FC2BDDC46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385" y="3641895"/>
            <a:ext cx="8159615" cy="32422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99499"/>
            <a:ext cx="4969213" cy="4351338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Forest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train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validation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ổn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Tùy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1E8E59-945B-442A-8799-0503532C858B}"/>
              </a:ext>
            </a:extLst>
          </p:cNvPr>
          <p:cNvSpPr/>
          <p:nvPr/>
        </p:nvSpPr>
        <p:spPr>
          <a:xfrm>
            <a:off x="229012" y="4553883"/>
            <a:ext cx="3729762" cy="1477328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GB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criterion=’</a:t>
            </a:r>
            <a:r>
              <a:rPr lang="en-GB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gini</a:t>
            </a:r>
            <a:r>
              <a:rPr lang="en-GB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’, </a:t>
            </a:r>
            <a:r>
              <a:rPr lang="en-GB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n_estimators</a:t>
            </a:r>
            <a:r>
              <a:rPr lang="en-GB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=250, </a:t>
            </a:r>
            <a:r>
              <a:rPr lang="en-GB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max_features</a:t>
            </a:r>
            <a:r>
              <a:rPr lang="en-GB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=auto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1AA491-C093-4CE0-AD78-E6C20D0D4830}"/>
              </a:ext>
            </a:extLst>
          </p:cNvPr>
          <p:cNvSpPr/>
          <p:nvPr/>
        </p:nvSpPr>
        <p:spPr>
          <a:xfrm>
            <a:off x="7110669" y="1870075"/>
            <a:ext cx="4243131" cy="162570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685800">
              <a:lnSpc>
                <a:spcPct val="107000"/>
              </a:lnSpc>
              <a:spcAft>
                <a:spcPts val="0"/>
              </a:spcAft>
            </a:pPr>
            <a:r>
              <a:rPr lang="en-GB" sz="3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Best result:</a:t>
            </a:r>
          </a:p>
          <a:p>
            <a:pPr marL="685800">
              <a:lnSpc>
                <a:spcPct val="107000"/>
              </a:lnSpc>
              <a:spcAft>
                <a:spcPts val="0"/>
              </a:spcAft>
            </a:pPr>
            <a:r>
              <a:rPr lang="en-GB" sz="3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Train=</a:t>
            </a:r>
            <a:r>
              <a:rPr lang="en-GB" sz="3200" b="1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</a:t>
            </a:r>
            <a:endParaRPr lang="en-GB" sz="3200" b="1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GB" sz="32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Test=86.833</a:t>
            </a:r>
            <a:endParaRPr lang="en-GB" sz="3200" b="1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9F922C-14E4-4860-B6FD-AA3ACF9B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582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DCB1-C7CB-453D-AFF4-A0412554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703FB-A17A-42E6-A52B-E89AD81C5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Criterion = </a:t>
            </a:r>
            <a:r>
              <a:rPr lang="en-GB" sz="3200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gini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n.</a:t>
            </a:r>
          </a:p>
          <a:p>
            <a:r>
              <a:rPr lang="en-GB" sz="3200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max_features</a:t>
            </a:r>
            <a:r>
              <a:rPr lang="en-GB" sz="32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auto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n_estimators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ởng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cuối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train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test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4944E-A08E-4619-A3B7-8AE909B7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065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F1A6-3F6E-4AAE-87E7-4A5E17E1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CCCA9D-FD58-4B08-8D27-1D15436A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22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26453F-D294-480A-A876-AE4CFA9B1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37" y="2224922"/>
            <a:ext cx="4762500" cy="3162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8BF047-D54F-442C-A1D4-F9C4F125F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264" y="2301122"/>
            <a:ext cx="46767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79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F1A6-3F6E-4AAE-87E7-4A5E17E1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FF6C7-5442-4C21-93CD-C0DE7B7B9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Random Forest:</a:t>
            </a:r>
          </a:p>
          <a:p>
            <a:pPr lvl="0"/>
            <a:r>
              <a:rPr lang="en-GB" sz="32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GB" sz="3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Logistic Regression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mất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xét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Random Forest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0"/>
            <a:r>
              <a:rPr lang="en-GB" sz="32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GB" sz="3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Decision Tree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Random Forest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voting (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bao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nên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Random Forest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overfitting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Decision Tree (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cụ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CCCA9D-FD58-4B08-8D27-1D15436A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660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F1A6-3F6E-4AAE-87E7-4A5E17E1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FF6C7-5442-4C21-93CD-C0DE7B7B9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Random Forest: </a:t>
            </a:r>
          </a:p>
          <a:p>
            <a:pPr lvl="0"/>
            <a:r>
              <a:rPr lang="en-GB" sz="32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GB" sz="3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KNN: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toàn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Random Forest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KNN do KNN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xét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gần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CCCA9D-FD58-4B08-8D27-1D15436A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24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34D7-950C-4BDB-A6E2-BBB15415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ĐÁNH GIÁ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D4D32-1255-4CB5-9090-D1E449BD06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gặp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RAM,storage,price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yếu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RAM+storage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RAM+storage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79535-C902-409D-97B8-ED72A6F5DA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classification.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B2603-498E-41ED-BF96-D092A605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421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34D7-950C-4BDB-A6E2-BBB15415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ĐÁNH GIÁ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D4D32-1255-4CB5-9090-D1E449BD06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79535-C902-409D-97B8-ED72A6F5DA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hỏi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regression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Chiến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u.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B2603-498E-41ED-BF96-D092A605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176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827C-230D-4373-A73D-D912BAEE3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PHÂN CÔNG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9DF60-C5E4-49FD-97DA-0E03E57CB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Phan Minh S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chi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Tùy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slide.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0DA9D-39F7-459F-9210-767405A07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3756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Thắng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c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5FC36-9120-4247-9BBC-CB22EDF3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388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3C9A-E875-46DB-9927-2D5E878A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924715"/>
            <a:ext cx="11353800" cy="1008570"/>
          </a:xfrm>
        </p:spPr>
        <p:txBody>
          <a:bodyPr>
            <a:noAutofit/>
          </a:bodyPr>
          <a:lstStyle/>
          <a:p>
            <a:r>
              <a:rPr lang="en-GB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 </a:t>
            </a:r>
            <a:r>
              <a:rPr lang="vi-VN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MỌI NG</a:t>
            </a:r>
            <a:r>
              <a:rPr lang="vi-VN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ỜI ĐÃ THEO DÕI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267B0C-DF8B-42B3-8485-3D7D9D40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54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75F8-7278-42B2-ADC9-4DE0E90F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4A39A-6DBB-46EA-AAEA-013243742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 TOÁN</a:t>
            </a: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 LIỆU</a:t>
            </a: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 – KIỂM THỬ VÀ KẾT QUẢ</a:t>
            </a: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ĐÁNH GIÁ</a:t>
            </a: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CÔNG</a:t>
            </a: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 LIỆU THAM KHẢO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F5470-6AF5-4409-ADD6-E425E235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01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B591-9394-404D-B225-4957A7A7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BÀI TOÁN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A1230-F2E3-45E3-9E04-923D8B472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smart phone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trọng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cụ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đoán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điện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thoại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ng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F369-C787-4876-8A04-4A4889CA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3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7238-7910-4D2E-A470-7E34527A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BÀI TOÁN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9D5CA-7A17-4D49-B652-343F62B035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35920" y="1478603"/>
            <a:ext cx="3241580" cy="5014272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06503C9F-802A-47BF-9B89-7C3D942E8CF7}"/>
              </a:ext>
            </a:extLst>
          </p:cNvPr>
          <p:cNvSpPr/>
          <p:nvPr/>
        </p:nvSpPr>
        <p:spPr>
          <a:xfrm>
            <a:off x="6417341" y="1478603"/>
            <a:ext cx="797668" cy="4985088"/>
          </a:xfrm>
          <a:custGeom>
            <a:avLst/>
            <a:gdLst>
              <a:gd name="connsiteX0" fmla="*/ 0 w 797668"/>
              <a:gd name="connsiteY0" fmla="*/ 0 h 4985088"/>
              <a:gd name="connsiteX1" fmla="*/ 398834 w 797668"/>
              <a:gd name="connsiteY1" fmla="*/ 66470 h 4985088"/>
              <a:gd name="connsiteX2" fmla="*/ 398834 w 797668"/>
              <a:gd name="connsiteY2" fmla="*/ 2294119 h 4985088"/>
              <a:gd name="connsiteX3" fmla="*/ 797668 w 797668"/>
              <a:gd name="connsiteY3" fmla="*/ 2360589 h 4985088"/>
              <a:gd name="connsiteX4" fmla="*/ 398834 w 797668"/>
              <a:gd name="connsiteY4" fmla="*/ 2427059 h 4985088"/>
              <a:gd name="connsiteX5" fmla="*/ 398834 w 797668"/>
              <a:gd name="connsiteY5" fmla="*/ 4918618 h 4985088"/>
              <a:gd name="connsiteX6" fmla="*/ 0 w 797668"/>
              <a:gd name="connsiteY6" fmla="*/ 4985088 h 4985088"/>
              <a:gd name="connsiteX7" fmla="*/ 0 w 797668"/>
              <a:gd name="connsiteY7" fmla="*/ 0 h 4985088"/>
              <a:gd name="connsiteX0" fmla="*/ 0 w 797668"/>
              <a:gd name="connsiteY0" fmla="*/ 0 h 4985088"/>
              <a:gd name="connsiteX1" fmla="*/ 398834 w 797668"/>
              <a:gd name="connsiteY1" fmla="*/ 66470 h 4985088"/>
              <a:gd name="connsiteX2" fmla="*/ 398834 w 797668"/>
              <a:gd name="connsiteY2" fmla="*/ 2294119 h 4985088"/>
              <a:gd name="connsiteX3" fmla="*/ 797668 w 797668"/>
              <a:gd name="connsiteY3" fmla="*/ 2360589 h 4985088"/>
              <a:gd name="connsiteX4" fmla="*/ 398834 w 797668"/>
              <a:gd name="connsiteY4" fmla="*/ 2427059 h 4985088"/>
              <a:gd name="connsiteX5" fmla="*/ 398834 w 797668"/>
              <a:gd name="connsiteY5" fmla="*/ 4918618 h 4985088"/>
              <a:gd name="connsiteX6" fmla="*/ 0 w 797668"/>
              <a:gd name="connsiteY6" fmla="*/ 4985088 h 498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7668" h="4985088" stroke="0" extrusionOk="0">
                <a:moveTo>
                  <a:pt x="0" y="0"/>
                </a:moveTo>
                <a:cubicBezTo>
                  <a:pt x="224180" y="-1240"/>
                  <a:pt x="401116" y="35755"/>
                  <a:pt x="398834" y="66470"/>
                </a:cubicBezTo>
                <a:cubicBezTo>
                  <a:pt x="380740" y="1173478"/>
                  <a:pt x="264899" y="1287335"/>
                  <a:pt x="398834" y="2294119"/>
                </a:cubicBezTo>
                <a:cubicBezTo>
                  <a:pt x="392599" y="2330409"/>
                  <a:pt x="546691" y="2372990"/>
                  <a:pt x="797668" y="2360589"/>
                </a:cubicBezTo>
                <a:cubicBezTo>
                  <a:pt x="580376" y="2367257"/>
                  <a:pt x="398204" y="2393758"/>
                  <a:pt x="398834" y="2427059"/>
                </a:cubicBezTo>
                <a:cubicBezTo>
                  <a:pt x="416432" y="3334357"/>
                  <a:pt x="454309" y="4607510"/>
                  <a:pt x="398834" y="4918618"/>
                </a:cubicBezTo>
                <a:cubicBezTo>
                  <a:pt x="371344" y="4958812"/>
                  <a:pt x="219813" y="4993251"/>
                  <a:pt x="0" y="4985088"/>
                </a:cubicBezTo>
                <a:cubicBezTo>
                  <a:pt x="-135611" y="2573449"/>
                  <a:pt x="52112" y="551607"/>
                  <a:pt x="0" y="0"/>
                </a:cubicBezTo>
                <a:close/>
              </a:path>
              <a:path w="797668" h="4985088" fill="none" extrusionOk="0">
                <a:moveTo>
                  <a:pt x="0" y="0"/>
                </a:moveTo>
                <a:cubicBezTo>
                  <a:pt x="221389" y="6809"/>
                  <a:pt x="400472" y="25955"/>
                  <a:pt x="398834" y="66470"/>
                </a:cubicBezTo>
                <a:cubicBezTo>
                  <a:pt x="473455" y="564650"/>
                  <a:pt x="513267" y="1810183"/>
                  <a:pt x="398834" y="2294119"/>
                </a:cubicBezTo>
                <a:cubicBezTo>
                  <a:pt x="415663" y="2309198"/>
                  <a:pt x="581083" y="2330780"/>
                  <a:pt x="797668" y="2360589"/>
                </a:cubicBezTo>
                <a:cubicBezTo>
                  <a:pt x="578652" y="2361095"/>
                  <a:pt x="400353" y="2389954"/>
                  <a:pt x="398834" y="2427059"/>
                </a:cubicBezTo>
                <a:cubicBezTo>
                  <a:pt x="539270" y="3053077"/>
                  <a:pt x="439609" y="4328587"/>
                  <a:pt x="398834" y="4918618"/>
                </a:cubicBezTo>
                <a:cubicBezTo>
                  <a:pt x="385487" y="4931904"/>
                  <a:pt x="235362" y="4993644"/>
                  <a:pt x="0" y="4985088"/>
                </a:cubicBezTo>
              </a:path>
              <a:path w="797668" h="4985088" fill="none" stroke="0" extrusionOk="0">
                <a:moveTo>
                  <a:pt x="0" y="0"/>
                </a:moveTo>
                <a:cubicBezTo>
                  <a:pt x="219400" y="1017"/>
                  <a:pt x="403384" y="31704"/>
                  <a:pt x="398834" y="66470"/>
                </a:cubicBezTo>
                <a:cubicBezTo>
                  <a:pt x="232181" y="988427"/>
                  <a:pt x="558247" y="1334331"/>
                  <a:pt x="398834" y="2294119"/>
                </a:cubicBezTo>
                <a:cubicBezTo>
                  <a:pt x="389434" y="2329886"/>
                  <a:pt x="593518" y="2359963"/>
                  <a:pt x="797668" y="2360589"/>
                </a:cubicBezTo>
                <a:cubicBezTo>
                  <a:pt x="575016" y="2360674"/>
                  <a:pt x="397193" y="2392464"/>
                  <a:pt x="398834" y="2427059"/>
                </a:cubicBezTo>
                <a:cubicBezTo>
                  <a:pt x="268331" y="2841304"/>
                  <a:pt x="497621" y="3941194"/>
                  <a:pt x="398834" y="4918618"/>
                </a:cubicBezTo>
                <a:cubicBezTo>
                  <a:pt x="400637" y="4967616"/>
                  <a:pt x="217515" y="4993600"/>
                  <a:pt x="0" y="4985088"/>
                </a:cubicBezTo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3958250506">
                  <a:prstGeom prst="rightBrace">
                    <a:avLst>
                      <a:gd name="adj1" fmla="val 8333"/>
                      <a:gd name="adj2" fmla="val 47353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40A2B3-FCD8-4329-9052-E96BBCB2943A}"/>
              </a:ext>
            </a:extLst>
          </p:cNvPr>
          <p:cNvSpPr txBox="1"/>
          <p:nvPr/>
        </p:nvSpPr>
        <p:spPr>
          <a:xfrm>
            <a:off x="7952283" y="3236519"/>
            <a:ext cx="22894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: PRICE &lt;300$</a:t>
            </a:r>
          </a:p>
          <a:p>
            <a:r>
              <a:rPr lang="en-GB" dirty="0"/>
              <a:t>1 : 300$&lt;=PRICE&lt;600$</a:t>
            </a:r>
          </a:p>
          <a:p>
            <a:r>
              <a:rPr lang="en-GB" dirty="0"/>
              <a:t>2 : 600$&lt;=PRICE&lt;900$</a:t>
            </a:r>
          </a:p>
          <a:p>
            <a:r>
              <a:rPr lang="en-GB" dirty="0"/>
              <a:t>3 : PRICE&gt;900$ 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94A3ADB-81B6-4097-8D2B-5F94D4E723B0}"/>
              </a:ext>
            </a:extLst>
          </p:cNvPr>
          <p:cNvSpPr/>
          <p:nvPr/>
        </p:nvSpPr>
        <p:spPr>
          <a:xfrm>
            <a:off x="7701650" y="3214540"/>
            <a:ext cx="231779" cy="1187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4A2F5A3B-0B7A-4B44-BFC4-10500A7B91F1}"/>
              </a:ext>
            </a:extLst>
          </p:cNvPr>
          <p:cNvSpPr/>
          <p:nvPr/>
        </p:nvSpPr>
        <p:spPr>
          <a:xfrm>
            <a:off x="10241692" y="3236519"/>
            <a:ext cx="246401" cy="11658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786DCA-5A33-4E2F-98EF-DB559E6EA806}"/>
              </a:ext>
            </a:extLst>
          </p:cNvPr>
          <p:cNvSpPr txBox="1"/>
          <p:nvPr/>
        </p:nvSpPr>
        <p:spPr>
          <a:xfrm>
            <a:off x="822537" y="1690688"/>
            <a:ext cx="3108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26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323425-66A3-40C3-8E4B-0DD1EF06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68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7D1E81-4218-47A9-9D5F-7BD0FADB9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444" y="1690688"/>
            <a:ext cx="7799556" cy="51328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E34CEE-6E6D-4B5B-AE30-3A8BD8F8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6C65-E962-4A8C-A36A-DDE221613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35357" cy="4351338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https://www.devicespecifications.com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 robots.txt.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E4B49-1589-474B-ADC8-649C66B0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046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E046D2-A60C-4717-922F-8A0E52CED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950" y="1800516"/>
            <a:ext cx="6299166" cy="40130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E34CEE-6E6D-4B5B-AE30-3A8BD8F8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6C65-E962-4A8C-A36A-DDE221613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algn="just"/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parse HTML.</a:t>
            </a:r>
          </a:p>
          <a:p>
            <a:pPr algn="just"/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loại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c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(21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(100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algn="just"/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lọc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26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(slide tr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algn="just"/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6A9948-73C5-419E-8DDB-250C0048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272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5DAE-6E25-43F4-BBBC-AB3B1314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C1A2B-427A-4829-8031-B4120128A0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err="1"/>
              <a:t>Tiền</a:t>
            </a:r>
            <a:r>
              <a:rPr lang="en-GB" sz="3200" dirty="0"/>
              <a:t> </a:t>
            </a:r>
            <a:r>
              <a:rPr lang="en-GB" sz="3200" dirty="0" err="1"/>
              <a:t>xử</a:t>
            </a:r>
            <a:r>
              <a:rPr lang="en-GB" sz="3200" dirty="0"/>
              <a:t> </a:t>
            </a:r>
            <a:r>
              <a:rPr lang="en-GB" sz="3200" dirty="0" err="1"/>
              <a:t>lý</a:t>
            </a:r>
            <a:r>
              <a:rPr lang="en-GB" sz="3200" dirty="0"/>
              <a:t>:</a:t>
            </a:r>
          </a:p>
          <a:p>
            <a:r>
              <a:rPr lang="en-GB" sz="3200" dirty="0" err="1"/>
              <a:t>Điền</a:t>
            </a:r>
            <a:r>
              <a:rPr lang="en-GB" sz="3200" dirty="0"/>
              <a:t> </a:t>
            </a:r>
            <a:r>
              <a:rPr lang="en-GB" sz="3200" dirty="0" err="1"/>
              <a:t>giá</a:t>
            </a:r>
            <a:r>
              <a:rPr lang="en-GB" sz="3200" dirty="0"/>
              <a:t> </a:t>
            </a:r>
            <a:r>
              <a:rPr lang="en-GB" sz="3200" dirty="0" err="1"/>
              <a:t>trị</a:t>
            </a:r>
            <a:r>
              <a:rPr lang="en-GB" sz="3200" dirty="0"/>
              <a:t> </a:t>
            </a:r>
            <a:r>
              <a:rPr lang="en-GB" sz="3200" dirty="0" err="1"/>
              <a:t>thiếu</a:t>
            </a:r>
            <a:r>
              <a:rPr lang="en-GB" sz="3200" dirty="0"/>
              <a:t> numeric </a:t>
            </a:r>
            <a:r>
              <a:rPr lang="en-GB" sz="3200" dirty="0" err="1"/>
              <a:t>bằng</a:t>
            </a:r>
            <a:r>
              <a:rPr lang="en-GB" sz="3200" dirty="0"/>
              <a:t> mean.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E8E86-0C42-4A1A-AA10-1ABB87FA42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  <a:p>
            <a:r>
              <a:rPr lang="en-GB" sz="3200" dirty="0" err="1"/>
              <a:t>Điền</a:t>
            </a:r>
            <a:r>
              <a:rPr lang="en-GB" sz="3200" dirty="0"/>
              <a:t> </a:t>
            </a:r>
            <a:r>
              <a:rPr lang="en-GB" sz="3200" dirty="0" err="1"/>
              <a:t>giá</a:t>
            </a:r>
            <a:r>
              <a:rPr lang="en-GB" sz="3200" dirty="0"/>
              <a:t> </a:t>
            </a:r>
            <a:r>
              <a:rPr lang="en-GB" sz="3200" dirty="0" err="1"/>
              <a:t>trị</a:t>
            </a:r>
            <a:r>
              <a:rPr lang="en-GB" sz="3200" dirty="0"/>
              <a:t> </a:t>
            </a:r>
            <a:r>
              <a:rPr lang="en-GB" sz="3200" dirty="0" err="1"/>
              <a:t>thiếu</a:t>
            </a:r>
            <a:r>
              <a:rPr lang="en-GB" sz="3200" dirty="0"/>
              <a:t> categorical </a:t>
            </a:r>
            <a:r>
              <a:rPr lang="en-GB" sz="3200" dirty="0" err="1"/>
              <a:t>bằng</a:t>
            </a:r>
            <a:r>
              <a:rPr lang="en-GB" sz="3200" dirty="0"/>
              <a:t> mode.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C36C2-A6C8-4B21-A78F-D3BECF96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14708-B05D-4E7B-B8DF-4564933BB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3694907"/>
            <a:ext cx="101155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91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Tỉ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lệ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train : validation : test = 6 : 2 : 2.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6F96E-B92F-4A04-9E86-9614F1F2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90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</TotalTime>
  <Words>1297</Words>
  <Application>Microsoft Office PowerPoint</Application>
  <PresentationFormat>Widescreen</PresentationFormat>
  <Paragraphs>146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Tahoma</vt:lpstr>
      <vt:lpstr>Wingdings</vt:lpstr>
      <vt:lpstr>Office Theme</vt:lpstr>
      <vt:lpstr>BÁO CÁO ĐỒ ÁN DỰ ĐOÁN KHOẢNG GIÁ ĐIỆN THOẠI THÔNG MINH</vt:lpstr>
      <vt:lpstr>Nội dung thay đổi</vt:lpstr>
      <vt:lpstr>NỘI DUNG</vt:lpstr>
      <vt:lpstr>BÀI TOÁN</vt:lpstr>
      <vt:lpstr>BÀI TOÁN</vt:lpstr>
      <vt:lpstr>DỮ LIỆU</vt:lpstr>
      <vt:lpstr>DỮ LIỆU</vt:lpstr>
      <vt:lpstr>DỮ LIỆU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ĐÁNH GIÁ</vt:lpstr>
      <vt:lpstr>ĐÁNH GIÁ</vt:lpstr>
      <vt:lpstr>PHÂN CÔNG</vt:lpstr>
      <vt:lpstr>CẢM ƠN MỌI NGƯỜI ĐÃ THEO DÕI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DỰ ĐOÁN KHOẢNG GIÁ ĐIỆN THOẠI THÔNG MINH</dc:title>
  <dc:creator>PHAN MINH SƠN</dc:creator>
  <cp:lastModifiedBy>PHAN MINH SƠN</cp:lastModifiedBy>
  <cp:revision>40</cp:revision>
  <dcterms:created xsi:type="dcterms:W3CDTF">2020-01-06T07:53:23Z</dcterms:created>
  <dcterms:modified xsi:type="dcterms:W3CDTF">2020-01-10T14:25:04Z</dcterms:modified>
</cp:coreProperties>
</file>