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84" r:id="rId4"/>
    <p:sldId id="270" r:id="rId5"/>
    <p:sldId id="267" r:id="rId6"/>
    <p:sldId id="268" r:id="rId7"/>
    <p:sldId id="269" r:id="rId8"/>
    <p:sldId id="273" r:id="rId9"/>
    <p:sldId id="274" r:id="rId10"/>
    <p:sldId id="266" r:id="rId11"/>
    <p:sldId id="275" r:id="rId12"/>
    <p:sldId id="276" r:id="rId13"/>
    <p:sldId id="271" r:id="rId14"/>
    <p:sldId id="272" r:id="rId15"/>
    <p:sldId id="285" r:id="rId16"/>
    <p:sldId id="279" r:id="rId17"/>
    <p:sldId id="277" r:id="rId18"/>
    <p:sldId id="280" r:id="rId19"/>
    <p:sldId id="278" r:id="rId20"/>
    <p:sldId id="283" r:id="rId21"/>
    <p:sldId id="286" r:id="rId22"/>
    <p:sldId id="281" r:id="rId23"/>
    <p:sldId id="282" r:id="rId24"/>
    <p:sldId id="287" r:id="rId25"/>
    <p:sldId id="288" r:id="rId26"/>
    <p:sldId id="289" r:id="rId27"/>
    <p:sldId id="290" r:id="rId28"/>
    <p:sldId id="291" r:id="rId29"/>
    <p:sldId id="292" r:id="rId30"/>
    <p:sldId id="293" r:id="rId31"/>
    <p:sldId id="295" r:id="rId32"/>
    <p:sldId id="296" r:id="rId33"/>
    <p:sldId id="297" r:id="rId34"/>
    <p:sldId id="298" r:id="rId35"/>
    <p:sldId id="299" r:id="rId36"/>
    <p:sldId id="300" r:id="rId37"/>
    <p:sldId id="265" r:id="rId38"/>
  </p:sldIdLst>
  <p:sldSz cx="9144000" cy="5143500" type="screen16x9"/>
  <p:notesSz cx="6858000" cy="9144000"/>
  <p:embeddedFontLst>
    <p:embeddedFont>
      <p:font typeface="Didact Gothic" panose="00000500000000000000" pitchFamily="2" charset="0"/>
      <p:regular r:id="rId40"/>
    </p:embeddedFont>
    <p:embeddedFont>
      <p:font typeface="Roboto Condensed Light" panose="02000000000000000000" pitchFamily="2" charset="0"/>
      <p:regular r:id="rId41"/>
      <p:italic r:id="rId42"/>
    </p:embeddedFont>
    <p:embeddedFont>
      <p:font typeface="Saira SemiCondensed ExtraBold" panose="020B0604020202020204" charset="0"/>
      <p:bold r:id="rId43"/>
    </p:embeddedFont>
    <p:embeddedFont>
      <p:font typeface="Sora"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O0oSpRDHjb+kJCUnLVCTKds1e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67" autoAdjust="0"/>
  </p:normalViewPr>
  <p:slideViewPr>
    <p:cSldViewPr snapToGrid="0">
      <p:cViewPr varScale="1">
        <p:scale>
          <a:sx n="85" d="100"/>
          <a:sy n="85" d="100"/>
        </p:scale>
        <p:origin x="7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052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6898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53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1502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8759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5138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0855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6520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9802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321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448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0115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142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7299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9271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5673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4432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437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9995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326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4495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4201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8425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9834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6886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4230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1503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7715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696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79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0825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180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651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409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60"/>
          <p:cNvSpPr txBox="1">
            <a:spLocks noGrp="1"/>
          </p:cNvSpPr>
          <p:nvPr>
            <p:ph type="ctrTitle"/>
          </p:nvPr>
        </p:nvSpPr>
        <p:spPr>
          <a:xfrm>
            <a:off x="1039325" y="415225"/>
            <a:ext cx="5770800" cy="160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60"/>
          <p:cNvSpPr txBox="1">
            <a:spLocks noGrp="1"/>
          </p:cNvSpPr>
          <p:nvPr>
            <p:ph type="subTitle" idx="1"/>
          </p:nvPr>
        </p:nvSpPr>
        <p:spPr>
          <a:xfrm>
            <a:off x="1039325" y="2109200"/>
            <a:ext cx="3882000" cy="2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60"/>
          <p:cNvSpPr/>
          <p:nvPr/>
        </p:nvSpPr>
        <p:spPr>
          <a:xfrm rot="-1799990">
            <a:off x="-621258" y="2601494"/>
            <a:ext cx="3812743" cy="381274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0"/>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sp>
        <p:nvSpPr>
          <p:cNvPr id="90" name="Google Shape;90;p77"/>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 name="Google Shape;91;p77"/>
          <p:cNvSpPr txBox="1">
            <a:spLocks noGrp="1"/>
          </p:cNvSpPr>
          <p:nvPr>
            <p:ph type="subTitle" idx="1"/>
          </p:nvPr>
        </p:nvSpPr>
        <p:spPr>
          <a:xfrm>
            <a:off x="713225" y="2672550"/>
            <a:ext cx="3858900" cy="157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a:endParaRPr/>
          </a:p>
        </p:txBody>
      </p:sp>
      <p:sp>
        <p:nvSpPr>
          <p:cNvPr id="92" name="Google Shape;92;p77"/>
          <p:cNvSpPr txBox="1">
            <a:spLocks noGrp="1"/>
          </p:cNvSpPr>
          <p:nvPr>
            <p:ph type="title" idx="2"/>
          </p:nvPr>
        </p:nvSpPr>
        <p:spPr>
          <a:xfrm>
            <a:off x="1181138" y="2167725"/>
            <a:ext cx="3114600" cy="51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93" name="Google Shape;93;p77"/>
          <p:cNvSpPr txBox="1">
            <a:spLocks noGrp="1"/>
          </p:cNvSpPr>
          <p:nvPr>
            <p:ph type="subTitle" idx="3"/>
          </p:nvPr>
        </p:nvSpPr>
        <p:spPr>
          <a:xfrm>
            <a:off x="4572125" y="2672550"/>
            <a:ext cx="3858900" cy="157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a:endParaRPr/>
          </a:p>
        </p:txBody>
      </p:sp>
      <p:sp>
        <p:nvSpPr>
          <p:cNvPr id="94" name="Google Shape;94;p77"/>
          <p:cNvSpPr txBox="1">
            <a:spLocks noGrp="1"/>
          </p:cNvSpPr>
          <p:nvPr>
            <p:ph type="title" idx="4"/>
          </p:nvPr>
        </p:nvSpPr>
        <p:spPr>
          <a:xfrm>
            <a:off x="5039540" y="2167725"/>
            <a:ext cx="3114600" cy="51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95" name="Google Shape;95;p77"/>
          <p:cNvSpPr/>
          <p:nvPr/>
        </p:nvSpPr>
        <p:spPr>
          <a:xfrm rot="3658923" flipH="1">
            <a:off x="5974488" y="-760489"/>
            <a:ext cx="3287421" cy="32874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5_1_1_1">
    <p:spTree>
      <p:nvGrpSpPr>
        <p:cNvPr id="1" name="Shape 96"/>
        <p:cNvGrpSpPr/>
        <p:nvPr/>
      </p:nvGrpSpPr>
      <p:grpSpPr>
        <a:xfrm>
          <a:off x="0" y="0"/>
          <a:ext cx="0" cy="0"/>
          <a:chOff x="0" y="0"/>
          <a:chExt cx="0" cy="0"/>
        </a:xfrm>
      </p:grpSpPr>
      <p:sp>
        <p:nvSpPr>
          <p:cNvPr id="97" name="Google Shape;97;p91"/>
          <p:cNvSpPr txBox="1">
            <a:spLocks noGrp="1"/>
          </p:cNvSpPr>
          <p:nvPr>
            <p:ph type="title"/>
          </p:nvPr>
        </p:nvSpPr>
        <p:spPr>
          <a:xfrm flipH="1">
            <a:off x="3568600" y="751150"/>
            <a:ext cx="4250400" cy="59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8" name="Google Shape;98;p91"/>
          <p:cNvSpPr txBox="1">
            <a:spLocks noGrp="1"/>
          </p:cNvSpPr>
          <p:nvPr>
            <p:ph type="subTitle" idx="1"/>
          </p:nvPr>
        </p:nvSpPr>
        <p:spPr>
          <a:xfrm flipH="1">
            <a:off x="3568588" y="15558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99" name="Google Shape;99;p91"/>
          <p:cNvSpPr txBox="1">
            <a:spLocks noGrp="1"/>
          </p:cNvSpPr>
          <p:nvPr>
            <p:ph type="title" idx="2"/>
          </p:nvPr>
        </p:nvSpPr>
        <p:spPr>
          <a:xfrm flipH="1">
            <a:off x="1325013" y="7398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0" name="Google Shape;100;p91"/>
          <p:cNvSpPr/>
          <p:nvPr/>
        </p:nvSpPr>
        <p:spPr>
          <a:xfrm rot="-8773762">
            <a:off x="-475907" y="2168822"/>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91"/>
          <p:cNvSpPr/>
          <p:nvPr/>
        </p:nvSpPr>
        <p:spPr>
          <a:xfrm rot="8743419" flipH="1">
            <a:off x="6093763" y="2743769"/>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02"/>
        <p:cNvGrpSpPr/>
        <p:nvPr/>
      </p:nvGrpSpPr>
      <p:grpSpPr>
        <a:xfrm>
          <a:off x="0" y="0"/>
          <a:ext cx="0" cy="0"/>
          <a:chOff x="0" y="0"/>
          <a:chExt cx="0" cy="0"/>
        </a:xfrm>
      </p:grpSpPr>
      <p:sp>
        <p:nvSpPr>
          <p:cNvPr id="103" name="Google Shape;103;p73"/>
          <p:cNvSpPr txBox="1">
            <a:spLocks noGrp="1"/>
          </p:cNvSpPr>
          <p:nvPr>
            <p:ph type="title"/>
          </p:nvPr>
        </p:nvSpPr>
        <p:spPr>
          <a:xfrm>
            <a:off x="878775" y="498094"/>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4" name="Google Shape;104;p73"/>
          <p:cNvSpPr txBox="1">
            <a:spLocks noGrp="1"/>
          </p:cNvSpPr>
          <p:nvPr>
            <p:ph type="subTitle" idx="1"/>
          </p:nvPr>
        </p:nvSpPr>
        <p:spPr>
          <a:xfrm>
            <a:off x="531075" y="1536319"/>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5" name="Google Shape;105;p73"/>
          <p:cNvSpPr txBox="1">
            <a:spLocks noGrp="1"/>
          </p:cNvSpPr>
          <p:nvPr>
            <p:ph type="title" idx="2"/>
          </p:nvPr>
        </p:nvSpPr>
        <p:spPr>
          <a:xfrm>
            <a:off x="3714750" y="1809788"/>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6" name="Google Shape;106;p73"/>
          <p:cNvSpPr txBox="1">
            <a:spLocks noGrp="1"/>
          </p:cNvSpPr>
          <p:nvPr>
            <p:ph type="subTitle" idx="3"/>
          </p:nvPr>
        </p:nvSpPr>
        <p:spPr>
          <a:xfrm>
            <a:off x="3367050" y="2848013"/>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7" name="Google Shape;107;p73"/>
          <p:cNvSpPr txBox="1">
            <a:spLocks noGrp="1"/>
          </p:cNvSpPr>
          <p:nvPr>
            <p:ph type="title" idx="4"/>
          </p:nvPr>
        </p:nvSpPr>
        <p:spPr>
          <a:xfrm>
            <a:off x="6550725" y="312148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8" name="Google Shape;108;p73"/>
          <p:cNvSpPr txBox="1">
            <a:spLocks noGrp="1"/>
          </p:cNvSpPr>
          <p:nvPr>
            <p:ph type="subTitle" idx="5"/>
          </p:nvPr>
        </p:nvSpPr>
        <p:spPr>
          <a:xfrm>
            <a:off x="6203025" y="4159706"/>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9" name="Google Shape;109;p73"/>
          <p:cNvSpPr/>
          <p:nvPr/>
        </p:nvSpPr>
        <p:spPr>
          <a:xfrm rot="9000010">
            <a:off x="5763960"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3"/>
          <p:cNvSpPr/>
          <p:nvPr/>
        </p:nvSpPr>
        <p:spPr>
          <a:xfrm rot="-1799997">
            <a:off x="-717398"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CUSTOM_5_1_1_1_1">
    <p:spTree>
      <p:nvGrpSpPr>
        <p:cNvPr id="1" name="Shape 111"/>
        <p:cNvGrpSpPr/>
        <p:nvPr/>
      </p:nvGrpSpPr>
      <p:grpSpPr>
        <a:xfrm>
          <a:off x="0" y="0"/>
          <a:ext cx="0" cy="0"/>
          <a:chOff x="0" y="0"/>
          <a:chExt cx="0" cy="0"/>
        </a:xfrm>
      </p:grpSpPr>
      <p:sp>
        <p:nvSpPr>
          <p:cNvPr id="112" name="Google Shape;112;p94"/>
          <p:cNvSpPr txBox="1">
            <a:spLocks noGrp="1"/>
          </p:cNvSpPr>
          <p:nvPr>
            <p:ph type="title"/>
          </p:nvPr>
        </p:nvSpPr>
        <p:spPr>
          <a:xfrm flipH="1">
            <a:off x="694188" y="2784488"/>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113" name="Google Shape;113;p94"/>
          <p:cNvSpPr txBox="1">
            <a:spLocks noGrp="1"/>
          </p:cNvSpPr>
          <p:nvPr>
            <p:ph type="subTitle" idx="1"/>
          </p:nvPr>
        </p:nvSpPr>
        <p:spPr>
          <a:xfrm flipH="1">
            <a:off x="868788" y="3684413"/>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14" name="Google Shape;114;p94"/>
          <p:cNvSpPr txBox="1">
            <a:spLocks noGrp="1"/>
          </p:cNvSpPr>
          <p:nvPr>
            <p:ph type="title" idx="2"/>
          </p:nvPr>
        </p:nvSpPr>
        <p:spPr>
          <a:xfrm flipH="1">
            <a:off x="2726388" y="1587413"/>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5" name="Google Shape;115;p94"/>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94"/>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7"/>
        <p:cNvGrpSpPr/>
        <p:nvPr/>
      </p:nvGrpSpPr>
      <p:grpSpPr>
        <a:xfrm>
          <a:off x="0" y="0"/>
          <a:ext cx="0" cy="0"/>
          <a:chOff x="0" y="0"/>
          <a:chExt cx="0" cy="0"/>
        </a:xfrm>
      </p:grpSpPr>
      <p:sp>
        <p:nvSpPr>
          <p:cNvPr id="118" name="Google Shape;118;p80"/>
          <p:cNvSpPr txBox="1">
            <a:spLocks noGrp="1"/>
          </p:cNvSpPr>
          <p:nvPr>
            <p:ph type="title"/>
          </p:nvPr>
        </p:nvSpPr>
        <p:spPr>
          <a:xfrm>
            <a:off x="102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19" name="Google Shape;119;p80"/>
          <p:cNvSpPr txBox="1">
            <a:spLocks noGrp="1"/>
          </p:cNvSpPr>
          <p:nvPr>
            <p:ph type="subTitle" idx="1"/>
          </p:nvPr>
        </p:nvSpPr>
        <p:spPr>
          <a:xfrm>
            <a:off x="99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0" name="Google Shape;120;p80"/>
          <p:cNvSpPr txBox="1">
            <a:spLocks noGrp="1"/>
          </p:cNvSpPr>
          <p:nvPr>
            <p:ph type="title" idx="2"/>
          </p:nvPr>
        </p:nvSpPr>
        <p:spPr>
          <a:xfrm>
            <a:off x="359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21" name="Google Shape;121;p80"/>
          <p:cNvSpPr txBox="1">
            <a:spLocks noGrp="1"/>
          </p:cNvSpPr>
          <p:nvPr>
            <p:ph type="subTitle" idx="3"/>
          </p:nvPr>
        </p:nvSpPr>
        <p:spPr>
          <a:xfrm>
            <a:off x="356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2" name="Google Shape;122;p80"/>
          <p:cNvSpPr txBox="1">
            <a:spLocks noGrp="1"/>
          </p:cNvSpPr>
          <p:nvPr>
            <p:ph type="title" idx="4"/>
          </p:nvPr>
        </p:nvSpPr>
        <p:spPr>
          <a:xfrm>
            <a:off x="616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23" name="Google Shape;123;p80"/>
          <p:cNvSpPr txBox="1">
            <a:spLocks noGrp="1"/>
          </p:cNvSpPr>
          <p:nvPr>
            <p:ph type="subTitle" idx="5"/>
          </p:nvPr>
        </p:nvSpPr>
        <p:spPr>
          <a:xfrm>
            <a:off x="613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4" name="Google Shape;124;p80"/>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0"/>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80"/>
          <p:cNvSpPr/>
          <p:nvPr/>
        </p:nvSpPr>
        <p:spPr>
          <a:xfrm rot="2205461" flipH="1">
            <a:off x="5924075" y="-1153632"/>
            <a:ext cx="3540312" cy="3540312"/>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0"/>
          <p:cNvSpPr/>
          <p:nvPr/>
        </p:nvSpPr>
        <p:spPr>
          <a:xfrm rot="-8099957" flipH="1">
            <a:off x="-356077" y="3161498"/>
            <a:ext cx="3045041" cy="3045079"/>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28"/>
        <p:cNvGrpSpPr/>
        <p:nvPr/>
      </p:nvGrpSpPr>
      <p:grpSpPr>
        <a:xfrm>
          <a:off x="0" y="0"/>
          <a:ext cx="0" cy="0"/>
          <a:chOff x="0" y="0"/>
          <a:chExt cx="0" cy="0"/>
        </a:xfrm>
      </p:grpSpPr>
      <p:sp>
        <p:nvSpPr>
          <p:cNvPr id="129" name="Google Shape;129;p75"/>
          <p:cNvSpPr txBox="1">
            <a:spLocks noGrp="1"/>
          </p:cNvSpPr>
          <p:nvPr>
            <p:ph type="title"/>
          </p:nvPr>
        </p:nvSpPr>
        <p:spPr>
          <a:xfrm>
            <a:off x="631625" y="20395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30" name="Google Shape;130;p75"/>
          <p:cNvSpPr txBox="1">
            <a:spLocks noGrp="1"/>
          </p:cNvSpPr>
          <p:nvPr>
            <p:ph type="subTitle" idx="1"/>
          </p:nvPr>
        </p:nvSpPr>
        <p:spPr>
          <a:xfrm>
            <a:off x="631625" y="2711675"/>
            <a:ext cx="4051200" cy="76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31" name="Google Shape;131;p75"/>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132"/>
        <p:cNvGrpSpPr/>
        <p:nvPr/>
      </p:nvGrpSpPr>
      <p:grpSpPr>
        <a:xfrm>
          <a:off x="0" y="0"/>
          <a:ext cx="0" cy="0"/>
          <a:chOff x="0" y="0"/>
          <a:chExt cx="0" cy="0"/>
        </a:xfrm>
      </p:grpSpPr>
      <p:sp>
        <p:nvSpPr>
          <p:cNvPr id="133" name="Google Shape;133;p79"/>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4" name="Google Shape;134;p79"/>
          <p:cNvSpPr/>
          <p:nvPr/>
        </p:nvSpPr>
        <p:spPr>
          <a:xfrm rot="-1795176" flipH="1">
            <a:off x="7075320" y="-66879"/>
            <a:ext cx="2829136" cy="28291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sp>
        <p:nvSpPr>
          <p:cNvPr id="136" name="Google Shape;136;p70"/>
          <p:cNvSpPr txBox="1">
            <a:spLocks noGrp="1"/>
          </p:cNvSpPr>
          <p:nvPr>
            <p:ph type="body" idx="1"/>
          </p:nvPr>
        </p:nvSpPr>
        <p:spPr>
          <a:xfrm>
            <a:off x="717425" y="748350"/>
            <a:ext cx="2498400" cy="2104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a:endParaRPr/>
          </a:p>
        </p:txBody>
      </p:sp>
      <p:sp>
        <p:nvSpPr>
          <p:cNvPr id="137" name="Google Shape;137;p70"/>
          <p:cNvSpPr/>
          <p:nvPr/>
        </p:nvSpPr>
        <p:spPr>
          <a:xfrm rot="1974335" flipH="1">
            <a:off x="6219047" y="2301926"/>
            <a:ext cx="3511425" cy="351142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38"/>
        <p:cNvGrpSpPr/>
        <p:nvPr/>
      </p:nvGrpSpPr>
      <p:grpSpPr>
        <a:xfrm>
          <a:off x="0" y="0"/>
          <a:ext cx="0" cy="0"/>
          <a:chOff x="0" y="0"/>
          <a:chExt cx="0" cy="0"/>
        </a:xfrm>
      </p:grpSpPr>
      <p:sp>
        <p:nvSpPr>
          <p:cNvPr id="139" name="Google Shape;139;p71"/>
          <p:cNvSpPr txBox="1">
            <a:spLocks noGrp="1"/>
          </p:cNvSpPr>
          <p:nvPr>
            <p:ph type="title"/>
          </p:nvPr>
        </p:nvSpPr>
        <p:spPr>
          <a:xfrm>
            <a:off x="713225" y="1188925"/>
            <a:ext cx="3380400" cy="2340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700"/>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40" name="Google Shape;140;p71"/>
          <p:cNvSpPr txBox="1">
            <a:spLocks noGrp="1"/>
          </p:cNvSpPr>
          <p:nvPr>
            <p:ph type="subTitle" idx="1"/>
          </p:nvPr>
        </p:nvSpPr>
        <p:spPr>
          <a:xfrm>
            <a:off x="713225" y="3627300"/>
            <a:ext cx="3266100" cy="100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1" name="Google Shape;141;p71"/>
          <p:cNvSpPr/>
          <p:nvPr/>
        </p:nvSpPr>
        <p:spPr>
          <a:xfrm rot="3600003" flipH="1">
            <a:off x="5900483" y="3312922"/>
            <a:ext cx="3287417" cy="328749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1_1_3_1">
    <p:spTree>
      <p:nvGrpSpPr>
        <p:cNvPr id="1" name="Shape 142"/>
        <p:cNvGrpSpPr/>
        <p:nvPr/>
      </p:nvGrpSpPr>
      <p:grpSpPr>
        <a:xfrm>
          <a:off x="0" y="0"/>
          <a:ext cx="0" cy="0"/>
          <a:chOff x="0" y="0"/>
          <a:chExt cx="0" cy="0"/>
        </a:xfrm>
      </p:grpSpPr>
      <p:sp>
        <p:nvSpPr>
          <p:cNvPr id="143" name="Google Shape;143;p78"/>
          <p:cNvSpPr txBox="1">
            <a:spLocks noGrp="1"/>
          </p:cNvSpPr>
          <p:nvPr>
            <p:ph type="title"/>
          </p:nvPr>
        </p:nvSpPr>
        <p:spPr>
          <a:xfrm>
            <a:off x="1176745"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44" name="Google Shape;144;p78"/>
          <p:cNvSpPr txBox="1">
            <a:spLocks noGrp="1"/>
          </p:cNvSpPr>
          <p:nvPr>
            <p:ph type="subTitle" idx="1"/>
          </p:nvPr>
        </p:nvSpPr>
        <p:spPr>
          <a:xfrm>
            <a:off x="1060350" y="2234045"/>
            <a:ext cx="21801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5" name="Google Shape;145;p78"/>
          <p:cNvSpPr txBox="1">
            <a:spLocks noGrp="1"/>
          </p:cNvSpPr>
          <p:nvPr>
            <p:ph type="title" idx="2"/>
          </p:nvPr>
        </p:nvSpPr>
        <p:spPr>
          <a:xfrm>
            <a:off x="3598350"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46" name="Google Shape;146;p78"/>
          <p:cNvSpPr txBox="1">
            <a:spLocks noGrp="1"/>
          </p:cNvSpPr>
          <p:nvPr>
            <p:ph type="subTitle" idx="3"/>
          </p:nvPr>
        </p:nvSpPr>
        <p:spPr>
          <a:xfrm>
            <a:off x="3500250" y="2234045"/>
            <a:ext cx="2143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7" name="Google Shape;147;p78"/>
          <p:cNvSpPr txBox="1">
            <a:spLocks noGrp="1"/>
          </p:cNvSpPr>
          <p:nvPr>
            <p:ph type="title" idx="4"/>
          </p:nvPr>
        </p:nvSpPr>
        <p:spPr>
          <a:xfrm>
            <a:off x="6056255"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48" name="Google Shape;148;p78"/>
          <p:cNvSpPr txBox="1">
            <a:spLocks noGrp="1"/>
          </p:cNvSpPr>
          <p:nvPr>
            <p:ph type="subTitle" idx="5"/>
          </p:nvPr>
        </p:nvSpPr>
        <p:spPr>
          <a:xfrm>
            <a:off x="5976151" y="2234045"/>
            <a:ext cx="2107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9" name="Google Shape;149;p78"/>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0" name="Google Shape;150;p78"/>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8"/>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78"/>
          <p:cNvSpPr txBox="1">
            <a:spLocks noGrp="1"/>
          </p:cNvSpPr>
          <p:nvPr>
            <p:ph type="title" idx="7"/>
          </p:nvPr>
        </p:nvSpPr>
        <p:spPr>
          <a:xfrm>
            <a:off x="1176745"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53" name="Google Shape;153;p78"/>
          <p:cNvSpPr txBox="1">
            <a:spLocks noGrp="1"/>
          </p:cNvSpPr>
          <p:nvPr>
            <p:ph type="subTitle" idx="8"/>
          </p:nvPr>
        </p:nvSpPr>
        <p:spPr>
          <a:xfrm>
            <a:off x="1060350" y="4072220"/>
            <a:ext cx="21801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54" name="Google Shape;154;p78"/>
          <p:cNvSpPr txBox="1">
            <a:spLocks noGrp="1"/>
          </p:cNvSpPr>
          <p:nvPr>
            <p:ph type="title" idx="9"/>
          </p:nvPr>
        </p:nvSpPr>
        <p:spPr>
          <a:xfrm>
            <a:off x="3598350"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55" name="Google Shape;155;p78"/>
          <p:cNvSpPr txBox="1">
            <a:spLocks noGrp="1"/>
          </p:cNvSpPr>
          <p:nvPr>
            <p:ph type="subTitle" idx="13"/>
          </p:nvPr>
        </p:nvSpPr>
        <p:spPr>
          <a:xfrm>
            <a:off x="3500250" y="4072220"/>
            <a:ext cx="2143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56" name="Google Shape;156;p78"/>
          <p:cNvSpPr txBox="1">
            <a:spLocks noGrp="1"/>
          </p:cNvSpPr>
          <p:nvPr>
            <p:ph type="title" idx="14"/>
          </p:nvPr>
        </p:nvSpPr>
        <p:spPr>
          <a:xfrm>
            <a:off x="6056255"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57" name="Google Shape;157;p78"/>
          <p:cNvSpPr txBox="1">
            <a:spLocks noGrp="1"/>
          </p:cNvSpPr>
          <p:nvPr>
            <p:ph type="subTitle" idx="15"/>
          </p:nvPr>
        </p:nvSpPr>
        <p:spPr>
          <a:xfrm>
            <a:off x="5976150" y="4072220"/>
            <a:ext cx="2107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61"/>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1"/>
          <p:cNvSpPr txBox="1">
            <a:spLocks noGrp="1"/>
          </p:cNvSpPr>
          <p:nvPr>
            <p:ph type="body" idx="1"/>
          </p:nvPr>
        </p:nvSpPr>
        <p:spPr>
          <a:xfrm>
            <a:off x="717425" y="1233417"/>
            <a:ext cx="77091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AutoNum type="arabicPeriod"/>
              <a:defRPr sz="1150"/>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16" name="Google Shape;16;p61"/>
          <p:cNvSpPr/>
          <p:nvPr/>
        </p:nvSpPr>
        <p:spPr>
          <a:xfrm rot="2351518" flipH="1">
            <a:off x="6547852" y="-948225"/>
            <a:ext cx="3177085" cy="317708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58"/>
        <p:cNvGrpSpPr/>
        <p:nvPr/>
      </p:nvGrpSpPr>
      <p:grpSpPr>
        <a:xfrm>
          <a:off x="0" y="0"/>
          <a:ext cx="0" cy="0"/>
          <a:chOff x="0" y="0"/>
          <a:chExt cx="0" cy="0"/>
        </a:xfrm>
      </p:grpSpPr>
      <p:sp>
        <p:nvSpPr>
          <p:cNvPr id="159" name="Google Shape;159;p76"/>
          <p:cNvSpPr txBox="1">
            <a:spLocks noGrp="1"/>
          </p:cNvSpPr>
          <p:nvPr>
            <p:ph type="title"/>
          </p:nvPr>
        </p:nvSpPr>
        <p:spPr>
          <a:xfrm>
            <a:off x="4610825" y="2039540"/>
            <a:ext cx="3805800" cy="551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160" name="Google Shape;160;p76"/>
          <p:cNvSpPr txBox="1">
            <a:spLocks noGrp="1"/>
          </p:cNvSpPr>
          <p:nvPr>
            <p:ph type="subTitle" idx="1"/>
          </p:nvPr>
        </p:nvSpPr>
        <p:spPr>
          <a:xfrm>
            <a:off x="4365425" y="2711675"/>
            <a:ext cx="4051200" cy="76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61" name="Google Shape;161;p76"/>
          <p:cNvSpPr/>
          <p:nvPr/>
        </p:nvSpPr>
        <p:spPr>
          <a:xfrm rot="-1800031">
            <a:off x="-348730" y="2640965"/>
            <a:ext cx="3286064" cy="328608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2"/>
        <p:cNvGrpSpPr/>
        <p:nvPr/>
      </p:nvGrpSpPr>
      <p:grpSpPr>
        <a:xfrm>
          <a:off x="0" y="0"/>
          <a:ext cx="0" cy="0"/>
          <a:chOff x="0" y="0"/>
          <a:chExt cx="0" cy="0"/>
        </a:xfrm>
      </p:grpSpPr>
      <p:sp>
        <p:nvSpPr>
          <p:cNvPr id="163" name="Google Shape;163;p63"/>
          <p:cNvSpPr txBox="1">
            <a:spLocks noGrp="1"/>
          </p:cNvSpPr>
          <p:nvPr>
            <p:ph type="title"/>
          </p:nvPr>
        </p:nvSpPr>
        <p:spPr>
          <a:xfrm>
            <a:off x="1562500" y="1384020"/>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64" name="Google Shape;164;p63"/>
          <p:cNvSpPr txBox="1">
            <a:spLocks noGrp="1"/>
          </p:cNvSpPr>
          <p:nvPr>
            <p:ph type="subTitle" idx="1"/>
          </p:nvPr>
        </p:nvSpPr>
        <p:spPr>
          <a:xfrm>
            <a:off x="1562500" y="1725071"/>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5" name="Google Shape;165;p63"/>
          <p:cNvSpPr txBox="1">
            <a:spLocks noGrp="1"/>
          </p:cNvSpPr>
          <p:nvPr>
            <p:ph type="title" idx="2"/>
          </p:nvPr>
        </p:nvSpPr>
        <p:spPr>
          <a:xfrm>
            <a:off x="1562500" y="2605576"/>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66" name="Google Shape;166;p63"/>
          <p:cNvSpPr txBox="1">
            <a:spLocks noGrp="1"/>
          </p:cNvSpPr>
          <p:nvPr>
            <p:ph type="subTitle" idx="3"/>
          </p:nvPr>
        </p:nvSpPr>
        <p:spPr>
          <a:xfrm>
            <a:off x="1562500" y="2941409"/>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7" name="Google Shape;167;p63"/>
          <p:cNvSpPr txBox="1">
            <a:spLocks noGrp="1"/>
          </p:cNvSpPr>
          <p:nvPr>
            <p:ph type="title" idx="4"/>
          </p:nvPr>
        </p:nvSpPr>
        <p:spPr>
          <a:xfrm>
            <a:off x="5588280" y="1382351"/>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68" name="Google Shape;168;p63"/>
          <p:cNvSpPr txBox="1">
            <a:spLocks noGrp="1"/>
          </p:cNvSpPr>
          <p:nvPr>
            <p:ph type="subTitle" idx="5"/>
          </p:nvPr>
        </p:nvSpPr>
        <p:spPr>
          <a:xfrm>
            <a:off x="5588277" y="1729075"/>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9" name="Google Shape;169;p63"/>
          <p:cNvSpPr txBox="1">
            <a:spLocks noGrp="1"/>
          </p:cNvSpPr>
          <p:nvPr>
            <p:ph type="title" idx="6"/>
          </p:nvPr>
        </p:nvSpPr>
        <p:spPr>
          <a:xfrm>
            <a:off x="5588280" y="2606743"/>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70" name="Google Shape;170;p63"/>
          <p:cNvSpPr txBox="1">
            <a:spLocks noGrp="1"/>
          </p:cNvSpPr>
          <p:nvPr>
            <p:ph type="subTitle" idx="7"/>
          </p:nvPr>
        </p:nvSpPr>
        <p:spPr>
          <a:xfrm>
            <a:off x="5588277" y="2951463"/>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1" name="Google Shape;171;p63"/>
          <p:cNvSpPr txBox="1">
            <a:spLocks noGrp="1"/>
          </p:cNvSpPr>
          <p:nvPr>
            <p:ph type="title" idx="8"/>
          </p:nvPr>
        </p:nvSpPr>
        <p:spPr>
          <a:xfrm>
            <a:off x="665050" y="132787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172" name="Google Shape;172;p63"/>
          <p:cNvSpPr txBox="1">
            <a:spLocks noGrp="1"/>
          </p:cNvSpPr>
          <p:nvPr>
            <p:ph type="title" idx="9"/>
          </p:nvPr>
        </p:nvSpPr>
        <p:spPr>
          <a:xfrm>
            <a:off x="665050" y="2549983"/>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173" name="Google Shape;173;p63"/>
          <p:cNvSpPr txBox="1">
            <a:spLocks noGrp="1"/>
          </p:cNvSpPr>
          <p:nvPr>
            <p:ph type="title" idx="13"/>
          </p:nvPr>
        </p:nvSpPr>
        <p:spPr>
          <a:xfrm>
            <a:off x="4698187" y="256674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174" name="Google Shape;174;p63"/>
          <p:cNvSpPr txBox="1">
            <a:spLocks noGrp="1"/>
          </p:cNvSpPr>
          <p:nvPr>
            <p:ph type="title" idx="14"/>
          </p:nvPr>
        </p:nvSpPr>
        <p:spPr>
          <a:xfrm>
            <a:off x="4698187" y="1338569"/>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175" name="Google Shape;175;p63"/>
          <p:cNvSpPr txBox="1">
            <a:spLocks noGrp="1"/>
          </p:cNvSpPr>
          <p:nvPr>
            <p:ph type="title" idx="15"/>
          </p:nvPr>
        </p:nvSpPr>
        <p:spPr>
          <a:xfrm>
            <a:off x="1562500" y="382730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76" name="Google Shape;176;p63"/>
          <p:cNvSpPr txBox="1">
            <a:spLocks noGrp="1"/>
          </p:cNvSpPr>
          <p:nvPr>
            <p:ph type="subTitle" idx="16"/>
          </p:nvPr>
        </p:nvSpPr>
        <p:spPr>
          <a:xfrm>
            <a:off x="1562500" y="4157746"/>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7" name="Google Shape;177;p63"/>
          <p:cNvSpPr txBox="1">
            <a:spLocks noGrp="1"/>
          </p:cNvSpPr>
          <p:nvPr>
            <p:ph type="title" idx="17"/>
          </p:nvPr>
        </p:nvSpPr>
        <p:spPr>
          <a:xfrm>
            <a:off x="5588277" y="383132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78" name="Google Shape;178;p63"/>
          <p:cNvSpPr txBox="1">
            <a:spLocks noGrp="1"/>
          </p:cNvSpPr>
          <p:nvPr>
            <p:ph type="subTitle" idx="18"/>
          </p:nvPr>
        </p:nvSpPr>
        <p:spPr>
          <a:xfrm>
            <a:off x="5588277" y="4173850"/>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9" name="Google Shape;179;p63"/>
          <p:cNvSpPr txBox="1">
            <a:spLocks noGrp="1"/>
          </p:cNvSpPr>
          <p:nvPr>
            <p:ph type="title" idx="19"/>
          </p:nvPr>
        </p:nvSpPr>
        <p:spPr>
          <a:xfrm>
            <a:off x="665050" y="3772090"/>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180" name="Google Shape;180;p63"/>
          <p:cNvSpPr txBox="1">
            <a:spLocks noGrp="1"/>
          </p:cNvSpPr>
          <p:nvPr>
            <p:ph type="title" idx="20"/>
          </p:nvPr>
        </p:nvSpPr>
        <p:spPr>
          <a:xfrm>
            <a:off x="4698187" y="3794921"/>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grpSp>
        <p:nvGrpSpPr>
          <p:cNvPr id="181" name="Google Shape;181;p63"/>
          <p:cNvGrpSpPr/>
          <p:nvPr/>
        </p:nvGrpSpPr>
        <p:grpSpPr>
          <a:xfrm rot="-7546048">
            <a:off x="8118359" y="650718"/>
            <a:ext cx="161701" cy="641985"/>
            <a:chOff x="7004550" y="3676293"/>
            <a:chExt cx="161700" cy="641982"/>
          </a:xfrm>
        </p:grpSpPr>
        <p:sp>
          <p:nvSpPr>
            <p:cNvPr id="182" name="Google Shape;182;p6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6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6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6" name="Google Shape;186;p63"/>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7" name="Google Shape;187;p63"/>
          <p:cNvSpPr/>
          <p:nvPr/>
        </p:nvSpPr>
        <p:spPr>
          <a:xfrm rot="3592469" flipH="1">
            <a:off x="6400996" y="-625931"/>
            <a:ext cx="2898637" cy="289863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8"/>
        <p:cNvGrpSpPr/>
        <p:nvPr/>
      </p:nvGrpSpPr>
      <p:grpSpPr>
        <a:xfrm>
          <a:off x="0" y="0"/>
          <a:ext cx="0" cy="0"/>
          <a:chOff x="0" y="0"/>
          <a:chExt cx="0" cy="0"/>
        </a:xfrm>
      </p:grpSpPr>
      <p:sp>
        <p:nvSpPr>
          <p:cNvPr id="189" name="Google Shape;189;p68"/>
          <p:cNvSpPr txBox="1">
            <a:spLocks noGrp="1"/>
          </p:cNvSpPr>
          <p:nvPr>
            <p:ph type="title"/>
          </p:nvPr>
        </p:nvSpPr>
        <p:spPr>
          <a:xfrm>
            <a:off x="1291113" y="1641225"/>
            <a:ext cx="6561600" cy="145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650">
                <a:latin typeface="Sora"/>
                <a:ea typeface="Sora"/>
                <a:cs typeface="Sora"/>
                <a:sym typeface="Sora"/>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190" name="Google Shape;190;p68"/>
          <p:cNvSpPr txBox="1">
            <a:spLocks noGrp="1"/>
          </p:cNvSpPr>
          <p:nvPr>
            <p:ph type="subTitle" idx="1"/>
          </p:nvPr>
        </p:nvSpPr>
        <p:spPr>
          <a:xfrm>
            <a:off x="4759288" y="3119275"/>
            <a:ext cx="3093600" cy="579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91" name="Google Shape;191;p68"/>
          <p:cNvSpPr/>
          <p:nvPr/>
        </p:nvSpPr>
        <p:spPr>
          <a:xfrm>
            <a:off x="1149825" y="45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8"/>
          <p:cNvSpPr/>
          <p:nvPr/>
        </p:nvSpPr>
        <p:spPr>
          <a:xfrm rot="-7272199" flipH="1">
            <a:off x="-39544" y="2460021"/>
            <a:ext cx="4385549" cy="43855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8"/>
          <p:cNvSpPr/>
          <p:nvPr/>
        </p:nvSpPr>
        <p:spPr>
          <a:xfrm rot="3540770" flipH="1">
            <a:off x="5890121" y="-1405234"/>
            <a:ext cx="3287434" cy="328746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94"/>
        <p:cNvGrpSpPr/>
        <p:nvPr/>
      </p:nvGrpSpPr>
      <p:grpSpPr>
        <a:xfrm>
          <a:off x="0" y="0"/>
          <a:ext cx="0" cy="0"/>
          <a:chOff x="0" y="0"/>
          <a:chExt cx="0" cy="0"/>
        </a:xfrm>
      </p:grpSpPr>
      <p:sp>
        <p:nvSpPr>
          <p:cNvPr id="195" name="Google Shape;195;p86"/>
          <p:cNvSpPr txBox="1">
            <a:spLocks noGrp="1"/>
          </p:cNvSpPr>
          <p:nvPr>
            <p:ph type="title"/>
          </p:nvPr>
        </p:nvSpPr>
        <p:spPr>
          <a:xfrm flipH="1">
            <a:off x="4483075" y="3494350"/>
            <a:ext cx="3947700" cy="52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6" name="Google Shape;196;p86"/>
          <p:cNvSpPr txBox="1">
            <a:spLocks noGrp="1"/>
          </p:cNvSpPr>
          <p:nvPr>
            <p:ph type="subTitle" idx="1"/>
          </p:nvPr>
        </p:nvSpPr>
        <p:spPr>
          <a:xfrm flipH="1">
            <a:off x="4483000" y="4363475"/>
            <a:ext cx="3947700" cy="207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7" name="Google Shape;197;p86"/>
          <p:cNvSpPr txBox="1">
            <a:spLocks noGrp="1"/>
          </p:cNvSpPr>
          <p:nvPr>
            <p:ph type="title" idx="2"/>
          </p:nvPr>
        </p:nvSpPr>
        <p:spPr>
          <a:xfrm flipH="1">
            <a:off x="2239413" y="34830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98" name="Google Shape;198;p86"/>
          <p:cNvSpPr/>
          <p:nvPr/>
        </p:nvSpPr>
        <p:spPr>
          <a:xfrm rot="611828" flipH="1">
            <a:off x="5476426" y="-627453"/>
            <a:ext cx="4200481" cy="420048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9"/>
        <p:cNvGrpSpPr/>
        <p:nvPr/>
      </p:nvGrpSpPr>
      <p:grpSpPr>
        <a:xfrm>
          <a:off x="0" y="0"/>
          <a:ext cx="0" cy="0"/>
          <a:chOff x="0" y="0"/>
          <a:chExt cx="0" cy="0"/>
        </a:xfrm>
      </p:grpSpPr>
      <p:sp>
        <p:nvSpPr>
          <p:cNvPr id="200" name="Google Shape;200;p72"/>
          <p:cNvSpPr txBox="1">
            <a:spLocks noGrp="1"/>
          </p:cNvSpPr>
          <p:nvPr>
            <p:ph type="title" hasCustomPrompt="1"/>
          </p:nvPr>
        </p:nvSpPr>
        <p:spPr>
          <a:xfrm>
            <a:off x="1457250" y="1418250"/>
            <a:ext cx="6229500" cy="17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solidFill>
                  <a:schemeClr val="accent4"/>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1" name="Google Shape;201;p72"/>
          <p:cNvSpPr txBox="1">
            <a:spLocks noGrp="1"/>
          </p:cNvSpPr>
          <p:nvPr>
            <p:ph type="body" idx="1"/>
          </p:nvPr>
        </p:nvSpPr>
        <p:spPr>
          <a:xfrm>
            <a:off x="1733550" y="3380825"/>
            <a:ext cx="5676900" cy="4275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400"/>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202" name="Google Shape;202;p72"/>
          <p:cNvSpPr/>
          <p:nvPr/>
        </p:nvSpPr>
        <p:spPr>
          <a:xfrm rot="7287602">
            <a:off x="5791338" y="-1419825"/>
            <a:ext cx="3812773" cy="381277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72"/>
          <p:cNvSpPr/>
          <p:nvPr/>
        </p:nvSpPr>
        <p:spPr>
          <a:xfrm rot="-3644767">
            <a:off x="-336365" y="3121019"/>
            <a:ext cx="3287425" cy="328745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204"/>
        <p:cNvGrpSpPr/>
        <p:nvPr/>
      </p:nvGrpSpPr>
      <p:grpSpPr>
        <a:xfrm>
          <a:off x="0" y="0"/>
          <a:ext cx="0" cy="0"/>
          <a:chOff x="0" y="0"/>
          <a:chExt cx="0" cy="0"/>
        </a:xfrm>
      </p:grpSpPr>
      <p:sp>
        <p:nvSpPr>
          <p:cNvPr id="205" name="Google Shape;205;p67"/>
          <p:cNvSpPr txBox="1">
            <a:spLocks noGrp="1"/>
          </p:cNvSpPr>
          <p:nvPr>
            <p:ph type="title"/>
          </p:nvPr>
        </p:nvSpPr>
        <p:spPr>
          <a:xfrm>
            <a:off x="631625" y="13537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6" name="Google Shape;206;p67"/>
          <p:cNvSpPr txBox="1">
            <a:spLocks noGrp="1"/>
          </p:cNvSpPr>
          <p:nvPr>
            <p:ph type="subTitle" idx="1"/>
          </p:nvPr>
        </p:nvSpPr>
        <p:spPr>
          <a:xfrm>
            <a:off x="631625" y="2379500"/>
            <a:ext cx="4051200" cy="57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7" name="Google Shape;207;p67"/>
          <p:cNvSpPr/>
          <p:nvPr/>
        </p:nvSpPr>
        <p:spPr>
          <a:xfrm rot="-8100000" flipH="1">
            <a:off x="-265481" y="-1847706"/>
            <a:ext cx="3770571" cy="377057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7"/>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7"/>
          <p:cNvSpPr txBox="1">
            <a:spLocks noGrp="1"/>
          </p:cNvSpPr>
          <p:nvPr>
            <p:ph type="body" idx="2"/>
          </p:nvPr>
        </p:nvSpPr>
        <p:spPr>
          <a:xfrm>
            <a:off x="713225" y="3058645"/>
            <a:ext cx="3805800" cy="13953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Clr>
                <a:schemeClr val="accent1"/>
              </a:buClr>
              <a:buSzPts val="1800"/>
              <a:buFont typeface="Arimo"/>
              <a:buChar char="●"/>
              <a:defRPr sz="1400"/>
            </a:lvl1pPr>
            <a:lvl2pPr marL="914400" lvl="1" indent="-317500" algn="l">
              <a:lnSpc>
                <a:spcPct val="115000"/>
              </a:lnSpc>
              <a:spcBef>
                <a:spcPts val="0"/>
              </a:spcBef>
              <a:spcAft>
                <a:spcPts val="0"/>
              </a:spcAft>
              <a:buClr>
                <a:schemeClr val="dk1"/>
              </a:buClr>
              <a:buSzPts val="1400"/>
              <a:buFont typeface="Arimo"/>
              <a:buChar char="○"/>
              <a:defRPr/>
            </a:lvl2pPr>
            <a:lvl3pPr marL="1371600" lvl="2" indent="-317500" algn="l">
              <a:lnSpc>
                <a:spcPct val="115000"/>
              </a:lnSpc>
              <a:spcBef>
                <a:spcPts val="0"/>
              </a:spcBef>
              <a:spcAft>
                <a:spcPts val="0"/>
              </a:spcAft>
              <a:buClr>
                <a:schemeClr val="dk1"/>
              </a:buClr>
              <a:buSzPts val="1400"/>
              <a:buFont typeface="Arimo"/>
              <a:buChar char="■"/>
              <a:defRPr/>
            </a:lvl3pPr>
            <a:lvl4pPr marL="1828800" lvl="3" indent="-317500" algn="l">
              <a:lnSpc>
                <a:spcPct val="115000"/>
              </a:lnSpc>
              <a:spcBef>
                <a:spcPts val="0"/>
              </a:spcBef>
              <a:spcAft>
                <a:spcPts val="0"/>
              </a:spcAft>
              <a:buClr>
                <a:schemeClr val="dk1"/>
              </a:buClr>
              <a:buSzPts val="1400"/>
              <a:buFont typeface="Arimo"/>
              <a:buChar char="●"/>
              <a:defRPr/>
            </a:lvl4pPr>
            <a:lvl5pPr marL="2286000" lvl="4" indent="-317500" algn="l">
              <a:lnSpc>
                <a:spcPct val="115000"/>
              </a:lnSpc>
              <a:spcBef>
                <a:spcPts val="0"/>
              </a:spcBef>
              <a:spcAft>
                <a:spcPts val="0"/>
              </a:spcAft>
              <a:buClr>
                <a:schemeClr val="dk1"/>
              </a:buClr>
              <a:buSzPts val="1400"/>
              <a:buFont typeface="Arimo"/>
              <a:buChar char="○"/>
              <a:defRPr/>
            </a:lvl5pPr>
            <a:lvl6pPr marL="2743200" lvl="5" indent="-317500" algn="l">
              <a:lnSpc>
                <a:spcPct val="115000"/>
              </a:lnSpc>
              <a:spcBef>
                <a:spcPts val="0"/>
              </a:spcBef>
              <a:spcAft>
                <a:spcPts val="0"/>
              </a:spcAft>
              <a:buClr>
                <a:schemeClr val="dk1"/>
              </a:buClr>
              <a:buSzPts val="1400"/>
              <a:buFont typeface="Arimo"/>
              <a:buChar char="■"/>
              <a:defRPr/>
            </a:lvl6pPr>
            <a:lvl7pPr marL="3200400" lvl="6" indent="-317500" algn="l">
              <a:lnSpc>
                <a:spcPct val="115000"/>
              </a:lnSpc>
              <a:spcBef>
                <a:spcPts val="0"/>
              </a:spcBef>
              <a:spcAft>
                <a:spcPts val="0"/>
              </a:spcAft>
              <a:buClr>
                <a:schemeClr val="dk1"/>
              </a:buClr>
              <a:buSzPts val="1400"/>
              <a:buFont typeface="Arimo"/>
              <a:buChar char="●"/>
              <a:defRPr/>
            </a:lvl7pPr>
            <a:lvl8pPr marL="3657600" lvl="7" indent="-317500" algn="l">
              <a:lnSpc>
                <a:spcPct val="115000"/>
              </a:lnSpc>
              <a:spcBef>
                <a:spcPts val="0"/>
              </a:spcBef>
              <a:spcAft>
                <a:spcPts val="0"/>
              </a:spcAft>
              <a:buClr>
                <a:schemeClr val="dk1"/>
              </a:buClr>
              <a:buSzPts val="1400"/>
              <a:buFont typeface="Arimo"/>
              <a:buChar char="○"/>
              <a:defRPr/>
            </a:lvl8pPr>
            <a:lvl9pPr marL="4114800" lvl="8" indent="-317500" algn="l">
              <a:lnSpc>
                <a:spcPct val="115000"/>
              </a:lnSpc>
              <a:spcBef>
                <a:spcPts val="0"/>
              </a:spcBef>
              <a:spcAft>
                <a:spcPts val="0"/>
              </a:spcAft>
              <a:buClr>
                <a:schemeClr val="dk1"/>
              </a:buClr>
              <a:buSzPts val="1400"/>
              <a:buFont typeface="Arimo"/>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0"/>
        <p:cNvGrpSpPr/>
        <p:nvPr/>
      </p:nvGrpSpPr>
      <p:grpSpPr>
        <a:xfrm>
          <a:off x="0" y="0"/>
          <a:ext cx="0" cy="0"/>
          <a:chOff x="0" y="0"/>
          <a:chExt cx="0" cy="0"/>
        </a:xfrm>
      </p:grpSpPr>
      <p:sp>
        <p:nvSpPr>
          <p:cNvPr id="211" name="Google Shape;211;p83"/>
          <p:cNvSpPr txBox="1">
            <a:spLocks noGrp="1"/>
          </p:cNvSpPr>
          <p:nvPr>
            <p:ph type="title"/>
          </p:nvPr>
        </p:nvSpPr>
        <p:spPr>
          <a:xfrm>
            <a:off x="2669100" y="3509378"/>
            <a:ext cx="3805800" cy="62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212" name="Google Shape;212;p83"/>
          <p:cNvSpPr txBox="1">
            <a:spLocks noGrp="1"/>
          </p:cNvSpPr>
          <p:nvPr>
            <p:ph type="subTitle" idx="1"/>
          </p:nvPr>
        </p:nvSpPr>
        <p:spPr>
          <a:xfrm>
            <a:off x="1255650" y="4139175"/>
            <a:ext cx="6632700" cy="43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213" name="Google Shape;213;p83"/>
          <p:cNvSpPr/>
          <p:nvPr/>
        </p:nvSpPr>
        <p:spPr>
          <a:xfrm rot="-5941874" flipH="1">
            <a:off x="-404873" y="769634"/>
            <a:ext cx="3183454" cy="3183454"/>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83"/>
          <p:cNvSpPr/>
          <p:nvPr/>
        </p:nvSpPr>
        <p:spPr>
          <a:xfrm rot="1505530" flipH="1">
            <a:off x="7016853" y="353757"/>
            <a:ext cx="3287427" cy="3287548"/>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215"/>
        <p:cNvGrpSpPr/>
        <p:nvPr/>
      </p:nvGrpSpPr>
      <p:grpSpPr>
        <a:xfrm>
          <a:off x="0" y="0"/>
          <a:ext cx="0" cy="0"/>
          <a:chOff x="0" y="0"/>
          <a:chExt cx="0" cy="0"/>
        </a:xfrm>
      </p:grpSpPr>
      <p:sp>
        <p:nvSpPr>
          <p:cNvPr id="216" name="Google Shape;216;p84"/>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7" name="Google Shape;217;p84"/>
          <p:cNvSpPr/>
          <p:nvPr/>
        </p:nvSpPr>
        <p:spPr>
          <a:xfrm rot="-8773762">
            <a:off x="-499057" y="2427797"/>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4"/>
          <p:cNvSpPr/>
          <p:nvPr/>
        </p:nvSpPr>
        <p:spPr>
          <a:xfrm rot="2056581">
            <a:off x="6250763" y="-99344"/>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219"/>
        <p:cNvGrpSpPr/>
        <p:nvPr/>
      </p:nvGrpSpPr>
      <p:grpSpPr>
        <a:xfrm>
          <a:off x="0" y="0"/>
          <a:ext cx="0" cy="0"/>
          <a:chOff x="0" y="0"/>
          <a:chExt cx="0" cy="0"/>
        </a:xfrm>
      </p:grpSpPr>
      <p:sp>
        <p:nvSpPr>
          <p:cNvPr id="220" name="Google Shape;220;p87"/>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1" name="Google Shape;221;p87"/>
          <p:cNvSpPr/>
          <p:nvPr/>
        </p:nvSpPr>
        <p:spPr>
          <a:xfrm rot="-4973903">
            <a:off x="-102692" y="3477009"/>
            <a:ext cx="2460867" cy="2460920"/>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7"/>
          <p:cNvSpPr/>
          <p:nvPr/>
        </p:nvSpPr>
        <p:spPr>
          <a:xfrm rot="458696" flipH="1">
            <a:off x="6986603" y="-311446"/>
            <a:ext cx="2618133" cy="261813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223"/>
        <p:cNvGrpSpPr/>
        <p:nvPr/>
      </p:nvGrpSpPr>
      <p:grpSpPr>
        <a:xfrm>
          <a:off x="0" y="0"/>
          <a:ext cx="0" cy="0"/>
          <a:chOff x="0" y="0"/>
          <a:chExt cx="0" cy="0"/>
        </a:xfrm>
      </p:grpSpPr>
      <p:sp>
        <p:nvSpPr>
          <p:cNvPr id="224" name="Google Shape;224;p88"/>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5" name="Google Shape;225;p88"/>
          <p:cNvSpPr/>
          <p:nvPr/>
        </p:nvSpPr>
        <p:spPr>
          <a:xfrm rot="2239380" flipH="1">
            <a:off x="6589949" y="-780254"/>
            <a:ext cx="2724547" cy="272454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8"/>
          <p:cNvSpPr/>
          <p:nvPr/>
        </p:nvSpPr>
        <p:spPr>
          <a:xfrm rot="-3508133">
            <a:off x="-91534" y="3632616"/>
            <a:ext cx="2738404" cy="273834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65"/>
          <p:cNvSpPr txBox="1">
            <a:spLocks noGrp="1"/>
          </p:cNvSpPr>
          <p:nvPr>
            <p:ph type="title"/>
          </p:nvPr>
        </p:nvSpPr>
        <p:spPr>
          <a:xfrm>
            <a:off x="720800" y="2460300"/>
            <a:ext cx="4250400" cy="6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65"/>
          <p:cNvSpPr txBox="1">
            <a:spLocks noGrp="1"/>
          </p:cNvSpPr>
          <p:nvPr>
            <p:ph type="subTitle" idx="1"/>
          </p:nvPr>
        </p:nvSpPr>
        <p:spPr>
          <a:xfrm>
            <a:off x="720800" y="3426900"/>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 name="Google Shape;20;p65"/>
          <p:cNvSpPr txBox="1">
            <a:spLocks noGrp="1"/>
          </p:cNvSpPr>
          <p:nvPr>
            <p:ph type="title" idx="2"/>
          </p:nvPr>
        </p:nvSpPr>
        <p:spPr>
          <a:xfrm>
            <a:off x="720800" y="1041075"/>
            <a:ext cx="2218200" cy="119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0"/>
              <a:buNone/>
              <a:defRPr sz="103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sp>
        <p:nvSpPr>
          <p:cNvPr id="21" name="Google Shape;21;p65"/>
          <p:cNvSpPr/>
          <p:nvPr/>
        </p:nvSpPr>
        <p:spPr>
          <a:xfrm rot="489472" flipH="1">
            <a:off x="2869317" y="-755258"/>
            <a:ext cx="2994906" cy="29949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6_1_1_1_1_1">
    <p:spTree>
      <p:nvGrpSpPr>
        <p:cNvPr id="1" name="Shape 227"/>
        <p:cNvGrpSpPr/>
        <p:nvPr/>
      </p:nvGrpSpPr>
      <p:grpSpPr>
        <a:xfrm>
          <a:off x="0" y="0"/>
          <a:ext cx="0" cy="0"/>
          <a:chOff x="0" y="0"/>
          <a:chExt cx="0" cy="0"/>
        </a:xfrm>
      </p:grpSpPr>
      <p:sp>
        <p:nvSpPr>
          <p:cNvPr id="228" name="Google Shape;228;p89"/>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9" name="Google Shape;229;p89"/>
          <p:cNvSpPr/>
          <p:nvPr/>
        </p:nvSpPr>
        <p:spPr>
          <a:xfrm rot="2205463" flipH="1">
            <a:off x="6616340" y="-793970"/>
            <a:ext cx="3028131" cy="302813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89"/>
          <p:cNvSpPr/>
          <p:nvPr/>
        </p:nvSpPr>
        <p:spPr>
          <a:xfrm rot="-8099956" flipH="1">
            <a:off x="-1057445" y="620128"/>
            <a:ext cx="2994256" cy="29942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CUSTOM_4_1">
    <p:spTree>
      <p:nvGrpSpPr>
        <p:cNvPr id="1" name="Shape 231"/>
        <p:cNvGrpSpPr/>
        <p:nvPr/>
      </p:nvGrpSpPr>
      <p:grpSpPr>
        <a:xfrm>
          <a:off x="0" y="0"/>
          <a:ext cx="0" cy="0"/>
          <a:chOff x="0" y="0"/>
          <a:chExt cx="0" cy="0"/>
        </a:xfrm>
      </p:grpSpPr>
      <p:sp>
        <p:nvSpPr>
          <p:cNvPr id="232" name="Google Shape;232;p90"/>
          <p:cNvSpPr txBox="1">
            <a:spLocks noGrp="1"/>
          </p:cNvSpPr>
          <p:nvPr>
            <p:ph type="title"/>
          </p:nvPr>
        </p:nvSpPr>
        <p:spPr>
          <a:xfrm>
            <a:off x="745459" y="1736319"/>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3" name="Google Shape;233;p90"/>
          <p:cNvSpPr txBox="1">
            <a:spLocks noGrp="1"/>
          </p:cNvSpPr>
          <p:nvPr>
            <p:ph type="subTitle" idx="1"/>
          </p:nvPr>
        </p:nvSpPr>
        <p:spPr>
          <a:xfrm>
            <a:off x="74545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34" name="Google Shape;234;p90"/>
          <p:cNvSpPr txBox="1">
            <a:spLocks noGrp="1"/>
          </p:cNvSpPr>
          <p:nvPr>
            <p:ph type="title" idx="2"/>
          </p:nvPr>
        </p:nvSpPr>
        <p:spPr>
          <a:xfrm>
            <a:off x="2724985" y="1736313"/>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5" name="Google Shape;235;p90"/>
          <p:cNvSpPr txBox="1">
            <a:spLocks noGrp="1"/>
          </p:cNvSpPr>
          <p:nvPr>
            <p:ph type="subTitle" idx="3"/>
          </p:nvPr>
        </p:nvSpPr>
        <p:spPr>
          <a:xfrm>
            <a:off x="2724985"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36" name="Google Shape;236;p90"/>
          <p:cNvSpPr txBox="1">
            <a:spLocks noGrp="1"/>
          </p:cNvSpPr>
          <p:nvPr>
            <p:ph type="title" idx="4"/>
          </p:nvPr>
        </p:nvSpPr>
        <p:spPr>
          <a:xfrm>
            <a:off x="4704509"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37" name="Google Shape;237;p90"/>
          <p:cNvSpPr txBox="1">
            <a:spLocks noGrp="1"/>
          </p:cNvSpPr>
          <p:nvPr>
            <p:ph type="subTitle" idx="5"/>
          </p:nvPr>
        </p:nvSpPr>
        <p:spPr>
          <a:xfrm>
            <a:off x="470450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38" name="Google Shape;238;p90"/>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9" name="Google Shape;239;p90"/>
          <p:cNvSpPr txBox="1">
            <a:spLocks noGrp="1"/>
          </p:cNvSpPr>
          <p:nvPr>
            <p:ph type="title" idx="7"/>
          </p:nvPr>
        </p:nvSpPr>
        <p:spPr>
          <a:xfrm>
            <a:off x="6684034"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40" name="Google Shape;240;p90"/>
          <p:cNvSpPr txBox="1">
            <a:spLocks noGrp="1"/>
          </p:cNvSpPr>
          <p:nvPr>
            <p:ph type="subTitle" idx="8"/>
          </p:nvPr>
        </p:nvSpPr>
        <p:spPr>
          <a:xfrm>
            <a:off x="6684034"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41" name="Google Shape;241;p90"/>
          <p:cNvSpPr txBox="1">
            <a:spLocks noGrp="1"/>
          </p:cNvSpPr>
          <p:nvPr>
            <p:ph type="title" idx="9"/>
          </p:nvPr>
        </p:nvSpPr>
        <p:spPr>
          <a:xfrm>
            <a:off x="74546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42" name="Google Shape;242;p90"/>
          <p:cNvSpPr txBox="1">
            <a:spLocks noGrp="1"/>
          </p:cNvSpPr>
          <p:nvPr>
            <p:ph type="title" idx="13"/>
          </p:nvPr>
        </p:nvSpPr>
        <p:spPr>
          <a:xfrm>
            <a:off x="272499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43" name="Google Shape;243;p90"/>
          <p:cNvSpPr txBox="1">
            <a:spLocks noGrp="1"/>
          </p:cNvSpPr>
          <p:nvPr>
            <p:ph type="title" idx="14"/>
          </p:nvPr>
        </p:nvSpPr>
        <p:spPr>
          <a:xfrm>
            <a:off x="470451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44" name="Google Shape;244;p90"/>
          <p:cNvSpPr txBox="1">
            <a:spLocks noGrp="1"/>
          </p:cNvSpPr>
          <p:nvPr>
            <p:ph type="title" idx="15"/>
          </p:nvPr>
        </p:nvSpPr>
        <p:spPr>
          <a:xfrm>
            <a:off x="668404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45" name="Google Shape;245;p90"/>
          <p:cNvSpPr/>
          <p:nvPr/>
        </p:nvSpPr>
        <p:spPr>
          <a:xfrm rot="2205458" flipH="1">
            <a:off x="5769156" y="-1232633"/>
            <a:ext cx="3544286" cy="354428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8" name="Google Shape;248;p62"/>
          <p:cNvSpPr txBox="1">
            <a:spLocks noGrp="1"/>
          </p:cNvSpPr>
          <p:nvPr>
            <p:ph type="body" idx="1"/>
          </p:nvPr>
        </p:nvSpPr>
        <p:spPr>
          <a:xfrm>
            <a:off x="717425" y="1524450"/>
            <a:ext cx="4099800" cy="23994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Clr>
                <a:schemeClr val="accent1"/>
              </a:buClr>
              <a:buSzPts val="1800"/>
              <a:buFont typeface="Arimo"/>
              <a:buChar char="●"/>
              <a:defRPr sz="1400"/>
            </a:lvl1pPr>
            <a:lvl2pPr marL="914400" lvl="1" indent="-317500" algn="l">
              <a:lnSpc>
                <a:spcPct val="115000"/>
              </a:lnSpc>
              <a:spcBef>
                <a:spcPts val="0"/>
              </a:spcBef>
              <a:spcAft>
                <a:spcPts val="0"/>
              </a:spcAft>
              <a:buClr>
                <a:schemeClr val="dk1"/>
              </a:buClr>
              <a:buSzPts val="1400"/>
              <a:buFont typeface="Arimo"/>
              <a:buChar char="○"/>
              <a:defRPr/>
            </a:lvl2pPr>
            <a:lvl3pPr marL="1371600" lvl="2" indent="-317500" algn="l">
              <a:lnSpc>
                <a:spcPct val="115000"/>
              </a:lnSpc>
              <a:spcBef>
                <a:spcPts val="0"/>
              </a:spcBef>
              <a:spcAft>
                <a:spcPts val="0"/>
              </a:spcAft>
              <a:buClr>
                <a:schemeClr val="dk1"/>
              </a:buClr>
              <a:buSzPts val="1400"/>
              <a:buFont typeface="Arimo"/>
              <a:buChar char="■"/>
              <a:defRPr/>
            </a:lvl3pPr>
            <a:lvl4pPr marL="1828800" lvl="3" indent="-317500" algn="l">
              <a:lnSpc>
                <a:spcPct val="115000"/>
              </a:lnSpc>
              <a:spcBef>
                <a:spcPts val="0"/>
              </a:spcBef>
              <a:spcAft>
                <a:spcPts val="0"/>
              </a:spcAft>
              <a:buClr>
                <a:schemeClr val="dk1"/>
              </a:buClr>
              <a:buSzPts val="1400"/>
              <a:buFont typeface="Arimo"/>
              <a:buChar char="●"/>
              <a:defRPr/>
            </a:lvl4pPr>
            <a:lvl5pPr marL="2286000" lvl="4" indent="-317500" algn="l">
              <a:lnSpc>
                <a:spcPct val="115000"/>
              </a:lnSpc>
              <a:spcBef>
                <a:spcPts val="0"/>
              </a:spcBef>
              <a:spcAft>
                <a:spcPts val="0"/>
              </a:spcAft>
              <a:buClr>
                <a:schemeClr val="dk1"/>
              </a:buClr>
              <a:buSzPts val="1400"/>
              <a:buFont typeface="Arimo"/>
              <a:buChar char="○"/>
              <a:defRPr/>
            </a:lvl5pPr>
            <a:lvl6pPr marL="2743200" lvl="5" indent="-317500" algn="l">
              <a:lnSpc>
                <a:spcPct val="115000"/>
              </a:lnSpc>
              <a:spcBef>
                <a:spcPts val="0"/>
              </a:spcBef>
              <a:spcAft>
                <a:spcPts val="0"/>
              </a:spcAft>
              <a:buClr>
                <a:schemeClr val="dk1"/>
              </a:buClr>
              <a:buSzPts val="1400"/>
              <a:buFont typeface="Arimo"/>
              <a:buChar char="■"/>
              <a:defRPr/>
            </a:lvl6pPr>
            <a:lvl7pPr marL="3200400" lvl="6" indent="-317500" algn="l">
              <a:lnSpc>
                <a:spcPct val="115000"/>
              </a:lnSpc>
              <a:spcBef>
                <a:spcPts val="0"/>
              </a:spcBef>
              <a:spcAft>
                <a:spcPts val="0"/>
              </a:spcAft>
              <a:buClr>
                <a:schemeClr val="dk1"/>
              </a:buClr>
              <a:buSzPts val="1400"/>
              <a:buFont typeface="Arimo"/>
              <a:buChar char="●"/>
              <a:defRPr/>
            </a:lvl7pPr>
            <a:lvl8pPr marL="3657600" lvl="7" indent="-317500" algn="l">
              <a:lnSpc>
                <a:spcPct val="115000"/>
              </a:lnSpc>
              <a:spcBef>
                <a:spcPts val="0"/>
              </a:spcBef>
              <a:spcAft>
                <a:spcPts val="0"/>
              </a:spcAft>
              <a:buClr>
                <a:schemeClr val="dk1"/>
              </a:buClr>
              <a:buSzPts val="1400"/>
              <a:buFont typeface="Arimo"/>
              <a:buChar char="○"/>
              <a:defRPr/>
            </a:lvl8pPr>
            <a:lvl9pPr marL="4114800" lvl="8" indent="-317500" algn="l">
              <a:lnSpc>
                <a:spcPct val="115000"/>
              </a:lnSpc>
              <a:spcBef>
                <a:spcPts val="0"/>
              </a:spcBef>
              <a:spcAft>
                <a:spcPts val="0"/>
              </a:spcAft>
              <a:buClr>
                <a:schemeClr val="dk1"/>
              </a:buClr>
              <a:buSzPts val="1400"/>
              <a:buFont typeface="Arimo"/>
              <a:buChar char="■"/>
              <a:defRPr/>
            </a:lvl9pPr>
          </a:lstStyle>
          <a:p>
            <a:endParaRPr/>
          </a:p>
        </p:txBody>
      </p:sp>
      <p:sp>
        <p:nvSpPr>
          <p:cNvPr id="249" name="Google Shape;249;p62"/>
          <p:cNvSpPr/>
          <p:nvPr/>
        </p:nvSpPr>
        <p:spPr>
          <a:xfrm rot="1799997" flipH="1">
            <a:off x="6537827" y="30810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1"/>
        <p:cNvGrpSpPr/>
        <p:nvPr/>
      </p:nvGrpSpPr>
      <p:grpSpPr>
        <a:xfrm>
          <a:off x="0" y="0"/>
          <a:ext cx="0" cy="0"/>
          <a:chOff x="0" y="0"/>
          <a:chExt cx="0" cy="0"/>
        </a:xfrm>
      </p:grpSpPr>
      <p:grpSp>
        <p:nvGrpSpPr>
          <p:cNvPr id="252" name="Google Shape;252;p102"/>
          <p:cNvGrpSpPr/>
          <p:nvPr/>
        </p:nvGrpSpPr>
        <p:grpSpPr>
          <a:xfrm flipH="1">
            <a:off x="574557" y="785625"/>
            <a:ext cx="8174968" cy="4079834"/>
            <a:chOff x="803157" y="785625"/>
            <a:chExt cx="8174968" cy="4079834"/>
          </a:xfrm>
        </p:grpSpPr>
        <p:grpSp>
          <p:nvGrpSpPr>
            <p:cNvPr id="253" name="Google Shape;253;p102"/>
            <p:cNvGrpSpPr/>
            <p:nvPr/>
          </p:nvGrpSpPr>
          <p:grpSpPr>
            <a:xfrm>
              <a:off x="803157" y="4098576"/>
              <a:ext cx="545147" cy="506901"/>
              <a:chOff x="4818730" y="3307263"/>
              <a:chExt cx="1827512" cy="1699300"/>
            </a:xfrm>
          </p:grpSpPr>
          <p:sp>
            <p:nvSpPr>
              <p:cNvPr id="254" name="Google Shape;254;p10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0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02"/>
              <p:cNvSpPr/>
              <p:nvPr/>
            </p:nvSpPr>
            <p:spPr>
              <a:xfrm rot="-2700000">
                <a:off x="5618569" y="3354448"/>
                <a:ext cx="227830" cy="227830"/>
              </a:xfrm>
              <a:prstGeom prst="plus">
                <a:avLst>
                  <a:gd name="adj" fmla="val 39015"/>
                </a:avLst>
              </a:pr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0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0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0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0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02"/>
              <p:cNvSpPr/>
              <p:nvPr/>
            </p:nvSpPr>
            <p:spPr>
              <a:xfrm rot="-2700000">
                <a:off x="6371227" y="3698723"/>
                <a:ext cx="227830" cy="227830"/>
              </a:xfrm>
              <a:prstGeom prst="plus">
                <a:avLst>
                  <a:gd name="adj" fmla="val 39015"/>
                </a:avLst>
              </a:pr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0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02"/>
              <p:cNvSpPr/>
              <p:nvPr/>
            </p:nvSpPr>
            <p:spPr>
              <a:xfrm rot="-2700000">
                <a:off x="5242240" y="4042998"/>
                <a:ext cx="227830" cy="227830"/>
              </a:xfrm>
              <a:prstGeom prst="plus">
                <a:avLst>
                  <a:gd name="adj" fmla="val 39015"/>
                </a:avLst>
              </a:prstGeom>
              <a:solidFill>
                <a:srgbClr val="FFFFFF">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0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0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0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0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0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0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0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0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0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0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9" name="Google Shape;279;p102"/>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02"/>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02"/>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2" name="Google Shape;282;p102"/>
            <p:cNvGrpSpPr/>
            <p:nvPr/>
          </p:nvGrpSpPr>
          <p:grpSpPr>
            <a:xfrm rot="-7546048">
              <a:off x="3886448" y="4314981"/>
              <a:ext cx="660238" cy="356732"/>
              <a:chOff x="6755324" y="3818821"/>
              <a:chExt cx="660235" cy="356730"/>
            </a:xfrm>
          </p:grpSpPr>
          <p:sp>
            <p:nvSpPr>
              <p:cNvPr id="283" name="Google Shape;283;p102"/>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02"/>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02"/>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02"/>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 name="Google Shape;287;p102"/>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02"/>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9" name="Google Shape;289;p102"/>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02"/>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91"/>
        <p:cNvGrpSpPr/>
        <p:nvPr/>
      </p:nvGrpSpPr>
      <p:grpSpPr>
        <a:xfrm>
          <a:off x="0" y="0"/>
          <a:ext cx="0" cy="0"/>
          <a:chOff x="0" y="0"/>
          <a:chExt cx="0" cy="0"/>
        </a:xfrm>
      </p:grpSpPr>
      <p:grpSp>
        <p:nvGrpSpPr>
          <p:cNvPr id="292" name="Google Shape;292;p103"/>
          <p:cNvGrpSpPr/>
          <p:nvPr/>
        </p:nvGrpSpPr>
        <p:grpSpPr>
          <a:xfrm>
            <a:off x="717425" y="730175"/>
            <a:ext cx="8016856" cy="3964306"/>
            <a:chOff x="717425" y="730175"/>
            <a:chExt cx="8016856" cy="3964306"/>
          </a:xfrm>
        </p:grpSpPr>
        <p:grpSp>
          <p:nvGrpSpPr>
            <p:cNvPr id="293" name="Google Shape;293;p103"/>
            <p:cNvGrpSpPr/>
            <p:nvPr/>
          </p:nvGrpSpPr>
          <p:grpSpPr>
            <a:xfrm rot="-7546048">
              <a:off x="8345722" y="4120268"/>
              <a:ext cx="161701" cy="641985"/>
              <a:chOff x="7004550" y="3676293"/>
              <a:chExt cx="161700" cy="641982"/>
            </a:xfrm>
          </p:grpSpPr>
          <p:sp>
            <p:nvSpPr>
              <p:cNvPr id="294" name="Google Shape;294;p10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0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0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0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8" name="Google Shape;298;p103"/>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03"/>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03"/>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03"/>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2" name="Google Shape;302;p103"/>
          <p:cNvSpPr/>
          <p:nvPr/>
        </p:nvSpPr>
        <p:spPr>
          <a:xfrm rot="-1805619">
            <a:off x="-173181"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03"/>
        <p:cNvGrpSpPr/>
        <p:nvPr/>
      </p:nvGrpSpPr>
      <p:grpSpPr>
        <a:xfrm>
          <a:off x="0" y="0"/>
          <a:ext cx="0" cy="0"/>
          <a:chOff x="0" y="0"/>
          <a:chExt cx="0" cy="0"/>
        </a:xfrm>
      </p:grpSpPr>
      <p:grpSp>
        <p:nvGrpSpPr>
          <p:cNvPr id="304" name="Google Shape;304;p104"/>
          <p:cNvGrpSpPr/>
          <p:nvPr/>
        </p:nvGrpSpPr>
        <p:grpSpPr>
          <a:xfrm>
            <a:off x="646775" y="593376"/>
            <a:ext cx="7860143" cy="3984355"/>
            <a:chOff x="646775" y="593376"/>
            <a:chExt cx="7860143" cy="3984355"/>
          </a:xfrm>
        </p:grpSpPr>
        <p:grpSp>
          <p:nvGrpSpPr>
            <p:cNvPr id="305" name="Google Shape;305;p104"/>
            <p:cNvGrpSpPr/>
            <p:nvPr/>
          </p:nvGrpSpPr>
          <p:grpSpPr>
            <a:xfrm flipH="1">
              <a:off x="7805389" y="593376"/>
              <a:ext cx="545147" cy="506901"/>
              <a:chOff x="4818730" y="3307263"/>
              <a:chExt cx="1827512" cy="1699300"/>
            </a:xfrm>
          </p:grpSpPr>
          <p:sp>
            <p:nvSpPr>
              <p:cNvPr id="306" name="Google Shape;306;p10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0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04"/>
              <p:cNvSpPr/>
              <p:nvPr/>
            </p:nvSpPr>
            <p:spPr>
              <a:xfrm rot="-2700000">
                <a:off x="5618569" y="3354448"/>
                <a:ext cx="227830" cy="227830"/>
              </a:xfrm>
              <a:prstGeom prst="plus">
                <a:avLst>
                  <a:gd name="adj" fmla="val 39015"/>
                </a:avLst>
              </a:pr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0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0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0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0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0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04"/>
              <p:cNvSpPr/>
              <p:nvPr/>
            </p:nvSpPr>
            <p:spPr>
              <a:xfrm rot="-2700000">
                <a:off x="6371227" y="3698723"/>
                <a:ext cx="227830" cy="227830"/>
              </a:xfrm>
              <a:prstGeom prst="plus">
                <a:avLst>
                  <a:gd name="adj" fmla="val 39015"/>
                </a:avLst>
              </a:pr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0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04"/>
              <p:cNvSpPr/>
              <p:nvPr/>
            </p:nvSpPr>
            <p:spPr>
              <a:xfrm rot="-2700000">
                <a:off x="5242240" y="4042998"/>
                <a:ext cx="227830" cy="227830"/>
              </a:xfrm>
              <a:prstGeom prst="plus">
                <a:avLst>
                  <a:gd name="adj" fmla="val 39015"/>
                </a:avLst>
              </a:prstGeom>
              <a:solidFill>
                <a:srgbClr val="FFFFFF">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0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0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0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0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0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0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0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04"/>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0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0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04"/>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04"/>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104"/>
            <p:cNvGrpSpPr/>
            <p:nvPr/>
          </p:nvGrpSpPr>
          <p:grpSpPr>
            <a:xfrm rot="3253952">
              <a:off x="873633" y="4003518"/>
              <a:ext cx="161701" cy="641985"/>
              <a:chOff x="7004550" y="3676293"/>
              <a:chExt cx="161700" cy="641982"/>
            </a:xfrm>
          </p:grpSpPr>
          <p:sp>
            <p:nvSpPr>
              <p:cNvPr id="332" name="Google Shape;332;p10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0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0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0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6" name="Google Shape;336;p104"/>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04"/>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04"/>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04"/>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104"/>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04"/>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342"/>
        <p:cNvGrpSpPr/>
        <p:nvPr/>
      </p:nvGrpSpPr>
      <p:grpSpPr>
        <a:xfrm>
          <a:off x="0" y="0"/>
          <a:ext cx="0" cy="0"/>
          <a:chOff x="0" y="0"/>
          <a:chExt cx="0" cy="0"/>
        </a:xfrm>
      </p:grpSpPr>
      <p:sp>
        <p:nvSpPr>
          <p:cNvPr id="343" name="Google Shape;343;p105"/>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 name="Google Shape;344;p105"/>
          <p:cNvGrpSpPr/>
          <p:nvPr/>
        </p:nvGrpSpPr>
        <p:grpSpPr>
          <a:xfrm>
            <a:off x="803157" y="718490"/>
            <a:ext cx="7703761" cy="3886987"/>
            <a:chOff x="803157" y="718490"/>
            <a:chExt cx="7703761" cy="3886987"/>
          </a:xfrm>
        </p:grpSpPr>
        <p:grpSp>
          <p:nvGrpSpPr>
            <p:cNvPr id="345" name="Google Shape;345;p105"/>
            <p:cNvGrpSpPr/>
            <p:nvPr/>
          </p:nvGrpSpPr>
          <p:grpSpPr>
            <a:xfrm>
              <a:off x="803157" y="4098576"/>
              <a:ext cx="545147" cy="506901"/>
              <a:chOff x="4818730" y="3307263"/>
              <a:chExt cx="1827512" cy="1699300"/>
            </a:xfrm>
          </p:grpSpPr>
          <p:sp>
            <p:nvSpPr>
              <p:cNvPr id="346" name="Google Shape;346;p105"/>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05"/>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05"/>
              <p:cNvSpPr/>
              <p:nvPr/>
            </p:nvSpPr>
            <p:spPr>
              <a:xfrm rot="-2700000">
                <a:off x="5618569" y="3354448"/>
                <a:ext cx="227830" cy="227830"/>
              </a:xfrm>
              <a:prstGeom prst="plus">
                <a:avLst>
                  <a:gd name="adj" fmla="val 39015"/>
                </a:avLst>
              </a:pr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05"/>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05"/>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05"/>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05"/>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05"/>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05"/>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05"/>
              <p:cNvSpPr/>
              <p:nvPr/>
            </p:nvSpPr>
            <p:spPr>
              <a:xfrm rot="-2700000">
                <a:off x="6371227" y="3698723"/>
                <a:ext cx="227830" cy="227830"/>
              </a:xfrm>
              <a:prstGeom prst="plus">
                <a:avLst>
                  <a:gd name="adj" fmla="val 39015"/>
                </a:avLst>
              </a:pr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05"/>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05"/>
              <p:cNvSpPr/>
              <p:nvPr/>
            </p:nvSpPr>
            <p:spPr>
              <a:xfrm rot="-2700000">
                <a:off x="5242240" y="4042998"/>
                <a:ext cx="227830" cy="227830"/>
              </a:xfrm>
              <a:prstGeom prst="plus">
                <a:avLst>
                  <a:gd name="adj" fmla="val 39015"/>
                </a:avLst>
              </a:prstGeom>
              <a:solidFill>
                <a:srgbClr val="FFFFFF">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05"/>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05"/>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05"/>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05"/>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05"/>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05"/>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05"/>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05"/>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05"/>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05"/>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05"/>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05"/>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05"/>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1" name="Google Shape;371;p105"/>
            <p:cNvGrpSpPr/>
            <p:nvPr/>
          </p:nvGrpSpPr>
          <p:grpSpPr>
            <a:xfrm rot="-7546048">
              <a:off x="8118359" y="650718"/>
              <a:ext cx="161701" cy="641985"/>
              <a:chOff x="7004550" y="3676293"/>
              <a:chExt cx="161700" cy="641982"/>
            </a:xfrm>
          </p:grpSpPr>
          <p:sp>
            <p:nvSpPr>
              <p:cNvPr id="372" name="Google Shape;372;p105"/>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05"/>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05"/>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05"/>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6" name="Google Shape;376;p105"/>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05"/>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05"/>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05"/>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0" name="Google Shape;380;p105"/>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2"/>
        <p:cNvGrpSpPr/>
        <p:nvPr/>
      </p:nvGrpSpPr>
      <p:grpSpPr>
        <a:xfrm>
          <a:off x="0" y="0"/>
          <a:ext cx="0" cy="0"/>
          <a:chOff x="0" y="0"/>
          <a:chExt cx="0" cy="0"/>
        </a:xfrm>
      </p:grpSpPr>
      <p:sp>
        <p:nvSpPr>
          <p:cNvPr id="23" name="Google Shape;23;p66"/>
          <p:cNvSpPr txBox="1">
            <a:spLocks noGrp="1"/>
          </p:cNvSpPr>
          <p:nvPr>
            <p:ph type="title"/>
          </p:nvPr>
        </p:nvSpPr>
        <p:spPr>
          <a:xfrm>
            <a:off x="80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4" name="Google Shape;24;p66"/>
          <p:cNvSpPr txBox="1">
            <a:spLocks noGrp="1"/>
          </p:cNvSpPr>
          <p:nvPr>
            <p:ph type="subTitle" idx="1"/>
          </p:nvPr>
        </p:nvSpPr>
        <p:spPr>
          <a:xfrm>
            <a:off x="80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 name="Google Shape;25;p66"/>
          <p:cNvSpPr txBox="1">
            <a:spLocks noGrp="1"/>
          </p:cNvSpPr>
          <p:nvPr>
            <p:ph type="title" idx="2"/>
          </p:nvPr>
        </p:nvSpPr>
        <p:spPr>
          <a:xfrm>
            <a:off x="337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 name="Google Shape;26;p66"/>
          <p:cNvSpPr txBox="1">
            <a:spLocks noGrp="1"/>
          </p:cNvSpPr>
          <p:nvPr>
            <p:ph type="subTitle" idx="3"/>
          </p:nvPr>
        </p:nvSpPr>
        <p:spPr>
          <a:xfrm>
            <a:off x="337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7" name="Google Shape;27;p66"/>
          <p:cNvSpPr txBox="1">
            <a:spLocks noGrp="1"/>
          </p:cNvSpPr>
          <p:nvPr>
            <p:ph type="title" idx="4"/>
          </p:nvPr>
        </p:nvSpPr>
        <p:spPr>
          <a:xfrm>
            <a:off x="594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 name="Google Shape;28;p66"/>
          <p:cNvSpPr txBox="1">
            <a:spLocks noGrp="1"/>
          </p:cNvSpPr>
          <p:nvPr>
            <p:ph type="subTitle" idx="5"/>
          </p:nvPr>
        </p:nvSpPr>
        <p:spPr>
          <a:xfrm>
            <a:off x="594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9" name="Google Shape;29;p6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6"/>
          <p:cNvSpPr/>
          <p:nvPr/>
        </p:nvSpPr>
        <p:spPr>
          <a:xfrm rot="-379471">
            <a:off x="6137913" y="-979598"/>
            <a:ext cx="3812763" cy="381276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6"/>
          <p:cNvSpPr/>
          <p:nvPr/>
        </p:nvSpPr>
        <p:spPr>
          <a:xfrm rot="-3616141">
            <a:off x="-137241" y="3279189"/>
            <a:ext cx="3287398" cy="3287472"/>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32"/>
        <p:cNvGrpSpPr/>
        <p:nvPr/>
      </p:nvGrpSpPr>
      <p:grpSpPr>
        <a:xfrm>
          <a:off x="0" y="0"/>
          <a:ext cx="0" cy="0"/>
          <a:chOff x="0" y="0"/>
          <a:chExt cx="0" cy="0"/>
        </a:xfrm>
      </p:grpSpPr>
      <p:sp>
        <p:nvSpPr>
          <p:cNvPr id="33" name="Google Shape;33;p74"/>
          <p:cNvSpPr txBox="1">
            <a:spLocks noGrp="1"/>
          </p:cNvSpPr>
          <p:nvPr>
            <p:ph type="title"/>
          </p:nvPr>
        </p:nvSpPr>
        <p:spPr>
          <a:xfrm flipH="1">
            <a:off x="4197425" y="2460300"/>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34" name="Google Shape;34;p74"/>
          <p:cNvSpPr txBox="1">
            <a:spLocks noGrp="1"/>
          </p:cNvSpPr>
          <p:nvPr>
            <p:ph type="subTitle" idx="1"/>
          </p:nvPr>
        </p:nvSpPr>
        <p:spPr>
          <a:xfrm flipH="1">
            <a:off x="4372025" y="3426900"/>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35" name="Google Shape;35;p74"/>
          <p:cNvSpPr txBox="1">
            <a:spLocks noGrp="1"/>
          </p:cNvSpPr>
          <p:nvPr>
            <p:ph type="title" idx="2"/>
          </p:nvPr>
        </p:nvSpPr>
        <p:spPr>
          <a:xfrm flipH="1">
            <a:off x="6229625" y="1174425"/>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endParaRPr/>
          </a:p>
        </p:txBody>
      </p:sp>
      <p:sp>
        <p:nvSpPr>
          <p:cNvPr id="36" name="Google Shape;36;p74"/>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4"/>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38"/>
        <p:cNvGrpSpPr/>
        <p:nvPr/>
      </p:nvGrpSpPr>
      <p:grpSpPr>
        <a:xfrm>
          <a:off x="0" y="0"/>
          <a:ext cx="0" cy="0"/>
          <a:chOff x="0" y="0"/>
          <a:chExt cx="0" cy="0"/>
        </a:xfrm>
      </p:grpSpPr>
      <p:sp>
        <p:nvSpPr>
          <p:cNvPr id="39" name="Google Shape;39;p81"/>
          <p:cNvSpPr txBox="1">
            <a:spLocks noGrp="1"/>
          </p:cNvSpPr>
          <p:nvPr>
            <p:ph type="title"/>
          </p:nvPr>
        </p:nvSpPr>
        <p:spPr>
          <a:xfrm flipH="1">
            <a:off x="2446800" y="2593650"/>
            <a:ext cx="4250400" cy="5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 name="Google Shape;40;p81"/>
          <p:cNvSpPr txBox="1">
            <a:spLocks noGrp="1"/>
          </p:cNvSpPr>
          <p:nvPr>
            <p:ph type="subTitle" idx="1"/>
          </p:nvPr>
        </p:nvSpPr>
        <p:spPr>
          <a:xfrm flipH="1">
            <a:off x="2534100" y="35126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1" name="Google Shape;41;p81"/>
          <p:cNvSpPr txBox="1">
            <a:spLocks noGrp="1"/>
          </p:cNvSpPr>
          <p:nvPr>
            <p:ph type="title" idx="2"/>
          </p:nvPr>
        </p:nvSpPr>
        <p:spPr>
          <a:xfrm flipH="1">
            <a:off x="3462900" y="1341325"/>
            <a:ext cx="2218200" cy="111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2" name="Google Shape;42;p81"/>
          <p:cNvSpPr/>
          <p:nvPr/>
        </p:nvSpPr>
        <p:spPr>
          <a:xfrm rot="1805619" flipH="1">
            <a:off x="6380019"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2077500" y="1473150"/>
            <a:ext cx="4989000" cy="219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9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69"/>
          <p:cNvSpPr/>
          <p:nvPr/>
        </p:nvSpPr>
        <p:spPr>
          <a:xfrm rot="-2026238" flipH="1">
            <a:off x="-994357" y="-231204"/>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9"/>
          <p:cNvSpPr/>
          <p:nvPr/>
        </p:nvSpPr>
        <p:spPr>
          <a:xfrm rot="8743419" flipH="1">
            <a:off x="6546038" y="2014428"/>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7"/>
        <p:cNvGrpSpPr/>
        <p:nvPr/>
      </p:nvGrpSpPr>
      <p:grpSpPr>
        <a:xfrm>
          <a:off x="0" y="0"/>
          <a:ext cx="0" cy="0"/>
          <a:chOff x="0" y="0"/>
          <a:chExt cx="0" cy="0"/>
        </a:xfrm>
      </p:grpSpPr>
      <p:sp>
        <p:nvSpPr>
          <p:cNvPr id="48" name="Google Shape;48;p96"/>
          <p:cNvSpPr txBox="1">
            <a:spLocks noGrp="1"/>
          </p:cNvSpPr>
          <p:nvPr>
            <p:ph type="title"/>
          </p:nvPr>
        </p:nvSpPr>
        <p:spPr>
          <a:xfrm>
            <a:off x="713225" y="484200"/>
            <a:ext cx="38589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62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9" name="Google Shape;49;p96"/>
          <p:cNvSpPr txBox="1">
            <a:spLocks noGrp="1"/>
          </p:cNvSpPr>
          <p:nvPr>
            <p:ph type="subTitle" idx="1"/>
          </p:nvPr>
        </p:nvSpPr>
        <p:spPr>
          <a:xfrm>
            <a:off x="713225" y="1472100"/>
            <a:ext cx="3123000" cy="1343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0" name="Google Shape;50;p96"/>
          <p:cNvSpPr txBox="1"/>
          <p:nvPr/>
        </p:nvSpPr>
        <p:spPr>
          <a:xfrm>
            <a:off x="720000" y="3705375"/>
            <a:ext cx="35103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100"/>
              <a:buFont typeface="Arial"/>
              <a:buNone/>
            </a:pPr>
            <a:r>
              <a:rPr lang="en" sz="1100" b="1" i="0" u="none" strike="noStrike" cap="none">
                <a:solidFill>
                  <a:schemeClr val="accent4"/>
                </a:solidFill>
                <a:latin typeface="Sora"/>
                <a:ea typeface="Sora"/>
                <a:cs typeface="Sora"/>
                <a:sym typeface="Sora"/>
              </a:rPr>
              <a:t>CREDITS</a:t>
            </a:r>
            <a:r>
              <a:rPr lang="en" sz="1100" b="0" i="0" u="none" strike="noStrike" cap="none">
                <a:solidFill>
                  <a:schemeClr val="accent6"/>
                </a:solidFill>
                <a:latin typeface="Sora"/>
                <a:ea typeface="Sora"/>
                <a:cs typeface="Sora"/>
                <a:sym typeface="Sora"/>
              </a:rPr>
              <a:t>: This presentation template was created by </a:t>
            </a:r>
            <a:r>
              <a:rPr lang="en" sz="1100" b="1" i="0" u="none" strike="noStrike" cap="none">
                <a:solidFill>
                  <a:schemeClr val="accent4"/>
                </a:solidFill>
                <a:uFill>
                  <a:noFill/>
                </a:uFill>
                <a:latin typeface="Sora"/>
                <a:ea typeface="Sora"/>
                <a:cs typeface="Sora"/>
                <a:sym typeface="Sora"/>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accent6"/>
                </a:solidFill>
                <a:latin typeface="Sora"/>
                <a:ea typeface="Sora"/>
                <a:cs typeface="Sora"/>
                <a:sym typeface="Sora"/>
              </a:rPr>
              <a:t>, including icons by </a:t>
            </a:r>
            <a:r>
              <a:rPr lang="en" sz="1100" b="1" i="0" u="none" strike="noStrike" cap="none">
                <a:solidFill>
                  <a:schemeClr val="accent4"/>
                </a:solidFill>
                <a:uFill>
                  <a:noFill/>
                </a:uFill>
                <a:latin typeface="Sora"/>
                <a:ea typeface="Sora"/>
                <a:cs typeface="Sora"/>
                <a:sym typeface="Sora"/>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accent6"/>
                </a:solidFill>
                <a:latin typeface="Sora"/>
                <a:ea typeface="Sora"/>
                <a:cs typeface="Sora"/>
                <a:sym typeface="Sora"/>
              </a:rPr>
              <a:t> and infographics &amp; images by </a:t>
            </a:r>
            <a:r>
              <a:rPr lang="en" sz="1100" b="1" i="0" u="none" strike="noStrike" cap="none">
                <a:solidFill>
                  <a:schemeClr val="accent4"/>
                </a:solidFill>
                <a:uFill>
                  <a:noFill/>
                </a:uFill>
                <a:latin typeface="Sora"/>
                <a:ea typeface="Sora"/>
                <a:cs typeface="Sora"/>
                <a:sym typeface="Sora"/>
                <a:hlinkClick r:id="rId4">
                  <a:extLst>
                    <a:ext uri="{A12FA001-AC4F-418D-AE19-62706E023703}">
                      <ahyp:hlinkClr xmlns:ahyp="http://schemas.microsoft.com/office/drawing/2018/hyperlinkcolor" val="tx"/>
                    </a:ext>
                  </a:extLst>
                </a:hlinkClick>
              </a:rPr>
              <a:t>Freepik</a:t>
            </a:r>
            <a:endParaRPr sz="1100" b="1" i="0" u="none" strike="noStrike" cap="none">
              <a:solidFill>
                <a:schemeClr val="accent4"/>
              </a:solidFill>
              <a:latin typeface="Sora"/>
              <a:ea typeface="Sora"/>
              <a:cs typeface="Sora"/>
              <a:sym typeface="Sora"/>
            </a:endParaRPr>
          </a:p>
        </p:txBody>
      </p:sp>
      <p:sp>
        <p:nvSpPr>
          <p:cNvPr id="51" name="Google Shape;51;p96"/>
          <p:cNvSpPr/>
          <p:nvPr/>
        </p:nvSpPr>
        <p:spPr>
          <a:xfrm rot="-2171659" flipH="1">
            <a:off x="3025465" y="-131475"/>
            <a:ext cx="2783645" cy="278366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96"/>
          <p:cNvSpPr/>
          <p:nvPr/>
        </p:nvSpPr>
        <p:spPr>
          <a:xfrm rot="1037531" flipH="1">
            <a:off x="7760484" y="1382450"/>
            <a:ext cx="2378587" cy="2378587"/>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64"/>
          <p:cNvSpPr txBox="1">
            <a:spLocks noGrp="1"/>
          </p:cNvSpPr>
          <p:nvPr>
            <p:ph type="title"/>
          </p:nvPr>
        </p:nvSpPr>
        <p:spPr>
          <a:xfrm>
            <a:off x="2549400" y="1443450"/>
            <a:ext cx="4045200" cy="96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5100">
                <a:solidFill>
                  <a:schemeClr val="accent4"/>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5" name="Google Shape;55;p64"/>
          <p:cNvSpPr txBox="1">
            <a:spLocks noGrp="1"/>
          </p:cNvSpPr>
          <p:nvPr>
            <p:ph type="subTitle" idx="1"/>
          </p:nvPr>
        </p:nvSpPr>
        <p:spPr>
          <a:xfrm>
            <a:off x="2116050" y="2726875"/>
            <a:ext cx="4911900" cy="111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56" name="Google Shape;56;p64"/>
          <p:cNvGrpSpPr/>
          <p:nvPr/>
        </p:nvGrpSpPr>
        <p:grpSpPr>
          <a:xfrm>
            <a:off x="803157" y="593376"/>
            <a:ext cx="545147" cy="506901"/>
            <a:chOff x="4818730" y="3307263"/>
            <a:chExt cx="1827512" cy="1699300"/>
          </a:xfrm>
        </p:grpSpPr>
        <p:sp>
          <p:nvSpPr>
            <p:cNvPr id="57" name="Google Shape;57;p6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4"/>
            <p:cNvSpPr/>
            <p:nvPr/>
          </p:nvSpPr>
          <p:spPr>
            <a:xfrm rot="-2700000">
              <a:off x="5618569" y="3354448"/>
              <a:ext cx="227830" cy="227830"/>
            </a:xfrm>
            <a:prstGeom prst="plus">
              <a:avLst>
                <a:gd name="adj" fmla="val 39015"/>
              </a:avLst>
            </a:pr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4"/>
            <p:cNvSpPr/>
            <p:nvPr/>
          </p:nvSpPr>
          <p:spPr>
            <a:xfrm rot="-2700000">
              <a:off x="6371227" y="3698723"/>
              <a:ext cx="227830" cy="227830"/>
            </a:xfrm>
            <a:prstGeom prst="plus">
              <a:avLst>
                <a:gd name="adj" fmla="val 39015"/>
              </a:avLst>
            </a:pr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4"/>
            <p:cNvSpPr/>
            <p:nvPr/>
          </p:nvSpPr>
          <p:spPr>
            <a:xfrm rot="-2700000">
              <a:off x="5242240" y="4042998"/>
              <a:ext cx="227830" cy="227830"/>
            </a:xfrm>
            <a:prstGeom prst="plus">
              <a:avLst>
                <a:gd name="adj" fmla="val 39015"/>
              </a:avLst>
            </a:prstGeom>
            <a:solidFill>
              <a:srgbClr val="FFFFFF">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6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4"/>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4"/>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4"/>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64"/>
          <p:cNvGrpSpPr/>
          <p:nvPr/>
        </p:nvGrpSpPr>
        <p:grpSpPr>
          <a:xfrm rot="-3253952" flipH="1">
            <a:off x="8118359" y="4003518"/>
            <a:ext cx="161701" cy="641985"/>
            <a:chOff x="7004550" y="3676293"/>
            <a:chExt cx="161700" cy="641982"/>
          </a:xfrm>
        </p:grpSpPr>
        <p:sp>
          <p:nvSpPr>
            <p:cNvPr id="83" name="Google Shape;83;p6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64"/>
          <p:cNvSpPr/>
          <p:nvPr/>
        </p:nvSpPr>
        <p:spPr>
          <a:xfrm rot="-9000010" flipH="1">
            <a:off x="-621258"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4"/>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41454"/>
            </a:gs>
            <a:gs pos="100000">
              <a:srgbClr val="4E2CB3"/>
            </a:gs>
          </a:gsLst>
          <a:lin ang="5400700" scaled="0"/>
        </a:gradFill>
        <a:effectLst/>
      </p:bgPr>
    </p:bg>
    <p:spTree>
      <p:nvGrpSpPr>
        <p:cNvPr id="1" name="Shape 5"/>
        <p:cNvGrpSpPr/>
        <p:nvPr/>
      </p:nvGrpSpPr>
      <p:grpSpPr>
        <a:xfrm>
          <a:off x="0" y="0"/>
          <a:ext cx="0" cy="0"/>
          <a:chOff x="0" y="0"/>
          <a:chExt cx="0" cy="0"/>
        </a:xfrm>
      </p:grpSpPr>
      <p:sp>
        <p:nvSpPr>
          <p:cNvPr id="6" name="Google Shape;6;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9pPr>
          </a:lstStyle>
          <a:p>
            <a:endParaRPr/>
          </a:p>
        </p:txBody>
      </p:sp>
      <p:sp>
        <p:nvSpPr>
          <p:cNvPr id="7" name="Google Shape;7;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6"/>
              </a:buClr>
              <a:buSzPts val="1800"/>
              <a:buFont typeface="Sora"/>
              <a:buChar char="●"/>
              <a:defRPr sz="18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txBox="1">
            <a:spLocks noGrp="1"/>
          </p:cNvSpPr>
          <p:nvPr>
            <p:ph type="ctrTitle"/>
          </p:nvPr>
        </p:nvSpPr>
        <p:spPr>
          <a:xfrm>
            <a:off x="158200" y="376550"/>
            <a:ext cx="8985800" cy="162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dirty="0">
                <a:solidFill>
                  <a:srgbClr val="FFC000"/>
                </a:solidFill>
              </a:rPr>
              <a:t>Phân tích tình hình hoạt động của voucher trên OneU</a:t>
            </a:r>
            <a:endParaRPr dirty="0">
              <a:solidFill>
                <a:srgbClr val="FFC000"/>
              </a:solidFill>
            </a:endParaRPr>
          </a:p>
        </p:txBody>
      </p:sp>
      <p:sp>
        <p:nvSpPr>
          <p:cNvPr id="387" name="Google Shape;387;p1"/>
          <p:cNvSpPr txBox="1">
            <a:spLocks noGrp="1"/>
          </p:cNvSpPr>
          <p:nvPr>
            <p:ph type="subTitle" idx="1"/>
          </p:nvPr>
        </p:nvSpPr>
        <p:spPr>
          <a:xfrm>
            <a:off x="2214300" y="2244725"/>
            <a:ext cx="3491400" cy="103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300" b="1">
                <a:solidFill>
                  <a:srgbClr val="FFC000"/>
                </a:solidFill>
                <a:latin typeface="Times New Roman"/>
                <a:ea typeface="Times New Roman"/>
                <a:cs typeface="Times New Roman"/>
                <a:sym typeface="Times New Roman"/>
              </a:rPr>
              <a:t>Trần Mạnh Thắng</a:t>
            </a:r>
            <a:endParaRPr sz="2300" b="1">
              <a:solidFill>
                <a:srgbClr val="FFC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endParaRPr b="1">
              <a:solidFill>
                <a:srgbClr val="FFC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a:latin typeface="Times New Roman"/>
              <a:ea typeface="Times New Roman"/>
              <a:cs typeface="Times New Roman"/>
              <a:sym typeface="Times New Roman"/>
            </a:endParaRPr>
          </a:p>
        </p:txBody>
      </p:sp>
      <p:sp>
        <p:nvSpPr>
          <p:cNvPr id="388" name="Google Shape;388;p1"/>
          <p:cNvSpPr/>
          <p:nvPr/>
        </p:nvSpPr>
        <p:spPr>
          <a:xfrm rot="10800000" flipH="1">
            <a:off x="4561350" y="2633806"/>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9" name="Google Shape;389;p1"/>
          <p:cNvGrpSpPr/>
          <p:nvPr/>
        </p:nvGrpSpPr>
        <p:grpSpPr>
          <a:xfrm>
            <a:off x="5249755" y="2160197"/>
            <a:ext cx="3299908" cy="2640202"/>
            <a:chOff x="946249" y="2346025"/>
            <a:chExt cx="3067970" cy="2454632"/>
          </a:xfrm>
        </p:grpSpPr>
        <p:sp>
          <p:nvSpPr>
            <p:cNvPr id="390" name="Google Shape;390;p1"/>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01" name="Google Shape;601;p1"/>
          <p:cNvCxnSpPr/>
          <p:nvPr/>
        </p:nvCxnSpPr>
        <p:spPr>
          <a:xfrm>
            <a:off x="-3175" y="2701925"/>
            <a:ext cx="4564500" cy="0"/>
          </a:xfrm>
          <a:prstGeom prst="straightConnector1">
            <a:avLst/>
          </a:prstGeom>
          <a:noFill/>
          <a:ln w="19050" cap="flat" cmpd="sng">
            <a:solidFill>
              <a:schemeClr val="accent1"/>
            </a:solidFill>
            <a:prstDash val="solid"/>
            <a:round/>
            <a:headEnd type="none" w="sm" len="sm"/>
            <a:tailEnd type="none" w="sm" len="sm"/>
          </a:ln>
        </p:spPr>
      </p:cxnSp>
      <p:grpSp>
        <p:nvGrpSpPr>
          <p:cNvPr id="602" name="Google Shape;602;p1"/>
          <p:cNvGrpSpPr/>
          <p:nvPr/>
        </p:nvGrpSpPr>
        <p:grpSpPr>
          <a:xfrm>
            <a:off x="513075" y="852100"/>
            <a:ext cx="8082200" cy="3384525"/>
            <a:chOff x="513075" y="852100"/>
            <a:chExt cx="8082200" cy="3384525"/>
          </a:xfrm>
        </p:grpSpPr>
        <p:sp>
          <p:nvSpPr>
            <p:cNvPr id="603" name="Google Shape;603;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rot="10800000" flipH="1">
              <a:off x="1537611" y="3487164"/>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9" name="Google Shape;609;p1"/>
            <p:cNvGrpSpPr/>
            <p:nvPr/>
          </p:nvGrpSpPr>
          <p:grpSpPr>
            <a:xfrm>
              <a:off x="1135320" y="2873426"/>
              <a:ext cx="545147" cy="506901"/>
              <a:chOff x="4818730" y="3307263"/>
              <a:chExt cx="1827512" cy="1699300"/>
            </a:xfrm>
          </p:grpSpPr>
          <p:sp>
            <p:nvSpPr>
              <p:cNvPr id="610" name="Google Shape;610;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rot="-2700000">
                <a:off x="5618569" y="3354448"/>
                <a:ext cx="227830" cy="227830"/>
              </a:xfrm>
              <a:prstGeom prst="plus">
                <a:avLst>
                  <a:gd name="adj" fmla="val 39015"/>
                </a:avLst>
              </a:pr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rot="-2700000">
                <a:off x="6371227" y="3698723"/>
                <a:ext cx="227830" cy="227830"/>
              </a:xfrm>
              <a:prstGeom prst="plus">
                <a:avLst>
                  <a:gd name="adj" fmla="val 39015"/>
                </a:avLst>
              </a:pr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rot="-2700000">
                <a:off x="5242240" y="4042998"/>
                <a:ext cx="227830" cy="227830"/>
              </a:xfrm>
              <a:prstGeom prst="plus">
                <a:avLst>
                  <a:gd name="adj" fmla="val 39015"/>
                </a:avLst>
              </a:prstGeom>
              <a:solidFill>
                <a:srgbClr val="FFFFFF">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0" y="1795420"/>
            <a:ext cx="4372694" cy="1846629"/>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200" dirty="0">
                <a:solidFill>
                  <a:srgbClr val="FFFFFF"/>
                </a:solidFill>
              </a:rPr>
              <a:t>Các ngành hàng có nhiều voucher: Ẩm thực, Nhà cửa – Đời sống, Sức khoẻ - Làm đẹp, Thời trang và Phong cách sống, Vận tải – Giao vận. </a:t>
            </a:r>
          </a:p>
          <a:p>
            <a:pPr marL="285750" lvl="0" indent="-285750" algn="l" rtl="0">
              <a:spcBef>
                <a:spcPts val="0"/>
              </a:spcBef>
              <a:spcAft>
                <a:spcPts val="0"/>
              </a:spcAft>
              <a:buFont typeface="Arial" panose="020B0604020202020204" pitchFamily="34" charset="0"/>
              <a:buChar char="•"/>
            </a:pPr>
            <a:r>
              <a:rPr lang="en" sz="1200" dirty="0">
                <a:solidFill>
                  <a:srgbClr val="FFFFFF"/>
                </a:solidFill>
              </a:rPr>
              <a:t>Các ngành hàng này cũng có số lượng giao dịch và số lượng người dùng cao, trong đó cao nhất là Ẩm thực vì đây là đây là nhu cầu hàng ngày của người dân.</a:t>
            </a:r>
          </a:p>
          <a:p>
            <a:pPr marL="285750" lvl="0" indent="-285750" algn="l" rtl="0">
              <a:spcBef>
                <a:spcPts val="0"/>
              </a:spcBef>
              <a:spcAft>
                <a:spcPts val="0"/>
              </a:spcAft>
              <a:buFont typeface="Arial" panose="020B0604020202020204" pitchFamily="34" charset="0"/>
              <a:buChar char="•"/>
            </a:pPr>
            <a:r>
              <a:rPr lang="en" sz="1200" dirty="0">
                <a:solidFill>
                  <a:srgbClr val="FFFFFF"/>
                </a:solidFill>
              </a:rPr>
              <a:t>Ngành hàng như Giáo dục, Dịch vụ tài chính ít có voucher và số lượng giao dịch, người dùng cũng thấp vì mang tính thời điểm khá nhiều.</a:t>
            </a:r>
            <a:endParaRPr sz="1200" dirty="0">
              <a:solidFill>
                <a:srgbClr val="FFFFFF"/>
              </a:solidFill>
            </a:endParaRPr>
          </a:p>
        </p:txBody>
      </p:sp>
      <p:pic>
        <p:nvPicPr>
          <p:cNvPr id="3" name="Picture 2">
            <a:extLst>
              <a:ext uri="{FF2B5EF4-FFF2-40B4-BE49-F238E27FC236}">
                <a16:creationId xmlns:a16="http://schemas.microsoft.com/office/drawing/2014/main" id="{BD7D6103-BC86-DD23-1D85-37A78F70DE13}"/>
              </a:ext>
            </a:extLst>
          </p:cNvPr>
          <p:cNvPicPr>
            <a:picLocks noChangeAspect="1"/>
          </p:cNvPicPr>
          <p:nvPr/>
        </p:nvPicPr>
        <p:blipFill>
          <a:blip r:embed="rId3"/>
          <a:stretch>
            <a:fillRect/>
          </a:stretch>
        </p:blipFill>
        <p:spPr>
          <a:xfrm>
            <a:off x="4466572" y="1285488"/>
            <a:ext cx="4677428" cy="2962688"/>
          </a:xfrm>
          <a:prstGeom prst="rect">
            <a:avLst/>
          </a:prstGeom>
        </p:spPr>
      </p:pic>
      <p:sp>
        <p:nvSpPr>
          <p:cNvPr id="6" name="Google Shape;639;p2">
            <a:extLst>
              <a:ext uri="{FF2B5EF4-FFF2-40B4-BE49-F238E27FC236}">
                <a16:creationId xmlns:a16="http://schemas.microsoft.com/office/drawing/2014/main" id="{752E776D-D00C-F55F-7043-E1873D00ECB5}"/>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800" dirty="0">
                <a:solidFill>
                  <a:schemeClr val="accent4"/>
                </a:solidFill>
              </a:rPr>
              <a:t>Theo ngành hàng</a:t>
            </a:r>
            <a:endParaRPr sz="2800" dirty="0">
              <a:solidFill>
                <a:schemeClr val="accent4"/>
              </a:solidFill>
            </a:endParaRPr>
          </a:p>
        </p:txBody>
      </p:sp>
    </p:spTree>
    <p:extLst>
      <p:ext uri="{BB962C8B-B14F-4D97-AF65-F5344CB8AC3E}">
        <p14:creationId xmlns:p14="http://schemas.microsoft.com/office/powerpoint/2010/main" val="6221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2138550" y="3813011"/>
            <a:ext cx="4866899" cy="1292631"/>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discount có </a:t>
            </a:r>
            <a:r>
              <a:rPr lang="en-US" sz="1200" dirty="0" err="1">
                <a:solidFill>
                  <a:srgbClr val="FFFFFF"/>
                </a:solidFill>
              </a:rPr>
              <a:t>giá</a:t>
            </a:r>
            <a:r>
              <a:rPr lang="en-US" sz="1200" dirty="0">
                <a:solidFill>
                  <a:srgbClr val="FFFFFF"/>
                </a:solidFill>
              </a:rPr>
              <a:t> </a:t>
            </a:r>
            <a:r>
              <a:rPr lang="en-US" sz="1200" dirty="0" err="1">
                <a:solidFill>
                  <a:srgbClr val="FFFFFF"/>
                </a:solidFill>
              </a:rPr>
              <a:t>trị</a:t>
            </a:r>
            <a:r>
              <a:rPr lang="en-US" sz="1200" dirty="0">
                <a:solidFill>
                  <a:srgbClr val="FFFFFF"/>
                </a:solidFill>
              </a:rPr>
              <a:t> </a:t>
            </a:r>
            <a:r>
              <a:rPr lang="en-US" sz="1200" dirty="0" err="1">
                <a:solidFill>
                  <a:srgbClr val="FFFFFF"/>
                </a:solidFill>
              </a:rPr>
              <a:t>quy</a:t>
            </a:r>
            <a:r>
              <a:rPr lang="en-US" sz="1200" dirty="0">
                <a:solidFill>
                  <a:srgbClr val="FFFFFF"/>
                </a:solidFill>
              </a:rPr>
              <a:t> </a:t>
            </a:r>
            <a:r>
              <a:rPr lang="en-US" sz="1200" dirty="0" err="1">
                <a:solidFill>
                  <a:srgbClr val="FFFFFF"/>
                </a:solidFill>
              </a:rPr>
              <a:t>đổi</a:t>
            </a:r>
            <a:r>
              <a:rPr lang="en-US" sz="1200" dirty="0">
                <a:solidFill>
                  <a:srgbClr val="FFFFFF"/>
                </a:solidFill>
              </a:rPr>
              <a:t> </a:t>
            </a:r>
            <a:r>
              <a:rPr lang="en-US" sz="1200" dirty="0" err="1">
                <a:solidFill>
                  <a:srgbClr val="FFFFFF"/>
                </a:solidFill>
              </a:rPr>
              <a:t>bằng</a:t>
            </a:r>
            <a:r>
              <a:rPr lang="en-US" sz="1200" dirty="0">
                <a:solidFill>
                  <a:srgbClr val="FFFFFF"/>
                </a:solidFill>
              </a:rPr>
              <a:t> </a:t>
            </a:r>
            <a:r>
              <a:rPr lang="en-US" sz="1200" dirty="0" err="1">
                <a:solidFill>
                  <a:srgbClr val="FFFFFF"/>
                </a:solidFill>
              </a:rPr>
              <a:t>tiền</a:t>
            </a:r>
            <a:r>
              <a:rPr lang="en-US" sz="1200" dirty="0">
                <a:solidFill>
                  <a:srgbClr val="FFFFFF"/>
                </a:solidFill>
              </a:rPr>
              <a:t>:</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tập</a:t>
            </a:r>
            <a:r>
              <a:rPr lang="en-US" sz="1200" dirty="0">
                <a:solidFill>
                  <a:srgbClr val="FFFFFF"/>
                </a:solidFill>
              </a:rPr>
              <a:t> </a:t>
            </a:r>
            <a:r>
              <a:rPr lang="en-US" sz="1200" dirty="0" err="1">
                <a:solidFill>
                  <a:srgbClr val="FFFFFF"/>
                </a:solidFill>
              </a:rPr>
              <a:t>trung</a:t>
            </a:r>
            <a:r>
              <a:rPr lang="en-US" sz="1200" dirty="0">
                <a:solidFill>
                  <a:srgbClr val="FFFFFF"/>
                </a:solidFill>
              </a:rPr>
              <a:t> </a:t>
            </a:r>
            <a:r>
              <a:rPr lang="en-US" sz="1200" dirty="0" err="1">
                <a:solidFill>
                  <a:srgbClr val="FFFFFF"/>
                </a:solidFill>
              </a:rPr>
              <a:t>từ</a:t>
            </a:r>
            <a:r>
              <a:rPr lang="en-US" sz="1200" dirty="0">
                <a:solidFill>
                  <a:srgbClr val="FFFFFF"/>
                </a:solidFill>
              </a:rPr>
              <a:t> 20.000đ – 50.000đ</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tập</a:t>
            </a:r>
            <a:r>
              <a:rPr lang="en-US" sz="1200" dirty="0">
                <a:solidFill>
                  <a:srgbClr val="FFFFFF"/>
                </a:solidFill>
              </a:rPr>
              <a:t> </a:t>
            </a:r>
            <a:r>
              <a:rPr lang="en-US" sz="1200" dirty="0" err="1">
                <a:solidFill>
                  <a:srgbClr val="FFFFFF"/>
                </a:solidFill>
              </a:rPr>
              <a:t>trung</a:t>
            </a:r>
            <a:r>
              <a:rPr lang="en-US" sz="1200" dirty="0">
                <a:solidFill>
                  <a:srgbClr val="FFFFFF"/>
                </a:solidFill>
              </a:rPr>
              <a:t> </a:t>
            </a:r>
            <a:r>
              <a:rPr lang="en-US" sz="1200" dirty="0" err="1">
                <a:solidFill>
                  <a:srgbClr val="FFFFFF"/>
                </a:solidFill>
              </a:rPr>
              <a:t>từ</a:t>
            </a:r>
            <a:r>
              <a:rPr lang="en-US" sz="1200" dirty="0">
                <a:solidFill>
                  <a:srgbClr val="FFFFFF"/>
                </a:solidFill>
              </a:rPr>
              <a:t> 10.000đ – 50.000đ</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 Phong </a:t>
            </a:r>
            <a:r>
              <a:rPr lang="en-US" sz="1200" dirty="0" err="1">
                <a:solidFill>
                  <a:srgbClr val="FFFFFF"/>
                </a:solidFill>
              </a:rPr>
              <a:t>cách</a:t>
            </a:r>
            <a:r>
              <a:rPr lang="en-US" sz="1200" dirty="0">
                <a:solidFill>
                  <a:srgbClr val="FFFFFF"/>
                </a:solidFill>
              </a:rPr>
              <a:t> </a:t>
            </a:r>
            <a:r>
              <a:rPr lang="en-US" sz="1200" dirty="0" err="1">
                <a:solidFill>
                  <a:srgbClr val="FFFFFF"/>
                </a:solidFill>
              </a:rPr>
              <a:t>sống</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dưới</a:t>
            </a:r>
            <a:r>
              <a:rPr lang="en-US" sz="1200" dirty="0">
                <a:solidFill>
                  <a:srgbClr val="FFFFFF"/>
                </a:solidFill>
              </a:rPr>
              <a:t> 200.000đ</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Vận</a:t>
            </a:r>
            <a:r>
              <a:rPr lang="en-US" sz="1200" dirty="0">
                <a:solidFill>
                  <a:srgbClr val="FFFFFF"/>
                </a:solidFill>
              </a:rPr>
              <a:t> </a:t>
            </a:r>
            <a:r>
              <a:rPr lang="en-US" sz="1200" dirty="0" err="1">
                <a:solidFill>
                  <a:srgbClr val="FFFFFF"/>
                </a:solidFill>
              </a:rPr>
              <a:t>tải</a:t>
            </a:r>
            <a:r>
              <a:rPr lang="en-US" sz="1200" dirty="0">
                <a:solidFill>
                  <a:srgbClr val="FFFFFF"/>
                </a:solidFill>
              </a:rPr>
              <a:t> – Giao </a:t>
            </a:r>
            <a:r>
              <a:rPr lang="en-US" sz="1200" dirty="0" err="1">
                <a:solidFill>
                  <a:srgbClr val="FFFFFF"/>
                </a:solidFill>
              </a:rPr>
              <a:t>vận</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là 20.000đ</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Nhà</a:t>
            </a:r>
            <a:r>
              <a:rPr lang="en-US" sz="1200" dirty="0">
                <a:solidFill>
                  <a:srgbClr val="FFFFFF"/>
                </a:solidFill>
              </a:rPr>
              <a:t> </a:t>
            </a:r>
            <a:r>
              <a:rPr lang="en-US" sz="1200" dirty="0" err="1">
                <a:solidFill>
                  <a:srgbClr val="FFFFFF"/>
                </a:solidFill>
              </a:rPr>
              <a:t>cửa</a:t>
            </a:r>
            <a:r>
              <a:rPr lang="en-US" sz="1200" dirty="0">
                <a:solidFill>
                  <a:srgbClr val="FFFFFF"/>
                </a:solidFill>
              </a:rPr>
              <a:t> – </a:t>
            </a:r>
            <a:r>
              <a:rPr lang="en-US" sz="1200" dirty="0" err="1">
                <a:solidFill>
                  <a:srgbClr val="FFFFFF"/>
                </a:solidFill>
              </a:rPr>
              <a:t>Đời</a:t>
            </a:r>
            <a:r>
              <a:rPr lang="en-US" sz="1200" dirty="0">
                <a:solidFill>
                  <a:srgbClr val="FFFFFF"/>
                </a:solidFill>
              </a:rPr>
              <a:t> </a:t>
            </a:r>
            <a:r>
              <a:rPr lang="en-US" sz="1200" dirty="0" err="1">
                <a:solidFill>
                  <a:srgbClr val="FFFFFF"/>
                </a:solidFill>
              </a:rPr>
              <a:t>sống</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dưới</a:t>
            </a:r>
            <a:r>
              <a:rPr lang="en-US" sz="1200" dirty="0">
                <a:solidFill>
                  <a:srgbClr val="FFFFFF"/>
                </a:solidFill>
              </a:rPr>
              <a:t> 200.000đ</a:t>
            </a:r>
            <a:endParaRPr sz="1200" dirty="0">
              <a:solidFill>
                <a:srgbClr val="FFFFFF"/>
              </a:solidFill>
            </a:endParaRPr>
          </a:p>
        </p:txBody>
      </p:sp>
      <p:pic>
        <p:nvPicPr>
          <p:cNvPr id="4" name="Picture 3">
            <a:extLst>
              <a:ext uri="{FF2B5EF4-FFF2-40B4-BE49-F238E27FC236}">
                <a16:creationId xmlns:a16="http://schemas.microsoft.com/office/drawing/2014/main" id="{A9DAC265-C375-26A0-4B8D-FBB52F370AC7}"/>
              </a:ext>
            </a:extLst>
          </p:cNvPr>
          <p:cNvPicPr>
            <a:picLocks noChangeAspect="1"/>
          </p:cNvPicPr>
          <p:nvPr/>
        </p:nvPicPr>
        <p:blipFill>
          <a:blip r:embed="rId3"/>
          <a:stretch>
            <a:fillRect/>
          </a:stretch>
        </p:blipFill>
        <p:spPr>
          <a:xfrm>
            <a:off x="0" y="1141505"/>
            <a:ext cx="9144000" cy="2656141"/>
          </a:xfrm>
          <a:prstGeom prst="rect">
            <a:avLst/>
          </a:prstGeom>
        </p:spPr>
      </p:pic>
      <p:sp>
        <p:nvSpPr>
          <p:cNvPr id="6" name="Google Shape;639;p2">
            <a:extLst>
              <a:ext uri="{FF2B5EF4-FFF2-40B4-BE49-F238E27FC236}">
                <a16:creationId xmlns:a16="http://schemas.microsoft.com/office/drawing/2014/main" id="{C5E65FAF-C6AB-72A0-A256-3B47FCA1BFB5}"/>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err="1">
                <a:solidFill>
                  <a:schemeClr val="accent4"/>
                </a:solidFill>
              </a:rPr>
              <a:t>Phân</a:t>
            </a:r>
            <a:r>
              <a:rPr lang="en-US" sz="2800" dirty="0">
                <a:solidFill>
                  <a:schemeClr val="accent4"/>
                </a:solidFill>
              </a:rPr>
              <a:t> </a:t>
            </a:r>
            <a:r>
              <a:rPr lang="en-US" sz="2800" dirty="0" err="1">
                <a:solidFill>
                  <a:schemeClr val="accent4"/>
                </a:solidFill>
              </a:rPr>
              <a:t>phối</a:t>
            </a:r>
            <a:r>
              <a:rPr lang="en-US" sz="2800" dirty="0">
                <a:solidFill>
                  <a:schemeClr val="accent4"/>
                </a:solidFill>
              </a:rPr>
              <a:t> discount </a:t>
            </a:r>
            <a:r>
              <a:rPr lang="en-US" sz="2800" dirty="0" err="1">
                <a:solidFill>
                  <a:schemeClr val="accent4"/>
                </a:solidFill>
              </a:rPr>
              <a:t>theo</a:t>
            </a:r>
            <a:r>
              <a:rPr lang="en-US" sz="2800" dirty="0">
                <a:solidFill>
                  <a:schemeClr val="accent4"/>
                </a:solidFill>
              </a:rPr>
              <a:t> top 5 </a:t>
            </a:r>
            <a:r>
              <a:rPr lang="en-US" sz="2800" dirty="0" err="1">
                <a:solidFill>
                  <a:schemeClr val="accent4"/>
                </a:solidFill>
              </a:rPr>
              <a:t>ngành</a:t>
            </a:r>
            <a:r>
              <a:rPr lang="en-US" sz="2800" dirty="0">
                <a:solidFill>
                  <a:schemeClr val="accent4"/>
                </a:solidFill>
              </a:rPr>
              <a:t> </a:t>
            </a:r>
            <a:r>
              <a:rPr lang="en-US" sz="2800" dirty="0" err="1">
                <a:solidFill>
                  <a:schemeClr val="accent4"/>
                </a:solidFill>
              </a:rPr>
              <a:t>hàng</a:t>
            </a:r>
            <a:r>
              <a:rPr lang="en-US" sz="2800" dirty="0">
                <a:solidFill>
                  <a:schemeClr val="accent4"/>
                </a:solidFill>
              </a:rPr>
              <a:t> </a:t>
            </a:r>
            <a:r>
              <a:rPr lang="en-US" sz="2800" dirty="0" err="1">
                <a:solidFill>
                  <a:schemeClr val="accent4"/>
                </a:solidFill>
              </a:rPr>
              <a:t>phổ</a:t>
            </a:r>
            <a:r>
              <a:rPr lang="en-US" sz="2800" dirty="0">
                <a:solidFill>
                  <a:schemeClr val="accent4"/>
                </a:solidFill>
              </a:rPr>
              <a:t> </a:t>
            </a:r>
            <a:r>
              <a:rPr lang="en-US" sz="2800" dirty="0" err="1">
                <a:solidFill>
                  <a:schemeClr val="accent4"/>
                </a:solidFill>
              </a:rPr>
              <a:t>biến</a:t>
            </a:r>
            <a:endParaRPr sz="2800" dirty="0">
              <a:solidFill>
                <a:schemeClr val="accent4"/>
              </a:solidFill>
            </a:endParaRPr>
          </a:p>
        </p:txBody>
      </p:sp>
    </p:spTree>
    <p:extLst>
      <p:ext uri="{BB962C8B-B14F-4D97-AF65-F5344CB8AC3E}">
        <p14:creationId xmlns:p14="http://schemas.microsoft.com/office/powerpoint/2010/main" val="196492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2138550" y="3820506"/>
            <a:ext cx="4866899" cy="1107965"/>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discount có </a:t>
            </a:r>
            <a:r>
              <a:rPr lang="en-US" sz="1200" dirty="0" err="1">
                <a:solidFill>
                  <a:srgbClr val="FFFFFF"/>
                </a:solidFill>
              </a:rPr>
              <a:t>giá</a:t>
            </a:r>
            <a:r>
              <a:rPr lang="en-US" sz="1200" dirty="0">
                <a:solidFill>
                  <a:srgbClr val="FFFFFF"/>
                </a:solidFill>
              </a:rPr>
              <a:t> </a:t>
            </a:r>
            <a:r>
              <a:rPr lang="en-US" sz="1200" dirty="0" err="1">
                <a:solidFill>
                  <a:srgbClr val="FFFFFF"/>
                </a:solidFill>
              </a:rPr>
              <a:t>trị</a:t>
            </a:r>
            <a:r>
              <a:rPr lang="en-US" sz="1200" dirty="0">
                <a:solidFill>
                  <a:srgbClr val="FFFFFF"/>
                </a:solidFill>
              </a:rPr>
              <a:t> </a:t>
            </a:r>
            <a:r>
              <a:rPr lang="en-US" sz="1200" dirty="0" err="1">
                <a:solidFill>
                  <a:srgbClr val="FFFFFF"/>
                </a:solidFill>
              </a:rPr>
              <a:t>quy</a:t>
            </a:r>
            <a:r>
              <a:rPr lang="en-US" sz="1200" dirty="0">
                <a:solidFill>
                  <a:srgbClr val="FFFFFF"/>
                </a:solidFill>
              </a:rPr>
              <a:t> </a:t>
            </a:r>
            <a:r>
              <a:rPr lang="en-US" sz="1200" dirty="0" err="1">
                <a:solidFill>
                  <a:srgbClr val="FFFFFF"/>
                </a:solidFill>
              </a:rPr>
              <a:t>đổi</a:t>
            </a:r>
            <a:r>
              <a:rPr lang="en-US" sz="1200" dirty="0">
                <a:solidFill>
                  <a:srgbClr val="FFFFFF"/>
                </a:solidFill>
              </a:rPr>
              <a:t> </a:t>
            </a:r>
            <a:r>
              <a:rPr lang="en-US" sz="1200" dirty="0" err="1">
                <a:solidFill>
                  <a:srgbClr val="FFFFFF"/>
                </a:solidFill>
              </a:rPr>
              <a:t>bằng</a:t>
            </a:r>
            <a:r>
              <a:rPr lang="en-US" sz="1200" dirty="0">
                <a:solidFill>
                  <a:srgbClr val="FFFFFF"/>
                </a:solidFill>
              </a:rPr>
              <a:t> </a:t>
            </a:r>
            <a:r>
              <a:rPr lang="en-US" sz="1200" dirty="0" err="1">
                <a:solidFill>
                  <a:srgbClr val="FFFFFF"/>
                </a:solidFill>
              </a:rPr>
              <a:t>phần</a:t>
            </a:r>
            <a:r>
              <a:rPr lang="en-US" sz="1200" dirty="0">
                <a:solidFill>
                  <a:srgbClr val="FFFFFF"/>
                </a:solidFill>
              </a:rPr>
              <a:t> </a:t>
            </a:r>
            <a:r>
              <a:rPr lang="en-US" sz="1200" dirty="0" err="1">
                <a:solidFill>
                  <a:srgbClr val="FFFFFF"/>
                </a:solidFill>
              </a:rPr>
              <a:t>trăm</a:t>
            </a:r>
            <a:r>
              <a:rPr lang="en-US" sz="1200" dirty="0">
                <a:solidFill>
                  <a:srgbClr val="FFFFFF"/>
                </a:solidFill>
              </a:rPr>
              <a:t> </a:t>
            </a:r>
            <a:r>
              <a:rPr lang="en-US" sz="1200" dirty="0" err="1">
                <a:solidFill>
                  <a:srgbClr val="FFFFFF"/>
                </a:solidFill>
              </a:rPr>
              <a:t>đơn</a:t>
            </a:r>
            <a:r>
              <a:rPr lang="en-US" sz="1200" dirty="0">
                <a:solidFill>
                  <a:srgbClr val="FFFFFF"/>
                </a:solidFill>
              </a:rPr>
              <a:t> </a:t>
            </a:r>
            <a:r>
              <a:rPr lang="en-US" sz="1200" dirty="0" err="1">
                <a:solidFill>
                  <a:srgbClr val="FFFFFF"/>
                </a:solidFill>
              </a:rPr>
              <a:t>hàng</a:t>
            </a:r>
            <a:r>
              <a:rPr lang="en-US" sz="1200" dirty="0">
                <a:solidFill>
                  <a:srgbClr val="FFFFFF"/>
                </a:solidFill>
              </a:rPr>
              <a:t>:</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tập</a:t>
            </a:r>
            <a:r>
              <a:rPr lang="en-US" sz="1200" dirty="0">
                <a:solidFill>
                  <a:srgbClr val="FFFFFF"/>
                </a:solidFill>
              </a:rPr>
              <a:t> </a:t>
            </a:r>
            <a:r>
              <a:rPr lang="en-US" sz="1200" dirty="0" err="1">
                <a:solidFill>
                  <a:srgbClr val="FFFFFF"/>
                </a:solidFill>
              </a:rPr>
              <a:t>trung</a:t>
            </a:r>
            <a:r>
              <a:rPr lang="en-US" sz="1200" dirty="0">
                <a:solidFill>
                  <a:srgbClr val="FFFFFF"/>
                </a:solidFill>
              </a:rPr>
              <a:t> </a:t>
            </a:r>
            <a:r>
              <a:rPr lang="en-US" sz="1200" dirty="0" err="1">
                <a:solidFill>
                  <a:srgbClr val="FFFFFF"/>
                </a:solidFill>
              </a:rPr>
              <a:t>từ</a:t>
            </a:r>
            <a:r>
              <a:rPr lang="en-US" sz="1200" dirty="0">
                <a:solidFill>
                  <a:srgbClr val="FFFFFF"/>
                </a:solidFill>
              </a:rPr>
              <a:t> 20% – 30%</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tập</a:t>
            </a:r>
            <a:r>
              <a:rPr lang="en-US" sz="1200" dirty="0">
                <a:solidFill>
                  <a:srgbClr val="FFFFFF"/>
                </a:solidFill>
              </a:rPr>
              <a:t> </a:t>
            </a:r>
            <a:r>
              <a:rPr lang="en-US" sz="1200" dirty="0" err="1">
                <a:solidFill>
                  <a:srgbClr val="FFFFFF"/>
                </a:solidFill>
              </a:rPr>
              <a:t>trung</a:t>
            </a:r>
            <a:r>
              <a:rPr lang="en-US" sz="1200" dirty="0">
                <a:solidFill>
                  <a:srgbClr val="FFFFFF"/>
                </a:solidFill>
              </a:rPr>
              <a:t> </a:t>
            </a:r>
            <a:r>
              <a:rPr lang="en-US" sz="1200" dirty="0" err="1">
                <a:solidFill>
                  <a:srgbClr val="FFFFFF"/>
                </a:solidFill>
              </a:rPr>
              <a:t>từ</a:t>
            </a:r>
            <a:r>
              <a:rPr lang="en-US" sz="1200" dirty="0">
                <a:solidFill>
                  <a:srgbClr val="FFFFFF"/>
                </a:solidFill>
              </a:rPr>
              <a:t> 7% – 10%</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Vận</a:t>
            </a:r>
            <a:r>
              <a:rPr lang="en-US" sz="1200" dirty="0">
                <a:solidFill>
                  <a:srgbClr val="FFFFFF"/>
                </a:solidFill>
              </a:rPr>
              <a:t> </a:t>
            </a:r>
            <a:r>
              <a:rPr lang="en-US" sz="1200" dirty="0" err="1">
                <a:solidFill>
                  <a:srgbClr val="FFFFFF"/>
                </a:solidFill>
              </a:rPr>
              <a:t>tải</a:t>
            </a:r>
            <a:r>
              <a:rPr lang="en-US" sz="1200" dirty="0">
                <a:solidFill>
                  <a:srgbClr val="FFFFFF"/>
                </a:solidFill>
              </a:rPr>
              <a:t> – Giao </a:t>
            </a:r>
            <a:r>
              <a:rPr lang="en-US" sz="1200" dirty="0" err="1">
                <a:solidFill>
                  <a:srgbClr val="FFFFFF"/>
                </a:solidFill>
              </a:rPr>
              <a:t>vận</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là 20%</a:t>
            </a:r>
          </a:p>
          <a:p>
            <a:pPr marL="285750" lvl="0" indent="-285750" algn="l" rtl="0">
              <a:spcBef>
                <a:spcPts val="0"/>
              </a:spcBef>
              <a:spcAft>
                <a:spcPts val="0"/>
              </a:spcAft>
              <a:buFont typeface="Arial" panose="020B0604020202020204" pitchFamily="34" charset="0"/>
              <a:buChar char="•"/>
            </a:pPr>
            <a:r>
              <a:rPr lang="en-US" sz="1200" dirty="0" err="1">
                <a:solidFill>
                  <a:srgbClr val="FFFFFF"/>
                </a:solidFill>
              </a:rPr>
              <a:t>Nhà</a:t>
            </a:r>
            <a:r>
              <a:rPr lang="en-US" sz="1200" dirty="0">
                <a:solidFill>
                  <a:srgbClr val="FFFFFF"/>
                </a:solidFill>
              </a:rPr>
              <a:t> </a:t>
            </a:r>
            <a:r>
              <a:rPr lang="en-US" sz="1200" dirty="0" err="1">
                <a:solidFill>
                  <a:srgbClr val="FFFFFF"/>
                </a:solidFill>
              </a:rPr>
              <a:t>cửa</a:t>
            </a:r>
            <a:r>
              <a:rPr lang="en-US" sz="1200" dirty="0">
                <a:solidFill>
                  <a:srgbClr val="FFFFFF"/>
                </a:solidFill>
              </a:rPr>
              <a:t> – </a:t>
            </a:r>
            <a:r>
              <a:rPr lang="en-US" sz="1200" dirty="0" err="1">
                <a:solidFill>
                  <a:srgbClr val="FFFFFF"/>
                </a:solidFill>
              </a:rPr>
              <a:t>Đời</a:t>
            </a:r>
            <a:r>
              <a:rPr lang="en-US" sz="1200" dirty="0">
                <a:solidFill>
                  <a:srgbClr val="FFFFFF"/>
                </a:solidFill>
              </a:rPr>
              <a:t> </a:t>
            </a:r>
            <a:r>
              <a:rPr lang="en-US" sz="1200" dirty="0" err="1">
                <a:solidFill>
                  <a:srgbClr val="FFFFFF"/>
                </a:solidFill>
              </a:rPr>
              <a:t>sống</a:t>
            </a:r>
            <a:r>
              <a:rPr lang="en-US" sz="1200" dirty="0">
                <a:solidFill>
                  <a:srgbClr val="FFFFFF"/>
                </a:solidFill>
              </a:rPr>
              <a:t>: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là 50%</a:t>
            </a:r>
            <a:endParaRPr sz="1200" dirty="0">
              <a:solidFill>
                <a:srgbClr val="FFFFFF"/>
              </a:solidFill>
            </a:endParaRPr>
          </a:p>
        </p:txBody>
      </p:sp>
      <p:pic>
        <p:nvPicPr>
          <p:cNvPr id="3" name="Picture 2">
            <a:extLst>
              <a:ext uri="{FF2B5EF4-FFF2-40B4-BE49-F238E27FC236}">
                <a16:creationId xmlns:a16="http://schemas.microsoft.com/office/drawing/2014/main" id="{462984E9-DE1F-7F04-6545-549956570013}"/>
              </a:ext>
            </a:extLst>
          </p:cNvPr>
          <p:cNvPicPr>
            <a:picLocks noChangeAspect="1"/>
          </p:cNvPicPr>
          <p:nvPr/>
        </p:nvPicPr>
        <p:blipFill>
          <a:blip r:embed="rId3"/>
          <a:stretch>
            <a:fillRect/>
          </a:stretch>
        </p:blipFill>
        <p:spPr>
          <a:xfrm>
            <a:off x="-1" y="1157923"/>
            <a:ext cx="9144000" cy="2649871"/>
          </a:xfrm>
          <a:prstGeom prst="rect">
            <a:avLst/>
          </a:prstGeom>
        </p:spPr>
      </p:pic>
      <p:sp>
        <p:nvSpPr>
          <p:cNvPr id="7" name="Google Shape;639;p2">
            <a:extLst>
              <a:ext uri="{FF2B5EF4-FFF2-40B4-BE49-F238E27FC236}">
                <a16:creationId xmlns:a16="http://schemas.microsoft.com/office/drawing/2014/main" id="{5E4D9F89-3FB8-FF03-3DD2-B8DFB8B1DF3E}"/>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err="1">
                <a:solidFill>
                  <a:schemeClr val="accent4"/>
                </a:solidFill>
              </a:rPr>
              <a:t>Phân</a:t>
            </a:r>
            <a:r>
              <a:rPr lang="en-US" sz="2800" dirty="0">
                <a:solidFill>
                  <a:schemeClr val="accent4"/>
                </a:solidFill>
              </a:rPr>
              <a:t> </a:t>
            </a:r>
            <a:r>
              <a:rPr lang="en-US" sz="2800" dirty="0" err="1">
                <a:solidFill>
                  <a:schemeClr val="accent4"/>
                </a:solidFill>
              </a:rPr>
              <a:t>phối</a:t>
            </a:r>
            <a:r>
              <a:rPr lang="en-US" sz="2800" dirty="0">
                <a:solidFill>
                  <a:schemeClr val="accent4"/>
                </a:solidFill>
              </a:rPr>
              <a:t> discount </a:t>
            </a:r>
            <a:r>
              <a:rPr lang="en-US" sz="2800" dirty="0" err="1">
                <a:solidFill>
                  <a:schemeClr val="accent4"/>
                </a:solidFill>
              </a:rPr>
              <a:t>theo</a:t>
            </a:r>
            <a:r>
              <a:rPr lang="en-US" sz="2800" dirty="0">
                <a:solidFill>
                  <a:schemeClr val="accent4"/>
                </a:solidFill>
              </a:rPr>
              <a:t> top 5 </a:t>
            </a:r>
            <a:r>
              <a:rPr lang="en-US" sz="2800" dirty="0" err="1">
                <a:solidFill>
                  <a:schemeClr val="accent4"/>
                </a:solidFill>
              </a:rPr>
              <a:t>ngành</a:t>
            </a:r>
            <a:r>
              <a:rPr lang="en-US" sz="2800" dirty="0">
                <a:solidFill>
                  <a:schemeClr val="accent4"/>
                </a:solidFill>
              </a:rPr>
              <a:t> </a:t>
            </a:r>
            <a:r>
              <a:rPr lang="en-US" sz="2800" dirty="0" err="1">
                <a:solidFill>
                  <a:schemeClr val="accent4"/>
                </a:solidFill>
              </a:rPr>
              <a:t>hàng</a:t>
            </a:r>
            <a:r>
              <a:rPr lang="en-US" sz="2800" dirty="0">
                <a:solidFill>
                  <a:schemeClr val="accent4"/>
                </a:solidFill>
              </a:rPr>
              <a:t> </a:t>
            </a:r>
            <a:r>
              <a:rPr lang="en-US" sz="2800" dirty="0" err="1">
                <a:solidFill>
                  <a:schemeClr val="accent4"/>
                </a:solidFill>
              </a:rPr>
              <a:t>phổ</a:t>
            </a:r>
            <a:r>
              <a:rPr lang="en-US" sz="2800" dirty="0">
                <a:solidFill>
                  <a:schemeClr val="accent4"/>
                </a:solidFill>
              </a:rPr>
              <a:t> </a:t>
            </a:r>
            <a:r>
              <a:rPr lang="en-US" sz="2800" dirty="0" err="1">
                <a:solidFill>
                  <a:schemeClr val="accent4"/>
                </a:solidFill>
              </a:rPr>
              <a:t>biến</a:t>
            </a:r>
            <a:endParaRPr sz="2800" dirty="0">
              <a:solidFill>
                <a:schemeClr val="accent4"/>
              </a:solidFill>
            </a:endParaRPr>
          </a:p>
        </p:txBody>
      </p:sp>
    </p:spTree>
    <p:extLst>
      <p:ext uri="{BB962C8B-B14F-4D97-AF65-F5344CB8AC3E}">
        <p14:creationId xmlns:p14="http://schemas.microsoft.com/office/powerpoint/2010/main" val="40743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720786" y="4289436"/>
            <a:ext cx="7546632" cy="923299"/>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 sz="1200" dirty="0">
                <a:solidFill>
                  <a:srgbClr val="FFFFFF"/>
                </a:solidFill>
              </a:rPr>
              <a:t>Ta có thể thấy các voucher code liên quan đến mảng Ẩm thực, đặc biệt là Highlands (Đồ uống), KFC (Đồ ăn – Nhà hàng) có mật độ sử dụng cao vượt trội. </a:t>
            </a:r>
          </a:p>
          <a:p>
            <a:pPr marL="171450" lvl="0" indent="-171450" algn="l" rtl="0">
              <a:spcBef>
                <a:spcPts val="0"/>
              </a:spcBef>
              <a:spcAft>
                <a:spcPts val="0"/>
              </a:spcAft>
              <a:buFont typeface="Arial" panose="020B0604020202020204" pitchFamily="34" charset="0"/>
              <a:buChar char="•"/>
            </a:pPr>
            <a:r>
              <a:rPr lang="en" sz="1200" dirty="0">
                <a:solidFill>
                  <a:srgbClr val="FFFFFF"/>
                </a:solidFill>
              </a:rPr>
              <a:t>Ngoài ra những voucher liên quan đến Tiện ích viễn thông (</a:t>
            </a:r>
            <a:r>
              <a:rPr lang="en-US" sz="1200" dirty="0" err="1">
                <a:solidFill>
                  <a:srgbClr val="FFFFFF"/>
                </a:solidFill>
              </a:rPr>
              <a:t>xXC</a:t>
            </a:r>
            <a:r>
              <a:rPr lang="en" sz="1200" dirty="0">
                <a:solidFill>
                  <a:srgbClr val="FFFFFF"/>
                </a:solidFill>
              </a:rPr>
              <a:t>3707, xXC3715, …) hay về Trang sức – phụ kiện (PNJ) cũng có mật độ sử dụng cao.</a:t>
            </a:r>
          </a:p>
        </p:txBody>
      </p:sp>
      <p:pic>
        <p:nvPicPr>
          <p:cNvPr id="4" name="Picture 3">
            <a:extLst>
              <a:ext uri="{FF2B5EF4-FFF2-40B4-BE49-F238E27FC236}">
                <a16:creationId xmlns:a16="http://schemas.microsoft.com/office/drawing/2014/main" id="{22B3741F-8B06-E05A-5E6D-D011F8548250}"/>
              </a:ext>
            </a:extLst>
          </p:cNvPr>
          <p:cNvPicPr>
            <a:picLocks noChangeAspect="1"/>
          </p:cNvPicPr>
          <p:nvPr/>
        </p:nvPicPr>
        <p:blipFill>
          <a:blip r:embed="rId3"/>
          <a:stretch>
            <a:fillRect/>
          </a:stretch>
        </p:blipFill>
        <p:spPr>
          <a:xfrm>
            <a:off x="108914" y="986387"/>
            <a:ext cx="8926171" cy="3305636"/>
          </a:xfrm>
          <a:prstGeom prst="rect">
            <a:avLst/>
          </a:prstGeom>
        </p:spPr>
      </p:pic>
      <p:sp>
        <p:nvSpPr>
          <p:cNvPr id="6" name="Google Shape;639;p2">
            <a:extLst>
              <a:ext uri="{FF2B5EF4-FFF2-40B4-BE49-F238E27FC236}">
                <a16:creationId xmlns:a16="http://schemas.microsoft.com/office/drawing/2014/main" id="{5A1BF69E-904D-4076-7964-6CAB94EB1FC2}"/>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800" dirty="0">
                <a:solidFill>
                  <a:schemeClr val="accent4"/>
                </a:solidFill>
              </a:rPr>
              <a:t>Voucher code phổ biến</a:t>
            </a:r>
            <a:endParaRPr sz="2800" dirty="0">
              <a:solidFill>
                <a:schemeClr val="accent4"/>
              </a:solidFill>
            </a:endParaRPr>
          </a:p>
        </p:txBody>
      </p:sp>
    </p:spTree>
    <p:extLst>
      <p:ext uri="{BB962C8B-B14F-4D97-AF65-F5344CB8AC3E}">
        <p14:creationId xmlns:p14="http://schemas.microsoft.com/office/powerpoint/2010/main" val="76032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720786" y="4379736"/>
            <a:ext cx="7546632" cy="738633"/>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Các voucher đang ít được sử dụng nhất chủ yếu thuộc về mảng Hàng không, Vận tải – Giao vận hay Bệnh viện – phòng khám. Điều này có thể lí giải được do các mảng này không phải nhu cầu thường xuyên của khách hàng</a:t>
            </a:r>
          </a:p>
        </p:txBody>
      </p:sp>
      <p:pic>
        <p:nvPicPr>
          <p:cNvPr id="4" name="Picture 3">
            <a:extLst>
              <a:ext uri="{FF2B5EF4-FFF2-40B4-BE49-F238E27FC236}">
                <a16:creationId xmlns:a16="http://schemas.microsoft.com/office/drawing/2014/main" id="{DB78DA5E-6136-0F96-2F52-2AB091E7D507}"/>
              </a:ext>
            </a:extLst>
          </p:cNvPr>
          <p:cNvPicPr>
            <a:picLocks noChangeAspect="1"/>
          </p:cNvPicPr>
          <p:nvPr/>
        </p:nvPicPr>
        <p:blipFill>
          <a:blip r:embed="rId3"/>
          <a:stretch>
            <a:fillRect/>
          </a:stretch>
        </p:blipFill>
        <p:spPr>
          <a:xfrm>
            <a:off x="127967" y="1073595"/>
            <a:ext cx="8888065" cy="3296110"/>
          </a:xfrm>
          <a:prstGeom prst="rect">
            <a:avLst/>
          </a:prstGeom>
        </p:spPr>
      </p:pic>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800" dirty="0">
                <a:solidFill>
                  <a:schemeClr val="accent4"/>
                </a:solidFill>
              </a:rPr>
              <a:t>Voucher code ít được sử dụng</a:t>
            </a:r>
            <a:endParaRPr sz="2800" dirty="0">
              <a:solidFill>
                <a:schemeClr val="accent4"/>
              </a:solidFill>
            </a:endParaRPr>
          </a:p>
        </p:txBody>
      </p:sp>
    </p:spTree>
    <p:extLst>
      <p:ext uri="{BB962C8B-B14F-4D97-AF65-F5344CB8AC3E}">
        <p14:creationId xmlns:p14="http://schemas.microsoft.com/office/powerpoint/2010/main" val="309904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174113" y="2028044"/>
            <a:ext cx="8605014" cy="1169521"/>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3200" dirty="0">
                <a:solidFill>
                  <a:schemeClr val="accent6"/>
                </a:solidFill>
              </a:rPr>
              <a:t>2. Phân tích chi tiết tình hình hoạt động của các category, sub_category</a:t>
            </a:r>
            <a:endParaRPr sz="3000" dirty="0">
              <a:solidFill>
                <a:schemeClr val="accent6"/>
              </a:solidFill>
            </a:endParaRPr>
          </a:p>
        </p:txBody>
      </p:sp>
    </p:spTree>
    <p:extLst>
      <p:ext uri="{BB962C8B-B14F-4D97-AF65-F5344CB8AC3E}">
        <p14:creationId xmlns:p14="http://schemas.microsoft.com/office/powerpoint/2010/main" val="165173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801662" y="4094826"/>
            <a:ext cx="7546632"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Đối với tổng giao dịch, nhóm nam giới tập trung nhiều vào mảng Ẩm thực. Tiếp đến là mảng Tiện ích – Nhà mạng, Thời trang – Phong cách sống</a:t>
            </a: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a.1 </a:t>
            </a:r>
            <a:r>
              <a:rPr lang="en-US" sz="2800" dirty="0" err="1">
                <a:solidFill>
                  <a:schemeClr val="accent4"/>
                </a:solidFill>
              </a:rPr>
              <a:t>Tổng</a:t>
            </a:r>
            <a:r>
              <a:rPr lang="en-US" sz="2800" dirty="0">
                <a:solidFill>
                  <a:schemeClr val="accent4"/>
                </a:solidFill>
              </a:rPr>
              <a:t> </a:t>
            </a:r>
            <a:r>
              <a:rPr lang="en-US" sz="2800" dirty="0" err="1">
                <a:solidFill>
                  <a:schemeClr val="accent4"/>
                </a:solidFill>
              </a:rPr>
              <a:t>giao</a:t>
            </a:r>
            <a:r>
              <a:rPr lang="en-US" sz="2800" dirty="0">
                <a:solidFill>
                  <a:schemeClr val="accent4"/>
                </a:solidFill>
              </a:rPr>
              <a:t> </a:t>
            </a:r>
            <a:r>
              <a:rPr lang="en-US" sz="2800" dirty="0" err="1">
                <a:solidFill>
                  <a:schemeClr val="accent4"/>
                </a:solidFill>
              </a:rPr>
              <a:t>dịch</a:t>
            </a:r>
            <a:r>
              <a:rPr lang="en-US" sz="2800" dirty="0">
                <a:solidFill>
                  <a:schemeClr val="accent4"/>
                </a:solidFill>
              </a:rPr>
              <a:t> - </a:t>
            </a:r>
            <a:r>
              <a:rPr lang="en-US" sz="2800" dirty="0" err="1">
                <a:solidFill>
                  <a:schemeClr val="accent4"/>
                </a:solidFill>
              </a:rPr>
              <a:t>nam</a:t>
            </a:r>
            <a:endParaRPr sz="2800" dirty="0">
              <a:solidFill>
                <a:schemeClr val="accent4"/>
              </a:solidFill>
            </a:endParaRPr>
          </a:p>
        </p:txBody>
      </p:sp>
      <p:pic>
        <p:nvPicPr>
          <p:cNvPr id="10" name="Picture 9">
            <a:extLst>
              <a:ext uri="{FF2B5EF4-FFF2-40B4-BE49-F238E27FC236}">
                <a16:creationId xmlns:a16="http://schemas.microsoft.com/office/drawing/2014/main" id="{AE3CAB1E-62C9-FE20-C8A5-27E5766F9DE6}"/>
              </a:ext>
            </a:extLst>
          </p:cNvPr>
          <p:cNvPicPr>
            <a:picLocks noChangeAspect="1"/>
          </p:cNvPicPr>
          <p:nvPr/>
        </p:nvPicPr>
        <p:blipFill>
          <a:blip r:embed="rId3"/>
          <a:stretch>
            <a:fillRect/>
          </a:stretch>
        </p:blipFill>
        <p:spPr>
          <a:xfrm>
            <a:off x="432810" y="1090406"/>
            <a:ext cx="8278380" cy="2962688"/>
          </a:xfrm>
          <a:prstGeom prst="rect">
            <a:avLst/>
          </a:prstGeom>
        </p:spPr>
      </p:pic>
    </p:spTree>
    <p:extLst>
      <p:ext uri="{BB962C8B-B14F-4D97-AF65-F5344CB8AC3E}">
        <p14:creationId xmlns:p14="http://schemas.microsoft.com/office/powerpoint/2010/main" val="418613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801662" y="3675106"/>
            <a:ext cx="7546632"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Đối với những voucher đã được redeem, nhóm nam giới tập trung nhiều vào mảng Tiện ích – Nhà mạng. Tiếp đến là mảng Ẩm thực. 2 mảng này vượt trội so với mảng đứng thứ 3 là Thời trang – Phong cách sống</a:t>
            </a: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a.1 </a:t>
            </a:r>
            <a:r>
              <a:rPr lang="en-US" sz="2800" dirty="0" err="1">
                <a:solidFill>
                  <a:schemeClr val="accent4"/>
                </a:solidFill>
              </a:rPr>
              <a:t>Tổng</a:t>
            </a:r>
            <a:r>
              <a:rPr lang="en-US" sz="2800" dirty="0">
                <a:solidFill>
                  <a:schemeClr val="accent4"/>
                </a:solidFill>
              </a:rPr>
              <a:t> </a:t>
            </a:r>
            <a:r>
              <a:rPr lang="en-US" sz="2800" dirty="0" err="1">
                <a:solidFill>
                  <a:schemeClr val="accent4"/>
                </a:solidFill>
              </a:rPr>
              <a:t>giao</a:t>
            </a:r>
            <a:r>
              <a:rPr lang="en-US" sz="2800" dirty="0">
                <a:solidFill>
                  <a:schemeClr val="accent4"/>
                </a:solidFill>
              </a:rPr>
              <a:t> </a:t>
            </a:r>
            <a:r>
              <a:rPr lang="en-US" sz="2800" dirty="0" err="1">
                <a:solidFill>
                  <a:schemeClr val="accent4"/>
                </a:solidFill>
              </a:rPr>
              <a:t>dịch</a:t>
            </a:r>
            <a:r>
              <a:rPr lang="en-US" sz="2800" dirty="0">
                <a:solidFill>
                  <a:schemeClr val="accent4"/>
                </a:solidFill>
              </a:rPr>
              <a:t> - </a:t>
            </a:r>
            <a:r>
              <a:rPr lang="en-US" sz="2800" dirty="0" err="1">
                <a:solidFill>
                  <a:schemeClr val="accent4"/>
                </a:solidFill>
              </a:rPr>
              <a:t>nam</a:t>
            </a:r>
            <a:endParaRPr sz="2800" dirty="0">
              <a:solidFill>
                <a:schemeClr val="accent4"/>
              </a:solidFill>
            </a:endParaRPr>
          </a:p>
        </p:txBody>
      </p:sp>
      <p:pic>
        <p:nvPicPr>
          <p:cNvPr id="10" name="Picture 9">
            <a:extLst>
              <a:ext uri="{FF2B5EF4-FFF2-40B4-BE49-F238E27FC236}">
                <a16:creationId xmlns:a16="http://schemas.microsoft.com/office/drawing/2014/main" id="{58A7EE07-CAA6-28AE-0438-1BD1D85FFB79}"/>
              </a:ext>
            </a:extLst>
          </p:cNvPr>
          <p:cNvPicPr>
            <a:picLocks noChangeAspect="1"/>
          </p:cNvPicPr>
          <p:nvPr/>
        </p:nvPicPr>
        <p:blipFill>
          <a:blip r:embed="rId3"/>
          <a:stretch>
            <a:fillRect/>
          </a:stretch>
        </p:blipFill>
        <p:spPr>
          <a:xfrm>
            <a:off x="0" y="1497209"/>
            <a:ext cx="9144000" cy="2149082"/>
          </a:xfrm>
          <a:prstGeom prst="rect">
            <a:avLst/>
          </a:prstGeom>
        </p:spPr>
      </p:pic>
    </p:spTree>
    <p:extLst>
      <p:ext uri="{BB962C8B-B14F-4D97-AF65-F5344CB8AC3E}">
        <p14:creationId xmlns:p14="http://schemas.microsoft.com/office/powerpoint/2010/main" val="387211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822386" y="4057857"/>
            <a:ext cx="7546632" cy="738633"/>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Đối với tổng giao dịch, nhóm nữ giới tập trung nhiều vào mảng Ẩm thực, tiếp đến là mảng Tiện ích – Nhà mạng và Thời trang – Phong cách sống. </a:t>
            </a:r>
            <a:r>
              <a:rPr lang="en-US" sz="1200" dirty="0" err="1">
                <a:solidFill>
                  <a:srgbClr val="FFFFFF"/>
                </a:solidFill>
              </a:rPr>
              <a:t>Về</a:t>
            </a:r>
            <a:r>
              <a:rPr lang="en-US" sz="1200" dirty="0">
                <a:solidFill>
                  <a:srgbClr val="FFFFFF"/>
                </a:solidFill>
              </a:rPr>
              <a:t> </a:t>
            </a:r>
            <a:r>
              <a:rPr lang="en-US" sz="1200" dirty="0" err="1">
                <a:solidFill>
                  <a:srgbClr val="FFFFFF"/>
                </a:solidFill>
              </a:rPr>
              <a:t>số</a:t>
            </a:r>
            <a:r>
              <a:rPr lang="en-US" sz="1200" dirty="0">
                <a:solidFill>
                  <a:srgbClr val="FFFFFF"/>
                </a:solidFill>
              </a:rPr>
              <a:t> </a:t>
            </a:r>
            <a:r>
              <a:rPr lang="en-US" sz="1200" dirty="0" err="1">
                <a:solidFill>
                  <a:srgbClr val="FFFFFF"/>
                </a:solidFill>
              </a:rPr>
              <a:t>lượng</a:t>
            </a:r>
            <a:r>
              <a:rPr lang="en-US" sz="1200" dirty="0">
                <a:solidFill>
                  <a:srgbClr val="FFFFFF"/>
                </a:solidFill>
              </a:rPr>
              <a:t> </a:t>
            </a:r>
            <a:r>
              <a:rPr lang="en-US" sz="1200" dirty="0" err="1">
                <a:solidFill>
                  <a:srgbClr val="FFFFFF"/>
                </a:solidFill>
              </a:rPr>
              <a:t>người</a:t>
            </a:r>
            <a:r>
              <a:rPr lang="en-US" sz="1200" dirty="0">
                <a:solidFill>
                  <a:srgbClr val="FFFFFF"/>
                </a:solidFill>
              </a:rPr>
              <a:t> </a:t>
            </a:r>
            <a:r>
              <a:rPr lang="en-US" sz="1200" dirty="0" err="1">
                <a:solidFill>
                  <a:srgbClr val="FFFFFF"/>
                </a:solidFill>
              </a:rPr>
              <a:t>dùng</a:t>
            </a:r>
            <a:r>
              <a:rPr lang="en-US" sz="1200" dirty="0">
                <a:solidFill>
                  <a:srgbClr val="FFFFFF"/>
                </a:solidFill>
              </a:rPr>
              <a:t> </a:t>
            </a:r>
            <a:r>
              <a:rPr lang="en-US" sz="1200" dirty="0" err="1">
                <a:solidFill>
                  <a:srgbClr val="FFFFFF"/>
                </a:solidFill>
              </a:rPr>
              <a:t>riêng</a:t>
            </a:r>
            <a:r>
              <a:rPr lang="en-US" sz="1200" dirty="0">
                <a:solidFill>
                  <a:srgbClr val="FFFFFF"/>
                </a:solidFill>
              </a:rPr>
              <a:t> </a:t>
            </a:r>
            <a:r>
              <a:rPr lang="en-US" sz="1200" dirty="0" err="1">
                <a:solidFill>
                  <a:srgbClr val="FFFFFF"/>
                </a:solidFill>
              </a:rPr>
              <a:t>biệt</a:t>
            </a:r>
            <a:r>
              <a:rPr lang="en-US" sz="1200" dirty="0">
                <a:solidFill>
                  <a:srgbClr val="FFFFFF"/>
                </a:solidFill>
              </a:rPr>
              <a:t>, </a:t>
            </a:r>
            <a:r>
              <a:rPr lang="vi-VN" sz="1200" dirty="0">
                <a:solidFill>
                  <a:srgbClr val="FFFFFF"/>
                </a:solidFill>
              </a:rPr>
              <a:t>Thời trang và Phong cách sống</a:t>
            </a:r>
            <a:r>
              <a:rPr lang="en-US" sz="1200" dirty="0">
                <a:solidFill>
                  <a:srgbClr val="FFFFFF"/>
                </a:solidFill>
              </a:rPr>
              <a:t> vẫn </a:t>
            </a:r>
            <a:r>
              <a:rPr lang="en-US" sz="1200" dirty="0" err="1">
                <a:solidFill>
                  <a:srgbClr val="FFFFFF"/>
                </a:solidFill>
              </a:rPr>
              <a:t>lớn</a:t>
            </a:r>
            <a:r>
              <a:rPr lang="en-US" sz="1200" dirty="0">
                <a:solidFill>
                  <a:srgbClr val="FFFFFF"/>
                </a:solidFill>
              </a:rPr>
              <a:t> </a:t>
            </a:r>
            <a:r>
              <a:rPr lang="en-US" sz="1200" dirty="0" err="1">
                <a:solidFill>
                  <a:srgbClr val="FFFFFF"/>
                </a:solidFill>
              </a:rPr>
              <a:t>hơn</a:t>
            </a:r>
            <a:r>
              <a:rPr lang="en-US" sz="1200" dirty="0">
                <a:solidFill>
                  <a:srgbClr val="FFFFFF"/>
                </a:solidFill>
              </a:rPr>
              <a:t> </a:t>
            </a:r>
            <a:r>
              <a:rPr lang="vi-VN" sz="1200" dirty="0">
                <a:solidFill>
                  <a:srgbClr val="FFFFFF"/>
                </a:solidFill>
              </a:rPr>
              <a:t>Tiện ích - Nhà mạng</a:t>
            </a:r>
            <a:r>
              <a:rPr lang="en" sz="1200" dirty="0">
                <a:solidFill>
                  <a:srgbClr val="FFFFFF"/>
                </a:solidFill>
              </a:rPr>
              <a:t> </a:t>
            </a: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a.2 </a:t>
            </a:r>
            <a:r>
              <a:rPr lang="en-US" sz="2800" dirty="0" err="1">
                <a:solidFill>
                  <a:schemeClr val="accent4"/>
                </a:solidFill>
              </a:rPr>
              <a:t>Tổng</a:t>
            </a:r>
            <a:r>
              <a:rPr lang="en-US" sz="2800" dirty="0">
                <a:solidFill>
                  <a:schemeClr val="accent4"/>
                </a:solidFill>
              </a:rPr>
              <a:t> </a:t>
            </a:r>
            <a:r>
              <a:rPr lang="en-US" sz="2800" dirty="0" err="1">
                <a:solidFill>
                  <a:schemeClr val="accent4"/>
                </a:solidFill>
              </a:rPr>
              <a:t>giao</a:t>
            </a:r>
            <a:r>
              <a:rPr lang="en-US" sz="2800" dirty="0">
                <a:solidFill>
                  <a:schemeClr val="accent4"/>
                </a:solidFill>
              </a:rPr>
              <a:t> </a:t>
            </a:r>
            <a:r>
              <a:rPr lang="en-US" sz="2800" dirty="0" err="1">
                <a:solidFill>
                  <a:schemeClr val="accent4"/>
                </a:solidFill>
              </a:rPr>
              <a:t>dịch</a:t>
            </a:r>
            <a:r>
              <a:rPr lang="en-US" sz="2800" dirty="0">
                <a:solidFill>
                  <a:schemeClr val="accent4"/>
                </a:solidFill>
              </a:rPr>
              <a:t> – </a:t>
            </a:r>
            <a:r>
              <a:rPr lang="en-US" sz="2800" dirty="0" err="1">
                <a:solidFill>
                  <a:schemeClr val="accent4"/>
                </a:solidFill>
              </a:rPr>
              <a:t>nữ</a:t>
            </a:r>
            <a:endParaRPr sz="2800" dirty="0">
              <a:solidFill>
                <a:schemeClr val="accent4"/>
              </a:solidFill>
            </a:endParaRPr>
          </a:p>
        </p:txBody>
      </p:sp>
      <p:pic>
        <p:nvPicPr>
          <p:cNvPr id="10" name="Picture 9">
            <a:extLst>
              <a:ext uri="{FF2B5EF4-FFF2-40B4-BE49-F238E27FC236}">
                <a16:creationId xmlns:a16="http://schemas.microsoft.com/office/drawing/2014/main" id="{C710EF32-FA30-CC40-ECB3-9D7656F8D901}"/>
              </a:ext>
            </a:extLst>
          </p:cNvPr>
          <p:cNvPicPr>
            <a:picLocks noChangeAspect="1"/>
          </p:cNvPicPr>
          <p:nvPr/>
        </p:nvPicPr>
        <p:blipFill>
          <a:blip r:embed="rId3"/>
          <a:stretch>
            <a:fillRect/>
          </a:stretch>
        </p:blipFill>
        <p:spPr>
          <a:xfrm>
            <a:off x="442336" y="1085642"/>
            <a:ext cx="8259328" cy="2972215"/>
          </a:xfrm>
          <a:prstGeom prst="rect">
            <a:avLst/>
          </a:prstGeom>
        </p:spPr>
      </p:pic>
    </p:spTree>
    <p:extLst>
      <p:ext uri="{BB962C8B-B14F-4D97-AF65-F5344CB8AC3E}">
        <p14:creationId xmlns:p14="http://schemas.microsoft.com/office/powerpoint/2010/main" val="70466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801662" y="3675106"/>
            <a:ext cx="7546632"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Đối với những voucher đã được redeem, nhóm nữ giới tập trung nhiều vào mảng Ẩm thực. Tiếp đến là mảng Tiện ích – Nhà mạng, Thời trang – Phong cách sống </a:t>
            </a: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a.2 </a:t>
            </a:r>
            <a:r>
              <a:rPr lang="en-US" sz="2800" dirty="0" err="1">
                <a:solidFill>
                  <a:schemeClr val="accent4"/>
                </a:solidFill>
              </a:rPr>
              <a:t>Tổng</a:t>
            </a:r>
            <a:r>
              <a:rPr lang="en-US" sz="2800" dirty="0">
                <a:solidFill>
                  <a:schemeClr val="accent4"/>
                </a:solidFill>
              </a:rPr>
              <a:t> </a:t>
            </a:r>
            <a:r>
              <a:rPr lang="en-US" sz="2800" dirty="0" err="1">
                <a:solidFill>
                  <a:schemeClr val="accent4"/>
                </a:solidFill>
              </a:rPr>
              <a:t>giao</a:t>
            </a:r>
            <a:r>
              <a:rPr lang="en-US" sz="2800" dirty="0">
                <a:solidFill>
                  <a:schemeClr val="accent4"/>
                </a:solidFill>
              </a:rPr>
              <a:t> </a:t>
            </a:r>
            <a:r>
              <a:rPr lang="en-US" sz="2800" dirty="0" err="1">
                <a:solidFill>
                  <a:schemeClr val="accent4"/>
                </a:solidFill>
              </a:rPr>
              <a:t>dịch</a:t>
            </a:r>
            <a:r>
              <a:rPr lang="en-US" sz="2800" dirty="0">
                <a:solidFill>
                  <a:schemeClr val="accent4"/>
                </a:solidFill>
              </a:rPr>
              <a:t> – </a:t>
            </a:r>
            <a:r>
              <a:rPr lang="en-US" sz="2800" dirty="0" err="1">
                <a:solidFill>
                  <a:schemeClr val="accent4"/>
                </a:solidFill>
              </a:rPr>
              <a:t>nữ</a:t>
            </a:r>
            <a:endParaRPr sz="2800" dirty="0">
              <a:solidFill>
                <a:schemeClr val="accent4"/>
              </a:solidFill>
            </a:endParaRPr>
          </a:p>
        </p:txBody>
      </p:sp>
      <p:pic>
        <p:nvPicPr>
          <p:cNvPr id="7" name="Picture 6">
            <a:extLst>
              <a:ext uri="{FF2B5EF4-FFF2-40B4-BE49-F238E27FC236}">
                <a16:creationId xmlns:a16="http://schemas.microsoft.com/office/drawing/2014/main" id="{63F32344-375B-1CBE-E7A5-A0BB3DF2EA90}"/>
              </a:ext>
            </a:extLst>
          </p:cNvPr>
          <p:cNvPicPr>
            <a:picLocks noChangeAspect="1"/>
          </p:cNvPicPr>
          <p:nvPr/>
        </p:nvPicPr>
        <p:blipFill>
          <a:blip r:embed="rId3"/>
          <a:stretch>
            <a:fillRect/>
          </a:stretch>
        </p:blipFill>
        <p:spPr>
          <a:xfrm>
            <a:off x="0" y="1489455"/>
            <a:ext cx="9144000" cy="2164589"/>
          </a:xfrm>
          <a:prstGeom prst="rect">
            <a:avLst/>
          </a:prstGeom>
        </p:spPr>
      </p:pic>
    </p:spTree>
    <p:extLst>
      <p:ext uri="{BB962C8B-B14F-4D97-AF65-F5344CB8AC3E}">
        <p14:creationId xmlns:p14="http://schemas.microsoft.com/office/powerpoint/2010/main" val="26638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
          <p:cNvSpPr txBox="1">
            <a:spLocks noGrp="1"/>
          </p:cNvSpPr>
          <p:nvPr>
            <p:ph type="title"/>
          </p:nvPr>
        </p:nvSpPr>
        <p:spPr>
          <a:xfrm>
            <a:off x="372775" y="477100"/>
            <a:ext cx="8514000" cy="5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chemeClr val="accent4"/>
                </a:solidFill>
              </a:rPr>
              <a:t>Mục lục</a:t>
            </a:r>
            <a:endParaRPr dirty="0">
              <a:solidFill>
                <a:schemeClr val="accent4"/>
              </a:solidFill>
            </a:endParaRPr>
          </a:p>
        </p:txBody>
      </p:sp>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538986" y="1273017"/>
            <a:ext cx="8605014" cy="249296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3000" dirty="0">
                <a:solidFill>
                  <a:schemeClr val="accent6"/>
                </a:solidFill>
              </a:rPr>
              <a:t>1. Tổng quan tình hình hoạt động của voucher, category và sub_category trên OneU</a:t>
            </a:r>
          </a:p>
          <a:p>
            <a:pPr lvl="0" algn="l" rtl="0">
              <a:spcBef>
                <a:spcPts val="0"/>
              </a:spcBef>
              <a:spcAft>
                <a:spcPts val="0"/>
              </a:spcAft>
            </a:pPr>
            <a:r>
              <a:rPr lang="en" sz="3000" dirty="0">
                <a:solidFill>
                  <a:schemeClr val="accent6"/>
                </a:solidFill>
              </a:rPr>
              <a:t>2. Phân tích chi tiết tình hình hoạt động của các category, sub_category</a:t>
            </a:r>
          </a:p>
          <a:p>
            <a:pPr lvl="0" algn="l" rtl="0">
              <a:spcBef>
                <a:spcPts val="0"/>
              </a:spcBef>
              <a:spcAft>
                <a:spcPts val="0"/>
              </a:spcAft>
            </a:pPr>
            <a:r>
              <a:rPr lang="en" sz="3000" dirty="0">
                <a:solidFill>
                  <a:schemeClr val="accent6"/>
                </a:solidFill>
              </a:rPr>
              <a:t>3. </a:t>
            </a:r>
            <a:r>
              <a:rPr lang="en-US" sz="3000" dirty="0" err="1">
                <a:solidFill>
                  <a:schemeClr val="accent6"/>
                </a:solidFill>
              </a:rPr>
              <a:t>Gợi</a:t>
            </a:r>
            <a:r>
              <a:rPr lang="en-US" sz="3000" dirty="0">
                <a:solidFill>
                  <a:schemeClr val="accent6"/>
                </a:solidFill>
              </a:rPr>
              <a:t> ý </a:t>
            </a:r>
            <a:r>
              <a:rPr lang="en-US" sz="3000" dirty="0" err="1">
                <a:solidFill>
                  <a:schemeClr val="accent6"/>
                </a:solidFill>
              </a:rPr>
              <a:t>cho</a:t>
            </a:r>
            <a:r>
              <a:rPr lang="en-US" sz="3000" dirty="0">
                <a:solidFill>
                  <a:schemeClr val="accent6"/>
                </a:solidFill>
              </a:rPr>
              <a:t> </a:t>
            </a:r>
            <a:r>
              <a:rPr lang="en-US" sz="3000" dirty="0" err="1">
                <a:solidFill>
                  <a:schemeClr val="accent6"/>
                </a:solidFill>
              </a:rPr>
              <a:t>khách</a:t>
            </a:r>
            <a:r>
              <a:rPr lang="en-US" sz="3000" dirty="0">
                <a:solidFill>
                  <a:schemeClr val="accent6"/>
                </a:solidFill>
              </a:rPr>
              <a:t> </a:t>
            </a:r>
            <a:r>
              <a:rPr lang="en-US" sz="3000" dirty="0" err="1">
                <a:solidFill>
                  <a:schemeClr val="accent6"/>
                </a:solidFill>
              </a:rPr>
              <a:t>hàng</a:t>
            </a:r>
            <a:endParaRPr sz="3000" dirty="0">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3516754" y="4438636"/>
            <a:ext cx="5627245"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a:solidFill>
                  <a:srgbClr val="FFFFFF"/>
                </a:solidFill>
              </a:rPr>
              <a:t>Ẩ</a:t>
            </a:r>
            <a:r>
              <a:rPr lang="vi-VN" sz="1200" dirty="0">
                <a:solidFill>
                  <a:srgbClr val="FFFFFF"/>
                </a:solidFill>
              </a:rPr>
              <a:t>m thực vượt trội so với các mảng khác. Ở vị trí thứ 2 là Tiện ích - Nhà mạng, tiếp theo đến Thời trang và Phong cách sống</a:t>
            </a:r>
            <a:endParaRPr lang="en" sz="1200" dirty="0">
              <a:solidFill>
                <a:srgbClr val="FFFFFF"/>
              </a:solidFill>
            </a:endParaRP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b.1 Theo </a:t>
            </a:r>
            <a:r>
              <a:rPr lang="en-US" sz="2800" dirty="0" err="1">
                <a:solidFill>
                  <a:schemeClr val="accent4"/>
                </a:solidFill>
              </a:rPr>
              <a:t>khu</a:t>
            </a:r>
            <a:r>
              <a:rPr lang="en-US" sz="2800" dirty="0">
                <a:solidFill>
                  <a:schemeClr val="accent4"/>
                </a:solidFill>
              </a:rPr>
              <a:t> </a:t>
            </a:r>
            <a:r>
              <a:rPr lang="en-US" sz="2800" dirty="0" err="1">
                <a:solidFill>
                  <a:schemeClr val="accent4"/>
                </a:solidFill>
              </a:rPr>
              <a:t>vực</a:t>
            </a:r>
            <a:r>
              <a:rPr lang="en-US" sz="2800" dirty="0">
                <a:solidFill>
                  <a:schemeClr val="accent4"/>
                </a:solidFill>
              </a:rPr>
              <a:t> – </a:t>
            </a:r>
            <a:r>
              <a:rPr lang="en-US" sz="2800" dirty="0" err="1">
                <a:solidFill>
                  <a:schemeClr val="accent4"/>
                </a:solidFill>
              </a:rPr>
              <a:t>mẫu</a:t>
            </a:r>
            <a:r>
              <a:rPr lang="en-US" sz="2800" dirty="0">
                <a:solidFill>
                  <a:schemeClr val="accent4"/>
                </a:solidFill>
              </a:rPr>
              <a:t> </a:t>
            </a:r>
            <a:r>
              <a:rPr lang="en-US" sz="2800" dirty="0" err="1">
                <a:solidFill>
                  <a:schemeClr val="accent4"/>
                </a:solidFill>
              </a:rPr>
              <a:t>thứ</a:t>
            </a:r>
            <a:r>
              <a:rPr lang="en-US" sz="2800" dirty="0">
                <a:solidFill>
                  <a:schemeClr val="accent4"/>
                </a:solidFill>
              </a:rPr>
              <a:t> 1</a:t>
            </a:r>
            <a:endParaRPr sz="2800" dirty="0">
              <a:solidFill>
                <a:schemeClr val="accent4"/>
              </a:solidFill>
            </a:endParaRPr>
          </a:p>
        </p:txBody>
      </p:sp>
      <p:pic>
        <p:nvPicPr>
          <p:cNvPr id="4" name="Picture 3">
            <a:extLst>
              <a:ext uri="{FF2B5EF4-FFF2-40B4-BE49-F238E27FC236}">
                <a16:creationId xmlns:a16="http://schemas.microsoft.com/office/drawing/2014/main" id="{646056E6-E8AB-579A-09A7-2379B04AECCF}"/>
              </a:ext>
            </a:extLst>
          </p:cNvPr>
          <p:cNvPicPr>
            <a:picLocks noChangeAspect="1"/>
          </p:cNvPicPr>
          <p:nvPr/>
        </p:nvPicPr>
        <p:blipFill>
          <a:blip r:embed="rId3"/>
          <a:stretch>
            <a:fillRect/>
          </a:stretch>
        </p:blipFill>
        <p:spPr>
          <a:xfrm>
            <a:off x="3584807" y="1456486"/>
            <a:ext cx="5559193" cy="2972215"/>
          </a:xfrm>
          <a:prstGeom prst="rect">
            <a:avLst/>
          </a:prstGeom>
        </p:spPr>
      </p:pic>
      <p:sp>
        <p:nvSpPr>
          <p:cNvPr id="8" name="Google Shape;676;p2">
            <a:extLst>
              <a:ext uri="{FF2B5EF4-FFF2-40B4-BE49-F238E27FC236}">
                <a16:creationId xmlns:a16="http://schemas.microsoft.com/office/drawing/2014/main" id="{76267369-7EC6-D212-EFED-32B4A168A615}"/>
              </a:ext>
            </a:extLst>
          </p:cNvPr>
          <p:cNvSpPr txBox="1"/>
          <p:nvPr/>
        </p:nvSpPr>
        <p:spPr>
          <a:xfrm>
            <a:off x="371887" y="1684692"/>
            <a:ext cx="3128748" cy="1846629"/>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Các</a:t>
            </a:r>
            <a:r>
              <a:rPr lang="en-US" sz="1200" dirty="0">
                <a:solidFill>
                  <a:srgbClr val="FFFFFF"/>
                </a:solidFill>
              </a:rPr>
              <a:t> </a:t>
            </a:r>
            <a:r>
              <a:rPr lang="en-US" sz="1200" dirty="0" err="1">
                <a:solidFill>
                  <a:srgbClr val="FFFFFF"/>
                </a:solidFill>
              </a:rPr>
              <a:t>nhóm</a:t>
            </a:r>
            <a:r>
              <a:rPr lang="en-US" sz="1200" dirty="0">
                <a:solidFill>
                  <a:srgbClr val="FFFFFF"/>
                </a:solidFill>
              </a:rPr>
              <a:t> </a:t>
            </a:r>
            <a:r>
              <a:rPr lang="en-US" sz="1200" dirty="0" err="1">
                <a:solidFill>
                  <a:srgbClr val="FFFFFF"/>
                </a:solidFill>
              </a:rPr>
              <a:t>khách</a:t>
            </a:r>
            <a:r>
              <a:rPr lang="en-US" sz="1200" dirty="0">
                <a:solidFill>
                  <a:srgbClr val="FFFFFF"/>
                </a:solidFill>
              </a:rPr>
              <a:t> </a:t>
            </a:r>
            <a:r>
              <a:rPr lang="en-US" sz="1200" dirty="0" err="1">
                <a:solidFill>
                  <a:srgbClr val="FFFFFF"/>
                </a:solidFill>
              </a:rPr>
              <a:t>hàng</a:t>
            </a:r>
            <a:r>
              <a:rPr lang="en-US" sz="1200" dirty="0">
                <a:solidFill>
                  <a:srgbClr val="FFFFFF"/>
                </a:solidFill>
              </a:rPr>
              <a:t> có pattern </a:t>
            </a:r>
            <a:r>
              <a:rPr lang="en-US" sz="1200" dirty="0" err="1">
                <a:solidFill>
                  <a:srgbClr val="FFFFFF"/>
                </a:solidFill>
              </a:rPr>
              <a:t>tương</a:t>
            </a:r>
            <a:r>
              <a:rPr lang="en-US" sz="1200" dirty="0">
                <a:solidFill>
                  <a:srgbClr val="FFFFFF"/>
                </a:solidFill>
              </a:rPr>
              <a:t> </a:t>
            </a:r>
            <a:r>
              <a:rPr lang="en-US" sz="1200" dirty="0" err="1">
                <a:solidFill>
                  <a:srgbClr val="FFFFFF"/>
                </a:solidFill>
              </a:rPr>
              <a:t>tự</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Khu</a:t>
            </a:r>
            <a:r>
              <a:rPr lang="en-US" sz="1200" dirty="0">
                <a:solidFill>
                  <a:srgbClr val="FFFFFF"/>
                </a:solidFill>
              </a:rPr>
              <a:t> </a:t>
            </a:r>
            <a:r>
              <a:rPr lang="en-US" sz="1200" dirty="0" err="1">
                <a:solidFill>
                  <a:srgbClr val="FFFFFF"/>
                </a:solidFill>
              </a:rPr>
              <a:t>vực</a:t>
            </a:r>
            <a:r>
              <a:rPr lang="en-US" sz="1200" dirty="0">
                <a:solidFill>
                  <a:srgbClr val="FFFFFF"/>
                </a:solidFill>
              </a:rPr>
              <a:t>: Hà </a:t>
            </a:r>
            <a:r>
              <a:rPr lang="en-US" sz="1200" dirty="0" err="1">
                <a:solidFill>
                  <a:srgbClr val="FFFFFF"/>
                </a:solidFill>
              </a:rPr>
              <a:t>Nội</a:t>
            </a:r>
            <a:r>
              <a:rPr lang="en-US" sz="1200" dirty="0">
                <a:solidFill>
                  <a:srgbClr val="FFFFFF"/>
                </a:solidFill>
              </a:rPr>
              <a:t> - </a:t>
            </a:r>
            <a:r>
              <a:rPr lang="en-US" sz="1200" dirty="0" err="1">
                <a:solidFill>
                  <a:srgbClr val="FFFFFF"/>
                </a:solidFill>
              </a:rPr>
              <a:t>Giới</a:t>
            </a:r>
            <a:r>
              <a:rPr lang="en-US" sz="1200" dirty="0">
                <a:solidFill>
                  <a:srgbClr val="FFFFFF"/>
                </a:solidFill>
              </a:rPr>
              <a:t> </a:t>
            </a:r>
            <a:r>
              <a:rPr lang="en-US" sz="1200" dirty="0" err="1">
                <a:solidFill>
                  <a:srgbClr val="FFFFFF"/>
                </a:solidFill>
              </a:rPr>
              <a:t>tính</a:t>
            </a:r>
            <a:r>
              <a:rPr lang="en-US" sz="1200" dirty="0">
                <a:solidFill>
                  <a:srgbClr val="FFFFFF"/>
                </a:solidFill>
              </a:rPr>
              <a:t>: Nam - </a:t>
            </a:r>
            <a:r>
              <a:rPr lang="en-US" sz="1200" dirty="0" err="1">
                <a:solidFill>
                  <a:srgbClr val="FFFFFF"/>
                </a:solidFill>
              </a:rPr>
              <a:t>Độ</a:t>
            </a:r>
            <a:r>
              <a:rPr lang="en-US" sz="1200" dirty="0">
                <a:solidFill>
                  <a:srgbClr val="FFFFFF"/>
                </a:solidFill>
              </a:rPr>
              <a:t> </a:t>
            </a:r>
            <a:r>
              <a:rPr lang="en-US" sz="1200" dirty="0" err="1">
                <a:solidFill>
                  <a:srgbClr val="FFFFFF"/>
                </a:solidFill>
              </a:rPr>
              <a:t>tuổi</a:t>
            </a:r>
            <a:r>
              <a:rPr lang="en-US" sz="1200" dirty="0">
                <a:solidFill>
                  <a:srgbClr val="FFFFFF"/>
                </a:solidFill>
              </a:rPr>
              <a:t>: trên 18 </a:t>
            </a:r>
            <a:r>
              <a:rPr lang="en-US" sz="1200" dirty="0" err="1">
                <a:solidFill>
                  <a:srgbClr val="FFFFFF"/>
                </a:solidFill>
              </a:rPr>
              <a:t>tuổi</a:t>
            </a:r>
            <a:endParaRPr lang="en-US" sz="1200" dirty="0">
              <a:solidFill>
                <a:srgbClr val="FFFFFF"/>
              </a:solidFill>
            </a:endParaRP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Khu</a:t>
            </a:r>
            <a:r>
              <a:rPr lang="en-US" sz="1200" dirty="0">
                <a:solidFill>
                  <a:srgbClr val="FFFFFF"/>
                </a:solidFill>
              </a:rPr>
              <a:t> </a:t>
            </a:r>
            <a:r>
              <a:rPr lang="en-US" sz="1200" dirty="0" err="1">
                <a:solidFill>
                  <a:srgbClr val="FFFFFF"/>
                </a:solidFill>
              </a:rPr>
              <a:t>vực</a:t>
            </a:r>
            <a:r>
              <a:rPr lang="en-US" sz="1200" dirty="0">
                <a:solidFill>
                  <a:srgbClr val="FFFFFF"/>
                </a:solidFill>
              </a:rPr>
              <a:t>: </a:t>
            </a:r>
            <a:r>
              <a:rPr lang="en-US" sz="1200" dirty="0" err="1">
                <a:solidFill>
                  <a:srgbClr val="FFFFFF"/>
                </a:solidFill>
              </a:rPr>
              <a:t>Miền</a:t>
            </a:r>
            <a:r>
              <a:rPr lang="en-US" sz="1200" dirty="0">
                <a:solidFill>
                  <a:srgbClr val="FFFFFF"/>
                </a:solidFill>
              </a:rPr>
              <a:t> </a:t>
            </a:r>
            <a:r>
              <a:rPr lang="en-US" sz="1200" dirty="0" err="1">
                <a:solidFill>
                  <a:srgbClr val="FFFFFF"/>
                </a:solidFill>
              </a:rPr>
              <a:t>Bắc</a:t>
            </a:r>
            <a:r>
              <a:rPr lang="en-US" sz="1200" dirty="0">
                <a:solidFill>
                  <a:srgbClr val="FFFFFF"/>
                </a:solidFill>
              </a:rPr>
              <a:t> - </a:t>
            </a:r>
            <a:r>
              <a:rPr lang="en-US" sz="1200" dirty="0" err="1">
                <a:solidFill>
                  <a:srgbClr val="FFFFFF"/>
                </a:solidFill>
              </a:rPr>
              <a:t>Giới</a:t>
            </a:r>
            <a:r>
              <a:rPr lang="en-US" sz="1200" dirty="0">
                <a:solidFill>
                  <a:srgbClr val="FFFFFF"/>
                </a:solidFill>
              </a:rPr>
              <a:t> </a:t>
            </a:r>
            <a:r>
              <a:rPr lang="en-US" sz="1200" dirty="0" err="1">
                <a:solidFill>
                  <a:srgbClr val="FFFFFF"/>
                </a:solidFill>
              </a:rPr>
              <a:t>tính</a:t>
            </a:r>
            <a:r>
              <a:rPr lang="en-US" sz="1200" dirty="0">
                <a:solidFill>
                  <a:srgbClr val="FFFFFF"/>
                </a:solidFill>
              </a:rPr>
              <a:t>: </a:t>
            </a:r>
            <a:r>
              <a:rPr lang="en-US" sz="1200" dirty="0" err="1">
                <a:solidFill>
                  <a:srgbClr val="FFFFFF"/>
                </a:solidFill>
              </a:rPr>
              <a:t>Nữ</a:t>
            </a:r>
            <a:r>
              <a:rPr lang="en-US" sz="1200" dirty="0">
                <a:solidFill>
                  <a:srgbClr val="FFFFFF"/>
                </a:solidFill>
              </a:rPr>
              <a:t> - </a:t>
            </a:r>
            <a:r>
              <a:rPr lang="en-US" sz="1200" dirty="0" err="1">
                <a:solidFill>
                  <a:srgbClr val="FFFFFF"/>
                </a:solidFill>
              </a:rPr>
              <a:t>Độ</a:t>
            </a:r>
            <a:r>
              <a:rPr lang="en-US" sz="1200" dirty="0">
                <a:solidFill>
                  <a:srgbClr val="FFFFFF"/>
                </a:solidFill>
              </a:rPr>
              <a:t> </a:t>
            </a:r>
            <a:r>
              <a:rPr lang="en-US" sz="1200" dirty="0" err="1">
                <a:solidFill>
                  <a:srgbClr val="FFFFFF"/>
                </a:solidFill>
              </a:rPr>
              <a:t>tuổi</a:t>
            </a:r>
            <a:r>
              <a:rPr lang="en-US" sz="1200" dirty="0">
                <a:solidFill>
                  <a:srgbClr val="FFFFFF"/>
                </a:solidFill>
              </a:rPr>
              <a:t>: 18_35 – 45_54</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Khu</a:t>
            </a:r>
            <a:r>
              <a:rPr lang="en-US" sz="1200" dirty="0">
                <a:solidFill>
                  <a:srgbClr val="FFFFFF"/>
                </a:solidFill>
              </a:rPr>
              <a:t> </a:t>
            </a:r>
            <a:r>
              <a:rPr lang="en-US" sz="1200" dirty="0" err="1">
                <a:solidFill>
                  <a:srgbClr val="FFFFFF"/>
                </a:solidFill>
              </a:rPr>
              <a:t>vực</a:t>
            </a:r>
            <a:r>
              <a:rPr lang="en-US" sz="1200" dirty="0">
                <a:solidFill>
                  <a:srgbClr val="FFFFFF"/>
                </a:solidFill>
              </a:rPr>
              <a:t>: </a:t>
            </a:r>
            <a:r>
              <a:rPr lang="en-US" sz="1200" dirty="0" err="1">
                <a:solidFill>
                  <a:srgbClr val="FFFFFF"/>
                </a:solidFill>
              </a:rPr>
              <a:t>Miền</a:t>
            </a:r>
            <a:r>
              <a:rPr lang="en-US" sz="1200" dirty="0">
                <a:solidFill>
                  <a:srgbClr val="FFFFFF"/>
                </a:solidFill>
              </a:rPr>
              <a:t> Nam - </a:t>
            </a:r>
            <a:r>
              <a:rPr lang="en-US" sz="1200" dirty="0" err="1">
                <a:solidFill>
                  <a:srgbClr val="FFFFFF"/>
                </a:solidFill>
              </a:rPr>
              <a:t>Giới</a:t>
            </a:r>
            <a:r>
              <a:rPr lang="en-US" sz="1200" dirty="0">
                <a:solidFill>
                  <a:srgbClr val="FFFFFF"/>
                </a:solidFill>
              </a:rPr>
              <a:t> </a:t>
            </a:r>
            <a:r>
              <a:rPr lang="en-US" sz="1200" dirty="0" err="1">
                <a:solidFill>
                  <a:srgbClr val="FFFFFF"/>
                </a:solidFill>
              </a:rPr>
              <a:t>tính</a:t>
            </a:r>
            <a:r>
              <a:rPr lang="en-US" sz="1200" dirty="0">
                <a:solidFill>
                  <a:srgbClr val="FFFFFF"/>
                </a:solidFill>
              </a:rPr>
              <a:t>: Nam - </a:t>
            </a:r>
            <a:r>
              <a:rPr lang="en-US" sz="1200" dirty="0" err="1">
                <a:solidFill>
                  <a:srgbClr val="FFFFFF"/>
                </a:solidFill>
              </a:rPr>
              <a:t>Độ</a:t>
            </a:r>
            <a:r>
              <a:rPr lang="en-US" sz="1200" dirty="0">
                <a:solidFill>
                  <a:srgbClr val="FFFFFF"/>
                </a:solidFill>
              </a:rPr>
              <a:t> </a:t>
            </a:r>
            <a:r>
              <a:rPr lang="en-US" sz="1200" dirty="0" err="1">
                <a:solidFill>
                  <a:srgbClr val="FFFFFF"/>
                </a:solidFill>
              </a:rPr>
              <a:t>tuổi</a:t>
            </a:r>
            <a:r>
              <a:rPr lang="en-US" sz="1200" dirty="0">
                <a:solidFill>
                  <a:srgbClr val="FFFFFF"/>
                </a:solidFill>
              </a:rPr>
              <a:t>: 18_35 – 45_54</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Khu</a:t>
            </a:r>
            <a:r>
              <a:rPr lang="en-US" sz="1200" dirty="0">
                <a:solidFill>
                  <a:srgbClr val="FFFFFF"/>
                </a:solidFill>
              </a:rPr>
              <a:t> </a:t>
            </a:r>
            <a:r>
              <a:rPr lang="en-US" sz="1200" dirty="0" err="1">
                <a:solidFill>
                  <a:srgbClr val="FFFFFF"/>
                </a:solidFill>
              </a:rPr>
              <a:t>vực</a:t>
            </a:r>
            <a:r>
              <a:rPr lang="en-US" sz="1200" dirty="0">
                <a:solidFill>
                  <a:srgbClr val="FFFFFF"/>
                </a:solidFill>
              </a:rPr>
              <a:t>: </a:t>
            </a:r>
            <a:r>
              <a:rPr lang="en-US" sz="1200" dirty="0" err="1">
                <a:solidFill>
                  <a:srgbClr val="FFFFFF"/>
                </a:solidFill>
              </a:rPr>
              <a:t>Miền</a:t>
            </a:r>
            <a:r>
              <a:rPr lang="en-US" sz="1200" dirty="0">
                <a:solidFill>
                  <a:srgbClr val="FFFFFF"/>
                </a:solidFill>
              </a:rPr>
              <a:t> Nam - </a:t>
            </a:r>
            <a:r>
              <a:rPr lang="en-US" sz="1200" dirty="0" err="1">
                <a:solidFill>
                  <a:srgbClr val="FFFFFF"/>
                </a:solidFill>
              </a:rPr>
              <a:t>Giới</a:t>
            </a:r>
            <a:r>
              <a:rPr lang="en-US" sz="1200" dirty="0">
                <a:solidFill>
                  <a:srgbClr val="FFFFFF"/>
                </a:solidFill>
              </a:rPr>
              <a:t> </a:t>
            </a:r>
            <a:r>
              <a:rPr lang="en-US" sz="1200" dirty="0" err="1">
                <a:solidFill>
                  <a:srgbClr val="FFFFFF"/>
                </a:solidFill>
              </a:rPr>
              <a:t>tính</a:t>
            </a:r>
            <a:r>
              <a:rPr lang="en-US" sz="1200" dirty="0">
                <a:solidFill>
                  <a:srgbClr val="FFFFFF"/>
                </a:solidFill>
              </a:rPr>
              <a:t>: </a:t>
            </a:r>
            <a:r>
              <a:rPr lang="en-US" sz="1200" dirty="0" err="1">
                <a:solidFill>
                  <a:srgbClr val="FFFFFF"/>
                </a:solidFill>
              </a:rPr>
              <a:t>Nữ</a:t>
            </a:r>
            <a:r>
              <a:rPr lang="en-US" sz="1200" dirty="0">
                <a:solidFill>
                  <a:srgbClr val="FFFFFF"/>
                </a:solidFill>
              </a:rPr>
              <a:t> - </a:t>
            </a:r>
            <a:r>
              <a:rPr lang="en-US" sz="1200" dirty="0" err="1">
                <a:solidFill>
                  <a:srgbClr val="FFFFFF"/>
                </a:solidFill>
              </a:rPr>
              <a:t>Độ</a:t>
            </a:r>
            <a:r>
              <a:rPr lang="en-US" sz="1200" dirty="0">
                <a:solidFill>
                  <a:srgbClr val="FFFFFF"/>
                </a:solidFill>
              </a:rPr>
              <a:t> </a:t>
            </a:r>
            <a:r>
              <a:rPr lang="en-US" sz="1200" dirty="0" err="1">
                <a:solidFill>
                  <a:srgbClr val="FFFFFF"/>
                </a:solidFill>
              </a:rPr>
              <a:t>tuổi</a:t>
            </a:r>
            <a:r>
              <a:rPr lang="en-US" sz="1200" dirty="0">
                <a:solidFill>
                  <a:srgbClr val="FFFFFF"/>
                </a:solidFill>
              </a:rPr>
              <a:t>: trên 55</a:t>
            </a:r>
            <a:endParaRPr lang="en" sz="1200" dirty="0">
              <a:solidFill>
                <a:srgbClr val="FFFFFF"/>
              </a:solidFill>
            </a:endParaRPr>
          </a:p>
        </p:txBody>
      </p:sp>
    </p:spTree>
    <p:extLst>
      <p:ext uri="{BB962C8B-B14F-4D97-AF65-F5344CB8AC3E}">
        <p14:creationId xmlns:p14="http://schemas.microsoft.com/office/powerpoint/2010/main" val="1915461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3871051" y="4444200"/>
            <a:ext cx="5272948"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Đứng</a:t>
            </a:r>
            <a:r>
              <a:rPr lang="en-US" sz="1200" dirty="0">
                <a:solidFill>
                  <a:srgbClr val="FFFFFF"/>
                </a:solidFill>
              </a:rPr>
              <a:t> </a:t>
            </a:r>
            <a:r>
              <a:rPr lang="en-US" sz="1200" dirty="0" err="1">
                <a:solidFill>
                  <a:srgbClr val="FFFFFF"/>
                </a:solidFill>
              </a:rPr>
              <a:t>đầu</a:t>
            </a:r>
            <a:r>
              <a:rPr lang="en-US" sz="1200" dirty="0">
                <a:solidFill>
                  <a:srgbClr val="FFFFFF"/>
                </a:solidFill>
              </a:rPr>
              <a:t> là </a:t>
            </a:r>
            <a:r>
              <a:rPr lang="en-US" sz="1200" dirty="0" err="1">
                <a:solidFill>
                  <a:srgbClr val="FFFFFF"/>
                </a:solidFill>
              </a:rPr>
              <a:t>mảng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mảng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2 </a:t>
            </a:r>
            <a:r>
              <a:rPr lang="en-US" sz="1200" dirty="0" err="1">
                <a:solidFill>
                  <a:srgbClr val="FFFFFF"/>
                </a:solidFill>
              </a:rPr>
              <a:t>mảng</a:t>
            </a:r>
            <a:r>
              <a:rPr lang="en-US" sz="1200" dirty="0">
                <a:solidFill>
                  <a:srgbClr val="FFFFFF"/>
                </a:solidFill>
              </a:rPr>
              <a:t> này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a:t>
            </a:r>
            <a:r>
              <a:rPr lang="en-US" sz="1200" dirty="0" err="1">
                <a:solidFill>
                  <a:srgbClr val="FFFFFF"/>
                </a:solidFill>
              </a:rPr>
              <a:t>hơn</a:t>
            </a:r>
            <a:r>
              <a:rPr lang="en-US" sz="1200" dirty="0">
                <a:solidFill>
                  <a:srgbClr val="FFFFFF"/>
                </a:solidFill>
              </a:rPr>
              <a:t> </a:t>
            </a:r>
            <a:r>
              <a:rPr lang="en-US" sz="1200" dirty="0" err="1">
                <a:solidFill>
                  <a:srgbClr val="FFFFFF"/>
                </a:solidFill>
              </a:rPr>
              <a:t>hẳn</a:t>
            </a:r>
            <a:r>
              <a:rPr lang="en-US" sz="1200" dirty="0">
                <a:solidFill>
                  <a:srgbClr val="FFFFFF"/>
                </a:solidFill>
              </a:rPr>
              <a:t> so </a:t>
            </a: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mảng</a:t>
            </a:r>
            <a:r>
              <a:rPr lang="en-US" sz="1200" dirty="0">
                <a:solidFill>
                  <a:srgbClr val="FFFFFF"/>
                </a:solidFill>
              </a:rPr>
              <a:t> còn lại</a:t>
            </a:r>
            <a:endParaRPr lang="en" sz="1200" dirty="0">
              <a:solidFill>
                <a:srgbClr val="FFFFFF"/>
              </a:solidFill>
            </a:endParaRP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b.1 Theo </a:t>
            </a:r>
            <a:r>
              <a:rPr lang="en-US" sz="2800" dirty="0" err="1">
                <a:solidFill>
                  <a:schemeClr val="accent4"/>
                </a:solidFill>
              </a:rPr>
              <a:t>khu</a:t>
            </a:r>
            <a:r>
              <a:rPr lang="en-US" sz="2800" dirty="0">
                <a:solidFill>
                  <a:schemeClr val="accent4"/>
                </a:solidFill>
              </a:rPr>
              <a:t> </a:t>
            </a:r>
            <a:r>
              <a:rPr lang="en-US" sz="2800" dirty="0" err="1">
                <a:solidFill>
                  <a:schemeClr val="accent4"/>
                </a:solidFill>
              </a:rPr>
              <a:t>vực</a:t>
            </a:r>
            <a:r>
              <a:rPr lang="en-US" sz="2800" dirty="0">
                <a:solidFill>
                  <a:schemeClr val="accent4"/>
                </a:solidFill>
              </a:rPr>
              <a:t> – </a:t>
            </a:r>
            <a:r>
              <a:rPr lang="en-US" sz="2800" dirty="0" err="1">
                <a:solidFill>
                  <a:schemeClr val="accent4"/>
                </a:solidFill>
              </a:rPr>
              <a:t>mẫu</a:t>
            </a:r>
            <a:r>
              <a:rPr lang="en-US" sz="2800" dirty="0">
                <a:solidFill>
                  <a:schemeClr val="accent4"/>
                </a:solidFill>
              </a:rPr>
              <a:t> </a:t>
            </a:r>
            <a:r>
              <a:rPr lang="en-US" sz="2800" dirty="0" err="1">
                <a:solidFill>
                  <a:schemeClr val="accent4"/>
                </a:solidFill>
              </a:rPr>
              <a:t>thứ</a:t>
            </a:r>
            <a:r>
              <a:rPr lang="en-US" sz="2800" dirty="0">
                <a:solidFill>
                  <a:schemeClr val="accent4"/>
                </a:solidFill>
              </a:rPr>
              <a:t> 2</a:t>
            </a:r>
            <a:endParaRPr sz="2800" dirty="0">
              <a:solidFill>
                <a:schemeClr val="accent4"/>
              </a:solidFill>
            </a:endParaRPr>
          </a:p>
        </p:txBody>
      </p:sp>
      <p:pic>
        <p:nvPicPr>
          <p:cNvPr id="3" name="Picture 2">
            <a:extLst>
              <a:ext uri="{FF2B5EF4-FFF2-40B4-BE49-F238E27FC236}">
                <a16:creationId xmlns:a16="http://schemas.microsoft.com/office/drawing/2014/main" id="{596DBB85-5266-EF70-852E-93ED81708B24}"/>
              </a:ext>
            </a:extLst>
          </p:cNvPr>
          <p:cNvPicPr>
            <a:picLocks noChangeAspect="1"/>
          </p:cNvPicPr>
          <p:nvPr/>
        </p:nvPicPr>
        <p:blipFill>
          <a:blip r:embed="rId3"/>
          <a:stretch>
            <a:fillRect/>
          </a:stretch>
        </p:blipFill>
        <p:spPr>
          <a:xfrm>
            <a:off x="3871052" y="1468051"/>
            <a:ext cx="5272948" cy="2962688"/>
          </a:xfrm>
          <a:prstGeom prst="rect">
            <a:avLst/>
          </a:prstGeom>
        </p:spPr>
      </p:pic>
      <p:sp>
        <p:nvSpPr>
          <p:cNvPr id="8" name="Google Shape;676;p2">
            <a:extLst>
              <a:ext uri="{FF2B5EF4-FFF2-40B4-BE49-F238E27FC236}">
                <a16:creationId xmlns:a16="http://schemas.microsoft.com/office/drawing/2014/main" id="{A4B4AD0C-BE62-5805-FC6D-89BAD2F868DA}"/>
              </a:ext>
            </a:extLst>
          </p:cNvPr>
          <p:cNvSpPr txBox="1"/>
          <p:nvPr/>
        </p:nvSpPr>
        <p:spPr>
          <a:xfrm>
            <a:off x="604486" y="1753902"/>
            <a:ext cx="3128748" cy="1107965"/>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Các</a:t>
            </a:r>
            <a:r>
              <a:rPr lang="en-US" sz="1200" dirty="0">
                <a:solidFill>
                  <a:srgbClr val="FFFFFF"/>
                </a:solidFill>
              </a:rPr>
              <a:t> </a:t>
            </a:r>
            <a:r>
              <a:rPr lang="en-US" sz="1200" dirty="0" err="1">
                <a:solidFill>
                  <a:srgbClr val="FFFFFF"/>
                </a:solidFill>
              </a:rPr>
              <a:t>nhóm</a:t>
            </a:r>
            <a:r>
              <a:rPr lang="en-US" sz="1200" dirty="0">
                <a:solidFill>
                  <a:srgbClr val="FFFFFF"/>
                </a:solidFill>
              </a:rPr>
              <a:t> </a:t>
            </a:r>
            <a:r>
              <a:rPr lang="en-US" sz="1200" dirty="0" err="1">
                <a:solidFill>
                  <a:srgbClr val="FFFFFF"/>
                </a:solidFill>
              </a:rPr>
              <a:t>khách</a:t>
            </a:r>
            <a:r>
              <a:rPr lang="en-US" sz="1200" dirty="0">
                <a:solidFill>
                  <a:srgbClr val="FFFFFF"/>
                </a:solidFill>
              </a:rPr>
              <a:t> </a:t>
            </a:r>
            <a:r>
              <a:rPr lang="en-US" sz="1200" dirty="0" err="1">
                <a:solidFill>
                  <a:srgbClr val="FFFFFF"/>
                </a:solidFill>
              </a:rPr>
              <a:t>hàng</a:t>
            </a:r>
            <a:r>
              <a:rPr lang="en-US" sz="1200" dirty="0">
                <a:solidFill>
                  <a:srgbClr val="FFFFFF"/>
                </a:solidFill>
              </a:rPr>
              <a:t> có pattern </a:t>
            </a:r>
            <a:r>
              <a:rPr lang="en-US" sz="1200" dirty="0" err="1">
                <a:solidFill>
                  <a:srgbClr val="FFFFFF"/>
                </a:solidFill>
              </a:rPr>
              <a:t>tương</a:t>
            </a:r>
            <a:r>
              <a:rPr lang="en-US" sz="1200" dirty="0">
                <a:solidFill>
                  <a:srgbClr val="FFFFFF"/>
                </a:solidFill>
              </a:rPr>
              <a:t> </a:t>
            </a:r>
            <a:r>
              <a:rPr lang="en-US" sz="1200" dirty="0" err="1">
                <a:solidFill>
                  <a:srgbClr val="FFFFFF"/>
                </a:solidFill>
              </a:rPr>
              <a:t>tự</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Khu</a:t>
            </a:r>
            <a:r>
              <a:rPr lang="en-US" sz="1200" dirty="0">
                <a:solidFill>
                  <a:srgbClr val="FFFFFF"/>
                </a:solidFill>
              </a:rPr>
              <a:t> </a:t>
            </a:r>
            <a:r>
              <a:rPr lang="en-US" sz="1200" dirty="0" err="1">
                <a:solidFill>
                  <a:srgbClr val="FFFFFF"/>
                </a:solidFill>
              </a:rPr>
              <a:t>vực</a:t>
            </a:r>
            <a:r>
              <a:rPr lang="en-US" sz="1200" dirty="0">
                <a:solidFill>
                  <a:srgbClr val="FFFFFF"/>
                </a:solidFill>
              </a:rPr>
              <a:t>: Hà </a:t>
            </a:r>
            <a:r>
              <a:rPr lang="en-US" sz="1200" dirty="0" err="1">
                <a:solidFill>
                  <a:srgbClr val="FFFFFF"/>
                </a:solidFill>
              </a:rPr>
              <a:t>Nội</a:t>
            </a:r>
            <a:r>
              <a:rPr lang="en-US" sz="1200" dirty="0">
                <a:solidFill>
                  <a:srgbClr val="FFFFFF"/>
                </a:solidFill>
              </a:rPr>
              <a:t> - </a:t>
            </a:r>
            <a:r>
              <a:rPr lang="en-US" sz="1200" dirty="0" err="1">
                <a:solidFill>
                  <a:srgbClr val="FFFFFF"/>
                </a:solidFill>
              </a:rPr>
              <a:t>Giới</a:t>
            </a:r>
            <a:r>
              <a:rPr lang="en-US" sz="1200" dirty="0">
                <a:solidFill>
                  <a:srgbClr val="FFFFFF"/>
                </a:solidFill>
              </a:rPr>
              <a:t> </a:t>
            </a:r>
            <a:r>
              <a:rPr lang="en-US" sz="1200" dirty="0" err="1">
                <a:solidFill>
                  <a:srgbClr val="FFFFFF"/>
                </a:solidFill>
              </a:rPr>
              <a:t>tính</a:t>
            </a:r>
            <a:r>
              <a:rPr lang="en-US" sz="1200" dirty="0">
                <a:solidFill>
                  <a:srgbClr val="FFFFFF"/>
                </a:solidFill>
              </a:rPr>
              <a:t>: Nam - </a:t>
            </a:r>
            <a:r>
              <a:rPr lang="en-US" sz="1200" dirty="0" err="1">
                <a:solidFill>
                  <a:srgbClr val="FFFFFF"/>
                </a:solidFill>
              </a:rPr>
              <a:t>Độ</a:t>
            </a:r>
            <a:r>
              <a:rPr lang="en-US" sz="1200" dirty="0">
                <a:solidFill>
                  <a:srgbClr val="FFFFFF"/>
                </a:solidFill>
              </a:rPr>
              <a:t> </a:t>
            </a:r>
            <a:r>
              <a:rPr lang="en-US" sz="1200" dirty="0" err="1">
                <a:solidFill>
                  <a:srgbClr val="FFFFFF"/>
                </a:solidFill>
              </a:rPr>
              <a:t>tuổi</a:t>
            </a:r>
            <a:r>
              <a:rPr lang="en-US" sz="1200" dirty="0">
                <a:solidFill>
                  <a:srgbClr val="FFFFFF"/>
                </a:solidFill>
              </a:rPr>
              <a:t>: U18</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Khu</a:t>
            </a:r>
            <a:r>
              <a:rPr lang="en-US" sz="1200" dirty="0">
                <a:solidFill>
                  <a:srgbClr val="FFFFFF"/>
                </a:solidFill>
              </a:rPr>
              <a:t> </a:t>
            </a:r>
            <a:r>
              <a:rPr lang="en-US" sz="1200" dirty="0" err="1">
                <a:solidFill>
                  <a:srgbClr val="FFFFFF"/>
                </a:solidFill>
              </a:rPr>
              <a:t>vực</a:t>
            </a:r>
            <a:r>
              <a:rPr lang="en-US" sz="1200" dirty="0">
                <a:solidFill>
                  <a:srgbClr val="FFFFFF"/>
                </a:solidFill>
              </a:rPr>
              <a:t>: </a:t>
            </a:r>
            <a:r>
              <a:rPr lang="en-US" sz="1200" dirty="0" err="1">
                <a:solidFill>
                  <a:srgbClr val="FFFFFF"/>
                </a:solidFill>
              </a:rPr>
              <a:t>Miền</a:t>
            </a:r>
            <a:r>
              <a:rPr lang="en-US" sz="1200" dirty="0">
                <a:solidFill>
                  <a:srgbClr val="FFFFFF"/>
                </a:solidFill>
              </a:rPr>
              <a:t> Nam - </a:t>
            </a:r>
            <a:r>
              <a:rPr lang="en-US" sz="1200" dirty="0" err="1">
                <a:solidFill>
                  <a:srgbClr val="FFFFFF"/>
                </a:solidFill>
              </a:rPr>
              <a:t>Giới</a:t>
            </a:r>
            <a:r>
              <a:rPr lang="en-US" sz="1200" dirty="0">
                <a:solidFill>
                  <a:srgbClr val="FFFFFF"/>
                </a:solidFill>
              </a:rPr>
              <a:t> </a:t>
            </a:r>
            <a:r>
              <a:rPr lang="en-US" sz="1200" dirty="0" err="1">
                <a:solidFill>
                  <a:srgbClr val="FFFFFF"/>
                </a:solidFill>
              </a:rPr>
              <a:t>tính</a:t>
            </a:r>
            <a:r>
              <a:rPr lang="en-US" sz="1200" dirty="0">
                <a:solidFill>
                  <a:srgbClr val="FFFFFF"/>
                </a:solidFill>
              </a:rPr>
              <a:t>: Nam - </a:t>
            </a:r>
            <a:r>
              <a:rPr lang="en-US" sz="1200" dirty="0" err="1">
                <a:solidFill>
                  <a:srgbClr val="FFFFFF"/>
                </a:solidFill>
              </a:rPr>
              <a:t>Độ</a:t>
            </a:r>
            <a:r>
              <a:rPr lang="en-US" sz="1200" dirty="0">
                <a:solidFill>
                  <a:srgbClr val="FFFFFF"/>
                </a:solidFill>
              </a:rPr>
              <a:t> </a:t>
            </a:r>
            <a:r>
              <a:rPr lang="en-US" sz="1200" dirty="0" err="1">
                <a:solidFill>
                  <a:srgbClr val="FFFFFF"/>
                </a:solidFill>
              </a:rPr>
              <a:t>tuổi</a:t>
            </a:r>
            <a:r>
              <a:rPr lang="en-US" sz="1200" dirty="0">
                <a:solidFill>
                  <a:srgbClr val="FFFFFF"/>
                </a:solidFill>
              </a:rPr>
              <a:t>: U18 – 35_44 – O55</a:t>
            </a:r>
            <a:endParaRPr lang="en" sz="1200" dirty="0">
              <a:solidFill>
                <a:srgbClr val="FFFFFF"/>
              </a:solidFill>
            </a:endParaRPr>
          </a:p>
        </p:txBody>
      </p:sp>
    </p:spTree>
    <p:extLst>
      <p:ext uri="{BB962C8B-B14F-4D97-AF65-F5344CB8AC3E}">
        <p14:creationId xmlns:p14="http://schemas.microsoft.com/office/powerpoint/2010/main" val="74331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4002373" y="4413222"/>
            <a:ext cx="5141627" cy="738633"/>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vi-VN" sz="1200" dirty="0">
                <a:solidFill>
                  <a:srgbClr val="FFFFFF"/>
                </a:solidFill>
              </a:rPr>
              <a:t>Ẩm thực vượt trội so với các mảng khác. Tuy nhiên ở vị trí thứ 2 là Thời trang và Phong cách sống chứ không phải Tiện ích - Nhà mạng. Điều này có thể lí giải bởi con gái ở độ tuổi này có nhu cầu làm đẹp</a:t>
            </a:r>
            <a:r>
              <a:rPr lang="en-US" sz="1200" dirty="0">
                <a:solidFill>
                  <a:srgbClr val="FFFFFF"/>
                </a:solidFill>
              </a:rPr>
              <a:t> nhiều</a:t>
            </a:r>
            <a:endParaRPr lang="en" sz="1200" dirty="0">
              <a:solidFill>
                <a:srgbClr val="FFFFFF"/>
              </a:solidFill>
            </a:endParaRP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b.1 Theo </a:t>
            </a:r>
            <a:r>
              <a:rPr lang="en-US" sz="2800" dirty="0" err="1">
                <a:solidFill>
                  <a:schemeClr val="accent4"/>
                </a:solidFill>
              </a:rPr>
              <a:t>khu</a:t>
            </a:r>
            <a:r>
              <a:rPr lang="en-US" sz="2800" dirty="0">
                <a:solidFill>
                  <a:schemeClr val="accent4"/>
                </a:solidFill>
              </a:rPr>
              <a:t> </a:t>
            </a:r>
            <a:r>
              <a:rPr lang="en-US" sz="2800" dirty="0" err="1">
                <a:solidFill>
                  <a:schemeClr val="accent4"/>
                </a:solidFill>
              </a:rPr>
              <a:t>vực</a:t>
            </a:r>
            <a:r>
              <a:rPr lang="en-US" sz="2800" dirty="0">
                <a:solidFill>
                  <a:schemeClr val="accent4"/>
                </a:solidFill>
              </a:rPr>
              <a:t> – </a:t>
            </a:r>
            <a:r>
              <a:rPr lang="en-US" sz="2800" dirty="0" err="1">
                <a:solidFill>
                  <a:schemeClr val="accent4"/>
                </a:solidFill>
              </a:rPr>
              <a:t>mẫu</a:t>
            </a:r>
            <a:r>
              <a:rPr lang="en-US" sz="2800" dirty="0">
                <a:solidFill>
                  <a:schemeClr val="accent4"/>
                </a:solidFill>
              </a:rPr>
              <a:t> </a:t>
            </a:r>
            <a:r>
              <a:rPr lang="en-US" sz="2800" dirty="0" err="1">
                <a:solidFill>
                  <a:schemeClr val="accent4"/>
                </a:solidFill>
              </a:rPr>
              <a:t>thứ</a:t>
            </a:r>
            <a:r>
              <a:rPr lang="en-US" sz="2800" dirty="0">
                <a:solidFill>
                  <a:schemeClr val="accent4"/>
                </a:solidFill>
              </a:rPr>
              <a:t> 3</a:t>
            </a:r>
            <a:endParaRPr sz="2800" dirty="0">
              <a:solidFill>
                <a:schemeClr val="accent4"/>
              </a:solidFill>
            </a:endParaRPr>
          </a:p>
        </p:txBody>
      </p:sp>
      <p:pic>
        <p:nvPicPr>
          <p:cNvPr id="11" name="Picture 10">
            <a:extLst>
              <a:ext uri="{FF2B5EF4-FFF2-40B4-BE49-F238E27FC236}">
                <a16:creationId xmlns:a16="http://schemas.microsoft.com/office/drawing/2014/main" id="{100C6325-31C6-204E-F402-F067F809243A}"/>
              </a:ext>
            </a:extLst>
          </p:cNvPr>
          <p:cNvPicPr>
            <a:picLocks noChangeAspect="1"/>
          </p:cNvPicPr>
          <p:nvPr/>
        </p:nvPicPr>
        <p:blipFill>
          <a:blip r:embed="rId3"/>
          <a:stretch>
            <a:fillRect/>
          </a:stretch>
        </p:blipFill>
        <p:spPr>
          <a:xfrm>
            <a:off x="4002374" y="1406263"/>
            <a:ext cx="5141625" cy="2972215"/>
          </a:xfrm>
          <a:prstGeom prst="rect">
            <a:avLst/>
          </a:prstGeom>
        </p:spPr>
      </p:pic>
      <p:sp>
        <p:nvSpPr>
          <p:cNvPr id="12" name="Google Shape;676;p2">
            <a:extLst>
              <a:ext uri="{FF2B5EF4-FFF2-40B4-BE49-F238E27FC236}">
                <a16:creationId xmlns:a16="http://schemas.microsoft.com/office/drawing/2014/main" id="{450C550A-7F0E-2EC6-5E6B-4000EBC2274A}"/>
              </a:ext>
            </a:extLst>
          </p:cNvPr>
          <p:cNvSpPr txBox="1"/>
          <p:nvPr/>
        </p:nvSpPr>
        <p:spPr>
          <a:xfrm>
            <a:off x="604486" y="1753902"/>
            <a:ext cx="3128748" cy="1477297"/>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Các</a:t>
            </a:r>
            <a:r>
              <a:rPr lang="en-US" sz="1200" dirty="0">
                <a:solidFill>
                  <a:srgbClr val="FFFFFF"/>
                </a:solidFill>
              </a:rPr>
              <a:t> </a:t>
            </a:r>
            <a:r>
              <a:rPr lang="en-US" sz="1200" dirty="0" err="1">
                <a:solidFill>
                  <a:srgbClr val="FFFFFF"/>
                </a:solidFill>
              </a:rPr>
              <a:t>nhóm</a:t>
            </a:r>
            <a:r>
              <a:rPr lang="en-US" sz="1200" dirty="0">
                <a:solidFill>
                  <a:srgbClr val="FFFFFF"/>
                </a:solidFill>
              </a:rPr>
              <a:t> </a:t>
            </a:r>
            <a:r>
              <a:rPr lang="en-US" sz="1200" dirty="0" err="1">
                <a:solidFill>
                  <a:srgbClr val="FFFFFF"/>
                </a:solidFill>
              </a:rPr>
              <a:t>khách</a:t>
            </a:r>
            <a:r>
              <a:rPr lang="en-US" sz="1200" dirty="0">
                <a:solidFill>
                  <a:srgbClr val="FFFFFF"/>
                </a:solidFill>
              </a:rPr>
              <a:t> </a:t>
            </a:r>
            <a:r>
              <a:rPr lang="en-US" sz="1200" dirty="0" err="1">
                <a:solidFill>
                  <a:srgbClr val="FFFFFF"/>
                </a:solidFill>
              </a:rPr>
              <a:t>hàng</a:t>
            </a:r>
            <a:r>
              <a:rPr lang="en-US" sz="1200" dirty="0">
                <a:solidFill>
                  <a:srgbClr val="FFFFFF"/>
                </a:solidFill>
              </a:rPr>
              <a:t> có pattern </a:t>
            </a:r>
            <a:r>
              <a:rPr lang="en-US" sz="1200" dirty="0" err="1">
                <a:solidFill>
                  <a:srgbClr val="FFFFFF"/>
                </a:solidFill>
              </a:rPr>
              <a:t>tương</a:t>
            </a:r>
            <a:r>
              <a:rPr lang="en-US" sz="1200" dirty="0">
                <a:solidFill>
                  <a:srgbClr val="FFFFFF"/>
                </a:solidFill>
              </a:rPr>
              <a:t> </a:t>
            </a:r>
            <a:r>
              <a:rPr lang="en-US" sz="1200" dirty="0" err="1">
                <a:solidFill>
                  <a:srgbClr val="FFFFFF"/>
                </a:solidFill>
              </a:rPr>
              <a:t>tự</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Hà Nội - Giới tính: Nữ - Độ tuổi: U18 đến 34</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Hồ Chí Minh - Giới tính: Nữ - Độ tuổi: U18</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Miền Trung - Giới tính: Nữ - Độ tuổi: dưới 24 tuổi</a:t>
            </a:r>
            <a:endParaRPr lang="en" sz="1200" dirty="0">
              <a:solidFill>
                <a:srgbClr val="FFFFFF"/>
              </a:solidFill>
            </a:endParaRPr>
          </a:p>
        </p:txBody>
      </p:sp>
    </p:spTree>
    <p:extLst>
      <p:ext uri="{BB962C8B-B14F-4D97-AF65-F5344CB8AC3E}">
        <p14:creationId xmlns:p14="http://schemas.microsoft.com/office/powerpoint/2010/main" val="140133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4017364" y="4218352"/>
            <a:ext cx="5126635" cy="923299"/>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a:solidFill>
                  <a:srgbClr val="FFFFFF"/>
                </a:solidFill>
              </a:rPr>
              <a:t>Ẩ</a:t>
            </a:r>
            <a:r>
              <a:rPr lang="vi-VN" sz="1200" dirty="0">
                <a:solidFill>
                  <a:srgbClr val="FFFFFF"/>
                </a:solidFill>
              </a:rPr>
              <a:t>m thực vượt trội so với các mảng khác. Ở vị trí thứ 2 là Tiện ích - Nhà mạng, tiếp theo đến Thời trang và Phong cách sống</a:t>
            </a:r>
            <a:r>
              <a:rPr lang="en-US" sz="1200" dirty="0">
                <a:solidFill>
                  <a:srgbClr val="FFFFFF"/>
                </a:solidFill>
              </a:rPr>
              <a:t>. </a:t>
            </a:r>
            <a:r>
              <a:rPr lang="en-US" sz="1200" dirty="0" err="1">
                <a:solidFill>
                  <a:srgbClr val="FFFFFF"/>
                </a:solidFill>
              </a:rPr>
              <a:t>Về</a:t>
            </a:r>
            <a:r>
              <a:rPr lang="en-US" sz="1200" dirty="0">
                <a:solidFill>
                  <a:srgbClr val="FFFFFF"/>
                </a:solidFill>
              </a:rPr>
              <a:t> </a:t>
            </a:r>
            <a:r>
              <a:rPr lang="en-US" sz="1200" dirty="0" err="1">
                <a:solidFill>
                  <a:srgbClr val="FFFFFF"/>
                </a:solidFill>
              </a:rPr>
              <a:t>số</a:t>
            </a:r>
            <a:r>
              <a:rPr lang="en-US" sz="1200" dirty="0">
                <a:solidFill>
                  <a:srgbClr val="FFFFFF"/>
                </a:solidFill>
              </a:rPr>
              <a:t> </a:t>
            </a:r>
            <a:r>
              <a:rPr lang="en-US" sz="1200" dirty="0" err="1">
                <a:solidFill>
                  <a:srgbClr val="FFFFFF"/>
                </a:solidFill>
              </a:rPr>
              <a:t>lượng</a:t>
            </a:r>
            <a:r>
              <a:rPr lang="en-US" sz="1200" dirty="0">
                <a:solidFill>
                  <a:srgbClr val="FFFFFF"/>
                </a:solidFill>
              </a:rPr>
              <a:t> </a:t>
            </a:r>
            <a:r>
              <a:rPr lang="en-US" sz="1200" dirty="0" err="1">
                <a:solidFill>
                  <a:srgbClr val="FFFFFF"/>
                </a:solidFill>
              </a:rPr>
              <a:t>người</a:t>
            </a:r>
            <a:r>
              <a:rPr lang="en-US" sz="1200" dirty="0">
                <a:solidFill>
                  <a:srgbClr val="FFFFFF"/>
                </a:solidFill>
              </a:rPr>
              <a:t> </a:t>
            </a:r>
            <a:r>
              <a:rPr lang="en-US" sz="1200" dirty="0" err="1">
                <a:solidFill>
                  <a:srgbClr val="FFFFFF"/>
                </a:solidFill>
              </a:rPr>
              <a:t>dùng</a:t>
            </a:r>
            <a:r>
              <a:rPr lang="en-US" sz="1200" dirty="0">
                <a:solidFill>
                  <a:srgbClr val="FFFFFF"/>
                </a:solidFill>
              </a:rPr>
              <a:t> </a:t>
            </a:r>
            <a:r>
              <a:rPr lang="en-US" sz="1200" dirty="0" err="1">
                <a:solidFill>
                  <a:srgbClr val="FFFFFF"/>
                </a:solidFill>
              </a:rPr>
              <a:t>riêng</a:t>
            </a:r>
            <a:r>
              <a:rPr lang="en-US" sz="1200" dirty="0">
                <a:solidFill>
                  <a:srgbClr val="FFFFFF"/>
                </a:solidFill>
              </a:rPr>
              <a:t> </a:t>
            </a:r>
            <a:r>
              <a:rPr lang="en-US" sz="1200" dirty="0" err="1">
                <a:solidFill>
                  <a:srgbClr val="FFFFFF"/>
                </a:solidFill>
              </a:rPr>
              <a:t>biệt</a:t>
            </a:r>
            <a:r>
              <a:rPr lang="en-US" sz="1200" dirty="0">
                <a:solidFill>
                  <a:srgbClr val="FFFFFF"/>
                </a:solidFill>
              </a:rPr>
              <a:t>, </a:t>
            </a:r>
            <a:r>
              <a:rPr lang="vi-VN" sz="1200" dirty="0">
                <a:solidFill>
                  <a:srgbClr val="FFFFFF"/>
                </a:solidFill>
              </a:rPr>
              <a:t>Thời trang và Phong cách sống</a:t>
            </a:r>
            <a:r>
              <a:rPr lang="en-US" sz="1200" dirty="0">
                <a:solidFill>
                  <a:srgbClr val="FFFFFF"/>
                </a:solidFill>
              </a:rPr>
              <a:t> vẫn </a:t>
            </a:r>
            <a:r>
              <a:rPr lang="en-US" sz="1200" dirty="0" err="1">
                <a:solidFill>
                  <a:srgbClr val="FFFFFF"/>
                </a:solidFill>
              </a:rPr>
              <a:t>lớn</a:t>
            </a:r>
            <a:r>
              <a:rPr lang="en-US" sz="1200" dirty="0">
                <a:solidFill>
                  <a:srgbClr val="FFFFFF"/>
                </a:solidFill>
              </a:rPr>
              <a:t> </a:t>
            </a:r>
            <a:r>
              <a:rPr lang="en-US" sz="1200" dirty="0" err="1">
                <a:solidFill>
                  <a:srgbClr val="FFFFFF"/>
                </a:solidFill>
              </a:rPr>
              <a:t>hơn</a:t>
            </a:r>
            <a:r>
              <a:rPr lang="en-US" sz="1200" dirty="0">
                <a:solidFill>
                  <a:srgbClr val="FFFFFF"/>
                </a:solidFill>
              </a:rPr>
              <a:t> </a:t>
            </a:r>
            <a:r>
              <a:rPr lang="vi-VN" sz="1200" dirty="0">
                <a:solidFill>
                  <a:srgbClr val="FFFFFF"/>
                </a:solidFill>
              </a:rPr>
              <a:t>Tiện ích - Nhà mạng</a:t>
            </a:r>
            <a:endParaRPr lang="en" sz="1200" dirty="0">
              <a:solidFill>
                <a:srgbClr val="FFFFFF"/>
              </a:solidFill>
            </a:endParaRP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b.1 Theo </a:t>
            </a:r>
            <a:r>
              <a:rPr lang="en-US" sz="2800" dirty="0" err="1">
                <a:solidFill>
                  <a:schemeClr val="accent4"/>
                </a:solidFill>
              </a:rPr>
              <a:t>khu</a:t>
            </a:r>
            <a:r>
              <a:rPr lang="en-US" sz="2800" dirty="0">
                <a:solidFill>
                  <a:schemeClr val="accent4"/>
                </a:solidFill>
              </a:rPr>
              <a:t> </a:t>
            </a:r>
            <a:r>
              <a:rPr lang="en-US" sz="2800" dirty="0" err="1">
                <a:solidFill>
                  <a:schemeClr val="accent4"/>
                </a:solidFill>
              </a:rPr>
              <a:t>vực</a:t>
            </a:r>
            <a:r>
              <a:rPr lang="en-US" sz="2800" dirty="0">
                <a:solidFill>
                  <a:schemeClr val="accent4"/>
                </a:solidFill>
              </a:rPr>
              <a:t> – </a:t>
            </a:r>
            <a:r>
              <a:rPr lang="en-US" sz="2800" dirty="0" err="1">
                <a:solidFill>
                  <a:schemeClr val="accent4"/>
                </a:solidFill>
              </a:rPr>
              <a:t>mẫu</a:t>
            </a:r>
            <a:r>
              <a:rPr lang="en-US" sz="2800" dirty="0">
                <a:solidFill>
                  <a:schemeClr val="accent4"/>
                </a:solidFill>
              </a:rPr>
              <a:t> </a:t>
            </a:r>
            <a:r>
              <a:rPr lang="en-US" sz="2800" dirty="0" err="1">
                <a:solidFill>
                  <a:schemeClr val="accent4"/>
                </a:solidFill>
              </a:rPr>
              <a:t>thứ</a:t>
            </a:r>
            <a:r>
              <a:rPr lang="en-US" sz="2800" dirty="0">
                <a:solidFill>
                  <a:schemeClr val="accent4"/>
                </a:solidFill>
              </a:rPr>
              <a:t> 4</a:t>
            </a:r>
            <a:endParaRPr sz="2800" dirty="0">
              <a:solidFill>
                <a:schemeClr val="accent4"/>
              </a:solidFill>
            </a:endParaRPr>
          </a:p>
        </p:txBody>
      </p:sp>
      <p:pic>
        <p:nvPicPr>
          <p:cNvPr id="11" name="Picture 10">
            <a:extLst>
              <a:ext uri="{FF2B5EF4-FFF2-40B4-BE49-F238E27FC236}">
                <a16:creationId xmlns:a16="http://schemas.microsoft.com/office/drawing/2014/main" id="{BD4F24E8-4ECB-9642-ACD7-DF405530835D}"/>
              </a:ext>
            </a:extLst>
          </p:cNvPr>
          <p:cNvPicPr>
            <a:picLocks noChangeAspect="1"/>
          </p:cNvPicPr>
          <p:nvPr/>
        </p:nvPicPr>
        <p:blipFill>
          <a:blip r:embed="rId3"/>
          <a:stretch>
            <a:fillRect/>
          </a:stretch>
        </p:blipFill>
        <p:spPr>
          <a:xfrm>
            <a:off x="4017365" y="1285509"/>
            <a:ext cx="5126636" cy="2934109"/>
          </a:xfrm>
          <a:prstGeom prst="rect">
            <a:avLst/>
          </a:prstGeom>
        </p:spPr>
      </p:pic>
      <p:sp>
        <p:nvSpPr>
          <p:cNvPr id="12" name="Google Shape;676;p2">
            <a:extLst>
              <a:ext uri="{FF2B5EF4-FFF2-40B4-BE49-F238E27FC236}">
                <a16:creationId xmlns:a16="http://schemas.microsoft.com/office/drawing/2014/main" id="{ED4DE294-F694-5B96-4D2D-806440042C30}"/>
              </a:ext>
            </a:extLst>
          </p:cNvPr>
          <p:cNvSpPr txBox="1"/>
          <p:nvPr/>
        </p:nvSpPr>
        <p:spPr>
          <a:xfrm>
            <a:off x="747215" y="1343021"/>
            <a:ext cx="3128748" cy="2400627"/>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Các</a:t>
            </a:r>
            <a:r>
              <a:rPr lang="en-US" sz="1200" dirty="0">
                <a:solidFill>
                  <a:srgbClr val="FFFFFF"/>
                </a:solidFill>
              </a:rPr>
              <a:t> </a:t>
            </a:r>
            <a:r>
              <a:rPr lang="en-US" sz="1200" dirty="0" err="1">
                <a:solidFill>
                  <a:srgbClr val="FFFFFF"/>
                </a:solidFill>
              </a:rPr>
              <a:t>nhóm</a:t>
            </a:r>
            <a:r>
              <a:rPr lang="en-US" sz="1200" dirty="0">
                <a:solidFill>
                  <a:srgbClr val="FFFFFF"/>
                </a:solidFill>
              </a:rPr>
              <a:t> </a:t>
            </a:r>
            <a:r>
              <a:rPr lang="en-US" sz="1200" dirty="0" err="1">
                <a:solidFill>
                  <a:srgbClr val="FFFFFF"/>
                </a:solidFill>
              </a:rPr>
              <a:t>khách</a:t>
            </a:r>
            <a:r>
              <a:rPr lang="en-US" sz="1200" dirty="0">
                <a:solidFill>
                  <a:srgbClr val="FFFFFF"/>
                </a:solidFill>
              </a:rPr>
              <a:t> </a:t>
            </a:r>
            <a:r>
              <a:rPr lang="en-US" sz="1200" dirty="0" err="1">
                <a:solidFill>
                  <a:srgbClr val="FFFFFF"/>
                </a:solidFill>
              </a:rPr>
              <a:t>hàng</a:t>
            </a:r>
            <a:r>
              <a:rPr lang="en-US" sz="1200" dirty="0">
                <a:solidFill>
                  <a:srgbClr val="FFFFFF"/>
                </a:solidFill>
              </a:rPr>
              <a:t> có pattern </a:t>
            </a:r>
            <a:r>
              <a:rPr lang="en-US" sz="1200" dirty="0" err="1">
                <a:solidFill>
                  <a:srgbClr val="FFFFFF"/>
                </a:solidFill>
              </a:rPr>
              <a:t>tương</a:t>
            </a:r>
            <a:r>
              <a:rPr lang="en-US" sz="1200" dirty="0">
                <a:solidFill>
                  <a:srgbClr val="FFFFFF"/>
                </a:solidFill>
              </a:rPr>
              <a:t> </a:t>
            </a:r>
            <a:r>
              <a:rPr lang="en-US" sz="1200" dirty="0" err="1">
                <a:solidFill>
                  <a:srgbClr val="FFFFFF"/>
                </a:solidFill>
              </a:rPr>
              <a:t>tự</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Hà Nội - Giới tính: Nữ - Độ tuổi: 35 đến O55</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Đà Nẵng - Giới tính: Nữ</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Hồ Chí Minh - Giới tính: Nữ - Độ tuổi: trên 18</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Miền Bắc - Giới tính: Nữ - Độ tuổi: U18 – 35_44 – O55</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Miền Nam - Giới tính: Nữ - Độ tuổi: dưới 55</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Miền Trung - Giới tính: Nữ - Độ tuổi: trên 24 tuổi</a:t>
            </a:r>
            <a:endParaRPr lang="en" sz="1200" dirty="0">
              <a:solidFill>
                <a:srgbClr val="FFFFFF"/>
              </a:solidFill>
            </a:endParaRPr>
          </a:p>
        </p:txBody>
      </p:sp>
    </p:spTree>
    <p:extLst>
      <p:ext uri="{BB962C8B-B14F-4D97-AF65-F5344CB8AC3E}">
        <p14:creationId xmlns:p14="http://schemas.microsoft.com/office/powerpoint/2010/main" val="333611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4099809" y="4518152"/>
            <a:ext cx="5044190"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Đứng</a:t>
            </a:r>
            <a:r>
              <a:rPr lang="en-US" sz="1200" dirty="0">
                <a:solidFill>
                  <a:srgbClr val="FFFFFF"/>
                </a:solidFill>
              </a:rPr>
              <a:t> </a:t>
            </a:r>
            <a:r>
              <a:rPr lang="en-US" sz="1200" dirty="0" err="1">
                <a:solidFill>
                  <a:srgbClr val="FFFFFF"/>
                </a:solidFill>
              </a:rPr>
              <a:t>đầu</a:t>
            </a:r>
            <a:r>
              <a:rPr lang="en-US" sz="1200" dirty="0">
                <a:solidFill>
                  <a:srgbClr val="FFFFFF"/>
                </a:solidFill>
              </a:rPr>
              <a:t> là </a:t>
            </a:r>
            <a:r>
              <a:rPr lang="en-US" sz="1200" dirty="0" err="1">
                <a:solidFill>
                  <a:srgbClr val="FFFFFF"/>
                </a:solidFill>
              </a:rPr>
              <a:t>mảng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mảng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2 </a:t>
            </a:r>
            <a:r>
              <a:rPr lang="en-US" sz="1200" dirty="0" err="1">
                <a:solidFill>
                  <a:srgbClr val="FFFFFF"/>
                </a:solidFill>
              </a:rPr>
              <a:t>mảng</a:t>
            </a:r>
            <a:r>
              <a:rPr lang="en-US" sz="1200" dirty="0">
                <a:solidFill>
                  <a:srgbClr val="FFFFFF"/>
                </a:solidFill>
              </a:rPr>
              <a:t> này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a:t>
            </a:r>
            <a:r>
              <a:rPr lang="en-US" sz="1200" dirty="0" err="1">
                <a:solidFill>
                  <a:srgbClr val="FFFFFF"/>
                </a:solidFill>
              </a:rPr>
              <a:t>hơn</a:t>
            </a:r>
            <a:r>
              <a:rPr lang="en-US" sz="1200" dirty="0">
                <a:solidFill>
                  <a:srgbClr val="FFFFFF"/>
                </a:solidFill>
              </a:rPr>
              <a:t> </a:t>
            </a:r>
            <a:r>
              <a:rPr lang="en-US" sz="1200" dirty="0" err="1">
                <a:solidFill>
                  <a:srgbClr val="FFFFFF"/>
                </a:solidFill>
              </a:rPr>
              <a:t>hẳn</a:t>
            </a:r>
            <a:r>
              <a:rPr lang="en-US" sz="1200" dirty="0">
                <a:solidFill>
                  <a:srgbClr val="FFFFFF"/>
                </a:solidFill>
              </a:rPr>
              <a:t> so </a:t>
            </a: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mảng</a:t>
            </a:r>
            <a:r>
              <a:rPr lang="en-US" sz="1200" dirty="0">
                <a:solidFill>
                  <a:srgbClr val="FFFFFF"/>
                </a:solidFill>
              </a:rPr>
              <a:t> còn lại</a:t>
            </a:r>
            <a:endParaRPr lang="en" sz="1200" dirty="0">
              <a:solidFill>
                <a:srgbClr val="FFFFFF"/>
              </a:solidFill>
            </a:endParaRPr>
          </a:p>
        </p:txBody>
      </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2.1 Theo category</a:t>
            </a:r>
            <a:br>
              <a:rPr lang="en-US" sz="2800" dirty="0">
                <a:solidFill>
                  <a:schemeClr val="accent4"/>
                </a:solidFill>
              </a:rPr>
            </a:br>
            <a:r>
              <a:rPr lang="en-US" sz="2800" dirty="0">
                <a:solidFill>
                  <a:schemeClr val="accent4"/>
                </a:solidFill>
              </a:rPr>
              <a:t>	b.1 Theo </a:t>
            </a:r>
            <a:r>
              <a:rPr lang="en-US" sz="2800" dirty="0" err="1">
                <a:solidFill>
                  <a:schemeClr val="accent4"/>
                </a:solidFill>
              </a:rPr>
              <a:t>khu</a:t>
            </a:r>
            <a:r>
              <a:rPr lang="en-US" sz="2800" dirty="0">
                <a:solidFill>
                  <a:schemeClr val="accent4"/>
                </a:solidFill>
              </a:rPr>
              <a:t> </a:t>
            </a:r>
            <a:r>
              <a:rPr lang="en-US" sz="2800" dirty="0" err="1">
                <a:solidFill>
                  <a:schemeClr val="accent4"/>
                </a:solidFill>
              </a:rPr>
              <a:t>vực</a:t>
            </a:r>
            <a:r>
              <a:rPr lang="en-US" sz="2800" dirty="0">
                <a:solidFill>
                  <a:schemeClr val="accent4"/>
                </a:solidFill>
              </a:rPr>
              <a:t> – </a:t>
            </a:r>
            <a:r>
              <a:rPr lang="en-US" sz="2800" dirty="0" err="1">
                <a:solidFill>
                  <a:schemeClr val="accent4"/>
                </a:solidFill>
              </a:rPr>
              <a:t>mẫu</a:t>
            </a:r>
            <a:r>
              <a:rPr lang="en-US" sz="2800" dirty="0">
                <a:solidFill>
                  <a:schemeClr val="accent4"/>
                </a:solidFill>
              </a:rPr>
              <a:t> </a:t>
            </a:r>
            <a:r>
              <a:rPr lang="en-US" sz="2800" dirty="0" err="1">
                <a:solidFill>
                  <a:schemeClr val="accent4"/>
                </a:solidFill>
              </a:rPr>
              <a:t>thứ</a:t>
            </a:r>
            <a:r>
              <a:rPr lang="en-US" sz="2800" dirty="0">
                <a:solidFill>
                  <a:schemeClr val="accent4"/>
                </a:solidFill>
              </a:rPr>
              <a:t> 5</a:t>
            </a:r>
            <a:endParaRPr sz="2800" dirty="0">
              <a:solidFill>
                <a:schemeClr val="accent4"/>
              </a:solidFill>
            </a:endParaRPr>
          </a:p>
        </p:txBody>
      </p:sp>
      <p:pic>
        <p:nvPicPr>
          <p:cNvPr id="9" name="Picture 8">
            <a:extLst>
              <a:ext uri="{FF2B5EF4-FFF2-40B4-BE49-F238E27FC236}">
                <a16:creationId xmlns:a16="http://schemas.microsoft.com/office/drawing/2014/main" id="{804AA5AF-ADF7-7946-7E5C-E95B924A1158}"/>
              </a:ext>
            </a:extLst>
          </p:cNvPr>
          <p:cNvPicPr>
            <a:picLocks noChangeAspect="1"/>
          </p:cNvPicPr>
          <p:nvPr/>
        </p:nvPicPr>
        <p:blipFill>
          <a:blip r:embed="rId3"/>
          <a:stretch>
            <a:fillRect/>
          </a:stretch>
        </p:blipFill>
        <p:spPr>
          <a:xfrm>
            <a:off x="4099810" y="1484506"/>
            <a:ext cx="5044190" cy="2991267"/>
          </a:xfrm>
          <a:prstGeom prst="rect">
            <a:avLst/>
          </a:prstGeom>
        </p:spPr>
      </p:pic>
      <p:sp>
        <p:nvSpPr>
          <p:cNvPr id="10" name="Google Shape;676;p2">
            <a:extLst>
              <a:ext uri="{FF2B5EF4-FFF2-40B4-BE49-F238E27FC236}">
                <a16:creationId xmlns:a16="http://schemas.microsoft.com/office/drawing/2014/main" id="{40994FDB-F413-0480-462B-C115179D400F}"/>
              </a:ext>
            </a:extLst>
          </p:cNvPr>
          <p:cNvSpPr txBox="1"/>
          <p:nvPr/>
        </p:nvSpPr>
        <p:spPr>
          <a:xfrm>
            <a:off x="771586" y="1739079"/>
            <a:ext cx="3128748" cy="1107965"/>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Các</a:t>
            </a:r>
            <a:r>
              <a:rPr lang="en-US" sz="1200" dirty="0">
                <a:solidFill>
                  <a:srgbClr val="FFFFFF"/>
                </a:solidFill>
              </a:rPr>
              <a:t> </a:t>
            </a:r>
            <a:r>
              <a:rPr lang="en-US" sz="1200" dirty="0" err="1">
                <a:solidFill>
                  <a:srgbClr val="FFFFFF"/>
                </a:solidFill>
              </a:rPr>
              <a:t>nhóm</a:t>
            </a:r>
            <a:r>
              <a:rPr lang="en-US" sz="1200" dirty="0">
                <a:solidFill>
                  <a:srgbClr val="FFFFFF"/>
                </a:solidFill>
              </a:rPr>
              <a:t> </a:t>
            </a:r>
            <a:r>
              <a:rPr lang="en-US" sz="1200" dirty="0" err="1">
                <a:solidFill>
                  <a:srgbClr val="FFFFFF"/>
                </a:solidFill>
              </a:rPr>
              <a:t>khách</a:t>
            </a:r>
            <a:r>
              <a:rPr lang="en-US" sz="1200" dirty="0">
                <a:solidFill>
                  <a:srgbClr val="FFFFFF"/>
                </a:solidFill>
              </a:rPr>
              <a:t> </a:t>
            </a:r>
            <a:r>
              <a:rPr lang="en-US" sz="1200" dirty="0" err="1">
                <a:solidFill>
                  <a:srgbClr val="FFFFFF"/>
                </a:solidFill>
              </a:rPr>
              <a:t>hàng</a:t>
            </a:r>
            <a:r>
              <a:rPr lang="en-US" sz="1200" dirty="0">
                <a:solidFill>
                  <a:srgbClr val="FFFFFF"/>
                </a:solidFill>
              </a:rPr>
              <a:t> có pattern </a:t>
            </a:r>
            <a:r>
              <a:rPr lang="en-US" sz="1200" dirty="0" err="1">
                <a:solidFill>
                  <a:srgbClr val="FFFFFF"/>
                </a:solidFill>
              </a:rPr>
              <a:t>tương</a:t>
            </a:r>
            <a:r>
              <a:rPr lang="en-US" sz="1200" dirty="0">
                <a:solidFill>
                  <a:srgbClr val="FFFFFF"/>
                </a:solidFill>
              </a:rPr>
              <a:t> </a:t>
            </a:r>
            <a:r>
              <a:rPr lang="en-US" sz="1200" dirty="0" err="1">
                <a:solidFill>
                  <a:srgbClr val="FFFFFF"/>
                </a:solidFill>
              </a:rPr>
              <a:t>tự</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Hồ Chí Minh - Giới tính: Nam</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Miền Bắc - Giới tính: Nam</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Miền Trung - Giới tính: Nam</a:t>
            </a:r>
          </a:p>
          <a:p>
            <a:pPr marL="171450" lvl="0" indent="-171450" algn="l" rtl="0">
              <a:spcBef>
                <a:spcPts val="0"/>
              </a:spcBef>
              <a:spcAft>
                <a:spcPts val="0"/>
              </a:spcAft>
              <a:buFont typeface="Arial" panose="020B0604020202020204" pitchFamily="34" charset="0"/>
              <a:buChar char="•"/>
            </a:pPr>
            <a:r>
              <a:rPr lang="vi-VN" sz="1200" dirty="0">
                <a:solidFill>
                  <a:srgbClr val="FFFFFF"/>
                </a:solidFill>
              </a:rPr>
              <a:t>Khu vực: Đà Nẵng - Giới tính: Nam</a:t>
            </a:r>
            <a:endParaRPr lang="en" sz="1200" dirty="0">
              <a:solidFill>
                <a:srgbClr val="FFFFFF"/>
              </a:solidFill>
            </a:endParaRPr>
          </a:p>
        </p:txBody>
      </p:sp>
    </p:spTree>
    <p:extLst>
      <p:ext uri="{BB962C8B-B14F-4D97-AF65-F5344CB8AC3E}">
        <p14:creationId xmlns:p14="http://schemas.microsoft.com/office/powerpoint/2010/main" val="374683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2.2 Theo </a:t>
            </a:r>
            <a:r>
              <a:rPr lang="en-US" sz="2800" dirty="0" err="1">
                <a:solidFill>
                  <a:schemeClr val="accent4"/>
                </a:solidFill>
              </a:rPr>
              <a:t>sub_category</a:t>
            </a:r>
            <a:endParaRPr sz="2800" dirty="0">
              <a:solidFill>
                <a:schemeClr val="accent4"/>
              </a:solidFill>
            </a:endParaRPr>
          </a:p>
        </p:txBody>
      </p:sp>
      <p:sp>
        <p:nvSpPr>
          <p:cNvPr id="10" name="Google Shape;676;p2">
            <a:extLst>
              <a:ext uri="{FF2B5EF4-FFF2-40B4-BE49-F238E27FC236}">
                <a16:creationId xmlns:a16="http://schemas.microsoft.com/office/drawing/2014/main" id="{40994FDB-F413-0480-462B-C115179D400F}"/>
              </a:ext>
            </a:extLst>
          </p:cNvPr>
          <p:cNvSpPr txBox="1"/>
          <p:nvPr/>
        </p:nvSpPr>
        <p:spPr>
          <a:xfrm>
            <a:off x="675698" y="1260227"/>
            <a:ext cx="7053280" cy="2339072"/>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2000" dirty="0" err="1">
                <a:solidFill>
                  <a:srgbClr val="FFFFFF"/>
                </a:solidFill>
              </a:rPr>
              <a:t>Xét</a:t>
            </a:r>
            <a:r>
              <a:rPr lang="en-US" sz="2000" dirty="0">
                <a:solidFill>
                  <a:srgbClr val="FFFFFF"/>
                </a:solidFill>
              </a:rPr>
              <a:t> </a:t>
            </a:r>
            <a:r>
              <a:rPr lang="en-US" sz="2000" dirty="0" err="1">
                <a:solidFill>
                  <a:srgbClr val="FFFFFF"/>
                </a:solidFill>
              </a:rPr>
              <a:t>theo</a:t>
            </a:r>
            <a:r>
              <a:rPr lang="en-US" sz="2000" dirty="0">
                <a:solidFill>
                  <a:srgbClr val="FFFFFF"/>
                </a:solidFill>
              </a:rPr>
              <a:t> top 3 category </a:t>
            </a:r>
            <a:r>
              <a:rPr lang="en-US" sz="2000" dirty="0" err="1">
                <a:solidFill>
                  <a:srgbClr val="FFFFFF"/>
                </a:solidFill>
              </a:rPr>
              <a:t>phổ</a:t>
            </a:r>
            <a:r>
              <a:rPr lang="en-US" sz="2000" dirty="0">
                <a:solidFill>
                  <a:srgbClr val="FFFFFF"/>
                </a:solidFill>
              </a:rPr>
              <a:t> </a:t>
            </a:r>
            <a:r>
              <a:rPr lang="en-US" sz="2000" dirty="0" err="1">
                <a:solidFill>
                  <a:srgbClr val="FFFFFF"/>
                </a:solidFill>
              </a:rPr>
              <a:t>biến</a:t>
            </a:r>
            <a:r>
              <a:rPr lang="en-US" sz="2000" dirty="0">
                <a:solidFill>
                  <a:srgbClr val="FFFFFF"/>
                </a:solidFill>
              </a:rPr>
              <a:t> </a:t>
            </a:r>
            <a:r>
              <a:rPr lang="en-US" sz="2000" dirty="0" err="1">
                <a:solidFill>
                  <a:srgbClr val="FFFFFF"/>
                </a:solidFill>
              </a:rPr>
              <a:t>nhất</a:t>
            </a:r>
            <a:r>
              <a:rPr lang="en-US" sz="2000" dirty="0">
                <a:solidFill>
                  <a:srgbClr val="FFFFFF"/>
                </a:solidFill>
              </a:rPr>
              <a:t> </a:t>
            </a:r>
            <a:r>
              <a:rPr lang="en-US" sz="2000" dirty="0" err="1">
                <a:solidFill>
                  <a:srgbClr val="FFFFFF"/>
                </a:solidFill>
              </a:rPr>
              <a:t>theo</a:t>
            </a:r>
            <a:r>
              <a:rPr lang="en-US" sz="2000" dirty="0">
                <a:solidFill>
                  <a:srgbClr val="FFFFFF"/>
                </a:solidFill>
              </a:rPr>
              <a:t> </a:t>
            </a:r>
            <a:r>
              <a:rPr lang="en-US" sz="2000" dirty="0" err="1">
                <a:solidFill>
                  <a:srgbClr val="FFFFFF"/>
                </a:solidFill>
              </a:rPr>
              <a:t>thống</a:t>
            </a:r>
            <a:r>
              <a:rPr lang="en-US" sz="2000" dirty="0">
                <a:solidFill>
                  <a:srgbClr val="FFFFFF"/>
                </a:solidFill>
              </a:rPr>
              <a:t> </a:t>
            </a:r>
            <a:r>
              <a:rPr lang="en-US" sz="2000" dirty="0" err="1">
                <a:solidFill>
                  <a:srgbClr val="FFFFFF"/>
                </a:solidFill>
              </a:rPr>
              <a:t>kê</a:t>
            </a:r>
            <a:r>
              <a:rPr lang="en-US" sz="2000" dirty="0">
                <a:solidFill>
                  <a:srgbClr val="FFFFFF"/>
                </a:solidFill>
              </a:rPr>
              <a:t> ở trên:</a:t>
            </a:r>
          </a:p>
          <a:p>
            <a:pPr marL="171450" lvl="0" indent="-171450" algn="l" rtl="0">
              <a:spcBef>
                <a:spcPts val="0"/>
              </a:spcBef>
              <a:spcAft>
                <a:spcPts val="0"/>
              </a:spcAft>
              <a:buFont typeface="Arial" panose="020B0604020202020204" pitchFamily="34" charset="0"/>
              <a:buChar char="•"/>
            </a:pPr>
            <a:r>
              <a:rPr lang="en-US" sz="2000" dirty="0" err="1">
                <a:solidFill>
                  <a:srgbClr val="FFFFFF"/>
                </a:solidFill>
              </a:rPr>
              <a:t>Ẩm</a:t>
            </a:r>
            <a:r>
              <a:rPr lang="en-US" sz="2000" dirty="0">
                <a:solidFill>
                  <a:srgbClr val="FFFFFF"/>
                </a:solidFill>
              </a:rPr>
              <a:t> </a:t>
            </a:r>
            <a:r>
              <a:rPr lang="en-US" sz="2000" dirty="0" err="1">
                <a:solidFill>
                  <a:srgbClr val="FFFFFF"/>
                </a:solidFill>
              </a:rPr>
              <a:t>thực</a:t>
            </a:r>
            <a:endParaRPr lang="en-US" sz="2000" dirty="0">
              <a:solidFill>
                <a:srgbClr val="FFFFFF"/>
              </a:solidFill>
            </a:endParaRPr>
          </a:p>
          <a:p>
            <a:pPr marL="171450" lvl="0" indent="-171450" algn="l" rtl="0">
              <a:spcBef>
                <a:spcPts val="0"/>
              </a:spcBef>
              <a:spcAft>
                <a:spcPts val="0"/>
              </a:spcAft>
              <a:buFont typeface="Arial" panose="020B0604020202020204" pitchFamily="34" charset="0"/>
              <a:buChar char="•"/>
            </a:pPr>
            <a:r>
              <a:rPr lang="vi-VN" sz="2000" dirty="0">
                <a:solidFill>
                  <a:srgbClr val="FFFFFF"/>
                </a:solidFill>
              </a:rPr>
              <a:t>Thời trang và Phong cách sống</a:t>
            </a:r>
            <a:endParaRPr lang="en-US" sz="2000" dirty="0">
              <a:solidFill>
                <a:srgbClr val="FFFFFF"/>
              </a:solidFill>
            </a:endParaRPr>
          </a:p>
          <a:p>
            <a:pPr marL="171450" lvl="0" indent="-171450" algn="l" rtl="0">
              <a:spcBef>
                <a:spcPts val="0"/>
              </a:spcBef>
              <a:spcAft>
                <a:spcPts val="0"/>
              </a:spcAft>
              <a:buFont typeface="Arial" panose="020B0604020202020204" pitchFamily="34" charset="0"/>
              <a:buChar char="•"/>
            </a:pPr>
            <a:r>
              <a:rPr lang="vi-VN" sz="2000" dirty="0">
                <a:solidFill>
                  <a:srgbClr val="FFFFFF"/>
                </a:solidFill>
              </a:rPr>
              <a:t>Tiện ích - Nhà mạng</a:t>
            </a:r>
            <a:endParaRPr lang="en-US" sz="2000" dirty="0">
              <a:solidFill>
                <a:srgbClr val="FFFFFF"/>
              </a:solidFill>
            </a:endParaRPr>
          </a:p>
          <a:p>
            <a:pPr lvl="0" algn="l" rtl="0">
              <a:spcBef>
                <a:spcPts val="0"/>
              </a:spcBef>
              <a:spcAft>
                <a:spcPts val="0"/>
              </a:spcAft>
            </a:pPr>
            <a:endParaRPr lang="en" sz="2000" dirty="0">
              <a:solidFill>
                <a:srgbClr val="FFFFFF"/>
              </a:solidFill>
            </a:endParaRPr>
          </a:p>
          <a:p>
            <a:pPr lvl="0" algn="l" rtl="0">
              <a:spcBef>
                <a:spcPts val="0"/>
              </a:spcBef>
              <a:spcAft>
                <a:spcPts val="0"/>
              </a:spcAft>
            </a:pPr>
            <a:r>
              <a:rPr lang="en" sz="2000" dirty="0">
                <a:solidFill>
                  <a:srgbClr val="FFFFFF"/>
                </a:solidFill>
              </a:rPr>
              <a:t>Đồng thời, chúng ta cũng sẽ xét theo từng nhóm pattern trong 5 nhóm pattern ở trên</a:t>
            </a:r>
          </a:p>
        </p:txBody>
      </p:sp>
    </p:spTree>
    <p:extLst>
      <p:ext uri="{BB962C8B-B14F-4D97-AF65-F5344CB8AC3E}">
        <p14:creationId xmlns:p14="http://schemas.microsoft.com/office/powerpoint/2010/main" val="1787027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2.2 Theo </a:t>
            </a:r>
            <a:r>
              <a:rPr lang="en-US" sz="2800" dirty="0" err="1">
                <a:solidFill>
                  <a:schemeClr val="accent4"/>
                </a:solidFill>
              </a:rPr>
              <a:t>sub_category</a:t>
            </a:r>
            <a:endParaRPr sz="2800" dirty="0">
              <a:solidFill>
                <a:schemeClr val="accent4"/>
              </a:solidFill>
            </a:endParaRPr>
          </a:p>
        </p:txBody>
      </p:sp>
      <p:sp>
        <p:nvSpPr>
          <p:cNvPr id="10" name="Google Shape;676;p2">
            <a:extLst>
              <a:ext uri="{FF2B5EF4-FFF2-40B4-BE49-F238E27FC236}">
                <a16:creationId xmlns:a16="http://schemas.microsoft.com/office/drawing/2014/main" id="{40994FDB-F413-0480-462B-C115179D400F}"/>
              </a:ext>
            </a:extLst>
          </p:cNvPr>
          <p:cNvSpPr txBox="1"/>
          <p:nvPr/>
        </p:nvSpPr>
        <p:spPr>
          <a:xfrm>
            <a:off x="0" y="499825"/>
            <a:ext cx="9195206" cy="369302"/>
          </a:xfrm>
          <a:prstGeom prst="rect">
            <a:avLst/>
          </a:prstGeom>
          <a:noFill/>
          <a:ln>
            <a:noFill/>
          </a:ln>
        </p:spPr>
        <p:txBody>
          <a:bodyPr spcFirstLastPara="1" wrap="square" lIns="91425" tIns="91425" rIns="91425" bIns="91425" anchor="t" anchorCtr="0">
            <a:spAutoFit/>
          </a:bodyPr>
          <a:lstStyle/>
          <a:p>
            <a:r>
              <a:rPr lang="en-US" sz="1200" dirty="0" err="1">
                <a:solidFill>
                  <a:schemeClr val="accent4"/>
                </a:solidFill>
              </a:rPr>
              <a:t>Nhóm</a:t>
            </a:r>
            <a:r>
              <a:rPr lang="en-US" sz="1200" dirty="0">
                <a:solidFill>
                  <a:schemeClr val="accent4"/>
                </a:solidFill>
              </a:rPr>
              <a:t> 1: Ẩ</a:t>
            </a:r>
            <a:r>
              <a:rPr lang="vi-VN" sz="1200" dirty="0">
                <a:solidFill>
                  <a:schemeClr val="accent4"/>
                </a:solidFill>
              </a:rPr>
              <a:t>m thực vượt trội so với các mảng khác. Ở vị trí thứ 2 là Tiện ích - Nhà mạng, tiếp theo đến Thời trang và Phong cách sống</a:t>
            </a:r>
            <a:endParaRPr lang="en" sz="1200" dirty="0">
              <a:solidFill>
                <a:schemeClr val="accent4"/>
              </a:solidFill>
            </a:endParaRPr>
          </a:p>
        </p:txBody>
      </p:sp>
      <p:pic>
        <p:nvPicPr>
          <p:cNvPr id="3" name="Picture 2">
            <a:extLst>
              <a:ext uri="{FF2B5EF4-FFF2-40B4-BE49-F238E27FC236}">
                <a16:creationId xmlns:a16="http://schemas.microsoft.com/office/drawing/2014/main" id="{CA4DDCE6-45B2-8517-776E-30E1B6EB6365}"/>
              </a:ext>
            </a:extLst>
          </p:cNvPr>
          <p:cNvPicPr>
            <a:picLocks noChangeAspect="1"/>
          </p:cNvPicPr>
          <p:nvPr/>
        </p:nvPicPr>
        <p:blipFill>
          <a:blip r:embed="rId3"/>
          <a:stretch>
            <a:fillRect/>
          </a:stretch>
        </p:blipFill>
        <p:spPr>
          <a:xfrm>
            <a:off x="342309" y="1095169"/>
            <a:ext cx="8459381" cy="2953162"/>
          </a:xfrm>
          <a:prstGeom prst="rect">
            <a:avLst/>
          </a:prstGeom>
        </p:spPr>
      </p:pic>
      <p:sp>
        <p:nvSpPr>
          <p:cNvPr id="4" name="Google Shape;676;p2">
            <a:extLst>
              <a:ext uri="{FF2B5EF4-FFF2-40B4-BE49-F238E27FC236}">
                <a16:creationId xmlns:a16="http://schemas.microsoft.com/office/drawing/2014/main" id="{33B83729-9EA2-A719-CFB9-A9096BB7128E}"/>
              </a:ext>
            </a:extLst>
          </p:cNvPr>
          <p:cNvSpPr txBox="1"/>
          <p:nvPr/>
        </p:nvSpPr>
        <p:spPr>
          <a:xfrm>
            <a:off x="342310" y="4060957"/>
            <a:ext cx="8480668" cy="738633"/>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Sub_category</a:t>
            </a:r>
            <a:r>
              <a:rPr lang="en-US" sz="1200" dirty="0">
                <a:solidFill>
                  <a:srgbClr val="FFFFFF"/>
                </a:solidFill>
              </a:rPr>
              <a:t> </a:t>
            </a:r>
            <a:r>
              <a:rPr lang="en-US" sz="1200" dirty="0" err="1">
                <a:solidFill>
                  <a:srgbClr val="FFFFFF"/>
                </a:solidFill>
              </a:rPr>
              <a:t>phổ</a:t>
            </a:r>
            <a:r>
              <a:rPr lang="en-US" sz="1200" dirty="0">
                <a:solidFill>
                  <a:srgbClr val="FFFFFF"/>
                </a:solidFill>
              </a:rPr>
              <a:t> </a:t>
            </a:r>
            <a:r>
              <a:rPr lang="en-US" sz="1200" dirty="0" err="1">
                <a:solidFill>
                  <a:srgbClr val="FFFFFF"/>
                </a:solidFill>
              </a:rPr>
              <a:t>biến</a:t>
            </a:r>
            <a:r>
              <a:rPr lang="en-US" sz="1200" dirty="0">
                <a:solidFill>
                  <a:srgbClr val="FFFFFF"/>
                </a:solidFill>
              </a:rPr>
              <a:t> </a:t>
            </a:r>
            <a:r>
              <a:rPr lang="en-US" sz="1200" dirty="0" err="1">
                <a:solidFill>
                  <a:srgbClr val="FFFFFF"/>
                </a:solidFill>
              </a:rPr>
              <a:t>nhất</a:t>
            </a:r>
            <a:r>
              <a:rPr lang="en-US" sz="1200" dirty="0">
                <a:solidFill>
                  <a:srgbClr val="FFFFFF"/>
                </a:solidFill>
              </a:rPr>
              <a:t> là </a:t>
            </a:r>
            <a:r>
              <a:rPr lang="en-US" sz="1200" dirty="0" err="1">
                <a:solidFill>
                  <a:srgbClr val="FFFFFF"/>
                </a:solidFill>
              </a:rPr>
              <a:t>Đồ</a:t>
            </a:r>
            <a:r>
              <a:rPr lang="en-US" sz="1200" dirty="0">
                <a:solidFill>
                  <a:srgbClr val="FFFFFF"/>
                </a:solidFill>
              </a:rPr>
              <a:t> </a:t>
            </a:r>
            <a:r>
              <a:rPr lang="en-US" sz="1200" dirty="0" err="1">
                <a:solidFill>
                  <a:srgbClr val="FFFFFF"/>
                </a:solidFill>
              </a:rPr>
              <a:t>uống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Viễn</a:t>
            </a:r>
            <a:r>
              <a:rPr lang="en-US" sz="1200" dirty="0">
                <a:solidFill>
                  <a:srgbClr val="FFFFFF"/>
                </a:solidFill>
              </a:rPr>
              <a:t> </a:t>
            </a:r>
            <a:r>
              <a:rPr lang="en-US" sz="1200" dirty="0" err="1">
                <a:solidFill>
                  <a:srgbClr val="FFFFFF"/>
                </a:solidFill>
              </a:rPr>
              <a:t>thông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2 </a:t>
            </a:r>
            <a:r>
              <a:rPr lang="en-US" sz="1200" dirty="0" err="1">
                <a:solidFill>
                  <a:srgbClr val="FFFFFF"/>
                </a:solidFill>
              </a:rPr>
              <a:t>sub_category</a:t>
            </a:r>
            <a:r>
              <a:rPr lang="en-US" sz="1200" dirty="0">
                <a:solidFill>
                  <a:srgbClr val="FFFFFF"/>
                </a:solidFill>
              </a:rPr>
              <a:t> này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so </a:t>
            </a: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sub_category</a:t>
            </a:r>
            <a:r>
              <a:rPr lang="en-US" sz="1200" dirty="0">
                <a:solidFill>
                  <a:srgbClr val="FFFFFF"/>
                </a:solidFill>
              </a:rPr>
              <a:t> còn lại. </a:t>
            </a:r>
          </a:p>
          <a:p>
            <a:pPr marL="171450" lvl="0" indent="-171450" algn="l" rtl="0">
              <a:spcBef>
                <a:spcPts val="0"/>
              </a:spcBef>
              <a:spcAft>
                <a:spcPts val="0"/>
              </a:spcAft>
              <a:buFont typeface="Arial" panose="020B0604020202020204" pitchFamily="34" charset="0"/>
              <a:buChar char="•"/>
            </a:pPr>
            <a:r>
              <a:rPr lang="en-US" sz="1200" dirty="0">
                <a:solidFill>
                  <a:srgbClr val="FFFFFF"/>
                </a:solidFill>
              </a:rPr>
              <a:t>Ở </a:t>
            </a:r>
            <a:r>
              <a:rPr lang="en-US" sz="1200" dirty="0" err="1">
                <a:solidFill>
                  <a:srgbClr val="FFFFFF"/>
                </a:solidFill>
              </a:rPr>
              <a:t>vị</a:t>
            </a:r>
            <a:r>
              <a:rPr lang="en-US" sz="1200" dirty="0">
                <a:solidFill>
                  <a:srgbClr val="FFFFFF"/>
                </a:solidFill>
              </a:rPr>
              <a:t> </a:t>
            </a:r>
            <a:r>
              <a:rPr lang="en-US" sz="1200" dirty="0" err="1">
                <a:solidFill>
                  <a:srgbClr val="FFFFFF"/>
                </a:solidFill>
              </a:rPr>
              <a:t>trí</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Nhà</a:t>
            </a:r>
            <a:r>
              <a:rPr lang="en-US" sz="1200" dirty="0">
                <a:solidFill>
                  <a:srgbClr val="FFFFFF"/>
                </a:solidFill>
              </a:rPr>
              <a:t> </a:t>
            </a:r>
            <a:r>
              <a:rPr lang="en-US" sz="1200" dirty="0" err="1">
                <a:solidFill>
                  <a:srgbClr val="FFFFFF"/>
                </a:solidFill>
              </a:rPr>
              <a:t>hàng</a:t>
            </a:r>
            <a:r>
              <a:rPr lang="en-US" sz="1200" dirty="0">
                <a:solidFill>
                  <a:srgbClr val="FFFFFF"/>
                </a:solidFill>
              </a:rPr>
              <a:t> – </a:t>
            </a:r>
            <a:r>
              <a:rPr lang="en-US" sz="1200" dirty="0" err="1">
                <a:solidFill>
                  <a:srgbClr val="FFFFFF"/>
                </a:solidFill>
              </a:rPr>
              <a:t>Quán</a:t>
            </a:r>
            <a:r>
              <a:rPr lang="en-US" sz="1200" dirty="0">
                <a:solidFill>
                  <a:srgbClr val="FFFFFF"/>
                </a:solidFill>
              </a:rPr>
              <a:t> </a:t>
            </a:r>
            <a:r>
              <a:rPr lang="en-US" sz="1200" dirty="0" err="1">
                <a:solidFill>
                  <a:srgbClr val="FFFFFF"/>
                </a:solidFill>
              </a:rPr>
              <a:t>ăn</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Trang </a:t>
            </a:r>
            <a:r>
              <a:rPr lang="en-US" sz="1200" dirty="0" err="1">
                <a:solidFill>
                  <a:srgbClr val="FFFFFF"/>
                </a:solidFill>
              </a:rPr>
              <a:t>sức</a:t>
            </a:r>
            <a:r>
              <a:rPr lang="en-US" sz="1200" dirty="0">
                <a:solidFill>
                  <a:srgbClr val="FFFFFF"/>
                </a:solidFill>
              </a:rPr>
              <a:t> – </a:t>
            </a:r>
            <a:r>
              <a:rPr lang="en-US" sz="1200" dirty="0" err="1">
                <a:solidFill>
                  <a:srgbClr val="FFFFFF"/>
                </a:solidFill>
              </a:rPr>
              <a:t>phụ</a:t>
            </a:r>
            <a:r>
              <a:rPr lang="en-US" sz="1200" dirty="0">
                <a:solidFill>
                  <a:srgbClr val="FFFFFF"/>
                </a:solidFill>
              </a:rPr>
              <a:t> </a:t>
            </a:r>
            <a:r>
              <a:rPr lang="en-US" sz="1200" dirty="0" err="1">
                <a:solidFill>
                  <a:srgbClr val="FFFFFF"/>
                </a:solidFill>
              </a:rPr>
              <a:t>kiện</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 Phong </a:t>
            </a:r>
            <a:r>
              <a:rPr lang="en-US" sz="1200" dirty="0" err="1">
                <a:solidFill>
                  <a:srgbClr val="FFFFFF"/>
                </a:solidFill>
              </a:rPr>
              <a:t>cách</a:t>
            </a:r>
            <a:r>
              <a:rPr lang="en-US" sz="1200" dirty="0">
                <a:solidFill>
                  <a:srgbClr val="FFFFFF"/>
                </a:solidFill>
              </a:rPr>
              <a:t> </a:t>
            </a:r>
            <a:r>
              <a:rPr lang="en-US" sz="1200" dirty="0" err="1">
                <a:solidFill>
                  <a:srgbClr val="FFFFFF"/>
                </a:solidFill>
              </a:rPr>
              <a:t>sống</a:t>
            </a:r>
            <a:r>
              <a:rPr lang="en-US" sz="1200" dirty="0">
                <a:solidFill>
                  <a:srgbClr val="FFFFFF"/>
                </a:solidFill>
              </a:rPr>
              <a:t>)</a:t>
            </a:r>
            <a:endParaRPr lang="en" sz="1200" dirty="0">
              <a:solidFill>
                <a:srgbClr val="FFFFFF"/>
              </a:solidFill>
            </a:endParaRPr>
          </a:p>
        </p:txBody>
      </p:sp>
    </p:spTree>
    <p:extLst>
      <p:ext uri="{BB962C8B-B14F-4D97-AF65-F5344CB8AC3E}">
        <p14:creationId xmlns:p14="http://schemas.microsoft.com/office/powerpoint/2010/main" val="3835465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2.2 Theo </a:t>
            </a:r>
            <a:r>
              <a:rPr lang="en-US" sz="2800" dirty="0" err="1">
                <a:solidFill>
                  <a:schemeClr val="accent4"/>
                </a:solidFill>
              </a:rPr>
              <a:t>sub_category</a:t>
            </a:r>
            <a:endParaRPr sz="2800" dirty="0">
              <a:solidFill>
                <a:schemeClr val="accent4"/>
              </a:solidFill>
            </a:endParaRPr>
          </a:p>
        </p:txBody>
      </p:sp>
      <p:sp>
        <p:nvSpPr>
          <p:cNvPr id="10" name="Google Shape;676;p2">
            <a:extLst>
              <a:ext uri="{FF2B5EF4-FFF2-40B4-BE49-F238E27FC236}">
                <a16:creationId xmlns:a16="http://schemas.microsoft.com/office/drawing/2014/main" id="{40994FDB-F413-0480-462B-C115179D400F}"/>
              </a:ext>
            </a:extLst>
          </p:cNvPr>
          <p:cNvSpPr txBox="1"/>
          <p:nvPr/>
        </p:nvSpPr>
        <p:spPr>
          <a:xfrm>
            <a:off x="0" y="492330"/>
            <a:ext cx="9195206" cy="369302"/>
          </a:xfrm>
          <a:prstGeom prst="rect">
            <a:avLst/>
          </a:prstGeom>
          <a:noFill/>
          <a:ln>
            <a:noFill/>
          </a:ln>
        </p:spPr>
        <p:txBody>
          <a:bodyPr spcFirstLastPara="1" wrap="square" lIns="91425" tIns="91425" rIns="91425" bIns="91425" anchor="t" anchorCtr="0">
            <a:spAutoFit/>
          </a:bodyPr>
          <a:lstStyle/>
          <a:p>
            <a:r>
              <a:rPr lang="en-US" sz="1200" dirty="0" err="1">
                <a:solidFill>
                  <a:schemeClr val="accent4"/>
                </a:solidFill>
              </a:rPr>
              <a:t>Nhóm</a:t>
            </a:r>
            <a:r>
              <a:rPr lang="en-US" sz="1200" dirty="0">
                <a:solidFill>
                  <a:schemeClr val="accent4"/>
                </a:solidFill>
              </a:rPr>
              <a:t> 2: </a:t>
            </a:r>
            <a:r>
              <a:rPr lang="vi-VN" sz="1200" dirty="0">
                <a:solidFill>
                  <a:schemeClr val="accent4"/>
                </a:solidFill>
              </a:rPr>
              <a:t>Đứng đầu là mảng Tiện ích – Nhà mạng, tiếp theo là mảng Ẩm thực. 2 mảng này vượt trội hơn hẳn so với các mảng còn lại</a:t>
            </a:r>
            <a:endParaRPr lang="en" sz="1200" dirty="0">
              <a:solidFill>
                <a:schemeClr val="accent4"/>
              </a:solidFill>
            </a:endParaRPr>
          </a:p>
        </p:txBody>
      </p:sp>
      <p:pic>
        <p:nvPicPr>
          <p:cNvPr id="3" name="Picture 2">
            <a:extLst>
              <a:ext uri="{FF2B5EF4-FFF2-40B4-BE49-F238E27FC236}">
                <a16:creationId xmlns:a16="http://schemas.microsoft.com/office/drawing/2014/main" id="{2BB4B2A0-762A-DD1F-8B21-8BA26A1571C5}"/>
              </a:ext>
            </a:extLst>
          </p:cNvPr>
          <p:cNvPicPr>
            <a:picLocks noChangeAspect="1"/>
          </p:cNvPicPr>
          <p:nvPr/>
        </p:nvPicPr>
        <p:blipFill>
          <a:blip r:embed="rId3"/>
          <a:stretch>
            <a:fillRect/>
          </a:stretch>
        </p:blipFill>
        <p:spPr>
          <a:xfrm>
            <a:off x="356599" y="1095169"/>
            <a:ext cx="8430802" cy="2953162"/>
          </a:xfrm>
          <a:prstGeom prst="rect">
            <a:avLst/>
          </a:prstGeom>
        </p:spPr>
      </p:pic>
      <p:sp>
        <p:nvSpPr>
          <p:cNvPr id="4" name="Google Shape;676;p2">
            <a:extLst>
              <a:ext uri="{FF2B5EF4-FFF2-40B4-BE49-F238E27FC236}">
                <a16:creationId xmlns:a16="http://schemas.microsoft.com/office/drawing/2014/main" id="{8D65C903-D1DA-FFAD-B087-18F49799916D}"/>
              </a:ext>
            </a:extLst>
          </p:cNvPr>
          <p:cNvSpPr txBox="1"/>
          <p:nvPr/>
        </p:nvSpPr>
        <p:spPr>
          <a:xfrm>
            <a:off x="342310" y="4060957"/>
            <a:ext cx="8480668" cy="738633"/>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Sub_category</a:t>
            </a:r>
            <a:r>
              <a:rPr lang="en-US" sz="1200" dirty="0">
                <a:solidFill>
                  <a:srgbClr val="FFFFFF"/>
                </a:solidFill>
              </a:rPr>
              <a:t> </a:t>
            </a:r>
            <a:r>
              <a:rPr lang="en-US" sz="1200" dirty="0" err="1">
                <a:solidFill>
                  <a:srgbClr val="FFFFFF"/>
                </a:solidFill>
              </a:rPr>
              <a:t>phổ</a:t>
            </a:r>
            <a:r>
              <a:rPr lang="en-US" sz="1200" dirty="0">
                <a:solidFill>
                  <a:srgbClr val="FFFFFF"/>
                </a:solidFill>
              </a:rPr>
              <a:t> </a:t>
            </a:r>
            <a:r>
              <a:rPr lang="en-US" sz="1200" dirty="0" err="1">
                <a:solidFill>
                  <a:srgbClr val="FFFFFF"/>
                </a:solidFill>
              </a:rPr>
              <a:t>biến</a:t>
            </a:r>
            <a:r>
              <a:rPr lang="en-US" sz="1200" dirty="0">
                <a:solidFill>
                  <a:srgbClr val="FFFFFF"/>
                </a:solidFill>
              </a:rPr>
              <a:t> </a:t>
            </a:r>
            <a:r>
              <a:rPr lang="en-US" sz="1200" dirty="0" err="1">
                <a:solidFill>
                  <a:srgbClr val="FFFFFF"/>
                </a:solidFill>
              </a:rPr>
              <a:t>nhất</a:t>
            </a:r>
            <a:r>
              <a:rPr lang="en-US" sz="1200" dirty="0">
                <a:solidFill>
                  <a:srgbClr val="FFFFFF"/>
                </a:solidFill>
              </a:rPr>
              <a:t> là </a:t>
            </a:r>
            <a:r>
              <a:rPr lang="en-US" sz="1200" dirty="0" err="1">
                <a:solidFill>
                  <a:srgbClr val="FFFFFF"/>
                </a:solidFill>
              </a:rPr>
              <a:t>Viễn</a:t>
            </a:r>
            <a:r>
              <a:rPr lang="en-US" sz="1200" dirty="0">
                <a:solidFill>
                  <a:srgbClr val="FFFFFF"/>
                </a:solidFill>
              </a:rPr>
              <a:t> </a:t>
            </a:r>
            <a:r>
              <a:rPr lang="en-US" sz="1200" dirty="0" err="1">
                <a:solidFill>
                  <a:srgbClr val="FFFFFF"/>
                </a:solidFill>
              </a:rPr>
              <a:t>thông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Đồ</a:t>
            </a:r>
            <a:r>
              <a:rPr lang="en-US" sz="1200" dirty="0">
                <a:solidFill>
                  <a:srgbClr val="FFFFFF"/>
                </a:solidFill>
              </a:rPr>
              <a:t> </a:t>
            </a:r>
            <a:r>
              <a:rPr lang="en-US" sz="1200" dirty="0" err="1">
                <a:solidFill>
                  <a:srgbClr val="FFFFFF"/>
                </a:solidFill>
              </a:rPr>
              <a:t>uống</a:t>
            </a:r>
            <a:r>
              <a:rPr lang="en-US" sz="1200" dirty="0">
                <a:solidFill>
                  <a:srgbClr val="FFFFFF"/>
                </a:solidFill>
              </a:rPr>
              <a:t>, </a:t>
            </a:r>
            <a:r>
              <a:rPr lang="en-US" sz="1200" dirty="0" err="1">
                <a:solidFill>
                  <a:srgbClr val="FFFFFF"/>
                </a:solidFill>
              </a:rPr>
              <a:t>Nhà</a:t>
            </a:r>
            <a:r>
              <a:rPr lang="en-US" sz="1200" dirty="0">
                <a:solidFill>
                  <a:srgbClr val="FFFFFF"/>
                </a:solidFill>
              </a:rPr>
              <a:t> </a:t>
            </a:r>
            <a:r>
              <a:rPr lang="en-US" sz="1200" dirty="0" err="1">
                <a:solidFill>
                  <a:srgbClr val="FFFFFF"/>
                </a:solidFill>
              </a:rPr>
              <a:t>hàng</a:t>
            </a:r>
            <a:r>
              <a:rPr lang="en-US" sz="1200" dirty="0">
                <a:solidFill>
                  <a:srgbClr val="FFFFFF"/>
                </a:solidFill>
              </a:rPr>
              <a:t> – </a:t>
            </a:r>
            <a:r>
              <a:rPr lang="en-US" sz="1200" dirty="0" err="1">
                <a:solidFill>
                  <a:srgbClr val="FFFFFF"/>
                </a:solidFill>
              </a:rPr>
              <a:t>Quán</a:t>
            </a:r>
            <a:r>
              <a:rPr lang="en-US" sz="1200" dirty="0">
                <a:solidFill>
                  <a:srgbClr val="FFFFFF"/>
                </a:solidFill>
              </a:rPr>
              <a:t> </a:t>
            </a:r>
            <a:r>
              <a:rPr lang="en-US" sz="1200" dirty="0" err="1">
                <a:solidFill>
                  <a:srgbClr val="FFFFFF"/>
                </a:solidFill>
              </a:rPr>
              <a:t>ăn</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Trang </a:t>
            </a:r>
            <a:r>
              <a:rPr lang="en-US" sz="1200" dirty="0" err="1">
                <a:solidFill>
                  <a:srgbClr val="FFFFFF"/>
                </a:solidFill>
              </a:rPr>
              <a:t>sức</a:t>
            </a:r>
            <a:r>
              <a:rPr lang="en-US" sz="1200" dirty="0">
                <a:solidFill>
                  <a:srgbClr val="FFFFFF"/>
                </a:solidFill>
              </a:rPr>
              <a:t> – </a:t>
            </a:r>
            <a:r>
              <a:rPr lang="en-US" sz="1200" dirty="0" err="1">
                <a:solidFill>
                  <a:srgbClr val="FFFFFF"/>
                </a:solidFill>
              </a:rPr>
              <a:t>phụ</a:t>
            </a:r>
            <a:r>
              <a:rPr lang="en-US" sz="1200" dirty="0">
                <a:solidFill>
                  <a:srgbClr val="FFFFFF"/>
                </a:solidFill>
              </a:rPr>
              <a:t> </a:t>
            </a:r>
            <a:r>
              <a:rPr lang="en-US" sz="1200" dirty="0" err="1">
                <a:solidFill>
                  <a:srgbClr val="FFFFFF"/>
                </a:solidFill>
              </a:rPr>
              <a:t>kiện</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 Phong </a:t>
            </a:r>
            <a:r>
              <a:rPr lang="en-US" sz="1200" dirty="0" err="1">
                <a:solidFill>
                  <a:srgbClr val="FFFFFF"/>
                </a:solidFill>
              </a:rPr>
              <a:t>cách</a:t>
            </a:r>
            <a:r>
              <a:rPr lang="en-US" sz="1200" dirty="0">
                <a:solidFill>
                  <a:srgbClr val="FFFFFF"/>
                </a:solidFill>
              </a:rPr>
              <a:t> </a:t>
            </a:r>
            <a:r>
              <a:rPr lang="en-US" sz="1200" dirty="0" err="1">
                <a:solidFill>
                  <a:srgbClr val="FFFFFF"/>
                </a:solidFill>
              </a:rPr>
              <a:t>sống</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Về</a:t>
            </a:r>
            <a:r>
              <a:rPr lang="en-US" sz="1200" dirty="0">
                <a:solidFill>
                  <a:srgbClr val="FFFFFF"/>
                </a:solidFill>
              </a:rPr>
              <a:t> </a:t>
            </a:r>
            <a:r>
              <a:rPr lang="en-US" sz="1200" dirty="0" err="1">
                <a:solidFill>
                  <a:srgbClr val="FFFFFF"/>
                </a:solidFill>
              </a:rPr>
              <a:t>số</a:t>
            </a:r>
            <a:r>
              <a:rPr lang="en-US" sz="1200" dirty="0">
                <a:solidFill>
                  <a:srgbClr val="FFFFFF"/>
                </a:solidFill>
              </a:rPr>
              <a:t> </a:t>
            </a:r>
            <a:r>
              <a:rPr lang="en-US" sz="1200" dirty="0" err="1">
                <a:solidFill>
                  <a:srgbClr val="FFFFFF"/>
                </a:solidFill>
              </a:rPr>
              <a:t>lượng</a:t>
            </a:r>
            <a:r>
              <a:rPr lang="en-US" sz="1200" dirty="0">
                <a:solidFill>
                  <a:srgbClr val="FFFFFF"/>
                </a:solidFill>
              </a:rPr>
              <a:t> </a:t>
            </a:r>
            <a:r>
              <a:rPr lang="en-US" sz="1200" dirty="0" err="1">
                <a:solidFill>
                  <a:srgbClr val="FFFFFF"/>
                </a:solidFill>
              </a:rPr>
              <a:t>người</a:t>
            </a:r>
            <a:r>
              <a:rPr lang="en-US" sz="1200" dirty="0">
                <a:solidFill>
                  <a:srgbClr val="FFFFFF"/>
                </a:solidFill>
              </a:rPr>
              <a:t> </a:t>
            </a:r>
            <a:r>
              <a:rPr lang="en-US" sz="1200" dirty="0" err="1">
                <a:solidFill>
                  <a:srgbClr val="FFFFFF"/>
                </a:solidFill>
              </a:rPr>
              <a:t>sử</a:t>
            </a:r>
            <a:r>
              <a:rPr lang="en-US" sz="1200" dirty="0">
                <a:solidFill>
                  <a:srgbClr val="FFFFFF"/>
                </a:solidFill>
              </a:rPr>
              <a:t> </a:t>
            </a:r>
            <a:r>
              <a:rPr lang="en-US" sz="1200" dirty="0" err="1">
                <a:solidFill>
                  <a:srgbClr val="FFFFFF"/>
                </a:solidFill>
              </a:rPr>
              <a:t>dụng</a:t>
            </a:r>
            <a:r>
              <a:rPr lang="en-US" sz="1200" dirty="0">
                <a:solidFill>
                  <a:srgbClr val="FFFFFF"/>
                </a:solidFill>
              </a:rPr>
              <a:t> thì </a:t>
            </a:r>
            <a:r>
              <a:rPr lang="en-US" sz="1200" dirty="0" err="1">
                <a:solidFill>
                  <a:srgbClr val="FFFFFF"/>
                </a:solidFill>
              </a:rPr>
              <a:t>mảng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2 </a:t>
            </a:r>
            <a:r>
              <a:rPr lang="en-US" sz="1200" dirty="0" err="1">
                <a:solidFill>
                  <a:srgbClr val="FFFFFF"/>
                </a:solidFill>
              </a:rPr>
              <a:t>mảng</a:t>
            </a:r>
            <a:r>
              <a:rPr lang="en-US" sz="1200" dirty="0">
                <a:solidFill>
                  <a:srgbClr val="FFFFFF"/>
                </a:solidFill>
              </a:rPr>
              <a:t> còn lại</a:t>
            </a:r>
            <a:endParaRPr lang="en" sz="1200" dirty="0">
              <a:solidFill>
                <a:srgbClr val="FFFFFF"/>
              </a:solidFill>
            </a:endParaRPr>
          </a:p>
        </p:txBody>
      </p:sp>
    </p:spTree>
    <p:extLst>
      <p:ext uri="{BB962C8B-B14F-4D97-AF65-F5344CB8AC3E}">
        <p14:creationId xmlns:p14="http://schemas.microsoft.com/office/powerpoint/2010/main" val="2698895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2.2 Theo </a:t>
            </a:r>
            <a:r>
              <a:rPr lang="en-US" sz="2800" dirty="0" err="1">
                <a:solidFill>
                  <a:schemeClr val="accent4"/>
                </a:solidFill>
              </a:rPr>
              <a:t>sub_category</a:t>
            </a:r>
            <a:endParaRPr sz="2800" dirty="0">
              <a:solidFill>
                <a:schemeClr val="accent4"/>
              </a:solidFill>
            </a:endParaRPr>
          </a:p>
        </p:txBody>
      </p:sp>
      <p:sp>
        <p:nvSpPr>
          <p:cNvPr id="10" name="Google Shape;676;p2">
            <a:extLst>
              <a:ext uri="{FF2B5EF4-FFF2-40B4-BE49-F238E27FC236}">
                <a16:creationId xmlns:a16="http://schemas.microsoft.com/office/drawing/2014/main" id="{40994FDB-F413-0480-462B-C115179D400F}"/>
              </a:ext>
            </a:extLst>
          </p:cNvPr>
          <p:cNvSpPr txBox="1"/>
          <p:nvPr/>
        </p:nvSpPr>
        <p:spPr>
          <a:xfrm>
            <a:off x="0" y="492330"/>
            <a:ext cx="9195206" cy="553968"/>
          </a:xfrm>
          <a:prstGeom prst="rect">
            <a:avLst/>
          </a:prstGeom>
          <a:noFill/>
          <a:ln>
            <a:noFill/>
          </a:ln>
        </p:spPr>
        <p:txBody>
          <a:bodyPr spcFirstLastPara="1" wrap="square" lIns="91425" tIns="91425" rIns="91425" bIns="91425" anchor="t" anchorCtr="0">
            <a:spAutoFit/>
          </a:bodyPr>
          <a:lstStyle/>
          <a:p>
            <a:r>
              <a:rPr lang="en-US" sz="1200" dirty="0" err="1">
                <a:solidFill>
                  <a:schemeClr val="accent4"/>
                </a:solidFill>
              </a:rPr>
              <a:t>Nhóm</a:t>
            </a:r>
            <a:r>
              <a:rPr lang="en-US" sz="1200" dirty="0">
                <a:solidFill>
                  <a:schemeClr val="accent4"/>
                </a:solidFill>
              </a:rPr>
              <a:t> 3: </a:t>
            </a:r>
            <a:r>
              <a:rPr lang="vi-VN" sz="1200" dirty="0">
                <a:solidFill>
                  <a:schemeClr val="accent4"/>
                </a:solidFill>
              </a:rPr>
              <a:t>Ẩm thực vượt trội so với các mảng khác. Tuy nhiên ở vị trí thứ 2 là Thời trang và Phong cách sống chứ không phải Tiện ích - Nhà mạng. Điều này có thể lí giải bởi con gái ở độ tuổi này có nhu cầu làm đẹp nhiều</a:t>
            </a:r>
          </a:p>
        </p:txBody>
      </p:sp>
      <p:pic>
        <p:nvPicPr>
          <p:cNvPr id="3" name="Picture 2">
            <a:extLst>
              <a:ext uri="{FF2B5EF4-FFF2-40B4-BE49-F238E27FC236}">
                <a16:creationId xmlns:a16="http://schemas.microsoft.com/office/drawing/2014/main" id="{72EFE4B3-6A18-3D39-820F-CF20071F44F7}"/>
              </a:ext>
            </a:extLst>
          </p:cNvPr>
          <p:cNvPicPr>
            <a:picLocks noChangeAspect="1"/>
          </p:cNvPicPr>
          <p:nvPr/>
        </p:nvPicPr>
        <p:blipFill>
          <a:blip r:embed="rId3"/>
          <a:stretch>
            <a:fillRect/>
          </a:stretch>
        </p:blipFill>
        <p:spPr>
          <a:xfrm>
            <a:off x="351836" y="1085642"/>
            <a:ext cx="8440328" cy="2972215"/>
          </a:xfrm>
          <a:prstGeom prst="rect">
            <a:avLst/>
          </a:prstGeom>
        </p:spPr>
      </p:pic>
      <p:sp>
        <p:nvSpPr>
          <p:cNvPr id="4" name="Google Shape;676;p2">
            <a:extLst>
              <a:ext uri="{FF2B5EF4-FFF2-40B4-BE49-F238E27FC236}">
                <a16:creationId xmlns:a16="http://schemas.microsoft.com/office/drawing/2014/main" id="{B419C16B-8C7E-8A13-5191-1B497AAA8DFE}"/>
              </a:ext>
            </a:extLst>
          </p:cNvPr>
          <p:cNvSpPr txBox="1"/>
          <p:nvPr/>
        </p:nvSpPr>
        <p:spPr>
          <a:xfrm>
            <a:off x="342310" y="4060957"/>
            <a:ext cx="8480668" cy="923299"/>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Sub_category</a:t>
            </a:r>
            <a:r>
              <a:rPr lang="en-US" sz="1200" dirty="0">
                <a:solidFill>
                  <a:srgbClr val="FFFFFF"/>
                </a:solidFill>
              </a:rPr>
              <a:t> </a:t>
            </a:r>
            <a:r>
              <a:rPr lang="en-US" sz="1200" dirty="0" err="1">
                <a:solidFill>
                  <a:srgbClr val="FFFFFF"/>
                </a:solidFill>
              </a:rPr>
              <a:t>phổ</a:t>
            </a:r>
            <a:r>
              <a:rPr lang="en-US" sz="1200" dirty="0">
                <a:solidFill>
                  <a:srgbClr val="FFFFFF"/>
                </a:solidFill>
              </a:rPr>
              <a:t> </a:t>
            </a:r>
            <a:r>
              <a:rPr lang="en-US" sz="1200" dirty="0" err="1">
                <a:solidFill>
                  <a:srgbClr val="FFFFFF"/>
                </a:solidFill>
              </a:rPr>
              <a:t>biến</a:t>
            </a:r>
            <a:r>
              <a:rPr lang="en-US" sz="1200" dirty="0">
                <a:solidFill>
                  <a:srgbClr val="FFFFFF"/>
                </a:solidFill>
              </a:rPr>
              <a:t> </a:t>
            </a:r>
            <a:r>
              <a:rPr lang="en-US" sz="1200" dirty="0" err="1">
                <a:solidFill>
                  <a:srgbClr val="FFFFFF"/>
                </a:solidFill>
              </a:rPr>
              <a:t>nhất</a:t>
            </a:r>
            <a:r>
              <a:rPr lang="en-US" sz="1200" dirty="0">
                <a:solidFill>
                  <a:srgbClr val="FFFFFF"/>
                </a:solidFill>
              </a:rPr>
              <a:t> là </a:t>
            </a:r>
            <a:r>
              <a:rPr lang="en-US" sz="1200" dirty="0" err="1">
                <a:solidFill>
                  <a:srgbClr val="FFFFFF"/>
                </a:solidFill>
              </a:rPr>
              <a:t>Đồ</a:t>
            </a:r>
            <a:r>
              <a:rPr lang="en-US" sz="1200" dirty="0">
                <a:solidFill>
                  <a:srgbClr val="FFFFFF"/>
                </a:solidFill>
              </a:rPr>
              <a:t> </a:t>
            </a:r>
            <a:r>
              <a:rPr lang="en-US" sz="1200" dirty="0" err="1">
                <a:solidFill>
                  <a:srgbClr val="FFFFFF"/>
                </a:solidFill>
              </a:rPr>
              <a:t>uống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p>
          <a:p>
            <a:pPr marL="171450" lvl="0" indent="-171450" algn="l" rtl="0">
              <a:spcBef>
                <a:spcPts val="0"/>
              </a:spcBef>
              <a:spcAft>
                <a:spcPts val="0"/>
              </a:spcAft>
              <a:buFont typeface="Arial" panose="020B0604020202020204" pitchFamily="34" charset="0"/>
              <a:buChar char="•"/>
            </a:pPr>
            <a:r>
              <a:rPr lang="en-US" sz="1200" dirty="0">
                <a:solidFill>
                  <a:srgbClr val="FFFFFF"/>
                </a:solidFill>
              </a:rPr>
              <a:t>3 </a:t>
            </a:r>
            <a:r>
              <a:rPr lang="en-US" sz="1200" dirty="0" err="1">
                <a:solidFill>
                  <a:srgbClr val="FFFFFF"/>
                </a:solidFill>
              </a:rPr>
              <a:t>sub_category</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a:t>
            </a:r>
            <a:r>
              <a:rPr lang="en-US" sz="1200" dirty="0" err="1">
                <a:solidFill>
                  <a:srgbClr val="FFFFFF"/>
                </a:solidFill>
              </a:rPr>
              <a:t>khá</a:t>
            </a:r>
            <a:r>
              <a:rPr lang="en-US" sz="1200" dirty="0">
                <a:solidFill>
                  <a:srgbClr val="FFFFFF"/>
                </a:solidFill>
              </a:rPr>
              <a:t> </a:t>
            </a:r>
            <a:r>
              <a:rPr lang="en-US" sz="1200" dirty="0" err="1">
                <a:solidFill>
                  <a:srgbClr val="FFFFFF"/>
                </a:solidFill>
              </a:rPr>
              <a:t>tương</a:t>
            </a:r>
            <a:r>
              <a:rPr lang="en-US" sz="1200" dirty="0">
                <a:solidFill>
                  <a:srgbClr val="FFFFFF"/>
                </a:solidFill>
              </a:rPr>
              <a:t> </a:t>
            </a:r>
            <a:r>
              <a:rPr lang="en-US" sz="1200" dirty="0" err="1">
                <a:solidFill>
                  <a:srgbClr val="FFFFFF"/>
                </a:solidFill>
              </a:rPr>
              <a:t>đồng</a:t>
            </a:r>
            <a:r>
              <a:rPr lang="en-US" sz="1200" dirty="0">
                <a:solidFill>
                  <a:srgbClr val="FFFFFF"/>
                </a:solidFill>
              </a:rPr>
              <a:t> </a:t>
            </a:r>
            <a:r>
              <a:rPr lang="en-US" sz="1200" dirty="0" err="1">
                <a:solidFill>
                  <a:srgbClr val="FFFFFF"/>
                </a:solidFill>
              </a:rPr>
              <a:t>với</a:t>
            </a:r>
            <a:r>
              <a:rPr lang="en-US" sz="1200" dirty="0">
                <a:solidFill>
                  <a:srgbClr val="FFFFFF"/>
                </a:solidFill>
              </a:rPr>
              <a:t> </a:t>
            </a:r>
            <a:r>
              <a:rPr lang="en-US" sz="1200" dirty="0" err="1">
                <a:solidFill>
                  <a:srgbClr val="FFFFFF"/>
                </a:solidFill>
              </a:rPr>
              <a:t>nhau</a:t>
            </a:r>
            <a:r>
              <a:rPr lang="en-US" sz="1200" dirty="0">
                <a:solidFill>
                  <a:srgbClr val="FFFFFF"/>
                </a:solidFill>
              </a:rPr>
              <a:t> </a:t>
            </a:r>
            <a:r>
              <a:rPr lang="en-US" sz="1200" dirty="0" err="1">
                <a:solidFill>
                  <a:srgbClr val="FFFFFF"/>
                </a:solidFill>
              </a:rPr>
              <a:t>về</a:t>
            </a:r>
            <a:r>
              <a:rPr lang="en-US" sz="1200" dirty="0">
                <a:solidFill>
                  <a:srgbClr val="FFFFFF"/>
                </a:solidFill>
              </a:rPr>
              <a:t> </a:t>
            </a:r>
            <a:r>
              <a:rPr lang="en-US" sz="1200" dirty="0" err="1">
                <a:solidFill>
                  <a:srgbClr val="FFFFFF"/>
                </a:solidFill>
              </a:rPr>
              <a:t>số</a:t>
            </a:r>
            <a:r>
              <a:rPr lang="en-US" sz="1200" dirty="0">
                <a:solidFill>
                  <a:srgbClr val="FFFFFF"/>
                </a:solidFill>
              </a:rPr>
              <a:t> </a:t>
            </a:r>
            <a:r>
              <a:rPr lang="en-US" sz="1200" dirty="0" err="1">
                <a:solidFill>
                  <a:srgbClr val="FFFFFF"/>
                </a:solidFill>
              </a:rPr>
              <a:t>lượng</a:t>
            </a:r>
            <a:r>
              <a:rPr lang="en-US" sz="1200" dirty="0">
                <a:solidFill>
                  <a:srgbClr val="FFFFFF"/>
                </a:solidFill>
              </a:rPr>
              <a:t> </a:t>
            </a:r>
            <a:r>
              <a:rPr lang="en-US" sz="1200" dirty="0" err="1">
                <a:solidFill>
                  <a:srgbClr val="FFFFFF"/>
                </a:solidFill>
              </a:rPr>
              <a:t>giao</a:t>
            </a:r>
            <a:r>
              <a:rPr lang="en-US" sz="1200" dirty="0">
                <a:solidFill>
                  <a:srgbClr val="FFFFFF"/>
                </a:solidFill>
              </a:rPr>
              <a:t> </a:t>
            </a:r>
            <a:r>
              <a:rPr lang="en-US" sz="1200" dirty="0" err="1">
                <a:solidFill>
                  <a:srgbClr val="FFFFFF"/>
                </a:solidFill>
              </a:rPr>
              <a:t>dịch</a:t>
            </a:r>
            <a:r>
              <a:rPr lang="en-US" sz="1200" dirty="0">
                <a:solidFill>
                  <a:srgbClr val="FFFFFF"/>
                </a:solidFill>
              </a:rPr>
              <a:t>, đó là </a:t>
            </a:r>
            <a:r>
              <a:rPr lang="en-US" sz="1200" dirty="0" err="1">
                <a:solidFill>
                  <a:srgbClr val="FFFFFF"/>
                </a:solidFill>
              </a:rPr>
              <a:t>Nhà</a:t>
            </a:r>
            <a:r>
              <a:rPr lang="en-US" sz="1200" dirty="0">
                <a:solidFill>
                  <a:srgbClr val="FFFFFF"/>
                </a:solidFill>
              </a:rPr>
              <a:t> </a:t>
            </a:r>
            <a:r>
              <a:rPr lang="en-US" sz="1200" dirty="0" err="1">
                <a:solidFill>
                  <a:srgbClr val="FFFFFF"/>
                </a:solidFill>
              </a:rPr>
              <a:t>hàng</a:t>
            </a:r>
            <a:r>
              <a:rPr lang="en-US" sz="1200" dirty="0">
                <a:solidFill>
                  <a:srgbClr val="FFFFFF"/>
                </a:solidFill>
              </a:rPr>
              <a:t> – </a:t>
            </a:r>
            <a:r>
              <a:rPr lang="en-US" sz="1200" dirty="0" err="1">
                <a:solidFill>
                  <a:srgbClr val="FFFFFF"/>
                </a:solidFill>
              </a:rPr>
              <a:t>Quán</a:t>
            </a:r>
            <a:r>
              <a:rPr lang="en-US" sz="1200" dirty="0">
                <a:solidFill>
                  <a:srgbClr val="FFFFFF"/>
                </a:solidFill>
              </a:rPr>
              <a:t> </a:t>
            </a:r>
            <a:r>
              <a:rPr lang="en-US" sz="1200" dirty="0" err="1">
                <a:solidFill>
                  <a:srgbClr val="FFFFFF"/>
                </a:solidFill>
              </a:rPr>
              <a:t>ăn</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Trang </a:t>
            </a:r>
            <a:r>
              <a:rPr lang="en-US" sz="1200" dirty="0" err="1">
                <a:solidFill>
                  <a:srgbClr val="FFFFFF"/>
                </a:solidFill>
              </a:rPr>
              <a:t>sức</a:t>
            </a:r>
            <a:r>
              <a:rPr lang="en-US" sz="1200" dirty="0">
                <a:solidFill>
                  <a:srgbClr val="FFFFFF"/>
                </a:solidFill>
              </a:rPr>
              <a:t> – </a:t>
            </a:r>
            <a:r>
              <a:rPr lang="en-US" sz="1200" dirty="0" err="1">
                <a:solidFill>
                  <a:srgbClr val="FFFFFF"/>
                </a:solidFill>
              </a:rPr>
              <a:t>phụ</a:t>
            </a:r>
            <a:r>
              <a:rPr lang="en-US" sz="1200" dirty="0">
                <a:solidFill>
                  <a:srgbClr val="FFFFFF"/>
                </a:solidFill>
              </a:rPr>
              <a:t> </a:t>
            </a:r>
            <a:r>
              <a:rPr lang="en-US" sz="1200" dirty="0" err="1">
                <a:solidFill>
                  <a:srgbClr val="FFFFFF"/>
                </a:solidFill>
              </a:rPr>
              <a:t>kiện</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 Phong </a:t>
            </a:r>
            <a:r>
              <a:rPr lang="en-US" sz="1200" dirty="0" err="1">
                <a:solidFill>
                  <a:srgbClr val="FFFFFF"/>
                </a:solidFill>
              </a:rPr>
              <a:t>cách</a:t>
            </a:r>
            <a:r>
              <a:rPr lang="en-US" sz="1200" dirty="0">
                <a:solidFill>
                  <a:srgbClr val="FFFFFF"/>
                </a:solidFill>
              </a:rPr>
              <a:t> </a:t>
            </a:r>
            <a:r>
              <a:rPr lang="en-US" sz="1200" dirty="0" err="1">
                <a:solidFill>
                  <a:srgbClr val="FFFFFF"/>
                </a:solidFill>
              </a:rPr>
              <a:t>sống</a:t>
            </a:r>
            <a:r>
              <a:rPr lang="en-US" sz="1200" dirty="0">
                <a:solidFill>
                  <a:srgbClr val="FFFFFF"/>
                </a:solidFill>
              </a:rPr>
              <a:t>), </a:t>
            </a:r>
            <a:r>
              <a:rPr lang="en-US" sz="1200" dirty="0" err="1">
                <a:solidFill>
                  <a:srgbClr val="FFFFFF"/>
                </a:solidFill>
              </a:rPr>
              <a:t>Viễn</a:t>
            </a:r>
            <a:r>
              <a:rPr lang="en-US" sz="1200" dirty="0">
                <a:solidFill>
                  <a:srgbClr val="FFFFFF"/>
                </a:solidFill>
              </a:rPr>
              <a:t> </a:t>
            </a:r>
            <a:r>
              <a:rPr lang="en-US" sz="1200" dirty="0" err="1">
                <a:solidFill>
                  <a:srgbClr val="FFFFFF"/>
                </a:solidFill>
              </a:rPr>
              <a:t>thông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Về</a:t>
            </a:r>
            <a:r>
              <a:rPr lang="en-US" sz="1200" dirty="0">
                <a:solidFill>
                  <a:srgbClr val="FFFFFF"/>
                </a:solidFill>
              </a:rPr>
              <a:t> </a:t>
            </a:r>
            <a:r>
              <a:rPr lang="en-US" sz="1200" dirty="0" err="1">
                <a:solidFill>
                  <a:srgbClr val="FFFFFF"/>
                </a:solidFill>
              </a:rPr>
              <a:t>số</a:t>
            </a:r>
            <a:r>
              <a:rPr lang="en-US" sz="1200" dirty="0">
                <a:solidFill>
                  <a:srgbClr val="FFFFFF"/>
                </a:solidFill>
              </a:rPr>
              <a:t> </a:t>
            </a:r>
            <a:r>
              <a:rPr lang="en-US" sz="1200" dirty="0" err="1">
                <a:solidFill>
                  <a:srgbClr val="FFFFFF"/>
                </a:solidFill>
              </a:rPr>
              <a:t>lượng</a:t>
            </a:r>
            <a:r>
              <a:rPr lang="en-US" sz="1200" dirty="0">
                <a:solidFill>
                  <a:srgbClr val="FFFFFF"/>
                </a:solidFill>
              </a:rPr>
              <a:t> </a:t>
            </a:r>
            <a:r>
              <a:rPr lang="en-US" sz="1200" dirty="0" err="1">
                <a:solidFill>
                  <a:srgbClr val="FFFFFF"/>
                </a:solidFill>
              </a:rPr>
              <a:t>người</a:t>
            </a:r>
            <a:r>
              <a:rPr lang="en-US" sz="1200" dirty="0">
                <a:solidFill>
                  <a:srgbClr val="FFFFFF"/>
                </a:solidFill>
              </a:rPr>
              <a:t> </a:t>
            </a:r>
            <a:r>
              <a:rPr lang="en-US" sz="1200" dirty="0" err="1">
                <a:solidFill>
                  <a:srgbClr val="FFFFFF"/>
                </a:solidFill>
              </a:rPr>
              <a:t>sử</a:t>
            </a:r>
            <a:r>
              <a:rPr lang="en-US" sz="1200" dirty="0">
                <a:solidFill>
                  <a:srgbClr val="FFFFFF"/>
                </a:solidFill>
              </a:rPr>
              <a:t> </a:t>
            </a:r>
            <a:r>
              <a:rPr lang="en-US" sz="1200" dirty="0" err="1">
                <a:solidFill>
                  <a:srgbClr val="FFFFFF"/>
                </a:solidFill>
              </a:rPr>
              <a:t>dụng</a:t>
            </a:r>
            <a:r>
              <a:rPr lang="en-US" sz="1200" dirty="0">
                <a:solidFill>
                  <a:srgbClr val="FFFFFF"/>
                </a:solidFill>
              </a:rPr>
              <a:t> thì </a:t>
            </a:r>
            <a:r>
              <a:rPr lang="en-US" sz="1200" dirty="0" err="1">
                <a:solidFill>
                  <a:srgbClr val="FFFFFF"/>
                </a:solidFill>
              </a:rPr>
              <a:t>mảng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2 </a:t>
            </a:r>
            <a:r>
              <a:rPr lang="en-US" sz="1200" dirty="0" err="1">
                <a:solidFill>
                  <a:srgbClr val="FFFFFF"/>
                </a:solidFill>
              </a:rPr>
              <a:t>mảng</a:t>
            </a:r>
            <a:r>
              <a:rPr lang="en-US" sz="1200" dirty="0">
                <a:solidFill>
                  <a:srgbClr val="FFFFFF"/>
                </a:solidFill>
              </a:rPr>
              <a:t> còn lại</a:t>
            </a:r>
            <a:endParaRPr lang="en" sz="1200" dirty="0">
              <a:solidFill>
                <a:srgbClr val="FFFFFF"/>
              </a:solidFill>
            </a:endParaRPr>
          </a:p>
        </p:txBody>
      </p:sp>
    </p:spTree>
    <p:extLst>
      <p:ext uri="{BB962C8B-B14F-4D97-AF65-F5344CB8AC3E}">
        <p14:creationId xmlns:p14="http://schemas.microsoft.com/office/powerpoint/2010/main" val="309950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2.2 Theo </a:t>
            </a:r>
            <a:r>
              <a:rPr lang="en-US" sz="2800" dirty="0" err="1">
                <a:solidFill>
                  <a:schemeClr val="accent4"/>
                </a:solidFill>
              </a:rPr>
              <a:t>sub_category</a:t>
            </a:r>
            <a:endParaRPr sz="2800" dirty="0">
              <a:solidFill>
                <a:schemeClr val="accent4"/>
              </a:solidFill>
            </a:endParaRPr>
          </a:p>
        </p:txBody>
      </p:sp>
      <p:sp>
        <p:nvSpPr>
          <p:cNvPr id="10" name="Google Shape;676;p2">
            <a:extLst>
              <a:ext uri="{FF2B5EF4-FFF2-40B4-BE49-F238E27FC236}">
                <a16:creationId xmlns:a16="http://schemas.microsoft.com/office/drawing/2014/main" id="{40994FDB-F413-0480-462B-C115179D400F}"/>
              </a:ext>
            </a:extLst>
          </p:cNvPr>
          <p:cNvSpPr txBox="1"/>
          <p:nvPr/>
        </p:nvSpPr>
        <p:spPr>
          <a:xfrm>
            <a:off x="0" y="492330"/>
            <a:ext cx="9195206" cy="553968"/>
          </a:xfrm>
          <a:prstGeom prst="rect">
            <a:avLst/>
          </a:prstGeom>
          <a:noFill/>
          <a:ln>
            <a:noFill/>
          </a:ln>
        </p:spPr>
        <p:txBody>
          <a:bodyPr spcFirstLastPara="1" wrap="square" lIns="91425" tIns="91425" rIns="91425" bIns="91425" anchor="t" anchorCtr="0">
            <a:spAutoFit/>
          </a:bodyPr>
          <a:lstStyle/>
          <a:p>
            <a:r>
              <a:rPr lang="en-US" sz="1200" dirty="0" err="1">
                <a:solidFill>
                  <a:schemeClr val="accent4"/>
                </a:solidFill>
              </a:rPr>
              <a:t>Nhóm</a:t>
            </a:r>
            <a:r>
              <a:rPr lang="en-US" sz="1200" dirty="0">
                <a:solidFill>
                  <a:schemeClr val="accent4"/>
                </a:solidFill>
              </a:rPr>
              <a:t> 4: Ẩ</a:t>
            </a:r>
            <a:r>
              <a:rPr lang="vi-VN" sz="1200" dirty="0">
                <a:solidFill>
                  <a:schemeClr val="accent4"/>
                </a:solidFill>
              </a:rPr>
              <a:t>m thực vượt trội so với các mảng khác. Ở vị trí thứ 2 là Tiện ích - Nhà mạng, tiếp theo đến Thời trang và Phong cách sống</a:t>
            </a:r>
            <a:r>
              <a:rPr lang="en-US" sz="1200" dirty="0">
                <a:solidFill>
                  <a:schemeClr val="accent4"/>
                </a:solidFill>
              </a:rPr>
              <a:t>. </a:t>
            </a:r>
            <a:r>
              <a:rPr lang="en-US" sz="1200" dirty="0" err="1">
                <a:solidFill>
                  <a:schemeClr val="accent4"/>
                </a:solidFill>
              </a:rPr>
              <a:t>Về</a:t>
            </a:r>
            <a:r>
              <a:rPr lang="en-US" sz="1200" dirty="0">
                <a:solidFill>
                  <a:schemeClr val="accent4"/>
                </a:solidFill>
              </a:rPr>
              <a:t> </a:t>
            </a:r>
            <a:r>
              <a:rPr lang="en-US" sz="1200" dirty="0" err="1">
                <a:solidFill>
                  <a:schemeClr val="accent4"/>
                </a:solidFill>
              </a:rPr>
              <a:t>số</a:t>
            </a:r>
            <a:r>
              <a:rPr lang="en-US" sz="1200" dirty="0">
                <a:solidFill>
                  <a:schemeClr val="accent4"/>
                </a:solidFill>
              </a:rPr>
              <a:t> </a:t>
            </a:r>
            <a:r>
              <a:rPr lang="en-US" sz="1200" dirty="0" err="1">
                <a:solidFill>
                  <a:schemeClr val="accent4"/>
                </a:solidFill>
              </a:rPr>
              <a:t>lượng</a:t>
            </a:r>
            <a:r>
              <a:rPr lang="en-US" sz="1200" dirty="0">
                <a:solidFill>
                  <a:schemeClr val="accent4"/>
                </a:solidFill>
              </a:rPr>
              <a:t> </a:t>
            </a:r>
            <a:r>
              <a:rPr lang="en-US" sz="1200" dirty="0" err="1">
                <a:solidFill>
                  <a:schemeClr val="accent4"/>
                </a:solidFill>
              </a:rPr>
              <a:t>người</a:t>
            </a:r>
            <a:r>
              <a:rPr lang="en-US" sz="1200" dirty="0">
                <a:solidFill>
                  <a:schemeClr val="accent4"/>
                </a:solidFill>
              </a:rPr>
              <a:t> </a:t>
            </a:r>
            <a:r>
              <a:rPr lang="en-US" sz="1200" dirty="0" err="1">
                <a:solidFill>
                  <a:schemeClr val="accent4"/>
                </a:solidFill>
              </a:rPr>
              <a:t>dùng</a:t>
            </a:r>
            <a:r>
              <a:rPr lang="en-US" sz="1200" dirty="0">
                <a:solidFill>
                  <a:schemeClr val="accent4"/>
                </a:solidFill>
              </a:rPr>
              <a:t> </a:t>
            </a:r>
            <a:r>
              <a:rPr lang="en-US" sz="1200" dirty="0" err="1">
                <a:solidFill>
                  <a:schemeClr val="accent4"/>
                </a:solidFill>
              </a:rPr>
              <a:t>riêng</a:t>
            </a:r>
            <a:r>
              <a:rPr lang="en-US" sz="1200" dirty="0">
                <a:solidFill>
                  <a:schemeClr val="accent4"/>
                </a:solidFill>
              </a:rPr>
              <a:t> </a:t>
            </a:r>
            <a:r>
              <a:rPr lang="en-US" sz="1200" dirty="0" err="1">
                <a:solidFill>
                  <a:schemeClr val="accent4"/>
                </a:solidFill>
              </a:rPr>
              <a:t>biệt</a:t>
            </a:r>
            <a:r>
              <a:rPr lang="en-US" sz="1200" dirty="0">
                <a:solidFill>
                  <a:schemeClr val="accent4"/>
                </a:solidFill>
              </a:rPr>
              <a:t>, </a:t>
            </a:r>
            <a:r>
              <a:rPr lang="vi-VN" sz="1200" dirty="0">
                <a:solidFill>
                  <a:schemeClr val="accent4"/>
                </a:solidFill>
              </a:rPr>
              <a:t>Thời trang và Phong cách sống</a:t>
            </a:r>
            <a:r>
              <a:rPr lang="en-US" sz="1200" dirty="0">
                <a:solidFill>
                  <a:schemeClr val="accent4"/>
                </a:solidFill>
              </a:rPr>
              <a:t> vẫn </a:t>
            </a:r>
            <a:r>
              <a:rPr lang="en-US" sz="1200" dirty="0" err="1">
                <a:solidFill>
                  <a:schemeClr val="accent4"/>
                </a:solidFill>
              </a:rPr>
              <a:t>lớn</a:t>
            </a:r>
            <a:r>
              <a:rPr lang="en-US" sz="1200" dirty="0">
                <a:solidFill>
                  <a:schemeClr val="accent4"/>
                </a:solidFill>
              </a:rPr>
              <a:t> </a:t>
            </a:r>
            <a:r>
              <a:rPr lang="en-US" sz="1200" dirty="0" err="1">
                <a:solidFill>
                  <a:schemeClr val="accent4"/>
                </a:solidFill>
              </a:rPr>
              <a:t>hơn</a:t>
            </a:r>
            <a:r>
              <a:rPr lang="en-US" sz="1200" dirty="0">
                <a:solidFill>
                  <a:schemeClr val="accent4"/>
                </a:solidFill>
              </a:rPr>
              <a:t> </a:t>
            </a:r>
            <a:r>
              <a:rPr lang="vi-VN" sz="1200" dirty="0">
                <a:solidFill>
                  <a:schemeClr val="accent4"/>
                </a:solidFill>
              </a:rPr>
              <a:t>Tiện ích - Nhà mạng</a:t>
            </a:r>
            <a:endParaRPr lang="en" sz="1200" dirty="0">
              <a:solidFill>
                <a:schemeClr val="accent4"/>
              </a:solidFill>
            </a:endParaRPr>
          </a:p>
        </p:txBody>
      </p:sp>
      <p:pic>
        <p:nvPicPr>
          <p:cNvPr id="5" name="Picture 4">
            <a:extLst>
              <a:ext uri="{FF2B5EF4-FFF2-40B4-BE49-F238E27FC236}">
                <a16:creationId xmlns:a16="http://schemas.microsoft.com/office/drawing/2014/main" id="{66848436-4599-8719-2A00-C51B5589D49C}"/>
              </a:ext>
            </a:extLst>
          </p:cNvPr>
          <p:cNvPicPr>
            <a:picLocks noChangeAspect="1"/>
          </p:cNvPicPr>
          <p:nvPr/>
        </p:nvPicPr>
        <p:blipFill>
          <a:blip r:embed="rId3"/>
          <a:stretch>
            <a:fillRect/>
          </a:stretch>
        </p:blipFill>
        <p:spPr>
          <a:xfrm>
            <a:off x="347073" y="1085642"/>
            <a:ext cx="8449854" cy="2972215"/>
          </a:xfrm>
          <a:prstGeom prst="rect">
            <a:avLst/>
          </a:prstGeom>
        </p:spPr>
      </p:pic>
      <p:sp>
        <p:nvSpPr>
          <p:cNvPr id="7" name="Google Shape;676;p2">
            <a:extLst>
              <a:ext uri="{FF2B5EF4-FFF2-40B4-BE49-F238E27FC236}">
                <a16:creationId xmlns:a16="http://schemas.microsoft.com/office/drawing/2014/main" id="{2EAFB246-C56F-A9DE-CFC9-2291DA0EF1D8}"/>
              </a:ext>
            </a:extLst>
          </p:cNvPr>
          <p:cNvSpPr txBox="1"/>
          <p:nvPr/>
        </p:nvSpPr>
        <p:spPr>
          <a:xfrm>
            <a:off x="342310" y="4060957"/>
            <a:ext cx="8480668" cy="923299"/>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Sub_category</a:t>
            </a:r>
            <a:r>
              <a:rPr lang="en-US" sz="1200" dirty="0">
                <a:solidFill>
                  <a:srgbClr val="FFFFFF"/>
                </a:solidFill>
              </a:rPr>
              <a:t> </a:t>
            </a:r>
            <a:r>
              <a:rPr lang="en-US" sz="1200" dirty="0" err="1">
                <a:solidFill>
                  <a:srgbClr val="FFFFFF"/>
                </a:solidFill>
              </a:rPr>
              <a:t>phổ</a:t>
            </a:r>
            <a:r>
              <a:rPr lang="en-US" sz="1200" dirty="0">
                <a:solidFill>
                  <a:srgbClr val="FFFFFF"/>
                </a:solidFill>
              </a:rPr>
              <a:t> </a:t>
            </a:r>
            <a:r>
              <a:rPr lang="en-US" sz="1200" dirty="0" err="1">
                <a:solidFill>
                  <a:srgbClr val="FFFFFF"/>
                </a:solidFill>
              </a:rPr>
              <a:t>biến</a:t>
            </a:r>
            <a:r>
              <a:rPr lang="en-US" sz="1200" dirty="0">
                <a:solidFill>
                  <a:srgbClr val="FFFFFF"/>
                </a:solidFill>
              </a:rPr>
              <a:t> </a:t>
            </a:r>
            <a:r>
              <a:rPr lang="en-US" sz="1200" dirty="0" err="1">
                <a:solidFill>
                  <a:srgbClr val="FFFFFF"/>
                </a:solidFill>
              </a:rPr>
              <a:t>nhất</a:t>
            </a:r>
            <a:r>
              <a:rPr lang="en-US" sz="1200" dirty="0">
                <a:solidFill>
                  <a:srgbClr val="FFFFFF"/>
                </a:solidFill>
              </a:rPr>
              <a:t> là </a:t>
            </a:r>
            <a:r>
              <a:rPr lang="en-US" sz="1200" dirty="0" err="1">
                <a:solidFill>
                  <a:srgbClr val="FFFFFF"/>
                </a:solidFill>
              </a:rPr>
              <a:t>Đồ</a:t>
            </a:r>
            <a:r>
              <a:rPr lang="en-US" sz="1200" dirty="0">
                <a:solidFill>
                  <a:srgbClr val="FFFFFF"/>
                </a:solidFill>
              </a:rPr>
              <a:t> </a:t>
            </a:r>
            <a:r>
              <a:rPr lang="en-US" sz="1200" dirty="0" err="1">
                <a:solidFill>
                  <a:srgbClr val="FFFFFF"/>
                </a:solidFill>
              </a:rPr>
              <a:t>uống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so </a:t>
            </a: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sub_category</a:t>
            </a:r>
            <a:r>
              <a:rPr lang="en-US" sz="1200" dirty="0">
                <a:solidFill>
                  <a:srgbClr val="FFFFFF"/>
                </a:solidFill>
              </a:rPr>
              <a:t> còn lại. </a:t>
            </a: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Viễn</a:t>
            </a:r>
            <a:r>
              <a:rPr lang="en-US" sz="1200" dirty="0">
                <a:solidFill>
                  <a:srgbClr val="FFFFFF"/>
                </a:solidFill>
              </a:rPr>
              <a:t> </a:t>
            </a:r>
            <a:r>
              <a:rPr lang="en-US" sz="1200" dirty="0" err="1">
                <a:solidFill>
                  <a:srgbClr val="FFFFFF"/>
                </a:solidFill>
              </a:rPr>
              <a:t>thông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a:t>
            </a:r>
            <a:r>
              <a:rPr lang="en-US" sz="1200" dirty="0" err="1">
                <a:solidFill>
                  <a:srgbClr val="FFFFFF"/>
                </a:solidFill>
              </a:rPr>
              <a:t>Nhà</a:t>
            </a:r>
            <a:r>
              <a:rPr lang="en-US" sz="1200" dirty="0">
                <a:solidFill>
                  <a:srgbClr val="FFFFFF"/>
                </a:solidFill>
              </a:rPr>
              <a:t> </a:t>
            </a:r>
            <a:r>
              <a:rPr lang="en-US" sz="1200" dirty="0" err="1">
                <a:solidFill>
                  <a:srgbClr val="FFFFFF"/>
                </a:solidFill>
              </a:rPr>
              <a:t>hàng</a:t>
            </a:r>
            <a:r>
              <a:rPr lang="en-US" sz="1200" dirty="0">
                <a:solidFill>
                  <a:srgbClr val="FFFFFF"/>
                </a:solidFill>
              </a:rPr>
              <a:t> – </a:t>
            </a:r>
            <a:r>
              <a:rPr lang="en-US" sz="1200" dirty="0" err="1">
                <a:solidFill>
                  <a:srgbClr val="FFFFFF"/>
                </a:solidFill>
              </a:rPr>
              <a:t>Quán</a:t>
            </a:r>
            <a:r>
              <a:rPr lang="en-US" sz="1200" dirty="0">
                <a:solidFill>
                  <a:srgbClr val="FFFFFF"/>
                </a:solidFill>
              </a:rPr>
              <a:t> </a:t>
            </a:r>
            <a:r>
              <a:rPr lang="en-US" sz="1200" dirty="0" err="1">
                <a:solidFill>
                  <a:srgbClr val="FFFFFF"/>
                </a:solidFill>
              </a:rPr>
              <a:t>ăn</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Trang </a:t>
            </a:r>
            <a:r>
              <a:rPr lang="en-US" sz="1200" dirty="0" err="1">
                <a:solidFill>
                  <a:srgbClr val="FFFFFF"/>
                </a:solidFill>
              </a:rPr>
              <a:t>sức</a:t>
            </a:r>
            <a:r>
              <a:rPr lang="en-US" sz="1200" dirty="0">
                <a:solidFill>
                  <a:srgbClr val="FFFFFF"/>
                </a:solidFill>
              </a:rPr>
              <a:t> – </a:t>
            </a:r>
            <a:r>
              <a:rPr lang="en-US" sz="1200" dirty="0" err="1">
                <a:solidFill>
                  <a:srgbClr val="FFFFFF"/>
                </a:solidFill>
              </a:rPr>
              <a:t>phụ</a:t>
            </a:r>
            <a:r>
              <a:rPr lang="en-US" sz="1200" dirty="0">
                <a:solidFill>
                  <a:srgbClr val="FFFFFF"/>
                </a:solidFill>
              </a:rPr>
              <a:t> </a:t>
            </a:r>
            <a:r>
              <a:rPr lang="en-US" sz="1200" dirty="0" err="1">
                <a:solidFill>
                  <a:srgbClr val="FFFFFF"/>
                </a:solidFill>
              </a:rPr>
              <a:t>kiện</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 Phong </a:t>
            </a:r>
            <a:r>
              <a:rPr lang="en-US" sz="1200" dirty="0" err="1">
                <a:solidFill>
                  <a:srgbClr val="FFFFFF"/>
                </a:solidFill>
              </a:rPr>
              <a:t>cách</a:t>
            </a:r>
            <a:r>
              <a:rPr lang="en-US" sz="1200" dirty="0">
                <a:solidFill>
                  <a:srgbClr val="FFFFFF"/>
                </a:solidFill>
              </a:rPr>
              <a:t> </a:t>
            </a:r>
            <a:r>
              <a:rPr lang="en-US" sz="1200" dirty="0" err="1">
                <a:solidFill>
                  <a:srgbClr val="FFFFFF"/>
                </a:solidFill>
              </a:rPr>
              <a:t>sống</a:t>
            </a:r>
            <a:r>
              <a:rPr lang="en-US" sz="1200" dirty="0">
                <a:solidFill>
                  <a:srgbClr val="FFFFFF"/>
                </a:solidFill>
              </a:rPr>
              <a:t>)</a:t>
            </a:r>
          </a:p>
          <a:p>
            <a:pPr marL="171450" indent="-171450">
              <a:buFont typeface="Arial" panose="020B0604020202020204" pitchFamily="34" charset="0"/>
              <a:buChar char="•"/>
            </a:pPr>
            <a:r>
              <a:rPr lang="en-US" sz="1200" dirty="0" err="1">
                <a:solidFill>
                  <a:srgbClr val="FFFFFF"/>
                </a:solidFill>
              </a:rPr>
              <a:t>Về</a:t>
            </a:r>
            <a:r>
              <a:rPr lang="en-US" sz="1200" dirty="0">
                <a:solidFill>
                  <a:srgbClr val="FFFFFF"/>
                </a:solidFill>
              </a:rPr>
              <a:t> </a:t>
            </a:r>
            <a:r>
              <a:rPr lang="en-US" sz="1200" dirty="0" err="1">
                <a:solidFill>
                  <a:srgbClr val="FFFFFF"/>
                </a:solidFill>
              </a:rPr>
              <a:t>số</a:t>
            </a:r>
            <a:r>
              <a:rPr lang="en-US" sz="1200" dirty="0">
                <a:solidFill>
                  <a:srgbClr val="FFFFFF"/>
                </a:solidFill>
              </a:rPr>
              <a:t> </a:t>
            </a:r>
            <a:r>
              <a:rPr lang="en-US" sz="1200" dirty="0" err="1">
                <a:solidFill>
                  <a:srgbClr val="FFFFFF"/>
                </a:solidFill>
              </a:rPr>
              <a:t>lượng</a:t>
            </a:r>
            <a:r>
              <a:rPr lang="en-US" sz="1200" dirty="0">
                <a:solidFill>
                  <a:srgbClr val="FFFFFF"/>
                </a:solidFill>
              </a:rPr>
              <a:t> </a:t>
            </a:r>
            <a:r>
              <a:rPr lang="en-US" sz="1200" dirty="0" err="1">
                <a:solidFill>
                  <a:srgbClr val="FFFFFF"/>
                </a:solidFill>
              </a:rPr>
              <a:t>người</a:t>
            </a:r>
            <a:r>
              <a:rPr lang="en-US" sz="1200" dirty="0">
                <a:solidFill>
                  <a:srgbClr val="FFFFFF"/>
                </a:solidFill>
              </a:rPr>
              <a:t> </a:t>
            </a:r>
            <a:r>
              <a:rPr lang="en-US" sz="1200" dirty="0" err="1">
                <a:solidFill>
                  <a:srgbClr val="FFFFFF"/>
                </a:solidFill>
              </a:rPr>
              <a:t>sử</a:t>
            </a:r>
            <a:r>
              <a:rPr lang="en-US" sz="1200" dirty="0">
                <a:solidFill>
                  <a:srgbClr val="FFFFFF"/>
                </a:solidFill>
              </a:rPr>
              <a:t> </a:t>
            </a:r>
            <a:r>
              <a:rPr lang="en-US" sz="1200" dirty="0" err="1">
                <a:solidFill>
                  <a:srgbClr val="FFFFFF"/>
                </a:solidFill>
              </a:rPr>
              <a:t>dụng</a:t>
            </a:r>
            <a:r>
              <a:rPr lang="en-US" sz="1200" dirty="0">
                <a:solidFill>
                  <a:srgbClr val="FFFFFF"/>
                </a:solidFill>
              </a:rPr>
              <a:t> thì </a:t>
            </a:r>
            <a:r>
              <a:rPr lang="en-US" sz="1200" dirty="0" err="1">
                <a:solidFill>
                  <a:srgbClr val="FFFFFF"/>
                </a:solidFill>
              </a:rPr>
              <a:t>mảng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2 </a:t>
            </a:r>
            <a:r>
              <a:rPr lang="en-US" sz="1200" dirty="0" err="1">
                <a:solidFill>
                  <a:srgbClr val="FFFFFF"/>
                </a:solidFill>
              </a:rPr>
              <a:t>mảng</a:t>
            </a:r>
            <a:r>
              <a:rPr lang="en-US" sz="1200" dirty="0">
                <a:solidFill>
                  <a:srgbClr val="FFFFFF"/>
                </a:solidFill>
              </a:rPr>
              <a:t> còn lại</a:t>
            </a:r>
            <a:endParaRPr lang="en" sz="1200" dirty="0">
              <a:solidFill>
                <a:srgbClr val="FFFFFF"/>
              </a:solidFill>
            </a:endParaRPr>
          </a:p>
        </p:txBody>
      </p:sp>
    </p:spTree>
    <p:extLst>
      <p:ext uri="{BB962C8B-B14F-4D97-AF65-F5344CB8AC3E}">
        <p14:creationId xmlns:p14="http://schemas.microsoft.com/office/powerpoint/2010/main" val="138982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174113" y="2028044"/>
            <a:ext cx="8605014" cy="1169521"/>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3200" dirty="0">
                <a:solidFill>
                  <a:schemeClr val="accent6"/>
                </a:solidFill>
              </a:rPr>
              <a:t>1. Tổng quan tình hình hoạt động của voucher, category và sub_category trên OneU</a:t>
            </a:r>
            <a:endParaRPr sz="3000" dirty="0">
              <a:solidFill>
                <a:schemeClr val="accent6"/>
              </a:solidFill>
            </a:endParaRPr>
          </a:p>
        </p:txBody>
      </p:sp>
    </p:spTree>
    <p:extLst>
      <p:ext uri="{BB962C8B-B14F-4D97-AF65-F5344CB8AC3E}">
        <p14:creationId xmlns:p14="http://schemas.microsoft.com/office/powerpoint/2010/main" val="363522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 name="Google Shape;639;p2">
            <a:extLst>
              <a:ext uri="{FF2B5EF4-FFF2-40B4-BE49-F238E27FC236}">
                <a16:creationId xmlns:a16="http://schemas.microsoft.com/office/drawing/2014/main" id="{1C1F322C-08C4-0E04-1EAF-EDC2DE49657F}"/>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2.2 Theo </a:t>
            </a:r>
            <a:r>
              <a:rPr lang="en-US" sz="2800" dirty="0" err="1">
                <a:solidFill>
                  <a:schemeClr val="accent4"/>
                </a:solidFill>
              </a:rPr>
              <a:t>sub_category</a:t>
            </a:r>
            <a:endParaRPr sz="2800" dirty="0">
              <a:solidFill>
                <a:schemeClr val="accent4"/>
              </a:solidFill>
            </a:endParaRPr>
          </a:p>
        </p:txBody>
      </p:sp>
      <p:sp>
        <p:nvSpPr>
          <p:cNvPr id="10" name="Google Shape;676;p2">
            <a:extLst>
              <a:ext uri="{FF2B5EF4-FFF2-40B4-BE49-F238E27FC236}">
                <a16:creationId xmlns:a16="http://schemas.microsoft.com/office/drawing/2014/main" id="{40994FDB-F413-0480-462B-C115179D400F}"/>
              </a:ext>
            </a:extLst>
          </p:cNvPr>
          <p:cNvSpPr txBox="1"/>
          <p:nvPr/>
        </p:nvSpPr>
        <p:spPr>
          <a:xfrm>
            <a:off x="0" y="492330"/>
            <a:ext cx="9195206" cy="369302"/>
          </a:xfrm>
          <a:prstGeom prst="rect">
            <a:avLst/>
          </a:prstGeom>
          <a:noFill/>
          <a:ln>
            <a:noFill/>
          </a:ln>
        </p:spPr>
        <p:txBody>
          <a:bodyPr spcFirstLastPara="1" wrap="square" lIns="91425" tIns="91425" rIns="91425" bIns="91425" anchor="t" anchorCtr="0">
            <a:spAutoFit/>
          </a:bodyPr>
          <a:lstStyle/>
          <a:p>
            <a:r>
              <a:rPr lang="en-US" sz="1200" dirty="0" err="1">
                <a:solidFill>
                  <a:schemeClr val="accent4"/>
                </a:solidFill>
              </a:rPr>
              <a:t>Nhóm</a:t>
            </a:r>
            <a:r>
              <a:rPr lang="en-US" sz="1200" dirty="0">
                <a:solidFill>
                  <a:schemeClr val="accent4"/>
                </a:solidFill>
              </a:rPr>
              <a:t> 5: </a:t>
            </a:r>
            <a:r>
              <a:rPr lang="vi-VN" sz="1200" dirty="0">
                <a:solidFill>
                  <a:schemeClr val="accent4"/>
                </a:solidFill>
              </a:rPr>
              <a:t>Đứng đầu là mảng Ẩm thực, tiếp theo là mảng Tiện ích – Nhà mạng. 2 mảng này vượt trội hơn hẳn so với các mảng còn lại</a:t>
            </a:r>
          </a:p>
        </p:txBody>
      </p:sp>
      <p:pic>
        <p:nvPicPr>
          <p:cNvPr id="3" name="Picture 2">
            <a:extLst>
              <a:ext uri="{FF2B5EF4-FFF2-40B4-BE49-F238E27FC236}">
                <a16:creationId xmlns:a16="http://schemas.microsoft.com/office/drawing/2014/main" id="{0A48E23B-9C5E-2976-6706-BC1982CB4FB2}"/>
              </a:ext>
            </a:extLst>
          </p:cNvPr>
          <p:cNvPicPr>
            <a:picLocks noChangeAspect="1"/>
          </p:cNvPicPr>
          <p:nvPr/>
        </p:nvPicPr>
        <p:blipFill>
          <a:blip r:embed="rId3"/>
          <a:stretch>
            <a:fillRect/>
          </a:stretch>
        </p:blipFill>
        <p:spPr>
          <a:xfrm>
            <a:off x="366125" y="1099932"/>
            <a:ext cx="8411749" cy="2943636"/>
          </a:xfrm>
          <a:prstGeom prst="rect">
            <a:avLst/>
          </a:prstGeom>
        </p:spPr>
      </p:pic>
      <p:sp>
        <p:nvSpPr>
          <p:cNvPr id="4" name="Google Shape;676;p2">
            <a:extLst>
              <a:ext uri="{FF2B5EF4-FFF2-40B4-BE49-F238E27FC236}">
                <a16:creationId xmlns:a16="http://schemas.microsoft.com/office/drawing/2014/main" id="{8BADAD64-7B89-7DFD-71A0-4E85CC39E415}"/>
              </a:ext>
            </a:extLst>
          </p:cNvPr>
          <p:cNvSpPr txBox="1"/>
          <p:nvPr/>
        </p:nvSpPr>
        <p:spPr>
          <a:xfrm>
            <a:off x="342310" y="4060957"/>
            <a:ext cx="8480668" cy="738633"/>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Sub_category</a:t>
            </a:r>
            <a:r>
              <a:rPr lang="en-US" sz="1200" dirty="0">
                <a:solidFill>
                  <a:srgbClr val="FFFFFF"/>
                </a:solidFill>
              </a:rPr>
              <a:t> </a:t>
            </a:r>
            <a:r>
              <a:rPr lang="en-US" sz="1200" dirty="0" err="1">
                <a:solidFill>
                  <a:srgbClr val="FFFFFF"/>
                </a:solidFill>
              </a:rPr>
              <a:t>phổ</a:t>
            </a:r>
            <a:r>
              <a:rPr lang="en-US" sz="1200" dirty="0">
                <a:solidFill>
                  <a:srgbClr val="FFFFFF"/>
                </a:solidFill>
              </a:rPr>
              <a:t> </a:t>
            </a:r>
            <a:r>
              <a:rPr lang="en-US" sz="1200" dirty="0" err="1">
                <a:solidFill>
                  <a:srgbClr val="FFFFFF"/>
                </a:solidFill>
              </a:rPr>
              <a:t>biến</a:t>
            </a:r>
            <a:r>
              <a:rPr lang="en-US" sz="1200" dirty="0">
                <a:solidFill>
                  <a:srgbClr val="FFFFFF"/>
                </a:solidFill>
              </a:rPr>
              <a:t> </a:t>
            </a:r>
            <a:r>
              <a:rPr lang="en-US" sz="1200" dirty="0" err="1">
                <a:solidFill>
                  <a:srgbClr val="FFFFFF"/>
                </a:solidFill>
              </a:rPr>
              <a:t>nhất</a:t>
            </a:r>
            <a:r>
              <a:rPr lang="en-US" sz="1200" dirty="0">
                <a:solidFill>
                  <a:srgbClr val="FFFFFF"/>
                </a:solidFill>
              </a:rPr>
              <a:t> là </a:t>
            </a:r>
            <a:r>
              <a:rPr lang="en-US" sz="1200" dirty="0" err="1">
                <a:solidFill>
                  <a:srgbClr val="FFFFFF"/>
                </a:solidFill>
              </a:rPr>
              <a:t>Đồ</a:t>
            </a:r>
            <a:r>
              <a:rPr lang="en-US" sz="1200" dirty="0">
                <a:solidFill>
                  <a:srgbClr val="FFFFFF"/>
                </a:solidFill>
              </a:rPr>
              <a:t> </a:t>
            </a:r>
            <a:r>
              <a:rPr lang="en-US" sz="1200" dirty="0" err="1">
                <a:solidFill>
                  <a:srgbClr val="FFFFFF"/>
                </a:solidFill>
              </a:rPr>
              <a:t>uống</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Viễn</a:t>
            </a:r>
            <a:r>
              <a:rPr lang="en-US" sz="1200" dirty="0">
                <a:solidFill>
                  <a:srgbClr val="FFFFFF"/>
                </a:solidFill>
              </a:rPr>
              <a:t> </a:t>
            </a:r>
            <a:r>
              <a:rPr lang="en-US" sz="1200" dirty="0" err="1">
                <a:solidFill>
                  <a:srgbClr val="FFFFFF"/>
                </a:solidFill>
              </a:rPr>
              <a:t>thông</a:t>
            </a:r>
            <a:r>
              <a:rPr lang="en-US" sz="1200" dirty="0">
                <a:solidFill>
                  <a:srgbClr val="FFFFFF"/>
                </a:solidFill>
              </a:rPr>
              <a:t> (</a:t>
            </a:r>
            <a:r>
              <a:rPr lang="en-US" sz="1200" dirty="0" err="1">
                <a:solidFill>
                  <a:srgbClr val="FFFFFF"/>
                </a:solidFill>
              </a:rPr>
              <a:t>Tiện</a:t>
            </a:r>
            <a:r>
              <a:rPr lang="en-US" sz="1200" dirty="0">
                <a:solidFill>
                  <a:srgbClr val="FFFFFF"/>
                </a:solidFill>
              </a:rPr>
              <a:t> </a:t>
            </a:r>
            <a:r>
              <a:rPr lang="en-US" sz="1200" dirty="0" err="1">
                <a:solidFill>
                  <a:srgbClr val="FFFFFF"/>
                </a:solidFill>
              </a:rPr>
              <a:t>ích</a:t>
            </a:r>
            <a:r>
              <a:rPr lang="en-US" sz="1200" dirty="0">
                <a:solidFill>
                  <a:srgbClr val="FFFFFF"/>
                </a:solidFill>
              </a:rPr>
              <a:t> – </a:t>
            </a:r>
            <a:r>
              <a:rPr lang="en-US" sz="1200" dirty="0" err="1">
                <a:solidFill>
                  <a:srgbClr val="FFFFFF"/>
                </a:solidFill>
              </a:rPr>
              <a:t>Nhà</a:t>
            </a:r>
            <a:r>
              <a:rPr lang="en-US" sz="1200" dirty="0">
                <a:solidFill>
                  <a:srgbClr val="FFFFFF"/>
                </a:solidFill>
              </a:rPr>
              <a:t> </a:t>
            </a:r>
            <a:r>
              <a:rPr lang="en-US" sz="1200" dirty="0" err="1">
                <a:solidFill>
                  <a:srgbClr val="FFFFFF"/>
                </a:solidFill>
              </a:rPr>
              <a:t>mạng</a:t>
            </a:r>
            <a:r>
              <a:rPr lang="en-US" sz="1200" dirty="0">
                <a:solidFill>
                  <a:srgbClr val="FFFFFF"/>
                </a:solidFill>
              </a:rPr>
              <a:t>). 2 </a:t>
            </a:r>
            <a:r>
              <a:rPr lang="en-US" sz="1200" dirty="0" err="1">
                <a:solidFill>
                  <a:srgbClr val="FFFFFF"/>
                </a:solidFill>
              </a:rPr>
              <a:t>sub_category</a:t>
            </a:r>
            <a:r>
              <a:rPr lang="en-US" sz="1200" dirty="0">
                <a:solidFill>
                  <a:srgbClr val="FFFFFF"/>
                </a:solidFill>
              </a:rPr>
              <a:t> này </a:t>
            </a:r>
            <a:r>
              <a:rPr lang="en-US" sz="1200" dirty="0" err="1">
                <a:solidFill>
                  <a:srgbClr val="FFFFFF"/>
                </a:solidFill>
              </a:rPr>
              <a:t>vượt</a:t>
            </a:r>
            <a:r>
              <a:rPr lang="en-US" sz="1200" dirty="0">
                <a:solidFill>
                  <a:srgbClr val="FFFFFF"/>
                </a:solidFill>
              </a:rPr>
              <a:t> </a:t>
            </a:r>
            <a:r>
              <a:rPr lang="en-US" sz="1200" dirty="0" err="1">
                <a:solidFill>
                  <a:srgbClr val="FFFFFF"/>
                </a:solidFill>
              </a:rPr>
              <a:t>trội</a:t>
            </a:r>
            <a:r>
              <a:rPr lang="en-US" sz="1200" dirty="0">
                <a:solidFill>
                  <a:srgbClr val="FFFFFF"/>
                </a:solidFill>
              </a:rPr>
              <a:t> so </a:t>
            </a: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sub_category</a:t>
            </a:r>
            <a:r>
              <a:rPr lang="en-US" sz="1200" dirty="0">
                <a:solidFill>
                  <a:srgbClr val="FFFFFF"/>
                </a:solidFill>
              </a:rPr>
              <a:t> còn lại. </a:t>
            </a:r>
          </a:p>
          <a:p>
            <a:pPr marL="171450" lvl="0" indent="-171450" algn="l" rtl="0">
              <a:spcBef>
                <a:spcPts val="0"/>
              </a:spcBef>
              <a:spcAft>
                <a:spcPts val="0"/>
              </a:spcAft>
              <a:buFont typeface="Arial" panose="020B0604020202020204" pitchFamily="34" charset="0"/>
              <a:buChar char="•"/>
            </a:pPr>
            <a:r>
              <a:rPr lang="en-US" sz="1200" dirty="0">
                <a:solidFill>
                  <a:srgbClr val="FFFFFF"/>
                </a:solidFill>
              </a:rPr>
              <a:t>Ở </a:t>
            </a:r>
            <a:r>
              <a:rPr lang="en-US" sz="1200" dirty="0" err="1">
                <a:solidFill>
                  <a:srgbClr val="FFFFFF"/>
                </a:solidFill>
              </a:rPr>
              <a:t>vị</a:t>
            </a:r>
            <a:r>
              <a:rPr lang="en-US" sz="1200" dirty="0">
                <a:solidFill>
                  <a:srgbClr val="FFFFFF"/>
                </a:solidFill>
              </a:rPr>
              <a:t> </a:t>
            </a:r>
            <a:r>
              <a:rPr lang="en-US" sz="1200" dirty="0" err="1">
                <a:solidFill>
                  <a:srgbClr val="FFFFFF"/>
                </a:solidFill>
              </a:rPr>
              <a:t>trí</a:t>
            </a:r>
            <a:r>
              <a:rPr lang="en-US" sz="1200" dirty="0">
                <a:solidFill>
                  <a:srgbClr val="FFFFFF"/>
                </a:solidFill>
              </a:rPr>
              <a:t> </a:t>
            </a:r>
            <a:r>
              <a:rPr lang="en-US" sz="1200" dirty="0" err="1">
                <a:solidFill>
                  <a:srgbClr val="FFFFFF"/>
                </a:solidFill>
              </a:rPr>
              <a:t>tiếp</a:t>
            </a:r>
            <a:r>
              <a:rPr lang="en-US" sz="1200" dirty="0">
                <a:solidFill>
                  <a:srgbClr val="FFFFFF"/>
                </a:solidFill>
              </a:rPr>
              <a:t> </a:t>
            </a:r>
            <a:r>
              <a:rPr lang="en-US" sz="1200" dirty="0" err="1">
                <a:solidFill>
                  <a:srgbClr val="FFFFFF"/>
                </a:solidFill>
              </a:rPr>
              <a:t>theo</a:t>
            </a:r>
            <a:r>
              <a:rPr lang="en-US" sz="1200" dirty="0">
                <a:solidFill>
                  <a:srgbClr val="FFFFFF"/>
                </a:solidFill>
              </a:rPr>
              <a:t> là </a:t>
            </a:r>
            <a:r>
              <a:rPr lang="en-US" sz="1200" dirty="0" err="1">
                <a:solidFill>
                  <a:srgbClr val="FFFFFF"/>
                </a:solidFill>
              </a:rPr>
              <a:t>Nhà</a:t>
            </a:r>
            <a:r>
              <a:rPr lang="en-US" sz="1200" dirty="0">
                <a:solidFill>
                  <a:srgbClr val="FFFFFF"/>
                </a:solidFill>
              </a:rPr>
              <a:t> </a:t>
            </a:r>
            <a:r>
              <a:rPr lang="en-US" sz="1200" dirty="0" err="1">
                <a:solidFill>
                  <a:srgbClr val="FFFFFF"/>
                </a:solidFill>
              </a:rPr>
              <a:t>hàng</a:t>
            </a:r>
            <a:r>
              <a:rPr lang="en-US" sz="1200" dirty="0">
                <a:solidFill>
                  <a:srgbClr val="FFFFFF"/>
                </a:solidFill>
              </a:rPr>
              <a:t> – </a:t>
            </a:r>
            <a:r>
              <a:rPr lang="en-US" sz="1200" dirty="0" err="1">
                <a:solidFill>
                  <a:srgbClr val="FFFFFF"/>
                </a:solidFill>
              </a:rPr>
              <a:t>Quán</a:t>
            </a:r>
            <a:r>
              <a:rPr lang="en-US" sz="1200" dirty="0">
                <a:solidFill>
                  <a:srgbClr val="FFFFFF"/>
                </a:solidFill>
              </a:rPr>
              <a:t> </a:t>
            </a:r>
            <a:r>
              <a:rPr lang="en-US" sz="1200" dirty="0" err="1">
                <a:solidFill>
                  <a:srgbClr val="FFFFFF"/>
                </a:solidFill>
              </a:rPr>
              <a:t>ăn</a:t>
            </a:r>
            <a:r>
              <a:rPr lang="en-US" sz="1200" dirty="0">
                <a:solidFill>
                  <a:srgbClr val="FFFFFF"/>
                </a:solidFill>
              </a:rPr>
              <a:t> (</a:t>
            </a:r>
            <a:r>
              <a:rPr lang="en-US" sz="1200" dirty="0" err="1">
                <a:solidFill>
                  <a:srgbClr val="FFFFFF"/>
                </a:solidFill>
              </a:rPr>
              <a:t>Ẩm</a:t>
            </a:r>
            <a:r>
              <a:rPr lang="en-US" sz="1200" dirty="0">
                <a:solidFill>
                  <a:srgbClr val="FFFFFF"/>
                </a:solidFill>
              </a:rPr>
              <a:t> </a:t>
            </a:r>
            <a:r>
              <a:rPr lang="en-US" sz="1200" dirty="0" err="1">
                <a:solidFill>
                  <a:srgbClr val="FFFFFF"/>
                </a:solidFill>
              </a:rPr>
              <a:t>thực</a:t>
            </a:r>
            <a:r>
              <a:rPr lang="en-US" sz="1200" dirty="0">
                <a:solidFill>
                  <a:srgbClr val="FFFFFF"/>
                </a:solidFill>
              </a:rPr>
              <a:t>), Trang </a:t>
            </a:r>
            <a:r>
              <a:rPr lang="en-US" sz="1200" dirty="0" err="1">
                <a:solidFill>
                  <a:srgbClr val="FFFFFF"/>
                </a:solidFill>
              </a:rPr>
              <a:t>sức</a:t>
            </a:r>
            <a:r>
              <a:rPr lang="en-US" sz="1200" dirty="0">
                <a:solidFill>
                  <a:srgbClr val="FFFFFF"/>
                </a:solidFill>
              </a:rPr>
              <a:t> – </a:t>
            </a:r>
            <a:r>
              <a:rPr lang="en-US" sz="1200" dirty="0" err="1">
                <a:solidFill>
                  <a:srgbClr val="FFFFFF"/>
                </a:solidFill>
              </a:rPr>
              <a:t>phụ</a:t>
            </a:r>
            <a:r>
              <a:rPr lang="en-US" sz="1200" dirty="0">
                <a:solidFill>
                  <a:srgbClr val="FFFFFF"/>
                </a:solidFill>
              </a:rPr>
              <a:t> </a:t>
            </a:r>
            <a:r>
              <a:rPr lang="en-US" sz="1200" dirty="0" err="1">
                <a:solidFill>
                  <a:srgbClr val="FFFFFF"/>
                </a:solidFill>
              </a:rPr>
              <a:t>kiện</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trang</a:t>
            </a:r>
            <a:r>
              <a:rPr lang="en-US" sz="1200" dirty="0">
                <a:solidFill>
                  <a:srgbClr val="FFFFFF"/>
                </a:solidFill>
              </a:rPr>
              <a:t> – Phong </a:t>
            </a:r>
            <a:r>
              <a:rPr lang="en-US" sz="1200" dirty="0" err="1">
                <a:solidFill>
                  <a:srgbClr val="FFFFFF"/>
                </a:solidFill>
              </a:rPr>
              <a:t>cách</a:t>
            </a:r>
            <a:r>
              <a:rPr lang="en-US" sz="1200" dirty="0">
                <a:solidFill>
                  <a:srgbClr val="FFFFFF"/>
                </a:solidFill>
              </a:rPr>
              <a:t> </a:t>
            </a:r>
            <a:r>
              <a:rPr lang="en-US" sz="1200" dirty="0" err="1">
                <a:solidFill>
                  <a:srgbClr val="FFFFFF"/>
                </a:solidFill>
              </a:rPr>
              <a:t>sống</a:t>
            </a:r>
            <a:r>
              <a:rPr lang="en-US" sz="1200" dirty="0">
                <a:solidFill>
                  <a:srgbClr val="FFFFFF"/>
                </a:solidFill>
              </a:rPr>
              <a:t>)</a:t>
            </a:r>
            <a:endParaRPr lang="en" sz="1200" dirty="0">
              <a:solidFill>
                <a:srgbClr val="FFFFFF"/>
              </a:solidFill>
            </a:endParaRPr>
          </a:p>
        </p:txBody>
      </p:sp>
    </p:spTree>
    <p:extLst>
      <p:ext uri="{BB962C8B-B14F-4D97-AF65-F5344CB8AC3E}">
        <p14:creationId xmlns:p14="http://schemas.microsoft.com/office/powerpoint/2010/main" val="1396389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174113" y="2028044"/>
            <a:ext cx="8605014" cy="67707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3200" dirty="0">
                <a:solidFill>
                  <a:schemeClr val="accent6"/>
                </a:solidFill>
              </a:rPr>
              <a:t>3. </a:t>
            </a:r>
            <a:r>
              <a:rPr lang="en-US" sz="3000" dirty="0" err="1">
                <a:solidFill>
                  <a:schemeClr val="accent6"/>
                </a:solidFill>
              </a:rPr>
              <a:t>Gợi</a:t>
            </a:r>
            <a:r>
              <a:rPr lang="en-US" sz="3000" dirty="0">
                <a:solidFill>
                  <a:schemeClr val="accent6"/>
                </a:solidFill>
              </a:rPr>
              <a:t> ý </a:t>
            </a:r>
            <a:r>
              <a:rPr lang="en-US" sz="3000" dirty="0" err="1">
                <a:solidFill>
                  <a:schemeClr val="accent6"/>
                </a:solidFill>
              </a:rPr>
              <a:t>cho</a:t>
            </a:r>
            <a:r>
              <a:rPr lang="en-US" sz="3000" dirty="0">
                <a:solidFill>
                  <a:schemeClr val="accent6"/>
                </a:solidFill>
              </a:rPr>
              <a:t> </a:t>
            </a:r>
            <a:r>
              <a:rPr lang="en-US" sz="3000" dirty="0" err="1">
                <a:solidFill>
                  <a:schemeClr val="accent6"/>
                </a:solidFill>
              </a:rPr>
              <a:t>khách</a:t>
            </a:r>
            <a:r>
              <a:rPr lang="en-US" sz="3000" dirty="0">
                <a:solidFill>
                  <a:schemeClr val="accent6"/>
                </a:solidFill>
              </a:rPr>
              <a:t> </a:t>
            </a:r>
            <a:r>
              <a:rPr lang="en-US" sz="3000" dirty="0" err="1">
                <a:solidFill>
                  <a:schemeClr val="accent6"/>
                </a:solidFill>
              </a:rPr>
              <a:t>hàng</a:t>
            </a:r>
            <a:endParaRPr sz="3000" dirty="0">
              <a:solidFill>
                <a:schemeClr val="accent6"/>
              </a:solidFill>
            </a:endParaRPr>
          </a:p>
        </p:txBody>
      </p:sp>
    </p:spTree>
    <p:extLst>
      <p:ext uri="{BB962C8B-B14F-4D97-AF65-F5344CB8AC3E}">
        <p14:creationId xmlns:p14="http://schemas.microsoft.com/office/powerpoint/2010/main" val="2261884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 name="Google Shape;676;p2">
            <a:extLst>
              <a:ext uri="{FF2B5EF4-FFF2-40B4-BE49-F238E27FC236}">
                <a16:creationId xmlns:a16="http://schemas.microsoft.com/office/drawing/2014/main" id="{40994FDB-F413-0480-462B-C115179D400F}"/>
              </a:ext>
            </a:extLst>
          </p:cNvPr>
          <p:cNvSpPr txBox="1"/>
          <p:nvPr/>
        </p:nvSpPr>
        <p:spPr>
          <a:xfrm>
            <a:off x="0" y="2111"/>
            <a:ext cx="9195206" cy="861744"/>
          </a:xfrm>
          <a:prstGeom prst="rect">
            <a:avLst/>
          </a:prstGeom>
          <a:noFill/>
          <a:ln>
            <a:noFill/>
          </a:ln>
        </p:spPr>
        <p:txBody>
          <a:bodyPr spcFirstLastPara="1" wrap="square" lIns="91425" tIns="91425" rIns="91425" bIns="91425" anchor="t" anchorCtr="0">
            <a:spAutoFit/>
          </a:bodyPr>
          <a:lstStyle/>
          <a:p>
            <a:r>
              <a:rPr lang="en-US" sz="2200" dirty="0" err="1">
                <a:solidFill>
                  <a:schemeClr val="accent4"/>
                </a:solidFill>
              </a:rPr>
              <a:t>Nhóm</a:t>
            </a:r>
            <a:r>
              <a:rPr lang="en-US" sz="2200" dirty="0">
                <a:solidFill>
                  <a:schemeClr val="accent4"/>
                </a:solidFill>
              </a:rPr>
              <a:t> 1: Ẩ</a:t>
            </a:r>
            <a:r>
              <a:rPr lang="vi-VN" sz="2200" dirty="0">
                <a:solidFill>
                  <a:schemeClr val="accent4"/>
                </a:solidFill>
              </a:rPr>
              <a:t>m thực vượt trội so với các mảng khác. Ở vị trí thứ 2 là Tiện ích - Nhà mạng, tiếp theo đến Thời trang và Phong cách sống</a:t>
            </a:r>
            <a:endParaRPr lang="en" sz="2200" dirty="0">
              <a:solidFill>
                <a:schemeClr val="accent4"/>
              </a:solidFill>
            </a:endParaRPr>
          </a:p>
        </p:txBody>
      </p:sp>
      <p:graphicFrame>
        <p:nvGraphicFramePr>
          <p:cNvPr id="7" name="Table 6">
            <a:extLst>
              <a:ext uri="{FF2B5EF4-FFF2-40B4-BE49-F238E27FC236}">
                <a16:creationId xmlns:a16="http://schemas.microsoft.com/office/drawing/2014/main" id="{B3F1FB81-AD52-8F76-8F31-06C2BA4F3706}"/>
              </a:ext>
            </a:extLst>
          </p:cNvPr>
          <p:cNvGraphicFramePr>
            <a:graphicFrameLocks noGrp="1"/>
          </p:cNvGraphicFramePr>
          <p:nvPr>
            <p:extLst>
              <p:ext uri="{D42A27DB-BD31-4B8C-83A1-F6EECF244321}">
                <p14:modId xmlns:p14="http://schemas.microsoft.com/office/powerpoint/2010/main" val="2552926669"/>
              </p:ext>
            </p:extLst>
          </p:nvPr>
        </p:nvGraphicFramePr>
        <p:xfrm>
          <a:off x="1524000" y="1511272"/>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11433419"/>
                    </a:ext>
                  </a:extLst>
                </a:gridCol>
                <a:gridCol w="3048000">
                  <a:extLst>
                    <a:ext uri="{9D8B030D-6E8A-4147-A177-3AD203B41FA5}">
                      <a16:colId xmlns:a16="http://schemas.microsoft.com/office/drawing/2014/main" val="1077053757"/>
                    </a:ext>
                  </a:extLst>
                </a:gridCol>
              </a:tblGrid>
              <a:tr h="370840">
                <a:tc>
                  <a:txBody>
                    <a:bodyPr/>
                    <a:lstStyle/>
                    <a:p>
                      <a:pPr algn="ctr"/>
                      <a:r>
                        <a:rPr lang="en-US" dirty="0" err="1"/>
                        <a:t>Các</a:t>
                      </a:r>
                      <a:r>
                        <a:rPr lang="en-US" dirty="0"/>
                        <a:t> </a:t>
                      </a:r>
                      <a:r>
                        <a:rPr lang="en-US" dirty="0" err="1"/>
                        <a:t>nhóm</a:t>
                      </a:r>
                      <a:r>
                        <a:rPr lang="en-US" dirty="0"/>
                        <a:t> </a:t>
                      </a:r>
                      <a:r>
                        <a:rPr lang="en-US" dirty="0" err="1"/>
                        <a:t>khách</a:t>
                      </a:r>
                      <a:r>
                        <a:rPr lang="en-US" dirty="0"/>
                        <a:t> </a:t>
                      </a:r>
                      <a:r>
                        <a:rPr lang="en-US" dirty="0" err="1"/>
                        <a:t>hàng</a:t>
                      </a:r>
                      <a:r>
                        <a:rPr lang="en-US" dirty="0"/>
                        <a:t> </a:t>
                      </a:r>
                    </a:p>
                  </a:txBody>
                  <a:tcPr/>
                </a:tc>
                <a:tc>
                  <a:txBody>
                    <a:bodyPr/>
                    <a:lstStyle/>
                    <a:p>
                      <a:pPr algn="ctr"/>
                      <a:r>
                        <a:rPr lang="en-US" dirty="0" err="1"/>
                        <a:t>Gợi</a:t>
                      </a:r>
                      <a:r>
                        <a:rPr lang="en-US" dirty="0"/>
                        <a:t> ý</a:t>
                      </a:r>
                    </a:p>
                  </a:txBody>
                  <a:tcPr/>
                </a:tc>
                <a:extLst>
                  <a:ext uri="{0D108BD9-81ED-4DB2-BD59-A6C34878D82A}">
                    <a16:rowId xmlns:a16="http://schemas.microsoft.com/office/drawing/2014/main" val="3908392538"/>
                  </a:ext>
                </a:extLst>
              </a:tr>
              <a:tr h="370840">
                <a:tc>
                  <a:txBody>
                    <a:bodyPr/>
                    <a:lstStyle/>
                    <a:p>
                      <a:pPr marL="285750" indent="-285750">
                        <a:buFont typeface="Arial" panose="020B0604020202020204" pitchFamily="34" charset="0"/>
                        <a:buChar char="•"/>
                      </a:pPr>
                      <a:r>
                        <a:rPr lang="en-US" dirty="0" err="1"/>
                        <a:t>Khu</a:t>
                      </a:r>
                      <a:r>
                        <a:rPr lang="en-US" dirty="0"/>
                        <a:t> </a:t>
                      </a:r>
                      <a:r>
                        <a:rPr lang="en-US" dirty="0" err="1"/>
                        <a:t>vực</a:t>
                      </a:r>
                      <a:r>
                        <a:rPr lang="en-US" dirty="0"/>
                        <a:t>: Hà </a:t>
                      </a:r>
                      <a:r>
                        <a:rPr lang="en-US" dirty="0" err="1"/>
                        <a:t>Nội</a:t>
                      </a:r>
                      <a:r>
                        <a:rPr lang="en-US" dirty="0"/>
                        <a:t> - </a:t>
                      </a:r>
                      <a:r>
                        <a:rPr lang="en-US" dirty="0" err="1"/>
                        <a:t>Giới</a:t>
                      </a:r>
                      <a:r>
                        <a:rPr lang="en-US" dirty="0"/>
                        <a:t> </a:t>
                      </a:r>
                      <a:r>
                        <a:rPr lang="en-US" dirty="0" err="1"/>
                        <a:t>tính</a:t>
                      </a:r>
                      <a:r>
                        <a:rPr lang="en-US" dirty="0"/>
                        <a:t>: Nam - </a:t>
                      </a:r>
                      <a:r>
                        <a:rPr lang="en-US" dirty="0" err="1"/>
                        <a:t>Độ</a:t>
                      </a:r>
                      <a:r>
                        <a:rPr lang="en-US" dirty="0"/>
                        <a:t> </a:t>
                      </a:r>
                      <a:r>
                        <a:rPr lang="en-US" dirty="0" err="1"/>
                        <a:t>tuổi</a:t>
                      </a:r>
                      <a:r>
                        <a:rPr lang="en-US" dirty="0"/>
                        <a:t>: trên 18 </a:t>
                      </a:r>
                      <a:r>
                        <a:rPr lang="en-US" dirty="0" err="1"/>
                        <a:t>tuổi</a:t>
                      </a:r>
                      <a:endParaRPr lang="en-US" dirty="0"/>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Miền</a:t>
                      </a:r>
                      <a:r>
                        <a:rPr lang="en-US" dirty="0"/>
                        <a:t> </a:t>
                      </a:r>
                      <a:r>
                        <a:rPr lang="en-US" dirty="0" err="1"/>
                        <a:t>Bắc</a:t>
                      </a:r>
                      <a:r>
                        <a:rPr lang="en-US" dirty="0"/>
                        <a:t> - </a:t>
                      </a:r>
                      <a:r>
                        <a:rPr lang="en-US" dirty="0" err="1"/>
                        <a:t>Giới</a:t>
                      </a:r>
                      <a:r>
                        <a:rPr lang="en-US" dirty="0"/>
                        <a:t> </a:t>
                      </a:r>
                      <a:r>
                        <a:rPr lang="en-US" dirty="0" err="1"/>
                        <a:t>tính</a:t>
                      </a:r>
                      <a:r>
                        <a:rPr lang="en-US" dirty="0"/>
                        <a:t>: </a:t>
                      </a:r>
                      <a:r>
                        <a:rPr lang="en-US" dirty="0" err="1"/>
                        <a:t>Nữ</a:t>
                      </a:r>
                      <a:r>
                        <a:rPr lang="en-US" dirty="0"/>
                        <a:t> - </a:t>
                      </a:r>
                      <a:r>
                        <a:rPr lang="en-US" dirty="0" err="1"/>
                        <a:t>Độ</a:t>
                      </a:r>
                      <a:r>
                        <a:rPr lang="en-US" dirty="0"/>
                        <a:t> </a:t>
                      </a:r>
                      <a:r>
                        <a:rPr lang="en-US" dirty="0" err="1"/>
                        <a:t>tuổi</a:t>
                      </a:r>
                      <a:r>
                        <a:rPr lang="en-US" dirty="0"/>
                        <a:t>: 18_35 – 45_54</a:t>
                      </a:r>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Miền</a:t>
                      </a:r>
                      <a:r>
                        <a:rPr lang="en-US" dirty="0"/>
                        <a:t> Nam - </a:t>
                      </a:r>
                      <a:r>
                        <a:rPr lang="en-US" dirty="0" err="1"/>
                        <a:t>Giới</a:t>
                      </a:r>
                      <a:r>
                        <a:rPr lang="en-US" dirty="0"/>
                        <a:t> </a:t>
                      </a:r>
                      <a:r>
                        <a:rPr lang="en-US" dirty="0" err="1"/>
                        <a:t>tính</a:t>
                      </a:r>
                      <a:r>
                        <a:rPr lang="en-US" dirty="0"/>
                        <a:t>: Nam - </a:t>
                      </a:r>
                      <a:r>
                        <a:rPr lang="en-US" dirty="0" err="1"/>
                        <a:t>Độ</a:t>
                      </a:r>
                      <a:r>
                        <a:rPr lang="en-US" dirty="0"/>
                        <a:t> </a:t>
                      </a:r>
                      <a:r>
                        <a:rPr lang="en-US" dirty="0" err="1"/>
                        <a:t>tuổi</a:t>
                      </a:r>
                      <a:r>
                        <a:rPr lang="en-US" dirty="0"/>
                        <a:t>: 18_35 – 45_54</a:t>
                      </a:r>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Miền</a:t>
                      </a:r>
                      <a:r>
                        <a:rPr lang="en-US" dirty="0"/>
                        <a:t> Nam - </a:t>
                      </a:r>
                      <a:r>
                        <a:rPr lang="en-US" dirty="0" err="1"/>
                        <a:t>Giới</a:t>
                      </a:r>
                      <a:r>
                        <a:rPr lang="en-US" dirty="0"/>
                        <a:t> </a:t>
                      </a:r>
                      <a:r>
                        <a:rPr lang="en-US" dirty="0" err="1"/>
                        <a:t>tính</a:t>
                      </a:r>
                      <a:r>
                        <a:rPr lang="en-US" dirty="0"/>
                        <a:t>: </a:t>
                      </a:r>
                      <a:r>
                        <a:rPr lang="en-US" dirty="0" err="1"/>
                        <a:t>Nữ</a:t>
                      </a:r>
                      <a:r>
                        <a:rPr lang="en-US" dirty="0"/>
                        <a:t> - </a:t>
                      </a:r>
                      <a:r>
                        <a:rPr lang="en-US" dirty="0" err="1"/>
                        <a:t>Độ</a:t>
                      </a:r>
                      <a:r>
                        <a:rPr lang="en-US" dirty="0"/>
                        <a:t> </a:t>
                      </a:r>
                      <a:r>
                        <a:rPr lang="en-US" dirty="0" err="1"/>
                        <a:t>tuổi</a:t>
                      </a:r>
                      <a:r>
                        <a:rPr lang="en-US" dirty="0"/>
                        <a:t>: trên 55</a:t>
                      </a:r>
                    </a:p>
                  </a:txBody>
                  <a:tcPr/>
                </a:tc>
                <a:tc>
                  <a:txBody>
                    <a:bodyPr/>
                    <a:lstStyle/>
                    <a:p>
                      <a:pPr marL="0" lvl="0" indent="0" algn="l" rtl="0">
                        <a:spcBef>
                          <a:spcPts val="0"/>
                        </a:spcBef>
                        <a:spcAft>
                          <a:spcPts val="0"/>
                        </a:spcAft>
                        <a:buFont typeface="Arial" panose="020B0604020202020204" pitchFamily="34" charset="0"/>
                        <a:buNone/>
                      </a:pPr>
                      <a:r>
                        <a:rPr lang="en-US" sz="1400" dirty="0" err="1">
                          <a:solidFill>
                            <a:schemeClr val="bg1"/>
                          </a:solidFill>
                        </a:rPr>
                        <a:t>Các</a:t>
                      </a:r>
                      <a:r>
                        <a:rPr lang="en-US" sz="1400" dirty="0">
                          <a:solidFill>
                            <a:schemeClr val="bg1"/>
                          </a:solidFill>
                        </a:rPr>
                        <a:t> voucher </a:t>
                      </a:r>
                      <a:r>
                        <a:rPr lang="en-US" sz="1400" dirty="0" err="1">
                          <a:solidFill>
                            <a:schemeClr val="bg1"/>
                          </a:solidFill>
                        </a:rPr>
                        <a:t>nên</a:t>
                      </a:r>
                      <a:r>
                        <a:rPr lang="en-US" sz="1400" dirty="0">
                          <a:solidFill>
                            <a:schemeClr val="bg1"/>
                          </a:solidFill>
                        </a:rPr>
                        <a:t> </a:t>
                      </a:r>
                      <a:r>
                        <a:rPr lang="en-US" sz="1400" dirty="0" err="1">
                          <a:solidFill>
                            <a:schemeClr val="bg1"/>
                          </a:solidFill>
                        </a:rPr>
                        <a:t>gợi</a:t>
                      </a:r>
                      <a:r>
                        <a:rPr lang="en-US" sz="1400" dirty="0">
                          <a:solidFill>
                            <a:schemeClr val="bg1"/>
                          </a:solidFill>
                        </a:rPr>
                        <a:t> ý </a:t>
                      </a:r>
                      <a:r>
                        <a:rPr lang="en-US" sz="1400" dirty="0" err="1">
                          <a:solidFill>
                            <a:schemeClr val="bg1"/>
                          </a:solidFill>
                        </a:rPr>
                        <a:t>theo</a:t>
                      </a:r>
                      <a:r>
                        <a:rPr lang="en-US" sz="1400" dirty="0">
                          <a:solidFill>
                            <a:schemeClr val="bg1"/>
                          </a:solidFill>
                        </a:rPr>
                        <a:t> </a:t>
                      </a:r>
                      <a:r>
                        <a:rPr lang="en-US" sz="1400" dirty="0" err="1">
                          <a:solidFill>
                            <a:schemeClr val="bg1"/>
                          </a:solidFill>
                        </a:rPr>
                        <a:t>thứ</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ưu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lượt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mảng</a:t>
                      </a:r>
                      <a:r>
                        <a:rPr lang="en-US" sz="1400" dirty="0">
                          <a:solidFill>
                            <a:schemeClr val="bg1"/>
                          </a:solidFill>
                        </a:rPr>
                        <a:t>: </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Đồ</a:t>
                      </a:r>
                      <a:r>
                        <a:rPr lang="en-US" sz="1400" dirty="0">
                          <a:solidFill>
                            <a:schemeClr val="bg1"/>
                          </a:solidFill>
                        </a:rPr>
                        <a:t> </a:t>
                      </a:r>
                      <a:r>
                        <a:rPr lang="en-US" sz="1400" dirty="0" err="1">
                          <a:solidFill>
                            <a:schemeClr val="bg1"/>
                          </a:solidFill>
                        </a:rPr>
                        <a:t>uống</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Viễn</a:t>
                      </a:r>
                      <a:r>
                        <a:rPr lang="en-US" sz="1400" dirty="0">
                          <a:solidFill>
                            <a:schemeClr val="bg1"/>
                          </a:solidFill>
                        </a:rPr>
                        <a:t> </a:t>
                      </a:r>
                      <a:r>
                        <a:rPr lang="en-US" sz="1400" dirty="0" err="1">
                          <a:solidFill>
                            <a:schemeClr val="bg1"/>
                          </a:solidFill>
                        </a:rPr>
                        <a:t>thông</a:t>
                      </a:r>
                      <a:r>
                        <a:rPr lang="en-US" sz="1400" dirty="0">
                          <a:solidFill>
                            <a:schemeClr val="bg1"/>
                          </a:solidFill>
                        </a:rPr>
                        <a:t> (</a:t>
                      </a:r>
                      <a:r>
                        <a:rPr lang="en-US" sz="1400" dirty="0" err="1">
                          <a:solidFill>
                            <a:schemeClr val="bg1"/>
                          </a:solidFill>
                        </a:rPr>
                        <a:t>Tiện</a:t>
                      </a:r>
                      <a:r>
                        <a:rPr lang="en-US" sz="1400" dirty="0">
                          <a:solidFill>
                            <a:schemeClr val="bg1"/>
                          </a:solidFill>
                        </a:rPr>
                        <a:t> </a:t>
                      </a:r>
                      <a:r>
                        <a:rPr lang="en-US" sz="1400" dirty="0" err="1">
                          <a:solidFill>
                            <a:schemeClr val="bg1"/>
                          </a:solidFill>
                        </a:rPr>
                        <a:t>ích</a:t>
                      </a:r>
                      <a:r>
                        <a:rPr lang="en-US" sz="1400" dirty="0">
                          <a:solidFill>
                            <a:schemeClr val="bg1"/>
                          </a:solidFill>
                        </a:rPr>
                        <a:t> – </a:t>
                      </a:r>
                      <a:r>
                        <a:rPr lang="en-US" sz="1400" dirty="0" err="1">
                          <a:solidFill>
                            <a:schemeClr val="bg1"/>
                          </a:solidFill>
                        </a:rPr>
                        <a:t>Nhà</a:t>
                      </a:r>
                      <a:r>
                        <a:rPr lang="en-US" sz="1400" dirty="0">
                          <a:solidFill>
                            <a:schemeClr val="bg1"/>
                          </a:solidFill>
                        </a:rPr>
                        <a:t> </a:t>
                      </a:r>
                      <a:r>
                        <a:rPr lang="en-US" sz="1400" dirty="0" err="1">
                          <a:solidFill>
                            <a:schemeClr val="bg1"/>
                          </a:solidFill>
                        </a:rPr>
                        <a:t>mạng</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Nhà</a:t>
                      </a:r>
                      <a:r>
                        <a:rPr lang="en-US" sz="1400" dirty="0">
                          <a:solidFill>
                            <a:schemeClr val="bg1"/>
                          </a:solidFill>
                        </a:rPr>
                        <a:t> </a:t>
                      </a:r>
                      <a:r>
                        <a:rPr lang="en-US" sz="1400" dirty="0" err="1">
                          <a:solidFill>
                            <a:schemeClr val="bg1"/>
                          </a:solidFill>
                        </a:rPr>
                        <a:t>hàng</a:t>
                      </a:r>
                      <a:r>
                        <a:rPr lang="en-US" sz="1400" dirty="0">
                          <a:solidFill>
                            <a:schemeClr val="bg1"/>
                          </a:solidFill>
                        </a:rPr>
                        <a:t> – </a:t>
                      </a:r>
                      <a:r>
                        <a:rPr lang="en-US" sz="1400" dirty="0" err="1">
                          <a:solidFill>
                            <a:schemeClr val="bg1"/>
                          </a:solidFill>
                        </a:rPr>
                        <a:t>Quán</a:t>
                      </a:r>
                      <a:r>
                        <a:rPr lang="en-US" sz="1400" dirty="0">
                          <a:solidFill>
                            <a:schemeClr val="bg1"/>
                          </a:solidFill>
                        </a:rPr>
                        <a:t> </a:t>
                      </a:r>
                      <a:r>
                        <a:rPr lang="en-US" sz="1400" dirty="0" err="1">
                          <a:solidFill>
                            <a:schemeClr val="bg1"/>
                          </a:solidFill>
                        </a:rPr>
                        <a:t>ăn</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Trang </a:t>
                      </a:r>
                      <a:r>
                        <a:rPr lang="en-US" sz="1400" dirty="0" err="1">
                          <a:solidFill>
                            <a:schemeClr val="bg1"/>
                          </a:solidFill>
                        </a:rPr>
                        <a:t>sức</a:t>
                      </a:r>
                      <a:r>
                        <a:rPr lang="en-US" sz="1400" dirty="0">
                          <a:solidFill>
                            <a:schemeClr val="bg1"/>
                          </a:solidFill>
                        </a:rPr>
                        <a:t> – </a:t>
                      </a:r>
                      <a:r>
                        <a:rPr lang="en-US" sz="1400" dirty="0" err="1">
                          <a:solidFill>
                            <a:schemeClr val="bg1"/>
                          </a:solidFill>
                        </a:rPr>
                        <a:t>phụ</a:t>
                      </a:r>
                      <a:r>
                        <a:rPr lang="en-US" sz="1400" dirty="0">
                          <a:solidFill>
                            <a:schemeClr val="bg1"/>
                          </a:solidFill>
                        </a:rPr>
                        <a:t> </a:t>
                      </a:r>
                      <a:r>
                        <a:rPr lang="en-US" sz="1400" dirty="0" err="1">
                          <a:solidFill>
                            <a:schemeClr val="bg1"/>
                          </a:solidFill>
                        </a:rPr>
                        <a:t>kiện</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 Phong </a:t>
                      </a:r>
                      <a:r>
                        <a:rPr lang="en-US" sz="1400" dirty="0" err="1">
                          <a:solidFill>
                            <a:schemeClr val="bg1"/>
                          </a:solidFill>
                        </a:rPr>
                        <a:t>cách</a:t>
                      </a:r>
                      <a:r>
                        <a:rPr lang="en-US" sz="1400" dirty="0">
                          <a:solidFill>
                            <a:schemeClr val="bg1"/>
                          </a:solidFill>
                        </a:rPr>
                        <a:t> </a:t>
                      </a:r>
                      <a:r>
                        <a:rPr lang="en-US" sz="1400" dirty="0" err="1">
                          <a:solidFill>
                            <a:schemeClr val="bg1"/>
                          </a:solidFill>
                        </a:rPr>
                        <a:t>sống</a:t>
                      </a:r>
                      <a:r>
                        <a:rPr lang="en-US" sz="1400" dirty="0">
                          <a:solidFill>
                            <a:schemeClr val="bg1"/>
                          </a:solidFill>
                        </a:rPr>
                        <a:t>)</a:t>
                      </a:r>
                      <a:endParaRPr lang="en" sz="1400" dirty="0">
                        <a:solidFill>
                          <a:schemeClr val="bg1"/>
                        </a:solidFill>
                      </a:endParaRPr>
                    </a:p>
                  </a:txBody>
                  <a:tcPr/>
                </a:tc>
                <a:extLst>
                  <a:ext uri="{0D108BD9-81ED-4DB2-BD59-A6C34878D82A}">
                    <a16:rowId xmlns:a16="http://schemas.microsoft.com/office/drawing/2014/main" val="86826480"/>
                  </a:ext>
                </a:extLst>
              </a:tr>
            </a:tbl>
          </a:graphicData>
        </a:graphic>
      </p:graphicFrame>
    </p:spTree>
    <p:extLst>
      <p:ext uri="{BB962C8B-B14F-4D97-AF65-F5344CB8AC3E}">
        <p14:creationId xmlns:p14="http://schemas.microsoft.com/office/powerpoint/2010/main" val="3843322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 name="Google Shape;676;p2">
            <a:extLst>
              <a:ext uri="{FF2B5EF4-FFF2-40B4-BE49-F238E27FC236}">
                <a16:creationId xmlns:a16="http://schemas.microsoft.com/office/drawing/2014/main" id="{40994FDB-F413-0480-462B-C115179D400F}"/>
              </a:ext>
            </a:extLst>
          </p:cNvPr>
          <p:cNvSpPr txBox="1"/>
          <p:nvPr/>
        </p:nvSpPr>
        <p:spPr>
          <a:xfrm>
            <a:off x="0" y="2111"/>
            <a:ext cx="9195206" cy="1292631"/>
          </a:xfrm>
          <a:prstGeom prst="rect">
            <a:avLst/>
          </a:prstGeom>
          <a:noFill/>
          <a:ln>
            <a:noFill/>
          </a:ln>
        </p:spPr>
        <p:txBody>
          <a:bodyPr spcFirstLastPara="1" wrap="square" lIns="91425" tIns="91425" rIns="91425" bIns="91425" anchor="t" anchorCtr="0">
            <a:spAutoFit/>
          </a:bodyPr>
          <a:lstStyle/>
          <a:p>
            <a:r>
              <a:rPr lang="en-US" sz="2400" dirty="0" err="1">
                <a:solidFill>
                  <a:schemeClr val="accent4"/>
                </a:solidFill>
              </a:rPr>
              <a:t>Nhóm</a:t>
            </a:r>
            <a:r>
              <a:rPr lang="en-US" sz="2400" dirty="0">
                <a:solidFill>
                  <a:schemeClr val="accent4"/>
                </a:solidFill>
              </a:rPr>
              <a:t> 2: </a:t>
            </a:r>
            <a:r>
              <a:rPr lang="vi-VN" sz="2400" dirty="0">
                <a:solidFill>
                  <a:schemeClr val="accent4"/>
                </a:solidFill>
              </a:rPr>
              <a:t>Đứng đầu là mảng Tiện ích – Nhà mạng, tiếp theo là mảng Ẩm thực. 2 mảng này vượt trội hơn hẳn so với các mảng còn lại</a:t>
            </a:r>
            <a:endParaRPr lang="en" sz="2400" dirty="0">
              <a:solidFill>
                <a:schemeClr val="accent4"/>
              </a:solidFill>
            </a:endParaRPr>
          </a:p>
        </p:txBody>
      </p:sp>
      <p:graphicFrame>
        <p:nvGraphicFramePr>
          <p:cNvPr id="7" name="Table 6">
            <a:extLst>
              <a:ext uri="{FF2B5EF4-FFF2-40B4-BE49-F238E27FC236}">
                <a16:creationId xmlns:a16="http://schemas.microsoft.com/office/drawing/2014/main" id="{B3F1FB81-AD52-8F76-8F31-06C2BA4F3706}"/>
              </a:ext>
            </a:extLst>
          </p:cNvPr>
          <p:cNvGraphicFramePr>
            <a:graphicFrameLocks noGrp="1"/>
          </p:cNvGraphicFramePr>
          <p:nvPr>
            <p:extLst>
              <p:ext uri="{D42A27DB-BD31-4B8C-83A1-F6EECF244321}">
                <p14:modId xmlns:p14="http://schemas.microsoft.com/office/powerpoint/2010/main" val="1626391419"/>
              </p:ext>
            </p:extLst>
          </p:nvPr>
        </p:nvGraphicFramePr>
        <p:xfrm>
          <a:off x="1275413" y="1656588"/>
          <a:ext cx="6593174" cy="1955800"/>
        </p:xfrm>
        <a:graphic>
          <a:graphicData uri="http://schemas.openxmlformats.org/drawingml/2006/table">
            <a:tbl>
              <a:tblPr firstRow="1" bandRow="1">
                <a:tableStyleId>{5C22544A-7EE6-4342-B048-85BDC9FD1C3A}</a:tableStyleId>
              </a:tblPr>
              <a:tblGrid>
                <a:gridCol w="3296587">
                  <a:extLst>
                    <a:ext uri="{9D8B030D-6E8A-4147-A177-3AD203B41FA5}">
                      <a16:colId xmlns:a16="http://schemas.microsoft.com/office/drawing/2014/main" val="1111433419"/>
                    </a:ext>
                  </a:extLst>
                </a:gridCol>
                <a:gridCol w="3296587">
                  <a:extLst>
                    <a:ext uri="{9D8B030D-6E8A-4147-A177-3AD203B41FA5}">
                      <a16:colId xmlns:a16="http://schemas.microsoft.com/office/drawing/2014/main" val="1077053757"/>
                    </a:ext>
                  </a:extLst>
                </a:gridCol>
              </a:tblGrid>
              <a:tr h="370840">
                <a:tc>
                  <a:txBody>
                    <a:bodyPr/>
                    <a:lstStyle/>
                    <a:p>
                      <a:pPr algn="ctr"/>
                      <a:r>
                        <a:rPr lang="en-US" dirty="0" err="1"/>
                        <a:t>Các</a:t>
                      </a:r>
                      <a:r>
                        <a:rPr lang="en-US" dirty="0"/>
                        <a:t> </a:t>
                      </a:r>
                      <a:r>
                        <a:rPr lang="en-US" dirty="0" err="1"/>
                        <a:t>nhóm</a:t>
                      </a:r>
                      <a:r>
                        <a:rPr lang="en-US" dirty="0"/>
                        <a:t> </a:t>
                      </a:r>
                      <a:r>
                        <a:rPr lang="en-US" dirty="0" err="1"/>
                        <a:t>khách</a:t>
                      </a:r>
                      <a:r>
                        <a:rPr lang="en-US" dirty="0"/>
                        <a:t> </a:t>
                      </a:r>
                      <a:r>
                        <a:rPr lang="en-US" dirty="0" err="1"/>
                        <a:t>hàng</a:t>
                      </a:r>
                      <a:r>
                        <a:rPr lang="en-US" dirty="0"/>
                        <a:t> </a:t>
                      </a:r>
                    </a:p>
                  </a:txBody>
                  <a:tcPr/>
                </a:tc>
                <a:tc>
                  <a:txBody>
                    <a:bodyPr/>
                    <a:lstStyle/>
                    <a:p>
                      <a:pPr algn="ctr"/>
                      <a:r>
                        <a:rPr lang="en-US" dirty="0" err="1"/>
                        <a:t>Gợi</a:t>
                      </a:r>
                      <a:r>
                        <a:rPr lang="en-US" dirty="0"/>
                        <a:t> ý</a:t>
                      </a:r>
                    </a:p>
                  </a:txBody>
                  <a:tcPr/>
                </a:tc>
                <a:extLst>
                  <a:ext uri="{0D108BD9-81ED-4DB2-BD59-A6C34878D82A}">
                    <a16:rowId xmlns:a16="http://schemas.microsoft.com/office/drawing/2014/main" val="3908392538"/>
                  </a:ext>
                </a:extLst>
              </a:tr>
              <a:tr h="370840">
                <a:tc>
                  <a:txBody>
                    <a:bodyPr/>
                    <a:lstStyle/>
                    <a:p>
                      <a:pPr marL="285750" indent="-285750">
                        <a:buFont typeface="Arial" panose="020B0604020202020204" pitchFamily="34" charset="0"/>
                        <a:buChar char="•"/>
                      </a:pPr>
                      <a:r>
                        <a:rPr lang="en-US" dirty="0" err="1"/>
                        <a:t>Khu</a:t>
                      </a:r>
                      <a:r>
                        <a:rPr lang="en-US" dirty="0"/>
                        <a:t> </a:t>
                      </a:r>
                      <a:r>
                        <a:rPr lang="en-US" dirty="0" err="1"/>
                        <a:t>vực</a:t>
                      </a:r>
                      <a:r>
                        <a:rPr lang="en-US" dirty="0"/>
                        <a:t>: Hà </a:t>
                      </a:r>
                      <a:r>
                        <a:rPr lang="en-US" dirty="0" err="1"/>
                        <a:t>Nội</a:t>
                      </a:r>
                      <a:r>
                        <a:rPr lang="en-US" dirty="0"/>
                        <a:t> - </a:t>
                      </a:r>
                      <a:r>
                        <a:rPr lang="en-US" dirty="0" err="1"/>
                        <a:t>Giới</a:t>
                      </a:r>
                      <a:r>
                        <a:rPr lang="en-US" dirty="0"/>
                        <a:t> </a:t>
                      </a:r>
                      <a:r>
                        <a:rPr lang="en-US" dirty="0" err="1"/>
                        <a:t>tính</a:t>
                      </a:r>
                      <a:r>
                        <a:rPr lang="en-US" dirty="0"/>
                        <a:t>: Nam - </a:t>
                      </a:r>
                      <a:r>
                        <a:rPr lang="en-US" dirty="0" err="1"/>
                        <a:t>Độ</a:t>
                      </a:r>
                      <a:r>
                        <a:rPr lang="en-US" dirty="0"/>
                        <a:t> </a:t>
                      </a:r>
                      <a:r>
                        <a:rPr lang="en-US" dirty="0" err="1"/>
                        <a:t>tuổi</a:t>
                      </a:r>
                      <a:r>
                        <a:rPr lang="en-US" dirty="0"/>
                        <a:t>: U18</a:t>
                      </a:r>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Miền</a:t>
                      </a:r>
                      <a:r>
                        <a:rPr lang="en-US" dirty="0"/>
                        <a:t> Nam - </a:t>
                      </a:r>
                      <a:r>
                        <a:rPr lang="en-US" dirty="0" err="1"/>
                        <a:t>Giới</a:t>
                      </a:r>
                      <a:r>
                        <a:rPr lang="en-US" dirty="0"/>
                        <a:t> </a:t>
                      </a:r>
                      <a:r>
                        <a:rPr lang="en-US" dirty="0" err="1"/>
                        <a:t>tính</a:t>
                      </a:r>
                      <a:r>
                        <a:rPr lang="en-US" dirty="0"/>
                        <a:t>: Nam - </a:t>
                      </a:r>
                      <a:r>
                        <a:rPr lang="en-US" dirty="0" err="1"/>
                        <a:t>Độ</a:t>
                      </a:r>
                      <a:r>
                        <a:rPr lang="en-US" dirty="0"/>
                        <a:t> </a:t>
                      </a:r>
                      <a:r>
                        <a:rPr lang="en-US" dirty="0" err="1"/>
                        <a:t>tuổi</a:t>
                      </a:r>
                      <a:r>
                        <a:rPr lang="en-US" dirty="0"/>
                        <a:t>: U18 – 35_44 – O55</a:t>
                      </a:r>
                    </a:p>
                  </a:txBody>
                  <a:tcPr/>
                </a:tc>
                <a:tc>
                  <a:txBody>
                    <a:bodyPr/>
                    <a:lstStyle/>
                    <a:p>
                      <a:pPr marL="0" lvl="0" indent="0" algn="l" rtl="0">
                        <a:spcBef>
                          <a:spcPts val="0"/>
                        </a:spcBef>
                        <a:spcAft>
                          <a:spcPts val="0"/>
                        </a:spcAft>
                        <a:buFont typeface="Arial" panose="020B0604020202020204" pitchFamily="34" charset="0"/>
                        <a:buNone/>
                      </a:pPr>
                      <a:r>
                        <a:rPr lang="en-US" sz="1400" dirty="0" err="1">
                          <a:solidFill>
                            <a:schemeClr val="bg1"/>
                          </a:solidFill>
                        </a:rPr>
                        <a:t>Các</a:t>
                      </a:r>
                      <a:r>
                        <a:rPr lang="en-US" sz="1400" dirty="0">
                          <a:solidFill>
                            <a:schemeClr val="bg1"/>
                          </a:solidFill>
                        </a:rPr>
                        <a:t> voucher </a:t>
                      </a:r>
                      <a:r>
                        <a:rPr lang="en-US" sz="1400" dirty="0" err="1">
                          <a:solidFill>
                            <a:schemeClr val="bg1"/>
                          </a:solidFill>
                        </a:rPr>
                        <a:t>nên</a:t>
                      </a:r>
                      <a:r>
                        <a:rPr lang="en-US" sz="1400" dirty="0">
                          <a:solidFill>
                            <a:schemeClr val="bg1"/>
                          </a:solidFill>
                        </a:rPr>
                        <a:t> </a:t>
                      </a:r>
                      <a:r>
                        <a:rPr lang="en-US" sz="1400" dirty="0" err="1">
                          <a:solidFill>
                            <a:schemeClr val="bg1"/>
                          </a:solidFill>
                        </a:rPr>
                        <a:t>gợi</a:t>
                      </a:r>
                      <a:r>
                        <a:rPr lang="en-US" sz="1400" dirty="0">
                          <a:solidFill>
                            <a:schemeClr val="bg1"/>
                          </a:solidFill>
                        </a:rPr>
                        <a:t> ý </a:t>
                      </a:r>
                      <a:r>
                        <a:rPr lang="en-US" sz="1400" dirty="0" err="1">
                          <a:solidFill>
                            <a:schemeClr val="bg1"/>
                          </a:solidFill>
                        </a:rPr>
                        <a:t>theo</a:t>
                      </a:r>
                      <a:r>
                        <a:rPr lang="en-US" sz="1400" dirty="0">
                          <a:solidFill>
                            <a:schemeClr val="bg1"/>
                          </a:solidFill>
                        </a:rPr>
                        <a:t> </a:t>
                      </a:r>
                      <a:r>
                        <a:rPr lang="en-US" sz="1400" dirty="0" err="1">
                          <a:solidFill>
                            <a:schemeClr val="bg1"/>
                          </a:solidFill>
                        </a:rPr>
                        <a:t>thứ</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ưu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lượt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mảng</a:t>
                      </a:r>
                      <a:r>
                        <a:rPr lang="en-US" sz="1400" dirty="0">
                          <a:solidFill>
                            <a:schemeClr val="bg1"/>
                          </a:solidFill>
                        </a:rPr>
                        <a:t>: </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Viễn</a:t>
                      </a:r>
                      <a:r>
                        <a:rPr lang="en-US" sz="1400" dirty="0">
                          <a:solidFill>
                            <a:schemeClr val="bg1"/>
                          </a:solidFill>
                        </a:rPr>
                        <a:t> </a:t>
                      </a:r>
                      <a:r>
                        <a:rPr lang="en-US" sz="1400" dirty="0" err="1">
                          <a:solidFill>
                            <a:schemeClr val="bg1"/>
                          </a:solidFill>
                        </a:rPr>
                        <a:t>thông</a:t>
                      </a:r>
                      <a:r>
                        <a:rPr lang="en-US" sz="1400" dirty="0">
                          <a:solidFill>
                            <a:schemeClr val="bg1"/>
                          </a:solidFill>
                        </a:rPr>
                        <a:t> (</a:t>
                      </a:r>
                      <a:r>
                        <a:rPr lang="en-US" sz="1400" dirty="0" err="1">
                          <a:solidFill>
                            <a:schemeClr val="bg1"/>
                          </a:solidFill>
                        </a:rPr>
                        <a:t>Tiện</a:t>
                      </a:r>
                      <a:r>
                        <a:rPr lang="en-US" sz="1400" dirty="0">
                          <a:solidFill>
                            <a:schemeClr val="bg1"/>
                          </a:solidFill>
                        </a:rPr>
                        <a:t> </a:t>
                      </a:r>
                      <a:r>
                        <a:rPr lang="en-US" sz="1400" dirty="0" err="1">
                          <a:solidFill>
                            <a:schemeClr val="bg1"/>
                          </a:solidFill>
                        </a:rPr>
                        <a:t>ích</a:t>
                      </a:r>
                      <a:r>
                        <a:rPr lang="en-US" sz="1400" dirty="0">
                          <a:solidFill>
                            <a:schemeClr val="bg1"/>
                          </a:solidFill>
                        </a:rPr>
                        <a:t> – </a:t>
                      </a:r>
                      <a:r>
                        <a:rPr lang="en-US" sz="1400" dirty="0" err="1">
                          <a:solidFill>
                            <a:schemeClr val="bg1"/>
                          </a:solidFill>
                        </a:rPr>
                        <a:t>Nhà</a:t>
                      </a:r>
                      <a:r>
                        <a:rPr lang="en-US" sz="1400" dirty="0">
                          <a:solidFill>
                            <a:schemeClr val="bg1"/>
                          </a:solidFill>
                        </a:rPr>
                        <a:t> </a:t>
                      </a:r>
                      <a:r>
                        <a:rPr lang="en-US" sz="1400" dirty="0" err="1">
                          <a:solidFill>
                            <a:schemeClr val="bg1"/>
                          </a:solidFill>
                        </a:rPr>
                        <a:t>mạng</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Đồ</a:t>
                      </a:r>
                      <a:r>
                        <a:rPr lang="en-US" sz="1400" dirty="0">
                          <a:solidFill>
                            <a:schemeClr val="bg1"/>
                          </a:solidFill>
                        </a:rPr>
                        <a:t> </a:t>
                      </a:r>
                      <a:r>
                        <a:rPr lang="en-US" sz="1400" dirty="0" err="1">
                          <a:solidFill>
                            <a:schemeClr val="bg1"/>
                          </a:solidFill>
                        </a:rPr>
                        <a:t>uống</a:t>
                      </a:r>
                      <a:r>
                        <a:rPr lang="en-US" sz="1400" dirty="0">
                          <a:solidFill>
                            <a:schemeClr val="bg1"/>
                          </a:solidFill>
                        </a:rPr>
                        <a:t>, </a:t>
                      </a:r>
                      <a:r>
                        <a:rPr lang="en-US" sz="1400" dirty="0" err="1">
                          <a:solidFill>
                            <a:schemeClr val="bg1"/>
                          </a:solidFill>
                        </a:rPr>
                        <a:t>Nhà</a:t>
                      </a:r>
                      <a:r>
                        <a:rPr lang="en-US" sz="1400" dirty="0">
                          <a:solidFill>
                            <a:schemeClr val="bg1"/>
                          </a:solidFill>
                        </a:rPr>
                        <a:t> </a:t>
                      </a:r>
                      <a:r>
                        <a:rPr lang="en-US" sz="1400" dirty="0" err="1">
                          <a:solidFill>
                            <a:schemeClr val="bg1"/>
                          </a:solidFill>
                        </a:rPr>
                        <a:t>hàng</a:t>
                      </a:r>
                      <a:r>
                        <a:rPr lang="en-US" sz="1400" dirty="0">
                          <a:solidFill>
                            <a:schemeClr val="bg1"/>
                          </a:solidFill>
                        </a:rPr>
                        <a:t> – </a:t>
                      </a:r>
                      <a:r>
                        <a:rPr lang="en-US" sz="1400" dirty="0" err="1">
                          <a:solidFill>
                            <a:schemeClr val="bg1"/>
                          </a:solidFill>
                        </a:rPr>
                        <a:t>Quán</a:t>
                      </a:r>
                      <a:r>
                        <a:rPr lang="en-US" sz="1400" dirty="0">
                          <a:solidFill>
                            <a:schemeClr val="bg1"/>
                          </a:solidFill>
                        </a:rPr>
                        <a:t> </a:t>
                      </a:r>
                      <a:r>
                        <a:rPr lang="en-US" sz="1400" dirty="0" err="1">
                          <a:solidFill>
                            <a:schemeClr val="bg1"/>
                          </a:solidFill>
                        </a:rPr>
                        <a:t>ăn</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Trang </a:t>
                      </a:r>
                      <a:r>
                        <a:rPr lang="en-US" sz="1400" dirty="0" err="1">
                          <a:solidFill>
                            <a:schemeClr val="bg1"/>
                          </a:solidFill>
                        </a:rPr>
                        <a:t>sức</a:t>
                      </a:r>
                      <a:r>
                        <a:rPr lang="en-US" sz="1400" dirty="0">
                          <a:solidFill>
                            <a:schemeClr val="bg1"/>
                          </a:solidFill>
                        </a:rPr>
                        <a:t> – </a:t>
                      </a:r>
                      <a:r>
                        <a:rPr lang="en-US" sz="1400" dirty="0" err="1">
                          <a:solidFill>
                            <a:schemeClr val="bg1"/>
                          </a:solidFill>
                        </a:rPr>
                        <a:t>phụ</a:t>
                      </a:r>
                      <a:r>
                        <a:rPr lang="en-US" sz="1400" dirty="0">
                          <a:solidFill>
                            <a:schemeClr val="bg1"/>
                          </a:solidFill>
                        </a:rPr>
                        <a:t> </a:t>
                      </a:r>
                      <a:r>
                        <a:rPr lang="en-US" sz="1400" dirty="0" err="1">
                          <a:solidFill>
                            <a:schemeClr val="bg1"/>
                          </a:solidFill>
                        </a:rPr>
                        <a:t>kiện</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 Phong </a:t>
                      </a:r>
                      <a:r>
                        <a:rPr lang="en-US" sz="1400" dirty="0" err="1">
                          <a:solidFill>
                            <a:schemeClr val="bg1"/>
                          </a:solidFill>
                        </a:rPr>
                        <a:t>cách</a:t>
                      </a:r>
                      <a:r>
                        <a:rPr lang="en-US" sz="1400" dirty="0">
                          <a:solidFill>
                            <a:schemeClr val="bg1"/>
                          </a:solidFill>
                        </a:rPr>
                        <a:t> </a:t>
                      </a:r>
                      <a:r>
                        <a:rPr lang="en-US" sz="1400" dirty="0" err="1">
                          <a:solidFill>
                            <a:schemeClr val="bg1"/>
                          </a:solidFill>
                        </a:rPr>
                        <a:t>sống</a:t>
                      </a:r>
                      <a:r>
                        <a:rPr lang="en-US" sz="1400" dirty="0">
                          <a:solidFill>
                            <a:schemeClr val="bg1"/>
                          </a:solidFill>
                        </a:rPr>
                        <a:t>)</a:t>
                      </a:r>
                      <a:endParaRPr lang="en" sz="1400" dirty="0">
                        <a:solidFill>
                          <a:schemeClr val="bg1"/>
                        </a:solidFill>
                      </a:endParaRPr>
                    </a:p>
                  </a:txBody>
                  <a:tcPr/>
                </a:tc>
                <a:extLst>
                  <a:ext uri="{0D108BD9-81ED-4DB2-BD59-A6C34878D82A}">
                    <a16:rowId xmlns:a16="http://schemas.microsoft.com/office/drawing/2014/main" val="86826480"/>
                  </a:ext>
                </a:extLst>
              </a:tr>
            </a:tbl>
          </a:graphicData>
        </a:graphic>
      </p:graphicFrame>
    </p:spTree>
    <p:extLst>
      <p:ext uri="{BB962C8B-B14F-4D97-AF65-F5344CB8AC3E}">
        <p14:creationId xmlns:p14="http://schemas.microsoft.com/office/powerpoint/2010/main" val="122582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 name="Google Shape;676;p2">
            <a:extLst>
              <a:ext uri="{FF2B5EF4-FFF2-40B4-BE49-F238E27FC236}">
                <a16:creationId xmlns:a16="http://schemas.microsoft.com/office/drawing/2014/main" id="{40994FDB-F413-0480-462B-C115179D400F}"/>
              </a:ext>
            </a:extLst>
          </p:cNvPr>
          <p:cNvSpPr txBox="1"/>
          <p:nvPr/>
        </p:nvSpPr>
        <p:spPr>
          <a:xfrm>
            <a:off x="0" y="2111"/>
            <a:ext cx="9195206" cy="1661963"/>
          </a:xfrm>
          <a:prstGeom prst="rect">
            <a:avLst/>
          </a:prstGeom>
          <a:noFill/>
          <a:ln>
            <a:noFill/>
          </a:ln>
        </p:spPr>
        <p:txBody>
          <a:bodyPr spcFirstLastPara="1" wrap="square" lIns="91425" tIns="91425" rIns="91425" bIns="91425" anchor="t" anchorCtr="0">
            <a:spAutoFit/>
          </a:bodyPr>
          <a:lstStyle/>
          <a:p>
            <a:r>
              <a:rPr lang="en-US" sz="2400" dirty="0" err="1">
                <a:solidFill>
                  <a:schemeClr val="accent4"/>
                </a:solidFill>
              </a:rPr>
              <a:t>Nhóm</a:t>
            </a:r>
            <a:r>
              <a:rPr lang="en-US" sz="2400" dirty="0">
                <a:solidFill>
                  <a:schemeClr val="accent4"/>
                </a:solidFill>
              </a:rPr>
              <a:t> 3: </a:t>
            </a:r>
            <a:r>
              <a:rPr lang="vi-VN" sz="2400" dirty="0">
                <a:solidFill>
                  <a:schemeClr val="accent4"/>
                </a:solidFill>
              </a:rPr>
              <a:t>Ẩm thực vượt trội so với các mảng khác. Tuy nhiên ở vị trí thứ 2 là Thời trang và Phong cách sống chứ không phải Tiện ích - Nhà mạng. Điều này có thể lí giải bởi con gái ở độ tuổi này có nhu cầu làm đẹp nhiều</a:t>
            </a:r>
          </a:p>
        </p:txBody>
      </p:sp>
      <p:graphicFrame>
        <p:nvGraphicFramePr>
          <p:cNvPr id="7" name="Table 6">
            <a:extLst>
              <a:ext uri="{FF2B5EF4-FFF2-40B4-BE49-F238E27FC236}">
                <a16:creationId xmlns:a16="http://schemas.microsoft.com/office/drawing/2014/main" id="{B3F1FB81-AD52-8F76-8F31-06C2BA4F3706}"/>
              </a:ext>
            </a:extLst>
          </p:cNvPr>
          <p:cNvGraphicFramePr>
            <a:graphicFrameLocks noGrp="1"/>
          </p:cNvGraphicFramePr>
          <p:nvPr>
            <p:extLst>
              <p:ext uri="{D42A27DB-BD31-4B8C-83A1-F6EECF244321}">
                <p14:modId xmlns:p14="http://schemas.microsoft.com/office/powerpoint/2010/main" val="955223159"/>
              </p:ext>
            </p:extLst>
          </p:nvPr>
        </p:nvGraphicFramePr>
        <p:xfrm>
          <a:off x="1524000" y="1888309"/>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11433419"/>
                    </a:ext>
                  </a:extLst>
                </a:gridCol>
                <a:gridCol w="3048000">
                  <a:extLst>
                    <a:ext uri="{9D8B030D-6E8A-4147-A177-3AD203B41FA5}">
                      <a16:colId xmlns:a16="http://schemas.microsoft.com/office/drawing/2014/main" val="1077053757"/>
                    </a:ext>
                  </a:extLst>
                </a:gridCol>
              </a:tblGrid>
              <a:tr h="370840">
                <a:tc>
                  <a:txBody>
                    <a:bodyPr/>
                    <a:lstStyle/>
                    <a:p>
                      <a:pPr algn="ctr"/>
                      <a:r>
                        <a:rPr lang="en-US" dirty="0" err="1"/>
                        <a:t>Các</a:t>
                      </a:r>
                      <a:r>
                        <a:rPr lang="en-US" dirty="0"/>
                        <a:t> </a:t>
                      </a:r>
                      <a:r>
                        <a:rPr lang="en-US" dirty="0" err="1"/>
                        <a:t>nhóm</a:t>
                      </a:r>
                      <a:r>
                        <a:rPr lang="en-US" dirty="0"/>
                        <a:t> </a:t>
                      </a:r>
                      <a:r>
                        <a:rPr lang="en-US" dirty="0" err="1"/>
                        <a:t>khách</a:t>
                      </a:r>
                      <a:r>
                        <a:rPr lang="en-US" dirty="0"/>
                        <a:t> </a:t>
                      </a:r>
                      <a:r>
                        <a:rPr lang="en-US" dirty="0" err="1"/>
                        <a:t>hàng</a:t>
                      </a:r>
                      <a:r>
                        <a:rPr lang="en-US" dirty="0"/>
                        <a:t> </a:t>
                      </a:r>
                    </a:p>
                  </a:txBody>
                  <a:tcPr/>
                </a:tc>
                <a:tc>
                  <a:txBody>
                    <a:bodyPr/>
                    <a:lstStyle/>
                    <a:p>
                      <a:pPr algn="ctr"/>
                      <a:r>
                        <a:rPr lang="en-US" dirty="0" err="1"/>
                        <a:t>Gợi</a:t>
                      </a:r>
                      <a:r>
                        <a:rPr lang="en-US" dirty="0"/>
                        <a:t> ý</a:t>
                      </a:r>
                    </a:p>
                  </a:txBody>
                  <a:tcPr/>
                </a:tc>
                <a:extLst>
                  <a:ext uri="{0D108BD9-81ED-4DB2-BD59-A6C34878D82A}">
                    <a16:rowId xmlns:a16="http://schemas.microsoft.com/office/drawing/2014/main" val="3908392538"/>
                  </a:ext>
                </a:extLst>
              </a:tr>
              <a:tr h="370840">
                <a:tc>
                  <a:txBody>
                    <a:bodyPr/>
                    <a:lstStyle/>
                    <a:p>
                      <a:pPr marL="285750" indent="-285750">
                        <a:buFont typeface="Arial" panose="020B0604020202020204" pitchFamily="34" charset="0"/>
                        <a:buChar char="•"/>
                      </a:pPr>
                      <a:r>
                        <a:rPr lang="vi-VN" dirty="0"/>
                        <a:t>Khu vực: Hà Nội - Giới tính: Nữ - Độ tuổi: U18 đến 34</a:t>
                      </a:r>
                    </a:p>
                    <a:p>
                      <a:pPr marL="285750" indent="-285750">
                        <a:buFont typeface="Arial" panose="020B0604020202020204" pitchFamily="34" charset="0"/>
                        <a:buChar char="•"/>
                      </a:pPr>
                      <a:r>
                        <a:rPr lang="vi-VN" dirty="0"/>
                        <a:t>Khu vực: Hồ Chí Minh - Giới tính: Nữ - Độ tuổi: U18</a:t>
                      </a:r>
                    </a:p>
                    <a:p>
                      <a:pPr marL="285750" indent="-285750">
                        <a:buFont typeface="Arial" panose="020B0604020202020204" pitchFamily="34" charset="0"/>
                        <a:buChar char="•"/>
                      </a:pPr>
                      <a:r>
                        <a:rPr lang="vi-VN" dirty="0"/>
                        <a:t>Khu vực: Miền Trung - Giới tính: Nữ - Độ tuổi: dưới 24 tuổi</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400" dirty="0" err="1">
                          <a:solidFill>
                            <a:schemeClr val="bg1"/>
                          </a:solidFill>
                        </a:rPr>
                        <a:t>Các</a:t>
                      </a:r>
                      <a:r>
                        <a:rPr lang="en-US" sz="1400" dirty="0">
                          <a:solidFill>
                            <a:schemeClr val="bg1"/>
                          </a:solidFill>
                        </a:rPr>
                        <a:t> voucher </a:t>
                      </a:r>
                      <a:r>
                        <a:rPr lang="en-US" sz="1400" dirty="0" err="1">
                          <a:solidFill>
                            <a:schemeClr val="bg1"/>
                          </a:solidFill>
                        </a:rPr>
                        <a:t>nên</a:t>
                      </a:r>
                      <a:r>
                        <a:rPr lang="en-US" sz="1400" dirty="0">
                          <a:solidFill>
                            <a:schemeClr val="bg1"/>
                          </a:solidFill>
                        </a:rPr>
                        <a:t> </a:t>
                      </a:r>
                      <a:r>
                        <a:rPr lang="en-US" sz="1400" dirty="0" err="1">
                          <a:solidFill>
                            <a:schemeClr val="bg1"/>
                          </a:solidFill>
                        </a:rPr>
                        <a:t>gợi</a:t>
                      </a:r>
                      <a:r>
                        <a:rPr lang="en-US" sz="1400" dirty="0">
                          <a:solidFill>
                            <a:schemeClr val="bg1"/>
                          </a:solidFill>
                        </a:rPr>
                        <a:t> ý </a:t>
                      </a:r>
                      <a:r>
                        <a:rPr lang="en-US" sz="1400" dirty="0" err="1">
                          <a:solidFill>
                            <a:schemeClr val="bg1"/>
                          </a:solidFill>
                        </a:rPr>
                        <a:t>theo</a:t>
                      </a:r>
                      <a:r>
                        <a:rPr lang="en-US" sz="1400" dirty="0">
                          <a:solidFill>
                            <a:schemeClr val="bg1"/>
                          </a:solidFill>
                        </a:rPr>
                        <a:t> </a:t>
                      </a:r>
                      <a:r>
                        <a:rPr lang="en-US" sz="1400" dirty="0" err="1">
                          <a:solidFill>
                            <a:schemeClr val="bg1"/>
                          </a:solidFill>
                        </a:rPr>
                        <a:t>thứ</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ưu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lượt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mảng</a:t>
                      </a:r>
                      <a:r>
                        <a:rPr lang="en-US" sz="1400" dirty="0">
                          <a:solidFill>
                            <a:schemeClr val="bg1"/>
                          </a:solidFill>
                        </a:rPr>
                        <a:t>: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vi-VN" sz="1400" dirty="0">
                          <a:solidFill>
                            <a:schemeClr val="bg1"/>
                          </a:solidFill>
                        </a:rPr>
                        <a:t>Đồ uống (Ẩm thực). </a:t>
                      </a:r>
                      <a:endParaRPr lang="en-US" sz="1400" dirty="0">
                        <a:solidFill>
                          <a:schemeClr val="bg1"/>
                        </a:solidFil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vi-VN" sz="1400" dirty="0">
                          <a:solidFill>
                            <a:schemeClr val="bg1"/>
                          </a:solidFill>
                        </a:rPr>
                        <a:t>3 sub_category tiếp theo khá tương đồng với nhau</a:t>
                      </a:r>
                      <a:r>
                        <a:rPr lang="en-US" sz="1400" dirty="0">
                          <a:solidFill>
                            <a:schemeClr val="bg1"/>
                          </a:solidFill>
                        </a:rPr>
                        <a:t>: </a:t>
                      </a:r>
                      <a:r>
                        <a:rPr lang="vi-VN" sz="1400" dirty="0">
                          <a:solidFill>
                            <a:schemeClr val="bg1"/>
                          </a:solidFill>
                        </a:rPr>
                        <a:t>Nhà hàng – Quán ăn (Ẩm thực), Trang sức – phụ kiện (Thời trang – Phong cách sống), Viễn thông (Tiện ích – Nhà mạng).</a:t>
                      </a:r>
                    </a:p>
                  </a:txBody>
                  <a:tcPr/>
                </a:tc>
                <a:extLst>
                  <a:ext uri="{0D108BD9-81ED-4DB2-BD59-A6C34878D82A}">
                    <a16:rowId xmlns:a16="http://schemas.microsoft.com/office/drawing/2014/main" val="86826480"/>
                  </a:ext>
                </a:extLst>
              </a:tr>
            </a:tbl>
          </a:graphicData>
        </a:graphic>
      </p:graphicFrame>
    </p:spTree>
    <p:extLst>
      <p:ext uri="{BB962C8B-B14F-4D97-AF65-F5344CB8AC3E}">
        <p14:creationId xmlns:p14="http://schemas.microsoft.com/office/powerpoint/2010/main" val="1547935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 name="Google Shape;676;p2">
            <a:extLst>
              <a:ext uri="{FF2B5EF4-FFF2-40B4-BE49-F238E27FC236}">
                <a16:creationId xmlns:a16="http://schemas.microsoft.com/office/drawing/2014/main" id="{40994FDB-F413-0480-462B-C115179D400F}"/>
              </a:ext>
            </a:extLst>
          </p:cNvPr>
          <p:cNvSpPr txBox="1"/>
          <p:nvPr/>
        </p:nvSpPr>
        <p:spPr>
          <a:xfrm>
            <a:off x="0" y="2111"/>
            <a:ext cx="9195206" cy="1661963"/>
          </a:xfrm>
          <a:prstGeom prst="rect">
            <a:avLst/>
          </a:prstGeom>
          <a:noFill/>
          <a:ln>
            <a:noFill/>
          </a:ln>
        </p:spPr>
        <p:txBody>
          <a:bodyPr spcFirstLastPara="1" wrap="square" lIns="91425" tIns="91425" rIns="91425" bIns="91425" anchor="t" anchorCtr="0">
            <a:spAutoFit/>
          </a:bodyPr>
          <a:lstStyle/>
          <a:p>
            <a:r>
              <a:rPr lang="en-US" sz="2400" dirty="0" err="1">
                <a:solidFill>
                  <a:schemeClr val="accent4"/>
                </a:solidFill>
              </a:rPr>
              <a:t>Nhóm</a:t>
            </a:r>
            <a:r>
              <a:rPr lang="en-US" sz="2400" dirty="0">
                <a:solidFill>
                  <a:schemeClr val="accent4"/>
                </a:solidFill>
              </a:rPr>
              <a:t> 4: Ẩ</a:t>
            </a:r>
            <a:r>
              <a:rPr lang="vi-VN" sz="2400" dirty="0">
                <a:solidFill>
                  <a:schemeClr val="accent4"/>
                </a:solidFill>
              </a:rPr>
              <a:t>m thực vượt trội so với các mảng khác. Ở vị trí thứ 2 là Tiện ích - Nhà mạng, tiếp theo đến Thời trang và Phong cách sống</a:t>
            </a:r>
            <a:r>
              <a:rPr lang="en-US" sz="2400" dirty="0">
                <a:solidFill>
                  <a:schemeClr val="accent4"/>
                </a:solidFill>
              </a:rPr>
              <a:t>. </a:t>
            </a:r>
            <a:r>
              <a:rPr lang="en-US" sz="2400" dirty="0" err="1">
                <a:solidFill>
                  <a:schemeClr val="accent4"/>
                </a:solidFill>
              </a:rPr>
              <a:t>Về</a:t>
            </a:r>
            <a:r>
              <a:rPr lang="en-US" sz="2400" dirty="0">
                <a:solidFill>
                  <a:schemeClr val="accent4"/>
                </a:solidFill>
              </a:rPr>
              <a:t> </a:t>
            </a:r>
            <a:r>
              <a:rPr lang="en-US" sz="2400" dirty="0" err="1">
                <a:solidFill>
                  <a:schemeClr val="accent4"/>
                </a:solidFill>
              </a:rPr>
              <a:t>số</a:t>
            </a:r>
            <a:r>
              <a:rPr lang="en-US" sz="2400" dirty="0">
                <a:solidFill>
                  <a:schemeClr val="accent4"/>
                </a:solidFill>
              </a:rPr>
              <a:t> </a:t>
            </a:r>
            <a:r>
              <a:rPr lang="en-US" sz="2400" dirty="0" err="1">
                <a:solidFill>
                  <a:schemeClr val="accent4"/>
                </a:solidFill>
              </a:rPr>
              <a:t>lượng</a:t>
            </a:r>
            <a:r>
              <a:rPr lang="en-US" sz="2400" dirty="0">
                <a:solidFill>
                  <a:schemeClr val="accent4"/>
                </a:solidFill>
              </a:rPr>
              <a:t> </a:t>
            </a:r>
            <a:r>
              <a:rPr lang="en-US" sz="2400" dirty="0" err="1">
                <a:solidFill>
                  <a:schemeClr val="accent4"/>
                </a:solidFill>
              </a:rPr>
              <a:t>người</a:t>
            </a:r>
            <a:r>
              <a:rPr lang="en-US" sz="2400" dirty="0">
                <a:solidFill>
                  <a:schemeClr val="accent4"/>
                </a:solidFill>
              </a:rPr>
              <a:t> </a:t>
            </a:r>
            <a:r>
              <a:rPr lang="en-US" sz="2400" dirty="0" err="1">
                <a:solidFill>
                  <a:schemeClr val="accent4"/>
                </a:solidFill>
              </a:rPr>
              <a:t>dùng</a:t>
            </a:r>
            <a:r>
              <a:rPr lang="en-US" sz="2400" dirty="0">
                <a:solidFill>
                  <a:schemeClr val="accent4"/>
                </a:solidFill>
              </a:rPr>
              <a:t> </a:t>
            </a:r>
            <a:r>
              <a:rPr lang="en-US" sz="2400" dirty="0" err="1">
                <a:solidFill>
                  <a:schemeClr val="accent4"/>
                </a:solidFill>
              </a:rPr>
              <a:t>riêng</a:t>
            </a:r>
            <a:r>
              <a:rPr lang="en-US" sz="2400" dirty="0">
                <a:solidFill>
                  <a:schemeClr val="accent4"/>
                </a:solidFill>
              </a:rPr>
              <a:t> </a:t>
            </a:r>
            <a:r>
              <a:rPr lang="en-US" sz="2400" dirty="0" err="1">
                <a:solidFill>
                  <a:schemeClr val="accent4"/>
                </a:solidFill>
              </a:rPr>
              <a:t>biệt</a:t>
            </a:r>
            <a:r>
              <a:rPr lang="en-US" sz="2400" dirty="0">
                <a:solidFill>
                  <a:schemeClr val="accent4"/>
                </a:solidFill>
              </a:rPr>
              <a:t>, </a:t>
            </a:r>
            <a:r>
              <a:rPr lang="vi-VN" sz="2400" dirty="0">
                <a:solidFill>
                  <a:schemeClr val="accent4"/>
                </a:solidFill>
              </a:rPr>
              <a:t>Thời trang và Phong cách sống</a:t>
            </a:r>
            <a:r>
              <a:rPr lang="en-US" sz="2400" dirty="0">
                <a:solidFill>
                  <a:schemeClr val="accent4"/>
                </a:solidFill>
              </a:rPr>
              <a:t> vẫn </a:t>
            </a:r>
            <a:r>
              <a:rPr lang="en-US" sz="2400" dirty="0" err="1">
                <a:solidFill>
                  <a:schemeClr val="accent4"/>
                </a:solidFill>
              </a:rPr>
              <a:t>lớn</a:t>
            </a:r>
            <a:r>
              <a:rPr lang="en-US" sz="2400" dirty="0">
                <a:solidFill>
                  <a:schemeClr val="accent4"/>
                </a:solidFill>
              </a:rPr>
              <a:t> </a:t>
            </a:r>
            <a:r>
              <a:rPr lang="en-US" sz="2400" dirty="0" err="1">
                <a:solidFill>
                  <a:schemeClr val="accent4"/>
                </a:solidFill>
              </a:rPr>
              <a:t>hơn</a:t>
            </a:r>
            <a:r>
              <a:rPr lang="en-US" sz="2400" dirty="0">
                <a:solidFill>
                  <a:schemeClr val="accent4"/>
                </a:solidFill>
              </a:rPr>
              <a:t> </a:t>
            </a:r>
            <a:r>
              <a:rPr lang="vi-VN" sz="2400" dirty="0">
                <a:solidFill>
                  <a:schemeClr val="accent4"/>
                </a:solidFill>
              </a:rPr>
              <a:t>Tiện ích - Nhà mạng</a:t>
            </a:r>
            <a:endParaRPr lang="en" sz="2400" dirty="0">
              <a:solidFill>
                <a:schemeClr val="accent4"/>
              </a:solidFill>
            </a:endParaRPr>
          </a:p>
        </p:txBody>
      </p:sp>
      <p:graphicFrame>
        <p:nvGraphicFramePr>
          <p:cNvPr id="7" name="Table 6">
            <a:extLst>
              <a:ext uri="{FF2B5EF4-FFF2-40B4-BE49-F238E27FC236}">
                <a16:creationId xmlns:a16="http://schemas.microsoft.com/office/drawing/2014/main" id="{B3F1FB81-AD52-8F76-8F31-06C2BA4F3706}"/>
              </a:ext>
            </a:extLst>
          </p:cNvPr>
          <p:cNvGraphicFramePr>
            <a:graphicFrameLocks noGrp="1"/>
          </p:cNvGraphicFramePr>
          <p:nvPr>
            <p:extLst>
              <p:ext uri="{D42A27DB-BD31-4B8C-83A1-F6EECF244321}">
                <p14:modId xmlns:p14="http://schemas.microsoft.com/office/powerpoint/2010/main" val="2477464953"/>
              </p:ext>
            </p:extLst>
          </p:nvPr>
        </p:nvGraphicFramePr>
        <p:xfrm>
          <a:off x="614198" y="1919354"/>
          <a:ext cx="7773792" cy="2809240"/>
        </p:xfrm>
        <a:graphic>
          <a:graphicData uri="http://schemas.openxmlformats.org/drawingml/2006/table">
            <a:tbl>
              <a:tblPr firstRow="1" bandRow="1">
                <a:tableStyleId>{5C22544A-7EE6-4342-B048-85BDC9FD1C3A}</a:tableStyleId>
              </a:tblPr>
              <a:tblGrid>
                <a:gridCol w="3886896">
                  <a:extLst>
                    <a:ext uri="{9D8B030D-6E8A-4147-A177-3AD203B41FA5}">
                      <a16:colId xmlns:a16="http://schemas.microsoft.com/office/drawing/2014/main" val="1111433419"/>
                    </a:ext>
                  </a:extLst>
                </a:gridCol>
                <a:gridCol w="3886896">
                  <a:extLst>
                    <a:ext uri="{9D8B030D-6E8A-4147-A177-3AD203B41FA5}">
                      <a16:colId xmlns:a16="http://schemas.microsoft.com/office/drawing/2014/main" val="1077053757"/>
                    </a:ext>
                  </a:extLst>
                </a:gridCol>
              </a:tblGrid>
              <a:tr h="370840">
                <a:tc>
                  <a:txBody>
                    <a:bodyPr/>
                    <a:lstStyle/>
                    <a:p>
                      <a:pPr algn="ctr"/>
                      <a:r>
                        <a:rPr lang="en-US" dirty="0" err="1"/>
                        <a:t>Các</a:t>
                      </a:r>
                      <a:r>
                        <a:rPr lang="en-US" dirty="0"/>
                        <a:t> </a:t>
                      </a:r>
                      <a:r>
                        <a:rPr lang="en-US" dirty="0" err="1"/>
                        <a:t>nhóm</a:t>
                      </a:r>
                      <a:r>
                        <a:rPr lang="en-US" dirty="0"/>
                        <a:t> </a:t>
                      </a:r>
                      <a:r>
                        <a:rPr lang="en-US" dirty="0" err="1"/>
                        <a:t>khách</a:t>
                      </a:r>
                      <a:r>
                        <a:rPr lang="en-US" dirty="0"/>
                        <a:t> </a:t>
                      </a:r>
                      <a:r>
                        <a:rPr lang="en-US" dirty="0" err="1"/>
                        <a:t>hàng</a:t>
                      </a:r>
                      <a:r>
                        <a:rPr lang="en-US" dirty="0"/>
                        <a:t> </a:t>
                      </a:r>
                    </a:p>
                  </a:txBody>
                  <a:tcPr/>
                </a:tc>
                <a:tc>
                  <a:txBody>
                    <a:bodyPr/>
                    <a:lstStyle/>
                    <a:p>
                      <a:pPr algn="ctr"/>
                      <a:r>
                        <a:rPr lang="en-US" dirty="0" err="1"/>
                        <a:t>Gợi</a:t>
                      </a:r>
                      <a:r>
                        <a:rPr lang="en-US" dirty="0"/>
                        <a:t> ý</a:t>
                      </a:r>
                    </a:p>
                  </a:txBody>
                  <a:tcPr/>
                </a:tc>
                <a:extLst>
                  <a:ext uri="{0D108BD9-81ED-4DB2-BD59-A6C34878D82A}">
                    <a16:rowId xmlns:a16="http://schemas.microsoft.com/office/drawing/2014/main" val="3908392538"/>
                  </a:ext>
                </a:extLst>
              </a:tr>
              <a:tr h="370840">
                <a:tc>
                  <a:txBody>
                    <a:bodyPr/>
                    <a:lstStyle/>
                    <a:p>
                      <a:pPr marL="285750" indent="-285750">
                        <a:buFont typeface="Arial" panose="020B0604020202020204" pitchFamily="34" charset="0"/>
                        <a:buChar char="•"/>
                      </a:pPr>
                      <a:r>
                        <a:rPr lang="vi-VN" dirty="0"/>
                        <a:t>Khu vực: Hà Nội - Giới tính: Nữ - Độ tuổi: 35 đến O55</a:t>
                      </a:r>
                    </a:p>
                    <a:p>
                      <a:pPr marL="285750" indent="-285750">
                        <a:buFont typeface="Arial" panose="020B0604020202020204" pitchFamily="34" charset="0"/>
                        <a:buChar char="•"/>
                      </a:pPr>
                      <a:r>
                        <a:rPr lang="vi-VN" dirty="0"/>
                        <a:t>Khu vực: Đà Nẵng - Giới tính: Nữ</a:t>
                      </a:r>
                    </a:p>
                    <a:p>
                      <a:pPr marL="285750" indent="-285750">
                        <a:buFont typeface="Arial" panose="020B0604020202020204" pitchFamily="34" charset="0"/>
                        <a:buChar char="•"/>
                      </a:pPr>
                      <a:r>
                        <a:rPr lang="vi-VN" dirty="0"/>
                        <a:t>Khu vực: Hồ Chí Minh - Giới tính: Nữ - Độ tuổi: trên 18</a:t>
                      </a:r>
                    </a:p>
                    <a:p>
                      <a:pPr marL="285750" indent="-285750">
                        <a:buFont typeface="Arial" panose="020B0604020202020204" pitchFamily="34" charset="0"/>
                        <a:buChar char="•"/>
                      </a:pPr>
                      <a:r>
                        <a:rPr lang="vi-VN" dirty="0"/>
                        <a:t>Khu vực: Miền Bắc - Giới tính: Nữ - Độ tuổi: U18 – 35_44 – O55</a:t>
                      </a:r>
                    </a:p>
                    <a:p>
                      <a:pPr marL="285750" indent="-285750">
                        <a:buFont typeface="Arial" panose="020B0604020202020204" pitchFamily="34" charset="0"/>
                        <a:buChar char="•"/>
                      </a:pPr>
                      <a:r>
                        <a:rPr lang="vi-VN" dirty="0"/>
                        <a:t>Khu vực: Miền Nam - Giới tính: Nữ - Độ tuổi: dưới 55</a:t>
                      </a:r>
                    </a:p>
                    <a:p>
                      <a:pPr marL="285750" indent="-285750">
                        <a:buFont typeface="Arial" panose="020B0604020202020204" pitchFamily="34" charset="0"/>
                        <a:buChar char="•"/>
                      </a:pPr>
                      <a:r>
                        <a:rPr lang="vi-VN" dirty="0"/>
                        <a:t>Khu vực: Miền Trung - Giới tính: Nữ - Độ tuổi: trên 24 tuổi</a:t>
                      </a:r>
                    </a:p>
                  </a:txBody>
                  <a:tcPr/>
                </a:tc>
                <a:tc>
                  <a:txBody>
                    <a:bodyPr/>
                    <a:lstStyle/>
                    <a:p>
                      <a:pPr marL="0" lvl="0" indent="0" algn="l" rtl="0">
                        <a:spcBef>
                          <a:spcPts val="0"/>
                        </a:spcBef>
                        <a:spcAft>
                          <a:spcPts val="0"/>
                        </a:spcAft>
                        <a:buFont typeface="Arial" panose="020B0604020202020204" pitchFamily="34" charset="0"/>
                        <a:buNone/>
                      </a:pPr>
                      <a:r>
                        <a:rPr lang="en-US" sz="1400" dirty="0" err="1">
                          <a:solidFill>
                            <a:schemeClr val="bg1"/>
                          </a:solidFill>
                        </a:rPr>
                        <a:t>Các</a:t>
                      </a:r>
                      <a:r>
                        <a:rPr lang="en-US" sz="1400" dirty="0">
                          <a:solidFill>
                            <a:schemeClr val="bg1"/>
                          </a:solidFill>
                        </a:rPr>
                        <a:t> voucher </a:t>
                      </a:r>
                      <a:r>
                        <a:rPr lang="en-US" sz="1400" dirty="0" err="1">
                          <a:solidFill>
                            <a:schemeClr val="bg1"/>
                          </a:solidFill>
                        </a:rPr>
                        <a:t>nên</a:t>
                      </a:r>
                      <a:r>
                        <a:rPr lang="en-US" sz="1400" dirty="0">
                          <a:solidFill>
                            <a:schemeClr val="bg1"/>
                          </a:solidFill>
                        </a:rPr>
                        <a:t> </a:t>
                      </a:r>
                      <a:r>
                        <a:rPr lang="en-US" sz="1400" dirty="0" err="1">
                          <a:solidFill>
                            <a:schemeClr val="bg1"/>
                          </a:solidFill>
                        </a:rPr>
                        <a:t>gợi</a:t>
                      </a:r>
                      <a:r>
                        <a:rPr lang="en-US" sz="1400" dirty="0">
                          <a:solidFill>
                            <a:schemeClr val="bg1"/>
                          </a:solidFill>
                        </a:rPr>
                        <a:t> ý </a:t>
                      </a:r>
                      <a:r>
                        <a:rPr lang="en-US" sz="1400" dirty="0" err="1">
                          <a:solidFill>
                            <a:schemeClr val="bg1"/>
                          </a:solidFill>
                        </a:rPr>
                        <a:t>theo</a:t>
                      </a:r>
                      <a:r>
                        <a:rPr lang="en-US" sz="1400" dirty="0">
                          <a:solidFill>
                            <a:schemeClr val="bg1"/>
                          </a:solidFill>
                        </a:rPr>
                        <a:t> </a:t>
                      </a:r>
                      <a:r>
                        <a:rPr lang="en-US" sz="1400" dirty="0" err="1">
                          <a:solidFill>
                            <a:schemeClr val="bg1"/>
                          </a:solidFill>
                        </a:rPr>
                        <a:t>thứ</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ưu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lượt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mảng</a:t>
                      </a:r>
                      <a:r>
                        <a:rPr lang="en-US" sz="1400" dirty="0">
                          <a:solidFill>
                            <a:schemeClr val="bg1"/>
                          </a:solidFill>
                        </a:rPr>
                        <a:t>: </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Đồ</a:t>
                      </a:r>
                      <a:r>
                        <a:rPr lang="en-US" sz="1400" dirty="0">
                          <a:solidFill>
                            <a:schemeClr val="bg1"/>
                          </a:solidFill>
                        </a:rPr>
                        <a:t> </a:t>
                      </a:r>
                      <a:r>
                        <a:rPr lang="en-US" sz="1400" dirty="0" err="1">
                          <a:solidFill>
                            <a:schemeClr val="bg1"/>
                          </a:solidFill>
                        </a:rPr>
                        <a:t>uống</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Viễn</a:t>
                      </a:r>
                      <a:r>
                        <a:rPr lang="en-US" sz="1400" dirty="0">
                          <a:solidFill>
                            <a:schemeClr val="bg1"/>
                          </a:solidFill>
                        </a:rPr>
                        <a:t> </a:t>
                      </a:r>
                      <a:r>
                        <a:rPr lang="en-US" sz="1400" dirty="0" err="1">
                          <a:solidFill>
                            <a:schemeClr val="bg1"/>
                          </a:solidFill>
                        </a:rPr>
                        <a:t>thông</a:t>
                      </a:r>
                      <a:r>
                        <a:rPr lang="en-US" sz="1400" dirty="0">
                          <a:solidFill>
                            <a:schemeClr val="bg1"/>
                          </a:solidFill>
                        </a:rPr>
                        <a:t> (</a:t>
                      </a:r>
                      <a:r>
                        <a:rPr lang="en-US" sz="1400" dirty="0" err="1">
                          <a:solidFill>
                            <a:schemeClr val="bg1"/>
                          </a:solidFill>
                        </a:rPr>
                        <a:t>Tiện</a:t>
                      </a:r>
                      <a:r>
                        <a:rPr lang="en-US" sz="1400" dirty="0">
                          <a:solidFill>
                            <a:schemeClr val="bg1"/>
                          </a:solidFill>
                        </a:rPr>
                        <a:t> </a:t>
                      </a:r>
                      <a:r>
                        <a:rPr lang="en-US" sz="1400" dirty="0" err="1">
                          <a:solidFill>
                            <a:schemeClr val="bg1"/>
                          </a:solidFill>
                        </a:rPr>
                        <a:t>ích</a:t>
                      </a:r>
                      <a:r>
                        <a:rPr lang="en-US" sz="1400" dirty="0">
                          <a:solidFill>
                            <a:schemeClr val="bg1"/>
                          </a:solidFill>
                        </a:rPr>
                        <a:t> – </a:t>
                      </a:r>
                      <a:r>
                        <a:rPr lang="en-US" sz="1400" dirty="0" err="1">
                          <a:solidFill>
                            <a:schemeClr val="bg1"/>
                          </a:solidFill>
                        </a:rPr>
                        <a:t>Nhà</a:t>
                      </a:r>
                      <a:r>
                        <a:rPr lang="en-US" sz="1400" dirty="0">
                          <a:solidFill>
                            <a:schemeClr val="bg1"/>
                          </a:solidFill>
                        </a:rPr>
                        <a:t> </a:t>
                      </a:r>
                      <a:r>
                        <a:rPr lang="en-US" sz="1400" dirty="0" err="1">
                          <a:solidFill>
                            <a:schemeClr val="bg1"/>
                          </a:solidFill>
                        </a:rPr>
                        <a:t>mạng</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Nhà</a:t>
                      </a:r>
                      <a:r>
                        <a:rPr lang="en-US" sz="1400" dirty="0">
                          <a:solidFill>
                            <a:schemeClr val="bg1"/>
                          </a:solidFill>
                        </a:rPr>
                        <a:t> </a:t>
                      </a:r>
                      <a:r>
                        <a:rPr lang="en-US" sz="1400" dirty="0" err="1">
                          <a:solidFill>
                            <a:schemeClr val="bg1"/>
                          </a:solidFill>
                        </a:rPr>
                        <a:t>hàng</a:t>
                      </a:r>
                      <a:r>
                        <a:rPr lang="en-US" sz="1400" dirty="0">
                          <a:solidFill>
                            <a:schemeClr val="bg1"/>
                          </a:solidFill>
                        </a:rPr>
                        <a:t> – </a:t>
                      </a:r>
                      <a:r>
                        <a:rPr lang="en-US" sz="1400" dirty="0" err="1">
                          <a:solidFill>
                            <a:schemeClr val="bg1"/>
                          </a:solidFill>
                        </a:rPr>
                        <a:t>Quán</a:t>
                      </a:r>
                      <a:r>
                        <a:rPr lang="en-US" sz="1400" dirty="0">
                          <a:solidFill>
                            <a:schemeClr val="bg1"/>
                          </a:solidFill>
                        </a:rPr>
                        <a:t> </a:t>
                      </a:r>
                      <a:r>
                        <a:rPr lang="en-US" sz="1400" dirty="0" err="1">
                          <a:solidFill>
                            <a:schemeClr val="bg1"/>
                          </a:solidFill>
                        </a:rPr>
                        <a:t>ăn</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Trang </a:t>
                      </a:r>
                      <a:r>
                        <a:rPr lang="en-US" sz="1400" dirty="0" err="1">
                          <a:solidFill>
                            <a:schemeClr val="bg1"/>
                          </a:solidFill>
                        </a:rPr>
                        <a:t>sức</a:t>
                      </a:r>
                      <a:r>
                        <a:rPr lang="en-US" sz="1400" dirty="0">
                          <a:solidFill>
                            <a:schemeClr val="bg1"/>
                          </a:solidFill>
                        </a:rPr>
                        <a:t> – </a:t>
                      </a:r>
                      <a:r>
                        <a:rPr lang="en-US" sz="1400" dirty="0" err="1">
                          <a:solidFill>
                            <a:schemeClr val="bg1"/>
                          </a:solidFill>
                        </a:rPr>
                        <a:t>phụ</a:t>
                      </a:r>
                      <a:r>
                        <a:rPr lang="en-US" sz="1400" dirty="0">
                          <a:solidFill>
                            <a:schemeClr val="bg1"/>
                          </a:solidFill>
                        </a:rPr>
                        <a:t> </a:t>
                      </a:r>
                      <a:r>
                        <a:rPr lang="en-US" sz="1400" dirty="0" err="1">
                          <a:solidFill>
                            <a:schemeClr val="bg1"/>
                          </a:solidFill>
                        </a:rPr>
                        <a:t>kiện</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 Phong </a:t>
                      </a:r>
                      <a:r>
                        <a:rPr lang="en-US" sz="1400" dirty="0" err="1">
                          <a:solidFill>
                            <a:schemeClr val="bg1"/>
                          </a:solidFill>
                        </a:rPr>
                        <a:t>cách</a:t>
                      </a:r>
                      <a:r>
                        <a:rPr lang="en-US" sz="1400" dirty="0">
                          <a:solidFill>
                            <a:schemeClr val="bg1"/>
                          </a:solidFill>
                        </a:rPr>
                        <a:t> </a:t>
                      </a:r>
                      <a:r>
                        <a:rPr lang="en-US" sz="1400" dirty="0" err="1">
                          <a:solidFill>
                            <a:schemeClr val="bg1"/>
                          </a:solidFill>
                        </a:rPr>
                        <a:t>sống</a:t>
                      </a:r>
                      <a:r>
                        <a:rPr lang="en-US" sz="1400" dirty="0">
                          <a:solidFill>
                            <a:schemeClr val="bg1"/>
                          </a:solidFill>
                        </a:rPr>
                        <a:t>)</a:t>
                      </a:r>
                      <a:endParaRPr lang="en" sz="1400" dirty="0">
                        <a:solidFill>
                          <a:schemeClr val="bg1"/>
                        </a:solidFill>
                      </a:endParaRPr>
                    </a:p>
                  </a:txBody>
                  <a:tcPr/>
                </a:tc>
                <a:extLst>
                  <a:ext uri="{0D108BD9-81ED-4DB2-BD59-A6C34878D82A}">
                    <a16:rowId xmlns:a16="http://schemas.microsoft.com/office/drawing/2014/main" val="86826480"/>
                  </a:ext>
                </a:extLst>
              </a:tr>
            </a:tbl>
          </a:graphicData>
        </a:graphic>
      </p:graphicFrame>
    </p:spTree>
    <p:extLst>
      <p:ext uri="{BB962C8B-B14F-4D97-AF65-F5344CB8AC3E}">
        <p14:creationId xmlns:p14="http://schemas.microsoft.com/office/powerpoint/2010/main" val="3878361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 name="Google Shape;676;p2">
            <a:extLst>
              <a:ext uri="{FF2B5EF4-FFF2-40B4-BE49-F238E27FC236}">
                <a16:creationId xmlns:a16="http://schemas.microsoft.com/office/drawing/2014/main" id="{40994FDB-F413-0480-462B-C115179D400F}"/>
              </a:ext>
            </a:extLst>
          </p:cNvPr>
          <p:cNvSpPr txBox="1"/>
          <p:nvPr/>
        </p:nvSpPr>
        <p:spPr>
          <a:xfrm>
            <a:off x="0" y="2111"/>
            <a:ext cx="9195206" cy="923299"/>
          </a:xfrm>
          <a:prstGeom prst="rect">
            <a:avLst/>
          </a:prstGeom>
          <a:noFill/>
          <a:ln>
            <a:noFill/>
          </a:ln>
        </p:spPr>
        <p:txBody>
          <a:bodyPr spcFirstLastPara="1" wrap="square" lIns="91425" tIns="91425" rIns="91425" bIns="91425" anchor="t" anchorCtr="0">
            <a:spAutoFit/>
          </a:bodyPr>
          <a:lstStyle/>
          <a:p>
            <a:r>
              <a:rPr lang="en-US" sz="2400" dirty="0" err="1">
                <a:solidFill>
                  <a:schemeClr val="accent4"/>
                </a:solidFill>
              </a:rPr>
              <a:t>Nhóm</a:t>
            </a:r>
            <a:r>
              <a:rPr lang="en-US" sz="2400" dirty="0">
                <a:solidFill>
                  <a:schemeClr val="accent4"/>
                </a:solidFill>
              </a:rPr>
              <a:t> 5: </a:t>
            </a:r>
            <a:r>
              <a:rPr lang="vi-VN" sz="2400" dirty="0">
                <a:solidFill>
                  <a:schemeClr val="accent4"/>
                </a:solidFill>
              </a:rPr>
              <a:t>Đứng đầu là mảng Ẩm thực, tiếp theo là mảng Tiện ích – Nhà mạng. 2 mảng này vượt trội hơn hẳn so với các mảng còn lại</a:t>
            </a:r>
          </a:p>
        </p:txBody>
      </p:sp>
      <p:graphicFrame>
        <p:nvGraphicFramePr>
          <p:cNvPr id="7" name="Table 6">
            <a:extLst>
              <a:ext uri="{FF2B5EF4-FFF2-40B4-BE49-F238E27FC236}">
                <a16:creationId xmlns:a16="http://schemas.microsoft.com/office/drawing/2014/main" id="{B3F1FB81-AD52-8F76-8F31-06C2BA4F3706}"/>
              </a:ext>
            </a:extLst>
          </p:cNvPr>
          <p:cNvGraphicFramePr>
            <a:graphicFrameLocks noGrp="1"/>
          </p:cNvGraphicFramePr>
          <p:nvPr>
            <p:extLst>
              <p:ext uri="{D42A27DB-BD31-4B8C-83A1-F6EECF244321}">
                <p14:modId xmlns:p14="http://schemas.microsoft.com/office/powerpoint/2010/main" val="2579190950"/>
              </p:ext>
            </p:extLst>
          </p:nvPr>
        </p:nvGraphicFramePr>
        <p:xfrm>
          <a:off x="812971" y="1932087"/>
          <a:ext cx="7518058" cy="1955800"/>
        </p:xfrm>
        <a:graphic>
          <a:graphicData uri="http://schemas.openxmlformats.org/drawingml/2006/table">
            <a:tbl>
              <a:tblPr firstRow="1" bandRow="1">
                <a:tableStyleId>{5C22544A-7EE6-4342-B048-85BDC9FD1C3A}</a:tableStyleId>
              </a:tblPr>
              <a:tblGrid>
                <a:gridCol w="3759029">
                  <a:extLst>
                    <a:ext uri="{9D8B030D-6E8A-4147-A177-3AD203B41FA5}">
                      <a16:colId xmlns:a16="http://schemas.microsoft.com/office/drawing/2014/main" val="1111433419"/>
                    </a:ext>
                  </a:extLst>
                </a:gridCol>
                <a:gridCol w="3759029">
                  <a:extLst>
                    <a:ext uri="{9D8B030D-6E8A-4147-A177-3AD203B41FA5}">
                      <a16:colId xmlns:a16="http://schemas.microsoft.com/office/drawing/2014/main" val="1077053757"/>
                    </a:ext>
                  </a:extLst>
                </a:gridCol>
              </a:tblGrid>
              <a:tr h="370840">
                <a:tc>
                  <a:txBody>
                    <a:bodyPr/>
                    <a:lstStyle/>
                    <a:p>
                      <a:pPr algn="ctr"/>
                      <a:r>
                        <a:rPr lang="en-US" dirty="0" err="1"/>
                        <a:t>Các</a:t>
                      </a:r>
                      <a:r>
                        <a:rPr lang="en-US" dirty="0"/>
                        <a:t> </a:t>
                      </a:r>
                      <a:r>
                        <a:rPr lang="en-US" dirty="0" err="1"/>
                        <a:t>nhóm</a:t>
                      </a:r>
                      <a:r>
                        <a:rPr lang="en-US" dirty="0"/>
                        <a:t> </a:t>
                      </a:r>
                      <a:r>
                        <a:rPr lang="en-US" dirty="0" err="1"/>
                        <a:t>khách</a:t>
                      </a:r>
                      <a:r>
                        <a:rPr lang="en-US" dirty="0"/>
                        <a:t> </a:t>
                      </a:r>
                      <a:r>
                        <a:rPr lang="en-US" dirty="0" err="1"/>
                        <a:t>hàng</a:t>
                      </a:r>
                      <a:r>
                        <a:rPr lang="en-US" dirty="0"/>
                        <a:t> </a:t>
                      </a:r>
                    </a:p>
                  </a:txBody>
                  <a:tcPr/>
                </a:tc>
                <a:tc>
                  <a:txBody>
                    <a:bodyPr/>
                    <a:lstStyle/>
                    <a:p>
                      <a:pPr algn="ctr"/>
                      <a:r>
                        <a:rPr lang="en-US" dirty="0" err="1"/>
                        <a:t>Gợi</a:t>
                      </a:r>
                      <a:r>
                        <a:rPr lang="en-US" dirty="0"/>
                        <a:t> ý</a:t>
                      </a:r>
                    </a:p>
                  </a:txBody>
                  <a:tcPr/>
                </a:tc>
                <a:extLst>
                  <a:ext uri="{0D108BD9-81ED-4DB2-BD59-A6C34878D82A}">
                    <a16:rowId xmlns:a16="http://schemas.microsoft.com/office/drawing/2014/main" val="3908392538"/>
                  </a:ext>
                </a:extLst>
              </a:tr>
              <a:tr h="370840">
                <a:tc>
                  <a:txBody>
                    <a:bodyPr/>
                    <a:lstStyle/>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Hồ</a:t>
                      </a:r>
                      <a:r>
                        <a:rPr lang="en-US" dirty="0"/>
                        <a:t> Chí Minh - </a:t>
                      </a:r>
                      <a:r>
                        <a:rPr lang="en-US" dirty="0" err="1"/>
                        <a:t>Giới</a:t>
                      </a:r>
                      <a:r>
                        <a:rPr lang="en-US" dirty="0"/>
                        <a:t> </a:t>
                      </a:r>
                      <a:r>
                        <a:rPr lang="en-US" dirty="0" err="1"/>
                        <a:t>tính</a:t>
                      </a:r>
                      <a:r>
                        <a:rPr lang="en-US" dirty="0"/>
                        <a:t>: Nam</a:t>
                      </a:r>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Miền</a:t>
                      </a:r>
                      <a:r>
                        <a:rPr lang="en-US" dirty="0"/>
                        <a:t> </a:t>
                      </a:r>
                      <a:r>
                        <a:rPr lang="en-US" dirty="0" err="1"/>
                        <a:t>Bắc</a:t>
                      </a:r>
                      <a:r>
                        <a:rPr lang="en-US" dirty="0"/>
                        <a:t> - </a:t>
                      </a:r>
                      <a:r>
                        <a:rPr lang="en-US" dirty="0" err="1"/>
                        <a:t>Giới</a:t>
                      </a:r>
                      <a:r>
                        <a:rPr lang="en-US" dirty="0"/>
                        <a:t> </a:t>
                      </a:r>
                      <a:r>
                        <a:rPr lang="en-US" dirty="0" err="1"/>
                        <a:t>tính</a:t>
                      </a:r>
                      <a:r>
                        <a:rPr lang="en-US" dirty="0"/>
                        <a:t>: Nam</a:t>
                      </a:r>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Miền</a:t>
                      </a:r>
                      <a:r>
                        <a:rPr lang="en-US" dirty="0"/>
                        <a:t> Trung - </a:t>
                      </a:r>
                      <a:r>
                        <a:rPr lang="en-US" dirty="0" err="1"/>
                        <a:t>Giới</a:t>
                      </a:r>
                      <a:r>
                        <a:rPr lang="en-US" dirty="0"/>
                        <a:t> </a:t>
                      </a:r>
                      <a:r>
                        <a:rPr lang="en-US" dirty="0" err="1"/>
                        <a:t>tính</a:t>
                      </a:r>
                      <a:r>
                        <a:rPr lang="en-US" dirty="0"/>
                        <a:t>: Nam</a:t>
                      </a:r>
                    </a:p>
                    <a:p>
                      <a:pPr marL="285750" indent="-285750">
                        <a:buFont typeface="Arial" panose="020B0604020202020204" pitchFamily="34" charset="0"/>
                        <a:buChar char="•"/>
                      </a:pPr>
                      <a:r>
                        <a:rPr lang="en-US" dirty="0" err="1"/>
                        <a:t>Khu</a:t>
                      </a:r>
                      <a:r>
                        <a:rPr lang="en-US" dirty="0"/>
                        <a:t> </a:t>
                      </a:r>
                      <a:r>
                        <a:rPr lang="en-US" dirty="0" err="1"/>
                        <a:t>vực</a:t>
                      </a:r>
                      <a:r>
                        <a:rPr lang="en-US" dirty="0"/>
                        <a:t>: </a:t>
                      </a:r>
                      <a:r>
                        <a:rPr lang="en-US" dirty="0" err="1"/>
                        <a:t>Đà</a:t>
                      </a:r>
                      <a:r>
                        <a:rPr lang="en-US" dirty="0"/>
                        <a:t> </a:t>
                      </a:r>
                      <a:r>
                        <a:rPr lang="en-US" dirty="0" err="1"/>
                        <a:t>Nẵng</a:t>
                      </a:r>
                      <a:r>
                        <a:rPr lang="en-US" dirty="0"/>
                        <a:t> - </a:t>
                      </a:r>
                      <a:r>
                        <a:rPr lang="en-US" dirty="0" err="1"/>
                        <a:t>Giới</a:t>
                      </a:r>
                      <a:r>
                        <a:rPr lang="en-US" dirty="0"/>
                        <a:t> </a:t>
                      </a:r>
                      <a:r>
                        <a:rPr lang="en-US" dirty="0" err="1"/>
                        <a:t>tính</a:t>
                      </a:r>
                      <a:r>
                        <a:rPr lang="en-US" dirty="0"/>
                        <a:t>: Nam</a:t>
                      </a:r>
                    </a:p>
                  </a:txBody>
                  <a:tcPr/>
                </a:tc>
                <a:tc>
                  <a:txBody>
                    <a:bodyPr/>
                    <a:lstStyle/>
                    <a:p>
                      <a:pPr marL="0" lvl="0" indent="0" algn="l" rtl="0">
                        <a:spcBef>
                          <a:spcPts val="0"/>
                        </a:spcBef>
                        <a:spcAft>
                          <a:spcPts val="0"/>
                        </a:spcAft>
                        <a:buFont typeface="Arial" panose="020B0604020202020204" pitchFamily="34" charset="0"/>
                        <a:buNone/>
                      </a:pPr>
                      <a:r>
                        <a:rPr lang="en-US" sz="1400" dirty="0" err="1">
                          <a:solidFill>
                            <a:schemeClr val="bg1"/>
                          </a:solidFill>
                        </a:rPr>
                        <a:t>Các</a:t>
                      </a:r>
                      <a:r>
                        <a:rPr lang="en-US" sz="1400" dirty="0">
                          <a:solidFill>
                            <a:schemeClr val="bg1"/>
                          </a:solidFill>
                        </a:rPr>
                        <a:t> voucher </a:t>
                      </a:r>
                      <a:r>
                        <a:rPr lang="en-US" sz="1400" dirty="0" err="1">
                          <a:solidFill>
                            <a:schemeClr val="bg1"/>
                          </a:solidFill>
                        </a:rPr>
                        <a:t>nên</a:t>
                      </a:r>
                      <a:r>
                        <a:rPr lang="en-US" sz="1400" dirty="0">
                          <a:solidFill>
                            <a:schemeClr val="bg1"/>
                          </a:solidFill>
                        </a:rPr>
                        <a:t> </a:t>
                      </a:r>
                      <a:r>
                        <a:rPr lang="en-US" sz="1400" dirty="0" err="1">
                          <a:solidFill>
                            <a:schemeClr val="bg1"/>
                          </a:solidFill>
                        </a:rPr>
                        <a:t>gợi</a:t>
                      </a:r>
                      <a:r>
                        <a:rPr lang="en-US" sz="1400" dirty="0">
                          <a:solidFill>
                            <a:schemeClr val="bg1"/>
                          </a:solidFill>
                        </a:rPr>
                        <a:t> ý </a:t>
                      </a:r>
                      <a:r>
                        <a:rPr lang="en-US" sz="1400" dirty="0" err="1">
                          <a:solidFill>
                            <a:schemeClr val="bg1"/>
                          </a:solidFill>
                        </a:rPr>
                        <a:t>theo</a:t>
                      </a:r>
                      <a:r>
                        <a:rPr lang="en-US" sz="1400" dirty="0">
                          <a:solidFill>
                            <a:schemeClr val="bg1"/>
                          </a:solidFill>
                        </a:rPr>
                        <a:t> </a:t>
                      </a:r>
                      <a:r>
                        <a:rPr lang="en-US" sz="1400" dirty="0" err="1">
                          <a:solidFill>
                            <a:schemeClr val="bg1"/>
                          </a:solidFill>
                        </a:rPr>
                        <a:t>thứ</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ưu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lượt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mảng</a:t>
                      </a:r>
                      <a:r>
                        <a:rPr lang="en-US" sz="1400" dirty="0">
                          <a:solidFill>
                            <a:schemeClr val="bg1"/>
                          </a:solidFill>
                        </a:rPr>
                        <a:t>: </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Đồ</a:t>
                      </a:r>
                      <a:r>
                        <a:rPr lang="en-US" sz="1400" dirty="0">
                          <a:solidFill>
                            <a:schemeClr val="bg1"/>
                          </a:solidFill>
                        </a:rPr>
                        <a:t> </a:t>
                      </a:r>
                      <a:r>
                        <a:rPr lang="en-US" sz="1400" dirty="0" err="1">
                          <a:solidFill>
                            <a:schemeClr val="bg1"/>
                          </a:solidFill>
                        </a:rPr>
                        <a:t>uống</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Viễn</a:t>
                      </a:r>
                      <a:r>
                        <a:rPr lang="en-US" sz="1400" dirty="0">
                          <a:solidFill>
                            <a:schemeClr val="bg1"/>
                          </a:solidFill>
                        </a:rPr>
                        <a:t> </a:t>
                      </a:r>
                      <a:r>
                        <a:rPr lang="en-US" sz="1400" dirty="0" err="1">
                          <a:solidFill>
                            <a:schemeClr val="bg1"/>
                          </a:solidFill>
                        </a:rPr>
                        <a:t>thông</a:t>
                      </a:r>
                      <a:r>
                        <a:rPr lang="en-US" sz="1400" dirty="0">
                          <a:solidFill>
                            <a:schemeClr val="bg1"/>
                          </a:solidFill>
                        </a:rPr>
                        <a:t> (</a:t>
                      </a:r>
                      <a:r>
                        <a:rPr lang="en-US" sz="1400" dirty="0" err="1">
                          <a:solidFill>
                            <a:schemeClr val="bg1"/>
                          </a:solidFill>
                        </a:rPr>
                        <a:t>Tiện</a:t>
                      </a:r>
                      <a:r>
                        <a:rPr lang="en-US" sz="1400" dirty="0">
                          <a:solidFill>
                            <a:schemeClr val="bg1"/>
                          </a:solidFill>
                        </a:rPr>
                        <a:t> </a:t>
                      </a:r>
                      <a:r>
                        <a:rPr lang="en-US" sz="1400" dirty="0" err="1">
                          <a:solidFill>
                            <a:schemeClr val="bg1"/>
                          </a:solidFill>
                        </a:rPr>
                        <a:t>ích</a:t>
                      </a:r>
                      <a:r>
                        <a:rPr lang="en-US" sz="1400" dirty="0">
                          <a:solidFill>
                            <a:schemeClr val="bg1"/>
                          </a:solidFill>
                        </a:rPr>
                        <a:t> – </a:t>
                      </a:r>
                      <a:r>
                        <a:rPr lang="en-US" sz="1400" dirty="0" err="1">
                          <a:solidFill>
                            <a:schemeClr val="bg1"/>
                          </a:solidFill>
                        </a:rPr>
                        <a:t>Nhà</a:t>
                      </a:r>
                      <a:r>
                        <a:rPr lang="en-US" sz="1400" dirty="0">
                          <a:solidFill>
                            <a:schemeClr val="bg1"/>
                          </a:solidFill>
                        </a:rPr>
                        <a:t> </a:t>
                      </a:r>
                      <a:r>
                        <a:rPr lang="en-US" sz="1400" dirty="0" err="1">
                          <a:solidFill>
                            <a:schemeClr val="bg1"/>
                          </a:solidFill>
                        </a:rPr>
                        <a:t>mạng</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bg1"/>
                          </a:solidFill>
                        </a:rPr>
                        <a:t>Nhà</a:t>
                      </a:r>
                      <a:r>
                        <a:rPr lang="en-US" sz="1400" dirty="0">
                          <a:solidFill>
                            <a:schemeClr val="bg1"/>
                          </a:solidFill>
                        </a:rPr>
                        <a:t> </a:t>
                      </a:r>
                      <a:r>
                        <a:rPr lang="en-US" sz="1400" dirty="0" err="1">
                          <a:solidFill>
                            <a:schemeClr val="bg1"/>
                          </a:solidFill>
                        </a:rPr>
                        <a:t>hàng</a:t>
                      </a:r>
                      <a:r>
                        <a:rPr lang="en-US" sz="1400" dirty="0">
                          <a:solidFill>
                            <a:schemeClr val="bg1"/>
                          </a:solidFill>
                        </a:rPr>
                        <a:t> – </a:t>
                      </a:r>
                      <a:r>
                        <a:rPr lang="en-US" sz="1400" dirty="0" err="1">
                          <a:solidFill>
                            <a:schemeClr val="bg1"/>
                          </a:solidFill>
                        </a:rPr>
                        <a:t>Quán</a:t>
                      </a:r>
                      <a:r>
                        <a:rPr lang="en-US" sz="1400" dirty="0">
                          <a:solidFill>
                            <a:schemeClr val="bg1"/>
                          </a:solidFill>
                        </a:rPr>
                        <a:t> </a:t>
                      </a:r>
                      <a:r>
                        <a:rPr lang="en-US" sz="1400" dirty="0" err="1">
                          <a:solidFill>
                            <a:schemeClr val="bg1"/>
                          </a:solidFill>
                        </a:rPr>
                        <a:t>ăn</a:t>
                      </a:r>
                      <a:r>
                        <a:rPr lang="en-US" sz="1400" dirty="0">
                          <a:solidFill>
                            <a:schemeClr val="bg1"/>
                          </a:solidFill>
                        </a:rPr>
                        <a:t> (</a:t>
                      </a:r>
                      <a:r>
                        <a:rPr lang="en-US" sz="1400" dirty="0" err="1">
                          <a:solidFill>
                            <a:schemeClr val="bg1"/>
                          </a:solidFill>
                        </a:rPr>
                        <a:t>Ẩm</a:t>
                      </a:r>
                      <a:r>
                        <a:rPr lang="en-US" sz="1400" dirty="0">
                          <a:solidFill>
                            <a:schemeClr val="bg1"/>
                          </a:solidFill>
                        </a:rPr>
                        <a:t> </a:t>
                      </a:r>
                      <a:r>
                        <a:rPr lang="en-US" sz="1400" dirty="0" err="1">
                          <a:solidFill>
                            <a:schemeClr val="bg1"/>
                          </a:solidFill>
                        </a:rPr>
                        <a:t>thực</a:t>
                      </a:r>
                      <a:r>
                        <a:rPr lang="en-US" sz="1400" dirty="0">
                          <a:solidFill>
                            <a:schemeClr val="bg1"/>
                          </a:solidFill>
                        </a:rPr>
                        <a:t>)</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Trang </a:t>
                      </a:r>
                      <a:r>
                        <a:rPr lang="en-US" sz="1400" dirty="0" err="1">
                          <a:solidFill>
                            <a:schemeClr val="bg1"/>
                          </a:solidFill>
                        </a:rPr>
                        <a:t>sức</a:t>
                      </a:r>
                      <a:r>
                        <a:rPr lang="en-US" sz="1400" dirty="0">
                          <a:solidFill>
                            <a:schemeClr val="bg1"/>
                          </a:solidFill>
                        </a:rPr>
                        <a:t> – </a:t>
                      </a:r>
                      <a:r>
                        <a:rPr lang="en-US" sz="1400" dirty="0" err="1">
                          <a:solidFill>
                            <a:schemeClr val="bg1"/>
                          </a:solidFill>
                        </a:rPr>
                        <a:t>phụ</a:t>
                      </a:r>
                      <a:r>
                        <a:rPr lang="en-US" sz="1400" dirty="0">
                          <a:solidFill>
                            <a:schemeClr val="bg1"/>
                          </a:solidFill>
                        </a:rPr>
                        <a:t> </a:t>
                      </a:r>
                      <a:r>
                        <a:rPr lang="en-US" sz="1400" dirty="0" err="1">
                          <a:solidFill>
                            <a:schemeClr val="bg1"/>
                          </a:solidFill>
                        </a:rPr>
                        <a:t>kiện</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a:t>
                      </a:r>
                      <a:r>
                        <a:rPr lang="en-US" sz="1400" dirty="0" err="1">
                          <a:solidFill>
                            <a:schemeClr val="bg1"/>
                          </a:solidFill>
                        </a:rPr>
                        <a:t>Thời</a:t>
                      </a:r>
                      <a:r>
                        <a:rPr lang="en-US" sz="1400" dirty="0">
                          <a:solidFill>
                            <a:schemeClr val="bg1"/>
                          </a:solidFill>
                        </a:rPr>
                        <a:t> </a:t>
                      </a:r>
                      <a:r>
                        <a:rPr lang="en-US" sz="1400" dirty="0" err="1">
                          <a:solidFill>
                            <a:schemeClr val="bg1"/>
                          </a:solidFill>
                        </a:rPr>
                        <a:t>trang</a:t>
                      </a:r>
                      <a:r>
                        <a:rPr lang="en-US" sz="1400" dirty="0">
                          <a:solidFill>
                            <a:schemeClr val="bg1"/>
                          </a:solidFill>
                        </a:rPr>
                        <a:t> – Phong </a:t>
                      </a:r>
                      <a:r>
                        <a:rPr lang="en-US" sz="1400" dirty="0" err="1">
                          <a:solidFill>
                            <a:schemeClr val="bg1"/>
                          </a:solidFill>
                        </a:rPr>
                        <a:t>cách</a:t>
                      </a:r>
                      <a:r>
                        <a:rPr lang="en-US" sz="1400" dirty="0">
                          <a:solidFill>
                            <a:schemeClr val="bg1"/>
                          </a:solidFill>
                        </a:rPr>
                        <a:t> </a:t>
                      </a:r>
                      <a:r>
                        <a:rPr lang="en-US" sz="1400" dirty="0" err="1">
                          <a:solidFill>
                            <a:schemeClr val="bg1"/>
                          </a:solidFill>
                        </a:rPr>
                        <a:t>sống</a:t>
                      </a:r>
                      <a:r>
                        <a:rPr lang="en-US" sz="1400" dirty="0">
                          <a:solidFill>
                            <a:schemeClr val="bg1"/>
                          </a:solidFill>
                        </a:rPr>
                        <a:t>)</a:t>
                      </a:r>
                      <a:endParaRPr lang="en" sz="1400" dirty="0">
                        <a:solidFill>
                          <a:schemeClr val="bg1"/>
                        </a:solidFill>
                      </a:endParaRPr>
                    </a:p>
                  </a:txBody>
                  <a:tcPr/>
                </a:tc>
                <a:extLst>
                  <a:ext uri="{0D108BD9-81ED-4DB2-BD59-A6C34878D82A}">
                    <a16:rowId xmlns:a16="http://schemas.microsoft.com/office/drawing/2014/main" val="86826480"/>
                  </a:ext>
                </a:extLst>
              </a:tr>
            </a:tbl>
          </a:graphicData>
        </a:graphic>
      </p:graphicFrame>
    </p:spTree>
    <p:extLst>
      <p:ext uri="{BB962C8B-B14F-4D97-AF65-F5344CB8AC3E}">
        <p14:creationId xmlns:p14="http://schemas.microsoft.com/office/powerpoint/2010/main" val="2666594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7"/>
          <p:cNvSpPr txBox="1">
            <a:spLocks noGrp="1"/>
          </p:cNvSpPr>
          <p:nvPr>
            <p:ph type="title"/>
          </p:nvPr>
        </p:nvSpPr>
        <p:spPr>
          <a:xfrm>
            <a:off x="713225" y="484200"/>
            <a:ext cx="3858900" cy="77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Thanks!</a:t>
            </a:r>
            <a:endParaRPr/>
          </a:p>
        </p:txBody>
      </p:sp>
      <p:sp>
        <p:nvSpPr>
          <p:cNvPr id="971" name="Google Shape;971;p37"/>
          <p:cNvSpPr txBox="1"/>
          <p:nvPr/>
        </p:nvSpPr>
        <p:spPr>
          <a:xfrm>
            <a:off x="686400" y="4368950"/>
            <a:ext cx="3000000" cy="25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100"/>
              <a:buFont typeface="Arial"/>
              <a:buNone/>
            </a:pPr>
            <a:endParaRPr sz="1100" b="0" i="0" u="none" strike="noStrike" cap="none">
              <a:solidFill>
                <a:schemeClr val="accent6"/>
              </a:solidFill>
              <a:latin typeface="Sora"/>
              <a:ea typeface="Sora"/>
              <a:cs typeface="Sora"/>
              <a:sym typeface="Sora"/>
            </a:endParaRPr>
          </a:p>
        </p:txBody>
      </p:sp>
      <p:grpSp>
        <p:nvGrpSpPr>
          <p:cNvPr id="972" name="Google Shape;972;p37"/>
          <p:cNvGrpSpPr/>
          <p:nvPr/>
        </p:nvGrpSpPr>
        <p:grpSpPr>
          <a:xfrm>
            <a:off x="5105666" y="521709"/>
            <a:ext cx="4551756" cy="5143428"/>
            <a:chOff x="5029600" y="439924"/>
            <a:chExt cx="4690114" cy="5299771"/>
          </a:xfrm>
        </p:grpSpPr>
        <p:grpSp>
          <p:nvGrpSpPr>
            <p:cNvPr id="973" name="Google Shape;973;p37"/>
            <p:cNvGrpSpPr/>
            <p:nvPr/>
          </p:nvGrpSpPr>
          <p:grpSpPr>
            <a:xfrm>
              <a:off x="5029600" y="439924"/>
              <a:ext cx="4690114" cy="5299771"/>
              <a:chOff x="5029600" y="439924"/>
              <a:chExt cx="4690114" cy="5299771"/>
            </a:xfrm>
          </p:grpSpPr>
          <p:sp>
            <p:nvSpPr>
              <p:cNvPr id="974" name="Google Shape;974;p37"/>
              <p:cNvSpPr/>
              <p:nvPr/>
            </p:nvSpPr>
            <p:spPr>
              <a:xfrm>
                <a:off x="6211466" y="2908532"/>
                <a:ext cx="649116" cy="781048"/>
              </a:xfrm>
              <a:custGeom>
                <a:avLst/>
                <a:gdLst/>
                <a:ahLst/>
                <a:cxnLst/>
                <a:rect l="l" t="t" r="r" b="b"/>
                <a:pathLst>
                  <a:path w="10342" h="12444" extrusionOk="0">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7"/>
              <p:cNvSpPr/>
              <p:nvPr/>
            </p:nvSpPr>
            <p:spPr>
              <a:xfrm>
                <a:off x="5834625" y="2812188"/>
                <a:ext cx="833331" cy="683762"/>
              </a:xfrm>
              <a:custGeom>
                <a:avLst/>
                <a:gdLst/>
                <a:ahLst/>
                <a:cxnLst/>
                <a:rect l="l" t="t" r="r" b="b"/>
                <a:pathLst>
                  <a:path w="13277" h="10894" extrusionOk="0">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7"/>
              <p:cNvSpPr/>
              <p:nvPr/>
            </p:nvSpPr>
            <p:spPr>
              <a:xfrm>
                <a:off x="5943459" y="2368377"/>
                <a:ext cx="584217" cy="1381897"/>
              </a:xfrm>
              <a:custGeom>
                <a:avLst/>
                <a:gdLst/>
                <a:ahLst/>
                <a:cxnLst/>
                <a:rect l="l" t="t" r="r" b="b"/>
                <a:pathLst>
                  <a:path w="9308" h="22017" extrusionOk="0">
                    <a:moveTo>
                      <a:pt x="4504" y="1"/>
                    </a:moveTo>
                    <a:lnTo>
                      <a:pt x="1" y="20982"/>
                    </a:lnTo>
                    <a:lnTo>
                      <a:pt x="4804" y="22016"/>
                    </a:lnTo>
                    <a:lnTo>
                      <a:pt x="9307" y="1035"/>
                    </a:lnTo>
                    <a:lnTo>
                      <a:pt x="450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7"/>
              <p:cNvSpPr/>
              <p:nvPr/>
            </p:nvSpPr>
            <p:spPr>
              <a:xfrm>
                <a:off x="5943459" y="2368377"/>
                <a:ext cx="584217" cy="1381897"/>
              </a:xfrm>
              <a:custGeom>
                <a:avLst/>
                <a:gdLst/>
                <a:ahLst/>
                <a:cxnLst/>
                <a:rect l="l" t="t" r="r" b="b"/>
                <a:pathLst>
                  <a:path w="9308" h="22017" extrusionOk="0">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7"/>
              <p:cNvSpPr/>
              <p:nvPr/>
            </p:nvSpPr>
            <p:spPr>
              <a:xfrm>
                <a:off x="5891113" y="3224679"/>
                <a:ext cx="376967" cy="253445"/>
              </a:xfrm>
              <a:custGeom>
                <a:avLst/>
                <a:gdLst/>
                <a:ahLst/>
                <a:cxnLst/>
                <a:rect l="l" t="t" r="r" b="b"/>
                <a:pathLst>
                  <a:path w="6006" h="4038" extrusionOk="0">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7"/>
              <p:cNvSpPr/>
              <p:nvPr/>
            </p:nvSpPr>
            <p:spPr>
              <a:xfrm>
                <a:off x="5815795" y="3080194"/>
                <a:ext cx="435526" cy="285330"/>
              </a:xfrm>
              <a:custGeom>
                <a:avLst/>
                <a:gdLst/>
                <a:ahLst/>
                <a:cxnLst/>
                <a:rect l="l" t="t" r="r" b="b"/>
                <a:pathLst>
                  <a:path w="6939" h="4546" extrusionOk="0">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7"/>
              <p:cNvSpPr/>
              <p:nvPr/>
            </p:nvSpPr>
            <p:spPr>
              <a:xfrm>
                <a:off x="5845232" y="2948137"/>
                <a:ext cx="420714" cy="296690"/>
              </a:xfrm>
              <a:custGeom>
                <a:avLst/>
                <a:gdLst/>
                <a:ahLst/>
                <a:cxnLst/>
                <a:rect l="l" t="t" r="r" b="b"/>
                <a:pathLst>
                  <a:path w="6703" h="4727" extrusionOk="0">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7"/>
              <p:cNvSpPr/>
              <p:nvPr/>
            </p:nvSpPr>
            <p:spPr>
              <a:xfrm>
                <a:off x="6159120" y="2864534"/>
                <a:ext cx="573735" cy="578819"/>
              </a:xfrm>
              <a:custGeom>
                <a:avLst/>
                <a:gdLst/>
                <a:ahLst/>
                <a:cxnLst/>
                <a:rect l="l" t="t" r="r" b="b"/>
                <a:pathLst>
                  <a:path w="9141" h="9222" extrusionOk="0">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7"/>
              <p:cNvSpPr/>
              <p:nvPr/>
            </p:nvSpPr>
            <p:spPr>
              <a:xfrm>
                <a:off x="5895318" y="2798003"/>
                <a:ext cx="404144" cy="336169"/>
              </a:xfrm>
              <a:custGeom>
                <a:avLst/>
                <a:gdLst/>
                <a:ahLst/>
                <a:cxnLst/>
                <a:rect l="l" t="t" r="r" b="b"/>
                <a:pathLst>
                  <a:path w="6439" h="5356" extrusionOk="0">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7"/>
              <p:cNvSpPr/>
              <p:nvPr/>
            </p:nvSpPr>
            <p:spPr>
              <a:xfrm>
                <a:off x="5029600" y="651065"/>
                <a:ext cx="788328" cy="1311224"/>
              </a:xfrm>
              <a:custGeom>
                <a:avLst/>
                <a:gdLst/>
                <a:ahLst/>
                <a:cxnLst/>
                <a:rect l="l" t="t" r="r" b="b"/>
                <a:pathLst>
                  <a:path w="12560" h="20891" extrusionOk="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7"/>
              <p:cNvSpPr/>
              <p:nvPr/>
            </p:nvSpPr>
            <p:spPr>
              <a:xfrm>
                <a:off x="5518477" y="666254"/>
                <a:ext cx="301523" cy="1296034"/>
              </a:xfrm>
              <a:custGeom>
                <a:avLst/>
                <a:gdLst/>
                <a:ahLst/>
                <a:cxnLst/>
                <a:rect l="l" t="t" r="r" b="b"/>
                <a:pathLst>
                  <a:path w="4804" h="20649" extrusionOk="0">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7"/>
              <p:cNvSpPr/>
              <p:nvPr/>
            </p:nvSpPr>
            <p:spPr>
              <a:xfrm>
                <a:off x="5097637" y="793667"/>
                <a:ext cx="425045" cy="814752"/>
              </a:xfrm>
              <a:custGeom>
                <a:avLst/>
                <a:gdLst/>
                <a:ahLst/>
                <a:cxnLst/>
                <a:rect l="l" t="t" r="r" b="b"/>
                <a:pathLst>
                  <a:path w="6772" h="12981" extrusionOk="0">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7"/>
              <p:cNvSpPr/>
              <p:nvPr/>
            </p:nvSpPr>
            <p:spPr>
              <a:xfrm>
                <a:off x="7205978" y="1172077"/>
                <a:ext cx="996206" cy="1118912"/>
              </a:xfrm>
              <a:custGeom>
                <a:avLst/>
                <a:gdLst/>
                <a:ahLst/>
                <a:cxnLst/>
                <a:rect l="l" t="t" r="r" b="b"/>
                <a:pathLst>
                  <a:path w="15872" h="17827" extrusionOk="0">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7"/>
              <p:cNvSpPr/>
              <p:nvPr/>
            </p:nvSpPr>
            <p:spPr>
              <a:xfrm>
                <a:off x="7205978" y="1175027"/>
                <a:ext cx="992440" cy="1115962"/>
              </a:xfrm>
              <a:custGeom>
                <a:avLst/>
                <a:gdLst/>
                <a:ahLst/>
                <a:cxnLst/>
                <a:rect l="l" t="t" r="r" b="b"/>
                <a:pathLst>
                  <a:path w="15812" h="17780" extrusionOk="0">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7"/>
              <p:cNvSpPr/>
              <p:nvPr/>
            </p:nvSpPr>
            <p:spPr>
              <a:xfrm>
                <a:off x="7293912" y="1313863"/>
                <a:ext cx="502497" cy="694495"/>
              </a:xfrm>
              <a:custGeom>
                <a:avLst/>
                <a:gdLst/>
                <a:ahLst/>
                <a:cxnLst/>
                <a:rect l="l" t="t" r="r" b="b"/>
                <a:pathLst>
                  <a:path w="8006" h="11065" extrusionOk="0">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7"/>
              <p:cNvSpPr/>
              <p:nvPr/>
            </p:nvSpPr>
            <p:spPr>
              <a:xfrm>
                <a:off x="5482889" y="530117"/>
                <a:ext cx="2342829" cy="1976784"/>
              </a:xfrm>
              <a:custGeom>
                <a:avLst/>
                <a:gdLst/>
                <a:ahLst/>
                <a:cxnLst/>
                <a:rect l="l" t="t" r="r" b="b"/>
                <a:pathLst>
                  <a:path w="37327" h="31495" extrusionOk="0">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7"/>
              <p:cNvSpPr/>
              <p:nvPr/>
            </p:nvSpPr>
            <p:spPr>
              <a:xfrm>
                <a:off x="5623169" y="942608"/>
                <a:ext cx="2202549" cy="1564292"/>
              </a:xfrm>
              <a:custGeom>
                <a:avLst/>
                <a:gdLst/>
                <a:ahLst/>
                <a:cxnLst/>
                <a:rect l="l" t="t" r="r" b="b"/>
                <a:pathLst>
                  <a:path w="35092" h="24923" extrusionOk="0">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7"/>
              <p:cNvSpPr/>
              <p:nvPr/>
            </p:nvSpPr>
            <p:spPr>
              <a:xfrm>
                <a:off x="5474479" y="439924"/>
                <a:ext cx="2487314" cy="708115"/>
              </a:xfrm>
              <a:custGeom>
                <a:avLst/>
                <a:gdLst/>
                <a:ahLst/>
                <a:cxnLst/>
                <a:rect l="l" t="t" r="r" b="b"/>
                <a:pathLst>
                  <a:path w="39629" h="11282" extrusionOk="0">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7"/>
              <p:cNvSpPr/>
              <p:nvPr/>
            </p:nvSpPr>
            <p:spPr>
              <a:xfrm>
                <a:off x="5484961" y="561563"/>
                <a:ext cx="2474761" cy="586476"/>
              </a:xfrm>
              <a:custGeom>
                <a:avLst/>
                <a:gdLst/>
                <a:ahLst/>
                <a:cxnLst/>
                <a:rect l="l" t="t" r="r" b="b"/>
                <a:pathLst>
                  <a:path w="39429" h="9344" extrusionOk="0">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7"/>
              <p:cNvSpPr/>
              <p:nvPr/>
            </p:nvSpPr>
            <p:spPr>
              <a:xfrm>
                <a:off x="5979047" y="2382436"/>
                <a:ext cx="724496" cy="357196"/>
              </a:xfrm>
              <a:custGeom>
                <a:avLst/>
                <a:gdLst/>
                <a:ahLst/>
                <a:cxnLst/>
                <a:rect l="l" t="t" r="r" b="b"/>
                <a:pathLst>
                  <a:path w="11543" h="5691" extrusionOk="0">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7"/>
              <p:cNvSpPr/>
              <p:nvPr/>
            </p:nvSpPr>
            <p:spPr>
              <a:xfrm>
                <a:off x="5989529" y="2500309"/>
                <a:ext cx="755753" cy="239762"/>
              </a:xfrm>
              <a:custGeom>
                <a:avLst/>
                <a:gdLst/>
                <a:ahLst/>
                <a:cxnLst/>
                <a:rect l="l" t="t" r="r" b="b"/>
                <a:pathLst>
                  <a:path w="12041" h="3820" extrusionOk="0">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7"/>
              <p:cNvSpPr/>
              <p:nvPr/>
            </p:nvSpPr>
            <p:spPr>
              <a:xfrm>
                <a:off x="5181366" y="3578548"/>
                <a:ext cx="1758738" cy="667380"/>
              </a:xfrm>
              <a:custGeom>
                <a:avLst/>
                <a:gdLst/>
                <a:ahLst/>
                <a:cxnLst/>
                <a:rect l="l" t="t" r="r" b="b"/>
                <a:pathLst>
                  <a:path w="28021" h="10633" extrusionOk="0">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7"/>
              <p:cNvSpPr/>
              <p:nvPr/>
            </p:nvSpPr>
            <p:spPr>
              <a:xfrm>
                <a:off x="5181366" y="3802556"/>
                <a:ext cx="1758738" cy="443811"/>
              </a:xfrm>
              <a:custGeom>
                <a:avLst/>
                <a:gdLst/>
                <a:ahLst/>
                <a:cxnLst/>
                <a:rect l="l" t="t" r="r" b="b"/>
                <a:pathLst>
                  <a:path w="28021" h="7071" extrusionOk="0">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7"/>
              <p:cNvSpPr/>
              <p:nvPr/>
            </p:nvSpPr>
            <p:spPr>
              <a:xfrm>
                <a:off x="5817866" y="1099646"/>
                <a:ext cx="345521" cy="430317"/>
              </a:xfrm>
              <a:custGeom>
                <a:avLst/>
                <a:gdLst/>
                <a:ahLst/>
                <a:cxnLst/>
                <a:rect l="l" t="t" r="r" b="b"/>
                <a:pathLst>
                  <a:path w="5505" h="6856" extrusionOk="0">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7"/>
              <p:cNvSpPr/>
              <p:nvPr/>
            </p:nvSpPr>
            <p:spPr>
              <a:xfrm>
                <a:off x="6113050" y="1164545"/>
                <a:ext cx="222000" cy="416697"/>
              </a:xfrm>
              <a:custGeom>
                <a:avLst/>
                <a:gdLst/>
                <a:ahLst/>
                <a:cxnLst/>
                <a:rect l="l" t="t" r="r" b="b"/>
                <a:pathLst>
                  <a:path w="3537" h="6639" extrusionOk="0">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7"/>
              <p:cNvSpPr/>
              <p:nvPr/>
            </p:nvSpPr>
            <p:spPr>
              <a:xfrm>
                <a:off x="6284713" y="1221034"/>
                <a:ext cx="278551" cy="410420"/>
              </a:xfrm>
              <a:custGeom>
                <a:avLst/>
                <a:gdLst/>
                <a:ahLst/>
                <a:cxnLst/>
                <a:rect l="l" t="t" r="r" b="b"/>
                <a:pathLst>
                  <a:path w="4438" h="6539" extrusionOk="0">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7"/>
              <p:cNvSpPr/>
              <p:nvPr/>
            </p:nvSpPr>
            <p:spPr>
              <a:xfrm>
                <a:off x="6527614" y="1271308"/>
                <a:ext cx="278488" cy="410420"/>
              </a:xfrm>
              <a:custGeom>
                <a:avLst/>
                <a:gdLst/>
                <a:ahLst/>
                <a:cxnLst/>
                <a:rect l="l" t="t" r="r" b="b"/>
                <a:pathLst>
                  <a:path w="4437" h="6539" extrusionOk="0">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7"/>
              <p:cNvSpPr/>
              <p:nvPr/>
            </p:nvSpPr>
            <p:spPr>
              <a:xfrm>
                <a:off x="6780933" y="1314428"/>
                <a:ext cx="270141" cy="399499"/>
              </a:xfrm>
              <a:custGeom>
                <a:avLst/>
                <a:gdLst/>
                <a:ahLst/>
                <a:cxnLst/>
                <a:rect l="l" t="t" r="r" b="b"/>
                <a:pathLst>
                  <a:path w="4304" h="6365" extrusionOk="0">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7"/>
              <p:cNvSpPr/>
              <p:nvPr/>
            </p:nvSpPr>
            <p:spPr>
              <a:xfrm>
                <a:off x="7009147" y="1364640"/>
                <a:ext cx="276417" cy="417576"/>
              </a:xfrm>
              <a:custGeom>
                <a:avLst/>
                <a:gdLst/>
                <a:ahLst/>
                <a:cxnLst/>
                <a:rect l="l" t="t" r="r" b="b"/>
                <a:pathLst>
                  <a:path w="4404" h="6653" extrusionOk="0">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7"/>
              <p:cNvSpPr/>
              <p:nvPr/>
            </p:nvSpPr>
            <p:spPr>
              <a:xfrm rot="2850461" flipH="1">
                <a:off x="6630604" y="2818526"/>
                <a:ext cx="2669954" cy="231191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4" name="Google Shape;1004;p37"/>
              <p:cNvGrpSpPr/>
              <p:nvPr/>
            </p:nvGrpSpPr>
            <p:grpSpPr>
              <a:xfrm rot="691039">
                <a:off x="6318192" y="1706464"/>
                <a:ext cx="311610" cy="201655"/>
                <a:chOff x="1190625" y="1167600"/>
                <a:chExt cx="5228350" cy="3383475"/>
              </a:xfrm>
            </p:grpSpPr>
            <p:sp>
              <p:nvSpPr>
                <p:cNvPr id="1005" name="Google Shape;1005;p37"/>
                <p:cNvSpPr/>
                <p:nvPr/>
              </p:nvSpPr>
              <p:spPr>
                <a:xfrm>
                  <a:off x="1190625" y="3012500"/>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7"/>
                <p:cNvSpPr/>
                <p:nvPr/>
              </p:nvSpPr>
              <p:spPr>
                <a:xfrm>
                  <a:off x="3035500" y="3012500"/>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7"/>
                <p:cNvSpPr/>
                <p:nvPr/>
              </p:nvSpPr>
              <p:spPr>
                <a:xfrm>
                  <a:off x="3035500" y="1167600"/>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7"/>
                <p:cNvSpPr/>
                <p:nvPr/>
              </p:nvSpPr>
              <p:spPr>
                <a:xfrm>
                  <a:off x="4880400" y="3012500"/>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09" name="Google Shape;1009;p37"/>
            <p:cNvSpPr/>
            <p:nvPr/>
          </p:nvSpPr>
          <p:spPr>
            <a:xfrm>
              <a:off x="7615675" y="4738650"/>
              <a:ext cx="842400" cy="250475"/>
            </a:xfrm>
            <a:custGeom>
              <a:avLst/>
              <a:gdLst/>
              <a:ahLst/>
              <a:cxnLst/>
              <a:rect l="l" t="t" r="r" b="b"/>
              <a:pathLst>
                <a:path w="33696" h="10019" extrusionOk="0">
                  <a:moveTo>
                    <a:pt x="33696" y="2240"/>
                  </a:moveTo>
                  <a:lnTo>
                    <a:pt x="0" y="10019"/>
                  </a:lnTo>
                  <a:lnTo>
                    <a:pt x="30851" y="0"/>
                  </a:lnTo>
                  <a:close/>
                </a:path>
              </a:pathLst>
            </a:custGeom>
            <a:solidFill>
              <a:schemeClr val="accent1"/>
            </a:solidFill>
            <a:ln>
              <a:noFill/>
            </a:ln>
          </p:spPr>
        </p:sp>
      </p:grpSp>
      <p:cxnSp>
        <p:nvCxnSpPr>
          <p:cNvPr id="1010" name="Google Shape;1010;p37"/>
          <p:cNvCxnSpPr/>
          <p:nvPr/>
        </p:nvCxnSpPr>
        <p:spPr>
          <a:xfrm rot="10800000">
            <a:off x="-21287" y="1433400"/>
            <a:ext cx="3556800" cy="0"/>
          </a:xfrm>
          <a:prstGeom prst="straightConnector1">
            <a:avLst/>
          </a:prstGeom>
          <a:noFill/>
          <a:ln w="19050" cap="flat" cmpd="sng">
            <a:solidFill>
              <a:schemeClr val="accent1"/>
            </a:solidFill>
            <a:prstDash val="solid"/>
            <a:round/>
            <a:headEnd type="none" w="sm" len="sm"/>
            <a:tailEnd type="none" w="sm" len="sm"/>
          </a:ln>
        </p:spPr>
      </p:cxnSp>
      <p:sp>
        <p:nvSpPr>
          <p:cNvPr id="1011" name="Google Shape;1011;p37"/>
          <p:cNvSpPr/>
          <p:nvPr/>
        </p:nvSpPr>
        <p:spPr>
          <a:xfrm rot="10800000" flipH="1">
            <a:off x="3535525" y="1359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Theo </a:t>
            </a:r>
            <a:r>
              <a:rPr lang="en-US" sz="2800" dirty="0" err="1">
                <a:solidFill>
                  <a:schemeClr val="accent4"/>
                </a:solidFill>
              </a:rPr>
              <a:t>loại</a:t>
            </a:r>
            <a:r>
              <a:rPr lang="en-US" sz="2800" dirty="0">
                <a:solidFill>
                  <a:schemeClr val="accent4"/>
                </a:solidFill>
              </a:rPr>
              <a:t> discount</a:t>
            </a:r>
            <a:endParaRPr sz="2800" dirty="0">
              <a:solidFill>
                <a:schemeClr val="accent4"/>
              </a:solidFill>
            </a:endParaRPr>
          </a:p>
        </p:txBody>
      </p:sp>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0" y="2321655"/>
            <a:ext cx="3351992" cy="1292631"/>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200" dirty="0" err="1">
                <a:solidFill>
                  <a:srgbClr val="FFFFFF"/>
                </a:solidFill>
              </a:rPr>
              <a:t>Các</a:t>
            </a:r>
            <a:r>
              <a:rPr lang="en-US" sz="1200" dirty="0">
                <a:solidFill>
                  <a:srgbClr val="FFFFFF"/>
                </a:solidFill>
              </a:rPr>
              <a:t> voucher </a:t>
            </a:r>
            <a:r>
              <a:rPr lang="en-US" sz="1200" dirty="0" err="1">
                <a:solidFill>
                  <a:srgbClr val="FFFFFF"/>
                </a:solidFill>
              </a:rPr>
              <a:t>chủ</a:t>
            </a:r>
            <a:r>
              <a:rPr lang="en-US" sz="1200" dirty="0">
                <a:solidFill>
                  <a:srgbClr val="FFFFFF"/>
                </a:solidFill>
              </a:rPr>
              <a:t> </a:t>
            </a:r>
            <a:r>
              <a:rPr lang="en-US" sz="1200" dirty="0" err="1">
                <a:solidFill>
                  <a:srgbClr val="FFFFFF"/>
                </a:solidFill>
              </a:rPr>
              <a:t>yếu</a:t>
            </a:r>
            <a:r>
              <a:rPr lang="en-US" sz="1200" dirty="0">
                <a:solidFill>
                  <a:srgbClr val="FFFFFF"/>
                </a:solidFill>
              </a:rPr>
              <a:t> </a:t>
            </a:r>
            <a:r>
              <a:rPr lang="en-US" sz="1200" dirty="0" err="1">
                <a:solidFill>
                  <a:srgbClr val="FFFFFF"/>
                </a:solidFill>
              </a:rPr>
              <a:t>sẽ</a:t>
            </a:r>
            <a:r>
              <a:rPr lang="en-US" sz="1200" dirty="0">
                <a:solidFill>
                  <a:srgbClr val="FFFFFF"/>
                </a:solidFill>
              </a:rPr>
              <a:t> </a:t>
            </a:r>
            <a:r>
              <a:rPr lang="en-US" sz="1200" dirty="0" err="1">
                <a:solidFill>
                  <a:srgbClr val="FFFFFF"/>
                </a:solidFill>
              </a:rPr>
              <a:t>tập</a:t>
            </a:r>
            <a:r>
              <a:rPr lang="en-US" sz="1200" dirty="0">
                <a:solidFill>
                  <a:srgbClr val="FFFFFF"/>
                </a:solidFill>
              </a:rPr>
              <a:t> </a:t>
            </a:r>
            <a:r>
              <a:rPr lang="en-US" sz="1200" dirty="0" err="1">
                <a:solidFill>
                  <a:srgbClr val="FFFFFF"/>
                </a:solidFill>
              </a:rPr>
              <a:t>trung</a:t>
            </a:r>
            <a:r>
              <a:rPr lang="en-US" sz="1200" dirty="0">
                <a:solidFill>
                  <a:srgbClr val="FFFFFF"/>
                </a:solidFill>
              </a:rPr>
              <a:t> vào </a:t>
            </a:r>
            <a:r>
              <a:rPr lang="en-US" sz="1200" dirty="0" err="1">
                <a:solidFill>
                  <a:srgbClr val="FFFFFF"/>
                </a:solidFill>
              </a:rPr>
              <a:t>các</a:t>
            </a:r>
            <a:r>
              <a:rPr lang="en-US" sz="1200" dirty="0">
                <a:solidFill>
                  <a:srgbClr val="FFFFFF"/>
                </a:solidFill>
              </a:rPr>
              <a:t> </a:t>
            </a:r>
            <a:r>
              <a:rPr lang="en-US" sz="1200" dirty="0" err="1">
                <a:solidFill>
                  <a:srgbClr val="FFFFFF"/>
                </a:solidFill>
              </a:rPr>
              <a:t>hình</a:t>
            </a:r>
            <a:r>
              <a:rPr lang="en-US" sz="1200" dirty="0">
                <a:solidFill>
                  <a:srgbClr val="FFFFFF"/>
                </a:solidFill>
              </a:rPr>
              <a:t> </a:t>
            </a:r>
            <a:r>
              <a:rPr lang="en-US" sz="1200" dirty="0" err="1">
                <a:solidFill>
                  <a:srgbClr val="FFFFFF"/>
                </a:solidFill>
              </a:rPr>
              <a:t>thức</a:t>
            </a:r>
            <a:r>
              <a:rPr lang="en-US" sz="1200" dirty="0">
                <a:solidFill>
                  <a:srgbClr val="FFFFFF"/>
                </a:solidFill>
              </a:rPr>
              <a:t>:</a:t>
            </a:r>
          </a:p>
          <a:p>
            <a:pPr marL="171450" lvl="0" indent="-171450" algn="l" rtl="0">
              <a:spcBef>
                <a:spcPts val="0"/>
              </a:spcBef>
              <a:spcAft>
                <a:spcPts val="0"/>
              </a:spcAft>
              <a:buFont typeface="Arial" panose="020B0604020202020204" pitchFamily="34" charset="0"/>
              <a:buChar char="•"/>
            </a:pPr>
            <a:r>
              <a:rPr lang="en-US" sz="1200" dirty="0">
                <a:solidFill>
                  <a:srgbClr val="FFFFFF"/>
                </a:solidFill>
              </a:rPr>
              <a:t>Hoàn </a:t>
            </a:r>
            <a:r>
              <a:rPr lang="en-US" sz="1200" dirty="0" err="1">
                <a:solidFill>
                  <a:srgbClr val="FFFFFF"/>
                </a:solidFill>
              </a:rPr>
              <a:t>tiền</a:t>
            </a:r>
            <a:endParaRPr lang="en-US" sz="1200" dirty="0">
              <a:solidFill>
                <a:srgbClr val="FFFFFF"/>
              </a:solidFill>
            </a:endParaRPr>
          </a:p>
          <a:p>
            <a:pPr marL="171450" lvl="0" indent="-171450" algn="l" rtl="0">
              <a:spcBef>
                <a:spcPts val="0"/>
              </a:spcBef>
              <a:spcAft>
                <a:spcPts val="0"/>
              </a:spcAft>
              <a:buFont typeface="Arial" panose="020B0604020202020204" pitchFamily="34" charset="0"/>
              <a:buChar char="•"/>
            </a:pPr>
            <a:r>
              <a:rPr lang="en-US" sz="1200" dirty="0">
                <a:solidFill>
                  <a:srgbClr val="FFFFFF"/>
                </a:solidFill>
              </a:rPr>
              <a:t>Quy </a:t>
            </a:r>
            <a:r>
              <a:rPr lang="en-US" sz="1200" dirty="0" err="1">
                <a:solidFill>
                  <a:srgbClr val="FFFFFF"/>
                </a:solidFill>
              </a:rPr>
              <a:t>đổi</a:t>
            </a:r>
            <a:r>
              <a:rPr lang="en-US" sz="1200" dirty="0">
                <a:solidFill>
                  <a:srgbClr val="FFFFFF"/>
                </a:solidFill>
              </a:rPr>
              <a:t> </a:t>
            </a:r>
            <a:r>
              <a:rPr lang="en-US" sz="1200" dirty="0" err="1">
                <a:solidFill>
                  <a:srgbClr val="FFFFFF"/>
                </a:solidFill>
              </a:rPr>
              <a:t>theo</a:t>
            </a:r>
            <a:r>
              <a:rPr lang="en-US" sz="1200" dirty="0">
                <a:solidFill>
                  <a:srgbClr val="FFFFFF"/>
                </a:solidFill>
              </a:rPr>
              <a:t> </a:t>
            </a:r>
            <a:r>
              <a:rPr lang="en-US" sz="1200" dirty="0" err="1">
                <a:solidFill>
                  <a:srgbClr val="FFFFFF"/>
                </a:solidFill>
              </a:rPr>
              <a:t>phần</a:t>
            </a:r>
            <a:r>
              <a:rPr lang="en-US" sz="1200" dirty="0">
                <a:solidFill>
                  <a:srgbClr val="FFFFFF"/>
                </a:solidFill>
              </a:rPr>
              <a:t> </a:t>
            </a:r>
            <a:r>
              <a:rPr lang="en-US" sz="1200" dirty="0" err="1">
                <a:solidFill>
                  <a:srgbClr val="FFFFFF"/>
                </a:solidFill>
              </a:rPr>
              <a:t>trăm</a:t>
            </a:r>
            <a:r>
              <a:rPr lang="en-US" sz="1200" dirty="0">
                <a:solidFill>
                  <a:srgbClr val="FFFFFF"/>
                </a:solidFill>
              </a:rPr>
              <a:t> </a:t>
            </a:r>
            <a:r>
              <a:rPr lang="en-US" sz="1200" dirty="0" err="1">
                <a:solidFill>
                  <a:srgbClr val="FFFFFF"/>
                </a:solidFill>
              </a:rPr>
              <a:t>giá</a:t>
            </a:r>
            <a:r>
              <a:rPr lang="en-US" sz="1200" dirty="0">
                <a:solidFill>
                  <a:srgbClr val="FFFFFF"/>
                </a:solidFill>
              </a:rPr>
              <a:t> </a:t>
            </a:r>
            <a:r>
              <a:rPr lang="en-US" sz="1200" dirty="0" err="1">
                <a:solidFill>
                  <a:srgbClr val="FFFFFF"/>
                </a:solidFill>
              </a:rPr>
              <a:t>trị</a:t>
            </a:r>
            <a:r>
              <a:rPr lang="en-US" sz="1200" dirty="0">
                <a:solidFill>
                  <a:srgbClr val="FFFFFF"/>
                </a:solidFill>
              </a:rPr>
              <a:t> </a:t>
            </a:r>
            <a:r>
              <a:rPr lang="en-US" sz="1200" dirty="0" err="1">
                <a:solidFill>
                  <a:srgbClr val="FFFFFF"/>
                </a:solidFill>
              </a:rPr>
              <a:t>đơn</a:t>
            </a:r>
            <a:r>
              <a:rPr lang="en-US" sz="1200" dirty="0">
                <a:solidFill>
                  <a:srgbClr val="FFFFFF"/>
                </a:solidFill>
              </a:rPr>
              <a:t> </a:t>
            </a:r>
            <a:r>
              <a:rPr lang="en-US" sz="1200" dirty="0" err="1">
                <a:solidFill>
                  <a:srgbClr val="FFFFFF"/>
                </a:solidFill>
              </a:rPr>
              <a:t>hàng</a:t>
            </a:r>
            <a:endParaRPr lang="en-US" sz="1200" dirty="0">
              <a:solidFill>
                <a:srgbClr val="FFFFFF"/>
              </a:solidFill>
            </a:endParaRPr>
          </a:p>
          <a:p>
            <a:pPr marL="171450" lvl="0" indent="-171450" algn="l" rtl="0">
              <a:spcBef>
                <a:spcPts val="0"/>
              </a:spcBef>
              <a:spcAft>
                <a:spcPts val="0"/>
              </a:spcAft>
              <a:buFont typeface="Arial" panose="020B0604020202020204" pitchFamily="34" charset="0"/>
              <a:buChar char="•"/>
            </a:pPr>
            <a:r>
              <a:rPr lang="en-US" sz="1200" dirty="0" err="1">
                <a:solidFill>
                  <a:srgbClr val="FFFFFF"/>
                </a:solidFill>
              </a:rPr>
              <a:t>Thẻ</a:t>
            </a:r>
            <a:r>
              <a:rPr lang="en-US" sz="1200" dirty="0">
                <a:solidFill>
                  <a:srgbClr val="FFFFFF"/>
                </a:solidFill>
              </a:rPr>
              <a:t> </a:t>
            </a:r>
            <a:r>
              <a:rPr lang="en-US" sz="1200" dirty="0" err="1">
                <a:solidFill>
                  <a:srgbClr val="FFFFFF"/>
                </a:solidFill>
              </a:rPr>
              <a:t>điện</a:t>
            </a:r>
            <a:r>
              <a:rPr lang="en-US" sz="1200" dirty="0">
                <a:solidFill>
                  <a:srgbClr val="FFFFFF"/>
                </a:solidFill>
              </a:rPr>
              <a:t> </a:t>
            </a:r>
            <a:r>
              <a:rPr lang="en-US" sz="1200" dirty="0" err="1">
                <a:solidFill>
                  <a:srgbClr val="FFFFFF"/>
                </a:solidFill>
              </a:rPr>
              <a:t>thoại</a:t>
            </a:r>
            <a:r>
              <a:rPr lang="en-US" sz="1200" dirty="0">
                <a:solidFill>
                  <a:srgbClr val="FFFFFF"/>
                </a:solidFill>
              </a:rPr>
              <a:t>, </a:t>
            </a:r>
            <a:r>
              <a:rPr lang="en-US" sz="1200" dirty="0" err="1">
                <a:solidFill>
                  <a:srgbClr val="FFFFFF"/>
                </a:solidFill>
              </a:rPr>
              <a:t>thẻ</a:t>
            </a:r>
            <a:r>
              <a:rPr lang="en-US" sz="1200" dirty="0">
                <a:solidFill>
                  <a:srgbClr val="FFFFFF"/>
                </a:solidFill>
              </a:rPr>
              <a:t> </a:t>
            </a:r>
            <a:r>
              <a:rPr lang="en-US" sz="1200" dirty="0" err="1">
                <a:solidFill>
                  <a:srgbClr val="FFFFFF"/>
                </a:solidFill>
              </a:rPr>
              <a:t>mua</a:t>
            </a:r>
            <a:r>
              <a:rPr lang="en-US" sz="1200" dirty="0">
                <a:solidFill>
                  <a:srgbClr val="FFFFFF"/>
                </a:solidFill>
              </a:rPr>
              <a:t> </a:t>
            </a:r>
            <a:r>
              <a:rPr lang="en-US" sz="1200" dirty="0" err="1">
                <a:solidFill>
                  <a:srgbClr val="FFFFFF"/>
                </a:solidFill>
              </a:rPr>
              <a:t>hàng</a:t>
            </a:r>
            <a:r>
              <a:rPr lang="en-US" sz="1200" dirty="0">
                <a:solidFill>
                  <a:srgbClr val="FFFFFF"/>
                </a:solidFill>
              </a:rPr>
              <a:t> </a:t>
            </a:r>
            <a:r>
              <a:rPr lang="en-US" sz="1200" dirty="0" err="1">
                <a:solidFill>
                  <a:srgbClr val="FFFFFF"/>
                </a:solidFill>
              </a:rPr>
              <a:t>khác</a:t>
            </a:r>
            <a:r>
              <a:rPr lang="en-US" sz="1200" dirty="0">
                <a:solidFill>
                  <a:srgbClr val="FFFFFF"/>
                </a:solidFill>
              </a:rPr>
              <a:t> </a:t>
            </a:r>
            <a:r>
              <a:rPr lang="en-US" sz="1200" dirty="0" err="1">
                <a:solidFill>
                  <a:srgbClr val="FFFFFF"/>
                </a:solidFill>
              </a:rPr>
              <a:t>với</a:t>
            </a:r>
            <a:r>
              <a:rPr lang="en-US" sz="1200" dirty="0">
                <a:solidFill>
                  <a:srgbClr val="FFFFFF"/>
                </a:solidFill>
              </a:rPr>
              <a:t> </a:t>
            </a:r>
            <a:r>
              <a:rPr lang="en-US" sz="1200" dirty="0" err="1">
                <a:solidFill>
                  <a:srgbClr val="FFFFFF"/>
                </a:solidFill>
              </a:rPr>
              <a:t>mức</a:t>
            </a:r>
            <a:r>
              <a:rPr lang="en-US" sz="1200" dirty="0">
                <a:solidFill>
                  <a:srgbClr val="FFFFFF"/>
                </a:solidFill>
              </a:rPr>
              <a:t> </a:t>
            </a:r>
            <a:r>
              <a:rPr lang="en-US" sz="1200" dirty="0" err="1">
                <a:solidFill>
                  <a:srgbClr val="FFFFFF"/>
                </a:solidFill>
              </a:rPr>
              <a:t>giá</a:t>
            </a:r>
            <a:r>
              <a:rPr lang="en-US" sz="1200" dirty="0">
                <a:solidFill>
                  <a:srgbClr val="FFFFFF"/>
                </a:solidFill>
              </a:rPr>
              <a:t> </a:t>
            </a:r>
            <a:r>
              <a:rPr lang="en-US" sz="1200" dirty="0" err="1">
                <a:solidFill>
                  <a:srgbClr val="FFFFFF"/>
                </a:solidFill>
              </a:rPr>
              <a:t>trị</a:t>
            </a:r>
            <a:r>
              <a:rPr lang="en-US" sz="1200" dirty="0">
                <a:solidFill>
                  <a:srgbClr val="FFFFFF"/>
                </a:solidFill>
              </a:rPr>
              <a:t> </a:t>
            </a:r>
            <a:r>
              <a:rPr lang="en-US" sz="1200" dirty="0" err="1">
                <a:solidFill>
                  <a:srgbClr val="FFFFFF"/>
                </a:solidFill>
              </a:rPr>
              <a:t>nhất</a:t>
            </a:r>
            <a:r>
              <a:rPr lang="en-US" sz="1200" dirty="0">
                <a:solidFill>
                  <a:srgbClr val="FFFFFF"/>
                </a:solidFill>
              </a:rPr>
              <a:t> </a:t>
            </a:r>
            <a:r>
              <a:rPr lang="en-US" sz="1200" dirty="0" err="1">
                <a:solidFill>
                  <a:srgbClr val="FFFFFF"/>
                </a:solidFill>
              </a:rPr>
              <a:t>định</a:t>
            </a:r>
            <a:endParaRPr sz="1200" dirty="0">
              <a:solidFill>
                <a:srgbClr val="FFFFFF"/>
              </a:solidFill>
            </a:endParaRPr>
          </a:p>
        </p:txBody>
      </p:sp>
      <p:pic>
        <p:nvPicPr>
          <p:cNvPr id="4" name="Picture 3">
            <a:extLst>
              <a:ext uri="{FF2B5EF4-FFF2-40B4-BE49-F238E27FC236}">
                <a16:creationId xmlns:a16="http://schemas.microsoft.com/office/drawing/2014/main" id="{531EC047-F900-0C6D-9374-38371D3A4BD6}"/>
              </a:ext>
            </a:extLst>
          </p:cNvPr>
          <p:cNvPicPr>
            <a:picLocks noChangeAspect="1"/>
          </p:cNvPicPr>
          <p:nvPr/>
        </p:nvPicPr>
        <p:blipFill>
          <a:blip r:embed="rId3"/>
          <a:stretch>
            <a:fillRect/>
          </a:stretch>
        </p:blipFill>
        <p:spPr>
          <a:xfrm>
            <a:off x="3351992" y="1334259"/>
            <a:ext cx="5792008" cy="3362794"/>
          </a:xfrm>
          <a:prstGeom prst="rect">
            <a:avLst/>
          </a:prstGeom>
        </p:spPr>
      </p:pic>
    </p:spTree>
    <p:extLst>
      <p:ext uri="{BB962C8B-B14F-4D97-AF65-F5344CB8AC3E}">
        <p14:creationId xmlns:p14="http://schemas.microsoft.com/office/powerpoint/2010/main" val="222078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54864" y="4102363"/>
            <a:ext cx="9085478" cy="1107965"/>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200" dirty="0">
                <a:solidFill>
                  <a:srgbClr val="FFFFFF"/>
                </a:solidFill>
              </a:rPr>
              <a:t>Số lượng giao dịch và người dùng có xu hướng tăng từ ngày 15/01 đến trước ngày 09/02. Từ ngày 09/02 – 13/02 giảm rất sâu, sau đó tăng lại.</a:t>
            </a:r>
          </a:p>
          <a:p>
            <a:pPr marL="285750" lvl="0" indent="-285750" algn="l" rtl="0">
              <a:spcBef>
                <a:spcPts val="0"/>
              </a:spcBef>
              <a:spcAft>
                <a:spcPts val="0"/>
              </a:spcAft>
              <a:buFont typeface="Arial" panose="020B0604020202020204" pitchFamily="34" charset="0"/>
              <a:buChar char="•"/>
            </a:pPr>
            <a:r>
              <a:rPr lang="en" sz="1200" dirty="0">
                <a:solidFill>
                  <a:srgbClr val="FFFFFF"/>
                </a:solidFill>
              </a:rPr>
              <a:t>Điều này có thể lý giải được vì đây là khoảng thời gian trước, trong và sau Tết âm lịch 2024. Trước Tết nhu cầu sắm sửa, sử dụng dịch vụ của người dùng sẽ tăng cao hơn bình thường. Trong Tết các hoạt động mua bán tạm giảm đi rất nhiều. Sau Tết cuộc sống trở lại bình thường nên nhu cầu sử dụng tăng trở lại</a:t>
            </a:r>
            <a:endParaRPr sz="1200" dirty="0">
              <a:solidFill>
                <a:srgbClr val="FFFFFF"/>
              </a:solidFill>
            </a:endParaRPr>
          </a:p>
        </p:txBody>
      </p:sp>
      <p:pic>
        <p:nvPicPr>
          <p:cNvPr id="4" name="Picture 3">
            <a:extLst>
              <a:ext uri="{FF2B5EF4-FFF2-40B4-BE49-F238E27FC236}">
                <a16:creationId xmlns:a16="http://schemas.microsoft.com/office/drawing/2014/main" id="{0CBC9D57-6CE6-0698-CFE7-BB92ABF7BE3C}"/>
              </a:ext>
            </a:extLst>
          </p:cNvPr>
          <p:cNvPicPr>
            <a:picLocks noChangeAspect="1"/>
          </p:cNvPicPr>
          <p:nvPr/>
        </p:nvPicPr>
        <p:blipFill>
          <a:blip r:embed="rId3"/>
          <a:stretch>
            <a:fillRect/>
          </a:stretch>
        </p:blipFill>
        <p:spPr>
          <a:xfrm>
            <a:off x="0" y="1010504"/>
            <a:ext cx="9144000" cy="3119319"/>
          </a:xfrm>
          <a:prstGeom prst="rect">
            <a:avLst/>
          </a:prstGeom>
        </p:spPr>
      </p:pic>
      <p:sp>
        <p:nvSpPr>
          <p:cNvPr id="6" name="Google Shape;639;p2">
            <a:extLst>
              <a:ext uri="{FF2B5EF4-FFF2-40B4-BE49-F238E27FC236}">
                <a16:creationId xmlns:a16="http://schemas.microsoft.com/office/drawing/2014/main" id="{741723E1-7B6D-043E-0847-14895B5A366D}"/>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800" dirty="0">
                <a:solidFill>
                  <a:schemeClr val="accent4"/>
                </a:solidFill>
              </a:rPr>
              <a:t>Theo thời gian</a:t>
            </a:r>
            <a:endParaRPr sz="2800" dirty="0">
              <a:solidFill>
                <a:schemeClr val="accent4"/>
              </a:solidFill>
            </a:endParaRPr>
          </a:p>
        </p:txBody>
      </p:sp>
    </p:spTree>
    <p:extLst>
      <p:ext uri="{BB962C8B-B14F-4D97-AF65-F5344CB8AC3E}">
        <p14:creationId xmlns:p14="http://schemas.microsoft.com/office/powerpoint/2010/main" val="87429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6" name="Google Shape;676;p2"/>
          <p:cNvSpPr txBox="1"/>
          <p:nvPr/>
        </p:nvSpPr>
        <p:spPr>
          <a:xfrm>
            <a:off x="38376" y="4454711"/>
            <a:ext cx="4372694" cy="738633"/>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 sz="1200" dirty="0">
                <a:solidFill>
                  <a:srgbClr val="FFFFFF"/>
                </a:solidFill>
              </a:rPr>
              <a:t>Tỉ lệ nữ giới sử dụng dịch vụ cao hơn 80% so với nam giới</a:t>
            </a:r>
          </a:p>
          <a:p>
            <a:pPr marL="171450" lvl="0" indent="-171450" algn="l" rtl="0">
              <a:spcBef>
                <a:spcPts val="0"/>
              </a:spcBef>
              <a:spcAft>
                <a:spcPts val="0"/>
              </a:spcAft>
              <a:buFont typeface="Arial" panose="020B0604020202020204" pitchFamily="34" charset="0"/>
              <a:buChar char="•"/>
            </a:pPr>
            <a:r>
              <a:rPr lang="en" sz="1200" dirty="0">
                <a:solidFill>
                  <a:srgbClr val="FFFFFF"/>
                </a:solidFill>
              </a:rPr>
              <a:t>Độ đa dạng trong các voucher sử dụng ~ độ đa dạng về ngành hàng là tương đương nhau giữa 2 giới</a:t>
            </a:r>
          </a:p>
        </p:txBody>
      </p:sp>
      <p:sp>
        <p:nvSpPr>
          <p:cNvPr id="7" name="Google Shape;676;p2">
            <a:extLst>
              <a:ext uri="{FF2B5EF4-FFF2-40B4-BE49-F238E27FC236}">
                <a16:creationId xmlns:a16="http://schemas.microsoft.com/office/drawing/2014/main" id="{4B043748-85A3-1288-F357-3D12ED3B4BFD}"/>
              </a:ext>
            </a:extLst>
          </p:cNvPr>
          <p:cNvSpPr txBox="1"/>
          <p:nvPr/>
        </p:nvSpPr>
        <p:spPr>
          <a:xfrm>
            <a:off x="4637837" y="4465355"/>
            <a:ext cx="4478760" cy="738633"/>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 sz="1200" dirty="0">
                <a:solidFill>
                  <a:srgbClr val="FFFFFF"/>
                </a:solidFill>
              </a:rPr>
              <a:t>Nhóm tuổi trong độ tuổi lao động sử dụng dịch vụ nhiều nhất</a:t>
            </a:r>
          </a:p>
          <a:p>
            <a:pPr marL="171450" lvl="0" indent="-171450" algn="l" rtl="0">
              <a:spcBef>
                <a:spcPts val="0"/>
              </a:spcBef>
              <a:spcAft>
                <a:spcPts val="0"/>
              </a:spcAft>
              <a:buFont typeface="Arial" panose="020B0604020202020204" pitchFamily="34" charset="0"/>
              <a:buChar char="•"/>
            </a:pPr>
            <a:r>
              <a:rPr lang="en" sz="1200" dirty="0">
                <a:solidFill>
                  <a:srgbClr val="FFFFFF"/>
                </a:solidFill>
              </a:rPr>
              <a:t>Nhóm tuổi già (O55), tuổi thiếu niên và trong độ tuổi đi học (U18 và 18_24) sử dụng dịch vụ ít hơn do nhu cầu ít hơn</a:t>
            </a:r>
          </a:p>
        </p:txBody>
      </p:sp>
      <p:pic>
        <p:nvPicPr>
          <p:cNvPr id="9" name="Picture 8">
            <a:extLst>
              <a:ext uri="{FF2B5EF4-FFF2-40B4-BE49-F238E27FC236}">
                <a16:creationId xmlns:a16="http://schemas.microsoft.com/office/drawing/2014/main" id="{AC6F2D76-5FAB-2CB7-A18E-8DB6ECD15AA4}"/>
              </a:ext>
            </a:extLst>
          </p:cNvPr>
          <p:cNvPicPr>
            <a:picLocks noChangeAspect="1"/>
          </p:cNvPicPr>
          <p:nvPr/>
        </p:nvPicPr>
        <p:blipFill>
          <a:blip r:embed="rId3"/>
          <a:stretch>
            <a:fillRect/>
          </a:stretch>
        </p:blipFill>
        <p:spPr>
          <a:xfrm>
            <a:off x="4905267" y="1137614"/>
            <a:ext cx="3943900" cy="3324689"/>
          </a:xfrm>
          <a:prstGeom prst="rect">
            <a:avLst/>
          </a:prstGeom>
        </p:spPr>
      </p:pic>
      <p:pic>
        <p:nvPicPr>
          <p:cNvPr id="11" name="Picture 10">
            <a:extLst>
              <a:ext uri="{FF2B5EF4-FFF2-40B4-BE49-F238E27FC236}">
                <a16:creationId xmlns:a16="http://schemas.microsoft.com/office/drawing/2014/main" id="{97AD5B55-5688-3BCA-1781-BCD92535F9FF}"/>
              </a:ext>
            </a:extLst>
          </p:cNvPr>
          <p:cNvPicPr>
            <a:picLocks noChangeAspect="1"/>
          </p:cNvPicPr>
          <p:nvPr/>
        </p:nvPicPr>
        <p:blipFill>
          <a:blip r:embed="rId4"/>
          <a:stretch>
            <a:fillRect/>
          </a:stretch>
        </p:blipFill>
        <p:spPr>
          <a:xfrm>
            <a:off x="323807" y="1115277"/>
            <a:ext cx="3943900" cy="3343742"/>
          </a:xfrm>
          <a:prstGeom prst="rect">
            <a:avLst/>
          </a:prstGeom>
        </p:spPr>
      </p:pic>
      <p:sp>
        <p:nvSpPr>
          <p:cNvPr id="4" name="Google Shape;639;p2">
            <a:extLst>
              <a:ext uri="{FF2B5EF4-FFF2-40B4-BE49-F238E27FC236}">
                <a16:creationId xmlns:a16="http://schemas.microsoft.com/office/drawing/2014/main" id="{B3D0308F-B243-2352-252F-01EFF4105BDE}"/>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Theo </a:t>
            </a:r>
            <a:r>
              <a:rPr lang="en-US" sz="2800" dirty="0" err="1">
                <a:solidFill>
                  <a:schemeClr val="accent4"/>
                </a:solidFill>
              </a:rPr>
              <a:t>giới</a:t>
            </a:r>
            <a:r>
              <a:rPr lang="en-US" sz="2800" dirty="0">
                <a:solidFill>
                  <a:schemeClr val="accent4"/>
                </a:solidFill>
              </a:rPr>
              <a:t> </a:t>
            </a:r>
            <a:r>
              <a:rPr lang="en-US" sz="2800" dirty="0" err="1">
                <a:solidFill>
                  <a:schemeClr val="accent4"/>
                </a:solidFill>
              </a:rPr>
              <a:t>tính</a:t>
            </a:r>
            <a:r>
              <a:rPr lang="en-US" sz="2800" dirty="0">
                <a:solidFill>
                  <a:schemeClr val="accent4"/>
                </a:solidFill>
              </a:rPr>
              <a:t> </a:t>
            </a:r>
            <a:r>
              <a:rPr lang="en-US" sz="2800" dirty="0" err="1">
                <a:solidFill>
                  <a:schemeClr val="accent4"/>
                </a:solidFill>
              </a:rPr>
              <a:t>và</a:t>
            </a:r>
            <a:r>
              <a:rPr lang="en-US" sz="2800" dirty="0">
                <a:solidFill>
                  <a:schemeClr val="accent4"/>
                </a:solidFill>
              </a:rPr>
              <a:t> </a:t>
            </a:r>
            <a:r>
              <a:rPr lang="en-US" sz="2800" dirty="0" err="1">
                <a:solidFill>
                  <a:schemeClr val="accent4"/>
                </a:solidFill>
              </a:rPr>
              <a:t>nhóm</a:t>
            </a:r>
            <a:r>
              <a:rPr lang="en-US" sz="2800" dirty="0">
                <a:solidFill>
                  <a:schemeClr val="accent4"/>
                </a:solidFill>
              </a:rPr>
              <a:t> </a:t>
            </a:r>
            <a:r>
              <a:rPr lang="en-US" sz="2800" dirty="0" err="1">
                <a:solidFill>
                  <a:schemeClr val="accent4"/>
                </a:solidFill>
              </a:rPr>
              <a:t>tuổi</a:t>
            </a:r>
            <a:endParaRPr sz="2800" dirty="0">
              <a:solidFill>
                <a:schemeClr val="accent4"/>
              </a:solidFill>
            </a:endParaRPr>
          </a:p>
        </p:txBody>
      </p:sp>
    </p:spTree>
    <p:extLst>
      <p:ext uri="{BB962C8B-B14F-4D97-AF65-F5344CB8AC3E}">
        <p14:creationId xmlns:p14="http://schemas.microsoft.com/office/powerpoint/2010/main" val="42104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1" y="4422906"/>
            <a:ext cx="4842978" cy="738633"/>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Ở Hà Nội có số lượng giao dịch và số lượng voucher sử dụng cao nhất, trong đó số lượng giao dịch gấp rưỡi 2 tỉnh tiếp theo là Đà Nẵng và Hồ Chí Minh và bằng tổng các tỉnh thành khác ở cả 3 miền</a:t>
            </a:r>
          </a:p>
        </p:txBody>
      </p:sp>
      <p:pic>
        <p:nvPicPr>
          <p:cNvPr id="9" name="Picture 8">
            <a:extLst>
              <a:ext uri="{FF2B5EF4-FFF2-40B4-BE49-F238E27FC236}">
                <a16:creationId xmlns:a16="http://schemas.microsoft.com/office/drawing/2014/main" id="{9A835641-D949-0A82-04BC-5018B8D045BF}"/>
              </a:ext>
            </a:extLst>
          </p:cNvPr>
          <p:cNvPicPr>
            <a:picLocks noChangeAspect="1"/>
          </p:cNvPicPr>
          <p:nvPr/>
        </p:nvPicPr>
        <p:blipFill>
          <a:blip r:embed="rId3"/>
          <a:stretch>
            <a:fillRect/>
          </a:stretch>
        </p:blipFill>
        <p:spPr>
          <a:xfrm>
            <a:off x="255162" y="1079457"/>
            <a:ext cx="4144411" cy="3343742"/>
          </a:xfrm>
          <a:prstGeom prst="rect">
            <a:avLst/>
          </a:prstGeom>
        </p:spPr>
      </p:pic>
      <p:pic>
        <p:nvPicPr>
          <p:cNvPr id="11" name="Picture 10">
            <a:extLst>
              <a:ext uri="{FF2B5EF4-FFF2-40B4-BE49-F238E27FC236}">
                <a16:creationId xmlns:a16="http://schemas.microsoft.com/office/drawing/2014/main" id="{1A4D0206-14FE-8524-B897-F8FFF47EB7D5}"/>
              </a:ext>
            </a:extLst>
          </p:cNvPr>
          <p:cNvPicPr>
            <a:picLocks noChangeAspect="1"/>
          </p:cNvPicPr>
          <p:nvPr/>
        </p:nvPicPr>
        <p:blipFill>
          <a:blip r:embed="rId4"/>
          <a:stretch>
            <a:fillRect/>
          </a:stretch>
        </p:blipFill>
        <p:spPr>
          <a:xfrm>
            <a:off x="4870054" y="1083426"/>
            <a:ext cx="4029637" cy="3360872"/>
          </a:xfrm>
          <a:prstGeom prst="rect">
            <a:avLst/>
          </a:prstGeom>
        </p:spPr>
      </p:pic>
      <p:sp>
        <p:nvSpPr>
          <p:cNvPr id="12" name="Google Shape;676;p2">
            <a:extLst>
              <a:ext uri="{FF2B5EF4-FFF2-40B4-BE49-F238E27FC236}">
                <a16:creationId xmlns:a16="http://schemas.microsoft.com/office/drawing/2014/main" id="{31F2001C-3382-B019-D6B1-9C579146A74B}"/>
              </a:ext>
            </a:extLst>
          </p:cNvPr>
          <p:cNvSpPr txBox="1"/>
          <p:nvPr/>
        </p:nvSpPr>
        <p:spPr>
          <a:xfrm>
            <a:off x="4791699" y="4436884"/>
            <a:ext cx="4420656"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Số lượng giao dịch đang claim voucher khá nhiều so với số lượng giao dịch đã thanh toán voucher</a:t>
            </a:r>
          </a:p>
        </p:txBody>
      </p:sp>
      <p:sp>
        <p:nvSpPr>
          <p:cNvPr id="4" name="Google Shape;639;p2">
            <a:extLst>
              <a:ext uri="{FF2B5EF4-FFF2-40B4-BE49-F238E27FC236}">
                <a16:creationId xmlns:a16="http://schemas.microsoft.com/office/drawing/2014/main" id="{9EC9723B-C8E2-31D1-A43F-290DD326CA35}"/>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800" dirty="0">
                <a:solidFill>
                  <a:schemeClr val="accent4"/>
                </a:solidFill>
              </a:rPr>
              <a:t>Theo tỉnh thành và hành vi</a:t>
            </a:r>
            <a:endParaRPr sz="2800" dirty="0">
              <a:solidFill>
                <a:schemeClr val="accent4"/>
              </a:solidFill>
            </a:endParaRPr>
          </a:p>
        </p:txBody>
      </p:sp>
    </p:spTree>
    <p:extLst>
      <p:ext uri="{BB962C8B-B14F-4D97-AF65-F5344CB8AC3E}">
        <p14:creationId xmlns:p14="http://schemas.microsoft.com/office/powerpoint/2010/main" val="147541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 name="Google Shape;676;p2">
            <a:extLst>
              <a:ext uri="{FF2B5EF4-FFF2-40B4-BE49-F238E27FC236}">
                <a16:creationId xmlns:a16="http://schemas.microsoft.com/office/drawing/2014/main" id="{10F9564F-6020-1CB1-E404-D7949B01BD40}"/>
              </a:ext>
            </a:extLst>
          </p:cNvPr>
          <p:cNvSpPr txBox="1"/>
          <p:nvPr/>
        </p:nvSpPr>
        <p:spPr>
          <a:xfrm>
            <a:off x="720786" y="4421159"/>
            <a:ext cx="7546632"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Số lượng giao dịch giữa các ngày trong tuần khá đồng đều. Trong đó cao nhất thuộc về các ngày giữa tuần là thứ 3, thứ 4 và thứ 5</a:t>
            </a:r>
          </a:p>
        </p:txBody>
      </p:sp>
      <p:pic>
        <p:nvPicPr>
          <p:cNvPr id="3" name="Picture 2">
            <a:extLst>
              <a:ext uri="{FF2B5EF4-FFF2-40B4-BE49-F238E27FC236}">
                <a16:creationId xmlns:a16="http://schemas.microsoft.com/office/drawing/2014/main" id="{9B5F64EE-E2EF-C029-1870-3AE2763240DD}"/>
              </a:ext>
            </a:extLst>
          </p:cNvPr>
          <p:cNvPicPr>
            <a:picLocks noChangeAspect="1"/>
          </p:cNvPicPr>
          <p:nvPr/>
        </p:nvPicPr>
        <p:blipFill>
          <a:blip r:embed="rId3"/>
          <a:stretch>
            <a:fillRect/>
          </a:stretch>
        </p:blipFill>
        <p:spPr>
          <a:xfrm>
            <a:off x="26253" y="1119727"/>
            <a:ext cx="9117747" cy="3277057"/>
          </a:xfrm>
          <a:prstGeom prst="rect">
            <a:avLst/>
          </a:prstGeom>
        </p:spPr>
      </p:pic>
      <p:sp>
        <p:nvSpPr>
          <p:cNvPr id="8" name="Google Shape;639;p2">
            <a:extLst>
              <a:ext uri="{FF2B5EF4-FFF2-40B4-BE49-F238E27FC236}">
                <a16:creationId xmlns:a16="http://schemas.microsoft.com/office/drawing/2014/main" id="{FFBCDE51-8CD9-FD95-B430-ED529C08C7A3}"/>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Theo ngày </a:t>
            </a:r>
            <a:r>
              <a:rPr lang="en-US" sz="2800" dirty="0" err="1">
                <a:solidFill>
                  <a:schemeClr val="accent4"/>
                </a:solidFill>
              </a:rPr>
              <a:t>trong</a:t>
            </a:r>
            <a:r>
              <a:rPr lang="en-US" sz="2800" dirty="0">
                <a:solidFill>
                  <a:schemeClr val="accent4"/>
                </a:solidFill>
              </a:rPr>
              <a:t> </a:t>
            </a:r>
            <a:r>
              <a:rPr lang="en-US" sz="2800" dirty="0" err="1">
                <a:solidFill>
                  <a:schemeClr val="accent4"/>
                </a:solidFill>
              </a:rPr>
              <a:t>tuần</a:t>
            </a:r>
            <a:endParaRPr sz="2800" dirty="0">
              <a:solidFill>
                <a:schemeClr val="accent4"/>
              </a:solidFill>
            </a:endParaRPr>
          </a:p>
        </p:txBody>
      </p:sp>
    </p:spTree>
    <p:extLst>
      <p:ext uri="{BB962C8B-B14F-4D97-AF65-F5344CB8AC3E}">
        <p14:creationId xmlns:p14="http://schemas.microsoft.com/office/powerpoint/2010/main" val="386570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640" name="Google Shape;640;p2"/>
          <p:cNvGrpSpPr/>
          <p:nvPr/>
        </p:nvGrpSpPr>
        <p:grpSpPr>
          <a:xfrm>
            <a:off x="372901" y="1098749"/>
            <a:ext cx="8513943" cy="3802731"/>
            <a:chOff x="516195" y="1233425"/>
            <a:chExt cx="8218092" cy="3526925"/>
          </a:xfrm>
        </p:grpSpPr>
        <p:grpSp>
          <p:nvGrpSpPr>
            <p:cNvPr id="641" name="Google Shape;641;p2"/>
            <p:cNvGrpSpPr/>
            <p:nvPr/>
          </p:nvGrpSpPr>
          <p:grpSpPr>
            <a:xfrm rot="-7546048">
              <a:off x="8345728" y="4120273"/>
              <a:ext cx="161701" cy="641985"/>
              <a:chOff x="7004550" y="3676293"/>
              <a:chExt cx="161700" cy="641982"/>
            </a:xfrm>
          </p:grpSpPr>
          <p:sp>
            <p:nvSpPr>
              <p:cNvPr id="642" name="Google Shape;64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p2"/>
            <p:cNvGrpSpPr/>
            <p:nvPr/>
          </p:nvGrpSpPr>
          <p:grpSpPr>
            <a:xfrm>
              <a:off x="516195" y="3488626"/>
              <a:ext cx="545147" cy="506901"/>
              <a:chOff x="4818730" y="3307263"/>
              <a:chExt cx="1827512" cy="1699300"/>
            </a:xfrm>
          </p:grpSpPr>
          <p:sp>
            <p:nvSpPr>
              <p:cNvPr id="650" name="Google Shape;650;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rot="-2700000">
                <a:off x="5618569" y="3354448"/>
                <a:ext cx="227830" cy="227830"/>
              </a:xfrm>
              <a:prstGeom prst="plus">
                <a:avLst>
                  <a:gd name="adj" fmla="val 39015"/>
                </a:avLst>
              </a:prstGeom>
              <a:solidFill>
                <a:srgbClr val="FFFFFF">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rot="-2700000">
                <a:off x="6371227" y="3698723"/>
                <a:ext cx="227830" cy="227830"/>
              </a:xfrm>
              <a:prstGeom prst="plus">
                <a:avLst>
                  <a:gd name="adj" fmla="val 39015"/>
                </a:avLst>
              </a:prstGeom>
              <a:solidFill>
                <a:srgbClr val="FFFFFF">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rot="-2700000">
                <a:off x="5242240" y="404299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
              <p:cNvSpPr/>
              <p:nvPr/>
            </p:nvSpPr>
            <p:spPr>
              <a:xfrm rot="-2700000">
                <a:off x="4865915" y="4731548"/>
                <a:ext cx="227830" cy="227830"/>
              </a:xfrm>
              <a:prstGeom prst="plus">
                <a:avLst>
                  <a:gd name="adj" fmla="val 39015"/>
                </a:avLst>
              </a:prstGeom>
              <a:solidFill>
                <a:srgbClr val="FFFFFF">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
              <p:cNvSpPr/>
              <p:nvPr/>
            </p:nvSpPr>
            <p:spPr>
              <a:xfrm rot="-2700000">
                <a:off x="5994898" y="4731548"/>
                <a:ext cx="227830" cy="227830"/>
              </a:xfrm>
              <a:prstGeom prst="plus">
                <a:avLst>
                  <a:gd name="adj" fmla="val 39015"/>
                </a:avLst>
              </a:prstGeom>
              <a:solidFill>
                <a:srgbClr val="FFFFFF">
                  <a:alpha val="7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
              <p:cNvSpPr/>
              <p:nvPr/>
            </p:nvSpPr>
            <p:spPr>
              <a:xfrm rot="-2700000">
                <a:off x="6371227" y="4731548"/>
                <a:ext cx="227830" cy="227830"/>
              </a:xfrm>
              <a:prstGeom prst="plus">
                <a:avLst>
                  <a:gd name="adj" fmla="val 39015"/>
                </a:avLst>
              </a:prstGeom>
              <a:solidFill>
                <a:srgbClr val="FFFFFF">
                  <a:alpha val="3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 name="Picture 2">
            <a:extLst>
              <a:ext uri="{FF2B5EF4-FFF2-40B4-BE49-F238E27FC236}">
                <a16:creationId xmlns:a16="http://schemas.microsoft.com/office/drawing/2014/main" id="{6FBBFC89-0F71-9905-22F1-21C90142CC5E}"/>
              </a:ext>
            </a:extLst>
          </p:cNvPr>
          <p:cNvPicPr>
            <a:picLocks noChangeAspect="1"/>
          </p:cNvPicPr>
          <p:nvPr/>
        </p:nvPicPr>
        <p:blipFill>
          <a:blip r:embed="rId3"/>
          <a:stretch>
            <a:fillRect/>
          </a:stretch>
        </p:blipFill>
        <p:spPr>
          <a:xfrm>
            <a:off x="2483118" y="1124909"/>
            <a:ext cx="4201111" cy="3343742"/>
          </a:xfrm>
          <a:prstGeom prst="rect">
            <a:avLst/>
          </a:prstGeom>
        </p:spPr>
      </p:pic>
      <p:sp>
        <p:nvSpPr>
          <p:cNvPr id="5" name="Google Shape;676;p2">
            <a:extLst>
              <a:ext uri="{FF2B5EF4-FFF2-40B4-BE49-F238E27FC236}">
                <a16:creationId xmlns:a16="http://schemas.microsoft.com/office/drawing/2014/main" id="{10F9564F-6020-1CB1-E404-D7949B01BD40}"/>
              </a:ext>
            </a:extLst>
          </p:cNvPr>
          <p:cNvSpPr txBox="1"/>
          <p:nvPr/>
        </p:nvSpPr>
        <p:spPr>
          <a:xfrm>
            <a:off x="732460" y="4473031"/>
            <a:ext cx="7546632" cy="553968"/>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 sz="1200" dirty="0">
                <a:solidFill>
                  <a:srgbClr val="FFFFFF"/>
                </a:solidFill>
              </a:rPr>
              <a:t>Ở Hà Nội có số lượng giao dịch và số lượng voucher sử dụng cao nhất, trong đó số lượng giao dịch gấp rưỡi 2 tỉnh tiếp theo là Đà Nẵng và Hồ Chí Minh và bằng tổng các tỉnh thành khác ở cả 3 miền</a:t>
            </a:r>
          </a:p>
        </p:txBody>
      </p:sp>
      <p:sp>
        <p:nvSpPr>
          <p:cNvPr id="7" name="Google Shape;639;p2">
            <a:extLst>
              <a:ext uri="{FF2B5EF4-FFF2-40B4-BE49-F238E27FC236}">
                <a16:creationId xmlns:a16="http://schemas.microsoft.com/office/drawing/2014/main" id="{3117BAEA-1A65-32FD-41DB-0F061E1A07B9}"/>
              </a:ext>
            </a:extLst>
          </p:cNvPr>
          <p:cNvSpPr txBox="1">
            <a:spLocks noGrp="1"/>
          </p:cNvSpPr>
          <p:nvPr>
            <p:ph type="title"/>
          </p:nvPr>
        </p:nvSpPr>
        <p:spPr>
          <a:xfrm>
            <a:off x="0" y="8813"/>
            <a:ext cx="9195206" cy="97007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US" sz="2800" dirty="0">
                <a:solidFill>
                  <a:schemeClr val="accent4"/>
                </a:solidFill>
              </a:rPr>
              <a:t>Theo </a:t>
            </a:r>
            <a:r>
              <a:rPr lang="en-US" sz="2800" dirty="0" err="1">
                <a:solidFill>
                  <a:schemeClr val="accent4"/>
                </a:solidFill>
              </a:rPr>
              <a:t>tỉnh</a:t>
            </a:r>
            <a:r>
              <a:rPr lang="en-US" sz="2800" dirty="0">
                <a:solidFill>
                  <a:schemeClr val="accent4"/>
                </a:solidFill>
              </a:rPr>
              <a:t> </a:t>
            </a:r>
            <a:r>
              <a:rPr lang="en-US" sz="2800" dirty="0" err="1">
                <a:solidFill>
                  <a:schemeClr val="accent4"/>
                </a:solidFill>
              </a:rPr>
              <a:t>thành</a:t>
            </a:r>
            <a:endParaRPr sz="2800" dirty="0">
              <a:solidFill>
                <a:schemeClr val="accent4"/>
              </a:solidFill>
            </a:endParaRPr>
          </a:p>
        </p:txBody>
      </p:sp>
    </p:spTree>
    <p:extLst>
      <p:ext uri="{BB962C8B-B14F-4D97-AF65-F5344CB8AC3E}">
        <p14:creationId xmlns:p14="http://schemas.microsoft.com/office/powerpoint/2010/main" val="4173581510"/>
      </p:ext>
    </p:extLst>
  </p:cSld>
  <p:clrMapOvr>
    <a:masterClrMapping/>
  </p:clrMapOvr>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3187</Words>
  <Application>Microsoft Office PowerPoint</Application>
  <PresentationFormat>On-screen Show (16:9)</PresentationFormat>
  <Paragraphs>180</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Saira SemiCondensed ExtraBold</vt:lpstr>
      <vt:lpstr>Didact Gothic</vt:lpstr>
      <vt:lpstr>Sora</vt:lpstr>
      <vt:lpstr>Arimo</vt:lpstr>
      <vt:lpstr>Times New Roman</vt:lpstr>
      <vt:lpstr>Roboto Condensed Light</vt:lpstr>
      <vt:lpstr>Arial</vt:lpstr>
      <vt:lpstr>Electronic Sports Company Project Proposal by Slidesgo</vt:lpstr>
      <vt:lpstr>Phân tích tình hình hoạt động của voucher trên OneU</vt:lpstr>
      <vt:lpstr>Mục lục</vt:lpstr>
      <vt:lpstr>PowerPoint Presentation</vt:lpstr>
      <vt:lpstr>Theo loại discount</vt:lpstr>
      <vt:lpstr>Theo thời gian</vt:lpstr>
      <vt:lpstr>Theo giới tính và nhóm tuổi</vt:lpstr>
      <vt:lpstr>Theo tỉnh thành và hành vi</vt:lpstr>
      <vt:lpstr>Theo ngày trong tuần</vt:lpstr>
      <vt:lpstr>Theo tỉnh thành</vt:lpstr>
      <vt:lpstr>Theo ngành hàng</vt:lpstr>
      <vt:lpstr>Phân phối discount theo top 5 ngành hàng phổ biến</vt:lpstr>
      <vt:lpstr>Phân phối discount theo top 5 ngành hàng phổ biến</vt:lpstr>
      <vt:lpstr>Voucher code phổ biến</vt:lpstr>
      <vt:lpstr>Voucher code ít được sử dụng</vt:lpstr>
      <vt:lpstr>PowerPoint Presentation</vt:lpstr>
      <vt:lpstr>2.1 Theo category  a.1 Tổng giao dịch - nam</vt:lpstr>
      <vt:lpstr>2.1 Theo category  a.1 Tổng giao dịch - nam</vt:lpstr>
      <vt:lpstr>2.1 Theo category  a.2 Tổng giao dịch – nữ</vt:lpstr>
      <vt:lpstr>2.1 Theo category  a.2 Tổng giao dịch – nữ</vt:lpstr>
      <vt:lpstr>2.1 Theo category  b.1 Theo khu vực – mẫu thứ 1</vt:lpstr>
      <vt:lpstr>2.1 Theo category  b.1 Theo khu vực – mẫu thứ 2</vt:lpstr>
      <vt:lpstr>2.1 Theo category  b.1 Theo khu vực – mẫu thứ 3</vt:lpstr>
      <vt:lpstr>2.1 Theo category  b.1 Theo khu vực – mẫu thứ 4</vt:lpstr>
      <vt:lpstr>2.1 Theo category  b.1 Theo khu vực – mẫu thứ 5</vt:lpstr>
      <vt:lpstr>2.2 Theo sub_category</vt:lpstr>
      <vt:lpstr>2.2 Theo sub_category</vt:lpstr>
      <vt:lpstr>2.2 Theo sub_category</vt:lpstr>
      <vt:lpstr>2.2 Theo sub_category</vt:lpstr>
      <vt:lpstr>2.2 Theo sub_category</vt:lpstr>
      <vt:lpstr>2.2 Theo sub_category</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Thang Tran</cp:lastModifiedBy>
  <cp:revision>6</cp:revision>
  <dcterms:modified xsi:type="dcterms:W3CDTF">2024-07-25T21:06:29Z</dcterms:modified>
</cp:coreProperties>
</file>