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Objects="1">
      <p:cViewPr>
        <p:scale>
          <a:sx n="75" d="100"/>
          <a:sy n="75" d="100"/>
        </p:scale>
        <p:origin x="8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9"/>
            <a:ext cx="2163936" cy="1694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7350" y="2286003"/>
            <a:ext cx="5829300" cy="1102519"/>
          </a:xfrm>
        </p:spPr>
        <p:txBody>
          <a:bodyPr>
            <a:normAutofit/>
          </a:bodyPr>
          <a:lstStyle/>
          <a:p>
            <a:r>
              <a:rPr lang="it-IT" sz="4400" dirty="0"/>
              <a:t>Progetto di </a:t>
            </a:r>
            <a:r>
              <a:rPr lang="it-IT" sz="4400" b="1" dirty="0"/>
              <a:t>Data </a:t>
            </a:r>
            <a:r>
              <a:rPr lang="it-IT" sz="4400" b="1" dirty="0" err="1"/>
              <a:t>Mining</a:t>
            </a:r>
            <a:endParaRPr lang="it-IT" sz="44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90600" y="3771900"/>
            <a:ext cx="7391400" cy="131445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Simone Cipriani, </a:t>
            </a:r>
            <a:r>
              <a:rPr lang="it-IT" b="1" dirty="0">
                <a:solidFill>
                  <a:srgbClr val="FF0000"/>
                </a:solidFill>
              </a:rPr>
              <a:t>5951907</a:t>
            </a:r>
          </a:p>
          <a:p>
            <a:endParaRPr lang="it-IT" sz="2000" dirty="0"/>
          </a:p>
          <a:p>
            <a:r>
              <a:rPr lang="it-IT" sz="2000" dirty="0"/>
              <a:t>Repository </a:t>
            </a:r>
            <a:r>
              <a:rPr lang="it-IT" sz="2000" b="1" dirty="0" err="1"/>
              <a:t>git</a:t>
            </a:r>
            <a:r>
              <a:rPr lang="it-IT" sz="2000" dirty="0"/>
              <a:t>: </a:t>
            </a:r>
          </a:p>
          <a:p>
            <a:r>
              <a:rPr lang="it-IT" sz="2000" i="1" dirty="0">
                <a:solidFill>
                  <a:srgbClr val="0070C0"/>
                </a:solidFill>
              </a:rPr>
              <a:t>https://github.com/gesucca/datamining-class-homework</a:t>
            </a:r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E7282-AE7E-472D-8672-9E118932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857250"/>
          </a:xfrm>
        </p:spPr>
        <p:txBody>
          <a:bodyPr/>
          <a:lstStyle/>
          <a:p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C3122-428C-490C-856C-A6D8B422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623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it-IT" sz="2600" dirty="0">
                <a:cs typeface="Courier New" panose="02070309020205020404" pitchFamily="49" charset="0"/>
              </a:rPr>
              <a:t>Il dataset fornito comprende dati relativi alle prestazioni degli studenti immatricolati nel CDL Informatica. Ogni istanza rappresenta uno studente. </a:t>
            </a: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 Anni Coorti 2010-2013: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2010 - produttività fino ad aprile 2014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2011 - produttività fino ad aprile 2015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2012 - produttività fino ad aprile 2016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2013 - produttività fino ad aprile 2017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5E19C-A471-4F4F-AC04-6DE78354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B2811F-5DE8-42D1-8BA0-DFADE206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16285"/>
              </p:ext>
            </p:extLst>
          </p:nvPr>
        </p:nvGraphicFramePr>
        <p:xfrm>
          <a:off x="1385671" y="3516043"/>
          <a:ext cx="6372663" cy="179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214">
                  <a:extLst>
                    <a:ext uri="{9D8B030D-6E8A-4147-A177-3AD203B41FA5}">
                      <a16:colId xmlns:a16="http://schemas.microsoft.com/office/drawing/2014/main" val="807059028"/>
                    </a:ext>
                  </a:extLst>
                </a:gridCol>
                <a:gridCol w="537674">
                  <a:extLst>
                    <a:ext uri="{9D8B030D-6E8A-4147-A177-3AD203B41FA5}">
                      <a16:colId xmlns:a16="http://schemas.microsoft.com/office/drawing/2014/main" val="3957048853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53021745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2216707341"/>
                    </a:ext>
                  </a:extLst>
                </a:gridCol>
                <a:gridCol w="818731">
                  <a:extLst>
                    <a:ext uri="{9D8B030D-6E8A-4147-A177-3AD203B41FA5}">
                      <a16:colId xmlns:a16="http://schemas.microsoft.com/office/drawing/2014/main" val="958190292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424608249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424326084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3392580486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129838862"/>
                    </a:ext>
                  </a:extLst>
                </a:gridCol>
                <a:gridCol w="378816">
                  <a:extLst>
                    <a:ext uri="{9D8B030D-6E8A-4147-A177-3AD203B41FA5}">
                      <a16:colId xmlns:a16="http://schemas.microsoft.com/office/drawing/2014/main" val="1356684913"/>
                    </a:ext>
                  </a:extLst>
                </a:gridCol>
              </a:tblGrid>
              <a:tr h="298939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coorte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test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 err="1">
                          <a:effectLst/>
                        </a:rPr>
                        <a:t>crediti_totali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crediti_con_voto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voto_medio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ASD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data_ASD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ARC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data_ARC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63711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2014-01-28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8595908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2011-07-06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2012-09-20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483033991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2011-08-30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2689854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2012-09-24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00195534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2013-07-24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7362797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39FC3D-5F35-4ED1-80D7-54F621353955}"/>
              </a:ext>
            </a:extLst>
          </p:cNvPr>
          <p:cNvSpPr txBox="1"/>
          <p:nvPr/>
        </p:nvSpPr>
        <p:spPr>
          <a:xfrm>
            <a:off x="2717555" y="2362200"/>
            <a:ext cx="185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Attributi relativi alle prestazioni generali dello studente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8BE0C9-56D0-4996-A83C-BA5CB4041A73}"/>
              </a:ext>
            </a:extLst>
          </p:cNvPr>
          <p:cNvSpPr txBox="1"/>
          <p:nvPr/>
        </p:nvSpPr>
        <p:spPr>
          <a:xfrm>
            <a:off x="5510579" y="2362200"/>
            <a:ext cx="155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Attributi relativi ai singoli esami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3812CE3F-F149-44E9-8AF6-22A08F7F5DA5}"/>
              </a:ext>
            </a:extLst>
          </p:cNvPr>
          <p:cNvSpPr/>
          <p:nvPr/>
        </p:nvSpPr>
        <p:spPr>
          <a:xfrm rot="5400000">
            <a:off x="3428082" y="1763887"/>
            <a:ext cx="285113" cy="3189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490FED5E-FA7D-48B9-B708-A87236365557}"/>
              </a:ext>
            </a:extLst>
          </p:cNvPr>
          <p:cNvSpPr/>
          <p:nvPr/>
        </p:nvSpPr>
        <p:spPr>
          <a:xfrm rot="5400000">
            <a:off x="5609557" y="2838142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AD44BE2-ACD6-4E6D-AC66-F9D3093A6EFF}"/>
              </a:ext>
            </a:extLst>
          </p:cNvPr>
          <p:cNvSpPr/>
          <p:nvPr/>
        </p:nvSpPr>
        <p:spPr>
          <a:xfrm rot="5400000">
            <a:off x="6640467" y="2838141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3525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B8311-28AC-4322-BAB4-1A02304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38F9E-7369-42B5-8E90-F7EFC93E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800" dirty="0"/>
              <a:t>Sono stati programmati degli script in linguaggio </a:t>
            </a:r>
            <a:r>
              <a:rPr lang="it-IT" sz="2800" b="1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per avvalersi di alcune tecniche di visualizzazione.</a:t>
            </a:r>
          </a:p>
          <a:p>
            <a:pPr marL="0" indent="0" algn="just">
              <a:buNone/>
            </a:pPr>
            <a:endParaRPr lang="it-IT" sz="2800" dirty="0"/>
          </a:p>
          <a:p>
            <a:pPr algn="just"/>
            <a:r>
              <a:rPr lang="it-IT" sz="2800" dirty="0"/>
              <a:t>Preparazione del dataset: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7DE968-07D5-4816-AE85-8F06E200182B}"/>
              </a:ext>
            </a:extLst>
          </p:cNvPr>
          <p:cNvSpPr txBox="1"/>
          <p:nvPr/>
        </p:nvSpPr>
        <p:spPr>
          <a:xfrm>
            <a:off x="1371600" y="3268267"/>
            <a:ext cx="734367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repo root path before importing data!!!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("C:/simone_robamia/unifi/datamining-class-homework/")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read.csv("res/TRE ANNI IMMATRICOLATI 2010-2013 PER STUDENTI.csv")</a:t>
            </a:r>
          </a:p>
          <a:p>
            <a:r>
              <a:rPr lang="it-IT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gather some info about the imported dataset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ADJUST DATA ATTRIBUTES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nominal by making it a factor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students[, c(1)] &lt;-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(students[, c(1)], factor)</a:t>
            </a:r>
            <a:endParaRPr lang="it-IT" sz="1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ok, let's take a look at it now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sz="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4967C-09DD-4EA6-AC32-175123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07BAC-789A-4215-9D0F-526E6C25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000" dirty="0"/>
              <a:t>Dato l’elevato numero degli attributi del dataset, è stato necessario fare delle scelte relative a cosa visualizzare – e con quale tecnica.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Le scelte sono state compiute su base intuitiva a seguito di un’analisi sommaria delle caratteristiche del dataset.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È stato quindi deciso di effettuare una ricerca visiva di correlazioni fra valori di attributi relativi a: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generali degli studenti durante tutto il periodo esaminato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Prestazioni nei singoli esami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Risultati di gruppi di esami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427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13</TotalTime>
  <Words>283</Words>
  <Application>Microsoft Office PowerPoint</Application>
  <PresentationFormat>Presentazione su schermo (4:3)</PresentationFormat>
  <Paragraphs>101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Tema di Office</vt:lpstr>
      <vt:lpstr>Progetto di Data Mining</vt:lpstr>
      <vt:lpstr>DATA UNDERSTANDING: DATASET </vt:lpstr>
      <vt:lpstr>DATA UNDERSTANDING: DATASET </vt:lpstr>
      <vt:lpstr>DATA UNDERSTANDING: TECNICHE DI VISUALIZZAZIONE </vt:lpstr>
      <vt:lpstr>DATA UNDERSTANDING: TECNICHE DI VISUALIZZAZIONE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4</cp:revision>
  <dcterms:created xsi:type="dcterms:W3CDTF">2018-01-08T07:58:31Z</dcterms:created>
  <dcterms:modified xsi:type="dcterms:W3CDTF">2018-01-08T08:15:03Z</dcterms:modified>
</cp:coreProperties>
</file>