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62" r:id="rId2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24" autoAdjust="0"/>
  </p:normalViewPr>
  <p:slideViewPr>
    <p:cSldViewPr snapToObjects="1">
      <p:cViewPr varScale="1">
        <p:scale>
          <a:sx n="65" d="100"/>
          <a:sy n="65" d="100"/>
        </p:scale>
        <p:origin x="-1476" y="-108"/>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08/01/2018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08/01/2018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smtClean="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smtClean="0"/>
          </a:p>
          <a:p>
            <a:r>
              <a:rPr lang="it-IT" sz="1600" dirty="0" smtClean="0"/>
              <a:t>Un altro aspetto che potrebbe rivelarsi interessante è che, fra la coorte di studenti del 2013, vari studenti hanno conseguito un solo esame con un voto superiore al 20. Cosa può implicare?</a:t>
            </a:r>
            <a:endParaRPr lang="it-IT"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smtClean="0">
                <a:solidFill>
                  <a:srgbClr val="002060"/>
                </a:solidFill>
                <a:latin typeface="Courier New" panose="02070309020205020404" pitchFamily="49" charset="0"/>
                <a:cs typeface="Courier New" panose="02070309020205020404" pitchFamily="49" charset="0"/>
              </a:rPr>
              <a:t>boxplot</a:t>
            </a:r>
            <a:r>
              <a:rPr lang="en-US" sz="1400" dirty="0" smtClean="0">
                <a:solidFill>
                  <a:srgbClr val="002060"/>
                </a:solidFill>
                <a:latin typeface="Courier New" panose="02070309020205020404" pitchFamily="49" charset="0"/>
                <a:cs typeface="Courier New" panose="02070309020205020404" pitchFamily="49" charset="0"/>
              </a:rPr>
              <a:t>(students[,4]~students[,1],data = </a:t>
            </a:r>
            <a:r>
              <a:rPr lang="en-US" sz="1400" dirty="0" err="1" smtClean="0">
                <a:solidFill>
                  <a:srgbClr val="002060"/>
                </a:solidFill>
                <a:latin typeface="Courier New" panose="02070309020205020404" pitchFamily="49" charset="0"/>
                <a:cs typeface="Courier New" panose="02070309020205020404" pitchFamily="49" charset="0"/>
              </a:rPr>
              <a:t>students,xlab</a:t>
            </a:r>
            <a:r>
              <a:rPr lang="en-US" sz="1400" dirty="0" smtClean="0">
                <a:solidFill>
                  <a:srgbClr val="002060"/>
                </a:solidFill>
                <a:latin typeface="Courier New" panose="02070309020205020404" pitchFamily="49" charset="0"/>
                <a:cs typeface="Courier New" panose="02070309020205020404" pitchFamily="49" charset="0"/>
              </a:rPr>
              <a:t>="Total Marked 	</a:t>
            </a:r>
            <a:r>
              <a:rPr lang="en-US" sz="1400" dirty="0" err="1" smtClean="0">
                <a:solidFill>
                  <a:srgbClr val="002060"/>
                </a:solidFill>
                <a:latin typeface="Courier New" panose="02070309020205020404" pitchFamily="49" charset="0"/>
                <a:cs typeface="Courier New" panose="02070309020205020404" pitchFamily="49" charset="0"/>
              </a:rPr>
              <a:t>CFU",col</a:t>
            </a:r>
            <a:r>
              <a:rPr lang="en-US" sz="1400" dirty="0" smtClean="0">
                <a:solidFill>
                  <a:srgbClr val="002060"/>
                </a:solidFill>
                <a:latin typeface="Courier New" panose="02070309020205020404" pitchFamily="49" charset="0"/>
                <a:cs typeface="Courier New" panose="02070309020205020404" pitchFamily="49" charset="0"/>
              </a:rPr>
              <a:t>=colors)</a:t>
            </a:r>
          </a:p>
          <a:p>
            <a:r>
              <a:rPr lang="en-US" sz="1400" dirty="0" err="1" smtClean="0">
                <a:solidFill>
                  <a:srgbClr val="002060"/>
                </a:solidFill>
                <a:latin typeface="Courier New" panose="02070309020205020404" pitchFamily="49" charset="0"/>
                <a:cs typeface="Courier New" panose="02070309020205020404" pitchFamily="49" charset="0"/>
              </a:rPr>
              <a:t>boxplot</a:t>
            </a:r>
            <a:r>
              <a:rPr lang="en-US" sz="1400" dirty="0" smtClean="0">
                <a:solidFill>
                  <a:srgbClr val="002060"/>
                </a:solidFill>
                <a:latin typeface="Courier New" panose="02070309020205020404" pitchFamily="49" charset="0"/>
                <a:cs typeface="Courier New" panose="02070309020205020404" pitchFamily="49" charset="0"/>
              </a:rPr>
              <a:t>(students[,5]~students[,1],data = </a:t>
            </a:r>
            <a:r>
              <a:rPr lang="en-US" sz="1400" dirty="0" err="1" smtClean="0">
                <a:solidFill>
                  <a:srgbClr val="002060"/>
                </a:solidFill>
                <a:latin typeface="Courier New" panose="02070309020205020404" pitchFamily="49" charset="0"/>
                <a:cs typeface="Courier New" panose="02070309020205020404" pitchFamily="49" charset="0"/>
              </a:rPr>
              <a:t>students,xlab</a:t>
            </a:r>
            <a:r>
              <a:rPr lang="en-US" sz="1400" dirty="0" smtClean="0">
                <a:solidFill>
                  <a:srgbClr val="002060"/>
                </a:solidFill>
                <a:latin typeface="Courier New" panose="02070309020205020404" pitchFamily="49" charset="0"/>
                <a:cs typeface="Courier New" panose="02070309020205020404" pitchFamily="49" charset="0"/>
              </a:rPr>
              <a:t>="Avg. Exam 	</a:t>
            </a:r>
            <a:r>
              <a:rPr lang="en-US" sz="1400" dirty="0" err="1" smtClean="0">
                <a:solidFill>
                  <a:srgbClr val="002060"/>
                </a:solidFill>
                <a:latin typeface="Courier New" panose="02070309020205020404" pitchFamily="49" charset="0"/>
                <a:cs typeface="Courier New" panose="02070309020205020404" pitchFamily="49" charset="0"/>
              </a:rPr>
              <a:t>Score",col</a:t>
            </a:r>
            <a:r>
              <a:rPr lang="en-US" sz="1400" dirty="0" smtClean="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smtClean="0"/>
              <a:t>Viste le possibili informazioni che sembra possibile estrarre, si è deciso di insistere sull’analisi visiva degli attributi </a:t>
            </a:r>
            <a:r>
              <a:rPr lang="it-IT" sz="2400" i="1" dirty="0" smtClean="0"/>
              <a:t>voto medio </a:t>
            </a:r>
            <a:r>
              <a:rPr lang="it-IT" sz="2400" dirty="0" smtClean="0"/>
              <a:t>e </a:t>
            </a:r>
            <a:r>
              <a:rPr lang="it-IT" sz="2400" i="1" dirty="0" smtClean="0"/>
              <a:t>numero totale di crediti</a:t>
            </a:r>
            <a:r>
              <a:rPr lang="it-IT" sz="2400" dirty="0" smtClean="0"/>
              <a:t> conseguiti.</a:t>
            </a: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smtClean="0"/>
              <a:t>Sono stati quindi realizzati dei diagrammi a scatola e baffi con il seguente script:</a:t>
            </a:r>
            <a:endParaRPr lang="it-IT" dirty="0"/>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smtClean="0"/>
              <a:t>Si noti come gli immatricolati nelle annate 2010 e 2011 hanno prestazioni molto simili sul fronte dei crediti conseguiti. La coorte 2012 risulta la migliore, avendo addirittura per mediana il massimo ammontare di crediti ottenibili </a:t>
            </a:r>
            <a:r>
              <a:rPr lang="it-IT" sz="1400" dirty="0" smtClean="0"/>
              <a:t>(non si ignorino però le istanze considerate </a:t>
            </a:r>
            <a:r>
              <a:rPr lang="it-IT" sz="1400" dirty="0" err="1" smtClean="0"/>
              <a:t>outliers</a:t>
            </a:r>
            <a:r>
              <a:rPr lang="it-IT" sz="1400" dirty="0" smtClean="0"/>
              <a:t> dall’algoritmo di </a:t>
            </a:r>
            <a:r>
              <a:rPr lang="it-IT" sz="1400" dirty="0" err="1" smtClean="0"/>
              <a:t>plotting</a:t>
            </a:r>
            <a:r>
              <a:rPr lang="it-IT" sz="1400" dirty="0" smtClean="0"/>
              <a:t>)</a:t>
            </a:r>
            <a:r>
              <a:rPr lang="it-IT" dirty="0" smtClean="0"/>
              <a:t>, mentre gli studenti immatricolati nel 2013 sono stati i meno performanti.</a:t>
            </a:r>
          </a:p>
          <a:p>
            <a:endParaRPr lang="it-IT" dirty="0" smtClean="0"/>
          </a:p>
          <a:p>
            <a:r>
              <a:rPr lang="it-IT" i="1" dirty="0" smtClean="0"/>
              <a:t>Perché?  Coincidenza? Cambiamenti nel </a:t>
            </a:r>
            <a:r>
              <a:rPr lang="it-IT" i="1" dirty="0" err="1" smtClean="0"/>
              <a:t>CDL</a:t>
            </a:r>
            <a:r>
              <a:rPr lang="it-IT" i="1" dirty="0" smtClean="0"/>
              <a:t>?</a:t>
            </a:r>
            <a:endParaRPr lang="it-IT" i="1" dirty="0"/>
          </a:p>
        </p:txBody>
      </p:sp>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247317"/>
          </a:xfrm>
          <a:prstGeom prst="rect">
            <a:avLst/>
          </a:prstGeom>
          <a:noFill/>
        </p:spPr>
        <p:txBody>
          <a:bodyPr wrap="square" rtlCol="0">
            <a:spAutoFit/>
          </a:bodyPr>
          <a:lstStyle/>
          <a:p>
            <a:r>
              <a:rPr lang="it-IT" sz="2000" dirty="0" smtClean="0"/>
              <a:t>Nel caso del voto medio, si evidenzia solo un leggero peggioramento negli immatricolati nel 2011 rispetti alle altre coorti di studenti.</a:t>
            </a:r>
          </a:p>
          <a:p>
            <a:endParaRPr lang="it-IT" sz="2000" dirty="0" smtClean="0"/>
          </a:p>
          <a:p>
            <a:r>
              <a:rPr lang="it-IT" sz="2000" dirty="0" smtClean="0"/>
              <a:t>Sono degni di attenzione anche i due </a:t>
            </a:r>
            <a:r>
              <a:rPr lang="it-IT" sz="2000" dirty="0" err="1" smtClean="0"/>
              <a:t>outliers</a:t>
            </a:r>
            <a:r>
              <a:rPr lang="it-IT" sz="2000" dirty="0" smtClean="0"/>
              <a:t> nella coorte 2013. </a:t>
            </a:r>
          </a:p>
          <a:p>
            <a:endParaRPr lang="it-IT" sz="2000" dirty="0" smtClean="0"/>
          </a:p>
          <a:p>
            <a:endParaRPr lang="it-IT" sz="2000" dirty="0" smtClean="0"/>
          </a:p>
          <a:p>
            <a:r>
              <a:rPr lang="it-IT" sz="1600" i="1" dirty="0" smtClean="0"/>
              <a:t>Un </a:t>
            </a:r>
            <a:r>
              <a:rPr lang="it-IT" sz="1600" i="1" u="sng" dirty="0" smtClean="0"/>
              <a:t>voto medio</a:t>
            </a:r>
            <a:r>
              <a:rPr lang="it-IT" sz="1600" i="1" dirty="0" smtClean="0"/>
              <a:t> di 30 e lode!? </a:t>
            </a:r>
          </a:p>
          <a:p>
            <a:r>
              <a:rPr lang="it-IT" sz="1400" i="1" dirty="0" smtClean="0"/>
              <a:t>I dati sono corretti???</a:t>
            </a:r>
            <a:endParaRPr lang="it-IT" sz="1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GRUPPI </a:t>
            </a:r>
            <a:r>
              <a:rPr lang="it-IT" sz="2400" dirty="0" err="1" smtClean="0">
                <a:solidFill>
                  <a:schemeClr val="bg1"/>
                </a:solidFill>
              </a:rPr>
              <a:t>DI</a:t>
            </a:r>
            <a:r>
              <a:rPr lang="it-IT" sz="2400" dirty="0" smtClean="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smtClean="0"/>
              <a:t>Una scelta significativa nell’ambito di questa analisi è stata la suddivisione degli esami in vari gruppi.</a:t>
            </a:r>
          </a:p>
          <a:p>
            <a:pPr algn="just">
              <a:buNone/>
            </a:pPr>
            <a:endParaRPr lang="it-IT" dirty="0" smtClean="0"/>
          </a:p>
          <a:p>
            <a:pPr algn="just"/>
            <a:r>
              <a:rPr lang="it-IT" dirty="0" smtClean="0"/>
              <a:t>Si è cercato di raggruppare </a:t>
            </a:r>
            <a:r>
              <a:rPr lang="it-IT" i="1" dirty="0" smtClean="0"/>
              <a:t>intuitivamente</a:t>
            </a:r>
            <a:r>
              <a:rPr lang="it-IT" dirty="0" smtClean="0"/>
              <a:t> esami i cui risultati potrebbero essere correlati in qualche modo. L’ovvio rischio che si è scelto di correre è di non notare correlazioni che esistono, ma non sono intuitive.</a:t>
            </a:r>
          </a:p>
          <a:p>
            <a:pPr algn="just">
              <a:buNone/>
            </a:pPr>
            <a:endParaRPr lang="it-IT" dirty="0" smtClean="0"/>
          </a:p>
          <a:p>
            <a:pPr algn="just"/>
            <a:r>
              <a:rPr lang="it-IT" dirty="0" smtClean="0"/>
              <a:t>La suddivisione più sensata è sembrata essere la seguente:</a:t>
            </a:r>
          </a:p>
          <a:p>
            <a:pPr lvl="1" algn="just"/>
            <a:r>
              <a:rPr lang="it-IT" dirty="0" smtClean="0">
                <a:solidFill>
                  <a:srgbClr val="0070C0"/>
                </a:solidFill>
              </a:rPr>
              <a:t>esami del </a:t>
            </a:r>
            <a:r>
              <a:rPr lang="it-IT" b="1" dirty="0" smtClean="0">
                <a:solidFill>
                  <a:srgbClr val="0070C0"/>
                </a:solidFill>
              </a:rPr>
              <a:t>primo anno</a:t>
            </a:r>
          </a:p>
          <a:p>
            <a:pPr lvl="1" algn="just"/>
            <a:r>
              <a:rPr lang="it-IT" dirty="0" smtClean="0">
                <a:solidFill>
                  <a:srgbClr val="0070C0"/>
                </a:solidFill>
              </a:rPr>
              <a:t>esami su </a:t>
            </a:r>
            <a:r>
              <a:rPr lang="it-IT" b="1" dirty="0" smtClean="0">
                <a:solidFill>
                  <a:srgbClr val="0070C0"/>
                </a:solidFill>
              </a:rPr>
              <a:t>argomenti principalmente matematici</a:t>
            </a:r>
          </a:p>
          <a:p>
            <a:pPr lvl="1" algn="just"/>
            <a:r>
              <a:rPr lang="it-IT" dirty="0" smtClean="0">
                <a:solidFill>
                  <a:srgbClr val="0070C0"/>
                </a:solidFill>
              </a:rPr>
              <a:t>esami su </a:t>
            </a:r>
            <a:r>
              <a:rPr lang="it-IT" b="1" dirty="0" smtClean="0">
                <a:solidFill>
                  <a:srgbClr val="0070C0"/>
                </a:solidFill>
              </a:rPr>
              <a:t>argomenti principalmente informatici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 xmlns:p14="http://schemas.microsoft.com/office/powerpoint/2010/main" val="2567167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GRUPPI </a:t>
            </a:r>
            <a:r>
              <a:rPr lang="it-IT" sz="2400" dirty="0" err="1" smtClean="0">
                <a:solidFill>
                  <a:schemeClr val="bg1"/>
                </a:solidFill>
              </a:rPr>
              <a:t>DI</a:t>
            </a:r>
            <a:r>
              <a:rPr lang="it-IT" sz="2400" dirty="0" smtClean="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smtClean="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smtClean="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smtClean="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smtClean="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smtClean="0">
                <a:solidFill>
                  <a:srgbClr val="002060"/>
                </a:solidFill>
                <a:latin typeface="Courier New" panose="02070309020205020404" pitchFamily="49" charset="0"/>
                <a:cs typeface="Courier New" panose="02070309020205020404" pitchFamily="49" charset="0"/>
              </a:rPr>
              <a:t>pairs(students_subset2, </a:t>
            </a:r>
            <a:r>
              <a:rPr lang="en-US" sz="1200" dirty="0" err="1" smtClean="0">
                <a:solidFill>
                  <a:srgbClr val="002060"/>
                </a:solidFill>
                <a:latin typeface="Courier New" panose="02070309020205020404" pitchFamily="49" charset="0"/>
                <a:cs typeface="Courier New" panose="02070309020205020404" pitchFamily="49" charset="0"/>
              </a:rPr>
              <a:t>col</a:t>
            </a:r>
            <a:r>
              <a:rPr lang="en-US" sz="1200" dirty="0" smtClean="0">
                <a:solidFill>
                  <a:srgbClr val="002060"/>
                </a:solidFill>
                <a:latin typeface="Courier New" panose="02070309020205020404" pitchFamily="49" charset="0"/>
                <a:cs typeface="Courier New" panose="02070309020205020404" pitchFamily="49" charset="0"/>
              </a:rPr>
              <a:t> = </a:t>
            </a:r>
            <a:r>
              <a:rPr lang="en-US" sz="1200" dirty="0" err="1" smtClean="0">
                <a:solidFill>
                  <a:srgbClr val="002060"/>
                </a:solidFill>
                <a:latin typeface="Courier New" panose="02070309020205020404" pitchFamily="49" charset="0"/>
                <a:cs typeface="Courier New" panose="02070309020205020404" pitchFamily="49" charset="0"/>
              </a:rPr>
              <a:t>coorte_colors,lower.panel</a:t>
            </a:r>
            <a:r>
              <a:rPr lang="en-US" sz="1200" dirty="0" smtClean="0">
                <a:solidFill>
                  <a:srgbClr val="002060"/>
                </a:solidFill>
                <a:latin typeface="Courier New" panose="02070309020205020404" pitchFamily="49" charset="0"/>
                <a:cs typeface="Courier New" panose="02070309020205020404" pitchFamily="49" charset="0"/>
              </a:rPr>
              <a:t> = </a:t>
            </a:r>
            <a:r>
              <a:rPr lang="en-US" sz="1200" dirty="0" err="1" smtClean="0">
                <a:solidFill>
                  <a:srgbClr val="002060"/>
                </a:solidFill>
                <a:latin typeface="Courier New" panose="02070309020205020404" pitchFamily="49" charset="0"/>
                <a:cs typeface="Courier New" panose="02070309020205020404" pitchFamily="49" charset="0"/>
              </a:rPr>
              <a:t>NULL,cex.labelsiris</a:t>
            </a:r>
            <a:r>
              <a:rPr lang="en-US" sz="1200" dirty="0" smtClean="0">
                <a:solidFill>
                  <a:srgbClr val="002060"/>
                </a:solidFill>
                <a:latin typeface="Courier New" panose="02070309020205020404" pitchFamily="49" charset="0"/>
                <a:cs typeface="Courier New" panose="02070309020205020404" pitchFamily="49" charset="0"/>
              </a:rPr>
              <a:t>=2, 	</a:t>
            </a:r>
            <a:r>
              <a:rPr lang="en-US" sz="1200" dirty="0" err="1" smtClean="0">
                <a:solidFill>
                  <a:srgbClr val="002060"/>
                </a:solidFill>
                <a:latin typeface="Courier New" panose="02070309020205020404" pitchFamily="49" charset="0"/>
                <a:cs typeface="Courier New" panose="02070309020205020404" pitchFamily="49" charset="0"/>
              </a:rPr>
              <a:t>pch</a:t>
            </a:r>
            <a:r>
              <a:rPr lang="en-US" sz="1200" dirty="0" smtClean="0">
                <a:solidFill>
                  <a:srgbClr val="002060"/>
                </a:solidFill>
                <a:latin typeface="Courier New" panose="02070309020205020404" pitchFamily="49" charset="0"/>
                <a:cs typeface="Courier New" panose="02070309020205020404" pitchFamily="49" charset="0"/>
              </a:rPr>
              <a:t>=19, </a:t>
            </a:r>
            <a:r>
              <a:rPr lang="en-US" sz="1200" dirty="0" err="1" smtClean="0">
                <a:solidFill>
                  <a:srgbClr val="002060"/>
                </a:solidFill>
                <a:latin typeface="Courier New" panose="02070309020205020404" pitchFamily="49" charset="0"/>
                <a:cs typeface="Courier New" panose="02070309020205020404" pitchFamily="49" charset="0"/>
              </a:rPr>
              <a:t>cex</a:t>
            </a:r>
            <a:r>
              <a:rPr lang="en-US" sz="1200" dirty="0" smtClean="0">
                <a:solidFill>
                  <a:srgbClr val="002060"/>
                </a:solidFill>
                <a:latin typeface="Courier New" panose="02070309020205020404" pitchFamily="49" charset="0"/>
                <a:cs typeface="Courier New" panose="02070309020205020404" pitchFamily="49" charset="0"/>
              </a:rPr>
              <a:t> = 1.2)</a:t>
            </a:r>
          </a:p>
          <a:p>
            <a:r>
              <a:rPr lang="en-US" sz="1200" dirty="0" smtClean="0">
                <a:solidFill>
                  <a:srgbClr val="002060"/>
                </a:solidFill>
                <a:latin typeface="Courier New" panose="02070309020205020404" pitchFamily="49" charset="0"/>
                <a:cs typeface="Courier New" panose="02070309020205020404" pitchFamily="49" charset="0"/>
              </a:rPr>
              <a:t>par(</a:t>
            </a:r>
            <a:r>
              <a:rPr lang="en-US" sz="1200" dirty="0" err="1" smtClean="0">
                <a:solidFill>
                  <a:srgbClr val="002060"/>
                </a:solidFill>
                <a:latin typeface="Courier New" panose="02070309020205020404" pitchFamily="49" charset="0"/>
                <a:cs typeface="Courier New" panose="02070309020205020404" pitchFamily="49" charset="0"/>
              </a:rPr>
              <a:t>xpd</a:t>
            </a:r>
            <a:r>
              <a:rPr lang="en-US" sz="1200" dirty="0" smtClean="0">
                <a:solidFill>
                  <a:srgbClr val="002060"/>
                </a:solidFill>
                <a:latin typeface="Courier New" panose="02070309020205020404" pitchFamily="49" charset="0"/>
                <a:cs typeface="Courier New" panose="02070309020205020404" pitchFamily="49" charset="0"/>
              </a:rPr>
              <a:t> = TRUE)</a:t>
            </a:r>
          </a:p>
          <a:p>
            <a:r>
              <a:rPr lang="en-US" sz="1200" dirty="0" smtClean="0">
                <a:solidFill>
                  <a:srgbClr val="002060"/>
                </a:solidFill>
                <a:latin typeface="Courier New" panose="02070309020205020404" pitchFamily="49" charset="0"/>
                <a:cs typeface="Courier New" panose="02070309020205020404" pitchFamily="49" charset="0"/>
              </a:rPr>
              <a:t>legend(x = 0.05, y = 0.4, </a:t>
            </a:r>
            <a:r>
              <a:rPr lang="en-US" sz="1200" dirty="0" err="1" smtClean="0">
                <a:solidFill>
                  <a:srgbClr val="002060"/>
                </a:solidFill>
                <a:latin typeface="Courier New" panose="02070309020205020404" pitchFamily="49" charset="0"/>
                <a:cs typeface="Courier New" panose="02070309020205020404" pitchFamily="49" charset="0"/>
              </a:rPr>
              <a:t>cex</a:t>
            </a:r>
            <a:r>
              <a:rPr lang="en-US" sz="1200" dirty="0" smtClean="0">
                <a:solidFill>
                  <a:srgbClr val="002060"/>
                </a:solidFill>
                <a:latin typeface="Courier New" panose="02070309020205020404" pitchFamily="49" charset="0"/>
                <a:cs typeface="Courier New" panose="02070309020205020404" pitchFamily="49" charset="0"/>
              </a:rPr>
              <a:t> = 1,legend = </a:t>
            </a:r>
            <a:r>
              <a:rPr lang="en-US" sz="1200" dirty="0" err="1" smtClean="0">
                <a:solidFill>
                  <a:srgbClr val="002060"/>
                </a:solidFill>
                <a:latin typeface="Courier New" panose="02070309020205020404" pitchFamily="49" charset="0"/>
                <a:cs typeface="Courier New" panose="02070309020205020404" pitchFamily="49" charset="0"/>
              </a:rPr>
              <a:t>as.character</a:t>
            </a:r>
            <a:r>
              <a:rPr lang="en-US" sz="1200" dirty="0" smtClean="0">
                <a:solidFill>
                  <a:srgbClr val="002060"/>
                </a:solidFill>
                <a:latin typeface="Courier New" panose="02070309020205020404" pitchFamily="49" charset="0"/>
                <a:cs typeface="Courier New" panose="02070309020205020404" pitchFamily="49" charset="0"/>
              </a:rPr>
              <a:t>(levels(</a:t>
            </a:r>
            <a:r>
              <a:rPr lang="en-US" sz="1200" dirty="0" err="1" smtClean="0">
                <a:solidFill>
                  <a:srgbClr val="002060"/>
                </a:solidFill>
                <a:latin typeface="Courier New" panose="02070309020205020404" pitchFamily="49" charset="0"/>
                <a:cs typeface="Courier New" panose="02070309020205020404" pitchFamily="49" charset="0"/>
              </a:rPr>
              <a:t>coorte_labels</a:t>
            </a:r>
            <a:r>
              <a:rPr lang="en-US" sz="1200" dirty="0" smtClean="0">
                <a:solidFill>
                  <a:srgbClr val="002060"/>
                </a:solidFill>
                <a:latin typeface="Courier New" panose="02070309020205020404" pitchFamily="49" charset="0"/>
                <a:cs typeface="Courier New" panose="02070309020205020404" pitchFamily="49" charset="0"/>
              </a:rPr>
              <a:t>)),fill 	= unique(</a:t>
            </a:r>
            <a:r>
              <a:rPr lang="en-US" sz="1200" dirty="0" err="1" smtClean="0">
                <a:solidFill>
                  <a:srgbClr val="002060"/>
                </a:solidFill>
                <a:latin typeface="Courier New" panose="02070309020205020404" pitchFamily="49" charset="0"/>
                <a:cs typeface="Courier New" panose="02070309020205020404" pitchFamily="49" charset="0"/>
              </a:rPr>
              <a:t>coorte_colors</a:t>
            </a:r>
            <a:r>
              <a:rPr lang="en-US" sz="1200" dirty="0" smtClean="0">
                <a:solidFill>
                  <a:srgbClr val="002060"/>
                </a:solidFill>
                <a:latin typeface="Courier New" panose="02070309020205020404" pitchFamily="49" charset="0"/>
                <a:cs typeface="Courier New" panose="02070309020205020404" pitchFamily="49" charset="0"/>
              </a:rPr>
              <a:t>))</a:t>
            </a:r>
          </a:p>
          <a:p>
            <a:r>
              <a:rPr lang="en-US" sz="1200" dirty="0" smtClean="0">
                <a:solidFill>
                  <a:srgbClr val="002060"/>
                </a:solidFill>
                <a:latin typeface="Courier New" panose="02070309020205020404" pitchFamily="49" charset="0"/>
                <a:cs typeface="Courier New" panose="02070309020205020404" pitchFamily="49" charset="0"/>
              </a:rPr>
              <a:t>par(</a:t>
            </a:r>
            <a:r>
              <a:rPr lang="en-US" sz="1200" dirty="0" err="1" smtClean="0">
                <a:solidFill>
                  <a:srgbClr val="002060"/>
                </a:solidFill>
                <a:latin typeface="Courier New" panose="02070309020205020404" pitchFamily="49" charset="0"/>
                <a:cs typeface="Courier New" panose="02070309020205020404" pitchFamily="49" charset="0"/>
              </a:rPr>
              <a:t>xpd</a:t>
            </a:r>
            <a:r>
              <a:rPr lang="en-US" sz="1200" dirty="0" smtClean="0">
                <a:solidFill>
                  <a:srgbClr val="002060"/>
                </a:solidFill>
                <a:latin typeface="Courier New" panose="02070309020205020404" pitchFamily="49" charset="0"/>
                <a:cs typeface="Courier New" panose="02070309020205020404" pitchFamily="49" charset="0"/>
              </a:rPr>
              <a:t> = NA)</a:t>
            </a:r>
          </a:p>
          <a:p>
            <a:endParaRPr lang="en-US" sz="1200" dirty="0" smtClean="0">
              <a:solidFill>
                <a:srgbClr val="002060"/>
              </a:solidFill>
              <a:latin typeface="Courier New" panose="02070309020205020404" pitchFamily="49" charset="0"/>
              <a:cs typeface="Courier New" panose="02070309020205020404" pitchFamily="49" charset="0"/>
            </a:endParaRPr>
          </a:p>
          <a:p>
            <a:r>
              <a:rPr lang="en-US" sz="1200" dirty="0" err="1" smtClean="0">
                <a:solidFill>
                  <a:srgbClr val="002060"/>
                </a:solidFill>
                <a:latin typeface="Courier New" panose="02070309020205020404" pitchFamily="49" charset="0"/>
                <a:cs typeface="Courier New" panose="02070309020205020404" pitchFamily="49" charset="0"/>
              </a:rPr>
              <a:t>students_scaled</a:t>
            </a:r>
            <a:r>
              <a:rPr lang="en-US" sz="1200" dirty="0" smtClean="0">
                <a:solidFill>
                  <a:srgbClr val="002060"/>
                </a:solidFill>
                <a:latin typeface="Courier New" panose="02070309020205020404" pitchFamily="49" charset="0"/>
                <a:cs typeface="Courier New" panose="02070309020205020404" pitchFamily="49" charset="0"/>
              </a:rPr>
              <a:t> &lt;- scale(students_subset2)</a:t>
            </a:r>
          </a:p>
          <a:p>
            <a:r>
              <a:rPr lang="en-US" sz="1200" dirty="0" err="1" smtClean="0">
                <a:solidFill>
                  <a:srgbClr val="002060"/>
                </a:solidFill>
                <a:latin typeface="Courier New" panose="02070309020205020404" pitchFamily="49" charset="0"/>
                <a:cs typeface="Courier New" panose="02070309020205020404" pitchFamily="49" charset="0"/>
              </a:rPr>
              <a:t>pimage</a:t>
            </a:r>
            <a:r>
              <a:rPr lang="en-US" sz="1200" dirty="0" smtClean="0">
                <a:solidFill>
                  <a:srgbClr val="002060"/>
                </a:solidFill>
                <a:latin typeface="Courier New" panose="02070309020205020404" pitchFamily="49" charset="0"/>
                <a:cs typeface="Courier New" panose="02070309020205020404" pitchFamily="49" charset="0"/>
              </a:rPr>
              <a:t>(</a:t>
            </a:r>
            <a:r>
              <a:rPr lang="en-US" sz="1200" dirty="0" err="1" smtClean="0">
                <a:solidFill>
                  <a:srgbClr val="002060"/>
                </a:solidFill>
                <a:latin typeface="Courier New" panose="02070309020205020404" pitchFamily="49" charset="0"/>
                <a:cs typeface="Courier New" panose="02070309020205020404" pitchFamily="49" charset="0"/>
              </a:rPr>
              <a:t>students_scaled,ylab</a:t>
            </a:r>
            <a:r>
              <a:rPr lang="en-US" sz="1200" dirty="0" smtClean="0">
                <a:solidFill>
                  <a:srgbClr val="002060"/>
                </a:solidFill>
                <a:latin typeface="Courier New" panose="02070309020205020404" pitchFamily="49" charset="0"/>
                <a:cs typeface="Courier New" panose="02070309020205020404" pitchFamily="49" charset="0"/>
              </a:rPr>
              <a:t>="</a:t>
            </a:r>
            <a:r>
              <a:rPr lang="en-US" sz="1200" dirty="0" err="1" smtClean="0">
                <a:solidFill>
                  <a:srgbClr val="002060"/>
                </a:solidFill>
                <a:latin typeface="Courier New" panose="02070309020205020404" pitchFamily="49" charset="0"/>
                <a:cs typeface="Courier New" panose="02070309020205020404" pitchFamily="49" charset="0"/>
              </a:rPr>
              <a:t>Students",main</a:t>
            </a:r>
            <a:r>
              <a:rPr lang="en-US" sz="1200" dirty="0" smtClean="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smtClean="0">
              <a:solidFill>
                <a:srgbClr val="002060"/>
              </a:solidFill>
              <a:latin typeface="Courier New" panose="02070309020205020404" pitchFamily="49" charset="0"/>
              <a:cs typeface="Courier New" panose="02070309020205020404" pitchFamily="49" charset="0"/>
            </a:endParaRPr>
          </a:p>
          <a:p>
            <a:r>
              <a:rPr lang="en-US" sz="1200" dirty="0" smtClean="0">
                <a:solidFill>
                  <a:srgbClr val="002060"/>
                </a:solidFill>
                <a:latin typeface="Courier New" panose="02070309020205020404" pitchFamily="49" charset="0"/>
                <a:cs typeface="Courier New" panose="02070309020205020404" pitchFamily="49" charset="0"/>
              </a:rPr>
              <a:t>matrix &lt;- </a:t>
            </a:r>
            <a:r>
              <a:rPr lang="en-US" sz="1200" dirty="0" err="1" smtClean="0">
                <a:solidFill>
                  <a:srgbClr val="002060"/>
                </a:solidFill>
                <a:latin typeface="Courier New" panose="02070309020205020404" pitchFamily="49" charset="0"/>
                <a:cs typeface="Courier New" panose="02070309020205020404" pitchFamily="49" charset="0"/>
              </a:rPr>
              <a:t>as.matrix</a:t>
            </a:r>
            <a:r>
              <a:rPr lang="en-US" sz="1200" dirty="0" smtClean="0">
                <a:solidFill>
                  <a:srgbClr val="002060"/>
                </a:solidFill>
                <a:latin typeface="Courier New" panose="02070309020205020404" pitchFamily="49" charset="0"/>
                <a:cs typeface="Courier New" panose="02070309020205020404" pitchFamily="49" charset="0"/>
              </a:rPr>
              <a:t>(</a:t>
            </a:r>
            <a:r>
              <a:rPr lang="en-US" sz="1200" dirty="0" err="1" smtClean="0">
                <a:solidFill>
                  <a:srgbClr val="002060"/>
                </a:solidFill>
                <a:latin typeface="Courier New" panose="02070309020205020404" pitchFamily="49" charset="0"/>
                <a:cs typeface="Courier New" panose="02070309020205020404" pitchFamily="49" charset="0"/>
              </a:rPr>
              <a:t>students_scaled</a:t>
            </a:r>
            <a:r>
              <a:rPr lang="en-US" sz="1200" dirty="0" smtClean="0">
                <a:solidFill>
                  <a:srgbClr val="002060"/>
                </a:solidFill>
                <a:latin typeface="Courier New" panose="02070309020205020404" pitchFamily="49" charset="0"/>
                <a:cs typeface="Courier New" panose="02070309020205020404" pitchFamily="49" charset="0"/>
              </a:rPr>
              <a:t>)</a:t>
            </a:r>
          </a:p>
          <a:p>
            <a:r>
              <a:rPr lang="en-US" sz="1200" dirty="0" smtClean="0">
                <a:solidFill>
                  <a:srgbClr val="002060"/>
                </a:solidFill>
                <a:latin typeface="Courier New" panose="02070309020205020404" pitchFamily="49" charset="0"/>
                <a:cs typeface="Courier New" panose="02070309020205020404" pitchFamily="49" charset="0"/>
              </a:rPr>
              <a:t>cm &lt;- </a:t>
            </a:r>
            <a:r>
              <a:rPr lang="en-US" sz="1200" dirty="0" err="1" smtClean="0">
                <a:solidFill>
                  <a:srgbClr val="002060"/>
                </a:solidFill>
                <a:latin typeface="Courier New" panose="02070309020205020404" pitchFamily="49" charset="0"/>
                <a:cs typeface="Courier New" panose="02070309020205020404" pitchFamily="49" charset="0"/>
              </a:rPr>
              <a:t>cor</a:t>
            </a:r>
            <a:r>
              <a:rPr lang="en-US" sz="1200" dirty="0" smtClean="0">
                <a:solidFill>
                  <a:srgbClr val="002060"/>
                </a:solidFill>
                <a:latin typeface="Courier New" panose="02070309020205020404" pitchFamily="49" charset="0"/>
                <a:cs typeface="Courier New" panose="02070309020205020404" pitchFamily="49" charset="0"/>
              </a:rPr>
              <a:t>(t(matrix), method="</a:t>
            </a:r>
            <a:r>
              <a:rPr lang="en-US" sz="1200" dirty="0" err="1" smtClean="0">
                <a:solidFill>
                  <a:srgbClr val="002060"/>
                </a:solidFill>
                <a:latin typeface="Courier New" panose="02070309020205020404" pitchFamily="49" charset="0"/>
                <a:cs typeface="Courier New" panose="02070309020205020404" pitchFamily="49" charset="0"/>
              </a:rPr>
              <a:t>pearson</a:t>
            </a:r>
            <a:r>
              <a:rPr lang="en-US" sz="1200" dirty="0" smtClean="0">
                <a:solidFill>
                  <a:srgbClr val="002060"/>
                </a:solidFill>
                <a:latin typeface="Courier New" panose="02070309020205020404" pitchFamily="49" charset="0"/>
                <a:cs typeface="Courier New" panose="02070309020205020404" pitchFamily="49" charset="0"/>
              </a:rPr>
              <a:t>")</a:t>
            </a:r>
          </a:p>
          <a:p>
            <a:r>
              <a:rPr lang="en-US" sz="1200" dirty="0" err="1" smtClean="0">
                <a:solidFill>
                  <a:srgbClr val="002060"/>
                </a:solidFill>
                <a:latin typeface="Courier New" panose="02070309020205020404" pitchFamily="49" charset="0"/>
                <a:cs typeface="Courier New" panose="02070309020205020404" pitchFamily="49" charset="0"/>
              </a:rPr>
              <a:t>pimage</a:t>
            </a:r>
            <a:r>
              <a:rPr lang="en-US" sz="1200" dirty="0" smtClean="0">
                <a:solidFill>
                  <a:srgbClr val="002060"/>
                </a:solidFill>
                <a:latin typeface="Courier New" panose="02070309020205020404" pitchFamily="49" charset="0"/>
                <a:cs typeface="Courier New" panose="02070309020205020404" pitchFamily="49" charset="0"/>
              </a:rPr>
              <a:t>(</a:t>
            </a:r>
            <a:r>
              <a:rPr lang="en-US" sz="1200" dirty="0" err="1" smtClean="0">
                <a:solidFill>
                  <a:srgbClr val="002060"/>
                </a:solidFill>
                <a:latin typeface="Courier New" panose="02070309020205020404" pitchFamily="49" charset="0"/>
                <a:cs typeface="Courier New" panose="02070309020205020404" pitchFamily="49" charset="0"/>
              </a:rPr>
              <a:t>cm,main</a:t>
            </a:r>
            <a:r>
              <a:rPr lang="en-US" sz="1200" dirty="0" smtClean="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smtClean="0">
                <a:solidFill>
                  <a:srgbClr val="002060"/>
                </a:solidFill>
                <a:latin typeface="Courier New" panose="02070309020205020404" pitchFamily="49" charset="0"/>
                <a:cs typeface="Courier New" panose="02070309020205020404" pitchFamily="49" charset="0"/>
              </a:rPr>
              <a:t>xlab</a:t>
            </a:r>
            <a:r>
              <a:rPr lang="en-US" sz="1200" dirty="0" smtClean="0">
                <a:solidFill>
                  <a:srgbClr val="002060"/>
                </a:solidFill>
                <a:latin typeface="Courier New" panose="02070309020205020404" pitchFamily="49" charset="0"/>
                <a:cs typeface="Courier New" panose="02070309020205020404" pitchFamily="49" charset="0"/>
              </a:rPr>
              <a:t>="Students", 	</a:t>
            </a:r>
            <a:r>
              <a:rPr lang="en-US" sz="1200" dirty="0" err="1" smtClean="0">
                <a:solidFill>
                  <a:srgbClr val="002060"/>
                </a:solidFill>
                <a:latin typeface="Courier New" panose="02070309020205020404" pitchFamily="49" charset="0"/>
                <a:cs typeface="Courier New" panose="02070309020205020404" pitchFamily="49" charset="0"/>
              </a:rPr>
              <a:t>ylab</a:t>
            </a:r>
            <a:r>
              <a:rPr lang="en-US" sz="1200" dirty="0" smtClean="0">
                <a:solidFill>
                  <a:srgbClr val="002060"/>
                </a:solidFill>
                <a:latin typeface="Courier New" panose="02070309020205020404" pitchFamily="49" charset="0"/>
                <a:cs typeface="Courier New" panose="02070309020205020404" pitchFamily="49" charset="0"/>
              </a:rPr>
              <a:t>="</a:t>
            </a:r>
            <a:r>
              <a:rPr lang="en-US" sz="1200" dirty="0" err="1" smtClean="0">
                <a:solidFill>
                  <a:srgbClr val="002060"/>
                </a:solidFill>
                <a:latin typeface="Courier New" panose="02070309020205020404" pitchFamily="49" charset="0"/>
                <a:cs typeface="Courier New" panose="02070309020205020404" pitchFamily="49" charset="0"/>
              </a:rPr>
              <a:t>Students",zlim</a:t>
            </a:r>
            <a:r>
              <a:rPr lang="en-US" sz="1200" dirty="0" smtClean="0">
                <a:solidFill>
                  <a:srgbClr val="002060"/>
                </a:solidFill>
                <a:latin typeface="Courier New" panose="02070309020205020404" pitchFamily="49" charset="0"/>
                <a:cs typeface="Courier New" panose="02070309020205020404" pitchFamily="49" charset="0"/>
              </a:rPr>
              <a:t> = c(-1,1),</a:t>
            </a:r>
            <a:r>
              <a:rPr lang="en-US" sz="1200" dirty="0" err="1" smtClean="0">
                <a:solidFill>
                  <a:srgbClr val="002060"/>
                </a:solidFill>
                <a:latin typeface="Courier New" panose="02070309020205020404" pitchFamily="49" charset="0"/>
                <a:cs typeface="Courier New" panose="02070309020205020404" pitchFamily="49" charset="0"/>
              </a:rPr>
              <a:t>col</a:t>
            </a:r>
            <a:r>
              <a:rPr lang="en-US" sz="1200" dirty="0" smtClean="0">
                <a:solidFill>
                  <a:srgbClr val="002060"/>
                </a:solidFill>
                <a:latin typeface="Courier New" panose="02070309020205020404" pitchFamily="49" charset="0"/>
                <a:cs typeface="Courier New" panose="02070309020205020404" pitchFamily="49" charset="0"/>
              </a:rPr>
              <a:t> = </a:t>
            </a:r>
            <a:r>
              <a:rPr lang="en-US" sz="1200" dirty="0" err="1" smtClean="0">
                <a:solidFill>
                  <a:srgbClr val="002060"/>
                </a:solidFill>
                <a:latin typeface="Courier New" panose="02070309020205020404" pitchFamily="49" charset="0"/>
                <a:cs typeface="Courier New" panose="02070309020205020404" pitchFamily="49" charset="0"/>
              </a:rPr>
              <a:t>bluered</a:t>
            </a:r>
            <a:r>
              <a:rPr lang="en-US" sz="1200" dirty="0" smtClean="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smtClean="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smtClean="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smtClean="0">
                <a:solidFill>
                  <a:schemeClr val="bg1">
                    <a:lumMod val="50000"/>
                  </a:schemeClr>
                </a:solidFill>
              </a:rPr>
              <a:t>Si</a:t>
            </a:r>
            <a:r>
              <a:rPr lang="it-IT" sz="1600" dirty="0" smtClean="0">
                <a:solidFill>
                  <a:schemeClr val="bg1">
                    <a:lumMod val="50000"/>
                  </a:schemeClr>
                </a:solidFill>
              </a:rPr>
              <a:t> consulti il file dataset_analysis.R nella </a:t>
            </a:r>
            <a:r>
              <a:rPr lang="it-IT" sz="1600" dirty="0" err="1" smtClean="0">
                <a:solidFill>
                  <a:schemeClr val="bg1">
                    <a:lumMod val="50000"/>
                  </a:schemeClr>
                </a:solidFill>
              </a:rPr>
              <a:t>root</a:t>
            </a:r>
            <a:r>
              <a:rPr lang="it-IT" sz="1600" dirty="0" smtClean="0">
                <a:solidFill>
                  <a:schemeClr val="bg1">
                    <a:lumMod val="50000"/>
                  </a:schemeClr>
                </a:solidFill>
              </a:rPr>
              <a:t> della </a:t>
            </a:r>
            <a:r>
              <a:rPr lang="it-IT" sz="1600" dirty="0" err="1" smtClean="0">
                <a:solidFill>
                  <a:schemeClr val="bg1">
                    <a:lumMod val="50000"/>
                  </a:schemeClr>
                </a:solidFill>
              </a:rPr>
              <a:t>repository</a:t>
            </a:r>
            <a:endParaRPr kumimoji="0" lang="it-IT" sz="16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42844" y="1295400"/>
            <a:ext cx="1785950" cy="2308324"/>
          </a:xfrm>
          <a:prstGeom prst="rect">
            <a:avLst/>
          </a:prstGeom>
          <a:noFill/>
        </p:spPr>
        <p:txBody>
          <a:bodyPr wrap="square" rtlCol="0">
            <a:spAutoFit/>
          </a:bodyPr>
          <a:lstStyle/>
          <a:p>
            <a:r>
              <a:rPr lang="it-IT" dirty="0" smtClean="0"/>
              <a:t>Come misura di correlazione è stata scelta la correlazione di </a:t>
            </a:r>
            <a:r>
              <a:rPr lang="it-IT" dirty="0" err="1" smtClean="0"/>
              <a:t>Pearson</a:t>
            </a:r>
            <a:r>
              <a:rPr lang="it-IT" dirty="0" smtClean="0"/>
              <a:t>, ricercando quindi relazioni monotone.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a:blip r:embed="rId2"/>
          <a:srcRect l="8206" t="2756" r="12468" b="3924"/>
          <a:stretch>
            <a:fillRect/>
          </a:stretch>
        </p:blipFill>
        <p:spPr bwMode="auto">
          <a:xfrm>
            <a:off x="1857356" y="835835"/>
            <a:ext cx="6095606" cy="6022165"/>
          </a:xfrm>
          <a:prstGeom prst="rect">
            <a:avLst/>
          </a:prstGeom>
          <a:noFill/>
        </p:spPr>
      </p:pic>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ESAMI DEL PRIMO ANNO</a:t>
            </a:r>
            <a:endParaRPr lang="en-US" sz="24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66C4E33-318F-45C6-90C3-7F33D8AF9E45}"/>
              </a:ext>
            </a:extLst>
          </p:cNvPr>
          <p:cNvSpPr>
            <a:spLocks noGrp="1"/>
          </p:cNvSpPr>
          <p:nvPr>
            <p:ph type="title"/>
          </p:nvPr>
        </p:nvSpPr>
        <p:spPr/>
        <p:txBody>
          <a:bodyPr/>
          <a:lstStyle/>
          <a:p>
            <a:endParaRPr lang="en-US"/>
          </a:p>
        </p:txBody>
      </p:sp>
      <p:sp>
        <p:nvSpPr>
          <p:cNvPr id="3" name="Segnaposto contenuto 2">
            <a:extLst>
              <a:ext uri="{FF2B5EF4-FFF2-40B4-BE49-F238E27FC236}">
                <a16:creationId xmlns="" xmlns:a16="http://schemas.microsoft.com/office/drawing/2014/main" id="{FE7ABC2F-9BF7-4B30-841B-5A6ECB846BB6}"/>
              </a:ext>
            </a:extLst>
          </p:cNvPr>
          <p:cNvSpPr>
            <a:spLocks noGrp="1"/>
          </p:cNvSpPr>
          <p:nvPr>
            <p:ph idx="1"/>
          </p:nvPr>
        </p:nvSpPr>
        <p:spPr/>
        <p:txBody>
          <a:bodyPr/>
          <a:lstStyle/>
          <a:p>
            <a:r>
              <a:rPr lang="it-IT" dirty="0" err="1"/>
              <a:t>Pearson</a:t>
            </a:r>
            <a:r>
              <a:rPr lang="it-IT" dirty="0"/>
              <a:t> </a:t>
            </a:r>
            <a:r>
              <a:rPr lang="it-IT" dirty="0" err="1"/>
              <a:t>correlation</a:t>
            </a:r>
            <a:r>
              <a:rPr lang="it-IT" dirty="0"/>
              <a:t> analizza le </a:t>
            </a:r>
            <a:r>
              <a:rPr lang="it-IT"/>
              <a:t>relazioni monotone</a:t>
            </a:r>
            <a:endParaRPr lang="en-US"/>
          </a:p>
        </p:txBody>
      </p:sp>
    </p:spTree>
    <p:extLst>
      <p:ext uri="{BB962C8B-B14F-4D97-AF65-F5344CB8AC3E}">
        <p14:creationId xmlns="" xmlns:p14="http://schemas.microsoft.com/office/powerpoint/2010/main" val="1226650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 xmlns:p14="http://schemas.microsoft.com/office/powerpoint/2010/main" val="4194171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 xmlns:a16="http://schemas.microsoft.com/office/drawing/2014/main" id="{03B2811F-5DE8-42D1-8BA0-DFADE2068770}"/>
              </a:ext>
            </a:extLst>
          </p:cNvPr>
          <p:cNvGraphicFramePr>
            <a:graphicFrameLocks/>
          </p:cNvGraphicFramePr>
          <p:nvPr>
            <p:extLst>
              <p:ext uri="{D42A27DB-BD31-4B8C-83A1-F6EECF244321}">
                <p14:modId xmlns=""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 xmlns:a16="http://schemas.microsoft.com/office/drawing/2014/main" val="807059028"/>
                    </a:ext>
                  </a:extLst>
                </a:gridCol>
                <a:gridCol w="537674">
                  <a:extLst>
                    <a:ext uri="{9D8B030D-6E8A-4147-A177-3AD203B41FA5}">
                      <a16:colId xmlns="" xmlns:a16="http://schemas.microsoft.com/office/drawing/2014/main" val="3957048853"/>
                    </a:ext>
                  </a:extLst>
                </a:gridCol>
                <a:gridCol w="782072">
                  <a:extLst>
                    <a:ext uri="{9D8B030D-6E8A-4147-A177-3AD203B41FA5}">
                      <a16:colId xmlns="" xmlns:a16="http://schemas.microsoft.com/office/drawing/2014/main" val="3530217452"/>
                    </a:ext>
                  </a:extLst>
                </a:gridCol>
                <a:gridCol w="1050908">
                  <a:extLst>
                    <a:ext uri="{9D8B030D-6E8A-4147-A177-3AD203B41FA5}">
                      <a16:colId xmlns="" xmlns:a16="http://schemas.microsoft.com/office/drawing/2014/main" val="2216707341"/>
                    </a:ext>
                  </a:extLst>
                </a:gridCol>
                <a:gridCol w="818731">
                  <a:extLst>
                    <a:ext uri="{9D8B030D-6E8A-4147-A177-3AD203B41FA5}">
                      <a16:colId xmlns="" xmlns:a16="http://schemas.microsoft.com/office/drawing/2014/main" val="958190292"/>
                    </a:ext>
                  </a:extLst>
                </a:gridCol>
                <a:gridCol w="366596">
                  <a:extLst>
                    <a:ext uri="{9D8B030D-6E8A-4147-A177-3AD203B41FA5}">
                      <a16:colId xmlns="" xmlns:a16="http://schemas.microsoft.com/office/drawing/2014/main" val="424608249"/>
                    </a:ext>
                  </a:extLst>
                </a:gridCol>
                <a:gridCol w="724028">
                  <a:extLst>
                    <a:ext uri="{9D8B030D-6E8A-4147-A177-3AD203B41FA5}">
                      <a16:colId xmlns="" xmlns:a16="http://schemas.microsoft.com/office/drawing/2014/main" val="1424326084"/>
                    </a:ext>
                  </a:extLst>
                </a:gridCol>
                <a:gridCol w="366596">
                  <a:extLst>
                    <a:ext uri="{9D8B030D-6E8A-4147-A177-3AD203B41FA5}">
                      <a16:colId xmlns="" xmlns:a16="http://schemas.microsoft.com/office/drawing/2014/main" val="3392580486"/>
                    </a:ext>
                  </a:extLst>
                </a:gridCol>
                <a:gridCol w="724028">
                  <a:extLst>
                    <a:ext uri="{9D8B030D-6E8A-4147-A177-3AD203B41FA5}">
                      <a16:colId xmlns="" xmlns:a16="http://schemas.microsoft.com/office/drawing/2014/main" val="1129838862"/>
                    </a:ext>
                  </a:extLst>
                </a:gridCol>
                <a:gridCol w="378816">
                  <a:extLst>
                    <a:ext uri="{9D8B030D-6E8A-4147-A177-3AD203B41FA5}">
                      <a16:colId xmlns=""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873627976"/>
                  </a:ext>
                </a:extLst>
              </a:tr>
            </a:tbl>
          </a:graphicData>
        </a:graphic>
      </p:graphicFrame>
      <p:sp>
        <p:nvSpPr>
          <p:cNvPr id="5" name="CasellaDiTesto 4">
            <a:extLst>
              <a:ext uri="{FF2B5EF4-FFF2-40B4-BE49-F238E27FC236}">
                <a16:creationId xmlns=""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 xmlns:p14="http://schemas.microsoft.com/office/powerpoint/2010/main" val="35259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53063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 xmlns:p14="http://schemas.microsoft.com/office/powerpoint/2010/main" val="529427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 xmlns:p14="http://schemas.microsoft.com/office/powerpoint/2010/main" val="2567167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 xmlns:p14="http://schemas.microsoft.com/office/powerpoint/2010/main" val="665708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a:t>
            </a:r>
            <a:r>
              <a:rPr lang="it-IT" dirty="0" smtClean="0"/>
              <a:t>dettaglio.</a:t>
            </a:r>
            <a:endParaRPr lang="it-IT" dirty="0"/>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 xmlns:p14="http://schemas.microsoft.com/office/powerpoint/2010/main" val="129202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smtClean="0"/>
              <a:t>A seguito di una analisi visiva, si potrebbe </a:t>
            </a:r>
            <a:r>
              <a:rPr lang="it-IT" u="sng" dirty="0" smtClean="0"/>
              <a:t>speculare</a:t>
            </a:r>
            <a:r>
              <a:rPr lang="it-IT" dirty="0" smtClean="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116</TotalTime>
  <Words>971</Words>
  <Application>Microsoft Office PowerPoint</Application>
  <PresentationFormat>Presentazione su schermo (4:3)</PresentationFormat>
  <Paragraphs>188</Paragraphs>
  <Slides>19</Slides>
  <Notes>0</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Tema di Office</vt:lpstr>
      <vt:lpstr>Progetto di Data Mining</vt:lpstr>
      <vt:lpstr>DATA UNDERSTANDING: DATASET </vt:lpstr>
      <vt:lpstr>Diapositiva 3</vt:lpstr>
      <vt:lpstr>DATA UNDERSTANDING: TECNICHE DI VISUALIZZAZIONE </vt:lpstr>
      <vt:lpstr>DATA UNDERSTANDING: TECNICHE DI VISUALIZZAZIONE </vt:lpstr>
      <vt:lpstr>Diapositiva 6</vt:lpstr>
      <vt:lpstr>Diapositiva 7</vt:lpstr>
      <vt:lpstr>CONSIDERAZIONI</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SS!dev</cp:lastModifiedBy>
  <cp:revision>42</cp:revision>
  <dcterms:created xsi:type="dcterms:W3CDTF">2018-01-08T07:58:31Z</dcterms:created>
  <dcterms:modified xsi:type="dcterms:W3CDTF">2018-01-08T17:11:47Z</dcterms:modified>
</cp:coreProperties>
</file>