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1" r:id="rId5"/>
    <p:sldId id="263" r:id="rId6"/>
    <p:sldId id="265" r:id="rId7"/>
    <p:sldId id="266" r:id="rId8"/>
    <p:sldId id="271" r:id="rId9"/>
    <p:sldId id="273" r:id="rId10"/>
    <p:sldId id="274" r:id="rId11"/>
    <p:sldId id="275" r:id="rId12"/>
    <p:sldId id="276" r:id="rId13"/>
    <p:sldId id="277" r:id="rId14"/>
    <p:sldId id="279" r:id="rId15"/>
    <p:sldId id="284" r:id="rId16"/>
    <p:sldId id="280" r:id="rId17"/>
    <p:sldId id="278" r:id="rId18"/>
    <p:sldId id="290" r:id="rId19"/>
    <p:sldId id="288" r:id="rId20"/>
    <p:sldId id="291" r:id="rId21"/>
    <p:sldId id="292" r:id="rId22"/>
    <p:sldId id="312" r:id="rId23"/>
    <p:sldId id="293" r:id="rId24"/>
    <p:sldId id="294" r:id="rId25"/>
    <p:sldId id="296" r:id="rId26"/>
    <p:sldId id="314" r:id="rId27"/>
    <p:sldId id="298" r:id="rId28"/>
    <p:sldId id="307" r:id="rId29"/>
    <p:sldId id="305" r:id="rId30"/>
    <p:sldId id="304" r:id="rId31"/>
    <p:sldId id="306" r:id="rId32"/>
    <p:sldId id="316" r:id="rId33"/>
    <p:sldId id="308" r:id="rId34"/>
    <p:sldId id="309" r:id="rId35"/>
    <p:sldId id="315" r:id="rId36"/>
    <p:sldId id="323" r:id="rId37"/>
    <p:sldId id="324" r:id="rId38"/>
    <p:sldId id="327" r:id="rId39"/>
    <p:sldId id="328" r:id="rId40"/>
    <p:sldId id="319" r:id="rId41"/>
    <p:sldId id="330" r:id="rId42"/>
    <p:sldId id="331" r:id="rId43"/>
    <p:sldId id="332" r:id="rId44"/>
    <p:sldId id="333" r:id="rId45"/>
    <p:sldId id="335" r:id="rId46"/>
    <p:sldId id="336" r:id="rId47"/>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16" autoAdjust="0"/>
  </p:normalViewPr>
  <p:slideViewPr>
    <p:cSldViewPr snapToObjects="1">
      <p:cViewPr varScale="1">
        <p:scale>
          <a:sx n="65" d="100"/>
          <a:sy n="65" d="100"/>
        </p:scale>
        <p:origin x="1476" y="72"/>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29/01/2018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4524315"/>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lineari.</a:t>
            </a:r>
          </a:p>
          <a:p>
            <a:endParaRPr lang="it-IT" dirty="0"/>
          </a:p>
          <a:p>
            <a:r>
              <a:rPr lang="it-IT" dirty="0"/>
              <a:t>Si nota un accenno di trama in due punti, sintomo di similarità fra due «fasce» di studenti.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15104" t="9877" r="12468" b="3924"/>
          <a:stretch/>
        </p:blipFill>
        <p:spPr bwMode="auto">
          <a:xfrm>
            <a:off x="2771800" y="812538"/>
            <a:ext cx="6048672" cy="6045462"/>
          </a:xfrm>
          <a:prstGeom prst="rect">
            <a:avLst/>
          </a:prstGeom>
          <a:noFill/>
        </p:spPr>
      </p:pic>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a16="http://schemas.microsoft.com/office/drawing/2014/main"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
        <p:nvSpPr>
          <p:cNvPr id="3" name="CasellaDiTesto 2"/>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a16="http://schemas.microsoft.com/office/drawing/2014/main" id="{FF70ADEF-A2E9-4C5E-8EBB-4FBF20834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3" r="4819"/>
          <a:stretch>
            <a:fillRect/>
          </a:stretch>
        </p:blipFill>
        <p:spPr bwMode="auto">
          <a:xfrm>
            <a:off x="104360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magine 2">
            <a:extLst>
              <a:ext uri="{FF2B5EF4-FFF2-40B4-BE49-F238E27FC236}">
                <a16:creationId xmlns:a16="http://schemas.microsoft.com/office/drawing/2014/main" id="{ABB1ACCA-6BB7-4698-9D8F-83EBBEEBB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84" b="-2"/>
          <a:stretch>
            <a:fillRect/>
          </a:stretch>
        </p:blipFill>
        <p:spPr bwMode="auto">
          <a:xfrm>
            <a:off x="248376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magine 3">
            <a:extLst>
              <a:ext uri="{FF2B5EF4-FFF2-40B4-BE49-F238E27FC236}">
                <a16:creationId xmlns:a16="http://schemas.microsoft.com/office/drawing/2014/main" id="{F26E6F2B-58E7-47FC-929F-0A5F434D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185450"/>
            <a:ext cx="134589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4">
            <a:extLst>
              <a:ext uri="{FF2B5EF4-FFF2-40B4-BE49-F238E27FC236}">
                <a16:creationId xmlns:a16="http://schemas.microsoft.com/office/drawing/2014/main" id="{B209195C-077D-4451-AEBF-025EFF643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175" y="4185451"/>
            <a:ext cx="140438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5">
            <a:extLst>
              <a:ext uri="{FF2B5EF4-FFF2-40B4-BE49-F238E27FC236}">
                <a16:creationId xmlns:a16="http://schemas.microsoft.com/office/drawing/2014/main" id="{0BE8FA7A-9877-4E8C-AD1E-B6DB161AD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7" y="4185450"/>
            <a:ext cx="1332217" cy="1605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225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209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a16="http://schemas.microsoft.com/office/drawing/2014/main"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a16="http://schemas.microsoft.com/office/drawing/2014/main" id="{7874969C-F4FA-477B-8991-D590C8411ED4}"/>
              </a:ext>
            </a:extLst>
          </p:cNvPr>
          <p:cNvSpPr txBox="1"/>
          <p:nvPr/>
        </p:nvSpPr>
        <p:spPr>
          <a:xfrm>
            <a:off x="179512" y="830474"/>
            <a:ext cx="2376264" cy="5632311"/>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200" dirty="0">
                <a:solidFill>
                  <a:srgbClr val="FF0000"/>
                </a:solidFill>
              </a:rPr>
              <a:t>Come è possibile ottenere 150 CFU senza dare MDL? Propedeuticità?? I dati </a:t>
            </a:r>
            <a:r>
              <a:rPr lang="it-IT" sz="1200" u="sng" dirty="0">
                <a:solidFill>
                  <a:srgbClr val="FF0000"/>
                </a:solidFill>
              </a:rPr>
              <a:t>sono</a:t>
            </a:r>
            <a:r>
              <a:rPr lang="it-IT" sz="1200" dirty="0">
                <a:solidFill>
                  <a:srgbClr val="FF0000"/>
                </a:solidFill>
              </a:rPr>
              <a:t> corretti???</a:t>
            </a:r>
            <a:endParaRPr lang="en-US" sz="1200" dirty="0">
              <a:solidFill>
                <a:srgbClr val="FF0000"/>
              </a:solidFill>
            </a:endParaRPr>
          </a:p>
        </p:txBody>
      </p:sp>
    </p:spTree>
    <p:extLst>
      <p:ext uri="{BB962C8B-B14F-4D97-AF65-F5344CB8AC3E}">
        <p14:creationId xmlns:p14="http://schemas.microsoft.com/office/powerpoint/2010/main" val="900000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07504" y="860519"/>
            <a:ext cx="2376264" cy="4862870"/>
          </a:xfrm>
          <a:prstGeom prst="rect">
            <a:avLst/>
          </a:prstGeom>
          <a:noFill/>
        </p:spPr>
        <p:txBody>
          <a:bodyPr wrap="square" rtlCol="0">
            <a:spAutoFit/>
          </a:bodyPr>
          <a:lstStyle/>
          <a:p>
            <a:r>
              <a:rPr lang="it-IT" sz="1600" dirty="0"/>
              <a:t>Incrociando il voto conseguito in M.D.L. e la data in cui l’esame è stato superato, si riescono a notare due aspetti:</a:t>
            </a:r>
          </a:p>
          <a:p>
            <a:endParaRPr lang="it-IT" sz="1600" dirty="0"/>
          </a:p>
          <a:p>
            <a:pPr marL="285750" indent="-285750">
              <a:buFont typeface="Arial" panose="020B0604020202020204" pitchFamily="34" charset="0"/>
              <a:buChar char="•"/>
            </a:pPr>
            <a:r>
              <a:rPr lang="it-IT" sz="1600" dirty="0"/>
              <a:t>Chi ha dato </a:t>
            </a:r>
            <a:r>
              <a:rPr lang="it-IT" sz="1600" dirty="0">
                <a:solidFill>
                  <a:srgbClr val="00B050"/>
                </a:solidFill>
              </a:rPr>
              <a:t>l’esame al primo appello </a:t>
            </a:r>
            <a:r>
              <a:rPr lang="it-IT" sz="1600" dirty="0"/>
              <a:t>del suo anno, ha conseguito </a:t>
            </a:r>
            <a:r>
              <a:rPr lang="it-IT" sz="1600" dirty="0">
                <a:solidFill>
                  <a:srgbClr val="00B050"/>
                </a:solidFill>
              </a:rPr>
              <a:t>un voto alto </a:t>
            </a:r>
            <a:r>
              <a:rPr lang="it-IT" sz="1400" dirty="0"/>
              <a:t>(si vedano ad esempio gli studenti dell’annata 2010)</a:t>
            </a:r>
            <a:endParaRPr lang="it-IT" sz="1600" dirty="0"/>
          </a:p>
          <a:p>
            <a:pPr marL="285750" indent="-285750">
              <a:buFont typeface="Arial" panose="020B0604020202020204" pitchFamily="34" charset="0"/>
              <a:buChar char="•"/>
            </a:pPr>
            <a:r>
              <a:rPr lang="it-IT" sz="1600" dirty="0"/>
              <a:t>La maggioranza degli studenti ha </a:t>
            </a:r>
            <a:r>
              <a:rPr lang="it-IT" sz="1600" dirty="0">
                <a:solidFill>
                  <a:srgbClr val="00B050"/>
                </a:solidFill>
              </a:rPr>
              <a:t>superato M.D.L. qualche anno dopo </a:t>
            </a:r>
            <a:r>
              <a:rPr lang="it-IT" sz="1600" dirty="0"/>
              <a:t>il suo anno di immatricolazione </a:t>
            </a:r>
            <a:r>
              <a:rPr lang="it-IT" sz="1400" dirty="0"/>
              <a:t>(comportamento estremizzato dagli studenti di coorte 2012)</a:t>
            </a:r>
            <a:endParaRPr lang="en-US" sz="1600" dirty="0"/>
          </a:p>
        </p:txBody>
      </p:sp>
      <p:pic>
        <p:nvPicPr>
          <p:cNvPr id="6" name="Immagine 5">
            <a:extLst>
              <a:ext uri="{FF2B5EF4-FFF2-40B4-BE49-F238E27FC236}">
                <a16:creationId xmlns:a16="http://schemas.microsoft.com/office/drawing/2014/main" id="{9458EE13-47D6-4D9A-8717-496F591F06B8}"/>
              </a:ext>
            </a:extLst>
          </p:cNvPr>
          <p:cNvPicPr>
            <a:picLocks noChangeAspect="1"/>
          </p:cNvPicPr>
          <p:nvPr/>
        </p:nvPicPr>
        <p:blipFill rotWithShape="1">
          <a:blip r:embed="rId2"/>
          <a:srcRect l="5001" t="10567" r="5001" b="8314"/>
          <a:stretch/>
        </p:blipFill>
        <p:spPr>
          <a:xfrm>
            <a:off x="2411760" y="795082"/>
            <a:ext cx="6732240" cy="6059016"/>
          </a:xfrm>
          <a:prstGeom prst="rect">
            <a:avLst/>
          </a:prstGeom>
        </p:spPr>
      </p:pic>
    </p:spTree>
    <p:extLst>
      <p:ext uri="{BB962C8B-B14F-4D97-AF65-F5344CB8AC3E}">
        <p14:creationId xmlns:p14="http://schemas.microsoft.com/office/powerpoint/2010/main" val="3744216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A.D.E.</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79512" y="1000467"/>
            <a:ext cx="2376264" cy="5170646"/>
          </a:xfrm>
          <a:prstGeom prst="rect">
            <a:avLst/>
          </a:prstGeom>
          <a:noFill/>
        </p:spPr>
        <p:txBody>
          <a:bodyPr wrap="square" rtlCol="0">
            <a:spAutoFit/>
          </a:bodyPr>
          <a:lstStyle/>
          <a:p>
            <a:r>
              <a:rPr lang="it-IT" dirty="0"/>
              <a:t>Nel caso di </a:t>
            </a:r>
            <a:r>
              <a:rPr lang="it-IT" i="1" dirty="0"/>
              <a:t>Architetture degli Elaboratori</a:t>
            </a:r>
            <a:r>
              <a:rPr lang="it-IT" dirty="0"/>
              <a:t>, le tendenze evidenziate prima sono mitigate.</a:t>
            </a:r>
          </a:p>
          <a:p>
            <a:endParaRPr lang="it-IT" dirty="0"/>
          </a:p>
          <a:p>
            <a:r>
              <a:rPr lang="it-IT" dirty="0"/>
              <a:t>Rimane comunque importante la quantità di studenti che hanno conseguito molti crediti senza superare l’esame di </a:t>
            </a:r>
            <a:r>
              <a:rPr lang="it-IT" dirty="0" err="1"/>
              <a:t>A.d.E</a:t>
            </a:r>
            <a:r>
              <a:rPr lang="it-IT" dirty="0"/>
              <a:t>: si potrebbe speculare che l’ignorare esami difficili sia una pratica comune nel pool di studenti descritti dal dataset.</a:t>
            </a:r>
          </a:p>
          <a:p>
            <a:endParaRPr lang="it-IT" sz="1200" dirty="0">
              <a:solidFill>
                <a:srgbClr val="FF0000"/>
              </a:solidFill>
            </a:endParaRPr>
          </a:p>
          <a:p>
            <a:endParaRPr lang="it-IT" sz="1200" dirty="0">
              <a:solidFill>
                <a:srgbClr val="FF0000"/>
              </a:solidFill>
            </a:endParaRPr>
          </a:p>
        </p:txBody>
      </p:sp>
      <p:pic>
        <p:nvPicPr>
          <p:cNvPr id="7" name="Immagine 6">
            <a:extLst>
              <a:ext uri="{FF2B5EF4-FFF2-40B4-BE49-F238E27FC236}">
                <a16:creationId xmlns:a16="http://schemas.microsoft.com/office/drawing/2014/main" id="{620D3825-6CEE-4DC3-80C0-2B4DE9BAFB11}"/>
              </a:ext>
            </a:extLst>
          </p:cNvPr>
          <p:cNvPicPr>
            <a:picLocks noChangeAspect="1"/>
          </p:cNvPicPr>
          <p:nvPr/>
        </p:nvPicPr>
        <p:blipFill rotWithShape="1">
          <a:blip r:embed="rId2"/>
          <a:srcRect t="10567" r="5001" b="2532"/>
          <a:stretch/>
        </p:blipFill>
        <p:spPr>
          <a:xfrm>
            <a:off x="2555776" y="862748"/>
            <a:ext cx="6554398" cy="5986717"/>
          </a:xfrm>
          <a:prstGeom prst="rect">
            <a:avLst/>
          </a:prstGeom>
        </p:spPr>
      </p:pic>
    </p:spTree>
    <p:extLst>
      <p:ext uri="{BB962C8B-B14F-4D97-AF65-F5344CB8AC3E}">
        <p14:creationId xmlns:p14="http://schemas.microsoft.com/office/powerpoint/2010/main" val="610790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618456"/>
            <a:ext cx="8229600" cy="4485496"/>
          </a:xfrm>
        </p:spPr>
        <p:txBody>
          <a:bodyPr>
            <a:normAutofit fontScale="92500" lnSpcReduction="20000"/>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p>
          <a:p>
            <a:pPr marL="0" indent="0" algn="just">
              <a:buNone/>
            </a:pPr>
            <a:endParaRPr lang="it-IT" dirty="0"/>
          </a:p>
          <a:p>
            <a:pPr algn="just"/>
            <a:r>
              <a:rPr lang="it-IT" dirty="0">
                <a:solidFill>
                  <a:srgbClr val="FF0000"/>
                </a:solidFill>
              </a:rPr>
              <a:t>Quale aspetto del dataset vale la pena analizzare con le tecniche di </a:t>
            </a:r>
            <a:r>
              <a:rPr lang="it-IT" dirty="0" err="1">
                <a:solidFill>
                  <a:srgbClr val="FF0000"/>
                </a:solidFill>
              </a:rPr>
              <a:t>clustering</a:t>
            </a:r>
            <a:r>
              <a:rPr lang="it-IT" dirty="0">
                <a:solidFill>
                  <a:srgbClr val="FF0000"/>
                </a:solidFill>
              </a:rPr>
              <a:t>?</a:t>
            </a:r>
          </a:p>
          <a:p>
            <a:pPr marL="0" indent="0" algn="just">
              <a:buNone/>
            </a:pPr>
            <a:endParaRPr lang="it-IT" dirty="0">
              <a:solidFill>
                <a:srgbClr val="FF0000"/>
              </a:solidFill>
            </a:endParaRPr>
          </a:p>
          <a:p>
            <a:pPr marL="0" indent="0" algn="just">
              <a:buNone/>
            </a:pPr>
            <a:r>
              <a:rPr lang="it-IT" dirty="0"/>
              <a:t>Fra quelli esaminati con le tecniche di visualizzazione, è stato scelto non considerare la suddivisione degli esami riguardo all’argomento, ma di concentrarsi su:</a:t>
            </a:r>
          </a:p>
          <a:p>
            <a:pPr marL="0" indent="0" algn="just">
              <a:buNone/>
            </a:pPr>
            <a:endParaRPr lang="it-IT" dirty="0"/>
          </a:p>
          <a:p>
            <a:r>
              <a:rPr lang="it-IT" dirty="0">
                <a:solidFill>
                  <a:srgbClr val="00B050"/>
                </a:solidFill>
              </a:rPr>
              <a:t>Prestazioni generali</a:t>
            </a:r>
          </a:p>
          <a:p>
            <a:r>
              <a:rPr lang="it-IT" dirty="0">
                <a:solidFill>
                  <a:srgbClr val="00B050"/>
                </a:solidFill>
              </a:rPr>
              <a:t>Esami del primo anno</a:t>
            </a:r>
          </a:p>
          <a:p>
            <a:pPr marL="0" indent="0">
              <a:buNone/>
            </a:pPr>
            <a:endParaRPr lang="it-IT" dirty="0">
              <a:solidFill>
                <a:srgbClr val="00B050"/>
              </a:solidFill>
            </a:endParaRPr>
          </a:p>
          <a:p>
            <a:pPr marL="0" indent="0">
              <a:buNone/>
            </a:pPr>
            <a:r>
              <a:rPr lang="it-IT" dirty="0" smtClean="0"/>
              <a:t>Inoltre, è stato deciso di esaminare anche la totalità del </a:t>
            </a:r>
            <a:r>
              <a:rPr lang="it-IT" dirty="0" err="1" smtClean="0"/>
              <a:t>dataset</a:t>
            </a:r>
            <a:r>
              <a:rPr lang="it-IT" dirty="0" smtClean="0"/>
              <a:t>.</a:t>
            </a:r>
            <a:endParaRPr lang="it-IT" b="1" dirty="0">
              <a:solidFill>
                <a:srgbClr val="FF0000"/>
              </a:solidFill>
            </a:endParaRPr>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29816"/>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6726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dirty="0"/>
              <a:t>PREPROCESSING</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PREPROCESSING</a:t>
            </a:r>
            <a:endParaRPr lang="en-US" sz="2400" b="1"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46856" y="2194520"/>
            <a:ext cx="8229600" cy="4114800"/>
          </a:xfrm>
        </p:spPr>
        <p:txBody>
          <a:bodyPr>
            <a:normAutofit fontScale="92500" lnSpcReduction="10000"/>
          </a:bodyPr>
          <a:lstStyle/>
          <a:p>
            <a:pPr algn="just"/>
            <a:r>
              <a:rPr lang="it-IT" dirty="0"/>
              <a:t>Vista la quantità di attributi del dataset, si è scelto di dividerlo in tre parti ottimizzate per la successiva applicazione degli algoritmi di </a:t>
            </a:r>
            <a:r>
              <a:rPr lang="it-IT" dirty="0" err="1"/>
              <a:t>clustering</a:t>
            </a:r>
            <a:r>
              <a:rPr lang="it-IT" dirty="0"/>
              <a:t>.</a:t>
            </a:r>
          </a:p>
          <a:p>
            <a:pPr algn="just"/>
            <a:endParaRPr lang="it-IT" dirty="0"/>
          </a:p>
          <a:p>
            <a:pPr algn="just"/>
            <a:r>
              <a:rPr lang="it-IT" dirty="0"/>
              <a:t>Le operazioni descritte in seguito sono state eseguite direttamente nel software </a:t>
            </a:r>
            <a:r>
              <a:rPr lang="it-IT" dirty="0" err="1"/>
              <a:t>Weka</a:t>
            </a:r>
            <a:r>
              <a:rPr lang="it-IT" dirty="0"/>
              <a:t>, mediante l’applicazione di opportuni filtri.</a:t>
            </a:r>
          </a:p>
          <a:p>
            <a:pPr algn="just"/>
            <a:endParaRPr lang="it-IT" dirty="0"/>
          </a:p>
          <a:p>
            <a:pPr algn="just"/>
            <a:r>
              <a:rPr lang="it-IT" dirty="0"/>
              <a:t>I tre set ottenuti dal </a:t>
            </a:r>
            <a:r>
              <a:rPr lang="it-IT" dirty="0" err="1"/>
              <a:t>preprocessing</a:t>
            </a:r>
            <a:r>
              <a:rPr lang="it-IT" dirty="0"/>
              <a:t> sono stati esportati dal software </a:t>
            </a:r>
            <a:r>
              <a:rPr lang="it-IT" dirty="0" err="1"/>
              <a:t>Weka</a:t>
            </a:r>
            <a:r>
              <a:rPr lang="it-IT" dirty="0"/>
              <a:t> e salvati come segue:</a:t>
            </a:r>
          </a:p>
          <a:p>
            <a:pPr marL="342900" lvl="1" indent="0" algn="r">
              <a:buNone/>
            </a:pPr>
            <a:r>
              <a:rPr lang="it-IT" dirty="0" err="1">
                <a:solidFill>
                  <a:schemeClr val="bg1">
                    <a:lumMod val="50000"/>
                  </a:schemeClr>
                </a:solidFill>
              </a:rPr>
              <a:t>dataset_gen.arff</a:t>
            </a:r>
            <a:endParaRPr lang="it-IT" dirty="0">
              <a:solidFill>
                <a:schemeClr val="bg1">
                  <a:lumMod val="50000"/>
                </a:schemeClr>
              </a:solidFill>
            </a:endParaRPr>
          </a:p>
          <a:p>
            <a:pPr marL="342900" lvl="1" indent="0" algn="r">
              <a:buNone/>
            </a:pPr>
            <a:r>
              <a:rPr lang="it-IT" dirty="0" err="1">
                <a:solidFill>
                  <a:schemeClr val="bg1">
                    <a:lumMod val="50000"/>
                  </a:schemeClr>
                </a:solidFill>
              </a:rPr>
              <a:t>dataset_fy.arff</a:t>
            </a:r>
            <a:endParaRPr lang="it-IT" dirty="0">
              <a:solidFill>
                <a:schemeClr val="bg1">
                  <a:lumMod val="50000"/>
                </a:schemeClr>
              </a:solidFill>
            </a:endParaRPr>
          </a:p>
          <a:p>
            <a:pPr marL="342900" lvl="1" indent="0" algn="r">
              <a:buNone/>
            </a:pPr>
            <a:r>
              <a:rPr lang="it-IT" dirty="0" err="1">
                <a:solidFill>
                  <a:schemeClr val="bg1">
                    <a:lumMod val="50000"/>
                  </a:schemeClr>
                </a:solidFill>
              </a:rPr>
              <a:t>dataset_tot.arff</a:t>
            </a:r>
            <a:endParaRPr lang="it-IT" dirty="0">
              <a:solidFill>
                <a:schemeClr val="bg1">
                  <a:lumMod val="50000"/>
                </a:schemeClr>
              </a:solidFill>
            </a:endParaRPr>
          </a:p>
        </p:txBody>
      </p:sp>
    </p:spTree>
    <p:extLst>
      <p:ext uri="{BB962C8B-B14F-4D97-AF65-F5344CB8AC3E}">
        <p14:creationId xmlns:p14="http://schemas.microsoft.com/office/powerpoint/2010/main" val="2423480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PRESTAZIONI GENERALI: </a:t>
            </a:r>
            <a:r>
              <a:rPr lang="it-IT" sz="2800" dirty="0" err="1">
                <a:solidFill>
                  <a:schemeClr val="bg1">
                    <a:lumMod val="50000"/>
                  </a:schemeClr>
                </a:solidFill>
              </a:rPr>
              <a:t>dataset_gen.arff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060848"/>
            <a:ext cx="8229600" cy="4114800"/>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Come attributo di </a:t>
            </a:r>
            <a:r>
              <a:rPr lang="it-IT" dirty="0">
                <a:solidFill>
                  <a:srgbClr val="0070C0"/>
                </a:solidFill>
              </a:rPr>
              <a:t>classe</a:t>
            </a:r>
            <a:r>
              <a:rPr lang="it-IT" dirty="0"/>
              <a:t> </a:t>
            </a:r>
            <a:r>
              <a:rPr lang="it-IT" sz="1900" dirty="0"/>
              <a:t>(utile per effettuare valutazioni successive al </a:t>
            </a:r>
            <a:r>
              <a:rPr lang="it-IT" sz="1900" dirty="0" err="1"/>
              <a:t>clustering</a:t>
            </a:r>
            <a:r>
              <a:rPr lang="it-IT" sz="1900" dirty="0"/>
              <a:t>) </a:t>
            </a:r>
            <a:r>
              <a:rPr lang="it-IT" dirty="0"/>
              <a:t>è stato ovviamente scelta la </a:t>
            </a:r>
            <a:r>
              <a:rPr lang="it-IT" dirty="0">
                <a:solidFill>
                  <a:srgbClr val="0070C0"/>
                </a:solidFill>
              </a:rPr>
              <a:t>coorte di appartenenza</a:t>
            </a:r>
            <a:r>
              <a:rPr lang="it-IT" dirty="0"/>
              <a:t>. Il tipo dell’attributo è stato trasformato da numerico a nominale tramite l’apposito filtro del software </a:t>
            </a:r>
            <a:r>
              <a:rPr lang="it-IT" dirty="0" err="1"/>
              <a:t>Weka</a:t>
            </a:r>
            <a:r>
              <a:rPr lang="it-IT" dirty="0"/>
              <a:t>.</a:t>
            </a:r>
          </a:p>
          <a:p>
            <a:pPr algn="just"/>
            <a:endParaRPr lang="it-IT" dirty="0"/>
          </a:p>
          <a:p>
            <a:pPr algn="just"/>
            <a:r>
              <a:rPr lang="it-IT" dirty="0"/>
              <a:t>Gli altri attributi considerati sono tutti quanti discreti e quantitativi, quindi calcolare una misura di similarità </a:t>
            </a:r>
            <a:r>
              <a:rPr lang="it-IT" sz="1900" dirty="0"/>
              <a:t>(I.E. distanza euclidea) </a:t>
            </a:r>
            <a:r>
              <a:rPr lang="it-IT" dirty="0"/>
              <a:t>è già possibile senza ulteriori modifiche. Tuttavia, si è scelto di </a:t>
            </a:r>
            <a:r>
              <a:rPr lang="it-IT" dirty="0">
                <a:solidFill>
                  <a:srgbClr val="0070C0"/>
                </a:solidFill>
              </a:rPr>
              <a:t>normalizzare</a:t>
            </a:r>
            <a:r>
              <a:rPr lang="it-IT" dirty="0"/>
              <a:t> tali attributi in una scala da 0 a 100 al fine di rendere coerente la scala di valutazione.</a:t>
            </a:r>
          </a:p>
          <a:p>
            <a:pPr algn="just"/>
            <a:endParaRPr lang="it-IT" dirty="0"/>
          </a:p>
          <a:p>
            <a:pPr algn="just"/>
            <a:r>
              <a:rPr lang="it-IT" dirty="0"/>
              <a:t>Sono inoltre stati </a:t>
            </a:r>
            <a:r>
              <a:rPr lang="it-IT" dirty="0">
                <a:solidFill>
                  <a:srgbClr val="0070C0"/>
                </a:solidFill>
              </a:rPr>
              <a:t>rimossi tutti gli altri </a:t>
            </a:r>
            <a:r>
              <a:rPr lang="it-IT" dirty="0"/>
              <a:t>attributi ai fini di snellire il dataset e renderlo più semplice da utilizzare.</a:t>
            </a:r>
          </a:p>
          <a:p>
            <a:pPr lvl="1" algn="just"/>
            <a:endParaRPr lang="it-IT" dirty="0">
              <a:solidFill>
                <a:srgbClr val="00B050"/>
              </a:solidFill>
            </a:endParaRPr>
          </a:p>
        </p:txBody>
      </p:sp>
      <p:sp>
        <p:nvSpPr>
          <p:cNvPr id="13" name="Titolo 1">
            <a:extLst>
              <a:ext uri="{FF2B5EF4-FFF2-40B4-BE49-F238E27FC236}">
                <a16:creationId xmlns:a16="http://schemas.microsoft.com/office/drawing/2014/main" id="{99A45114-C156-4F6A-AC08-8D30CDF758E4}"/>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PREST. GEN.</a:t>
            </a:r>
            <a:endParaRPr lang="en-US" sz="2400" dirty="0">
              <a:solidFill>
                <a:schemeClr val="bg1"/>
              </a:solidFill>
            </a:endParaRPr>
          </a:p>
        </p:txBody>
      </p:sp>
    </p:spTree>
    <p:extLst>
      <p:ext uri="{BB962C8B-B14F-4D97-AF65-F5344CB8AC3E}">
        <p14:creationId xmlns:p14="http://schemas.microsoft.com/office/powerpoint/2010/main" val="118004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r>
              <a:rPr lang="it-IT" dirty="0">
                <a:latin typeface="Courier New" panose="02070309020205020404" pitchFamily="49" charset="0"/>
                <a:cs typeface="Courier New" panose="02070309020205020404" pitchFamily="49" charset="0"/>
              </a:rPr>
              <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4194171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DA46C43-4ACE-4E2E-8825-FE76A70AAF83}"/>
              </a:ext>
            </a:extLst>
          </p:cNvPr>
          <p:cNvPicPr>
            <a:picLocks noChangeAspect="1"/>
          </p:cNvPicPr>
          <p:nvPr/>
        </p:nvPicPr>
        <p:blipFill rotWithShape="1">
          <a:blip r:embed="rId2"/>
          <a:srcRect l="697" t="1288" r="697" b="833"/>
          <a:stretch/>
        </p:blipFill>
        <p:spPr>
          <a:xfrm>
            <a:off x="395536" y="1340768"/>
            <a:ext cx="8389440" cy="5313312"/>
          </a:xfrm>
          <a:prstGeom prst="rect">
            <a:avLst/>
          </a:prstGeom>
        </p:spPr>
      </p:pic>
      <p:sp>
        <p:nvSpPr>
          <p:cNvPr id="5" name="CasellaDiTesto 4">
            <a:extLst>
              <a:ext uri="{FF2B5EF4-FFF2-40B4-BE49-F238E27FC236}">
                <a16:creationId xmlns:a16="http://schemas.microsoft.com/office/drawing/2014/main" id="{BECF5BEE-81C1-430F-85B8-7A4B47CC2646}"/>
              </a:ext>
            </a:extLst>
          </p:cNvPr>
          <p:cNvSpPr txBox="1"/>
          <p:nvPr/>
        </p:nvSpPr>
        <p:spPr>
          <a:xfrm>
            <a:off x="179512" y="908720"/>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6" name="Titolo 1">
            <a:extLst>
              <a:ext uri="{FF2B5EF4-FFF2-40B4-BE49-F238E27FC236}">
                <a16:creationId xmlns:a16="http://schemas.microsoft.com/office/drawing/2014/main" id="{AB7E78C5-905A-4AD1-B43E-5B41D832CB2C}"/>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PREST. GEN.</a:t>
            </a:r>
            <a:endParaRPr lang="en-US" sz="2400" dirty="0">
              <a:solidFill>
                <a:schemeClr val="bg1"/>
              </a:solidFill>
            </a:endParaRPr>
          </a:p>
        </p:txBody>
      </p:sp>
    </p:spTree>
    <p:extLst>
      <p:ext uri="{BB962C8B-B14F-4D97-AF65-F5344CB8AC3E}">
        <p14:creationId xmlns:p14="http://schemas.microsoft.com/office/powerpoint/2010/main" val="1415498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701824"/>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686619"/>
            <a:ext cx="8229600" cy="4766717"/>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stesse considerazioni espresse nel caso del </a:t>
            </a:r>
            <a:r>
              <a:rPr lang="it-IT" dirty="0" err="1"/>
              <a:t>sottoset</a:t>
            </a:r>
            <a:r>
              <a:rPr lang="it-IT" dirty="0"/>
              <a:t> precedente riguardo all’attributo classe e la rimozione degli attributi non pertinenti all’analisi.</a:t>
            </a:r>
          </a:p>
          <a:p>
            <a:pPr marL="0" indent="0" algn="just">
              <a:buNone/>
            </a:pPr>
            <a:endParaRPr lang="it-IT" dirty="0"/>
          </a:p>
          <a:p>
            <a:pPr algn="just"/>
            <a:r>
              <a:rPr lang="it-IT" dirty="0"/>
              <a:t>Una scelta significativa che è stata fatta è </a:t>
            </a:r>
            <a:r>
              <a:rPr lang="it-IT" dirty="0">
                <a:solidFill>
                  <a:srgbClr val="0070C0"/>
                </a:solidFill>
              </a:rPr>
              <a:t>ignorare i valori mancanti</a:t>
            </a:r>
            <a:r>
              <a:rPr lang="it-IT" dirty="0"/>
              <a:t>: un voto (o una data) non presente può significare che l’esame non è stato superato, oppure che non è stato nemmeno sostenuto. Vista l’impossibilità di distinguere fra queste due situazioni, si è optato per </a:t>
            </a:r>
            <a:r>
              <a:rPr lang="it-IT" dirty="0">
                <a:solidFill>
                  <a:srgbClr val="0070C0"/>
                </a:solidFill>
              </a:rPr>
              <a:t>rimuovere le istanze</a:t>
            </a:r>
            <a:r>
              <a:rPr lang="it-IT" dirty="0"/>
              <a:t> che presentano valori mancanti</a:t>
            </a:r>
            <a:r>
              <a:rPr lang="it-IT" i="1" dirty="0"/>
              <a:t>.</a:t>
            </a:r>
          </a:p>
          <a:p>
            <a:pPr lvl="1" algn="just"/>
            <a:r>
              <a:rPr lang="it-IT" dirty="0">
                <a:solidFill>
                  <a:srgbClr val="FF0000"/>
                </a:solidFill>
              </a:rPr>
              <a:t>Si è ben coscienti che questa decisione limita il tipo di informazione che sarà possibile estrapolare dai dati, ma si ritiene comunque preferibile ottenere poche informazioni corrette che rischiare di trarre conclusioni confuse.</a:t>
            </a:r>
          </a:p>
          <a:p>
            <a:pPr algn="just"/>
            <a:endParaRPr lang="it-IT" dirty="0"/>
          </a:p>
          <a:p>
            <a:pPr algn="just"/>
            <a:r>
              <a:rPr lang="it-IT" dirty="0"/>
              <a:t>Riguardo agli attributi indicanti il voto di un esame, nessuna operazione è stata compiuta in quanto la scala di valutazione risulta già consistente (da 18 a 31). </a:t>
            </a:r>
          </a:p>
          <a:p>
            <a:pPr algn="just"/>
            <a:endParaRPr lang="it-IT" dirty="0"/>
          </a:p>
        </p:txBody>
      </p:sp>
      <p:sp>
        <p:nvSpPr>
          <p:cNvPr id="14" name="Titolo 1">
            <a:extLst>
              <a:ext uri="{FF2B5EF4-FFF2-40B4-BE49-F238E27FC236}">
                <a16:creationId xmlns:a16="http://schemas.microsoft.com/office/drawing/2014/main" id="{74AF2697-5DC0-4CD9-9CF8-8527412089F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217457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701824"/>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204864"/>
            <a:ext cx="8229600" cy="4766717"/>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None/>
            </a:pPr>
            <a:r>
              <a:rPr lang="it-IT" dirty="0">
                <a:solidFill>
                  <a:schemeClr val="bg1">
                    <a:lumMod val="50000"/>
                  </a:schemeClr>
                </a:solidFill>
              </a:rPr>
              <a:t>Ancora sulla scelta di rimuovere le istanze con valori mancanti:</a:t>
            </a:r>
          </a:p>
          <a:p>
            <a:pPr marL="0" indent="0" algn="just">
              <a:buNone/>
            </a:pPr>
            <a:endParaRPr lang="it-IT" dirty="0">
              <a:solidFill>
                <a:schemeClr val="bg1">
                  <a:lumMod val="50000"/>
                </a:schemeClr>
              </a:solidFill>
            </a:endParaRPr>
          </a:p>
          <a:p>
            <a:pPr algn="just"/>
            <a:r>
              <a:rPr lang="it-IT" dirty="0"/>
              <a:t>L’altra ovvia strategia per risolvere questo problema sarebbe stata quella di </a:t>
            </a:r>
            <a:r>
              <a:rPr lang="it-IT" dirty="0">
                <a:solidFill>
                  <a:schemeClr val="bg1">
                    <a:lumMod val="50000"/>
                  </a:schemeClr>
                </a:solidFill>
              </a:rPr>
              <a:t>riempire gli attributi vuoti con la media o la moda dell’attributo.</a:t>
            </a:r>
            <a:r>
              <a:rPr lang="it-IT" dirty="0"/>
              <a:t> Questa strada non è stata scelta a causa della natura dei dati: nonostante per alcune coorti su alcuni esami la distribuzione dei risultati può sembrare gaussiana, in tutti gli altri casi verrebbe distorta sensibilmente.</a:t>
            </a:r>
          </a:p>
        </p:txBody>
      </p:sp>
      <p:sp>
        <p:nvSpPr>
          <p:cNvPr id="13" name="Titolo 1">
            <a:extLst>
              <a:ext uri="{FF2B5EF4-FFF2-40B4-BE49-F238E27FC236}">
                <a16:creationId xmlns:a16="http://schemas.microsoft.com/office/drawing/2014/main" id="{57181002-2BFC-420B-9603-D988E401C7C8}"/>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606924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33DA16F-D536-4619-9DCD-EF2DA640EAA3}"/>
              </a:ext>
            </a:extLst>
          </p:cNvPr>
          <p:cNvPicPr>
            <a:picLocks noChangeAspect="1"/>
          </p:cNvPicPr>
          <p:nvPr/>
        </p:nvPicPr>
        <p:blipFill>
          <a:blip r:embed="rId2"/>
          <a:stretch>
            <a:fillRect/>
          </a:stretch>
        </p:blipFill>
        <p:spPr>
          <a:xfrm>
            <a:off x="-2577" y="1123964"/>
            <a:ext cx="9144000" cy="5734036"/>
          </a:xfrm>
          <a:prstGeom prst="rect">
            <a:avLst/>
          </a:prstGeom>
        </p:spPr>
      </p:pic>
      <p:sp>
        <p:nvSpPr>
          <p:cNvPr id="5" name="CasellaDiTesto 4">
            <a:extLst>
              <a:ext uri="{FF2B5EF4-FFF2-40B4-BE49-F238E27FC236}">
                <a16:creationId xmlns:a16="http://schemas.microsoft.com/office/drawing/2014/main" id="{441C4DC8-3C4D-4FEC-8306-5805693390D0}"/>
              </a:ext>
            </a:extLst>
          </p:cNvPr>
          <p:cNvSpPr txBox="1"/>
          <p:nvPr/>
        </p:nvSpPr>
        <p:spPr>
          <a:xfrm>
            <a:off x="35496" y="764704"/>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6" name="Titolo 1">
            <a:extLst>
              <a:ext uri="{FF2B5EF4-FFF2-40B4-BE49-F238E27FC236}">
                <a16:creationId xmlns:a16="http://schemas.microsoft.com/office/drawing/2014/main" id="{F7146A03-5206-498D-9012-91F34CD2CFF0}"/>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2790463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TOTALITÀ DEL DATASET: </a:t>
            </a:r>
            <a:r>
              <a:rPr lang="it-IT" sz="2800" dirty="0" err="1">
                <a:solidFill>
                  <a:schemeClr val="bg1">
                    <a:lumMod val="50000"/>
                  </a:schemeClr>
                </a:solidFill>
              </a:rPr>
              <a:t>dataset_tot.arff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467544" y="2060848"/>
            <a:ext cx="8229600" cy="4114800"/>
          </a:xfrm>
          <a:prstGeom prst="rect">
            <a:avLst/>
          </a:prstGeom>
        </p:spPr>
        <p:txBody>
          <a:bodyPr vert="horz" lIns="91440" tIns="45720" rIns="91440" bIns="45720" rtlCol="0">
            <a:normAutofit lnSpcReduction="1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considerazioni espresse precedentemente riguardo all’attributo</a:t>
            </a:r>
            <a:r>
              <a:rPr lang="it-IT" dirty="0">
                <a:solidFill>
                  <a:srgbClr val="0070C0"/>
                </a:solidFill>
              </a:rPr>
              <a:t> classe</a:t>
            </a:r>
            <a:r>
              <a:rPr lang="it-IT" dirty="0"/>
              <a:t>, alla </a:t>
            </a:r>
            <a:r>
              <a:rPr lang="it-IT" dirty="0">
                <a:solidFill>
                  <a:srgbClr val="0070C0"/>
                </a:solidFill>
              </a:rPr>
              <a:t>normalizzazione</a:t>
            </a:r>
            <a:r>
              <a:rPr lang="it-IT" dirty="0"/>
              <a:t> degli attributi numerici e alla scelta di </a:t>
            </a:r>
            <a:r>
              <a:rPr lang="it-IT" dirty="0">
                <a:solidFill>
                  <a:srgbClr val="0070C0"/>
                </a:solidFill>
              </a:rPr>
              <a:t>ignorare i valori mancanti</a:t>
            </a:r>
            <a:r>
              <a:rPr lang="it-IT" dirty="0"/>
              <a:t>.</a:t>
            </a:r>
          </a:p>
          <a:p>
            <a:pPr lvl="1" algn="just"/>
            <a:r>
              <a:rPr lang="it-IT" sz="1600" dirty="0">
                <a:solidFill>
                  <a:schemeClr val="bg1">
                    <a:lumMod val="50000"/>
                  </a:schemeClr>
                </a:solidFill>
              </a:rPr>
              <a:t>Riguardo alla normalizzazione: un attributo voto pari a zero significa che è stato conseguito il voto minimo sufficiente per quella materia, non che l’esame non è stato superato!</a:t>
            </a:r>
          </a:p>
          <a:p>
            <a:pPr algn="just"/>
            <a:endParaRPr lang="it-IT" dirty="0"/>
          </a:p>
          <a:p>
            <a:pPr algn="just"/>
            <a:r>
              <a:rPr lang="it-IT" dirty="0"/>
              <a:t>Riguardo ad </a:t>
            </a:r>
            <a:r>
              <a:rPr lang="it-IT" i="1" dirty="0"/>
              <a:t>Inglese</a:t>
            </a:r>
            <a:r>
              <a:rPr lang="it-IT" dirty="0"/>
              <a:t> e </a:t>
            </a:r>
            <a:r>
              <a:rPr lang="it-IT" i="1" dirty="0"/>
              <a:t>Competenze</a:t>
            </a:r>
            <a:r>
              <a:rPr lang="it-IT" dirty="0"/>
              <a:t> </a:t>
            </a:r>
            <a:r>
              <a:rPr lang="it-IT" i="1" dirty="0"/>
              <a:t>Aziendali,</a:t>
            </a:r>
            <a:r>
              <a:rPr lang="it-IT" dirty="0"/>
              <a:t> non ci sono ovviamente dati relativi al voto: la presenza di un valore nell’attributo data è indice dell’avvenuta acquisizione dell’idoneità. </a:t>
            </a:r>
            <a:r>
              <a:rPr lang="it-IT" dirty="0">
                <a:solidFill>
                  <a:srgbClr val="0070C0"/>
                </a:solidFill>
              </a:rPr>
              <a:t>Gli attributi relativi alla valutazione di questi due corsi sono stati semplicemente eliminati</a:t>
            </a:r>
            <a:r>
              <a:rPr lang="it-IT" dirty="0"/>
              <a:t>, in quanto non contengono alcuna informazione.</a:t>
            </a:r>
          </a:p>
          <a:p>
            <a:pPr algn="just"/>
            <a:endParaRPr lang="it-IT" dirty="0"/>
          </a:p>
        </p:txBody>
      </p:sp>
      <p:sp>
        <p:nvSpPr>
          <p:cNvPr id="14" name="Titolo 1">
            <a:extLst>
              <a:ext uri="{FF2B5EF4-FFF2-40B4-BE49-F238E27FC236}">
                <a16:creationId xmlns:a16="http://schemas.microsoft.com/office/drawing/2014/main" id="{42DB3707-21C9-48D1-B7B2-B5432493365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594740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050504"/>
            <a:ext cx="8229600" cy="4114800"/>
          </a:xfrm>
        </p:spPr>
        <p:txBody>
          <a:bodyPr>
            <a:normAutofit/>
          </a:bodyPr>
          <a:lstStyle/>
          <a:p>
            <a:pPr algn="just"/>
            <a:r>
              <a:rPr lang="it-IT" dirty="0"/>
              <a:t>Per ogni dataset </a:t>
            </a:r>
            <a:r>
              <a:rPr lang="it-IT" dirty="0" err="1"/>
              <a:t>preprocessato</a:t>
            </a:r>
            <a:r>
              <a:rPr lang="it-IT" dirty="0"/>
              <a:t>, si applicherà ripetutamente un algoritmo di </a:t>
            </a:r>
            <a:r>
              <a:rPr lang="it-IT" dirty="0" err="1"/>
              <a:t>clustering</a:t>
            </a:r>
            <a:r>
              <a:rPr lang="it-IT" dirty="0"/>
              <a:t> cambiandone di volta in volta i parametri </a:t>
            </a:r>
            <a:r>
              <a:rPr lang="it-IT" sz="1900" dirty="0"/>
              <a:t>(ad esempio, il </a:t>
            </a:r>
            <a:r>
              <a:rPr lang="it-IT" sz="1900" dirty="0" err="1"/>
              <a:t>seed</a:t>
            </a:r>
            <a:r>
              <a:rPr lang="it-IT" sz="1900" dirty="0"/>
              <a:t> per generare casualmente la posizione dei </a:t>
            </a:r>
            <a:r>
              <a:rPr lang="it-IT" sz="1900" dirty="0" err="1"/>
              <a:t>centroidi</a:t>
            </a:r>
            <a:r>
              <a:rPr lang="it-IT" sz="1900" dirty="0"/>
              <a:t> iniziali) </a:t>
            </a:r>
            <a:r>
              <a:rPr lang="it-IT" dirty="0"/>
              <a:t>e valutandone le prestazioni. </a:t>
            </a:r>
          </a:p>
          <a:p>
            <a:pPr marL="0" indent="0" algn="just">
              <a:buNone/>
            </a:pPr>
            <a:endParaRPr lang="it-IT" dirty="0"/>
          </a:p>
          <a:p>
            <a:pPr lvl="1" algn="just"/>
            <a:r>
              <a:rPr lang="it-IT" dirty="0"/>
              <a:t>Si prevede di usare due algoritmi di </a:t>
            </a:r>
            <a:r>
              <a:rPr lang="it-IT" dirty="0" err="1">
                <a:solidFill>
                  <a:srgbClr val="FF0000"/>
                </a:solidFill>
              </a:rPr>
              <a:t>clustering</a:t>
            </a:r>
            <a:r>
              <a:rPr lang="it-IT" dirty="0">
                <a:solidFill>
                  <a:srgbClr val="FF0000"/>
                </a:solidFill>
              </a:rPr>
              <a:t> partizionale</a:t>
            </a:r>
            <a:r>
              <a:rPr lang="it-IT" dirty="0"/>
              <a:t>: </a:t>
            </a:r>
          </a:p>
          <a:p>
            <a:pPr lvl="2" algn="just"/>
            <a:r>
              <a:rPr lang="it-IT" dirty="0">
                <a:solidFill>
                  <a:srgbClr val="C00000"/>
                </a:solidFill>
              </a:rPr>
              <a:t>K-MEANS</a:t>
            </a:r>
          </a:p>
          <a:p>
            <a:pPr lvl="2" algn="just"/>
            <a:r>
              <a:rPr lang="it-IT" dirty="0">
                <a:solidFill>
                  <a:srgbClr val="C00000"/>
                </a:solidFill>
              </a:rPr>
              <a:t>DBSCAN</a:t>
            </a:r>
          </a:p>
          <a:p>
            <a:pPr marL="685800" lvl="2" indent="0" algn="just">
              <a:buNone/>
            </a:pPr>
            <a:endParaRPr lang="it-IT" dirty="0">
              <a:solidFill>
                <a:srgbClr val="C00000"/>
              </a:solidFill>
            </a:endParaRPr>
          </a:p>
          <a:p>
            <a:pPr lvl="1" algn="just"/>
            <a:r>
              <a:rPr lang="it-IT" dirty="0"/>
              <a:t>Inoltre, si userà anche un algoritmo </a:t>
            </a:r>
            <a:r>
              <a:rPr lang="it-IT" dirty="0" err="1"/>
              <a:t>agglomerativo</a:t>
            </a:r>
            <a:r>
              <a:rPr lang="it-IT" dirty="0"/>
              <a:t> per la creazione di </a:t>
            </a:r>
            <a:r>
              <a:rPr lang="it-IT" dirty="0">
                <a:solidFill>
                  <a:srgbClr val="FF0000"/>
                </a:solidFill>
              </a:rPr>
              <a:t>cluster gerarchici</a:t>
            </a:r>
            <a:r>
              <a:rPr lang="it-IT" dirty="0"/>
              <a:t>.</a:t>
            </a:r>
          </a:p>
        </p:txBody>
      </p:sp>
    </p:spTree>
    <p:extLst>
      <p:ext uri="{BB962C8B-B14F-4D97-AF65-F5344CB8AC3E}">
        <p14:creationId xmlns:p14="http://schemas.microsoft.com/office/powerpoint/2010/main" val="121729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45840"/>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420888"/>
            <a:ext cx="8229600" cy="4114800"/>
          </a:xfrm>
        </p:spPr>
        <p:txBody>
          <a:bodyPr>
            <a:normAutofit/>
          </a:bodyPr>
          <a:lstStyle/>
          <a:p>
            <a:pPr algn="just"/>
            <a:r>
              <a:rPr lang="it-IT" dirty="0"/>
              <a:t>Una volta ottenuto un risultato soddisfacente, si eseguiranno (se necessarie) delle operazioni di </a:t>
            </a:r>
            <a:r>
              <a:rPr lang="it-IT" i="1" dirty="0" err="1"/>
              <a:t>postprocessing</a:t>
            </a:r>
            <a:r>
              <a:rPr lang="it-IT" dirty="0"/>
              <a:t> per rendere comprensibili e presentabili le informazioni ottenute.</a:t>
            </a:r>
          </a:p>
          <a:p>
            <a:pPr algn="just"/>
            <a:endParaRPr lang="it-IT" dirty="0"/>
          </a:p>
          <a:p>
            <a:pPr algn="just"/>
            <a:r>
              <a:rPr lang="it-IT" dirty="0"/>
              <a:t>Si commenterà poi quanto ottenuto evidenziando i punti interessanti e cercando di trarne delle conclusioni.</a:t>
            </a:r>
          </a:p>
        </p:txBody>
      </p:sp>
    </p:spTree>
    <p:extLst>
      <p:ext uri="{BB962C8B-B14F-4D97-AF65-F5344CB8AC3E}">
        <p14:creationId xmlns:p14="http://schemas.microsoft.com/office/powerpoint/2010/main" val="2012740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IMPOSTAZIONI ALGORITMI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67544" y="1690152"/>
            <a:ext cx="8229600" cy="4403144"/>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p>
          <a:p>
            <a:pPr marL="0" indent="0" algn="ctr">
              <a:buNone/>
            </a:pPr>
            <a:r>
              <a:rPr lang="it-IT" sz="2200" b="1" dirty="0"/>
              <a:t>K-MEANS</a:t>
            </a:r>
          </a:p>
          <a:p>
            <a:pPr algn="just"/>
            <a:endParaRPr lang="it-IT" sz="1800" dirty="0"/>
          </a:p>
          <a:p>
            <a:pPr algn="just"/>
            <a:endParaRPr lang="it-IT" sz="1800"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algn="just"/>
            <a:r>
              <a:rPr lang="it-IT" sz="2000" dirty="0"/>
              <a:t>La distanza euclidea è una metrica per la distanza lineare piuttosto standard, non si sono viste ragioni per cui non potrebbe essere utilizzata su questo dataset.</a:t>
            </a:r>
          </a:p>
          <a:p>
            <a:pPr algn="just"/>
            <a:endParaRPr lang="it-IT" sz="1800" dirty="0"/>
          </a:p>
          <a:p>
            <a:pPr algn="just"/>
            <a:endParaRPr lang="it-IT" sz="1800" dirty="0"/>
          </a:p>
          <a:p>
            <a:pPr algn="just"/>
            <a:endParaRPr lang="it-IT" sz="1800" dirty="0"/>
          </a:p>
        </p:txBody>
      </p:sp>
      <p:pic>
        <p:nvPicPr>
          <p:cNvPr id="14" name="Immagine 13">
            <a:extLst>
              <a:ext uri="{FF2B5EF4-FFF2-40B4-BE49-F238E27FC236}">
                <a16:creationId xmlns:a16="http://schemas.microsoft.com/office/drawing/2014/main" id="{308C74C4-E63C-43CF-8511-DF9D91A0B6EA}"/>
              </a:ext>
            </a:extLst>
          </p:cNvPr>
          <p:cNvPicPr>
            <a:picLocks noChangeAspect="1"/>
          </p:cNvPicPr>
          <p:nvPr/>
        </p:nvPicPr>
        <p:blipFill>
          <a:blip r:embed="rId2"/>
          <a:stretch>
            <a:fillRect/>
          </a:stretch>
        </p:blipFill>
        <p:spPr>
          <a:xfrm>
            <a:off x="1560588" y="3140968"/>
            <a:ext cx="6022824" cy="1142260"/>
          </a:xfrm>
          <a:prstGeom prst="rect">
            <a:avLst/>
          </a:prstGeom>
        </p:spPr>
      </p:pic>
    </p:spTree>
    <p:extLst>
      <p:ext uri="{BB962C8B-B14F-4D97-AF65-F5344CB8AC3E}">
        <p14:creationId xmlns:p14="http://schemas.microsoft.com/office/powerpoint/2010/main" val="3066013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1124744"/>
            <a:ext cx="8229600" cy="5688632"/>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r>
              <a:rPr lang="it-IT" sz="2200" b="1" dirty="0"/>
              <a:t>DBSCAN</a:t>
            </a:r>
          </a:p>
          <a:p>
            <a:pPr marL="0" indent="0" algn="just">
              <a:buNone/>
            </a:pPr>
            <a:endParaRPr lang="it-IT" sz="2200" b="1"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marL="0" indent="0" algn="just">
              <a:buNone/>
            </a:pPr>
            <a:endParaRPr lang="it-IT" sz="1800" dirty="0"/>
          </a:p>
          <a:p>
            <a:pPr algn="just"/>
            <a:r>
              <a:rPr lang="it-IT" sz="1800" dirty="0"/>
              <a:t>Nella distanza euclidea è stato settato a </a:t>
            </a:r>
            <a:r>
              <a:rPr lang="it-IT" sz="1800" i="1" dirty="0" err="1"/>
              <a:t>true</a:t>
            </a:r>
            <a:r>
              <a:rPr lang="it-IT" sz="1800" dirty="0"/>
              <a:t> questo flag in quanto ogni attributo numerico ha già una scala di valori consistente. Inoltre, questo consente di poter impostare valori su una scala da 0 a 100 (in linea con quella degli attributi) per il parametro epsilon di DBSCAN:</a:t>
            </a:r>
          </a:p>
          <a:p>
            <a:pPr marL="0" indent="0" algn="just">
              <a:buNone/>
            </a:pPr>
            <a:endParaRPr lang="it-IT" sz="1800" dirty="0"/>
          </a:p>
        </p:txBody>
      </p:sp>
      <p:pic>
        <p:nvPicPr>
          <p:cNvPr id="5" name="Immagine 4">
            <a:extLst>
              <a:ext uri="{FF2B5EF4-FFF2-40B4-BE49-F238E27FC236}">
                <a16:creationId xmlns:a16="http://schemas.microsoft.com/office/drawing/2014/main" id="{8A5E1CC1-3426-4909-AE16-731320B8C526}"/>
              </a:ext>
            </a:extLst>
          </p:cNvPr>
          <p:cNvPicPr>
            <a:picLocks noChangeAspect="1"/>
          </p:cNvPicPr>
          <p:nvPr/>
        </p:nvPicPr>
        <p:blipFill>
          <a:blip r:embed="rId2"/>
          <a:stretch>
            <a:fillRect/>
          </a:stretch>
        </p:blipFill>
        <p:spPr>
          <a:xfrm>
            <a:off x="1432729" y="2811464"/>
            <a:ext cx="6401870" cy="482624"/>
          </a:xfrm>
          <a:prstGeom prst="rect">
            <a:avLst/>
          </a:prstGeom>
        </p:spPr>
      </p:pic>
      <p:pic>
        <p:nvPicPr>
          <p:cNvPr id="7" name="Immagine 6">
            <a:extLst>
              <a:ext uri="{FF2B5EF4-FFF2-40B4-BE49-F238E27FC236}">
                <a16:creationId xmlns:a16="http://schemas.microsoft.com/office/drawing/2014/main" id="{6327CE6B-7B82-4D42-9EE3-60F639D3A68E}"/>
              </a:ext>
            </a:extLst>
          </p:cNvPr>
          <p:cNvPicPr>
            <a:picLocks noChangeAspect="1"/>
          </p:cNvPicPr>
          <p:nvPr/>
        </p:nvPicPr>
        <p:blipFill>
          <a:blip r:embed="rId3"/>
          <a:stretch>
            <a:fillRect/>
          </a:stretch>
        </p:blipFill>
        <p:spPr>
          <a:xfrm>
            <a:off x="1490307" y="2115372"/>
            <a:ext cx="6286714" cy="577520"/>
          </a:xfrm>
          <a:prstGeom prst="rect">
            <a:avLst/>
          </a:prstGeom>
        </p:spPr>
      </p:pic>
      <p:pic>
        <p:nvPicPr>
          <p:cNvPr id="8" name="Immagine 7">
            <a:extLst>
              <a:ext uri="{FF2B5EF4-FFF2-40B4-BE49-F238E27FC236}">
                <a16:creationId xmlns:a16="http://schemas.microsoft.com/office/drawing/2014/main" id="{E960F73C-AF0C-413C-9822-563979ED7799}"/>
              </a:ext>
            </a:extLst>
          </p:cNvPr>
          <p:cNvPicPr>
            <a:picLocks noChangeAspect="1"/>
          </p:cNvPicPr>
          <p:nvPr/>
        </p:nvPicPr>
        <p:blipFill>
          <a:blip r:embed="rId4"/>
          <a:stretch>
            <a:fillRect/>
          </a:stretch>
        </p:blipFill>
        <p:spPr>
          <a:xfrm>
            <a:off x="1404162" y="4968043"/>
            <a:ext cx="6462140" cy="1197261"/>
          </a:xfrm>
          <a:prstGeom prst="rect">
            <a:avLst/>
          </a:prstGeom>
        </p:spPr>
      </p:pic>
      <p:sp>
        <p:nvSpPr>
          <p:cNvPr id="14" name="Titolo 1">
            <a:extLst>
              <a:ext uri="{FF2B5EF4-FFF2-40B4-BE49-F238E27FC236}">
                <a16:creationId xmlns:a16="http://schemas.microsoft.com/office/drawing/2014/main" id="{58903378-FC01-4358-BF63-3037E1FB512A}"/>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IMPOSTAZIONI ALGORITMI</a:t>
            </a:r>
            <a:endParaRPr lang="en-US" sz="2400" dirty="0">
              <a:solidFill>
                <a:schemeClr val="bg1"/>
              </a:solidFill>
            </a:endParaRPr>
          </a:p>
        </p:txBody>
      </p:sp>
    </p:spTree>
    <p:extLst>
      <p:ext uri="{BB962C8B-B14F-4D97-AF65-F5344CB8AC3E}">
        <p14:creationId xmlns:p14="http://schemas.microsoft.com/office/powerpoint/2010/main" val="2462833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B6591E6-BA33-4294-BAC8-9624E5AD0485}"/>
              </a:ext>
            </a:extLst>
          </p:cNvPr>
          <p:cNvSpPr txBox="1"/>
          <p:nvPr/>
        </p:nvSpPr>
        <p:spPr>
          <a:xfrm>
            <a:off x="3131840"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17.367195628626366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68,100,46.153846</a:t>
            </a:r>
          </a:p>
          <a:p>
            <a:r>
              <a:rPr lang="en-US" sz="1300" dirty="0">
                <a:solidFill>
                  <a:srgbClr val="7030A0"/>
                </a:solidFill>
                <a:latin typeface="Courier New" panose="02070309020205020404" pitchFamily="49" charset="0"/>
                <a:cs typeface="Courier New" panose="02070309020205020404" pitchFamily="49" charset="0"/>
              </a:rPr>
              <a:t>Cluster 1: 68,79.591837,30.769231</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a:t>
            </a:r>
          </a:p>
          <a:p>
            <a:r>
              <a:rPr lang="en-US" sz="1300" dirty="0">
                <a:solidFill>
                  <a:srgbClr val="7030A0"/>
                </a:solidFill>
                <a:latin typeface="Courier New" panose="02070309020205020404" pitchFamily="49" charset="0"/>
                <a:cs typeface="Courier New" panose="02070309020205020404" pitchFamily="49" charset="0"/>
              </a:rPr>
              <a:t>                      (212.0)    (125.0)     (87.0)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61.312    52.2299</a:t>
            </a:r>
          </a:p>
          <a:p>
            <a:r>
              <a:rPr lang="en-US" sz="1300" dirty="0">
                <a:solidFill>
                  <a:srgbClr val="7030A0"/>
                </a:solidFill>
                <a:latin typeface="Courier New" panose="02070309020205020404" pitchFamily="49" charset="0"/>
                <a:cs typeface="Courier New" panose="02070309020205020404" pitchFamily="49" charset="0"/>
              </a:rPr>
              <a:t>                   +/-15.9495 +/-13.9379 +/-17.1706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60.0982    91.2327    15.3648</a:t>
            </a:r>
          </a:p>
          <a:p>
            <a:r>
              <a:rPr lang="en-US" sz="1300" dirty="0">
                <a:solidFill>
                  <a:srgbClr val="7030A0"/>
                </a:solidFill>
                <a:latin typeface="Courier New" panose="02070309020205020404" pitchFamily="49" charset="0"/>
                <a:cs typeface="Courier New" panose="02070309020205020404" pitchFamily="49" charset="0"/>
              </a:rPr>
              <a:t>                   +/-40.1568 +/-13.0856 +/-16.6204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46.4078    55.7538    32.9797</a:t>
            </a:r>
          </a:p>
          <a:p>
            <a:r>
              <a:rPr lang="en-US" sz="1300" dirty="0">
                <a:solidFill>
                  <a:srgbClr val="7030A0"/>
                </a:solidFill>
                <a:latin typeface="Courier New" panose="02070309020205020404" pitchFamily="49" charset="0"/>
                <a:cs typeface="Courier New" panose="02070309020205020404" pitchFamily="49" charset="0"/>
              </a:rPr>
              <a:t>                   +/-22.3971 +/-15.1551 +/-24.2943</a:t>
            </a:r>
          </a:p>
        </p:txBody>
      </p:sp>
      <p:sp>
        <p:nvSpPr>
          <p:cNvPr id="4" name="CasellaDiTesto 3">
            <a:extLst>
              <a:ext uri="{FF2B5EF4-FFF2-40B4-BE49-F238E27FC236}">
                <a16:creationId xmlns:a16="http://schemas.microsoft.com/office/drawing/2014/main" id="{56133E89-75C3-4991-8C88-F821FE270BA1}"/>
              </a:ext>
            </a:extLst>
          </p:cNvPr>
          <p:cNvSpPr txBox="1"/>
          <p:nvPr/>
        </p:nvSpPr>
        <p:spPr>
          <a:xfrm>
            <a:off x="190763" y="908720"/>
            <a:ext cx="8701717" cy="400110"/>
          </a:xfrm>
          <a:prstGeom prst="rect">
            <a:avLst/>
          </a:prstGeom>
          <a:noFill/>
        </p:spPr>
        <p:txBody>
          <a:bodyPr wrap="square" rtlCol="0">
            <a:spAutoFit/>
          </a:bodyPr>
          <a:lstStyle/>
          <a:p>
            <a:r>
              <a:rPr lang="it-IT" sz="2000" b="1" dirty="0"/>
              <a:t>K-MEANS</a:t>
            </a:r>
            <a:r>
              <a:rPr lang="it-IT" sz="2000" dirty="0"/>
              <a:t>: miglior risultato con </a:t>
            </a:r>
            <a:r>
              <a:rPr lang="it-IT" sz="2000" b="1" dirty="0"/>
              <a:t>2 cluster</a:t>
            </a:r>
            <a:endParaRPr lang="en-US" sz="2000" dirty="0">
              <a:solidFill>
                <a:srgbClr val="FF0000"/>
              </a:solidFill>
            </a:endParaRPr>
          </a:p>
        </p:txBody>
      </p:sp>
      <p:sp>
        <p:nvSpPr>
          <p:cNvPr id="5" name="CasellaDiTesto 4">
            <a:extLst>
              <a:ext uri="{FF2B5EF4-FFF2-40B4-BE49-F238E27FC236}">
                <a16:creationId xmlns:a16="http://schemas.microsoft.com/office/drawing/2014/main" id="{70674E8D-C078-4DE8-83D7-61845D9F535C}"/>
              </a:ext>
            </a:extLst>
          </p:cNvPr>
          <p:cNvSpPr txBox="1"/>
          <p:nvPr/>
        </p:nvSpPr>
        <p:spPr>
          <a:xfrm>
            <a:off x="334779" y="1775718"/>
            <a:ext cx="2581037" cy="1815882"/>
          </a:xfrm>
          <a:prstGeom prst="rect">
            <a:avLst/>
          </a:prstGeom>
          <a:noFill/>
        </p:spPr>
        <p:txBody>
          <a:bodyPr wrap="square" rtlCol="0">
            <a:spAutoFit/>
          </a:bodyPr>
          <a:lstStyle/>
          <a:p>
            <a:r>
              <a:rPr lang="it-IT" sz="1600" dirty="0"/>
              <a:t>La SSE non è la più bassa fra tutti i </a:t>
            </a:r>
            <a:r>
              <a:rPr lang="it-IT" sz="1600" dirty="0" err="1"/>
              <a:t>run</a:t>
            </a:r>
            <a:r>
              <a:rPr lang="it-IT" sz="1600" dirty="0"/>
              <a:t> eseguiti, ma lo si era previsto prevedibile considerando che si è ridotto progressivamente il numero di cluster fino ad averne solo due.</a:t>
            </a:r>
            <a:endParaRPr lang="en-US" sz="1600" dirty="0"/>
          </a:p>
        </p:txBody>
      </p:sp>
      <p:sp>
        <p:nvSpPr>
          <p:cNvPr id="7" name="Titolo 1">
            <a:extLst>
              <a:ext uri="{FF2B5EF4-FFF2-40B4-BE49-F238E27FC236}">
                <a16:creationId xmlns:a16="http://schemas.microsoft.com/office/drawing/2014/main" id="{313A6EC9-8B41-4ACE-8E87-44C8C7AA4A34}"/>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223901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03B2811F-5DE8-42D1-8BA0-DFADE2068770}"/>
              </a:ext>
            </a:extLst>
          </p:cNvPr>
          <p:cNvGraphicFramePr>
            <a:graphicFrameLocks/>
          </p:cNvGraphicFramePr>
          <p:nvPr>
            <p:extLst>
              <p:ext uri="{D42A27DB-BD31-4B8C-83A1-F6EECF244321}">
                <p14:modId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a16="http://schemas.microsoft.com/office/drawing/2014/main" val="807059028"/>
                    </a:ext>
                  </a:extLst>
                </a:gridCol>
                <a:gridCol w="537674">
                  <a:extLst>
                    <a:ext uri="{9D8B030D-6E8A-4147-A177-3AD203B41FA5}">
                      <a16:colId xmlns:a16="http://schemas.microsoft.com/office/drawing/2014/main" val="3957048853"/>
                    </a:ext>
                  </a:extLst>
                </a:gridCol>
                <a:gridCol w="782072">
                  <a:extLst>
                    <a:ext uri="{9D8B030D-6E8A-4147-A177-3AD203B41FA5}">
                      <a16:colId xmlns:a16="http://schemas.microsoft.com/office/drawing/2014/main" val="3530217452"/>
                    </a:ext>
                  </a:extLst>
                </a:gridCol>
                <a:gridCol w="1050908">
                  <a:extLst>
                    <a:ext uri="{9D8B030D-6E8A-4147-A177-3AD203B41FA5}">
                      <a16:colId xmlns:a16="http://schemas.microsoft.com/office/drawing/2014/main" val="2216707341"/>
                    </a:ext>
                  </a:extLst>
                </a:gridCol>
                <a:gridCol w="818731">
                  <a:extLst>
                    <a:ext uri="{9D8B030D-6E8A-4147-A177-3AD203B41FA5}">
                      <a16:colId xmlns:a16="http://schemas.microsoft.com/office/drawing/2014/main" val="958190292"/>
                    </a:ext>
                  </a:extLst>
                </a:gridCol>
                <a:gridCol w="366596">
                  <a:extLst>
                    <a:ext uri="{9D8B030D-6E8A-4147-A177-3AD203B41FA5}">
                      <a16:colId xmlns:a16="http://schemas.microsoft.com/office/drawing/2014/main" val="424608249"/>
                    </a:ext>
                  </a:extLst>
                </a:gridCol>
                <a:gridCol w="724028">
                  <a:extLst>
                    <a:ext uri="{9D8B030D-6E8A-4147-A177-3AD203B41FA5}">
                      <a16:colId xmlns:a16="http://schemas.microsoft.com/office/drawing/2014/main" val="1424326084"/>
                    </a:ext>
                  </a:extLst>
                </a:gridCol>
                <a:gridCol w="366596">
                  <a:extLst>
                    <a:ext uri="{9D8B030D-6E8A-4147-A177-3AD203B41FA5}">
                      <a16:colId xmlns:a16="http://schemas.microsoft.com/office/drawing/2014/main" val="3392580486"/>
                    </a:ext>
                  </a:extLst>
                </a:gridCol>
                <a:gridCol w="724028">
                  <a:extLst>
                    <a:ext uri="{9D8B030D-6E8A-4147-A177-3AD203B41FA5}">
                      <a16:colId xmlns:a16="http://schemas.microsoft.com/office/drawing/2014/main" val="1129838862"/>
                    </a:ext>
                  </a:extLst>
                </a:gridCol>
                <a:gridCol w="378816">
                  <a:extLst>
                    <a:ext uri="{9D8B030D-6E8A-4147-A177-3AD203B41FA5}">
                      <a16:colId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873627976"/>
                  </a:ext>
                </a:extLst>
              </a:tr>
            </a:tbl>
          </a:graphicData>
        </a:graphic>
      </p:graphicFrame>
      <p:sp>
        <p:nvSpPr>
          <p:cNvPr id="5" name="CasellaDiTesto 4">
            <a:extLst>
              <a:ext uri="{FF2B5EF4-FFF2-40B4-BE49-F238E27FC236}">
                <a16:creationId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p14="http://schemas.microsoft.com/office/powerpoint/2010/main" val="352598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3163D2D4-0BD4-4271-B77D-3DFA624BED5C}"/>
              </a:ext>
            </a:extLst>
          </p:cNvPr>
          <p:cNvPicPr>
            <a:picLocks noChangeAspect="1"/>
          </p:cNvPicPr>
          <p:nvPr/>
        </p:nvPicPr>
        <p:blipFill>
          <a:blip r:embed="rId2"/>
          <a:stretch>
            <a:fillRect/>
          </a:stretch>
        </p:blipFill>
        <p:spPr>
          <a:xfrm>
            <a:off x="2699792" y="925074"/>
            <a:ext cx="6255913" cy="5738259"/>
          </a:xfrm>
          <a:prstGeom prst="rect">
            <a:avLst/>
          </a:prstGeom>
        </p:spPr>
      </p:pic>
      <p:sp>
        <p:nvSpPr>
          <p:cNvPr id="4" name="CasellaDiTesto 3">
            <a:extLst>
              <a:ext uri="{FF2B5EF4-FFF2-40B4-BE49-F238E27FC236}">
                <a16:creationId xmlns:a16="http://schemas.microsoft.com/office/drawing/2014/main" id="{02A14900-ACDB-489C-823A-AE3FDA918908}"/>
              </a:ext>
            </a:extLst>
          </p:cNvPr>
          <p:cNvSpPr txBox="1"/>
          <p:nvPr/>
        </p:nvSpPr>
        <p:spPr>
          <a:xfrm>
            <a:off x="251520" y="3267561"/>
            <a:ext cx="2304256" cy="1169551"/>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125 ( 59%)</a:t>
            </a:r>
          </a:p>
          <a:p>
            <a:r>
              <a:rPr lang="en-US" sz="1400" dirty="0">
                <a:solidFill>
                  <a:srgbClr val="7030A0"/>
                </a:solidFill>
                <a:latin typeface="Courier New" panose="02070309020205020404" pitchFamily="49" charset="0"/>
                <a:cs typeface="Courier New" panose="02070309020205020404" pitchFamily="49" charset="0"/>
              </a:rPr>
              <a:t>1       87 ( 41%)</a:t>
            </a:r>
            <a:endParaRPr lang="it-IT" sz="1400" dirty="0">
              <a:solidFill>
                <a:srgbClr val="7030A0"/>
              </a:solidFill>
              <a:latin typeface="Courier New" panose="02070309020205020404" pitchFamily="49" charset="0"/>
              <a:cs typeface="Courier New" panose="02070309020205020404" pitchFamily="49" charset="0"/>
            </a:endParaRPr>
          </a:p>
          <a:p>
            <a:endParaRPr lang="it-IT" sz="1400" dirty="0">
              <a:solidFill>
                <a:srgbClr val="7030A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F5D691F6-549D-4D80-9A23-A4D55A85472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669338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2A14900-ACDB-489C-823A-AE3FDA918908}"/>
              </a:ext>
            </a:extLst>
          </p:cNvPr>
          <p:cNvSpPr txBox="1"/>
          <p:nvPr/>
        </p:nvSpPr>
        <p:spPr>
          <a:xfrm>
            <a:off x="198984" y="2538770"/>
            <a:ext cx="2088232" cy="1754326"/>
          </a:xfrm>
          <a:prstGeom prst="rect">
            <a:avLst/>
          </a:prstGeom>
          <a:noFill/>
        </p:spPr>
        <p:txBody>
          <a:bodyPr wrap="square" rtlCol="0">
            <a:spAutoFit/>
          </a:bodyPr>
          <a:lstStyle/>
          <a:p>
            <a:r>
              <a:rPr lang="it-IT" b="1" dirty="0"/>
              <a:t>Si noti come il numero di crediti conseguiti sia l’attributo polarizzante di questo subset.</a:t>
            </a:r>
          </a:p>
        </p:txBody>
      </p:sp>
      <p:pic>
        <p:nvPicPr>
          <p:cNvPr id="5" name="Immagine 4">
            <a:extLst>
              <a:ext uri="{FF2B5EF4-FFF2-40B4-BE49-F238E27FC236}">
                <a16:creationId xmlns:a16="http://schemas.microsoft.com/office/drawing/2014/main" id="{061F8370-B4EA-4559-8045-3337D381B130}"/>
              </a:ext>
            </a:extLst>
          </p:cNvPr>
          <p:cNvPicPr>
            <a:picLocks noChangeAspect="1"/>
          </p:cNvPicPr>
          <p:nvPr/>
        </p:nvPicPr>
        <p:blipFill>
          <a:blip r:embed="rId2"/>
          <a:stretch>
            <a:fillRect/>
          </a:stretch>
        </p:blipFill>
        <p:spPr>
          <a:xfrm>
            <a:off x="2411760" y="929573"/>
            <a:ext cx="6573416" cy="5766155"/>
          </a:xfrm>
          <a:prstGeom prst="rect">
            <a:avLst/>
          </a:prstGeom>
        </p:spPr>
      </p:pic>
      <p:sp>
        <p:nvSpPr>
          <p:cNvPr id="6" name="Titolo 1">
            <a:extLst>
              <a:ext uri="{FF2B5EF4-FFF2-40B4-BE49-F238E27FC236}">
                <a16:creationId xmlns:a16="http://schemas.microsoft.com/office/drawing/2014/main" id="{75E35811-7206-4EA7-A8BD-00E10C7AF7C7}"/>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4209516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2A14900-ACDB-489C-823A-AE3FDA918908}"/>
              </a:ext>
            </a:extLst>
          </p:cNvPr>
          <p:cNvSpPr txBox="1"/>
          <p:nvPr/>
        </p:nvSpPr>
        <p:spPr>
          <a:xfrm>
            <a:off x="198984" y="908720"/>
            <a:ext cx="8786192" cy="369332"/>
          </a:xfrm>
          <a:prstGeom prst="rect">
            <a:avLst/>
          </a:prstGeom>
          <a:noFill/>
        </p:spPr>
        <p:txBody>
          <a:bodyPr wrap="square" rtlCol="0">
            <a:spAutoFit/>
          </a:bodyPr>
          <a:lstStyle/>
          <a:p>
            <a:r>
              <a:rPr lang="it-IT" dirty="0"/>
              <a:t>Quanto notato prima è ulteriormente confermato da questa visualizzazione del risultato:</a:t>
            </a:r>
          </a:p>
        </p:txBody>
      </p:sp>
      <p:sp>
        <p:nvSpPr>
          <p:cNvPr id="6" name="Titolo 1">
            <a:extLst>
              <a:ext uri="{FF2B5EF4-FFF2-40B4-BE49-F238E27FC236}">
                <a16:creationId xmlns:a16="http://schemas.microsoft.com/office/drawing/2014/main" id="{75E35811-7206-4EA7-A8BD-00E10C7AF7C7}"/>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pic>
        <p:nvPicPr>
          <p:cNvPr id="3" name="Immagine 2">
            <a:extLst>
              <a:ext uri="{FF2B5EF4-FFF2-40B4-BE49-F238E27FC236}">
                <a16:creationId xmlns:a16="http://schemas.microsoft.com/office/drawing/2014/main" id="{ED1F0F85-EBEE-4AEE-ABD9-CA2D36F8687D}"/>
              </a:ext>
            </a:extLst>
          </p:cNvPr>
          <p:cNvPicPr>
            <a:picLocks noChangeAspect="1"/>
          </p:cNvPicPr>
          <p:nvPr/>
        </p:nvPicPr>
        <p:blipFill>
          <a:blip r:embed="rId2"/>
          <a:stretch>
            <a:fillRect/>
          </a:stretch>
        </p:blipFill>
        <p:spPr>
          <a:xfrm>
            <a:off x="491567" y="1388318"/>
            <a:ext cx="8201025" cy="5353050"/>
          </a:xfrm>
          <a:prstGeom prst="rect">
            <a:avLst/>
          </a:prstGeom>
        </p:spPr>
      </p:pic>
    </p:spTree>
    <p:extLst>
      <p:ext uri="{BB962C8B-B14F-4D97-AF65-F5344CB8AC3E}">
        <p14:creationId xmlns:p14="http://schemas.microsoft.com/office/powerpoint/2010/main" val="29949483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94DD6608-7364-48AF-945D-F609EF71CE78}"/>
              </a:ext>
            </a:extLst>
          </p:cNvPr>
          <p:cNvSpPr txBox="1"/>
          <p:nvPr/>
        </p:nvSpPr>
        <p:spPr>
          <a:xfrm>
            <a:off x="177396" y="940658"/>
            <a:ext cx="6297108" cy="400110"/>
          </a:xfrm>
          <a:prstGeom prst="rect">
            <a:avLst/>
          </a:prstGeom>
          <a:noFill/>
        </p:spPr>
        <p:txBody>
          <a:bodyPr wrap="none" rtlCol="0">
            <a:spAutoFit/>
          </a:bodyPr>
          <a:lstStyle/>
          <a:p>
            <a:r>
              <a:rPr lang="it-IT" sz="2000" b="1" dirty="0"/>
              <a:t>DBSCAN</a:t>
            </a:r>
            <a:r>
              <a:rPr lang="it-IT" sz="2000" dirty="0"/>
              <a:t>: miglior risultato con </a:t>
            </a:r>
            <a:r>
              <a:rPr lang="it-IT" sz="2000" i="1" dirty="0"/>
              <a:t>epsilon</a:t>
            </a:r>
            <a:r>
              <a:rPr lang="it-IT" sz="2000" dirty="0"/>
              <a:t> = 14.9, </a:t>
            </a:r>
            <a:r>
              <a:rPr lang="it-IT" sz="2000" i="1" dirty="0" err="1"/>
              <a:t>minPoints</a:t>
            </a:r>
            <a:r>
              <a:rPr lang="it-IT" sz="2000" dirty="0"/>
              <a:t> = 8</a:t>
            </a:r>
            <a:endParaRPr lang="en-US" dirty="0">
              <a:solidFill>
                <a:srgbClr val="FF0000"/>
              </a:solidFill>
            </a:endParaRPr>
          </a:p>
        </p:txBody>
      </p:sp>
      <p:sp>
        <p:nvSpPr>
          <p:cNvPr id="4" name="CasellaDiTesto 3">
            <a:extLst>
              <a:ext uri="{FF2B5EF4-FFF2-40B4-BE49-F238E27FC236}">
                <a16:creationId xmlns:a16="http://schemas.microsoft.com/office/drawing/2014/main" id="{1F284633-DD10-4167-BC54-D591F9192112}"/>
              </a:ext>
            </a:extLst>
          </p:cNvPr>
          <p:cNvSpPr txBox="1"/>
          <p:nvPr/>
        </p:nvSpPr>
        <p:spPr>
          <a:xfrm>
            <a:off x="1475656" y="1692672"/>
            <a:ext cx="6408712" cy="4616648"/>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DBSCAN clustering results</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a:t>
            </a:r>
            <a:r>
              <a:rPr lang="en-US" sz="1400" dirty="0" err="1">
                <a:solidFill>
                  <a:srgbClr val="7030A0"/>
                </a:solidFill>
                <a:latin typeface="Courier New" panose="02070309020205020404" pitchFamily="49" charset="0"/>
                <a:cs typeface="Courier New" panose="02070309020205020404" pitchFamily="49" charset="0"/>
              </a:rPr>
              <a:t>DataObjects</a:t>
            </a:r>
            <a:r>
              <a:rPr lang="en-US" sz="1400" dirty="0">
                <a:solidFill>
                  <a:srgbClr val="7030A0"/>
                </a:solidFill>
                <a:latin typeface="Courier New" panose="02070309020205020404" pitchFamily="49" charset="0"/>
                <a:cs typeface="Courier New" panose="02070309020205020404" pitchFamily="49" charset="0"/>
              </a:rPr>
              <a:t>: 212</a:t>
            </a:r>
          </a:p>
          <a:p>
            <a:r>
              <a:rPr lang="en-US" sz="1400" dirty="0">
                <a:solidFill>
                  <a:srgbClr val="7030A0"/>
                </a:solidFill>
                <a:latin typeface="Courier New" panose="02070309020205020404" pitchFamily="49" charset="0"/>
                <a:cs typeface="Courier New" panose="02070309020205020404" pitchFamily="49" charset="0"/>
              </a:rPr>
              <a:t>Number of attributes: 3</a:t>
            </a:r>
          </a:p>
          <a:p>
            <a:r>
              <a:rPr lang="en-US" sz="1400" dirty="0">
                <a:solidFill>
                  <a:srgbClr val="7030A0"/>
                </a:solidFill>
                <a:latin typeface="Courier New" panose="02070309020205020404" pitchFamily="49" charset="0"/>
                <a:cs typeface="Courier New" panose="02070309020205020404" pitchFamily="49" charset="0"/>
              </a:rPr>
              <a:t>Epsilon: 14.9; </a:t>
            </a:r>
            <a:r>
              <a:rPr lang="en-US" sz="1400" dirty="0" err="1">
                <a:solidFill>
                  <a:srgbClr val="7030A0"/>
                </a:solidFill>
                <a:latin typeface="Courier New" panose="02070309020205020404" pitchFamily="49" charset="0"/>
                <a:cs typeface="Courier New" panose="02070309020205020404" pitchFamily="49" charset="0"/>
              </a:rPr>
              <a:t>minPoints</a:t>
            </a:r>
            <a:r>
              <a:rPr lang="en-US" sz="1400" dirty="0">
                <a:solidFill>
                  <a:srgbClr val="7030A0"/>
                </a:solidFill>
                <a:latin typeface="Courier New" panose="02070309020205020404" pitchFamily="49" charset="0"/>
                <a:cs typeface="Courier New" panose="02070309020205020404" pitchFamily="49" charset="0"/>
              </a:rPr>
              <a:t>: 8</a:t>
            </a:r>
          </a:p>
          <a:p>
            <a:r>
              <a:rPr lang="en-US" sz="1400" dirty="0">
                <a:solidFill>
                  <a:srgbClr val="7030A0"/>
                </a:solidFill>
                <a:latin typeface="Courier New" panose="02070309020205020404" pitchFamily="49" charset="0"/>
                <a:cs typeface="Courier New" panose="02070309020205020404" pitchFamily="49" charset="0"/>
              </a:rPr>
              <a:t>Distance-type: </a:t>
            </a:r>
          </a:p>
          <a:p>
            <a:r>
              <a:rPr lang="en-US" sz="1400" dirty="0">
                <a:solidFill>
                  <a:srgbClr val="7030A0"/>
                </a:solidFill>
                <a:latin typeface="Courier New" panose="02070309020205020404" pitchFamily="49" charset="0"/>
                <a:cs typeface="Courier New" panose="02070309020205020404" pitchFamily="49" charset="0"/>
              </a:rPr>
              <a:t>Number of generated clusters: 3</a:t>
            </a:r>
          </a:p>
          <a:p>
            <a:r>
              <a:rPr lang="en-US" sz="1400" dirty="0">
                <a:solidFill>
                  <a:srgbClr val="7030A0"/>
                </a:solidFill>
                <a:latin typeface="Courier New" panose="02070309020205020404" pitchFamily="49" charset="0"/>
                <a:cs typeface="Courier New" panose="02070309020205020404" pitchFamily="49" charset="0"/>
              </a:rPr>
              <a:t>Elapsed time: .0</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52,100,46.153846             --&gt;  0</a:t>
            </a:r>
          </a:p>
          <a:p>
            <a:r>
              <a:rPr lang="en-US" sz="1400" dirty="0">
                <a:solidFill>
                  <a:srgbClr val="7030A0"/>
                </a:solidFill>
                <a:latin typeface="Courier New" panose="02070309020205020404" pitchFamily="49" charset="0"/>
                <a:cs typeface="Courier New" panose="02070309020205020404" pitchFamily="49" charset="0"/>
              </a:rPr>
              <a:t>(  1.) 88,100,69.230769             --&gt;  0</a:t>
            </a:r>
          </a:p>
          <a:p>
            <a:r>
              <a:rPr lang="en-US" sz="1400" dirty="0">
                <a:solidFill>
                  <a:srgbClr val="7030A0"/>
                </a:solidFill>
                <a:latin typeface="Courier New" panose="02070309020205020404" pitchFamily="49" charset="0"/>
                <a:cs typeface="Courier New" panose="02070309020205020404" pitchFamily="49" charset="0"/>
              </a:rPr>
              <a:t>(  2.) 64,100,84.615385             --&gt;  0</a:t>
            </a:r>
          </a:p>
          <a:p>
            <a:r>
              <a:rPr lang="en-US" sz="1400" dirty="0">
                <a:solidFill>
                  <a:srgbClr val="7030A0"/>
                </a:solidFill>
                <a:latin typeface="Courier New" panose="02070309020205020404" pitchFamily="49" charset="0"/>
                <a:cs typeface="Courier New" panose="02070309020205020404" pitchFamily="49" charset="0"/>
              </a:rPr>
              <a:t>(  3.) 76,100,61.538462             --&gt;  0</a:t>
            </a:r>
          </a:p>
          <a:p>
            <a:r>
              <a:rPr lang="it-IT" sz="1400" dirty="0">
                <a:solidFill>
                  <a:srgbClr val="7030A0"/>
                </a:solidFill>
                <a:latin typeface="Courier New" panose="02070309020205020404" pitchFamily="49" charset="0"/>
                <a:cs typeface="Courier New" panose="02070309020205020404" pitchFamily="49" charset="0"/>
              </a:rPr>
              <a:t>[...</a:t>
            </a:r>
            <a:r>
              <a:rPr lang="en-US" sz="1400" dirty="0">
                <a:solidFill>
                  <a:srgbClr val="7030A0"/>
                </a:solidFill>
                <a:latin typeface="Courier New" panose="02070309020205020404" pitchFamily="49" charset="0"/>
                <a:cs typeface="Courier New" panose="02070309020205020404" pitchFamily="49" charset="0"/>
              </a:rPr>
              <a:t>]</a:t>
            </a:r>
            <a:endParaRPr lang="it-IT"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(209.) 56,71.428571,76.923077       --&gt;  NOISE</a:t>
            </a:r>
          </a:p>
          <a:p>
            <a:r>
              <a:rPr lang="en-US" sz="1400" dirty="0">
                <a:solidFill>
                  <a:srgbClr val="7030A0"/>
                </a:solidFill>
                <a:latin typeface="Courier New" panose="02070309020205020404" pitchFamily="49" charset="0"/>
                <a:cs typeface="Courier New" panose="02070309020205020404" pitchFamily="49" charset="0"/>
              </a:rPr>
              <a:t>(210.) 40,75.510204,46.153846       --&gt;  0</a:t>
            </a:r>
          </a:p>
          <a:p>
            <a:r>
              <a:rPr lang="en-US" sz="1400" dirty="0">
                <a:solidFill>
                  <a:srgbClr val="7030A0"/>
                </a:solidFill>
                <a:latin typeface="Courier New" panose="02070309020205020404" pitchFamily="49" charset="0"/>
                <a:cs typeface="Courier New" panose="02070309020205020404" pitchFamily="49" charset="0"/>
              </a:rPr>
              <a:t>(211.) 76,42.857143,53.846154       --&gt;  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 seconds</a:t>
            </a:r>
          </a:p>
        </p:txBody>
      </p:sp>
      <p:sp>
        <p:nvSpPr>
          <p:cNvPr id="6" name="Titolo 1">
            <a:extLst>
              <a:ext uri="{FF2B5EF4-FFF2-40B4-BE49-F238E27FC236}">
                <a16:creationId xmlns:a16="http://schemas.microsoft.com/office/drawing/2014/main" id="{4C050881-64F8-4249-8A17-E8A5103EF36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732787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9B44A795-CC1C-4A93-8420-8E0BEEC8C5FD}"/>
              </a:ext>
            </a:extLst>
          </p:cNvPr>
          <p:cNvPicPr>
            <a:picLocks noChangeAspect="1"/>
          </p:cNvPicPr>
          <p:nvPr/>
        </p:nvPicPr>
        <p:blipFill>
          <a:blip r:embed="rId2"/>
          <a:stretch>
            <a:fillRect/>
          </a:stretch>
        </p:blipFill>
        <p:spPr>
          <a:xfrm>
            <a:off x="3197881" y="1295400"/>
            <a:ext cx="5787295" cy="4953786"/>
          </a:xfrm>
          <a:prstGeom prst="rect">
            <a:avLst/>
          </a:prstGeom>
        </p:spPr>
      </p:pic>
      <p:sp>
        <p:nvSpPr>
          <p:cNvPr id="5" name="CasellaDiTesto 4">
            <a:extLst>
              <a:ext uri="{FF2B5EF4-FFF2-40B4-BE49-F238E27FC236}">
                <a16:creationId xmlns:a16="http://schemas.microsoft.com/office/drawing/2014/main" id="{72598055-FA93-469B-83E9-C44266CD32BC}"/>
              </a:ext>
            </a:extLst>
          </p:cNvPr>
          <p:cNvSpPr txBox="1"/>
          <p:nvPr/>
        </p:nvSpPr>
        <p:spPr>
          <a:xfrm>
            <a:off x="170768" y="908720"/>
            <a:ext cx="3027114" cy="5447645"/>
          </a:xfrm>
          <a:prstGeom prst="rect">
            <a:avLst/>
          </a:prstGeom>
          <a:noFill/>
        </p:spPr>
        <p:txBody>
          <a:bodyPr wrap="square" rtlCol="0">
            <a:spAutoFit/>
          </a:bodyPr>
          <a:lstStyle/>
          <a:p>
            <a:r>
              <a:rPr lang="it-IT" sz="1600" dirty="0"/>
              <a:t>Il raggruppamento con DBSCAN risulta abbastanza netto: il cluster 1 include gli studenti che non hanno ottenuto alcun risultato, il 2 quelli che ne hanno ottenuti di bassi mentre il cluster 0 racchiude i migliori.</a:t>
            </a:r>
          </a:p>
          <a:p>
            <a:endParaRPr lang="it-IT" sz="1600" dirty="0"/>
          </a:p>
          <a:p>
            <a:r>
              <a:rPr lang="it-IT" sz="1600" dirty="0"/>
              <a:t>Si noti come DBSCAN considera rumore le istanze che sono state proficue in un tipo di risultato, ma scarse in un altro</a:t>
            </a:r>
            <a:r>
              <a:rPr lang="it-IT" sz="1400" dirty="0"/>
              <a:t> (I.E. voto medio alto ma pochi crediti ottenuti).</a:t>
            </a:r>
            <a:endParaRPr lang="it-IT" sz="1600" dirty="0"/>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108 ( 61%)</a:t>
            </a:r>
          </a:p>
          <a:p>
            <a:r>
              <a:rPr lang="en-US" sz="1400" dirty="0">
                <a:solidFill>
                  <a:srgbClr val="7030A0"/>
                </a:solidFill>
                <a:latin typeface="Courier New" panose="02070309020205020404" pitchFamily="49" charset="0"/>
                <a:cs typeface="Courier New" panose="02070309020205020404" pitchFamily="49" charset="0"/>
              </a:rPr>
              <a:t>1       20 ( 11%)</a:t>
            </a:r>
          </a:p>
          <a:p>
            <a:r>
              <a:rPr lang="en-US" sz="1400" dirty="0">
                <a:solidFill>
                  <a:srgbClr val="7030A0"/>
                </a:solidFill>
                <a:latin typeface="Courier New" panose="02070309020205020404" pitchFamily="49" charset="0"/>
                <a:cs typeface="Courier New" panose="02070309020205020404" pitchFamily="49" charset="0"/>
              </a:rPr>
              <a:t>2       48 ( 27%)</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err="1">
                <a:solidFill>
                  <a:srgbClr val="7030A0"/>
                </a:solidFill>
                <a:latin typeface="Courier New" panose="02070309020205020404" pitchFamily="49" charset="0"/>
                <a:cs typeface="Courier New" panose="02070309020205020404" pitchFamily="49" charset="0"/>
              </a:rPr>
              <a:t>Unclustered</a:t>
            </a:r>
            <a:r>
              <a:rPr lang="en-US" sz="1400" dirty="0">
                <a:solidFill>
                  <a:srgbClr val="7030A0"/>
                </a:solidFill>
                <a:latin typeface="Courier New" panose="02070309020205020404" pitchFamily="49" charset="0"/>
                <a:cs typeface="Courier New" panose="02070309020205020404" pitchFamily="49" charset="0"/>
              </a:rPr>
              <a:t> instances : 36</a:t>
            </a:r>
          </a:p>
          <a:p>
            <a:endParaRPr lang="en-US" sz="1400" dirty="0"/>
          </a:p>
        </p:txBody>
      </p:sp>
      <p:sp>
        <p:nvSpPr>
          <p:cNvPr id="6" name="Titolo 1">
            <a:extLst>
              <a:ext uri="{FF2B5EF4-FFF2-40B4-BE49-F238E27FC236}">
                <a16:creationId xmlns:a16="http://schemas.microsoft.com/office/drawing/2014/main" id="{024F5E59-6924-4FD1-9D3F-2C83A67D2BE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267863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024F5E59-6924-4FD1-9D3F-2C83A67D2BE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pic>
        <p:nvPicPr>
          <p:cNvPr id="4" name="Immagine 3">
            <a:extLst>
              <a:ext uri="{FF2B5EF4-FFF2-40B4-BE49-F238E27FC236}">
                <a16:creationId xmlns:a16="http://schemas.microsoft.com/office/drawing/2014/main" id="{2E3A24DE-C270-46CC-A76E-7FACEA57CA76}"/>
              </a:ext>
            </a:extLst>
          </p:cNvPr>
          <p:cNvPicPr>
            <a:picLocks noChangeAspect="1"/>
          </p:cNvPicPr>
          <p:nvPr/>
        </p:nvPicPr>
        <p:blipFill>
          <a:blip r:embed="rId2"/>
          <a:stretch>
            <a:fillRect/>
          </a:stretch>
        </p:blipFill>
        <p:spPr>
          <a:xfrm>
            <a:off x="748593" y="1586126"/>
            <a:ext cx="7862838" cy="5227250"/>
          </a:xfrm>
          <a:prstGeom prst="rect">
            <a:avLst/>
          </a:prstGeom>
        </p:spPr>
      </p:pic>
      <p:sp>
        <p:nvSpPr>
          <p:cNvPr id="7" name="CasellaDiTesto 6">
            <a:extLst>
              <a:ext uri="{FF2B5EF4-FFF2-40B4-BE49-F238E27FC236}">
                <a16:creationId xmlns:a16="http://schemas.microsoft.com/office/drawing/2014/main" id="{882ACEAF-BF54-4822-B86D-3F01A5B52DD8}"/>
              </a:ext>
            </a:extLst>
          </p:cNvPr>
          <p:cNvSpPr txBox="1"/>
          <p:nvPr/>
        </p:nvSpPr>
        <p:spPr>
          <a:xfrm>
            <a:off x="467544" y="908720"/>
            <a:ext cx="8424936" cy="646331"/>
          </a:xfrm>
          <a:prstGeom prst="rect">
            <a:avLst/>
          </a:prstGeom>
          <a:noFill/>
        </p:spPr>
        <p:txBody>
          <a:bodyPr wrap="square" rtlCol="0">
            <a:spAutoFit/>
          </a:bodyPr>
          <a:lstStyle/>
          <a:p>
            <a:r>
              <a:rPr lang="it-IT" dirty="0"/>
              <a:t> Ecco come si presenta il risultato ottenuto con DBSCAN dopo una fase di </a:t>
            </a:r>
            <a:r>
              <a:rPr lang="it-IT" dirty="0" err="1"/>
              <a:t>postprocessing</a:t>
            </a:r>
            <a:r>
              <a:rPr lang="it-IT" dirty="0"/>
              <a:t> in cui si sono eliminati i punti di rumore:</a:t>
            </a:r>
          </a:p>
        </p:txBody>
      </p:sp>
    </p:spTree>
    <p:extLst>
      <p:ext uri="{BB962C8B-B14F-4D97-AF65-F5344CB8AC3E}">
        <p14:creationId xmlns:p14="http://schemas.microsoft.com/office/powerpoint/2010/main" val="28053428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58DB65B-D8DD-48DF-A878-FA272D8E6861}"/>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3" name="Titolo 1">
            <a:extLst>
              <a:ext uri="{FF2B5EF4-FFF2-40B4-BE49-F238E27FC236}">
                <a16:creationId xmlns:a16="http://schemas.microsoft.com/office/drawing/2014/main" id="{1FB02768-21F2-44C2-862A-967BBC69ACF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DE4EF4D7-E096-480B-8D27-E8621AA5EBA9}"/>
              </a:ext>
            </a:extLst>
          </p:cNvPr>
          <p:cNvSpPr txBox="1"/>
          <p:nvPr/>
        </p:nvSpPr>
        <p:spPr>
          <a:xfrm>
            <a:off x="395536" y="1431642"/>
            <a:ext cx="8945679" cy="5170646"/>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a:t>
            </a:r>
            <a:r>
              <a:rPr lang="en-US" sz="1300" b="1" dirty="0">
                <a:solidFill>
                  <a:srgbClr val="FF0000"/>
                </a:solidFill>
                <a:latin typeface="Courier New" panose="02070309020205020404" pitchFamily="49" charset="0"/>
                <a:cs typeface="Courier New" panose="02070309020205020404" pitchFamily="49" charset="0"/>
              </a:rPr>
              <a:t>508.19032167895875  </a:t>
            </a:r>
            <a:r>
              <a:rPr lang="en-US" sz="1600" b="1" dirty="0">
                <a:solidFill>
                  <a:srgbClr val="FF0000"/>
                </a:solidFill>
                <a:latin typeface="+mj-lt"/>
                <a:cs typeface="Courier New" panose="02070309020205020404" pitchFamily="49" charset="0"/>
                <a:sym typeface="Wingdings" panose="05000000000000000000" pitchFamily="2" charset="2"/>
              </a:rPr>
              <a:t> </a:t>
            </a:r>
            <a:r>
              <a:rPr lang="en-US" sz="2000" b="1" dirty="0">
                <a:solidFill>
                  <a:srgbClr val="FF0000"/>
                </a:solidFill>
                <a:latin typeface="+mj-lt"/>
                <a:cs typeface="Courier New" panose="02070309020205020404" pitchFamily="49" charset="0"/>
                <a:sym typeface="Wingdings" panose="05000000000000000000" pitchFamily="2" charset="2"/>
              </a:rPr>
              <a:t>!!!</a:t>
            </a:r>
            <a:endParaRPr lang="en-US" sz="2000" b="1" dirty="0">
              <a:solidFill>
                <a:srgbClr val="FF0000"/>
              </a:solidFill>
              <a:latin typeface="+mj-lt"/>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2013,24,2015-01-16,28,2017-01-26,22,2015-09-03,21,2015-06-30,19,2016-09-28</a:t>
            </a:r>
          </a:p>
          <a:p>
            <a:r>
              <a:rPr lang="en-US" sz="1300" dirty="0">
                <a:solidFill>
                  <a:srgbClr val="7030A0"/>
                </a:solidFill>
                <a:latin typeface="Courier New" panose="02070309020205020404" pitchFamily="49" charset="0"/>
                <a:cs typeface="Courier New" panose="02070309020205020404" pitchFamily="49" charset="0"/>
              </a:rPr>
              <a:t>Cluster 1: 2013,22,2014-09-12,25,2015-09-14,30,2015-01-08,28,2015-07-07,25,2016-02-08</a:t>
            </a:r>
          </a:p>
          <a:p>
            <a:r>
              <a:rPr lang="en-US" sz="1300" dirty="0">
                <a:solidFill>
                  <a:srgbClr val="7030A0"/>
                </a:solidFill>
                <a:latin typeface="Courier New" panose="02070309020205020404" pitchFamily="49" charset="0"/>
                <a:cs typeface="Courier New" panose="02070309020205020404" pitchFamily="49" charset="0"/>
              </a:rPr>
              <a:t>Cluster 2: 2012,31,2013-06-21,25,2013-07-08,27,2013-07-18,28,2014-09-16,24,2013-06-12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(116.0)     (25.0)     (48.0)     (43.0)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err="1">
                <a:solidFill>
                  <a:srgbClr val="7030A0"/>
                </a:solidFill>
                <a:latin typeface="Courier New" panose="02070309020205020404" pitchFamily="49" charset="0"/>
                <a:cs typeface="Courier New" panose="02070309020205020404" pitchFamily="49" charset="0"/>
              </a:rPr>
              <a:t>coorte</a:t>
            </a:r>
            <a:r>
              <a:rPr lang="en-US" sz="1300" dirty="0">
                <a:solidFill>
                  <a:srgbClr val="7030A0"/>
                </a:solidFill>
                <a:latin typeface="Courier New" panose="02070309020205020404" pitchFamily="49" charset="0"/>
                <a:cs typeface="Courier New" panose="02070309020205020404" pitchFamily="49" charset="0"/>
              </a:rPr>
              <a:t>              2013       2011       2013       2012</a:t>
            </a:r>
          </a:p>
          <a:p>
            <a:r>
              <a:rPr lang="en-US" sz="1300" dirty="0">
                <a:solidFill>
                  <a:srgbClr val="7030A0"/>
                </a:solidFill>
                <a:latin typeface="Courier New" panose="02070309020205020404" pitchFamily="49" charset="0"/>
                <a:cs typeface="Courier New" panose="02070309020205020404" pitchFamily="49" charset="0"/>
              </a:rPr>
              <a:t>ASD              27.1034      26.52      26.75    27.8372</a:t>
            </a:r>
          </a:p>
          <a:p>
            <a:r>
              <a:rPr lang="en-US" sz="1300" dirty="0" err="1">
                <a:solidFill>
                  <a:srgbClr val="7030A0"/>
                </a:solidFill>
                <a:latin typeface="Courier New" panose="02070309020205020404" pitchFamily="49" charset="0"/>
                <a:cs typeface="Courier New" panose="02070309020205020404" pitchFamily="49" charset="0"/>
              </a:rPr>
              <a:t>data_ASD</a:t>
            </a:r>
            <a:r>
              <a:rPr lang="en-US" sz="1300" dirty="0">
                <a:solidFill>
                  <a:srgbClr val="7030A0"/>
                </a:solidFill>
                <a:latin typeface="Courier New" panose="02070309020205020404" pitchFamily="49" charset="0"/>
                <a:cs typeface="Courier New" panose="02070309020205020404" pitchFamily="49" charset="0"/>
              </a:rPr>
              <a:t>      2014-07-17 2012-07-11 2014-07-17 2013-07-11</a:t>
            </a:r>
          </a:p>
          <a:p>
            <a:r>
              <a:rPr lang="en-US" sz="1300" dirty="0">
                <a:solidFill>
                  <a:srgbClr val="7030A0"/>
                </a:solidFill>
                <a:latin typeface="Courier New" panose="02070309020205020404" pitchFamily="49" charset="0"/>
                <a:cs typeface="Courier New" panose="02070309020205020404" pitchFamily="49" charset="0"/>
              </a:rPr>
              <a:t>ARC              24.9741      24.36    24.4375    25.9302</a:t>
            </a:r>
          </a:p>
          <a:p>
            <a:r>
              <a:rPr lang="en-US" sz="1300" dirty="0" err="1">
                <a:solidFill>
                  <a:srgbClr val="7030A0"/>
                </a:solidFill>
                <a:latin typeface="Courier New" panose="02070309020205020404" pitchFamily="49" charset="0"/>
                <a:cs typeface="Courier New" panose="02070309020205020404" pitchFamily="49" charset="0"/>
              </a:rPr>
              <a:t>data_ARC</a:t>
            </a:r>
            <a:r>
              <a:rPr lang="en-US" sz="1300" dirty="0">
                <a:solidFill>
                  <a:srgbClr val="7030A0"/>
                </a:solidFill>
                <a:latin typeface="Courier New" panose="02070309020205020404" pitchFamily="49" charset="0"/>
                <a:cs typeface="Courier New" panose="02070309020205020404" pitchFamily="49" charset="0"/>
              </a:rPr>
              <a:t>      2014-02-28 2011-08-30 2014-09-15 2014-02-28</a:t>
            </a:r>
          </a:p>
          <a:p>
            <a:r>
              <a:rPr lang="en-US" sz="1300" dirty="0">
                <a:solidFill>
                  <a:srgbClr val="7030A0"/>
                </a:solidFill>
                <a:latin typeface="Courier New" panose="02070309020205020404" pitchFamily="49" charset="0"/>
                <a:cs typeface="Courier New" panose="02070309020205020404" pitchFamily="49" charset="0"/>
              </a:rPr>
              <a:t>PRG              25.9483      24.44    26.1458    26.6047</a:t>
            </a:r>
          </a:p>
          <a:p>
            <a:r>
              <a:rPr lang="en-US" sz="1300" dirty="0" err="1">
                <a:solidFill>
                  <a:srgbClr val="7030A0"/>
                </a:solidFill>
                <a:latin typeface="Courier New" panose="02070309020205020404" pitchFamily="49" charset="0"/>
                <a:cs typeface="Courier New" panose="02070309020205020404" pitchFamily="49" charset="0"/>
              </a:rPr>
              <a:t>data_PRG</a:t>
            </a:r>
            <a:r>
              <a:rPr lang="en-US" sz="1300" dirty="0">
                <a:solidFill>
                  <a:srgbClr val="7030A0"/>
                </a:solidFill>
                <a:latin typeface="Courier New" panose="02070309020205020404" pitchFamily="49" charset="0"/>
                <a:cs typeface="Courier New" panose="02070309020205020404" pitchFamily="49" charset="0"/>
              </a:rPr>
              <a:t>      2014-09-03 2012-07-10 2014-09-03 2013-07-18</a:t>
            </a:r>
          </a:p>
          <a:p>
            <a:r>
              <a:rPr lang="en-US" sz="1300" dirty="0">
                <a:solidFill>
                  <a:srgbClr val="7030A0"/>
                </a:solidFill>
                <a:latin typeface="Courier New" panose="02070309020205020404" pitchFamily="49" charset="0"/>
                <a:cs typeface="Courier New" panose="02070309020205020404" pitchFamily="49" charset="0"/>
              </a:rPr>
              <a:t>ANI              27.6638      26.36    28.7917    27.1628</a:t>
            </a:r>
          </a:p>
          <a:p>
            <a:r>
              <a:rPr lang="en-US" sz="1300" dirty="0" err="1">
                <a:solidFill>
                  <a:srgbClr val="7030A0"/>
                </a:solidFill>
                <a:latin typeface="Courier New" panose="02070309020205020404" pitchFamily="49" charset="0"/>
                <a:cs typeface="Courier New" panose="02070309020205020404" pitchFamily="49" charset="0"/>
              </a:rPr>
              <a:t>data_ANI</a:t>
            </a:r>
            <a:r>
              <a:rPr lang="en-US" sz="1300" dirty="0">
                <a:solidFill>
                  <a:srgbClr val="7030A0"/>
                </a:solidFill>
                <a:latin typeface="Courier New" panose="02070309020205020404" pitchFamily="49" charset="0"/>
                <a:cs typeface="Courier New" panose="02070309020205020404" pitchFamily="49" charset="0"/>
              </a:rPr>
              <a:t>      2015-07-14 2013-07-01 2015-07-14 2014-07-23</a:t>
            </a:r>
          </a:p>
          <a:p>
            <a:r>
              <a:rPr lang="en-US" sz="1300" dirty="0">
                <a:solidFill>
                  <a:srgbClr val="7030A0"/>
                </a:solidFill>
                <a:latin typeface="Courier New" panose="02070309020205020404" pitchFamily="49" charset="0"/>
                <a:cs typeface="Courier New" panose="02070309020205020404" pitchFamily="49" charset="0"/>
              </a:rPr>
              <a:t>MDL              23.3534      21.92         24    23.4651</a:t>
            </a:r>
          </a:p>
          <a:p>
            <a:r>
              <a:rPr lang="en-US" sz="1300" dirty="0" err="1">
                <a:solidFill>
                  <a:srgbClr val="7030A0"/>
                </a:solidFill>
                <a:latin typeface="Courier New" panose="02070309020205020404" pitchFamily="49" charset="0"/>
                <a:cs typeface="Courier New" panose="02070309020205020404" pitchFamily="49" charset="0"/>
              </a:rPr>
              <a:t>data_MDL</a:t>
            </a:r>
            <a:r>
              <a:rPr lang="en-US" sz="1300" dirty="0">
                <a:solidFill>
                  <a:srgbClr val="7030A0"/>
                </a:solidFill>
                <a:latin typeface="Courier New" panose="02070309020205020404" pitchFamily="49" charset="0"/>
                <a:cs typeface="Courier New" panose="02070309020205020404" pitchFamily="49" charset="0"/>
              </a:rPr>
              <a:t>      2015-02-05 2014-01-14 2015-02-05 2013-09-11</a:t>
            </a:r>
          </a:p>
        </p:txBody>
      </p:sp>
    </p:spTree>
    <p:extLst>
      <p:ext uri="{BB962C8B-B14F-4D97-AF65-F5344CB8AC3E}">
        <p14:creationId xmlns:p14="http://schemas.microsoft.com/office/powerpoint/2010/main" val="18168051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58DB65B-D8DD-48DF-A878-FA272D8E6861}"/>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3" name="Titolo 1">
            <a:extLst>
              <a:ext uri="{FF2B5EF4-FFF2-40B4-BE49-F238E27FC236}">
                <a16:creationId xmlns:a16="http://schemas.microsoft.com/office/drawing/2014/main" id="{1FB02768-21F2-44C2-862A-967BBC69ACF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pic>
        <p:nvPicPr>
          <p:cNvPr id="6" name="Immagine 5">
            <a:extLst>
              <a:ext uri="{FF2B5EF4-FFF2-40B4-BE49-F238E27FC236}">
                <a16:creationId xmlns:a16="http://schemas.microsoft.com/office/drawing/2014/main" id="{DE2CB066-AB77-432F-8670-FBC5BE12C969}"/>
              </a:ext>
            </a:extLst>
          </p:cNvPr>
          <p:cNvPicPr>
            <a:picLocks noChangeAspect="1"/>
          </p:cNvPicPr>
          <p:nvPr/>
        </p:nvPicPr>
        <p:blipFill>
          <a:blip r:embed="rId2"/>
          <a:stretch>
            <a:fillRect/>
          </a:stretch>
        </p:blipFill>
        <p:spPr>
          <a:xfrm>
            <a:off x="0" y="1268760"/>
            <a:ext cx="9144000" cy="4818941"/>
          </a:xfrm>
          <a:prstGeom prst="rect">
            <a:avLst/>
          </a:prstGeom>
        </p:spPr>
      </p:pic>
      <p:sp>
        <p:nvSpPr>
          <p:cNvPr id="7" name="CasellaDiTesto 6">
            <a:extLst>
              <a:ext uri="{FF2B5EF4-FFF2-40B4-BE49-F238E27FC236}">
                <a16:creationId xmlns:a16="http://schemas.microsoft.com/office/drawing/2014/main" id="{61E23E78-97FE-41C0-B256-841146879765}"/>
              </a:ext>
            </a:extLst>
          </p:cNvPr>
          <p:cNvSpPr txBox="1"/>
          <p:nvPr/>
        </p:nvSpPr>
        <p:spPr>
          <a:xfrm>
            <a:off x="3203848" y="6167045"/>
            <a:ext cx="5832648" cy="646331"/>
          </a:xfrm>
          <a:prstGeom prst="rect">
            <a:avLst/>
          </a:prstGeom>
          <a:noFill/>
        </p:spPr>
        <p:txBody>
          <a:bodyPr wrap="square" rtlCol="0">
            <a:spAutoFit/>
          </a:bodyPr>
          <a:lstStyle/>
          <a:p>
            <a:pPr algn="just"/>
            <a:r>
              <a:rPr lang="it-IT" dirty="0"/>
              <a:t>Il risultato è sorprendente: i tre cluster hanno racchiuso quasi perfettamente tre anni di immatricolazione. </a:t>
            </a:r>
            <a:endParaRPr lang="en-US" dirty="0"/>
          </a:p>
        </p:txBody>
      </p:sp>
    </p:spTree>
    <p:extLst>
      <p:ext uri="{BB962C8B-B14F-4D97-AF65-F5344CB8AC3E}">
        <p14:creationId xmlns:p14="http://schemas.microsoft.com/office/powerpoint/2010/main" val="433196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53DE9891-857D-43E7-BFE1-4CB84E8A5888}"/>
              </a:ext>
            </a:extLst>
          </p:cNvPr>
          <p:cNvSpPr/>
          <p:nvPr/>
        </p:nvSpPr>
        <p:spPr>
          <a:xfrm>
            <a:off x="6516216" y="6165304"/>
            <a:ext cx="1080120"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olo 1">
            <a:extLst>
              <a:ext uri="{FF2B5EF4-FFF2-40B4-BE49-F238E27FC236}">
                <a16:creationId xmlns:a16="http://schemas.microsoft.com/office/drawing/2014/main" id="{7E84CF1E-FCD9-4E84-90E4-204A4ED4AD6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3" name="CasellaDiTesto 2">
            <a:extLst>
              <a:ext uri="{FF2B5EF4-FFF2-40B4-BE49-F238E27FC236}">
                <a16:creationId xmlns:a16="http://schemas.microsoft.com/office/drawing/2014/main" id="{3CF26DA8-87E4-45B9-90DB-71C7D507C80A}"/>
              </a:ext>
            </a:extLst>
          </p:cNvPr>
          <p:cNvSpPr txBox="1"/>
          <p:nvPr/>
        </p:nvSpPr>
        <p:spPr>
          <a:xfrm>
            <a:off x="179512" y="868650"/>
            <a:ext cx="8805664" cy="984885"/>
          </a:xfrm>
          <a:prstGeom prst="rect">
            <a:avLst/>
          </a:prstGeom>
          <a:noFill/>
        </p:spPr>
        <p:txBody>
          <a:bodyPr wrap="square" rtlCol="0">
            <a:spAutoFit/>
          </a:bodyPr>
          <a:lstStyle/>
          <a:p>
            <a:r>
              <a:rPr lang="it-IT" sz="2000" b="1" dirty="0"/>
              <a:t>Clustering gerarchico: </a:t>
            </a:r>
            <a:r>
              <a:rPr lang="it-IT" sz="2000" dirty="0"/>
              <a:t>4 cluster, distanze fra cluster con metodo GROUP AVERAGE  </a:t>
            </a:r>
            <a:endParaRPr lang="it-IT" sz="2000" dirty="0">
              <a:solidFill>
                <a:srgbClr val="00B050"/>
              </a:solidFill>
            </a:endParaRPr>
          </a:p>
          <a:p>
            <a:r>
              <a:rPr lang="it-IT" sz="2000" dirty="0">
                <a:solidFill>
                  <a:srgbClr val="00B050"/>
                </a:solidFill>
              </a:rPr>
              <a:t>	Sarà possibile racchiudere ogni coorte in un cluster? </a:t>
            </a:r>
            <a:endParaRPr lang="it-IT" dirty="0">
              <a:solidFill>
                <a:srgbClr val="00B050"/>
              </a:solidFill>
            </a:endParaRPr>
          </a:p>
          <a:p>
            <a:endParaRPr lang="en-US" dirty="0">
              <a:solidFill>
                <a:srgbClr val="92D050"/>
              </a:solidFill>
            </a:endParaRPr>
          </a:p>
        </p:txBody>
      </p:sp>
      <p:sp>
        <p:nvSpPr>
          <p:cNvPr id="6" name="Rettangolo 5">
            <a:extLst>
              <a:ext uri="{FF2B5EF4-FFF2-40B4-BE49-F238E27FC236}">
                <a16:creationId xmlns:a16="http://schemas.microsoft.com/office/drawing/2014/main" id="{38850E37-17D4-4562-9BBF-FCB3E5A1C332}"/>
              </a:ext>
            </a:extLst>
          </p:cNvPr>
          <p:cNvSpPr/>
          <p:nvPr/>
        </p:nvSpPr>
        <p:spPr>
          <a:xfrm>
            <a:off x="2267744" y="1406381"/>
            <a:ext cx="8262664" cy="5262979"/>
          </a:xfrm>
          <a:prstGeom prst="rect">
            <a:avLst/>
          </a:prstGeom>
        </p:spPr>
        <p:txBody>
          <a:bodyPr wrap="square">
            <a:spAutoFit/>
          </a:bodyPr>
          <a:lstStyle/>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13 ( 11%)</a:t>
            </a:r>
          </a:p>
          <a:p>
            <a:r>
              <a:rPr lang="en-US" sz="1400" dirty="0">
                <a:solidFill>
                  <a:srgbClr val="7030A0"/>
                </a:solidFill>
                <a:latin typeface="Courier New" panose="02070309020205020404" pitchFamily="49" charset="0"/>
                <a:cs typeface="Courier New" panose="02070309020205020404" pitchFamily="49" charset="0"/>
              </a:rPr>
              <a:t>1       48 ( 41%)</a:t>
            </a:r>
          </a:p>
          <a:p>
            <a:r>
              <a:rPr lang="en-US" sz="1400" dirty="0">
                <a:solidFill>
                  <a:srgbClr val="7030A0"/>
                </a:solidFill>
                <a:latin typeface="Courier New" panose="02070309020205020404" pitchFamily="49" charset="0"/>
                <a:cs typeface="Courier New" panose="02070309020205020404" pitchFamily="49" charset="0"/>
              </a:rPr>
              <a:t>2       39 ( 34%)</a:t>
            </a:r>
          </a:p>
          <a:p>
            <a:r>
              <a:rPr lang="en-US" sz="1400" dirty="0">
                <a:solidFill>
                  <a:srgbClr val="7030A0"/>
                </a:solidFill>
                <a:latin typeface="Courier New" panose="02070309020205020404" pitchFamily="49" charset="0"/>
                <a:cs typeface="Courier New" panose="02070309020205020404" pitchFamily="49" charset="0"/>
              </a:rPr>
              <a:t>3       16 ( 14%)</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13  1  0  0 | 2010</a:t>
            </a:r>
          </a:p>
          <a:p>
            <a:r>
              <a:rPr lang="en-US" sz="1400" dirty="0">
                <a:solidFill>
                  <a:srgbClr val="7030A0"/>
                </a:solidFill>
                <a:latin typeface="Courier New" panose="02070309020205020404" pitchFamily="49" charset="0"/>
                <a:cs typeface="Courier New" panose="02070309020205020404" pitchFamily="49" charset="0"/>
              </a:rPr>
              <a:t>  0  0 11  8 | 2011</a:t>
            </a:r>
          </a:p>
          <a:p>
            <a:r>
              <a:rPr lang="en-US" sz="1400" dirty="0">
                <a:solidFill>
                  <a:srgbClr val="7030A0"/>
                </a:solidFill>
                <a:latin typeface="Courier New" panose="02070309020205020404" pitchFamily="49" charset="0"/>
                <a:cs typeface="Courier New" panose="02070309020205020404" pitchFamily="49" charset="0"/>
              </a:rPr>
              <a:t>  0  1 28  8 | 2012</a:t>
            </a:r>
          </a:p>
          <a:p>
            <a:r>
              <a:rPr lang="en-US" sz="1400" dirty="0">
                <a:solidFill>
                  <a:srgbClr val="7030A0"/>
                </a:solidFill>
                <a:latin typeface="Courier New" panose="02070309020205020404" pitchFamily="49" charset="0"/>
                <a:cs typeface="Courier New" panose="02070309020205020404" pitchFamily="49" charset="0"/>
              </a:rPr>
              <a:t>  0 46  0  0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&lt;-- 2012</a:t>
            </a:r>
          </a:p>
          <a:p>
            <a:r>
              <a:rPr lang="en-US" sz="1400" dirty="0">
                <a:solidFill>
                  <a:srgbClr val="7030A0"/>
                </a:solidFill>
                <a:latin typeface="Courier New" panose="02070309020205020404" pitchFamily="49" charset="0"/>
                <a:cs typeface="Courier New" panose="02070309020205020404" pitchFamily="49" charset="0"/>
              </a:rPr>
              <a:t>Cluster 3 &lt;-- 2011</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b="1" dirty="0">
                <a:solidFill>
                  <a:srgbClr val="7030A0"/>
                </a:solidFill>
                <a:latin typeface="Courier New" panose="02070309020205020404" pitchFamily="49" charset="0"/>
                <a:cs typeface="Courier New" panose="02070309020205020404" pitchFamily="49" charset="0"/>
              </a:rPr>
              <a:t>Incorrectly clustered instances :	21.0	 </a:t>
            </a:r>
            <a:r>
              <a:rPr lang="en-US" sz="1400" b="1" dirty="0">
                <a:solidFill>
                  <a:srgbClr val="FF0000"/>
                </a:solidFill>
                <a:latin typeface="Courier New" panose="02070309020205020404" pitchFamily="49" charset="0"/>
                <a:cs typeface="Courier New" panose="02070309020205020404" pitchFamily="49" charset="0"/>
              </a:rPr>
              <a:t>18.1034 %</a:t>
            </a:r>
          </a:p>
        </p:txBody>
      </p:sp>
    </p:spTree>
    <p:extLst>
      <p:ext uri="{BB962C8B-B14F-4D97-AF65-F5344CB8AC3E}">
        <p14:creationId xmlns:p14="http://schemas.microsoft.com/office/powerpoint/2010/main" val="36705089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84CF1E-FCD9-4E84-90E4-204A4ED4AD6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3" name="CasellaDiTesto 2">
            <a:extLst>
              <a:ext uri="{FF2B5EF4-FFF2-40B4-BE49-F238E27FC236}">
                <a16:creationId xmlns:a16="http://schemas.microsoft.com/office/drawing/2014/main" id="{3CF26DA8-87E4-45B9-90DB-71C7D507C80A}"/>
              </a:ext>
            </a:extLst>
          </p:cNvPr>
          <p:cNvSpPr txBox="1"/>
          <p:nvPr/>
        </p:nvSpPr>
        <p:spPr>
          <a:xfrm>
            <a:off x="35496" y="868650"/>
            <a:ext cx="8457508" cy="677108"/>
          </a:xfrm>
          <a:prstGeom prst="rect">
            <a:avLst/>
          </a:prstGeom>
          <a:noFill/>
        </p:spPr>
        <p:txBody>
          <a:bodyPr wrap="none" rtlCol="0">
            <a:spAutoFit/>
          </a:bodyPr>
          <a:lstStyle/>
          <a:p>
            <a:r>
              <a:rPr lang="it-IT" sz="2000" b="1" dirty="0"/>
              <a:t>Clustering gerarchico: 4 cluster,  AVG  </a:t>
            </a:r>
            <a:r>
              <a:rPr lang="it-IT" sz="2000" dirty="0">
                <a:solidFill>
                  <a:srgbClr val="00B050"/>
                </a:solidFill>
              </a:rPr>
              <a:t>–  Racchiudere ogni coorte in un cluster? </a:t>
            </a:r>
            <a:endParaRPr lang="it-IT" dirty="0">
              <a:solidFill>
                <a:srgbClr val="00B050"/>
              </a:solidFill>
            </a:endParaRPr>
          </a:p>
          <a:p>
            <a:endParaRPr lang="en-US" dirty="0">
              <a:solidFill>
                <a:srgbClr val="92D050"/>
              </a:solidFill>
            </a:endParaRPr>
          </a:p>
        </p:txBody>
      </p:sp>
      <p:pic>
        <p:nvPicPr>
          <p:cNvPr id="5" name="Immagine 4">
            <a:extLst>
              <a:ext uri="{FF2B5EF4-FFF2-40B4-BE49-F238E27FC236}">
                <a16:creationId xmlns:a16="http://schemas.microsoft.com/office/drawing/2014/main" id="{8BFFACC6-58B1-4702-B9E4-4AC512DC686C}"/>
              </a:ext>
            </a:extLst>
          </p:cNvPr>
          <p:cNvPicPr>
            <a:picLocks noChangeAspect="1"/>
          </p:cNvPicPr>
          <p:nvPr/>
        </p:nvPicPr>
        <p:blipFill rotWithShape="1">
          <a:blip r:embed="rId2"/>
          <a:srcRect b="8674"/>
          <a:stretch/>
        </p:blipFill>
        <p:spPr>
          <a:xfrm>
            <a:off x="1155615" y="1556792"/>
            <a:ext cx="7429522" cy="3902955"/>
          </a:xfrm>
          <a:prstGeom prst="rect">
            <a:avLst/>
          </a:prstGeom>
        </p:spPr>
      </p:pic>
      <p:sp>
        <p:nvSpPr>
          <p:cNvPr id="4" name="Parentesi graffa chiusa 3">
            <a:extLst>
              <a:ext uri="{FF2B5EF4-FFF2-40B4-BE49-F238E27FC236}">
                <a16:creationId xmlns:a16="http://schemas.microsoft.com/office/drawing/2014/main" id="{433AE686-1FCE-4151-B906-BD07411AEEFA}"/>
              </a:ext>
            </a:extLst>
          </p:cNvPr>
          <p:cNvSpPr/>
          <p:nvPr/>
        </p:nvSpPr>
        <p:spPr>
          <a:xfrm rot="5400000">
            <a:off x="3798801" y="5204203"/>
            <a:ext cx="360040" cy="97388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Parentesi graffa chiusa 7">
            <a:extLst>
              <a:ext uri="{FF2B5EF4-FFF2-40B4-BE49-F238E27FC236}">
                <a16:creationId xmlns:a16="http://schemas.microsoft.com/office/drawing/2014/main" id="{3C009765-CBCD-4639-8F2F-20B9B6308E9F}"/>
              </a:ext>
            </a:extLst>
          </p:cNvPr>
          <p:cNvSpPr/>
          <p:nvPr/>
        </p:nvSpPr>
        <p:spPr>
          <a:xfrm rot="5400000">
            <a:off x="6369544" y="3857596"/>
            <a:ext cx="360040" cy="366709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Parentesi graffa chiusa 8">
            <a:extLst>
              <a:ext uri="{FF2B5EF4-FFF2-40B4-BE49-F238E27FC236}">
                <a16:creationId xmlns:a16="http://schemas.microsoft.com/office/drawing/2014/main" id="{38D4E0BE-2B1D-4AC0-9E80-85BE65C41883}"/>
              </a:ext>
            </a:extLst>
          </p:cNvPr>
          <p:cNvSpPr/>
          <p:nvPr/>
        </p:nvSpPr>
        <p:spPr>
          <a:xfrm rot="5400000">
            <a:off x="2358641" y="4988179"/>
            <a:ext cx="360040" cy="140593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Parentesi graffa chiusa 9">
            <a:extLst>
              <a:ext uri="{FF2B5EF4-FFF2-40B4-BE49-F238E27FC236}">
                <a16:creationId xmlns:a16="http://schemas.microsoft.com/office/drawing/2014/main" id="{06D8F6B0-DCCC-4720-8CCB-0F72A2BD72DA}"/>
              </a:ext>
            </a:extLst>
          </p:cNvPr>
          <p:cNvSpPr/>
          <p:nvPr/>
        </p:nvSpPr>
        <p:spPr>
          <a:xfrm rot="5400000">
            <a:off x="1188484" y="5323169"/>
            <a:ext cx="360040" cy="73594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asellaDiTesto 5">
            <a:extLst>
              <a:ext uri="{FF2B5EF4-FFF2-40B4-BE49-F238E27FC236}">
                <a16:creationId xmlns:a16="http://schemas.microsoft.com/office/drawing/2014/main" id="{B45761F4-C789-4EAF-A87D-4F2FBE2E8CCC}"/>
              </a:ext>
            </a:extLst>
          </p:cNvPr>
          <p:cNvSpPr txBox="1"/>
          <p:nvPr/>
        </p:nvSpPr>
        <p:spPr>
          <a:xfrm>
            <a:off x="6228184" y="5928936"/>
            <a:ext cx="1440160" cy="369332"/>
          </a:xfrm>
          <a:prstGeom prst="rect">
            <a:avLst/>
          </a:prstGeom>
          <a:noFill/>
        </p:spPr>
        <p:txBody>
          <a:bodyPr wrap="square" rtlCol="0">
            <a:spAutoFit/>
          </a:bodyPr>
          <a:lstStyle/>
          <a:p>
            <a:r>
              <a:rPr lang="it-IT" dirty="0"/>
              <a:t>2013</a:t>
            </a:r>
            <a:endParaRPr lang="en-US" dirty="0"/>
          </a:p>
        </p:txBody>
      </p:sp>
      <p:sp>
        <p:nvSpPr>
          <p:cNvPr id="11" name="CasellaDiTesto 10">
            <a:extLst>
              <a:ext uri="{FF2B5EF4-FFF2-40B4-BE49-F238E27FC236}">
                <a16:creationId xmlns:a16="http://schemas.microsoft.com/office/drawing/2014/main" id="{F5C482E3-8033-42B7-8FA6-7B068D3C14E3}"/>
              </a:ext>
            </a:extLst>
          </p:cNvPr>
          <p:cNvSpPr txBox="1"/>
          <p:nvPr/>
        </p:nvSpPr>
        <p:spPr>
          <a:xfrm>
            <a:off x="1043608" y="5928936"/>
            <a:ext cx="1440160" cy="369332"/>
          </a:xfrm>
          <a:prstGeom prst="rect">
            <a:avLst/>
          </a:prstGeom>
          <a:noFill/>
        </p:spPr>
        <p:txBody>
          <a:bodyPr wrap="square" rtlCol="0">
            <a:spAutoFit/>
          </a:bodyPr>
          <a:lstStyle/>
          <a:p>
            <a:r>
              <a:rPr lang="it-IT" dirty="0"/>
              <a:t>2010</a:t>
            </a:r>
            <a:endParaRPr lang="en-US" dirty="0"/>
          </a:p>
        </p:txBody>
      </p:sp>
      <p:sp>
        <p:nvSpPr>
          <p:cNvPr id="12" name="CasellaDiTesto 11">
            <a:extLst>
              <a:ext uri="{FF2B5EF4-FFF2-40B4-BE49-F238E27FC236}">
                <a16:creationId xmlns:a16="http://schemas.microsoft.com/office/drawing/2014/main" id="{6408B78C-0EE1-45D6-BA53-EB67F4A83336}"/>
              </a:ext>
            </a:extLst>
          </p:cNvPr>
          <p:cNvSpPr txBox="1"/>
          <p:nvPr/>
        </p:nvSpPr>
        <p:spPr>
          <a:xfrm>
            <a:off x="2182131" y="5928936"/>
            <a:ext cx="1440160" cy="369332"/>
          </a:xfrm>
          <a:prstGeom prst="rect">
            <a:avLst/>
          </a:prstGeom>
          <a:noFill/>
        </p:spPr>
        <p:txBody>
          <a:bodyPr wrap="square" rtlCol="0">
            <a:spAutoFit/>
          </a:bodyPr>
          <a:lstStyle/>
          <a:p>
            <a:r>
              <a:rPr lang="it-IT" dirty="0"/>
              <a:t>2011</a:t>
            </a:r>
            <a:endParaRPr lang="en-US" dirty="0"/>
          </a:p>
        </p:txBody>
      </p:sp>
      <p:sp>
        <p:nvSpPr>
          <p:cNvPr id="13" name="CasellaDiTesto 12">
            <a:extLst>
              <a:ext uri="{FF2B5EF4-FFF2-40B4-BE49-F238E27FC236}">
                <a16:creationId xmlns:a16="http://schemas.microsoft.com/office/drawing/2014/main" id="{774B6CA8-9F86-4BFB-85BC-8C7390FA9578}"/>
              </a:ext>
            </a:extLst>
          </p:cNvPr>
          <p:cNvSpPr txBox="1"/>
          <p:nvPr/>
        </p:nvSpPr>
        <p:spPr>
          <a:xfrm>
            <a:off x="3707904" y="5928936"/>
            <a:ext cx="1440160" cy="369332"/>
          </a:xfrm>
          <a:prstGeom prst="rect">
            <a:avLst/>
          </a:prstGeom>
          <a:noFill/>
        </p:spPr>
        <p:txBody>
          <a:bodyPr wrap="square" rtlCol="0">
            <a:spAutoFit/>
          </a:bodyPr>
          <a:lstStyle/>
          <a:p>
            <a:r>
              <a:rPr lang="it-IT" dirty="0"/>
              <a:t>2012</a:t>
            </a:r>
            <a:endParaRPr lang="en-US" dirty="0"/>
          </a:p>
        </p:txBody>
      </p:sp>
    </p:spTree>
    <p:extLst>
      <p:ext uri="{BB962C8B-B14F-4D97-AF65-F5344CB8AC3E}">
        <p14:creationId xmlns:p14="http://schemas.microsoft.com/office/powerpoint/2010/main" val="1441092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23407BAC-789A-4215-9D0F-526E6C25FC7F}"/>
              </a:ext>
            </a:extLst>
          </p:cNvPr>
          <p:cNvSpPr>
            <a:spLocks noGrp="1"/>
          </p:cNvSpPr>
          <p:nvPr>
            <p:ph idx="1"/>
          </p:nvPr>
        </p:nvSpPr>
        <p:spPr>
          <a:xfrm>
            <a:off x="457200" y="1988840"/>
            <a:ext cx="8229600" cy="4068764"/>
          </a:xfrm>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p14="http://schemas.microsoft.com/office/powerpoint/2010/main" val="5294273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8" name="CasellaDiTesto 7">
            <a:extLst>
              <a:ext uri="{FF2B5EF4-FFF2-40B4-BE49-F238E27FC236}">
                <a16:creationId xmlns:a16="http://schemas.microsoft.com/office/drawing/2014/main" id="{E149416A-4211-4305-B846-7B8B2A1F09D9}"/>
              </a:ext>
            </a:extLst>
          </p:cNvPr>
          <p:cNvSpPr txBox="1"/>
          <p:nvPr/>
        </p:nvSpPr>
        <p:spPr>
          <a:xfrm>
            <a:off x="107504" y="862261"/>
            <a:ext cx="8877672" cy="1600438"/>
          </a:xfrm>
          <a:prstGeom prst="rect">
            <a:avLst/>
          </a:prstGeom>
          <a:noFill/>
        </p:spPr>
        <p:txBody>
          <a:bodyPr wrap="square" rtlCol="0">
            <a:spAutoFit/>
          </a:bodyPr>
          <a:lstStyle/>
          <a:p>
            <a:pPr algn="just"/>
            <a:r>
              <a:rPr lang="it-IT" sz="1600" dirty="0"/>
              <a:t>Sembrerebbe tutto molto bello, ma la descrizione visiva del </a:t>
            </a:r>
            <a:r>
              <a:rPr lang="it-IT" sz="1600" dirty="0" err="1"/>
              <a:t>clustering</a:t>
            </a:r>
            <a:r>
              <a:rPr lang="it-IT" sz="1600" dirty="0"/>
              <a:t> mostra che gli attributi che più hanno influenzato il risultato siano le date, che sono interessanti fino ad un certo punto in questo tipo di interpretazione delle suddivisioni ottenute.</a:t>
            </a:r>
          </a:p>
          <a:p>
            <a:pPr algn="just"/>
            <a:endParaRPr lang="it-IT" sz="1600" dirty="0"/>
          </a:p>
          <a:p>
            <a:pPr algn="just"/>
            <a:r>
              <a:rPr lang="it-IT" sz="1600" b="1" dirty="0">
                <a:solidFill>
                  <a:srgbClr val="00B050"/>
                </a:solidFill>
              </a:rPr>
              <a:t>È stato verificato che non ci sono correlazioni fra i voti ottenuti e la coorte di immatricolazione.</a:t>
            </a:r>
          </a:p>
          <a:p>
            <a:pPr algn="just"/>
            <a:endParaRPr lang="en-US" sz="1600" dirty="0"/>
          </a:p>
        </p:txBody>
      </p:sp>
      <p:pic>
        <p:nvPicPr>
          <p:cNvPr id="10" name="Immagine 9">
            <a:extLst>
              <a:ext uri="{FF2B5EF4-FFF2-40B4-BE49-F238E27FC236}">
                <a16:creationId xmlns:a16="http://schemas.microsoft.com/office/drawing/2014/main" id="{F9381A52-75F1-49C6-924F-22ADD7F690A9}"/>
              </a:ext>
            </a:extLst>
          </p:cNvPr>
          <p:cNvPicPr>
            <a:picLocks noChangeAspect="1"/>
          </p:cNvPicPr>
          <p:nvPr/>
        </p:nvPicPr>
        <p:blipFill>
          <a:blip r:embed="rId2"/>
          <a:stretch>
            <a:fillRect/>
          </a:stretch>
        </p:blipFill>
        <p:spPr>
          <a:xfrm>
            <a:off x="323528" y="2259802"/>
            <a:ext cx="8568952" cy="4193534"/>
          </a:xfrm>
          <a:prstGeom prst="rect">
            <a:avLst/>
          </a:prstGeom>
        </p:spPr>
      </p:pic>
    </p:spTree>
    <p:extLst>
      <p:ext uri="{BB962C8B-B14F-4D97-AF65-F5344CB8AC3E}">
        <p14:creationId xmlns:p14="http://schemas.microsoft.com/office/powerpoint/2010/main" val="20885992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sp>
        <p:nvSpPr>
          <p:cNvPr id="7" name="CasellaDiTesto 6">
            <a:extLst>
              <a:ext uri="{FF2B5EF4-FFF2-40B4-BE49-F238E27FC236}">
                <a16:creationId xmlns:a16="http://schemas.microsoft.com/office/drawing/2014/main" id="{7424FBBA-7B8F-4B34-9185-0A88726B01D0}"/>
              </a:ext>
            </a:extLst>
          </p:cNvPr>
          <p:cNvSpPr txBox="1"/>
          <p:nvPr/>
        </p:nvSpPr>
        <p:spPr>
          <a:xfrm>
            <a:off x="107504" y="868650"/>
            <a:ext cx="8956426" cy="677108"/>
          </a:xfrm>
          <a:prstGeom prst="rect">
            <a:avLst/>
          </a:prstGeom>
          <a:noFill/>
        </p:spPr>
        <p:txBody>
          <a:bodyPr wrap="none" rtlCol="0">
            <a:spAutoFit/>
          </a:bodyPr>
          <a:lstStyle/>
          <a:p>
            <a:r>
              <a:rPr lang="it-IT" sz="2000" b="1" dirty="0"/>
              <a:t>Clustering gerarchico: </a:t>
            </a:r>
            <a:r>
              <a:rPr lang="it-IT" sz="2000" dirty="0"/>
              <a:t>4 cluster,  distanze fra cluster con il metodo GROUP AVERAGE</a:t>
            </a:r>
            <a:r>
              <a:rPr lang="it-IT" sz="2000" dirty="0">
                <a:solidFill>
                  <a:srgbClr val="00B050"/>
                </a:solidFill>
              </a:rPr>
              <a:t> </a:t>
            </a:r>
            <a:endParaRPr lang="it-IT" dirty="0">
              <a:solidFill>
                <a:srgbClr val="00B050"/>
              </a:solidFill>
            </a:endParaRPr>
          </a:p>
          <a:p>
            <a:endParaRPr lang="en-US" dirty="0">
              <a:solidFill>
                <a:srgbClr val="92D050"/>
              </a:solidFill>
            </a:endParaRPr>
          </a:p>
        </p:txBody>
      </p:sp>
      <p:sp>
        <p:nvSpPr>
          <p:cNvPr id="10" name="Rettangolo 9">
            <a:extLst>
              <a:ext uri="{FF2B5EF4-FFF2-40B4-BE49-F238E27FC236}">
                <a16:creationId xmlns:a16="http://schemas.microsoft.com/office/drawing/2014/main" id="{FA045FE1-9D46-455D-A8BF-C449B208F718}"/>
              </a:ext>
            </a:extLst>
          </p:cNvPr>
          <p:cNvSpPr/>
          <p:nvPr/>
        </p:nvSpPr>
        <p:spPr>
          <a:xfrm>
            <a:off x="1907704" y="1334953"/>
            <a:ext cx="5544616" cy="5478423"/>
          </a:xfrm>
          <a:prstGeom prst="rect">
            <a:avLst/>
          </a:prstGeom>
        </p:spPr>
        <p:txBody>
          <a:bodyPr wrap="square">
            <a:spAutoFit/>
          </a:bodyPr>
          <a:lstStyle/>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13 (  6%)</a:t>
            </a:r>
          </a:p>
          <a:p>
            <a:r>
              <a:rPr lang="en-US" sz="1400" dirty="0">
                <a:solidFill>
                  <a:srgbClr val="7030A0"/>
                </a:solidFill>
                <a:latin typeface="Courier New" panose="02070309020205020404" pitchFamily="49" charset="0"/>
                <a:cs typeface="Courier New" panose="02070309020205020404" pitchFamily="49" charset="0"/>
              </a:rPr>
              <a:t>1      103 ( 49%)</a:t>
            </a:r>
          </a:p>
          <a:p>
            <a:r>
              <a:rPr lang="en-US" sz="1400" dirty="0">
                <a:solidFill>
                  <a:srgbClr val="7030A0"/>
                </a:solidFill>
                <a:latin typeface="Courier New" panose="02070309020205020404" pitchFamily="49" charset="0"/>
                <a:cs typeface="Courier New" panose="02070309020205020404" pitchFamily="49" charset="0"/>
              </a:rPr>
              <a:t>2       72 ( 34%)</a:t>
            </a:r>
          </a:p>
          <a:p>
            <a:r>
              <a:rPr lang="en-US" sz="1400" dirty="0">
                <a:solidFill>
                  <a:srgbClr val="7030A0"/>
                </a:solidFill>
                <a:latin typeface="Courier New" panose="02070309020205020404" pitchFamily="49" charset="0"/>
                <a:cs typeface="Courier New" panose="02070309020205020404" pitchFamily="49" charset="0"/>
              </a:rPr>
              <a:t>3       24 ( 11%)</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12  9  3  6 | 2010</a:t>
            </a:r>
          </a:p>
          <a:p>
            <a:r>
              <a:rPr lang="en-US" sz="1400" dirty="0">
                <a:solidFill>
                  <a:srgbClr val="7030A0"/>
                </a:solidFill>
                <a:latin typeface="Courier New" panose="02070309020205020404" pitchFamily="49" charset="0"/>
                <a:cs typeface="Courier New" panose="02070309020205020404" pitchFamily="49" charset="0"/>
              </a:rPr>
              <a:t>  0 10 11 17 | 2011</a:t>
            </a:r>
          </a:p>
          <a:p>
            <a:r>
              <a:rPr lang="en-US" sz="1400" dirty="0">
                <a:solidFill>
                  <a:srgbClr val="7030A0"/>
                </a:solidFill>
                <a:latin typeface="Courier New" panose="02070309020205020404" pitchFamily="49" charset="0"/>
                <a:cs typeface="Courier New" panose="02070309020205020404" pitchFamily="49" charset="0"/>
              </a:rPr>
              <a:t>  0 11 47  1 | 2012</a:t>
            </a:r>
          </a:p>
          <a:p>
            <a:r>
              <a:rPr lang="en-US" sz="1400" dirty="0">
                <a:solidFill>
                  <a:srgbClr val="7030A0"/>
                </a:solidFill>
                <a:latin typeface="Courier New" panose="02070309020205020404" pitchFamily="49" charset="0"/>
                <a:cs typeface="Courier New" panose="02070309020205020404" pitchFamily="49" charset="0"/>
              </a:rPr>
              <a:t>  1 73 11  0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&lt;-- 2012</a:t>
            </a:r>
          </a:p>
          <a:p>
            <a:r>
              <a:rPr lang="en-US" sz="1400" dirty="0">
                <a:solidFill>
                  <a:srgbClr val="7030A0"/>
                </a:solidFill>
                <a:latin typeface="Courier New" panose="02070309020205020404" pitchFamily="49" charset="0"/>
                <a:cs typeface="Courier New" panose="02070309020205020404" pitchFamily="49" charset="0"/>
              </a:rPr>
              <a:t>Cluster 3 &lt;-- 2011</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Incorrectly clustered instances :	63.0	 </a:t>
            </a:r>
            <a:r>
              <a:rPr lang="en-US" sz="1400" b="1" dirty="0">
                <a:solidFill>
                  <a:srgbClr val="FF0000"/>
                </a:solidFill>
                <a:latin typeface="Courier New" panose="02070309020205020404" pitchFamily="49" charset="0"/>
                <a:cs typeface="Courier New" panose="02070309020205020404" pitchFamily="49" charset="0"/>
              </a:rPr>
              <a:t>29.717  %</a:t>
            </a:r>
          </a:p>
        </p:txBody>
      </p:sp>
    </p:spTree>
    <p:extLst>
      <p:ext uri="{BB962C8B-B14F-4D97-AF65-F5344CB8AC3E}">
        <p14:creationId xmlns:p14="http://schemas.microsoft.com/office/powerpoint/2010/main" val="1144823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pic>
        <p:nvPicPr>
          <p:cNvPr id="6" name="Immagine 5">
            <a:extLst>
              <a:ext uri="{FF2B5EF4-FFF2-40B4-BE49-F238E27FC236}">
                <a16:creationId xmlns:a16="http://schemas.microsoft.com/office/drawing/2014/main" id="{B358F6F2-833C-4200-9D4F-D01BEC135146}"/>
              </a:ext>
            </a:extLst>
          </p:cNvPr>
          <p:cNvPicPr>
            <a:picLocks noChangeAspect="1"/>
          </p:cNvPicPr>
          <p:nvPr/>
        </p:nvPicPr>
        <p:blipFill>
          <a:blip r:embed="rId2"/>
          <a:stretch>
            <a:fillRect/>
          </a:stretch>
        </p:blipFill>
        <p:spPr>
          <a:xfrm>
            <a:off x="528073" y="1377481"/>
            <a:ext cx="8087854" cy="4067743"/>
          </a:xfrm>
          <a:prstGeom prst="rect">
            <a:avLst/>
          </a:prstGeom>
        </p:spPr>
      </p:pic>
      <p:sp>
        <p:nvSpPr>
          <p:cNvPr id="9" name="Rettangolo 8">
            <a:extLst>
              <a:ext uri="{FF2B5EF4-FFF2-40B4-BE49-F238E27FC236}">
                <a16:creationId xmlns:a16="http://schemas.microsoft.com/office/drawing/2014/main" id="{77985625-5F71-43C0-A67B-794D29A23598}"/>
              </a:ext>
            </a:extLst>
          </p:cNvPr>
          <p:cNvSpPr/>
          <p:nvPr/>
        </p:nvSpPr>
        <p:spPr>
          <a:xfrm>
            <a:off x="395536" y="2701345"/>
            <a:ext cx="1368152" cy="282596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ttangolo 12">
            <a:extLst>
              <a:ext uri="{FF2B5EF4-FFF2-40B4-BE49-F238E27FC236}">
                <a16:creationId xmlns:a16="http://schemas.microsoft.com/office/drawing/2014/main" id="{A3DBDD2A-9BB6-4186-8CE0-E7F7A3ED78B9}"/>
              </a:ext>
            </a:extLst>
          </p:cNvPr>
          <p:cNvSpPr/>
          <p:nvPr/>
        </p:nvSpPr>
        <p:spPr>
          <a:xfrm>
            <a:off x="5396753" y="2701345"/>
            <a:ext cx="3219174" cy="2825960"/>
          </a:xfrm>
          <a:prstGeom prst="rect">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ttangolo 13">
            <a:extLst>
              <a:ext uri="{FF2B5EF4-FFF2-40B4-BE49-F238E27FC236}">
                <a16:creationId xmlns:a16="http://schemas.microsoft.com/office/drawing/2014/main" id="{EFE99C83-40B4-4D1C-80D3-6351AAD3B9B2}"/>
              </a:ext>
            </a:extLst>
          </p:cNvPr>
          <p:cNvSpPr/>
          <p:nvPr/>
        </p:nvSpPr>
        <p:spPr>
          <a:xfrm>
            <a:off x="1896225" y="2701345"/>
            <a:ext cx="3473634" cy="2825960"/>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6" name="Connettore 2 15">
            <a:extLst>
              <a:ext uri="{FF2B5EF4-FFF2-40B4-BE49-F238E27FC236}">
                <a16:creationId xmlns:a16="http://schemas.microsoft.com/office/drawing/2014/main" id="{6A0B721B-5D73-43C2-83AA-6DF82D905B18}"/>
              </a:ext>
            </a:extLst>
          </p:cNvPr>
          <p:cNvCxnSpPr>
            <a:cxnSpLocks/>
          </p:cNvCxnSpPr>
          <p:nvPr/>
        </p:nvCxnSpPr>
        <p:spPr>
          <a:xfrm flipV="1">
            <a:off x="1846729" y="5468472"/>
            <a:ext cx="1" cy="26478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3" name="CasellaDiTesto 22">
            <a:extLst>
              <a:ext uri="{FF2B5EF4-FFF2-40B4-BE49-F238E27FC236}">
                <a16:creationId xmlns:a16="http://schemas.microsoft.com/office/drawing/2014/main" id="{B8592850-5CED-46EF-A864-B0887000ABF0}"/>
              </a:ext>
            </a:extLst>
          </p:cNvPr>
          <p:cNvSpPr txBox="1"/>
          <p:nvPr/>
        </p:nvSpPr>
        <p:spPr>
          <a:xfrm>
            <a:off x="1547664" y="5651956"/>
            <a:ext cx="720080" cy="369332"/>
          </a:xfrm>
          <a:prstGeom prst="rect">
            <a:avLst/>
          </a:prstGeom>
          <a:noFill/>
        </p:spPr>
        <p:txBody>
          <a:bodyPr wrap="square" rtlCol="0">
            <a:spAutoFit/>
          </a:bodyPr>
          <a:lstStyle/>
          <a:p>
            <a:r>
              <a:rPr lang="it-IT" dirty="0"/>
              <a:t>2010</a:t>
            </a:r>
            <a:endParaRPr lang="en-US" dirty="0"/>
          </a:p>
        </p:txBody>
      </p:sp>
      <p:sp>
        <p:nvSpPr>
          <p:cNvPr id="24" name="CasellaDiTesto 23">
            <a:extLst>
              <a:ext uri="{FF2B5EF4-FFF2-40B4-BE49-F238E27FC236}">
                <a16:creationId xmlns:a16="http://schemas.microsoft.com/office/drawing/2014/main" id="{BEEBC8E0-2E6A-4639-8BD9-1C8585B63073}"/>
              </a:ext>
            </a:extLst>
          </p:cNvPr>
          <p:cNvSpPr txBox="1"/>
          <p:nvPr/>
        </p:nvSpPr>
        <p:spPr>
          <a:xfrm>
            <a:off x="660485" y="5651956"/>
            <a:ext cx="720080" cy="369332"/>
          </a:xfrm>
          <a:prstGeom prst="rect">
            <a:avLst/>
          </a:prstGeom>
          <a:noFill/>
        </p:spPr>
        <p:txBody>
          <a:bodyPr wrap="square" rtlCol="0">
            <a:spAutoFit/>
          </a:bodyPr>
          <a:lstStyle/>
          <a:p>
            <a:r>
              <a:rPr lang="it-IT" dirty="0"/>
              <a:t>2011</a:t>
            </a:r>
            <a:endParaRPr lang="en-US" dirty="0"/>
          </a:p>
        </p:txBody>
      </p:sp>
      <p:sp>
        <p:nvSpPr>
          <p:cNvPr id="25" name="CasellaDiTesto 24">
            <a:extLst>
              <a:ext uri="{FF2B5EF4-FFF2-40B4-BE49-F238E27FC236}">
                <a16:creationId xmlns:a16="http://schemas.microsoft.com/office/drawing/2014/main" id="{DD89EE12-1E67-4852-8E4B-756CAFEB8755}"/>
              </a:ext>
            </a:extLst>
          </p:cNvPr>
          <p:cNvSpPr txBox="1"/>
          <p:nvPr/>
        </p:nvSpPr>
        <p:spPr>
          <a:xfrm>
            <a:off x="3261701" y="5651956"/>
            <a:ext cx="720080" cy="369332"/>
          </a:xfrm>
          <a:prstGeom prst="rect">
            <a:avLst/>
          </a:prstGeom>
          <a:noFill/>
        </p:spPr>
        <p:txBody>
          <a:bodyPr wrap="square" rtlCol="0">
            <a:spAutoFit/>
          </a:bodyPr>
          <a:lstStyle/>
          <a:p>
            <a:r>
              <a:rPr lang="it-IT" dirty="0"/>
              <a:t>2013</a:t>
            </a:r>
            <a:endParaRPr lang="en-US" dirty="0"/>
          </a:p>
        </p:txBody>
      </p:sp>
      <p:sp>
        <p:nvSpPr>
          <p:cNvPr id="26" name="CasellaDiTesto 25">
            <a:extLst>
              <a:ext uri="{FF2B5EF4-FFF2-40B4-BE49-F238E27FC236}">
                <a16:creationId xmlns:a16="http://schemas.microsoft.com/office/drawing/2014/main" id="{8081AE62-D3F8-448E-A215-6ADF10EB2088}"/>
              </a:ext>
            </a:extLst>
          </p:cNvPr>
          <p:cNvSpPr txBox="1"/>
          <p:nvPr/>
        </p:nvSpPr>
        <p:spPr>
          <a:xfrm>
            <a:off x="6660232" y="5651956"/>
            <a:ext cx="720080" cy="369332"/>
          </a:xfrm>
          <a:prstGeom prst="rect">
            <a:avLst/>
          </a:prstGeom>
          <a:noFill/>
        </p:spPr>
        <p:txBody>
          <a:bodyPr wrap="square" rtlCol="0">
            <a:spAutoFit/>
          </a:bodyPr>
          <a:lstStyle/>
          <a:p>
            <a:r>
              <a:rPr lang="it-IT" dirty="0"/>
              <a:t>2012</a:t>
            </a:r>
            <a:endParaRPr lang="en-US" dirty="0"/>
          </a:p>
        </p:txBody>
      </p:sp>
      <p:sp>
        <p:nvSpPr>
          <p:cNvPr id="27" name="CasellaDiTesto 26">
            <a:extLst>
              <a:ext uri="{FF2B5EF4-FFF2-40B4-BE49-F238E27FC236}">
                <a16:creationId xmlns:a16="http://schemas.microsoft.com/office/drawing/2014/main" id="{0D80012B-B325-41A0-9BE2-9CE2C50FD595}"/>
              </a:ext>
            </a:extLst>
          </p:cNvPr>
          <p:cNvSpPr txBox="1"/>
          <p:nvPr/>
        </p:nvSpPr>
        <p:spPr>
          <a:xfrm>
            <a:off x="558204" y="868650"/>
            <a:ext cx="8416535" cy="677108"/>
          </a:xfrm>
          <a:prstGeom prst="rect">
            <a:avLst/>
          </a:prstGeom>
          <a:noFill/>
        </p:spPr>
        <p:txBody>
          <a:bodyPr wrap="none" rtlCol="0">
            <a:spAutoFit/>
          </a:bodyPr>
          <a:lstStyle/>
          <a:p>
            <a:r>
              <a:rPr lang="it-IT" sz="2000" b="1" dirty="0"/>
              <a:t>Clustering gerarchico: </a:t>
            </a:r>
            <a:r>
              <a:rPr lang="it-IT" sz="2000" dirty="0"/>
              <a:t>4 cluster,  distanze fra cluster con il metodo </a:t>
            </a:r>
            <a:r>
              <a:rPr lang="it-IT" sz="2000" dirty="0" smtClean="0"/>
              <a:t>GROUP AVG</a:t>
            </a:r>
            <a:r>
              <a:rPr lang="it-IT" sz="2000" dirty="0" smtClean="0">
                <a:solidFill>
                  <a:srgbClr val="00B050"/>
                </a:solidFill>
              </a:rPr>
              <a:t> </a:t>
            </a:r>
            <a:endParaRPr lang="it-IT" dirty="0">
              <a:solidFill>
                <a:srgbClr val="00B050"/>
              </a:solidFill>
            </a:endParaRPr>
          </a:p>
          <a:p>
            <a:endParaRPr lang="en-US" dirty="0">
              <a:solidFill>
                <a:srgbClr val="92D050"/>
              </a:solidFill>
            </a:endParaRPr>
          </a:p>
        </p:txBody>
      </p:sp>
    </p:spTree>
    <p:extLst>
      <p:ext uri="{BB962C8B-B14F-4D97-AF65-F5344CB8AC3E}">
        <p14:creationId xmlns:p14="http://schemas.microsoft.com/office/powerpoint/2010/main" val="39541193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pic>
        <p:nvPicPr>
          <p:cNvPr id="4" name="Immagine 3">
            <a:extLst>
              <a:ext uri="{FF2B5EF4-FFF2-40B4-BE49-F238E27FC236}">
                <a16:creationId xmlns:a16="http://schemas.microsoft.com/office/drawing/2014/main" id="{437E5D83-325A-4F50-A1A9-8DC3FDC440E4}"/>
              </a:ext>
            </a:extLst>
          </p:cNvPr>
          <p:cNvPicPr>
            <a:picLocks noChangeAspect="1"/>
          </p:cNvPicPr>
          <p:nvPr/>
        </p:nvPicPr>
        <p:blipFill>
          <a:blip r:embed="rId2"/>
          <a:stretch>
            <a:fillRect/>
          </a:stretch>
        </p:blipFill>
        <p:spPr>
          <a:xfrm>
            <a:off x="258051" y="1420369"/>
            <a:ext cx="8676456" cy="5413747"/>
          </a:xfrm>
          <a:prstGeom prst="rect">
            <a:avLst/>
          </a:prstGeom>
        </p:spPr>
      </p:pic>
      <p:sp>
        <p:nvSpPr>
          <p:cNvPr id="9" name="CasellaDiTesto 8">
            <a:extLst>
              <a:ext uri="{FF2B5EF4-FFF2-40B4-BE49-F238E27FC236}">
                <a16:creationId xmlns:a16="http://schemas.microsoft.com/office/drawing/2014/main" id="{243575C0-2896-4D22-B427-80E0559EAD6F}"/>
              </a:ext>
            </a:extLst>
          </p:cNvPr>
          <p:cNvSpPr txBox="1"/>
          <p:nvPr/>
        </p:nvSpPr>
        <p:spPr>
          <a:xfrm>
            <a:off x="558204" y="868650"/>
            <a:ext cx="8416535" cy="677108"/>
          </a:xfrm>
          <a:prstGeom prst="rect">
            <a:avLst/>
          </a:prstGeom>
          <a:noFill/>
        </p:spPr>
        <p:txBody>
          <a:bodyPr wrap="none" rtlCol="0">
            <a:spAutoFit/>
          </a:bodyPr>
          <a:lstStyle/>
          <a:p>
            <a:r>
              <a:rPr lang="it-IT" sz="2000" b="1" dirty="0"/>
              <a:t>Clustering gerarchico: </a:t>
            </a:r>
            <a:r>
              <a:rPr lang="it-IT" sz="2000" dirty="0"/>
              <a:t>4 cluster,  distanze fra cluster con il metodo </a:t>
            </a:r>
            <a:r>
              <a:rPr lang="it-IT" sz="2000" dirty="0" smtClean="0"/>
              <a:t>GROUP AVG</a:t>
            </a:r>
            <a:r>
              <a:rPr lang="it-IT" sz="2000" dirty="0" smtClean="0">
                <a:solidFill>
                  <a:srgbClr val="00B050"/>
                </a:solidFill>
              </a:rPr>
              <a:t> </a:t>
            </a:r>
            <a:endParaRPr lang="it-IT" dirty="0">
              <a:solidFill>
                <a:srgbClr val="00B050"/>
              </a:solidFill>
            </a:endParaRPr>
          </a:p>
          <a:p>
            <a:endParaRPr lang="en-US" dirty="0">
              <a:solidFill>
                <a:srgbClr val="92D050"/>
              </a:solidFill>
            </a:endParaRPr>
          </a:p>
        </p:txBody>
      </p:sp>
    </p:spTree>
    <p:extLst>
      <p:ext uri="{BB962C8B-B14F-4D97-AF65-F5344CB8AC3E}">
        <p14:creationId xmlns:p14="http://schemas.microsoft.com/office/powerpoint/2010/main" val="18610820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pic>
        <p:nvPicPr>
          <p:cNvPr id="5" name="Immagine 4">
            <a:extLst>
              <a:ext uri="{FF2B5EF4-FFF2-40B4-BE49-F238E27FC236}">
                <a16:creationId xmlns:a16="http://schemas.microsoft.com/office/drawing/2014/main" id="{CB119B6D-C7E2-4EF4-8EBE-36B53BE87BF1}"/>
              </a:ext>
            </a:extLst>
          </p:cNvPr>
          <p:cNvPicPr>
            <a:picLocks noChangeAspect="1"/>
          </p:cNvPicPr>
          <p:nvPr/>
        </p:nvPicPr>
        <p:blipFill>
          <a:blip r:embed="rId2"/>
          <a:stretch>
            <a:fillRect/>
          </a:stretch>
        </p:blipFill>
        <p:spPr>
          <a:xfrm>
            <a:off x="755576" y="1310637"/>
            <a:ext cx="7560840" cy="5376327"/>
          </a:xfrm>
          <a:prstGeom prst="rect">
            <a:avLst/>
          </a:prstGeom>
        </p:spPr>
      </p:pic>
      <p:sp>
        <p:nvSpPr>
          <p:cNvPr id="7" name="CasellaDiTesto 6">
            <a:extLst>
              <a:ext uri="{FF2B5EF4-FFF2-40B4-BE49-F238E27FC236}">
                <a16:creationId xmlns:a16="http://schemas.microsoft.com/office/drawing/2014/main" id="{77E3AE59-8A85-42BA-9B2A-CB28022A9CDC}"/>
              </a:ext>
            </a:extLst>
          </p:cNvPr>
          <p:cNvSpPr txBox="1"/>
          <p:nvPr/>
        </p:nvSpPr>
        <p:spPr>
          <a:xfrm>
            <a:off x="290445" y="868650"/>
            <a:ext cx="8602035" cy="400110"/>
          </a:xfrm>
          <a:prstGeom prst="rect">
            <a:avLst/>
          </a:prstGeom>
          <a:noFill/>
        </p:spPr>
        <p:txBody>
          <a:bodyPr wrap="none" rtlCol="0">
            <a:spAutoFit/>
          </a:bodyPr>
          <a:lstStyle/>
          <a:p>
            <a:r>
              <a:rPr lang="it-IT" sz="2000" dirty="0" smtClean="0"/>
              <a:t>Stesso problema incontrato precedentemente: </a:t>
            </a:r>
            <a:r>
              <a:rPr lang="it-IT" sz="2000" b="1" dirty="0" smtClean="0"/>
              <a:t>correlazioni solo grazie alle date</a:t>
            </a:r>
            <a:endParaRPr lang="en-US" dirty="0">
              <a:solidFill>
                <a:srgbClr val="92D050"/>
              </a:solidFill>
            </a:endParaRPr>
          </a:p>
        </p:txBody>
      </p:sp>
    </p:spTree>
    <p:extLst>
      <p:ext uri="{BB962C8B-B14F-4D97-AF65-F5344CB8AC3E}">
        <p14:creationId xmlns:p14="http://schemas.microsoft.com/office/powerpoint/2010/main" val="2768512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CONCLUSIONI</a:t>
            </a:r>
          </a:p>
        </p:txBody>
      </p:sp>
      <p:sp>
        <p:nvSpPr>
          <p:cNvPr id="3" name="Segnaposto contenuto 2"/>
          <p:cNvSpPr>
            <a:spLocks noGrp="1"/>
          </p:cNvSpPr>
          <p:nvPr>
            <p:ph idx="1"/>
          </p:nvPr>
        </p:nvSpPr>
        <p:spPr/>
        <p:txBody>
          <a:bodyPr/>
          <a:lstStyle/>
          <a:p>
            <a:pPr marL="0" indent="0" algn="just">
              <a:buNone/>
            </a:pPr>
            <a:r>
              <a:rPr lang="it-IT" dirty="0">
                <a:solidFill>
                  <a:srgbClr val="FF0000"/>
                </a:solidFill>
              </a:rPr>
              <a:t>Alla luce dei risultati della cluster </a:t>
            </a:r>
            <a:r>
              <a:rPr lang="it-IT" dirty="0" err="1">
                <a:solidFill>
                  <a:srgbClr val="FF0000"/>
                </a:solidFill>
              </a:rPr>
              <a:t>analysis</a:t>
            </a:r>
            <a:r>
              <a:rPr lang="it-IT" dirty="0">
                <a:solidFill>
                  <a:srgbClr val="FF0000"/>
                </a:solidFill>
              </a:rPr>
              <a:t>, cosa si è scoperto?</a:t>
            </a:r>
            <a:endParaRPr lang="it-IT" sz="1800" dirty="0">
              <a:solidFill>
                <a:schemeClr val="bg1">
                  <a:lumMod val="50000"/>
                </a:schemeClr>
              </a:solidFill>
            </a:endParaRPr>
          </a:p>
          <a:p>
            <a:pPr marL="0" indent="0" algn="just">
              <a:buNone/>
            </a:pPr>
            <a:endParaRPr lang="it-IT" sz="1800" dirty="0">
              <a:solidFill>
                <a:schemeClr val="bg1">
                  <a:lumMod val="50000"/>
                </a:schemeClr>
              </a:solidFill>
            </a:endParaRPr>
          </a:p>
          <a:p>
            <a:pPr algn="just"/>
            <a:r>
              <a:rPr lang="it-IT" dirty="0"/>
              <a:t> </a:t>
            </a:r>
            <a:r>
              <a:rPr lang="it-IT" dirty="0" smtClean="0"/>
              <a:t>È </a:t>
            </a:r>
            <a:r>
              <a:rPr lang="it-IT" dirty="0"/>
              <a:t>stato possibile </a:t>
            </a:r>
            <a:r>
              <a:rPr lang="it-IT" dirty="0" smtClean="0"/>
              <a:t>in ricondurre </a:t>
            </a:r>
            <a:r>
              <a:rPr lang="it-IT" dirty="0"/>
              <a:t>i cluster generati alle coorti di immatricolazione, ma solo grazie agli </a:t>
            </a:r>
            <a:r>
              <a:rPr lang="it-IT" dirty="0" smtClean="0"/>
              <a:t>attributi date. </a:t>
            </a:r>
            <a:endParaRPr lang="it-IT" dirty="0"/>
          </a:p>
          <a:p>
            <a:pPr lvl="1" algn="just"/>
            <a:r>
              <a:rPr lang="it-IT" dirty="0" smtClean="0"/>
              <a:t>Il tipo di </a:t>
            </a:r>
            <a:r>
              <a:rPr lang="it-IT" dirty="0" err="1" smtClean="0"/>
              <a:t>clustering</a:t>
            </a:r>
            <a:r>
              <a:rPr lang="it-IT" dirty="0" smtClean="0"/>
              <a:t> migliore per questo scopo si è rivelato essere quello gerarchico, ottenuto con l’algoritmo </a:t>
            </a:r>
            <a:r>
              <a:rPr lang="it-IT" dirty="0" err="1" smtClean="0"/>
              <a:t>agglomerativo</a:t>
            </a:r>
            <a:r>
              <a:rPr lang="it-IT" dirty="0" smtClean="0"/>
              <a:t> del software </a:t>
            </a:r>
            <a:r>
              <a:rPr lang="it-IT" dirty="0" err="1" smtClean="0"/>
              <a:t>Weka</a:t>
            </a:r>
            <a:r>
              <a:rPr lang="it-IT" dirty="0" smtClean="0"/>
              <a:t>.</a:t>
            </a:r>
            <a:endParaRPr lang="it-IT" dirty="0"/>
          </a:p>
          <a:p>
            <a:pPr algn="just"/>
            <a:endParaRPr lang="it-IT" dirty="0"/>
          </a:p>
          <a:p>
            <a:pPr algn="just"/>
            <a:r>
              <a:rPr lang="it-IT" dirty="0"/>
              <a:t>Nella divisione fra studenti performanti e meno performanti, l’attributo più incisivo è il numero di crediti ottenuti.</a:t>
            </a:r>
          </a:p>
        </p:txBody>
      </p:sp>
      <p:sp>
        <p:nvSpPr>
          <p:cNvPr id="4"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CONCLUSIONI</a:t>
            </a:r>
            <a:endParaRPr lang="en-US" sz="2400" dirty="0">
              <a:solidFill>
                <a:schemeClr val="bg1"/>
              </a:solidFill>
            </a:endParaRPr>
          </a:p>
        </p:txBody>
      </p:sp>
    </p:spTree>
    <p:extLst>
      <p:ext uri="{BB962C8B-B14F-4D97-AF65-F5344CB8AC3E}">
        <p14:creationId xmlns:p14="http://schemas.microsoft.com/office/powerpoint/2010/main" val="35217831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CONCLUSIONI</a:t>
            </a:r>
          </a:p>
        </p:txBody>
      </p:sp>
      <p:sp>
        <p:nvSpPr>
          <p:cNvPr id="3" name="Segnaposto contenuto 2"/>
          <p:cNvSpPr>
            <a:spLocks noGrp="1"/>
          </p:cNvSpPr>
          <p:nvPr>
            <p:ph idx="1"/>
          </p:nvPr>
        </p:nvSpPr>
        <p:spPr/>
        <p:txBody>
          <a:bodyPr>
            <a:normAutofit lnSpcReduction="10000"/>
          </a:bodyPr>
          <a:lstStyle/>
          <a:p>
            <a:pPr marL="0" indent="0" algn="just">
              <a:buNone/>
            </a:pPr>
            <a:r>
              <a:rPr lang="it-IT" dirty="0">
                <a:solidFill>
                  <a:srgbClr val="FF0000"/>
                </a:solidFill>
              </a:rPr>
              <a:t>Alla luce dei risultati della cluster </a:t>
            </a:r>
            <a:r>
              <a:rPr lang="it-IT" dirty="0" err="1">
                <a:solidFill>
                  <a:srgbClr val="FF0000"/>
                </a:solidFill>
              </a:rPr>
              <a:t>analysis</a:t>
            </a:r>
            <a:r>
              <a:rPr lang="it-IT" dirty="0">
                <a:solidFill>
                  <a:srgbClr val="FF0000"/>
                </a:solidFill>
              </a:rPr>
              <a:t>, cosa si è scoperto?</a:t>
            </a:r>
            <a:endParaRPr lang="it-IT" sz="1800" dirty="0">
              <a:solidFill>
                <a:schemeClr val="bg1">
                  <a:lumMod val="50000"/>
                </a:schemeClr>
              </a:solidFill>
            </a:endParaRPr>
          </a:p>
          <a:p>
            <a:pPr marL="0" indent="0" algn="just">
              <a:buNone/>
            </a:pPr>
            <a:endParaRPr lang="it-IT" sz="1800" dirty="0">
              <a:solidFill>
                <a:schemeClr val="bg1">
                  <a:lumMod val="50000"/>
                </a:schemeClr>
              </a:solidFill>
            </a:endParaRPr>
          </a:p>
          <a:p>
            <a:pPr algn="just"/>
            <a:r>
              <a:rPr lang="it-IT" dirty="0"/>
              <a:t>Gli studenti hanno avuto una forte tendenza a trascurare gli esami difficili continuando ad acquisire crediti.</a:t>
            </a:r>
          </a:p>
          <a:p>
            <a:pPr lvl="1" algn="just"/>
            <a:r>
              <a:rPr lang="it-IT" dirty="0">
                <a:solidFill>
                  <a:schemeClr val="bg1">
                    <a:lumMod val="50000"/>
                  </a:schemeClr>
                </a:solidFill>
              </a:rPr>
              <a:t>(ma questo lo si è notato in fase di data </a:t>
            </a:r>
            <a:r>
              <a:rPr lang="it-IT" dirty="0" err="1">
                <a:solidFill>
                  <a:schemeClr val="bg1">
                    <a:lumMod val="50000"/>
                  </a:schemeClr>
                </a:solidFill>
              </a:rPr>
              <a:t>understanding</a:t>
            </a:r>
            <a:r>
              <a:rPr lang="it-IT" dirty="0">
                <a:solidFill>
                  <a:schemeClr val="bg1">
                    <a:lumMod val="50000"/>
                  </a:schemeClr>
                </a:solidFill>
              </a:rPr>
              <a:t>)</a:t>
            </a:r>
          </a:p>
          <a:p>
            <a:pPr lvl="1" algn="just"/>
            <a:endParaRPr lang="it-IT" dirty="0">
              <a:solidFill>
                <a:schemeClr val="bg1">
                  <a:lumMod val="50000"/>
                </a:schemeClr>
              </a:solidFill>
            </a:endParaRPr>
          </a:p>
          <a:p>
            <a:pPr marL="0" lvl="1" indent="0" algn="just">
              <a:buNone/>
            </a:pPr>
            <a:r>
              <a:rPr lang="it-IT" sz="2400" dirty="0">
                <a:solidFill>
                  <a:srgbClr val="002060"/>
                </a:solidFill>
              </a:rPr>
              <a:t>Quest’ultimo punto è forse l’aspetto più interessante che si è notato in tutta questa analisi: quel comportamento non è in generale una buona pratica, si potrebbe pensare di scoraggiarla ulteriormente, magari irrigidendo ed ampliando l’albero delle propedeuticità.</a:t>
            </a:r>
          </a:p>
        </p:txBody>
      </p:sp>
      <p:sp>
        <p:nvSpPr>
          <p:cNvPr id="4"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CONCLUSIONI</a:t>
            </a:r>
            <a:endParaRPr lang="en-US" sz="2400" dirty="0">
              <a:solidFill>
                <a:schemeClr val="bg1"/>
              </a:solidFill>
            </a:endParaRPr>
          </a:p>
        </p:txBody>
      </p:sp>
    </p:spTree>
    <p:extLst>
      <p:ext uri="{BB962C8B-B14F-4D97-AF65-F5344CB8AC3E}">
        <p14:creationId xmlns:p14="http://schemas.microsoft.com/office/powerpoint/2010/main" val="2113436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p14="http://schemas.microsoft.com/office/powerpoint/2010/main" val="665708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2194520"/>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a:t>
            </a:r>
            <a:r>
              <a:rPr lang="it-IT" dirty="0" smtClean="0">
                <a:solidFill>
                  <a:srgbClr val="0070C0"/>
                </a:solidFill>
              </a:rPr>
              <a:t>e </a:t>
            </a:r>
            <a:r>
              <a:rPr lang="it-IT" i="1" dirty="0" smtClean="0">
                <a:solidFill>
                  <a:srgbClr val="0070C0"/>
                </a:solidFill>
              </a:rPr>
              <a:t>valore </a:t>
            </a:r>
            <a:r>
              <a:rPr lang="it-IT" i="1" dirty="0">
                <a:solidFill>
                  <a:srgbClr val="0070C0"/>
                </a:solidFill>
              </a:rPr>
              <a:t>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p14="http://schemas.microsoft.com/office/powerpoint/2010/main" val="1292023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a:t>Una 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informatici </a:t>
            </a:r>
            <a:r>
              <a:rPr lang="it-IT" b="1" dirty="0">
                <a:solidFill>
                  <a:srgbClr val="FF0000"/>
                </a:solidFill>
                <a:sym typeface="Wingdings" panose="05000000000000000000" pitchFamily="2" charset="2"/>
              </a:rPr>
              <a:t> SCARTATA*</a:t>
            </a:r>
            <a:endParaRPr lang="it-IT" b="1" dirty="0">
              <a:solidFill>
                <a:srgbClr val="FF0000"/>
              </a:solidFill>
            </a:endParaRPr>
          </a:p>
          <a:p>
            <a:pPr lvl="1" algn="just"/>
            <a:r>
              <a:rPr lang="it-IT" dirty="0">
                <a:solidFill>
                  <a:srgbClr val="0070C0"/>
                </a:solidFill>
              </a:rPr>
              <a:t>esami su </a:t>
            </a:r>
            <a:r>
              <a:rPr lang="it-IT" b="1" dirty="0">
                <a:solidFill>
                  <a:srgbClr val="0070C0"/>
                </a:solidFill>
              </a:rPr>
              <a:t>argomenti principalmente matematici </a:t>
            </a:r>
            <a:r>
              <a:rPr lang="it-IT" b="1" dirty="0">
                <a:solidFill>
                  <a:srgbClr val="FF0000"/>
                </a:solidFill>
                <a:sym typeface="Wingdings" panose="05000000000000000000" pitchFamily="2" charset="2"/>
              </a:rPr>
              <a:t> SCARTATA*</a:t>
            </a:r>
            <a:endParaRPr lang="it-IT" b="1" dirty="0">
              <a:solidFill>
                <a:srgbClr val="FF0000"/>
              </a:solidFill>
            </a:endParaRP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CasellaDiTesto 1">
            <a:extLst>
              <a:ext uri="{FF2B5EF4-FFF2-40B4-BE49-F238E27FC236}">
                <a16:creationId xmlns:a16="http://schemas.microsoft.com/office/drawing/2014/main" id="{B10D3DCA-023A-4F3A-A8A7-326926DCA64D}"/>
              </a:ext>
            </a:extLst>
          </p:cNvPr>
          <p:cNvSpPr txBox="1"/>
          <p:nvPr/>
        </p:nvSpPr>
        <p:spPr>
          <a:xfrm>
            <a:off x="323528" y="6021288"/>
            <a:ext cx="8640960" cy="646331"/>
          </a:xfrm>
          <a:prstGeom prst="rect">
            <a:avLst/>
          </a:prstGeom>
          <a:noFill/>
        </p:spPr>
        <p:txBody>
          <a:bodyPr wrap="square" rtlCol="0">
            <a:spAutoFit/>
          </a:bodyPr>
          <a:lstStyle/>
          <a:p>
            <a:r>
              <a:rPr lang="it-IT" b="1" dirty="0">
                <a:solidFill>
                  <a:srgbClr val="FF0000"/>
                </a:solidFill>
              </a:rPr>
              <a:t>* </a:t>
            </a:r>
            <a:r>
              <a:rPr lang="it-IT" dirty="0">
                <a:solidFill>
                  <a:srgbClr val="FF0000"/>
                </a:solidFill>
              </a:rPr>
              <a:t>Non si sono trovate visivamente correlazioni sufficienti a giustificare una cluster </a:t>
            </a:r>
            <a:r>
              <a:rPr lang="it-IT" dirty="0" err="1">
                <a:solidFill>
                  <a:srgbClr val="FF0000"/>
                </a:solidFill>
              </a:rPr>
              <a:t>analysis</a:t>
            </a:r>
            <a:r>
              <a:rPr lang="it-IT" dirty="0">
                <a:solidFill>
                  <a:srgbClr val="FF0000"/>
                </a:solidFill>
              </a:rPr>
              <a:t> su quel set di attributi – non sarà mostrata la fase di data </a:t>
            </a:r>
            <a:r>
              <a:rPr lang="it-IT" dirty="0" err="1">
                <a:solidFill>
                  <a:srgbClr val="FF0000"/>
                </a:solidFill>
              </a:rPr>
              <a:t>understanding</a:t>
            </a:r>
            <a:r>
              <a:rPr lang="it-IT" dirty="0">
                <a:solidFill>
                  <a:srgbClr val="FF0000"/>
                </a:solidFill>
              </a:rPr>
              <a:t> ai fini della brevità</a:t>
            </a:r>
            <a:endParaRPr lang="en-US" dirty="0">
              <a:solidFill>
                <a:srgbClr val="FF0000"/>
              </a:solidFill>
            </a:endParaRPr>
          </a:p>
        </p:txBody>
      </p:sp>
    </p:spTree>
    <p:extLst>
      <p:ext uri="{BB962C8B-B14F-4D97-AF65-F5344CB8AC3E}">
        <p14:creationId xmlns:p14="http://schemas.microsoft.com/office/powerpoint/2010/main" val="2567167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1491</TotalTime>
  <Words>2995</Words>
  <Application>Microsoft Office PowerPoint</Application>
  <PresentationFormat>Presentazione su schermo (4:3)</PresentationFormat>
  <Paragraphs>488</Paragraphs>
  <Slides>46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46</vt:i4>
      </vt:variant>
    </vt:vector>
  </HeadingPairs>
  <TitlesOfParts>
    <vt:vector size="52" baseType="lpstr">
      <vt:lpstr>Arial</vt:lpstr>
      <vt:lpstr>Calibri</vt:lpstr>
      <vt:lpstr>Courier New</vt:lpstr>
      <vt:lpstr>Times New Roman</vt:lpstr>
      <vt:lpstr>Wingdings</vt:lpstr>
      <vt:lpstr>Tema di Office</vt:lpstr>
      <vt:lpstr>Progetto di Data Mining</vt:lpstr>
      <vt:lpstr>DATA UNDERSTANDING: DATASET </vt:lpstr>
      <vt:lpstr>Presentazione standard di PowerPoint</vt:lpstr>
      <vt:lpstr>DATA UNDERSTANDING: TECNICHE DI VISUALIZZAZIONE </vt:lpstr>
      <vt:lpstr>Presentazione standard di PowerPoint</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CONSIDERAZIONI</vt:lpstr>
      <vt:lpstr>CONSIDERAZIONI</vt:lpstr>
      <vt:lpstr>Presentazione standard di PowerPoint</vt:lpstr>
      <vt:lpstr>Presentazione standard di PowerPoint</vt:lpstr>
      <vt:lpstr>Presentazione standard di PowerPoint</vt:lpstr>
      <vt:lpstr>CONCLUSIONI</vt:lpstr>
      <vt:lpstr>PREPROCESSING</vt:lpstr>
      <vt:lpstr>PRESTAZIONI GENERALI: dataset_gen.arff</vt:lpstr>
      <vt:lpstr>Presentazione standard di PowerPoint</vt:lpstr>
      <vt:lpstr>ESAMI DEL PRIMO ANNO: dataset_fy.arff</vt:lpstr>
      <vt:lpstr>ESAMI DEL PRIMO ANNO: dataset_fy.arff</vt:lpstr>
      <vt:lpstr>Presentazione standard di PowerPoint</vt:lpstr>
      <vt:lpstr>TOTALITÀ DEL DATASET: dataset_tot.arff</vt:lpstr>
      <vt:lpstr>‘’ALGORITMO’’ DI CLUSTER ANALYSIS</vt:lpstr>
      <vt:lpstr>‘’ALGORITMO’’ DI CLUSTER ANALYSIS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Utente Windows</cp:lastModifiedBy>
  <cp:revision>304</cp:revision>
  <dcterms:created xsi:type="dcterms:W3CDTF">2018-01-08T07:58:31Z</dcterms:created>
  <dcterms:modified xsi:type="dcterms:W3CDTF">2018-01-29T16:10:52Z</dcterms:modified>
</cp:coreProperties>
</file>