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312" r:id="rId36"/>
    <p:sldId id="293" r:id="rId37"/>
    <p:sldId id="294" r:id="rId38"/>
    <p:sldId id="295" r:id="rId39"/>
    <p:sldId id="296" r:id="rId40"/>
    <p:sldId id="314" r:id="rId41"/>
    <p:sldId id="298" r:id="rId42"/>
    <p:sldId id="307" r:id="rId43"/>
    <p:sldId id="300" r:id="rId44"/>
    <p:sldId id="301" r:id="rId45"/>
    <p:sldId id="303" r:id="rId46"/>
    <p:sldId id="302" r:id="rId47"/>
    <p:sldId id="305" r:id="rId48"/>
    <p:sldId id="304" r:id="rId49"/>
    <p:sldId id="306" r:id="rId50"/>
    <p:sldId id="316" r:id="rId51"/>
    <p:sldId id="297" r:id="rId52"/>
    <p:sldId id="299" r:id="rId53"/>
    <p:sldId id="308" r:id="rId54"/>
    <p:sldId id="309" r:id="rId55"/>
    <p:sldId id="315" r:id="rId56"/>
    <p:sldId id="310" r:id="rId57"/>
    <p:sldId id="317" r:id="rId58"/>
    <p:sldId id="311" r:id="rId59"/>
    <p:sldId id="323" r:id="rId60"/>
    <p:sldId id="324" r:id="rId61"/>
    <p:sldId id="313" r:id="rId62"/>
    <p:sldId id="318" r:id="rId63"/>
    <p:sldId id="327" r:id="rId64"/>
    <p:sldId id="328" r:id="rId65"/>
    <p:sldId id="319" r:id="rId66"/>
    <p:sldId id="320" r:id="rId67"/>
    <p:sldId id="321" r:id="rId68"/>
    <p:sldId id="325" r:id="rId69"/>
    <p:sldId id="326" r:id="rId70"/>
    <p:sldId id="329" r:id="rId71"/>
    <p:sldId id="330" r:id="rId72"/>
    <p:sldId id="331" r:id="rId73"/>
    <p:sldId id="332" r:id="rId74"/>
    <p:sldId id="333" r:id="rId75"/>
    <p:sldId id="335" r:id="rId76"/>
    <p:sldId id="336" r:id="rId77"/>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16" autoAdjust="0"/>
  </p:normalViewPr>
  <p:slideViewPr>
    <p:cSldViewPr snapToObjects="1">
      <p:cViewPr varScale="1">
        <p:scale>
          <a:sx n="65" d="100"/>
          <a:sy n="65" d="100"/>
        </p:scale>
        <p:origin x="1476" y="72"/>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19/01/2018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4524315"/>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a:t>
            </a:r>
            <a:r>
              <a:rPr lang="it-IT" dirty="0" smtClean="0"/>
              <a:t>.</a:t>
            </a:r>
            <a:endParaRPr lang="it-I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r>
              <a:rPr lang="it-IT" dirty="0">
                <a:latin typeface="Courier New" panose="02070309020205020404" pitchFamily="49" charset="0"/>
                <a:cs typeface="Courier New" panose="02070309020205020404" pitchFamily="49" charset="0"/>
              </a:rPr>
              <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485496"/>
          </a:xfrm>
        </p:spPr>
        <p:txBody>
          <a:bodyPr>
            <a:normAutofit fontScale="85000" lnSpcReduction="1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pPr marL="0" indent="0">
              <a:buNone/>
            </a:pPr>
            <a:endParaRPr lang="it-IT" dirty="0">
              <a:solidFill>
                <a:srgbClr val="00B050"/>
              </a:solidFill>
            </a:endParaRPr>
          </a:p>
          <a:p>
            <a:pPr marL="0" indent="0">
              <a:buNone/>
            </a:pPr>
            <a:r>
              <a:rPr lang="it-IT" dirty="0"/>
              <a:t>Inoltre, è stato deciso di </a:t>
            </a:r>
            <a:r>
              <a:rPr lang="it-IT" dirty="0" smtClean="0"/>
              <a:t>provare ad esaminare </a:t>
            </a:r>
            <a:r>
              <a:rPr lang="it-IT" dirty="0"/>
              <a:t>anche la </a:t>
            </a:r>
            <a:r>
              <a:rPr lang="it-IT" dirty="0" smtClean="0"/>
              <a:t>totalità del </a:t>
            </a:r>
            <a:r>
              <a:rPr lang="it-IT" dirty="0"/>
              <a:t>dataset.</a:t>
            </a: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29816"/>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46856" y="2194520"/>
            <a:ext cx="8229600" cy="4114800"/>
          </a:xfrm>
        </p:spPr>
        <p:txBody>
          <a:bodyPr>
            <a:normAutofit fontScale="92500" lnSpcReduction="10000"/>
          </a:bodyPr>
          <a:lstStyle/>
          <a:p>
            <a:pPr algn="just"/>
            <a:r>
              <a:rPr lang="it-IT" dirty="0"/>
              <a:t>Vista la quantità di attributi del dataset, si è scelto di dividerlo in tre parti ottimizzate per la successiva applicazione degli algoritmi di </a:t>
            </a:r>
            <a:r>
              <a:rPr lang="it-IT" dirty="0" err="1"/>
              <a:t>clustering</a:t>
            </a:r>
            <a:r>
              <a:rPr lang="it-IT" dirty="0"/>
              <a:t>.</a:t>
            </a:r>
          </a:p>
          <a:p>
            <a:pPr algn="just"/>
            <a:endParaRPr lang="it-IT" dirty="0"/>
          </a:p>
          <a:p>
            <a:pPr algn="just"/>
            <a:r>
              <a:rPr lang="it-IT" dirty="0"/>
              <a:t>Le operazioni descritte in seguito sono state eseguite direttamente nel software </a:t>
            </a:r>
            <a:r>
              <a:rPr lang="it-IT" dirty="0" err="1"/>
              <a:t>Weka</a:t>
            </a:r>
            <a:r>
              <a:rPr lang="it-IT" dirty="0"/>
              <a:t>, mediante l’applicazione di opportuni filtri.</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marL="342900" lvl="1" indent="0" algn="r">
              <a:buNone/>
            </a:pPr>
            <a:r>
              <a:rPr lang="it-IT" dirty="0" err="1">
                <a:solidFill>
                  <a:schemeClr val="bg1">
                    <a:lumMod val="50000"/>
                  </a:schemeClr>
                </a:solidFill>
              </a:rPr>
              <a:t>dataset_gen.arff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dataset_fy.arff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AB7E78C5-905A-4AD1-B43E-5B41D832CB2C}"/>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686619"/>
            <a:ext cx="8229600" cy="4766717"/>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voto (o una data) non presente può significare che l’esame non è stato superato, oppure che non è stato nemmeno sostenuto. Vista l’impossibilità di distinguere fra queste due situazioni, si è optato per </a:t>
            </a:r>
            <a:r>
              <a:rPr lang="it-IT" dirty="0">
                <a:solidFill>
                  <a:srgbClr val="0070C0"/>
                </a:solidFill>
              </a:rPr>
              <a:t>rimuovere le istanze</a:t>
            </a:r>
            <a:r>
              <a:rPr lang="it-IT" dirty="0"/>
              <a:t> che presentano valori mancanti</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204864"/>
            <a:ext cx="8229600" cy="4766717"/>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None/>
            </a:pPr>
            <a:r>
              <a:rPr lang="it-IT" dirty="0">
                <a:solidFill>
                  <a:schemeClr val="bg1">
                    <a:lumMod val="50000"/>
                  </a:schemeClr>
                </a:solidFill>
              </a:rPr>
              <a:t>Ancora sulla scelta di rimuovere le istanze con valori mancanti:</a:t>
            </a:r>
          </a:p>
          <a:p>
            <a:pPr marL="0" indent="0" algn="just">
              <a:buNone/>
            </a:pPr>
            <a:endParaRPr lang="it-IT" dirty="0">
              <a:solidFill>
                <a:schemeClr val="bg1">
                  <a:lumMod val="50000"/>
                </a:schemeClr>
              </a:solidFill>
            </a:endParaRPr>
          </a:p>
          <a:p>
            <a:pPr algn="just"/>
            <a:r>
              <a:rPr lang="it-IT" dirty="0"/>
              <a:t>L’altra ovvia strategia per risolvere questo problema sarebbe stata quella di </a:t>
            </a:r>
            <a:r>
              <a:rPr lang="it-IT" dirty="0">
                <a:solidFill>
                  <a:schemeClr val="bg1">
                    <a:lumMod val="50000"/>
                  </a:schemeClr>
                </a:solidFill>
              </a:rPr>
              <a:t>riempire gli attributi vuoti con la media o la moda dell’attributo.</a:t>
            </a:r>
            <a:r>
              <a:rPr lang="it-IT" dirty="0"/>
              <a:t> Questa strada non è stata scelta a causa della natura dei dati: nonostante per alcune coorti su alcuni esami la distribuzione dei risultati può sembrare gaussiana, in tutti gli altri casi </a:t>
            </a:r>
            <a:r>
              <a:rPr lang="it-IT" dirty="0" smtClean="0"/>
              <a:t>verrebbe </a:t>
            </a:r>
            <a:r>
              <a:rPr lang="it-IT" dirty="0"/>
              <a:t>distorta sensibilmente.</a:t>
            </a:r>
          </a:p>
        </p:txBody>
      </p:sp>
      <p:sp>
        <p:nvSpPr>
          <p:cNvPr id="13" name="Titolo 1">
            <a:extLst>
              <a:ext uri="{FF2B5EF4-FFF2-40B4-BE49-F238E27FC236}">
                <a16:creationId xmlns:a16="http://schemas.microsoft.com/office/drawing/2014/main" id="{57181002-2BFC-420B-9603-D988E401C7C8}"/>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60692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F7146A03-5206-498D-9012-91F34CD2CFF0}"/>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467544" y="2060848"/>
            <a:ext cx="8229600" cy="4114800"/>
          </a:xfrm>
          <a:prstGeom prst="rect">
            <a:avLst/>
          </a:prstGeom>
        </p:spPr>
        <p:txBody>
          <a:bodyPr vert="horz" lIns="91440" tIns="45720" rIns="91440" bIns="45720" rtlCol="0">
            <a:normAutofit lnSpcReduction="1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chemeClr val="bg1">
                    <a:lumMod val="50000"/>
                  </a:schemeClr>
                </a:solidFill>
              </a:rPr>
              <a:t>Riguardo alla normalizzazione: 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a:t>
            </a:r>
            <a:r>
              <a:rPr lang="it-IT" dirty="0" smtClean="0">
                <a:solidFill>
                  <a:srgbClr val="0070C0"/>
                </a:solidFill>
              </a:rPr>
              <a:t>eliminati</a:t>
            </a:r>
            <a:r>
              <a:rPr lang="it-IT" dirty="0" smtClean="0"/>
              <a:t>, in quanto non contengono alcuna informazione.</a:t>
            </a:r>
            <a:endParaRPr lang="it-IT" dirty="0"/>
          </a:p>
          <a:p>
            <a:pPr algn="just"/>
            <a:endParaRPr lang="it-IT" dirty="0"/>
          </a:p>
        </p:txBody>
      </p:sp>
      <p:sp>
        <p:nvSpPr>
          <p:cNvPr id="14" name="Titolo 1">
            <a:extLst>
              <a:ext uri="{FF2B5EF4-FFF2-40B4-BE49-F238E27FC236}">
                <a16:creationId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59474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a16="http://schemas.microsoft.com/office/drawing/2014/main"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1302608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050504"/>
            <a:ext cx="8229600" cy="4114800"/>
          </a:xfrm>
        </p:spPr>
        <p:txBody>
          <a:bodyPr>
            <a:normAutofit/>
          </a:bodyPr>
          <a:lstStyle/>
          <a:p>
            <a:pPr algn="just"/>
            <a:r>
              <a:rPr lang="it-IT" dirty="0"/>
              <a:t>Per ogni dataset </a:t>
            </a:r>
            <a:r>
              <a:rPr lang="it-IT" dirty="0" err="1"/>
              <a:t>preprocessato</a:t>
            </a:r>
            <a:r>
              <a:rPr lang="it-IT" dirty="0"/>
              <a:t>, si applicherà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a:t>
            </a:r>
          </a:p>
          <a:p>
            <a:pPr marL="0" indent="0" algn="just">
              <a:buNone/>
            </a:pPr>
            <a:endParaRPr lang="it-IT" dirty="0"/>
          </a:p>
          <a:p>
            <a:pPr lvl="1" algn="just"/>
            <a:r>
              <a:rPr lang="it-IT" dirty="0"/>
              <a:t>Si prevede di usare due algoritmi di </a:t>
            </a:r>
            <a:r>
              <a:rPr lang="it-IT" dirty="0" err="1">
                <a:solidFill>
                  <a:srgbClr val="FF0000"/>
                </a:solidFill>
              </a:rPr>
              <a:t>clustering</a:t>
            </a:r>
            <a:r>
              <a:rPr lang="it-IT" dirty="0">
                <a:solidFill>
                  <a:srgbClr val="FF0000"/>
                </a:solidFill>
              </a:rPr>
              <a:t> partizionale</a:t>
            </a:r>
            <a:r>
              <a:rPr lang="it-IT" dirty="0"/>
              <a:t>: </a:t>
            </a:r>
          </a:p>
          <a:p>
            <a:pPr lvl="2" algn="just"/>
            <a:r>
              <a:rPr lang="it-IT" dirty="0">
                <a:solidFill>
                  <a:srgbClr val="C00000"/>
                </a:solidFill>
              </a:rPr>
              <a:t>K-MEANS</a:t>
            </a:r>
          </a:p>
          <a:p>
            <a:pPr lvl="2" algn="just"/>
            <a:r>
              <a:rPr lang="it-IT" dirty="0">
                <a:solidFill>
                  <a:srgbClr val="C00000"/>
                </a:solidFill>
              </a:rPr>
              <a:t>DBSCAN</a:t>
            </a:r>
          </a:p>
          <a:p>
            <a:pPr marL="685800" lvl="2" indent="0" algn="just">
              <a:buNone/>
            </a:pPr>
            <a:endParaRPr lang="it-IT" dirty="0">
              <a:solidFill>
                <a:srgbClr val="C00000"/>
              </a:solidFill>
            </a:endParaRPr>
          </a:p>
          <a:p>
            <a:pPr lvl="1" algn="just"/>
            <a:r>
              <a:rPr lang="it-IT" dirty="0"/>
              <a:t>Inoltre, si userà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val="12172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420888"/>
            <a:ext cx="8229600" cy="4114800"/>
          </a:xfrm>
        </p:spPr>
        <p:txBody>
          <a:bodyPr>
            <a:normAutofit/>
          </a:bodyPr>
          <a:lstStyle/>
          <a:p>
            <a:pPr algn="just"/>
            <a:r>
              <a:rPr lang="it-IT" dirty="0"/>
              <a:t>Una volta ottenuto un risultato soddisfacente, si eseguiranno (se necessarie) delle operazioni di </a:t>
            </a:r>
            <a:r>
              <a:rPr lang="it-IT" i="1" dirty="0" err="1"/>
              <a:t>postprocessing</a:t>
            </a:r>
            <a:r>
              <a:rPr lang="it-IT" dirty="0"/>
              <a:t> per rendere comprensibili e presentabili le informazioni ottenute.</a:t>
            </a:r>
          </a:p>
          <a:p>
            <a:pPr algn="just"/>
            <a:endParaRPr lang="it-IT" dirty="0"/>
          </a:p>
          <a:p>
            <a:pPr algn="just"/>
            <a:r>
              <a:rPr lang="it-IT" dirty="0"/>
              <a:t>Si commenterà poi quanto ottenuto evidenziando i punti interessanti e cercando di trarne delle conclusioni.</a:t>
            </a:r>
          </a:p>
        </p:txBody>
      </p:sp>
    </p:spTree>
    <p:extLst>
      <p:ext uri="{BB962C8B-B14F-4D97-AF65-F5344CB8AC3E}">
        <p14:creationId xmlns:p14="http://schemas.microsoft.com/office/powerpoint/2010/main" val="2012740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67544" y="1690152"/>
            <a:ext cx="8229600" cy="4403144"/>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p>
          <a:p>
            <a:pPr marL="0" indent="0" algn="ctr">
              <a:buNone/>
            </a:pPr>
            <a:r>
              <a:rPr lang="it-IT" sz="2200" b="1" dirty="0"/>
              <a:t>K-MEANS</a:t>
            </a:r>
          </a:p>
          <a:p>
            <a:pPr algn="just"/>
            <a:endParaRPr lang="it-IT" sz="1800" dirty="0"/>
          </a:p>
          <a:p>
            <a:pPr algn="just"/>
            <a:endParaRPr lang="it-IT" sz="1800"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algn="just"/>
            <a:r>
              <a:rPr lang="it-IT" sz="20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p:txBody>
      </p:sp>
      <p:pic>
        <p:nvPicPr>
          <p:cNvPr id="14" name="Immagine 13">
            <a:extLst>
              <a:ext uri="{FF2B5EF4-FFF2-40B4-BE49-F238E27FC236}">
                <a16:creationId xmlns:a16="http://schemas.microsoft.com/office/drawing/2014/main" id="{308C74C4-E63C-43CF-8511-DF9D91A0B6EA}"/>
              </a:ext>
            </a:extLst>
          </p:cNvPr>
          <p:cNvPicPr>
            <a:picLocks noChangeAspect="1"/>
          </p:cNvPicPr>
          <p:nvPr/>
        </p:nvPicPr>
        <p:blipFill>
          <a:blip r:embed="rId2"/>
          <a:stretch>
            <a:fillRect/>
          </a:stretch>
        </p:blipFill>
        <p:spPr>
          <a:xfrm>
            <a:off x="1560588" y="3140968"/>
            <a:ext cx="6022824" cy="1142260"/>
          </a:xfrm>
          <a:prstGeom prst="rect">
            <a:avLst/>
          </a:prstGeom>
        </p:spPr>
      </p:pic>
    </p:spTree>
    <p:extLst>
      <p:ext uri="{BB962C8B-B14F-4D97-AF65-F5344CB8AC3E}">
        <p14:creationId xmlns:p14="http://schemas.microsoft.com/office/powerpoint/2010/main" val="3066013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1124744"/>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DBSCAN</a:t>
            </a:r>
          </a:p>
          <a:p>
            <a:pPr marL="0" indent="0" algn="just">
              <a:buNone/>
            </a:pPr>
            <a:endParaRPr lang="it-IT" sz="2200" b="1"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r>
              <a:rPr lang="it-IT" sz="1800" dirty="0"/>
              <a:t>Nella distanza euclidea è stato settato a </a:t>
            </a:r>
            <a:r>
              <a:rPr lang="it-IT" sz="1800" i="1" dirty="0" err="1"/>
              <a:t>true</a:t>
            </a:r>
            <a:r>
              <a:rPr lang="it-IT" sz="1800" dirty="0"/>
              <a:t> questo flag in quanto ogni attributo numerico ha già una scala di valori consistente. Inoltre, questo consente di poter impostare valori su una scala da 0 a 100 (in linea con quella degli attributi) per il parametro epsilon di DBSCAN:</a:t>
            </a:r>
          </a:p>
          <a:p>
            <a:pPr marL="0" indent="0" algn="just">
              <a:buNone/>
            </a:pPr>
            <a:endParaRPr lang="it-IT" sz="1800" dirty="0"/>
          </a:p>
        </p:txBody>
      </p:sp>
      <p:pic>
        <p:nvPicPr>
          <p:cNvPr id="5" name="Immagine 4">
            <a:extLst>
              <a:ext uri="{FF2B5EF4-FFF2-40B4-BE49-F238E27FC236}">
                <a16:creationId xmlns:a16="http://schemas.microsoft.com/office/drawing/2014/main" id="{8A5E1CC1-3426-4909-AE16-731320B8C526}"/>
              </a:ext>
            </a:extLst>
          </p:cNvPr>
          <p:cNvPicPr>
            <a:picLocks noChangeAspect="1"/>
          </p:cNvPicPr>
          <p:nvPr/>
        </p:nvPicPr>
        <p:blipFill>
          <a:blip r:embed="rId2"/>
          <a:stretch>
            <a:fillRect/>
          </a:stretch>
        </p:blipFill>
        <p:spPr>
          <a:xfrm>
            <a:off x="1432729" y="2811464"/>
            <a:ext cx="6401870" cy="482624"/>
          </a:xfrm>
          <a:prstGeom prst="rect">
            <a:avLst/>
          </a:prstGeom>
        </p:spPr>
      </p:pic>
      <p:pic>
        <p:nvPicPr>
          <p:cNvPr id="7" name="Immagine 6">
            <a:extLst>
              <a:ext uri="{FF2B5EF4-FFF2-40B4-BE49-F238E27FC236}">
                <a16:creationId xmlns:a16="http://schemas.microsoft.com/office/drawing/2014/main" id="{6327CE6B-7B82-4D42-9EE3-60F639D3A68E}"/>
              </a:ext>
            </a:extLst>
          </p:cNvPr>
          <p:cNvPicPr>
            <a:picLocks noChangeAspect="1"/>
          </p:cNvPicPr>
          <p:nvPr/>
        </p:nvPicPr>
        <p:blipFill>
          <a:blip r:embed="rId3"/>
          <a:stretch>
            <a:fillRect/>
          </a:stretch>
        </p:blipFill>
        <p:spPr>
          <a:xfrm>
            <a:off x="1490307" y="2115372"/>
            <a:ext cx="6286714" cy="577520"/>
          </a:xfrm>
          <a:prstGeom prst="rect">
            <a:avLst/>
          </a:prstGeom>
        </p:spPr>
      </p:pic>
      <p:pic>
        <p:nvPicPr>
          <p:cNvPr id="8" name="Immagine 7">
            <a:extLst>
              <a:ext uri="{FF2B5EF4-FFF2-40B4-BE49-F238E27FC236}">
                <a16:creationId xmlns:a16="http://schemas.microsoft.com/office/drawing/2014/main" id="{E960F73C-AF0C-413C-9822-563979ED7799}"/>
              </a:ext>
            </a:extLst>
          </p:cNvPr>
          <p:cNvPicPr>
            <a:picLocks noChangeAspect="1"/>
          </p:cNvPicPr>
          <p:nvPr/>
        </p:nvPicPr>
        <p:blipFill>
          <a:blip r:embed="rId4"/>
          <a:stretch>
            <a:fillRect/>
          </a:stretch>
        </p:blipFill>
        <p:spPr>
          <a:xfrm>
            <a:off x="1404162" y="4968043"/>
            <a:ext cx="6462140" cy="1197261"/>
          </a:xfrm>
          <a:prstGeom prst="rect">
            <a:avLst/>
          </a:prstGeom>
        </p:spPr>
      </p:pic>
      <p:sp>
        <p:nvSpPr>
          <p:cNvPr id="14" name="Titolo 1">
            <a:extLst>
              <a:ext uri="{FF2B5EF4-FFF2-40B4-BE49-F238E27FC236}">
                <a16:creationId xmlns:a16="http://schemas.microsoft.com/office/drawing/2014/main" id="{58903378-FC01-4358-BF63-3037E1FB512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Tree>
    <p:extLst>
      <p:ext uri="{BB962C8B-B14F-4D97-AF65-F5344CB8AC3E}">
        <p14:creationId xmlns:p14="http://schemas.microsoft.com/office/powerpoint/2010/main" val="2462833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75603"/>
            <a:ext cx="7793551"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20</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16.061359541603178</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(109.0)     (37.0)     (66.0)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62.1284    56.8649    50.4848</a:t>
            </a:r>
          </a:p>
          <a:p>
            <a:r>
              <a:rPr lang="en-US" sz="1300" dirty="0">
                <a:solidFill>
                  <a:srgbClr val="7030A0"/>
                </a:solidFill>
                <a:latin typeface="Courier New" panose="02070309020205020404" pitchFamily="49" charset="0"/>
                <a:cs typeface="Courier New" panose="02070309020205020404" pitchFamily="49" charset="0"/>
              </a:rPr>
              <a:t>                   +/-15.9495 +/-13.8197 +/-17.2597 +/-16.0425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58.5404     91.208    47.8979    10.5556</a:t>
            </a:r>
          </a:p>
          <a:p>
            <a:r>
              <a:rPr lang="en-US" sz="1300" dirty="0">
                <a:solidFill>
                  <a:srgbClr val="7030A0"/>
                </a:solidFill>
                <a:latin typeface="Courier New" panose="02070309020205020404" pitchFamily="49" charset="0"/>
                <a:cs typeface="Courier New" panose="02070309020205020404" pitchFamily="49" charset="0"/>
              </a:rPr>
              <a:t>                   +/-37.2117  +/-9.4386 +/-10.7281  +/-9.5512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60.0982    95.3941    50.3034     7.2975</a:t>
            </a:r>
          </a:p>
          <a:p>
            <a:r>
              <a:rPr lang="en-US" sz="1300" dirty="0">
                <a:solidFill>
                  <a:srgbClr val="7030A0"/>
                </a:solidFill>
                <a:latin typeface="Courier New" panose="02070309020205020404" pitchFamily="49" charset="0"/>
                <a:cs typeface="Courier New" panose="02070309020205020404" pitchFamily="49" charset="0"/>
              </a:rPr>
              <a:t>                   +/-40.1568  +/-7.2122 +/-13.1235  +/-8.8492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46.4078    56.3162    47.6091    29.3706</a:t>
            </a:r>
          </a:p>
          <a:p>
            <a:r>
              <a:rPr lang="en-US" sz="1300" dirty="0">
                <a:solidFill>
                  <a:srgbClr val="7030A0"/>
                </a:solidFill>
                <a:latin typeface="Courier New" panose="02070309020205020404" pitchFamily="49" charset="0"/>
                <a:cs typeface="Courier New" panose="02070309020205020404" pitchFamily="49" charset="0"/>
              </a:rPr>
              <a:t>                   +/-22.3971 +/-15.0199 +/-13.4264 +/-26.3345</a:t>
            </a:r>
          </a:p>
        </p:txBody>
      </p:sp>
      <p:sp>
        <p:nvSpPr>
          <p:cNvPr id="5" name="CasellaDiTesto 4">
            <a:extLst>
              <a:ext uri="{FF2B5EF4-FFF2-40B4-BE49-F238E27FC236}">
                <a16:creationId xmlns:a16="http://schemas.microsoft.com/office/drawing/2014/main" id="{41BAB8D5-FD07-4549-826E-FFEBF87D1079}"/>
              </a:ext>
            </a:extLst>
          </p:cNvPr>
          <p:cNvSpPr txBox="1"/>
          <p:nvPr/>
        </p:nvSpPr>
        <p:spPr>
          <a:xfrm>
            <a:off x="334779" y="1484784"/>
            <a:ext cx="1572925" cy="523220"/>
          </a:xfrm>
          <a:prstGeom prst="rect">
            <a:avLst/>
          </a:prstGeom>
          <a:noFill/>
        </p:spPr>
        <p:txBody>
          <a:bodyPr wrap="square" rtlCol="0">
            <a:spAutoFit/>
          </a:bodyPr>
          <a:lstStyle/>
          <a:p>
            <a:r>
              <a:rPr lang="it-IT" sz="1400" dirty="0">
                <a:solidFill>
                  <a:schemeClr val="bg1">
                    <a:lumMod val="50000"/>
                  </a:schemeClr>
                </a:solidFill>
              </a:rPr>
              <a:t>N.B. : si è ignorato l’attributo coorte</a:t>
            </a:r>
            <a:endParaRPr lang="en-US" sz="1400" dirty="0">
              <a:solidFill>
                <a:schemeClr val="bg1">
                  <a:lumMod val="50000"/>
                </a:schemeClr>
              </a:solidFill>
            </a:endParaRPr>
          </a:p>
        </p:txBody>
      </p:sp>
    </p:spTree>
    <p:extLst>
      <p:ext uri="{BB962C8B-B14F-4D97-AF65-F5344CB8AC3E}">
        <p14:creationId xmlns:p14="http://schemas.microsoft.com/office/powerpoint/2010/main" val="3922649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40EB505B-7149-49A2-B454-29193F7D3F6A}"/>
              </a:ext>
            </a:extLst>
          </p:cNvPr>
          <p:cNvPicPr>
            <a:picLocks noChangeAspect="1"/>
          </p:cNvPicPr>
          <p:nvPr/>
        </p:nvPicPr>
        <p:blipFill>
          <a:blip r:embed="rId2"/>
          <a:stretch>
            <a:fillRect/>
          </a:stretch>
        </p:blipFill>
        <p:spPr>
          <a:xfrm>
            <a:off x="2411760" y="943223"/>
            <a:ext cx="6501408" cy="5721644"/>
          </a:xfrm>
          <a:prstGeom prst="rect">
            <a:avLst/>
          </a:prstGeom>
        </p:spPr>
      </p:pic>
      <p:sp>
        <p:nvSpPr>
          <p:cNvPr id="11" name="CasellaDiTesto 10">
            <a:extLst>
              <a:ext uri="{FF2B5EF4-FFF2-40B4-BE49-F238E27FC236}">
                <a16:creationId xmlns:a16="http://schemas.microsoft.com/office/drawing/2014/main" id="{819D419F-5164-4F34-A366-4900F9CF529F}"/>
              </a:ext>
            </a:extLst>
          </p:cNvPr>
          <p:cNvSpPr txBox="1"/>
          <p:nvPr/>
        </p:nvSpPr>
        <p:spPr>
          <a:xfrm>
            <a:off x="251520" y="1052736"/>
            <a:ext cx="1872208" cy="4770537"/>
          </a:xfrm>
          <a:prstGeom prst="rect">
            <a:avLst/>
          </a:prstGeom>
          <a:noFill/>
        </p:spPr>
        <p:txBody>
          <a:bodyPr wrap="square" rtlCol="0">
            <a:spAutoFit/>
          </a:bodyPr>
          <a:lstStyle/>
          <a:p>
            <a:r>
              <a:rPr lang="it-IT" sz="1600" dirty="0"/>
              <a:t>L’intento sembra essere riuscito. </a:t>
            </a:r>
          </a:p>
          <a:p>
            <a:endParaRPr lang="it-IT" sz="1600" dirty="0"/>
          </a:p>
          <a:p>
            <a:r>
              <a:rPr lang="it-IT" sz="1600" dirty="0"/>
              <a:t>Non è ci si può ritenere sorpresi dal fatto che l’aspetto rispetto al quali la suddivisione risulta più netta sia il numero di crediti conseguiti, in quanto ci sono ben due attributi che esprimono praticamente la stessa cosa: </a:t>
            </a:r>
            <a:r>
              <a:rPr lang="it-IT" sz="1600" i="1" dirty="0"/>
              <a:t>i CFU senza voto sono soltanto 6 su 180</a:t>
            </a:r>
            <a:r>
              <a:rPr lang="it-IT" sz="1600" dirty="0"/>
              <a:t>.</a:t>
            </a:r>
          </a:p>
          <a:p>
            <a:endParaRPr lang="it-IT" sz="1600" dirty="0"/>
          </a:p>
        </p:txBody>
      </p:sp>
      <p:sp>
        <p:nvSpPr>
          <p:cNvPr id="5" name="Titolo 1">
            <a:extLst>
              <a:ext uri="{FF2B5EF4-FFF2-40B4-BE49-F238E27FC236}">
                <a16:creationId xmlns:a16="http://schemas.microsoft.com/office/drawing/2014/main" id="{342FAA27-69E1-4402-8B17-294BC0E63A4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1777676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Si ripete l’analisi di prima, ignorando l’attributo </a:t>
            </a:r>
            <a:r>
              <a:rPr lang="it-IT" sz="2000" i="1" dirty="0" err="1"/>
              <a:t>crediti_totali</a:t>
            </a:r>
            <a:endParaRPr lang="en-US" sz="2000" i="1" dirty="0"/>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12.427801609802732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72,46.938776,53.846154</a:t>
            </a:r>
          </a:p>
          <a:p>
            <a:r>
              <a:rPr lang="en-US" sz="1300" dirty="0">
                <a:solidFill>
                  <a:srgbClr val="7030A0"/>
                </a:solidFill>
                <a:latin typeface="Courier New" panose="02070309020205020404" pitchFamily="49" charset="0"/>
                <a:cs typeface="Courier New" panose="02070309020205020404" pitchFamily="49" charset="0"/>
              </a:rPr>
              <a:t>Cluster 1: 80,100,61.538462</a:t>
            </a:r>
          </a:p>
          <a:p>
            <a:r>
              <a:rPr lang="en-US" sz="1300" dirty="0">
                <a:solidFill>
                  <a:srgbClr val="7030A0"/>
                </a:solidFill>
                <a:latin typeface="Courier New" panose="02070309020205020404" pitchFamily="49" charset="0"/>
                <a:cs typeface="Courier New" panose="02070309020205020404" pitchFamily="49" charset="0"/>
              </a:rPr>
              <a:t>Cluster 2: 40,0,0</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(59.0)    (116.0)     (37.0)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59.322    61.3793    42.9189</a:t>
            </a:r>
          </a:p>
          <a:p>
            <a:r>
              <a:rPr lang="en-US" sz="1300" dirty="0">
                <a:solidFill>
                  <a:srgbClr val="7030A0"/>
                </a:solidFill>
                <a:latin typeface="Courier New" panose="02070309020205020404" pitchFamily="49" charset="0"/>
                <a:cs typeface="Courier New" panose="02070309020205020404" pitchFamily="49" charset="0"/>
              </a:rPr>
              <a:t>                   +/-15.9495 +/-15.4233 +/-14.0172 +/-14.4114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60.0982    28.8481    93.8951     3.9713</a:t>
            </a:r>
          </a:p>
          <a:p>
            <a:r>
              <a:rPr lang="en-US" sz="1300" dirty="0">
                <a:solidFill>
                  <a:srgbClr val="7030A0"/>
                </a:solidFill>
                <a:latin typeface="Courier New" panose="02070309020205020404" pitchFamily="49" charset="0"/>
                <a:cs typeface="Courier New" panose="02070309020205020404" pitchFamily="49" charset="0"/>
              </a:rPr>
              <a:t>                   +/-40.1568 +/-19.4555  +/-9.2117  +/-7.1985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46.4078    49.8044    56.1008    10.6029</a:t>
            </a:r>
          </a:p>
          <a:p>
            <a:r>
              <a:rPr lang="en-US" sz="1300" dirty="0">
                <a:solidFill>
                  <a:srgbClr val="7030A0"/>
                </a:solidFill>
                <a:latin typeface="Courier New" panose="02070309020205020404" pitchFamily="49" charset="0"/>
                <a:cs typeface="Courier New" panose="02070309020205020404" pitchFamily="49" charset="0"/>
              </a:rPr>
              <a:t>                   +/-22.3971 +/-15.6056 +/-15.0812 +/-13.4891</a:t>
            </a:r>
          </a:p>
        </p:txBody>
      </p:sp>
      <p:sp>
        <p:nvSpPr>
          <p:cNvPr id="13" name="CasellaDiTesto 12">
            <a:extLst>
              <a:ext uri="{FF2B5EF4-FFF2-40B4-BE49-F238E27FC236}">
                <a16:creationId xmlns:a16="http://schemas.microsoft.com/office/drawing/2014/main" id="{6C773C28-4AD3-48D2-A238-082301BCCFB6}"/>
              </a:ext>
            </a:extLst>
          </p:cNvPr>
          <p:cNvSpPr txBox="1"/>
          <p:nvPr/>
        </p:nvSpPr>
        <p:spPr>
          <a:xfrm>
            <a:off x="190763" y="1772816"/>
            <a:ext cx="1788949" cy="2800767"/>
          </a:xfrm>
          <a:prstGeom prst="rect">
            <a:avLst/>
          </a:prstGeom>
          <a:noFill/>
        </p:spPr>
        <p:txBody>
          <a:bodyPr wrap="square" rtlCol="0">
            <a:spAutoFit/>
          </a:bodyPr>
          <a:lstStyle/>
          <a:p>
            <a:r>
              <a:rPr lang="it-IT" sz="1600" dirty="0"/>
              <a:t>I cluster così creati hanno una minore SSE: </a:t>
            </a:r>
            <a:r>
              <a:rPr lang="it-IT" sz="1600" dirty="0" smtClean="0"/>
              <a:t>dovrebbero essere migliori, ma più probabilmente la causa di questa diminuzione è la rimozione di un attributo nel calcolo della distanza.</a:t>
            </a:r>
            <a:endParaRPr lang="en-US" sz="1600" dirty="0"/>
          </a:p>
        </p:txBody>
      </p:sp>
      <p:sp>
        <p:nvSpPr>
          <p:cNvPr id="14" name="Titolo 1">
            <a:extLst>
              <a:ext uri="{FF2B5EF4-FFF2-40B4-BE49-F238E27FC236}">
                <a16:creationId xmlns:a16="http://schemas.microsoft.com/office/drawing/2014/main" id="{8E6898C4-1A1D-4F95-9FDA-BD45F101C99C}"/>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598392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4209131-7A47-4680-A74D-035E8E785ADA}"/>
              </a:ext>
            </a:extLst>
          </p:cNvPr>
          <p:cNvPicPr>
            <a:picLocks noChangeAspect="1"/>
          </p:cNvPicPr>
          <p:nvPr/>
        </p:nvPicPr>
        <p:blipFill>
          <a:blip r:embed="rId2"/>
          <a:stretch>
            <a:fillRect/>
          </a:stretch>
        </p:blipFill>
        <p:spPr>
          <a:xfrm>
            <a:off x="2411760" y="1048488"/>
            <a:ext cx="6566148" cy="5536364"/>
          </a:xfrm>
          <a:prstGeom prst="rect">
            <a:avLst/>
          </a:prstGeom>
        </p:spPr>
      </p:pic>
      <p:sp>
        <p:nvSpPr>
          <p:cNvPr id="3" name="CasellaDiTesto 2">
            <a:extLst>
              <a:ext uri="{FF2B5EF4-FFF2-40B4-BE49-F238E27FC236}">
                <a16:creationId xmlns:a16="http://schemas.microsoft.com/office/drawing/2014/main" id="{39214C3A-B6DD-4256-B431-05F611C3C755}"/>
              </a:ext>
            </a:extLst>
          </p:cNvPr>
          <p:cNvSpPr txBox="1"/>
          <p:nvPr/>
        </p:nvSpPr>
        <p:spPr>
          <a:xfrm>
            <a:off x="251520" y="1052736"/>
            <a:ext cx="2160240" cy="4524315"/>
          </a:xfrm>
          <a:prstGeom prst="rect">
            <a:avLst/>
          </a:prstGeom>
          <a:noFill/>
        </p:spPr>
        <p:txBody>
          <a:bodyPr wrap="square" rtlCol="0">
            <a:spAutoFit/>
          </a:bodyPr>
          <a:lstStyle/>
          <a:p>
            <a:r>
              <a:rPr lang="it-IT" sz="1600" dirty="0"/>
              <a:t>Non considerando il numero totale di crediti nel calcolo delle similarità fra istanze, il cluster degli studenti meno performanti si riduce sensibilmente.</a:t>
            </a:r>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59 ( 28%)</a:t>
            </a:r>
          </a:p>
          <a:p>
            <a:r>
              <a:rPr lang="en-US" sz="1400" dirty="0">
                <a:solidFill>
                  <a:srgbClr val="7030A0"/>
                </a:solidFill>
                <a:latin typeface="Courier New" panose="02070309020205020404" pitchFamily="49" charset="0"/>
                <a:cs typeface="Courier New" panose="02070309020205020404" pitchFamily="49" charset="0"/>
              </a:rPr>
              <a:t>1      116 ( 55%)</a:t>
            </a:r>
          </a:p>
          <a:p>
            <a:pPr marL="342900" indent="-342900">
              <a:buAutoNum type="arabicPlain" startAt="2"/>
            </a:pPr>
            <a:r>
              <a:rPr lang="en-US" sz="1400" dirty="0">
                <a:solidFill>
                  <a:srgbClr val="7030A0"/>
                </a:solidFill>
                <a:latin typeface="Courier New" panose="02070309020205020404" pitchFamily="49" charset="0"/>
                <a:cs typeface="Courier New" panose="02070309020205020404" pitchFamily="49" charset="0"/>
              </a:rPr>
              <a:t>     37 ( 17%)</a:t>
            </a: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r>
              <a:rPr lang="it-IT" sz="1600" dirty="0"/>
              <a:t>Ha senso la divisione in tre cluster?</a:t>
            </a:r>
          </a:p>
        </p:txBody>
      </p:sp>
      <p:sp>
        <p:nvSpPr>
          <p:cNvPr id="5" name="Titolo 1">
            <a:extLst>
              <a:ext uri="{FF2B5EF4-FFF2-40B4-BE49-F238E27FC236}">
                <a16:creationId xmlns:a16="http://schemas.microsoft.com/office/drawing/2014/main" id="{1E5F98EA-AE96-4514-98A7-9D7BDEA1862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987197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B6591E6-BA33-4294-BAC8-9624E5AD0485}"/>
              </a:ext>
            </a:extLst>
          </p:cNvPr>
          <p:cNvSpPr txBox="1"/>
          <p:nvPr/>
        </p:nvSpPr>
        <p:spPr>
          <a:xfrm>
            <a:off x="3131840"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a16="http://schemas.microsoft.com/office/drawing/2014/main"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a:t>
            </a:r>
            <a:r>
              <a:rPr lang="it-IT" sz="2000" b="1" dirty="0" err="1"/>
              <a:t>means</a:t>
            </a:r>
            <a:r>
              <a:rPr lang="it-IT" sz="2000" b="1" dirty="0"/>
              <a:t>, 2 cluster:</a:t>
            </a:r>
            <a:endParaRPr lang="en-US" sz="2000" dirty="0">
              <a:solidFill>
                <a:srgbClr val="FF0000"/>
              </a:solidFill>
            </a:endParaRPr>
          </a:p>
        </p:txBody>
      </p:sp>
      <p:sp>
        <p:nvSpPr>
          <p:cNvPr id="5" name="CasellaDiTesto 4">
            <a:extLst>
              <a:ext uri="{FF2B5EF4-FFF2-40B4-BE49-F238E27FC236}">
                <a16:creationId xmlns:a16="http://schemas.microsoft.com/office/drawing/2014/main" id="{70674E8D-C078-4DE8-83D7-61845D9F535C}"/>
              </a:ext>
            </a:extLst>
          </p:cNvPr>
          <p:cNvSpPr txBox="1"/>
          <p:nvPr/>
        </p:nvSpPr>
        <p:spPr>
          <a:xfrm>
            <a:off x="334779" y="1775718"/>
            <a:ext cx="2581037" cy="1077218"/>
          </a:xfrm>
          <a:prstGeom prst="rect">
            <a:avLst/>
          </a:prstGeom>
          <a:noFill/>
        </p:spPr>
        <p:txBody>
          <a:bodyPr wrap="square" rtlCol="0">
            <a:spAutoFit/>
          </a:bodyPr>
          <a:lstStyle/>
          <a:p>
            <a:r>
              <a:rPr lang="it-IT" sz="1600" dirty="0"/>
              <a:t>La SSE è aumentata, ma era prevedibile considerando che tutte le istanze sono ora divise fra due soli cluster.</a:t>
            </a:r>
            <a:endParaRPr lang="en-US" sz="1600" dirty="0"/>
          </a:p>
        </p:txBody>
      </p:sp>
      <p:sp>
        <p:nvSpPr>
          <p:cNvPr id="7" name="Titolo 1">
            <a:extLst>
              <a:ext uri="{FF2B5EF4-FFF2-40B4-BE49-F238E27FC236}">
                <a16:creationId xmlns:a16="http://schemas.microsoft.com/office/drawing/2014/main" id="{313A6EC9-8B41-4ACE-8E87-44C8C7AA4A34}"/>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239016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163D2D4-0BD4-4271-B77D-3DFA624BED5C}"/>
              </a:ext>
            </a:extLst>
          </p:cNvPr>
          <p:cNvPicPr>
            <a:picLocks noChangeAspect="1"/>
          </p:cNvPicPr>
          <p:nvPr/>
        </p:nvPicPr>
        <p:blipFill>
          <a:blip r:embed="rId2"/>
          <a:stretch>
            <a:fillRect/>
          </a:stretch>
        </p:blipFill>
        <p:spPr>
          <a:xfrm>
            <a:off x="2699792" y="925074"/>
            <a:ext cx="6255913" cy="5738259"/>
          </a:xfrm>
          <a:prstGeom prst="rect">
            <a:avLst/>
          </a:prstGeom>
        </p:spPr>
      </p:pic>
      <p:sp>
        <p:nvSpPr>
          <p:cNvPr id="4" name="CasellaDiTesto 3">
            <a:extLst>
              <a:ext uri="{FF2B5EF4-FFF2-40B4-BE49-F238E27FC236}">
                <a16:creationId xmlns:a16="http://schemas.microsoft.com/office/drawing/2014/main" id="{02A14900-ACDB-489C-823A-AE3FDA918908}"/>
              </a:ext>
            </a:extLst>
          </p:cNvPr>
          <p:cNvSpPr txBox="1"/>
          <p:nvPr/>
        </p:nvSpPr>
        <p:spPr>
          <a:xfrm>
            <a:off x="251520" y="1052736"/>
            <a:ext cx="2304256" cy="2646878"/>
          </a:xfrm>
          <a:prstGeom prst="rect">
            <a:avLst/>
          </a:prstGeom>
          <a:noFill/>
        </p:spPr>
        <p:txBody>
          <a:bodyPr wrap="square" rtlCol="0">
            <a:spAutoFit/>
          </a:bodyPr>
          <a:lstStyle/>
          <a:p>
            <a:r>
              <a:rPr lang="it-IT" sz="1600" dirty="0"/>
              <a:t>Visivamente, la ripartizione delle istanze sembrerebbe migliore. </a:t>
            </a:r>
          </a:p>
          <a:p>
            <a:endParaRPr lang="it-IT" sz="1600" dirty="0"/>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F5D691F6-549D-4D80-9A23-A4D55A8547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669338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2538770"/>
            <a:ext cx="2088232" cy="1754326"/>
          </a:xfrm>
          <a:prstGeom prst="rect">
            <a:avLst/>
          </a:prstGeom>
          <a:noFill/>
        </p:spPr>
        <p:txBody>
          <a:bodyPr wrap="square" rtlCol="0">
            <a:spAutoFit/>
          </a:bodyPr>
          <a:lstStyle/>
          <a:p>
            <a:r>
              <a:rPr lang="it-IT" dirty="0"/>
              <a:t>Si noti come il numero di crediti conseguiti resti in ogni caso l’attributo polarizzante di questo subset.</a:t>
            </a:r>
          </a:p>
        </p:txBody>
      </p:sp>
      <p:pic>
        <p:nvPicPr>
          <p:cNvPr id="5" name="Immagine 4">
            <a:extLst>
              <a:ext uri="{FF2B5EF4-FFF2-40B4-BE49-F238E27FC236}">
                <a16:creationId xmlns:a16="http://schemas.microsoft.com/office/drawing/2014/main"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420951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908720"/>
            <a:ext cx="8786192" cy="369332"/>
          </a:xfrm>
          <a:prstGeom prst="rect">
            <a:avLst/>
          </a:prstGeom>
          <a:noFill/>
        </p:spPr>
        <p:txBody>
          <a:bodyPr wrap="square" rtlCol="0">
            <a:spAutoFit/>
          </a:bodyPr>
          <a:lstStyle/>
          <a:p>
            <a:r>
              <a:rPr lang="it-IT" dirty="0"/>
              <a:t>Quanto notato prima è ulteriormente confermato da questa visualizzazione del risultato:</a:t>
            </a:r>
          </a:p>
        </p:txBody>
      </p:sp>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3" name="Immagine 2">
            <a:extLst>
              <a:ext uri="{FF2B5EF4-FFF2-40B4-BE49-F238E27FC236}">
                <a16:creationId xmlns:a16="http://schemas.microsoft.com/office/drawing/2014/main" id="{ED1F0F85-EBEE-4AEE-ABD9-CA2D36F8687D}"/>
              </a:ext>
            </a:extLst>
          </p:cNvPr>
          <p:cNvPicPr>
            <a:picLocks noChangeAspect="1"/>
          </p:cNvPicPr>
          <p:nvPr/>
        </p:nvPicPr>
        <p:blipFill>
          <a:blip r:embed="rId2"/>
          <a:stretch>
            <a:fillRect/>
          </a:stretch>
        </p:blipFill>
        <p:spPr>
          <a:xfrm>
            <a:off x="491567" y="1388318"/>
            <a:ext cx="8201025" cy="5353050"/>
          </a:xfrm>
          <a:prstGeom prst="rect">
            <a:avLst/>
          </a:prstGeom>
        </p:spPr>
      </p:pic>
    </p:spTree>
    <p:extLst>
      <p:ext uri="{BB962C8B-B14F-4D97-AF65-F5344CB8AC3E}">
        <p14:creationId xmlns:p14="http://schemas.microsoft.com/office/powerpoint/2010/main" val="2994948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00B050"/>
                </a:solidFill>
              </a:rPr>
              <a:t>sarà possibile racchiudere ogni coorte di immatricolazione in un cluster?</a:t>
            </a:r>
            <a:endParaRPr lang="en-US" dirty="0">
              <a:solidFill>
                <a:srgbClr val="00B05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547664" y="1335534"/>
            <a:ext cx="7793551" cy="569386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16</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13.790683723267037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r>
              <a:rPr lang="en-US" sz="1300" dirty="0">
                <a:solidFill>
                  <a:srgbClr val="7030A0"/>
                </a:solidFill>
                <a:latin typeface="Courier New" panose="02070309020205020404" pitchFamily="49" charset="0"/>
                <a:cs typeface="Courier New" panose="02070309020205020404" pitchFamily="49" charset="0"/>
              </a:rPr>
              <a:t>Cluster 3: 64,98.333333,100,84.615385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(212.0)     (44.0)     (38.0)     (63.0)     (67.0)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73.5455    57.5789    50.4127    53.8507</a:t>
            </a:r>
          </a:p>
          <a:p>
            <a:r>
              <a:rPr lang="en-US" sz="1300" dirty="0">
                <a:solidFill>
                  <a:srgbClr val="7030A0"/>
                </a:solidFill>
                <a:latin typeface="Courier New" panose="02070309020205020404" pitchFamily="49" charset="0"/>
                <a:cs typeface="Courier New" panose="02070309020205020404" pitchFamily="49" charset="0"/>
              </a:rPr>
              <a:t>                   +/-15.9495 +/-10.8509 +/-16.4146 +/-16.3753 +/-10.0261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58.5404    94.4318    45.1901     9.7619     88.408</a:t>
            </a:r>
          </a:p>
          <a:p>
            <a:r>
              <a:rPr lang="en-US" sz="1300" dirty="0">
                <a:solidFill>
                  <a:srgbClr val="7030A0"/>
                </a:solidFill>
                <a:latin typeface="Courier New" panose="02070309020205020404" pitchFamily="49" charset="0"/>
                <a:cs typeface="Courier New" panose="02070309020205020404" pitchFamily="49" charset="0"/>
              </a:rPr>
              <a:t>                   +/-37.2117  +/-7.0797 +/-10.9426  +/-8.9195 +/-10.6854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60.0982    97.5417    47.0999     6.4464    93.3293</a:t>
            </a:r>
          </a:p>
          <a:p>
            <a:r>
              <a:rPr lang="en-US" sz="1300" dirty="0">
                <a:solidFill>
                  <a:srgbClr val="7030A0"/>
                </a:solidFill>
                <a:latin typeface="Courier New" panose="02070309020205020404" pitchFamily="49" charset="0"/>
                <a:cs typeface="Courier New" panose="02070309020205020404" pitchFamily="49" charset="0"/>
              </a:rPr>
              <a:t>                   +/-40.1568  +/-5.5947 +/-13.4997  +/-7.9987  +/-8.4861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46.4078    68.5315    47.9757    28.4493     47.876</a:t>
            </a:r>
          </a:p>
          <a:p>
            <a:r>
              <a:rPr lang="en-US" sz="1300" dirty="0">
                <a:solidFill>
                  <a:srgbClr val="7030A0"/>
                </a:solidFill>
                <a:latin typeface="Courier New" panose="02070309020205020404" pitchFamily="49" charset="0"/>
                <a:cs typeface="Courier New" panose="02070309020205020404" pitchFamily="49" charset="0"/>
              </a:rPr>
              <a:t>                   +/-22.3971  +/-11.942 +/-15.1155 +/-25.9809 +/-10.5285</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13" name="Titolo 1">
            <a:extLst>
              <a:ext uri="{FF2B5EF4-FFF2-40B4-BE49-F238E27FC236}">
                <a16:creationId xmlns:a16="http://schemas.microsoft.com/office/drawing/2014/main" id="{6C0970BD-A95D-440F-823E-A35077DB21D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540920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080D822E-4E68-4604-9664-53B8074A2FD8}"/>
              </a:ext>
            </a:extLst>
          </p:cNvPr>
          <p:cNvPicPr>
            <a:picLocks noChangeAspect="1"/>
          </p:cNvPicPr>
          <p:nvPr/>
        </p:nvPicPr>
        <p:blipFill>
          <a:blip r:embed="rId2"/>
          <a:stretch>
            <a:fillRect/>
          </a:stretch>
        </p:blipFill>
        <p:spPr>
          <a:xfrm>
            <a:off x="4175629" y="1956326"/>
            <a:ext cx="4932875" cy="3899071"/>
          </a:xfrm>
          <a:prstGeom prst="rect">
            <a:avLst/>
          </a:prstGeom>
        </p:spPr>
      </p:pic>
      <p:sp>
        <p:nvSpPr>
          <p:cNvPr id="3" name="CasellaDiTesto 2">
            <a:extLst>
              <a:ext uri="{FF2B5EF4-FFF2-40B4-BE49-F238E27FC236}">
                <a16:creationId xmlns:a16="http://schemas.microsoft.com/office/drawing/2014/main" id="{A2FB6AD7-1AAC-42BC-A30E-8F9404AAD329}"/>
              </a:ext>
            </a:extLst>
          </p:cNvPr>
          <p:cNvSpPr txBox="1"/>
          <p:nvPr/>
        </p:nvSpPr>
        <p:spPr>
          <a:xfrm>
            <a:off x="107504" y="908720"/>
            <a:ext cx="7632848" cy="5909310"/>
          </a:xfrm>
          <a:prstGeom prst="rect">
            <a:avLst/>
          </a:prstGeom>
          <a:noFill/>
        </p:spPr>
        <p:txBody>
          <a:bodyPr wrap="square" rtlCol="0">
            <a:spAutoFit/>
          </a:bodyPr>
          <a:lstStyle/>
          <a:p>
            <a:endParaRPr lang="it-IT"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44 ( 21%)</a:t>
            </a:r>
          </a:p>
          <a:p>
            <a:r>
              <a:rPr lang="en-US" sz="1400" dirty="0">
                <a:solidFill>
                  <a:srgbClr val="7030A0"/>
                </a:solidFill>
                <a:latin typeface="Courier New" panose="02070309020205020404" pitchFamily="49" charset="0"/>
                <a:cs typeface="Courier New" panose="02070309020205020404" pitchFamily="49" charset="0"/>
              </a:rPr>
              <a:t>1       38 ( 18%)</a:t>
            </a:r>
          </a:p>
          <a:p>
            <a:r>
              <a:rPr lang="en-US" sz="1400" dirty="0">
                <a:solidFill>
                  <a:srgbClr val="7030A0"/>
                </a:solidFill>
                <a:latin typeface="Courier New" panose="02070309020205020404" pitchFamily="49" charset="0"/>
                <a:cs typeface="Courier New" panose="02070309020205020404" pitchFamily="49" charset="0"/>
              </a:rPr>
              <a:t>2       63 ( 30%)</a:t>
            </a:r>
          </a:p>
          <a:p>
            <a:r>
              <a:rPr lang="en-US" sz="1400" dirty="0">
                <a:solidFill>
                  <a:srgbClr val="7030A0"/>
                </a:solidFill>
                <a:latin typeface="Courier New" panose="02070309020205020404" pitchFamily="49" charset="0"/>
                <a:cs typeface="Courier New" panose="02070309020205020404" pitchFamily="49" charset="0"/>
              </a:rPr>
              <a:t>3       67 ( 32%)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11  4  9  6 | 2010</a:t>
            </a:r>
          </a:p>
          <a:p>
            <a:r>
              <a:rPr lang="en-US" sz="1400" dirty="0">
                <a:solidFill>
                  <a:srgbClr val="7030A0"/>
                </a:solidFill>
                <a:latin typeface="Courier New" panose="02070309020205020404" pitchFamily="49" charset="0"/>
                <a:cs typeface="Courier New" panose="02070309020205020404" pitchFamily="49" charset="0"/>
              </a:rPr>
              <a:t>  3  7 12 16 | 2011</a:t>
            </a:r>
          </a:p>
          <a:p>
            <a:r>
              <a:rPr lang="en-US" sz="1400" dirty="0">
                <a:solidFill>
                  <a:srgbClr val="7030A0"/>
                </a:solidFill>
                <a:latin typeface="Courier New" panose="02070309020205020404" pitchFamily="49" charset="0"/>
                <a:cs typeface="Courier New" panose="02070309020205020404" pitchFamily="49" charset="0"/>
              </a:rPr>
              <a:t> 14  4 15 26 | 2012</a:t>
            </a:r>
          </a:p>
          <a:p>
            <a:r>
              <a:rPr lang="en-US" sz="1400" dirty="0">
                <a:solidFill>
                  <a:srgbClr val="7030A0"/>
                </a:solidFill>
                <a:latin typeface="Courier New" panose="02070309020205020404" pitchFamily="49" charset="0"/>
                <a:cs typeface="Courier New" panose="02070309020205020404" pitchFamily="49" charset="0"/>
              </a:rPr>
              <a:t> 16 23 27 19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&lt;-- 2011</a:t>
            </a:r>
          </a:p>
          <a:p>
            <a:r>
              <a:rPr lang="en-US" sz="1400" dirty="0">
                <a:solidFill>
                  <a:srgbClr val="7030A0"/>
                </a:solidFill>
                <a:latin typeface="Courier New" panose="02070309020205020404" pitchFamily="49" charset="0"/>
                <a:cs typeface="Courier New" panose="02070309020205020404" pitchFamily="49" charset="0"/>
              </a:rPr>
              <a:t>Cluster 3 &lt;-- 2012</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140.0	 66.0377 %</a:t>
            </a:r>
          </a:p>
        </p:txBody>
      </p:sp>
      <p:sp>
        <p:nvSpPr>
          <p:cNvPr id="6" name="CasellaDiTesto 5">
            <a:extLst>
              <a:ext uri="{FF2B5EF4-FFF2-40B4-BE49-F238E27FC236}">
                <a16:creationId xmlns:a16="http://schemas.microsoft.com/office/drawing/2014/main" id="{2A68C364-2686-425C-9BA3-CF65B9ABD59A}"/>
              </a:ext>
            </a:extLst>
          </p:cNvPr>
          <p:cNvSpPr txBox="1"/>
          <p:nvPr/>
        </p:nvSpPr>
        <p:spPr>
          <a:xfrm>
            <a:off x="6012160" y="6372036"/>
            <a:ext cx="2930033" cy="369332"/>
          </a:xfrm>
          <a:prstGeom prst="rect">
            <a:avLst/>
          </a:prstGeom>
          <a:noFill/>
        </p:spPr>
        <p:txBody>
          <a:bodyPr wrap="none" rtlCol="0">
            <a:spAutoFit/>
          </a:bodyPr>
          <a:lstStyle/>
          <a:p>
            <a:r>
              <a:rPr lang="it-IT" dirty="0">
                <a:solidFill>
                  <a:srgbClr val="FF0000"/>
                </a:solidFill>
              </a:rPr>
              <a:t>La risposta è chiarissima: </a:t>
            </a:r>
            <a:r>
              <a:rPr lang="it-IT" b="1" dirty="0">
                <a:solidFill>
                  <a:srgbClr val="FF0000"/>
                </a:solidFill>
              </a:rPr>
              <a:t>NO</a:t>
            </a:r>
            <a:r>
              <a:rPr lang="it-IT" dirty="0">
                <a:solidFill>
                  <a:srgbClr val="FF0000"/>
                </a:solidFill>
              </a:rPr>
              <a:t>.</a:t>
            </a:r>
            <a:endParaRPr lang="en-US" dirty="0">
              <a:solidFill>
                <a:srgbClr val="FF0000"/>
              </a:solidFill>
            </a:endParaRPr>
          </a:p>
        </p:txBody>
      </p:sp>
      <p:sp>
        <p:nvSpPr>
          <p:cNvPr id="7" name="Titolo 1">
            <a:extLst>
              <a:ext uri="{FF2B5EF4-FFF2-40B4-BE49-F238E27FC236}">
                <a16:creationId xmlns:a16="http://schemas.microsoft.com/office/drawing/2014/main" id="{C950CE4A-C482-4D41-B8A3-03FFC1B93B1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
        <p:nvSpPr>
          <p:cNvPr id="9" name="CasellaDiTesto 8">
            <a:extLst>
              <a:ext uri="{FF2B5EF4-FFF2-40B4-BE49-F238E27FC236}">
                <a16:creationId xmlns:a16="http://schemas.microsoft.com/office/drawing/2014/main" id="{FB2DF3C1-3F77-4973-9427-6FAA4E57F35A}"/>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00B050"/>
                </a:solidFill>
              </a:rPr>
              <a:t>sarà possibile racchiudere ogni coorte di immatricolazione in un cluster?</a:t>
            </a:r>
            <a:endParaRPr lang="en-US" dirty="0">
              <a:solidFill>
                <a:srgbClr val="00B050"/>
              </a:solidFill>
            </a:endParaRPr>
          </a:p>
        </p:txBody>
      </p:sp>
    </p:spTree>
    <p:extLst>
      <p:ext uri="{BB962C8B-B14F-4D97-AF65-F5344CB8AC3E}">
        <p14:creationId xmlns:p14="http://schemas.microsoft.com/office/powerpoint/2010/main" val="2253166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4DD6608-7364-48AF-945D-F609EF71CE78}"/>
              </a:ext>
            </a:extLst>
          </p:cNvPr>
          <p:cNvSpPr txBox="1"/>
          <p:nvPr/>
        </p:nvSpPr>
        <p:spPr>
          <a:xfrm>
            <a:off x="177396" y="940658"/>
            <a:ext cx="4178580"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14.9, </a:t>
            </a:r>
            <a:r>
              <a:rPr lang="it-IT" sz="2000" i="1" dirty="0" err="1"/>
              <a:t>minPoints</a:t>
            </a:r>
            <a:r>
              <a:rPr lang="it-IT" sz="2000" dirty="0"/>
              <a:t> = 8</a:t>
            </a:r>
            <a:endParaRPr lang="en-US" dirty="0">
              <a:solidFill>
                <a:srgbClr val="FF0000"/>
              </a:solidFill>
            </a:endParaRPr>
          </a:p>
        </p:txBody>
      </p:sp>
      <p:sp>
        <p:nvSpPr>
          <p:cNvPr id="4" name="CasellaDiTesto 3">
            <a:extLst>
              <a:ext uri="{FF2B5EF4-FFF2-40B4-BE49-F238E27FC236}">
                <a16:creationId xmlns:a16="http://schemas.microsoft.com/office/drawing/2014/main" id="{1F284633-DD10-4167-BC54-D591F9192112}"/>
              </a:ext>
            </a:extLst>
          </p:cNvPr>
          <p:cNvSpPr txBox="1"/>
          <p:nvPr/>
        </p:nvSpPr>
        <p:spPr>
          <a:xfrm>
            <a:off x="1475656" y="1692672"/>
            <a:ext cx="6408712" cy="4616648"/>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DBSCAN clustering results</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a:t>
            </a:r>
            <a:r>
              <a:rPr lang="en-US" sz="1400" dirty="0" err="1">
                <a:solidFill>
                  <a:srgbClr val="7030A0"/>
                </a:solidFill>
                <a:latin typeface="Courier New" panose="02070309020205020404" pitchFamily="49" charset="0"/>
                <a:cs typeface="Courier New" panose="02070309020205020404" pitchFamily="49" charset="0"/>
              </a:rPr>
              <a:t>DataObjects</a:t>
            </a:r>
            <a:r>
              <a:rPr lang="en-US" sz="1400" dirty="0">
                <a:solidFill>
                  <a:srgbClr val="7030A0"/>
                </a:solidFill>
                <a:latin typeface="Courier New" panose="02070309020205020404" pitchFamily="49" charset="0"/>
                <a:cs typeface="Courier New" panose="02070309020205020404" pitchFamily="49" charset="0"/>
              </a:rPr>
              <a:t>: 212</a:t>
            </a:r>
          </a:p>
          <a:p>
            <a:r>
              <a:rPr lang="en-US" sz="1400" dirty="0">
                <a:solidFill>
                  <a:srgbClr val="7030A0"/>
                </a:solidFill>
                <a:latin typeface="Courier New" panose="02070309020205020404" pitchFamily="49" charset="0"/>
                <a:cs typeface="Courier New" panose="02070309020205020404" pitchFamily="49" charset="0"/>
              </a:rPr>
              <a:t>Number of attributes: 3</a:t>
            </a:r>
          </a:p>
          <a:p>
            <a:r>
              <a:rPr lang="en-US" sz="1400" dirty="0">
                <a:solidFill>
                  <a:srgbClr val="7030A0"/>
                </a:solidFill>
                <a:latin typeface="Courier New" panose="02070309020205020404" pitchFamily="49" charset="0"/>
                <a:cs typeface="Courier New" panose="02070309020205020404" pitchFamily="49" charset="0"/>
              </a:rPr>
              <a:t>Epsilon: 14.9; </a:t>
            </a:r>
            <a:r>
              <a:rPr lang="en-US" sz="1400" dirty="0" err="1">
                <a:solidFill>
                  <a:srgbClr val="7030A0"/>
                </a:solidFill>
                <a:latin typeface="Courier New" panose="02070309020205020404" pitchFamily="49" charset="0"/>
                <a:cs typeface="Courier New" panose="02070309020205020404" pitchFamily="49" charset="0"/>
              </a:rPr>
              <a:t>minPoints</a:t>
            </a:r>
            <a:r>
              <a:rPr lang="en-US" sz="1400" dirty="0">
                <a:solidFill>
                  <a:srgbClr val="7030A0"/>
                </a:solidFill>
                <a:latin typeface="Courier New" panose="02070309020205020404" pitchFamily="49" charset="0"/>
                <a:cs typeface="Courier New" panose="02070309020205020404" pitchFamily="49" charset="0"/>
              </a:rPr>
              <a:t>: 8</a:t>
            </a:r>
          </a:p>
          <a:p>
            <a:r>
              <a:rPr lang="en-US" sz="1400" dirty="0">
                <a:solidFill>
                  <a:srgbClr val="7030A0"/>
                </a:solidFill>
                <a:latin typeface="Courier New" panose="02070309020205020404" pitchFamily="49" charset="0"/>
                <a:cs typeface="Courier New" panose="02070309020205020404" pitchFamily="49" charset="0"/>
              </a:rPr>
              <a:t>Distance-type: </a:t>
            </a:r>
          </a:p>
          <a:p>
            <a:r>
              <a:rPr lang="en-US" sz="1400" dirty="0">
                <a:solidFill>
                  <a:srgbClr val="7030A0"/>
                </a:solidFill>
                <a:latin typeface="Courier New" panose="02070309020205020404" pitchFamily="49" charset="0"/>
                <a:cs typeface="Courier New" panose="02070309020205020404" pitchFamily="49" charset="0"/>
              </a:rPr>
              <a:t>Number of generated clusters: 3</a:t>
            </a:r>
          </a:p>
          <a:p>
            <a:r>
              <a:rPr lang="en-US" sz="1400" dirty="0">
                <a:solidFill>
                  <a:srgbClr val="7030A0"/>
                </a:solidFill>
                <a:latin typeface="Courier New" panose="02070309020205020404" pitchFamily="49" charset="0"/>
                <a:cs typeface="Courier New" panose="02070309020205020404" pitchFamily="49" charset="0"/>
              </a:rPr>
              <a:t>Elapsed time: .0</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52,100,46.153846             --&gt;  0</a:t>
            </a:r>
          </a:p>
          <a:p>
            <a:r>
              <a:rPr lang="en-US" sz="1400" dirty="0">
                <a:solidFill>
                  <a:srgbClr val="7030A0"/>
                </a:solidFill>
                <a:latin typeface="Courier New" panose="02070309020205020404" pitchFamily="49" charset="0"/>
                <a:cs typeface="Courier New" panose="02070309020205020404" pitchFamily="49" charset="0"/>
              </a:rPr>
              <a:t>(  1.) 88,100,69.230769             --&gt;  0</a:t>
            </a:r>
          </a:p>
          <a:p>
            <a:r>
              <a:rPr lang="en-US" sz="1400" dirty="0">
                <a:solidFill>
                  <a:srgbClr val="7030A0"/>
                </a:solidFill>
                <a:latin typeface="Courier New" panose="02070309020205020404" pitchFamily="49" charset="0"/>
                <a:cs typeface="Courier New" panose="02070309020205020404" pitchFamily="49" charset="0"/>
              </a:rPr>
              <a:t>(  2.) 64,100,84.615385             --&gt;  0</a:t>
            </a:r>
          </a:p>
          <a:p>
            <a:r>
              <a:rPr lang="en-US" sz="1400" dirty="0">
                <a:solidFill>
                  <a:srgbClr val="7030A0"/>
                </a:solidFill>
                <a:latin typeface="Courier New" panose="02070309020205020404" pitchFamily="49" charset="0"/>
                <a:cs typeface="Courier New" panose="02070309020205020404" pitchFamily="49" charset="0"/>
              </a:rPr>
              <a:t>(  3.) 76,100,61.538462             --&gt;  0</a:t>
            </a:r>
          </a:p>
          <a:p>
            <a:r>
              <a:rPr lang="it-IT" sz="1400" dirty="0">
                <a:solidFill>
                  <a:srgbClr val="7030A0"/>
                </a:solidFill>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a:t>
            </a:r>
            <a:endParaRPr lang="it-IT"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(209.) 56,71.428571,76.923077       --&gt;  NOISE</a:t>
            </a:r>
          </a:p>
          <a:p>
            <a:r>
              <a:rPr lang="en-US" sz="1400" dirty="0">
                <a:solidFill>
                  <a:srgbClr val="7030A0"/>
                </a:solidFill>
                <a:latin typeface="Courier New" panose="02070309020205020404" pitchFamily="49" charset="0"/>
                <a:cs typeface="Courier New" panose="02070309020205020404" pitchFamily="49" charset="0"/>
              </a:rPr>
              <a:t>(210.) 40,75.510204,46.153846       --&gt;  0</a:t>
            </a:r>
          </a:p>
          <a:p>
            <a:r>
              <a:rPr lang="en-US" sz="1400" dirty="0">
                <a:solidFill>
                  <a:srgbClr val="7030A0"/>
                </a:solidFill>
                <a:latin typeface="Courier New" panose="02070309020205020404" pitchFamily="49" charset="0"/>
                <a:cs typeface="Courier New" panose="02070309020205020404" pitchFamily="49" charset="0"/>
              </a:rPr>
              <a:t>(211.) 76,42.857143,53.846154       --&gt;  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 seconds</a:t>
            </a:r>
          </a:p>
        </p:txBody>
      </p:sp>
      <p:sp>
        <p:nvSpPr>
          <p:cNvPr id="6" name="Titolo 1">
            <a:extLst>
              <a:ext uri="{FF2B5EF4-FFF2-40B4-BE49-F238E27FC236}">
                <a16:creationId xmlns:a16="http://schemas.microsoft.com/office/drawing/2014/main" id="{4C050881-64F8-4249-8A17-E8A5103EF36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732787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B44A795-CC1C-4A93-8420-8E0BEEC8C5FD}"/>
              </a:ext>
            </a:extLst>
          </p:cNvPr>
          <p:cNvPicPr>
            <a:picLocks noChangeAspect="1"/>
          </p:cNvPicPr>
          <p:nvPr/>
        </p:nvPicPr>
        <p:blipFill>
          <a:blip r:embed="rId2"/>
          <a:stretch>
            <a:fillRect/>
          </a:stretch>
        </p:blipFill>
        <p:spPr>
          <a:xfrm>
            <a:off x="3197881" y="1295400"/>
            <a:ext cx="5787295" cy="4953786"/>
          </a:xfrm>
          <a:prstGeom prst="rect">
            <a:avLst/>
          </a:prstGeom>
        </p:spPr>
      </p:pic>
      <p:sp>
        <p:nvSpPr>
          <p:cNvPr id="5" name="CasellaDiTesto 4">
            <a:extLst>
              <a:ext uri="{FF2B5EF4-FFF2-40B4-BE49-F238E27FC236}">
                <a16:creationId xmlns:a16="http://schemas.microsoft.com/office/drawing/2014/main" id="{72598055-FA93-469B-83E9-C44266CD32BC}"/>
              </a:ext>
            </a:extLst>
          </p:cNvPr>
          <p:cNvSpPr txBox="1"/>
          <p:nvPr/>
        </p:nvSpPr>
        <p:spPr>
          <a:xfrm>
            <a:off x="170768" y="908720"/>
            <a:ext cx="3027114" cy="5447645"/>
          </a:xfrm>
          <a:prstGeom prst="rect">
            <a:avLst/>
          </a:prstGeom>
          <a:noFill/>
        </p:spPr>
        <p:txBody>
          <a:bodyPr wrap="square" rtlCol="0">
            <a:spAutoFit/>
          </a:bodyPr>
          <a:lstStyle/>
          <a:p>
            <a:r>
              <a:rPr lang="it-IT" sz="1600" dirty="0"/>
              <a:t>Il raggruppamento con DBSCAN risulta abbastanza netto: il cluster 1 include gli studenti che non hanno ottenuto alcun risultato, il 2 quelli che ne hanno ottenuti di bassi mentre il cluster 0 racchiude i migliori.</a:t>
            </a:r>
          </a:p>
          <a:p>
            <a:endParaRPr lang="it-IT" sz="1600" dirty="0"/>
          </a:p>
          <a:p>
            <a:r>
              <a:rPr lang="it-IT" sz="1600" dirty="0"/>
              <a:t>Si noti come DBSCAN considera rumore le istanze che sono state proficue in un tipo di risultato, ma scarse in un altro</a:t>
            </a:r>
            <a:r>
              <a:rPr lang="it-IT" sz="1400" dirty="0"/>
              <a:t> (I.E. voto medio alto ma pochi crediti ottenuti).</a:t>
            </a:r>
            <a:endParaRPr lang="it-IT" sz="1600" dirty="0"/>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108 ( 61%)</a:t>
            </a:r>
          </a:p>
          <a:p>
            <a:r>
              <a:rPr lang="en-US" sz="1400" dirty="0">
                <a:solidFill>
                  <a:srgbClr val="7030A0"/>
                </a:solidFill>
                <a:latin typeface="Courier New" panose="02070309020205020404" pitchFamily="49" charset="0"/>
                <a:cs typeface="Courier New" panose="02070309020205020404" pitchFamily="49" charset="0"/>
              </a:rPr>
              <a:t>1       20 ( 11%)</a:t>
            </a:r>
          </a:p>
          <a:p>
            <a:r>
              <a:rPr lang="en-US" sz="1400" dirty="0">
                <a:solidFill>
                  <a:srgbClr val="7030A0"/>
                </a:solidFill>
                <a:latin typeface="Courier New" panose="02070309020205020404" pitchFamily="49" charset="0"/>
                <a:cs typeface="Courier New" panose="02070309020205020404" pitchFamily="49" charset="0"/>
              </a:rPr>
              <a:t>2       48 ( 27%)</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err="1">
                <a:solidFill>
                  <a:srgbClr val="7030A0"/>
                </a:solidFill>
                <a:latin typeface="Courier New" panose="02070309020205020404" pitchFamily="49" charset="0"/>
                <a:cs typeface="Courier New" panose="02070309020205020404" pitchFamily="49" charset="0"/>
              </a:rPr>
              <a:t>Unclustered</a:t>
            </a:r>
            <a:r>
              <a:rPr lang="en-US" sz="1400" dirty="0">
                <a:solidFill>
                  <a:srgbClr val="7030A0"/>
                </a:solidFill>
                <a:latin typeface="Courier New" panose="02070309020205020404" pitchFamily="49" charset="0"/>
                <a:cs typeface="Courier New" panose="02070309020205020404" pitchFamily="49" charset="0"/>
              </a:rPr>
              <a:t> instances : 36</a:t>
            </a:r>
          </a:p>
          <a:p>
            <a:endParaRPr lang="en-US" sz="1400" dirty="0"/>
          </a:p>
        </p:txBody>
      </p:sp>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267863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4" name="Immagine 3">
            <a:extLst>
              <a:ext uri="{FF2B5EF4-FFF2-40B4-BE49-F238E27FC236}">
                <a16:creationId xmlns:a16="http://schemas.microsoft.com/office/drawing/2014/main" id="{2E3A24DE-C270-46CC-A76E-7FACEA57CA76}"/>
              </a:ext>
            </a:extLst>
          </p:cNvPr>
          <p:cNvPicPr>
            <a:picLocks noChangeAspect="1"/>
          </p:cNvPicPr>
          <p:nvPr/>
        </p:nvPicPr>
        <p:blipFill>
          <a:blip r:embed="rId2"/>
          <a:stretch>
            <a:fillRect/>
          </a:stretch>
        </p:blipFill>
        <p:spPr>
          <a:xfrm>
            <a:off x="748593" y="1586126"/>
            <a:ext cx="7862838" cy="5227250"/>
          </a:xfrm>
          <a:prstGeom prst="rect">
            <a:avLst/>
          </a:prstGeom>
        </p:spPr>
      </p:pic>
      <p:sp>
        <p:nvSpPr>
          <p:cNvPr id="7" name="CasellaDiTesto 6">
            <a:extLst>
              <a:ext uri="{FF2B5EF4-FFF2-40B4-BE49-F238E27FC236}">
                <a16:creationId xmlns:a16="http://schemas.microsoft.com/office/drawing/2014/main" id="{882ACEAF-BF54-4822-B86D-3F01A5B52DD8}"/>
              </a:ext>
            </a:extLst>
          </p:cNvPr>
          <p:cNvSpPr txBox="1"/>
          <p:nvPr/>
        </p:nvSpPr>
        <p:spPr>
          <a:xfrm>
            <a:off x="467544" y="908720"/>
            <a:ext cx="8424936" cy="646331"/>
          </a:xfrm>
          <a:prstGeom prst="rect">
            <a:avLst/>
          </a:prstGeom>
          <a:noFill/>
        </p:spPr>
        <p:txBody>
          <a:bodyPr wrap="square" rtlCol="0">
            <a:spAutoFit/>
          </a:bodyPr>
          <a:lstStyle/>
          <a:p>
            <a:r>
              <a:rPr lang="it-IT" dirty="0"/>
              <a:t> Ecco come si presenta il risultato ottenuto con DBSCAN dopo una fase di </a:t>
            </a:r>
            <a:r>
              <a:rPr lang="it-IT" dirty="0" err="1"/>
              <a:t>postprocessing</a:t>
            </a:r>
            <a:r>
              <a:rPr lang="it-IT" dirty="0"/>
              <a:t> in cui si sono eliminati i punti di rumore:</a:t>
            </a:r>
          </a:p>
        </p:txBody>
      </p:sp>
    </p:spTree>
    <p:extLst>
      <p:ext uri="{BB962C8B-B14F-4D97-AF65-F5344CB8AC3E}">
        <p14:creationId xmlns:p14="http://schemas.microsoft.com/office/powerpoint/2010/main" val="2805342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51B41F6-93D5-48F6-8CDE-BC7CE47E6E3E}"/>
              </a:ext>
            </a:extLst>
          </p:cNvPr>
          <p:cNvSpPr txBox="1"/>
          <p:nvPr/>
        </p:nvSpPr>
        <p:spPr>
          <a:xfrm>
            <a:off x="312337" y="980728"/>
            <a:ext cx="6188489" cy="400110"/>
          </a:xfrm>
          <a:prstGeom prst="rect">
            <a:avLst/>
          </a:prstGeom>
          <a:noFill/>
        </p:spPr>
        <p:txBody>
          <a:bodyPr wrap="none" rtlCol="0">
            <a:spAutoFit/>
          </a:bodyPr>
          <a:lstStyle/>
          <a:p>
            <a:r>
              <a:rPr lang="it-IT" sz="2000" b="1" dirty="0"/>
              <a:t>CLUSTERING GERARCHICO:</a:t>
            </a:r>
            <a:r>
              <a:rPr lang="it-IT" sz="2000" dirty="0"/>
              <a:t> 2 cluster, COMPLETE LINKAGE</a:t>
            </a:r>
          </a:p>
        </p:txBody>
      </p:sp>
      <p:sp>
        <p:nvSpPr>
          <p:cNvPr id="7" name="CasellaDiTesto 6">
            <a:extLst>
              <a:ext uri="{FF2B5EF4-FFF2-40B4-BE49-F238E27FC236}">
                <a16:creationId xmlns:a16="http://schemas.microsoft.com/office/drawing/2014/main" id="{F96353AB-D6C1-4AB1-800F-2A6FB1A96608}"/>
              </a:ext>
            </a:extLst>
          </p:cNvPr>
          <p:cNvSpPr txBox="1"/>
          <p:nvPr/>
        </p:nvSpPr>
        <p:spPr>
          <a:xfrm>
            <a:off x="1521444" y="2457949"/>
            <a:ext cx="6336704" cy="4185761"/>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 Clustering model (full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1</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0.04 seconds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121 ( 57%)</a:t>
            </a:r>
          </a:p>
          <a:p>
            <a:r>
              <a:rPr lang="en-US" sz="1400" dirty="0">
                <a:solidFill>
                  <a:srgbClr val="7030A0"/>
                </a:solidFill>
                <a:latin typeface="Courier New" panose="02070309020205020404" pitchFamily="49" charset="0"/>
                <a:cs typeface="Courier New" panose="02070309020205020404" pitchFamily="49" charset="0"/>
              </a:rPr>
              <a:t>1       91 ( 43%)</a:t>
            </a:r>
          </a:p>
          <a:p>
            <a:endParaRPr lang="en-US" sz="1400" dirty="0">
              <a:solidFill>
                <a:srgbClr val="7030A0"/>
              </a:solidFill>
              <a:latin typeface="Courier New" panose="02070309020205020404" pitchFamily="49" charset="0"/>
              <a:cs typeface="Courier New" panose="02070309020205020404" pitchFamily="49" charset="0"/>
            </a:endParaRPr>
          </a:p>
        </p:txBody>
      </p:sp>
      <p:sp>
        <p:nvSpPr>
          <p:cNvPr id="8" name="CasellaDiTesto 7"/>
          <p:cNvSpPr txBox="1"/>
          <p:nvPr/>
        </p:nvSpPr>
        <p:spPr>
          <a:xfrm>
            <a:off x="500034" y="1428736"/>
            <a:ext cx="8143932" cy="830997"/>
          </a:xfrm>
          <a:prstGeom prst="rect">
            <a:avLst/>
          </a:prstGeom>
          <a:noFill/>
        </p:spPr>
        <p:txBody>
          <a:bodyPr wrap="square" rtlCol="0">
            <a:spAutoFit/>
          </a:bodyPr>
          <a:lstStyle/>
          <a:p>
            <a:r>
              <a:rPr lang="it-IT" sz="1600" dirty="0"/>
              <a:t>Per definire la distanza fra cluster è stato scelto il metodo COMPLETE LINKAGE perché ha una buona robustezza nei confronti di istanze </a:t>
            </a:r>
            <a:r>
              <a:rPr lang="it-IT" sz="1600" dirty="0" err="1"/>
              <a:t>outliers</a:t>
            </a:r>
            <a:r>
              <a:rPr lang="it-IT" sz="1600" dirty="0"/>
              <a:t> e il suo </a:t>
            </a:r>
            <a:r>
              <a:rPr lang="it-IT" sz="1600" dirty="0" err="1"/>
              <a:t>drawback</a:t>
            </a:r>
            <a:r>
              <a:rPr lang="it-IT" sz="1600" dirty="0"/>
              <a:t> – la tendenza a dividere cluster grandi – non ci impatta visto che ci interessa considerare pochi cluster.</a:t>
            </a:r>
          </a:p>
        </p:txBody>
      </p:sp>
      <p:sp>
        <p:nvSpPr>
          <p:cNvPr id="6" name="Titolo 1">
            <a:extLst>
              <a:ext uri="{FF2B5EF4-FFF2-40B4-BE49-F238E27FC236}">
                <a16:creationId xmlns:a16="http://schemas.microsoft.com/office/drawing/2014/main" id="{C0973030-EDA0-48AE-BB51-B36BFFDBD345}"/>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392579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7A408BB-22C7-4F78-A609-5733EB29B78A}"/>
              </a:ext>
            </a:extLst>
          </p:cNvPr>
          <p:cNvPicPr>
            <a:picLocks noChangeAspect="1"/>
          </p:cNvPicPr>
          <p:nvPr/>
        </p:nvPicPr>
        <p:blipFill>
          <a:blip r:embed="rId2"/>
          <a:stretch>
            <a:fillRect/>
          </a:stretch>
        </p:blipFill>
        <p:spPr>
          <a:xfrm>
            <a:off x="600764" y="1452307"/>
            <a:ext cx="8075692" cy="5309433"/>
          </a:xfrm>
          <a:prstGeom prst="rect">
            <a:avLst/>
          </a:prstGeom>
        </p:spPr>
      </p:pic>
      <p:sp>
        <p:nvSpPr>
          <p:cNvPr id="3" name="CasellaDiTesto 2">
            <a:extLst>
              <a:ext uri="{FF2B5EF4-FFF2-40B4-BE49-F238E27FC236}">
                <a16:creationId xmlns:a16="http://schemas.microsoft.com/office/drawing/2014/main" id="{0A0E4215-7736-4FA3-8434-227D7BE73353}"/>
              </a:ext>
            </a:extLst>
          </p:cNvPr>
          <p:cNvSpPr txBox="1"/>
          <p:nvPr/>
        </p:nvSpPr>
        <p:spPr>
          <a:xfrm>
            <a:off x="539552" y="836712"/>
            <a:ext cx="8603317" cy="584775"/>
          </a:xfrm>
          <a:prstGeom prst="rect">
            <a:avLst/>
          </a:prstGeom>
          <a:noFill/>
        </p:spPr>
        <p:txBody>
          <a:bodyPr wrap="none" rtlCol="0">
            <a:spAutoFit/>
          </a:bodyPr>
          <a:lstStyle/>
          <a:p>
            <a:r>
              <a:rPr lang="it-IT" dirty="0"/>
              <a:t>I risultati ottenuti sono del tutto identici a quelli dati da K-MEANS.</a:t>
            </a:r>
          </a:p>
          <a:p>
            <a:r>
              <a:rPr lang="it-IT" sz="1400" dirty="0">
                <a:solidFill>
                  <a:schemeClr val="bg1">
                    <a:lumMod val="50000"/>
                  </a:schemeClr>
                </a:solidFill>
              </a:rPr>
              <a:t>N.B. : per quanto sembri strano, non è un errore. Si è controllato varie volte di non aver confuso i file o le immagini. </a:t>
            </a:r>
            <a:endParaRPr lang="en-US" sz="1400" dirty="0">
              <a:solidFill>
                <a:schemeClr val="bg1">
                  <a:lumMod val="50000"/>
                </a:schemeClr>
              </a:solidFill>
            </a:endParaRPr>
          </a:p>
        </p:txBody>
      </p:sp>
      <p:sp>
        <p:nvSpPr>
          <p:cNvPr id="4" name="Titolo 1">
            <a:extLst>
              <a:ext uri="{FF2B5EF4-FFF2-40B4-BE49-F238E27FC236}">
                <a16:creationId xmlns:a16="http://schemas.microsoft.com/office/drawing/2014/main" id="{AE360BD4-A1B6-46F2-9A8C-FF37FC8F42B6}"/>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468294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2AECC886-D79F-4427-ACBA-01D78B26E783}"/>
              </a:ext>
            </a:extLst>
          </p:cNvPr>
          <p:cNvPicPr>
            <a:picLocks noChangeAspect="1"/>
          </p:cNvPicPr>
          <p:nvPr/>
        </p:nvPicPr>
        <p:blipFill>
          <a:blip r:embed="rId2"/>
          <a:stretch>
            <a:fillRect/>
          </a:stretch>
        </p:blipFill>
        <p:spPr>
          <a:xfrm>
            <a:off x="2133712" y="2214554"/>
            <a:ext cx="5224370" cy="4526838"/>
          </a:xfrm>
          <a:prstGeom prst="rect">
            <a:avLst/>
          </a:prstGeom>
        </p:spPr>
      </p:pic>
      <p:sp>
        <p:nvSpPr>
          <p:cNvPr id="4" name="CasellaDiTesto 3"/>
          <p:cNvSpPr txBox="1"/>
          <p:nvPr/>
        </p:nvSpPr>
        <p:spPr>
          <a:xfrm>
            <a:off x="285720" y="943560"/>
            <a:ext cx="8699456" cy="1477328"/>
          </a:xfrm>
          <a:prstGeom prst="rect">
            <a:avLst/>
          </a:prstGeom>
          <a:noFill/>
        </p:spPr>
        <p:txBody>
          <a:bodyPr wrap="square" rtlCol="0">
            <a:spAutoFit/>
          </a:bodyPr>
          <a:lstStyle/>
          <a:p>
            <a:r>
              <a:rPr lang="it-IT" dirty="0"/>
              <a:t>L’algoritmo è stato lanciato con l’intento di creare due cluster ma, come si può vedere dal </a:t>
            </a:r>
            <a:r>
              <a:rPr lang="it-IT" dirty="0" err="1"/>
              <a:t>dendrogramma</a:t>
            </a:r>
            <a:r>
              <a:rPr lang="it-IT" dirty="0"/>
              <a:t>, si potrebbero considerare altre suddivisioni.</a:t>
            </a:r>
          </a:p>
          <a:p>
            <a:endParaRPr lang="it-IT" dirty="0"/>
          </a:p>
          <a:p>
            <a:r>
              <a:rPr lang="it-IT" i="1" dirty="0"/>
              <a:t>Sarebbe opportuno? Cosa dovrebbero rappresentare? </a:t>
            </a:r>
          </a:p>
          <a:p>
            <a:r>
              <a:rPr lang="it-IT" i="1" dirty="0">
                <a:solidFill>
                  <a:schemeClr val="bg1">
                    <a:lumMod val="50000"/>
                  </a:schemeClr>
                </a:solidFill>
              </a:rPr>
              <a:t>No e niente, quindi si è lasciato perdere.</a:t>
            </a:r>
          </a:p>
        </p:txBody>
      </p:sp>
      <p:sp>
        <p:nvSpPr>
          <p:cNvPr id="5" name="Titolo 1">
            <a:extLst>
              <a:ext uri="{FF2B5EF4-FFF2-40B4-BE49-F238E27FC236}">
                <a16:creationId xmlns:a16="http://schemas.microsoft.com/office/drawing/2014/main" id="{90D544D6-5EAD-45C4-AA81-063A6A8010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DE4EF4D7-E096-480B-8D27-E8621AA5EBA9}"/>
              </a:ext>
            </a:extLst>
          </p:cNvPr>
          <p:cNvSpPr txBox="1"/>
          <p:nvPr/>
        </p:nvSpPr>
        <p:spPr>
          <a:xfrm>
            <a:off x="395536" y="1431642"/>
            <a:ext cx="8945679" cy="5093702"/>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508.19032167895875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2013,24,2015-01-16,28,2017-01-26,22,2015-09-03,21,2015-06-30,19,2016-09-28</a:t>
            </a:r>
          </a:p>
          <a:p>
            <a:r>
              <a:rPr lang="en-US" sz="1300" dirty="0">
                <a:solidFill>
                  <a:srgbClr val="7030A0"/>
                </a:solidFill>
                <a:latin typeface="Courier New" panose="02070309020205020404" pitchFamily="49" charset="0"/>
                <a:cs typeface="Courier New" panose="02070309020205020404" pitchFamily="49" charset="0"/>
              </a:rPr>
              <a:t>Cluster 1: 2013,22,2014-09-12,25,2015-09-14,30,2015-01-08,28,2015-07-07,25,2016-02-08</a:t>
            </a:r>
          </a:p>
          <a:p>
            <a:r>
              <a:rPr lang="en-US" sz="1300" dirty="0">
                <a:solidFill>
                  <a:srgbClr val="7030A0"/>
                </a:solidFill>
                <a:latin typeface="Courier New" panose="02070309020205020404" pitchFamily="49" charset="0"/>
                <a:cs typeface="Courier New" panose="02070309020205020404" pitchFamily="49" charset="0"/>
              </a:rPr>
              <a:t>Cluster 2: 2012,31,2013-06-21,25,2013-07-08,27,2013-07-18,28,2014-09-16,24,2013-06-12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(116.0)     (25.0)     (48.0)     (43.0)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err="1">
                <a:solidFill>
                  <a:srgbClr val="7030A0"/>
                </a:solidFill>
                <a:latin typeface="Courier New" panose="02070309020205020404" pitchFamily="49" charset="0"/>
                <a:cs typeface="Courier New" panose="02070309020205020404" pitchFamily="49" charset="0"/>
              </a:rPr>
              <a:t>coorte</a:t>
            </a:r>
            <a:r>
              <a:rPr lang="en-US" sz="1300" dirty="0">
                <a:solidFill>
                  <a:srgbClr val="7030A0"/>
                </a:solidFill>
                <a:latin typeface="Courier New" panose="02070309020205020404" pitchFamily="49" charset="0"/>
                <a:cs typeface="Courier New" panose="02070309020205020404" pitchFamily="49" charset="0"/>
              </a:rPr>
              <a:t>              2013       2011       2013       2012</a:t>
            </a:r>
          </a:p>
          <a:p>
            <a:r>
              <a:rPr lang="en-US" sz="1300" dirty="0">
                <a:solidFill>
                  <a:srgbClr val="7030A0"/>
                </a:solidFill>
                <a:latin typeface="Courier New" panose="02070309020205020404" pitchFamily="49" charset="0"/>
                <a:cs typeface="Courier New" panose="02070309020205020404" pitchFamily="49" charset="0"/>
              </a:rPr>
              <a:t>ASD              27.1034      26.52      26.75    27.8372</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2012-07-11 2014-07-17 2013-07-11</a:t>
            </a:r>
          </a:p>
          <a:p>
            <a:r>
              <a:rPr lang="en-US" sz="1300" dirty="0">
                <a:solidFill>
                  <a:srgbClr val="7030A0"/>
                </a:solidFill>
                <a:latin typeface="Courier New" panose="02070309020205020404" pitchFamily="49" charset="0"/>
                <a:cs typeface="Courier New" panose="02070309020205020404" pitchFamily="49" charset="0"/>
              </a:rPr>
              <a:t>ARC              24.9741      24.36    24.4375    25.9302</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2011-08-30 2014-09-15 2014-02-28</a:t>
            </a:r>
          </a:p>
          <a:p>
            <a:r>
              <a:rPr lang="en-US" sz="1300" dirty="0">
                <a:solidFill>
                  <a:srgbClr val="7030A0"/>
                </a:solidFill>
                <a:latin typeface="Courier New" panose="02070309020205020404" pitchFamily="49" charset="0"/>
                <a:cs typeface="Courier New" panose="02070309020205020404" pitchFamily="49" charset="0"/>
              </a:rPr>
              <a:t>PRG              25.9483      24.44    26.1458    26.6047</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2012-07-10 2014-09-03 2013-07-18</a:t>
            </a:r>
          </a:p>
          <a:p>
            <a:r>
              <a:rPr lang="en-US" sz="1300" dirty="0">
                <a:solidFill>
                  <a:srgbClr val="7030A0"/>
                </a:solidFill>
                <a:latin typeface="Courier New" panose="02070309020205020404" pitchFamily="49" charset="0"/>
                <a:cs typeface="Courier New" panose="02070309020205020404" pitchFamily="49" charset="0"/>
              </a:rPr>
              <a:t>ANI              27.6638      26.36    28.7917    27.1628</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2013-07-01 2015-07-14 2014-07-23</a:t>
            </a:r>
          </a:p>
          <a:p>
            <a:r>
              <a:rPr lang="en-US" sz="1300" dirty="0">
                <a:solidFill>
                  <a:srgbClr val="7030A0"/>
                </a:solidFill>
                <a:latin typeface="Courier New" panose="02070309020205020404" pitchFamily="49" charset="0"/>
                <a:cs typeface="Courier New" panose="02070309020205020404" pitchFamily="49" charset="0"/>
              </a:rPr>
              <a:t>MDL              23.3534      21.92         24    23.4651</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2014-01-14 2015-02-05 2013-09-11</a:t>
            </a:r>
          </a:p>
        </p:txBody>
      </p:sp>
    </p:spTree>
    <p:extLst>
      <p:ext uri="{BB962C8B-B14F-4D97-AF65-F5344CB8AC3E}">
        <p14:creationId xmlns:p14="http://schemas.microsoft.com/office/powerpoint/2010/main" val="181680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pic>
        <p:nvPicPr>
          <p:cNvPr id="6" name="Immagine 5">
            <a:extLst>
              <a:ext uri="{FF2B5EF4-FFF2-40B4-BE49-F238E27FC236}">
                <a16:creationId xmlns:a16="http://schemas.microsoft.com/office/drawing/2014/main" id="{DE2CB066-AB77-432F-8670-FBC5BE12C969}"/>
              </a:ext>
            </a:extLst>
          </p:cNvPr>
          <p:cNvPicPr>
            <a:picLocks noChangeAspect="1"/>
          </p:cNvPicPr>
          <p:nvPr/>
        </p:nvPicPr>
        <p:blipFill>
          <a:blip r:embed="rId2"/>
          <a:stretch>
            <a:fillRect/>
          </a:stretch>
        </p:blipFill>
        <p:spPr>
          <a:xfrm>
            <a:off x="0" y="1268760"/>
            <a:ext cx="9144000" cy="4818941"/>
          </a:xfrm>
          <a:prstGeom prst="rect">
            <a:avLst/>
          </a:prstGeom>
        </p:spPr>
      </p:pic>
      <p:sp>
        <p:nvSpPr>
          <p:cNvPr id="7" name="CasellaDiTesto 6">
            <a:extLst>
              <a:ext uri="{FF2B5EF4-FFF2-40B4-BE49-F238E27FC236}">
                <a16:creationId xmlns:a16="http://schemas.microsoft.com/office/drawing/2014/main" id="{61E23E78-97FE-41C0-B256-841146879765}"/>
              </a:ext>
            </a:extLst>
          </p:cNvPr>
          <p:cNvSpPr txBox="1"/>
          <p:nvPr/>
        </p:nvSpPr>
        <p:spPr>
          <a:xfrm>
            <a:off x="3203848" y="6167045"/>
            <a:ext cx="5832648" cy="646331"/>
          </a:xfrm>
          <a:prstGeom prst="rect">
            <a:avLst/>
          </a:prstGeom>
          <a:noFill/>
        </p:spPr>
        <p:txBody>
          <a:bodyPr wrap="square" rtlCol="0">
            <a:spAutoFit/>
          </a:bodyPr>
          <a:lstStyle/>
          <a:p>
            <a:pPr algn="just"/>
            <a:r>
              <a:rPr lang="it-IT" dirty="0"/>
              <a:t>Il risultato è sorprendente: i tre cluster hanno racchiuso quasi perfettamente tre anni di immatricolazione. </a:t>
            </a:r>
            <a:endParaRPr lang="en-US" dirty="0"/>
          </a:p>
        </p:txBody>
      </p:sp>
    </p:spTree>
    <p:extLst>
      <p:ext uri="{BB962C8B-B14F-4D97-AF65-F5344CB8AC3E}">
        <p14:creationId xmlns:p14="http://schemas.microsoft.com/office/powerpoint/2010/main" val="433196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594873" y="1503650"/>
            <a:ext cx="8945679" cy="5093702"/>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473.24837627629233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30,2011-06-15,28,2011-09-13,30,2011-06-20,30,2012-09-17,28,2011-07-05</a:t>
            </a:r>
          </a:p>
          <a:p>
            <a:r>
              <a:rPr lang="en-US" sz="1300" dirty="0">
                <a:solidFill>
                  <a:srgbClr val="7030A0"/>
                </a:solidFill>
                <a:latin typeface="Courier New" panose="02070309020205020404" pitchFamily="49" charset="0"/>
                <a:cs typeface="Courier New" panose="02070309020205020404" pitchFamily="49" charset="0"/>
              </a:rPr>
              <a:t>Cluster 1: 28,2011-07-06,26,2012-09-20,25,2011-09-23,29,2011-07-26,22,2012-07-12</a:t>
            </a:r>
          </a:p>
          <a:p>
            <a:r>
              <a:rPr lang="en-US" sz="1300" dirty="0">
                <a:solidFill>
                  <a:srgbClr val="7030A0"/>
                </a:solidFill>
                <a:latin typeface="Courier New" panose="02070309020205020404" pitchFamily="49" charset="0"/>
                <a:cs typeface="Courier New" panose="02070309020205020404" pitchFamily="49" charset="0"/>
              </a:rPr>
              <a:t>Cluster 2: 30,2014-06-13,26,2014-07-24,30,2014-09-03,31,2015-07-07,27,2014-09-09</a:t>
            </a:r>
          </a:p>
          <a:p>
            <a:r>
              <a:rPr lang="en-US" sz="1300" dirty="0">
                <a:solidFill>
                  <a:srgbClr val="7030A0"/>
                </a:solidFill>
                <a:latin typeface="Courier New" panose="02070309020205020404" pitchFamily="49" charset="0"/>
                <a:cs typeface="Courier New" panose="02070309020205020404" pitchFamily="49" charset="0"/>
              </a:rPr>
              <a:t>Cluster 3: 30,2013-09-19,30,2015-09-14,27,2014-02-04,28,2014-07-23,23,2014-02-05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(116.0)     (18.0)     (29.0)     (40.0)     (29.0)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ASD              27.1034    28.6667    26.1724     27.325    26.7586</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2011-06-15 2012-07-11 2014-06-11 2013-07-11</a:t>
            </a:r>
          </a:p>
          <a:p>
            <a:r>
              <a:rPr lang="en-US" sz="1300" dirty="0">
                <a:solidFill>
                  <a:srgbClr val="7030A0"/>
                </a:solidFill>
                <a:latin typeface="Courier New" panose="02070309020205020404" pitchFamily="49" charset="0"/>
                <a:cs typeface="Courier New" panose="02070309020205020404" pitchFamily="49" charset="0"/>
              </a:rPr>
              <a:t>ARC              24.9741    27.4444    23.4828     24.375    25.7586</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2013-06-12 2013-07-08 2014-07-24 2014-02-28</a:t>
            </a:r>
          </a:p>
          <a:p>
            <a:r>
              <a:rPr lang="en-US" sz="1300" dirty="0">
                <a:solidFill>
                  <a:srgbClr val="7030A0"/>
                </a:solidFill>
                <a:latin typeface="Courier New" panose="02070309020205020404" pitchFamily="49" charset="0"/>
                <a:cs typeface="Courier New" panose="02070309020205020404" pitchFamily="49" charset="0"/>
              </a:rPr>
              <a:t>PRG              25.9483    27.1111    24.8276     27.125    24.7241</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2011-06-20 2013-07-18 2014-09-03 2014-02-04</a:t>
            </a:r>
          </a:p>
          <a:p>
            <a:r>
              <a:rPr lang="en-US" sz="1300" dirty="0">
                <a:solidFill>
                  <a:srgbClr val="7030A0"/>
                </a:solidFill>
                <a:latin typeface="Courier New" panose="02070309020205020404" pitchFamily="49" charset="0"/>
                <a:cs typeface="Courier New" panose="02070309020205020404" pitchFamily="49" charset="0"/>
              </a:rPr>
              <a:t>ANI              27.6638    28.3333    27.9655     28.875    25.2759</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2013-01-22 2015-07-14 2015-07-07 2014-07-23</a:t>
            </a:r>
          </a:p>
          <a:p>
            <a:r>
              <a:rPr lang="en-US" sz="1300" dirty="0">
                <a:solidFill>
                  <a:srgbClr val="7030A0"/>
                </a:solidFill>
                <a:latin typeface="Courier New" panose="02070309020205020404" pitchFamily="49" charset="0"/>
                <a:cs typeface="Courier New" panose="02070309020205020404" pitchFamily="49" charset="0"/>
              </a:rPr>
              <a:t>MDL              23.3534    26.4444    21.4828     24.025    22.3793</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2013-07-03 2014-01-14 2015-02-05 2013-09-11</a:t>
            </a:r>
          </a:p>
        </p:txBody>
      </p:sp>
      <p:sp>
        <p:nvSpPr>
          <p:cNvPr id="5" name="CasellaDiTesto 4">
            <a:extLst>
              <a:ext uri="{FF2B5EF4-FFF2-40B4-BE49-F238E27FC236}">
                <a16:creationId xmlns:a16="http://schemas.microsoft.com/office/drawing/2014/main" id="{7B7DF21C-5452-4E1D-BFA6-EDA41E06C5F1}"/>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00B050"/>
                </a:solidFill>
              </a:rPr>
              <a:t>sarà possibile racchiudere ogni coorte di immatricolazione in un cluster?</a:t>
            </a:r>
            <a:endParaRPr lang="en-US" dirty="0">
              <a:solidFill>
                <a:srgbClr val="00B050"/>
              </a:solidFill>
            </a:endParaRPr>
          </a:p>
        </p:txBody>
      </p:sp>
    </p:spTree>
    <p:extLst>
      <p:ext uri="{BB962C8B-B14F-4D97-AF65-F5344CB8AC3E}">
        <p14:creationId xmlns:p14="http://schemas.microsoft.com/office/powerpoint/2010/main" val="22283940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C6D30F58-D44C-4E33-89A1-AFE94DC86623}"/>
              </a:ext>
            </a:extLst>
          </p:cNvPr>
          <p:cNvSpPr/>
          <p:nvPr/>
        </p:nvSpPr>
        <p:spPr>
          <a:xfrm>
            <a:off x="6101316" y="5517232"/>
            <a:ext cx="1800200" cy="11521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1907704" y="1531324"/>
            <a:ext cx="5351873"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Clustered Instances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0       18 ( 16%)</a:t>
            </a:r>
          </a:p>
          <a:p>
            <a:r>
              <a:rPr lang="en-US" sz="1300" dirty="0">
                <a:solidFill>
                  <a:srgbClr val="7030A0"/>
                </a:solidFill>
                <a:latin typeface="Courier New" panose="02070309020205020404" pitchFamily="49" charset="0"/>
                <a:cs typeface="Courier New" panose="02070309020205020404" pitchFamily="49" charset="0"/>
              </a:rPr>
              <a:t>1       29 ( 25%)</a:t>
            </a:r>
          </a:p>
          <a:p>
            <a:r>
              <a:rPr lang="en-US" sz="1300" dirty="0">
                <a:solidFill>
                  <a:srgbClr val="7030A0"/>
                </a:solidFill>
                <a:latin typeface="Courier New" panose="02070309020205020404" pitchFamily="49" charset="0"/>
                <a:cs typeface="Courier New" panose="02070309020205020404" pitchFamily="49" charset="0"/>
              </a:rPr>
              <a:t>2       40 ( 34%)</a:t>
            </a:r>
          </a:p>
          <a:p>
            <a:r>
              <a:rPr lang="en-US" sz="1300" dirty="0">
                <a:solidFill>
                  <a:srgbClr val="7030A0"/>
                </a:solidFill>
                <a:latin typeface="Courier New" panose="02070309020205020404" pitchFamily="49" charset="0"/>
                <a:cs typeface="Courier New" panose="02070309020205020404" pitchFamily="49" charset="0"/>
              </a:rPr>
              <a:t>3       29 ( 25%)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 attribute: </a:t>
            </a:r>
            <a:r>
              <a:rPr lang="en-US" sz="1300" dirty="0" err="1">
                <a:solidFill>
                  <a:srgbClr val="7030A0"/>
                </a:solidFill>
                <a:latin typeface="Courier New" panose="02070309020205020404" pitchFamily="49" charset="0"/>
                <a:cs typeface="Courier New" panose="02070309020205020404" pitchFamily="49" charset="0"/>
              </a:rPr>
              <a:t>coorte</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Classes to Clusters: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  0  1  2  3  &lt;-- assigned to cluster</a:t>
            </a:r>
          </a:p>
          <a:p>
            <a:r>
              <a:rPr lang="en-US" sz="1300" dirty="0">
                <a:solidFill>
                  <a:srgbClr val="7030A0"/>
                </a:solidFill>
                <a:latin typeface="Courier New" panose="02070309020205020404" pitchFamily="49" charset="0"/>
                <a:cs typeface="Courier New" panose="02070309020205020404" pitchFamily="49" charset="0"/>
              </a:rPr>
              <a:t> 10  0  3  1 | 2010</a:t>
            </a:r>
          </a:p>
          <a:p>
            <a:r>
              <a:rPr lang="en-US" sz="1300" dirty="0">
                <a:solidFill>
                  <a:srgbClr val="7030A0"/>
                </a:solidFill>
                <a:latin typeface="Courier New" panose="02070309020205020404" pitchFamily="49" charset="0"/>
                <a:cs typeface="Courier New" panose="02070309020205020404" pitchFamily="49" charset="0"/>
              </a:rPr>
              <a:t>  0 13  3  3 | 2011</a:t>
            </a:r>
          </a:p>
          <a:p>
            <a:r>
              <a:rPr lang="en-US" sz="1300" dirty="0">
                <a:solidFill>
                  <a:srgbClr val="7030A0"/>
                </a:solidFill>
                <a:latin typeface="Courier New" panose="02070309020205020404" pitchFamily="49" charset="0"/>
                <a:cs typeface="Courier New" panose="02070309020205020404" pitchFamily="49" charset="0"/>
              </a:rPr>
              <a:t>  5  5  4 23 | 2012</a:t>
            </a:r>
          </a:p>
          <a:p>
            <a:r>
              <a:rPr lang="en-US" sz="1300" dirty="0">
                <a:solidFill>
                  <a:srgbClr val="7030A0"/>
                </a:solidFill>
                <a:latin typeface="Courier New" panose="02070309020205020404" pitchFamily="49" charset="0"/>
                <a:cs typeface="Courier New" panose="02070309020205020404" pitchFamily="49" charset="0"/>
              </a:rPr>
              <a:t>  3 11 30  2 | 2013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&lt;-- 2010</a:t>
            </a:r>
          </a:p>
          <a:p>
            <a:r>
              <a:rPr lang="en-US" sz="1300" dirty="0">
                <a:solidFill>
                  <a:srgbClr val="7030A0"/>
                </a:solidFill>
                <a:latin typeface="Courier New" panose="02070309020205020404" pitchFamily="49" charset="0"/>
                <a:cs typeface="Courier New" panose="02070309020205020404" pitchFamily="49" charset="0"/>
              </a:rPr>
              <a:t>Cluster 1 &lt;-- 2011</a:t>
            </a:r>
          </a:p>
          <a:p>
            <a:r>
              <a:rPr lang="en-US" sz="1300" dirty="0">
                <a:solidFill>
                  <a:srgbClr val="7030A0"/>
                </a:solidFill>
                <a:latin typeface="Courier New" panose="02070309020205020404" pitchFamily="49" charset="0"/>
                <a:cs typeface="Courier New" panose="02070309020205020404" pitchFamily="49" charset="0"/>
              </a:rPr>
              <a:t>Cluster 2 &lt;-- 2013</a:t>
            </a:r>
          </a:p>
          <a:p>
            <a:r>
              <a:rPr lang="en-US" sz="1300" dirty="0">
                <a:solidFill>
                  <a:srgbClr val="7030A0"/>
                </a:solidFill>
                <a:latin typeface="Courier New" panose="02070309020205020404" pitchFamily="49" charset="0"/>
                <a:cs typeface="Courier New" panose="02070309020205020404" pitchFamily="49" charset="0"/>
              </a:rPr>
              <a:t>Cluster 3 &lt;-- 2012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b="1" dirty="0">
                <a:solidFill>
                  <a:srgbClr val="7030A0"/>
                </a:solidFill>
                <a:latin typeface="Courier New" panose="02070309020205020404" pitchFamily="49" charset="0"/>
                <a:cs typeface="Courier New" panose="02070309020205020404" pitchFamily="49" charset="0"/>
              </a:rPr>
              <a:t>Incorrectly clustered instances :	40.0	 </a:t>
            </a:r>
            <a:r>
              <a:rPr lang="en-US" sz="1300" b="1" dirty="0">
                <a:solidFill>
                  <a:srgbClr val="FF0000"/>
                </a:solidFill>
                <a:latin typeface="Courier New" panose="02070309020205020404" pitchFamily="49" charset="0"/>
                <a:cs typeface="Courier New" panose="02070309020205020404" pitchFamily="49" charset="0"/>
              </a:rPr>
              <a:t>34.4828 %</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8CB0D2E6-EFC1-45C2-950A-917C6D6370EB}"/>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00B050"/>
                </a:solidFill>
              </a:rPr>
              <a:t>sarà possibile racchiudere ogni coorte di immatricolazione in un cluster?</a:t>
            </a:r>
            <a:endParaRPr lang="en-US" dirty="0">
              <a:solidFill>
                <a:srgbClr val="00B050"/>
              </a:solidFill>
            </a:endParaRPr>
          </a:p>
        </p:txBody>
      </p:sp>
      <p:sp>
        <p:nvSpPr>
          <p:cNvPr id="3" name="CasellaDiTesto 2">
            <a:extLst>
              <a:ext uri="{FF2B5EF4-FFF2-40B4-BE49-F238E27FC236}">
                <a16:creationId xmlns:a16="http://schemas.microsoft.com/office/drawing/2014/main" id="{54563A3A-A1DD-43BF-94F2-8959F3BA6B0B}"/>
              </a:ext>
            </a:extLst>
          </p:cNvPr>
          <p:cNvSpPr txBox="1"/>
          <p:nvPr/>
        </p:nvSpPr>
        <p:spPr>
          <a:xfrm>
            <a:off x="6084168" y="5517232"/>
            <a:ext cx="1944216" cy="646331"/>
          </a:xfrm>
          <a:prstGeom prst="rect">
            <a:avLst/>
          </a:prstGeom>
          <a:noFill/>
        </p:spPr>
        <p:txBody>
          <a:bodyPr wrap="square" rtlCol="0">
            <a:spAutoFit/>
          </a:bodyPr>
          <a:lstStyle/>
          <a:p>
            <a:r>
              <a:rPr lang="it-IT" dirty="0"/>
              <a:t>Buono, ma si può fare di meglio?</a:t>
            </a:r>
            <a:endParaRPr lang="en-US" dirty="0"/>
          </a:p>
        </p:txBody>
      </p:sp>
    </p:spTree>
    <p:extLst>
      <p:ext uri="{BB962C8B-B14F-4D97-AF65-F5344CB8AC3E}">
        <p14:creationId xmlns:p14="http://schemas.microsoft.com/office/powerpoint/2010/main" val="2335008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3DE9891-857D-43E7-BFE1-4CB84E8A5888}"/>
              </a:ext>
            </a:extLst>
          </p:cNvPr>
          <p:cNvSpPr/>
          <p:nvPr/>
        </p:nvSpPr>
        <p:spPr>
          <a:xfrm>
            <a:off x="6516216" y="6021288"/>
            <a:ext cx="1080120"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35496" y="868650"/>
            <a:ext cx="8925520" cy="677108"/>
          </a:xfrm>
          <a:prstGeom prst="rect">
            <a:avLst/>
          </a:prstGeom>
          <a:noFill/>
        </p:spPr>
        <p:txBody>
          <a:bodyPr wrap="none" rtlCol="0">
            <a:spAutoFit/>
          </a:bodyPr>
          <a:lstStyle/>
          <a:p>
            <a:r>
              <a:rPr lang="it-IT" sz="2000" b="1" dirty="0"/>
              <a:t>Clustering gerarchico: 4 cluster,  MEAN  </a:t>
            </a:r>
            <a:r>
              <a:rPr lang="it-IT" sz="2000" dirty="0">
                <a:solidFill>
                  <a:srgbClr val="00B050"/>
                </a:solidFill>
              </a:rPr>
              <a:t>–  Racchiudere ogni </a:t>
            </a:r>
            <a:r>
              <a:rPr lang="it-IT" sz="2000" dirty="0" smtClean="0">
                <a:solidFill>
                  <a:srgbClr val="00B050"/>
                </a:solidFill>
              </a:rPr>
              <a:t>coorte </a:t>
            </a:r>
            <a:r>
              <a:rPr lang="it-IT" sz="2000" dirty="0">
                <a:solidFill>
                  <a:srgbClr val="00B050"/>
                </a:solidFill>
              </a:rPr>
              <a:t>in un cluster? </a:t>
            </a:r>
            <a:endParaRPr lang="it-IT" dirty="0">
              <a:solidFill>
                <a:srgbClr val="00B050"/>
              </a:solidFill>
            </a:endParaRPr>
          </a:p>
          <a:p>
            <a:endParaRPr lang="en-US" dirty="0">
              <a:solidFill>
                <a:srgbClr val="92D050"/>
              </a:solidFill>
            </a:endParaRPr>
          </a:p>
        </p:txBody>
      </p:sp>
      <p:sp>
        <p:nvSpPr>
          <p:cNvPr id="6" name="Rettangolo 5">
            <a:extLst>
              <a:ext uri="{FF2B5EF4-FFF2-40B4-BE49-F238E27FC236}">
                <a16:creationId xmlns:a16="http://schemas.microsoft.com/office/drawing/2014/main" id="{38850E37-17D4-4562-9BBF-FCB3E5A1C332}"/>
              </a:ext>
            </a:extLst>
          </p:cNvPr>
          <p:cNvSpPr/>
          <p:nvPr/>
        </p:nvSpPr>
        <p:spPr>
          <a:xfrm>
            <a:off x="2267744" y="1262365"/>
            <a:ext cx="8262664" cy="5262979"/>
          </a:xfrm>
          <a:prstGeom prst="rect">
            <a:avLst/>
          </a:prstGeom>
        </p:spPr>
        <p:txBody>
          <a:bodyPr wrap="square">
            <a:spAutoFit/>
          </a:bodyPr>
          <a:lstStyle/>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13 ( 11%)</a:t>
            </a:r>
          </a:p>
          <a:p>
            <a:r>
              <a:rPr lang="en-US" sz="1400" dirty="0">
                <a:solidFill>
                  <a:srgbClr val="7030A0"/>
                </a:solidFill>
                <a:latin typeface="Courier New" panose="02070309020205020404" pitchFamily="49" charset="0"/>
                <a:cs typeface="Courier New" panose="02070309020205020404" pitchFamily="49" charset="0"/>
              </a:rPr>
              <a:t>1       48 ( 41%)</a:t>
            </a:r>
          </a:p>
          <a:p>
            <a:r>
              <a:rPr lang="en-US" sz="1400" dirty="0">
                <a:solidFill>
                  <a:srgbClr val="7030A0"/>
                </a:solidFill>
                <a:latin typeface="Courier New" panose="02070309020205020404" pitchFamily="49" charset="0"/>
                <a:cs typeface="Courier New" panose="02070309020205020404" pitchFamily="49" charset="0"/>
              </a:rPr>
              <a:t>2       39 ( 34%)</a:t>
            </a:r>
          </a:p>
          <a:p>
            <a:r>
              <a:rPr lang="en-US" sz="1400" dirty="0">
                <a:solidFill>
                  <a:srgbClr val="7030A0"/>
                </a:solidFill>
                <a:latin typeface="Courier New" panose="02070309020205020404" pitchFamily="49" charset="0"/>
                <a:cs typeface="Courier New" panose="02070309020205020404" pitchFamily="49" charset="0"/>
              </a:rPr>
              <a:t>3       16 ( 14%)</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13  1  0  0 | 2010</a:t>
            </a:r>
          </a:p>
          <a:p>
            <a:r>
              <a:rPr lang="en-US" sz="1400" dirty="0">
                <a:solidFill>
                  <a:srgbClr val="7030A0"/>
                </a:solidFill>
                <a:latin typeface="Courier New" panose="02070309020205020404" pitchFamily="49" charset="0"/>
                <a:cs typeface="Courier New" panose="02070309020205020404" pitchFamily="49" charset="0"/>
              </a:rPr>
              <a:t>  0  0 11  8 | 2011</a:t>
            </a:r>
          </a:p>
          <a:p>
            <a:r>
              <a:rPr lang="en-US" sz="1400" dirty="0">
                <a:solidFill>
                  <a:srgbClr val="7030A0"/>
                </a:solidFill>
                <a:latin typeface="Courier New" panose="02070309020205020404" pitchFamily="49" charset="0"/>
                <a:cs typeface="Courier New" panose="02070309020205020404" pitchFamily="49" charset="0"/>
              </a:rPr>
              <a:t>  0  1 28  8 | 2012</a:t>
            </a:r>
          </a:p>
          <a:p>
            <a:r>
              <a:rPr lang="en-US" sz="1400" dirty="0">
                <a:solidFill>
                  <a:srgbClr val="7030A0"/>
                </a:solidFill>
                <a:latin typeface="Courier New" panose="02070309020205020404" pitchFamily="49" charset="0"/>
                <a:cs typeface="Courier New" panose="02070309020205020404" pitchFamily="49" charset="0"/>
              </a:rPr>
              <a:t>  0 46  0  0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&lt;-- 2012</a:t>
            </a:r>
          </a:p>
          <a:p>
            <a:r>
              <a:rPr lang="en-US" sz="1400" dirty="0">
                <a:solidFill>
                  <a:srgbClr val="7030A0"/>
                </a:solidFill>
                <a:latin typeface="Courier New" panose="02070309020205020404" pitchFamily="49" charset="0"/>
                <a:cs typeface="Courier New" panose="02070309020205020404" pitchFamily="49" charset="0"/>
              </a:rPr>
              <a:t>Cluster 3 &lt;-- 2011</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21.0	 </a:t>
            </a:r>
            <a:r>
              <a:rPr lang="en-US" sz="1400" b="1" dirty="0">
                <a:solidFill>
                  <a:srgbClr val="FF0000"/>
                </a:solidFill>
                <a:latin typeface="Courier New" panose="02070309020205020404" pitchFamily="49" charset="0"/>
                <a:cs typeface="Courier New" panose="02070309020205020404" pitchFamily="49" charset="0"/>
              </a:rPr>
              <a:t>18.1034 %</a:t>
            </a:r>
          </a:p>
        </p:txBody>
      </p:sp>
    </p:spTree>
    <p:extLst>
      <p:ext uri="{BB962C8B-B14F-4D97-AF65-F5344CB8AC3E}">
        <p14:creationId xmlns:p14="http://schemas.microsoft.com/office/powerpoint/2010/main" val="36705089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84CF1E-FCD9-4E84-90E4-204A4ED4AD6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3" name="CasellaDiTesto 2">
            <a:extLst>
              <a:ext uri="{FF2B5EF4-FFF2-40B4-BE49-F238E27FC236}">
                <a16:creationId xmlns:a16="http://schemas.microsoft.com/office/drawing/2014/main" id="{3CF26DA8-87E4-45B9-90DB-71C7D507C80A}"/>
              </a:ext>
            </a:extLst>
          </p:cNvPr>
          <p:cNvSpPr txBox="1"/>
          <p:nvPr/>
        </p:nvSpPr>
        <p:spPr>
          <a:xfrm>
            <a:off x="35496" y="868650"/>
            <a:ext cx="8925520" cy="677108"/>
          </a:xfrm>
          <a:prstGeom prst="rect">
            <a:avLst/>
          </a:prstGeom>
          <a:noFill/>
        </p:spPr>
        <p:txBody>
          <a:bodyPr wrap="none" rtlCol="0">
            <a:spAutoFit/>
          </a:bodyPr>
          <a:lstStyle/>
          <a:p>
            <a:r>
              <a:rPr lang="it-IT" sz="2000" b="1" dirty="0"/>
              <a:t>Clustering gerarchico: 4 cluster,  MEAN  </a:t>
            </a:r>
            <a:r>
              <a:rPr lang="it-IT" sz="2000" dirty="0">
                <a:solidFill>
                  <a:srgbClr val="00B050"/>
                </a:solidFill>
              </a:rPr>
              <a:t>–  Racchiudere ogni </a:t>
            </a:r>
            <a:r>
              <a:rPr lang="it-IT" sz="2000" dirty="0" smtClean="0">
                <a:solidFill>
                  <a:srgbClr val="00B050"/>
                </a:solidFill>
              </a:rPr>
              <a:t>coorte </a:t>
            </a:r>
            <a:r>
              <a:rPr lang="it-IT" sz="2000" dirty="0">
                <a:solidFill>
                  <a:srgbClr val="00B050"/>
                </a:solidFill>
              </a:rPr>
              <a:t>in un cluster? </a:t>
            </a:r>
            <a:endParaRPr lang="it-IT" dirty="0">
              <a:solidFill>
                <a:srgbClr val="00B050"/>
              </a:solidFill>
            </a:endParaRPr>
          </a:p>
          <a:p>
            <a:endParaRPr lang="en-US" dirty="0">
              <a:solidFill>
                <a:srgbClr val="92D050"/>
              </a:solidFill>
            </a:endParaRPr>
          </a:p>
        </p:txBody>
      </p:sp>
      <p:pic>
        <p:nvPicPr>
          <p:cNvPr id="5" name="Immagine 4">
            <a:extLst>
              <a:ext uri="{FF2B5EF4-FFF2-40B4-BE49-F238E27FC236}">
                <a16:creationId xmlns:a16="http://schemas.microsoft.com/office/drawing/2014/main" id="{8BFFACC6-58B1-4702-B9E4-4AC512DC686C}"/>
              </a:ext>
            </a:extLst>
          </p:cNvPr>
          <p:cNvPicPr>
            <a:picLocks noChangeAspect="1"/>
          </p:cNvPicPr>
          <p:nvPr/>
        </p:nvPicPr>
        <p:blipFill rotWithShape="1">
          <a:blip r:embed="rId2"/>
          <a:srcRect b="8674"/>
          <a:stretch/>
        </p:blipFill>
        <p:spPr>
          <a:xfrm>
            <a:off x="1155615" y="1556792"/>
            <a:ext cx="7429522" cy="3902955"/>
          </a:xfrm>
          <a:prstGeom prst="rect">
            <a:avLst/>
          </a:prstGeom>
        </p:spPr>
      </p:pic>
      <p:sp>
        <p:nvSpPr>
          <p:cNvPr id="4" name="Parentesi graffa chiusa 3">
            <a:extLst>
              <a:ext uri="{FF2B5EF4-FFF2-40B4-BE49-F238E27FC236}">
                <a16:creationId xmlns:a16="http://schemas.microsoft.com/office/drawing/2014/main" id="{433AE686-1FCE-4151-B906-BD07411AEEFA}"/>
              </a:ext>
            </a:extLst>
          </p:cNvPr>
          <p:cNvSpPr/>
          <p:nvPr/>
        </p:nvSpPr>
        <p:spPr>
          <a:xfrm rot="5400000">
            <a:off x="3798801" y="5204203"/>
            <a:ext cx="360040" cy="97388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Parentesi graffa chiusa 7">
            <a:extLst>
              <a:ext uri="{FF2B5EF4-FFF2-40B4-BE49-F238E27FC236}">
                <a16:creationId xmlns:a16="http://schemas.microsoft.com/office/drawing/2014/main" id="{3C009765-CBCD-4639-8F2F-20B9B6308E9F}"/>
              </a:ext>
            </a:extLst>
          </p:cNvPr>
          <p:cNvSpPr/>
          <p:nvPr/>
        </p:nvSpPr>
        <p:spPr>
          <a:xfrm rot="5400000">
            <a:off x="6369544" y="3857596"/>
            <a:ext cx="360040" cy="36670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Parentesi graffa chiusa 8">
            <a:extLst>
              <a:ext uri="{FF2B5EF4-FFF2-40B4-BE49-F238E27FC236}">
                <a16:creationId xmlns:a16="http://schemas.microsoft.com/office/drawing/2014/main" id="{38D4E0BE-2B1D-4AC0-9E80-85BE65C41883}"/>
              </a:ext>
            </a:extLst>
          </p:cNvPr>
          <p:cNvSpPr/>
          <p:nvPr/>
        </p:nvSpPr>
        <p:spPr>
          <a:xfrm rot="5400000">
            <a:off x="2358641" y="4988179"/>
            <a:ext cx="360040" cy="14059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Parentesi graffa chiusa 9">
            <a:extLst>
              <a:ext uri="{FF2B5EF4-FFF2-40B4-BE49-F238E27FC236}">
                <a16:creationId xmlns:a16="http://schemas.microsoft.com/office/drawing/2014/main" id="{06D8F6B0-DCCC-4720-8CCB-0F72A2BD72DA}"/>
              </a:ext>
            </a:extLst>
          </p:cNvPr>
          <p:cNvSpPr/>
          <p:nvPr/>
        </p:nvSpPr>
        <p:spPr>
          <a:xfrm rot="5400000">
            <a:off x="1188484" y="5323169"/>
            <a:ext cx="360040" cy="7359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asellaDiTesto 5">
            <a:extLst>
              <a:ext uri="{FF2B5EF4-FFF2-40B4-BE49-F238E27FC236}">
                <a16:creationId xmlns:a16="http://schemas.microsoft.com/office/drawing/2014/main" id="{B45761F4-C789-4EAF-A87D-4F2FBE2E8CCC}"/>
              </a:ext>
            </a:extLst>
          </p:cNvPr>
          <p:cNvSpPr txBox="1"/>
          <p:nvPr/>
        </p:nvSpPr>
        <p:spPr>
          <a:xfrm>
            <a:off x="6228184" y="5928936"/>
            <a:ext cx="1440160" cy="369332"/>
          </a:xfrm>
          <a:prstGeom prst="rect">
            <a:avLst/>
          </a:prstGeom>
          <a:noFill/>
        </p:spPr>
        <p:txBody>
          <a:bodyPr wrap="square" rtlCol="0">
            <a:spAutoFit/>
          </a:bodyPr>
          <a:lstStyle/>
          <a:p>
            <a:r>
              <a:rPr lang="it-IT" dirty="0"/>
              <a:t>2013</a:t>
            </a:r>
            <a:endParaRPr lang="en-US" dirty="0"/>
          </a:p>
        </p:txBody>
      </p:sp>
      <p:sp>
        <p:nvSpPr>
          <p:cNvPr id="11" name="CasellaDiTesto 10">
            <a:extLst>
              <a:ext uri="{FF2B5EF4-FFF2-40B4-BE49-F238E27FC236}">
                <a16:creationId xmlns:a16="http://schemas.microsoft.com/office/drawing/2014/main" id="{F5C482E3-8033-42B7-8FA6-7B068D3C14E3}"/>
              </a:ext>
            </a:extLst>
          </p:cNvPr>
          <p:cNvSpPr txBox="1"/>
          <p:nvPr/>
        </p:nvSpPr>
        <p:spPr>
          <a:xfrm>
            <a:off x="1043608" y="5928936"/>
            <a:ext cx="1440160" cy="369332"/>
          </a:xfrm>
          <a:prstGeom prst="rect">
            <a:avLst/>
          </a:prstGeom>
          <a:noFill/>
        </p:spPr>
        <p:txBody>
          <a:bodyPr wrap="square" rtlCol="0">
            <a:spAutoFit/>
          </a:bodyPr>
          <a:lstStyle/>
          <a:p>
            <a:r>
              <a:rPr lang="it-IT" dirty="0"/>
              <a:t>2010</a:t>
            </a:r>
            <a:endParaRPr lang="en-US" dirty="0"/>
          </a:p>
        </p:txBody>
      </p:sp>
      <p:sp>
        <p:nvSpPr>
          <p:cNvPr id="12" name="CasellaDiTesto 11">
            <a:extLst>
              <a:ext uri="{FF2B5EF4-FFF2-40B4-BE49-F238E27FC236}">
                <a16:creationId xmlns:a16="http://schemas.microsoft.com/office/drawing/2014/main" id="{6408B78C-0EE1-45D6-BA53-EB67F4A83336}"/>
              </a:ext>
            </a:extLst>
          </p:cNvPr>
          <p:cNvSpPr txBox="1"/>
          <p:nvPr/>
        </p:nvSpPr>
        <p:spPr>
          <a:xfrm>
            <a:off x="2182131" y="5928936"/>
            <a:ext cx="1440160" cy="369332"/>
          </a:xfrm>
          <a:prstGeom prst="rect">
            <a:avLst/>
          </a:prstGeom>
          <a:noFill/>
        </p:spPr>
        <p:txBody>
          <a:bodyPr wrap="square" rtlCol="0">
            <a:spAutoFit/>
          </a:bodyPr>
          <a:lstStyle/>
          <a:p>
            <a:r>
              <a:rPr lang="it-IT" dirty="0"/>
              <a:t>2011</a:t>
            </a:r>
            <a:endParaRPr lang="en-US" dirty="0"/>
          </a:p>
        </p:txBody>
      </p:sp>
      <p:sp>
        <p:nvSpPr>
          <p:cNvPr id="13" name="CasellaDiTesto 12">
            <a:extLst>
              <a:ext uri="{FF2B5EF4-FFF2-40B4-BE49-F238E27FC236}">
                <a16:creationId xmlns:a16="http://schemas.microsoft.com/office/drawing/2014/main" id="{774B6CA8-9F86-4BFB-85BC-8C7390FA9578}"/>
              </a:ext>
            </a:extLst>
          </p:cNvPr>
          <p:cNvSpPr txBox="1"/>
          <p:nvPr/>
        </p:nvSpPr>
        <p:spPr>
          <a:xfrm>
            <a:off x="3707904" y="5928936"/>
            <a:ext cx="1440160" cy="369332"/>
          </a:xfrm>
          <a:prstGeom prst="rect">
            <a:avLst/>
          </a:prstGeom>
          <a:noFill/>
        </p:spPr>
        <p:txBody>
          <a:bodyPr wrap="square" rtlCol="0">
            <a:spAutoFit/>
          </a:bodyPr>
          <a:lstStyle/>
          <a:p>
            <a:r>
              <a:rPr lang="it-IT" dirty="0"/>
              <a:t>2012</a:t>
            </a:r>
            <a:endParaRPr lang="en-US" dirty="0"/>
          </a:p>
        </p:txBody>
      </p:sp>
    </p:spTree>
    <p:extLst>
      <p:ext uri="{BB962C8B-B14F-4D97-AF65-F5344CB8AC3E}">
        <p14:creationId xmlns:p14="http://schemas.microsoft.com/office/powerpoint/2010/main" val="1441092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8" name="CasellaDiTesto 7">
            <a:extLst>
              <a:ext uri="{FF2B5EF4-FFF2-40B4-BE49-F238E27FC236}">
                <a16:creationId xmlns:a16="http://schemas.microsoft.com/office/drawing/2014/main" id="{E149416A-4211-4305-B846-7B8B2A1F09D9}"/>
              </a:ext>
            </a:extLst>
          </p:cNvPr>
          <p:cNvSpPr txBox="1"/>
          <p:nvPr/>
        </p:nvSpPr>
        <p:spPr>
          <a:xfrm>
            <a:off x="107504" y="862261"/>
            <a:ext cx="8877672" cy="1600438"/>
          </a:xfrm>
          <a:prstGeom prst="rect">
            <a:avLst/>
          </a:prstGeom>
          <a:noFill/>
        </p:spPr>
        <p:txBody>
          <a:bodyPr wrap="square" rtlCol="0">
            <a:spAutoFit/>
          </a:bodyPr>
          <a:lstStyle/>
          <a:p>
            <a:pPr algn="just"/>
            <a:r>
              <a:rPr lang="it-IT" sz="1600" dirty="0"/>
              <a:t>Sembrerebbe tutto molto bello, ma la descrizione visiva del </a:t>
            </a:r>
            <a:r>
              <a:rPr lang="it-IT" sz="1600" dirty="0" err="1"/>
              <a:t>clustering</a:t>
            </a:r>
            <a:r>
              <a:rPr lang="it-IT" sz="1600" dirty="0"/>
              <a:t> mostra che gli attributi che più hanno influenzato il risultato siano le date, che sono interessanti fino ad un certo punto in questo tipo di interpretazione delle suddivisioni ottenute.</a:t>
            </a:r>
          </a:p>
          <a:p>
            <a:pPr algn="just"/>
            <a:endParaRPr lang="it-IT" sz="1600" dirty="0"/>
          </a:p>
          <a:p>
            <a:pPr algn="just"/>
            <a:r>
              <a:rPr lang="it-IT" sz="1600" dirty="0"/>
              <a:t>Si potrebbe quindi intuire che non ci siano correlazioni fra i voti ottenuti e la coorte di immatricolazione…</a:t>
            </a:r>
          </a:p>
          <a:p>
            <a:pPr algn="just"/>
            <a:endParaRPr lang="en-US" sz="1600" dirty="0"/>
          </a:p>
        </p:txBody>
      </p:sp>
      <p:sp>
        <p:nvSpPr>
          <p:cNvPr id="9" name="CasellaDiTesto 8">
            <a:extLst>
              <a:ext uri="{FF2B5EF4-FFF2-40B4-BE49-F238E27FC236}">
                <a16:creationId xmlns:a16="http://schemas.microsoft.com/office/drawing/2014/main" id="{B234C5EC-5839-4BDF-BB7E-F2C7D2D82B18}"/>
              </a:ext>
            </a:extLst>
          </p:cNvPr>
          <p:cNvSpPr txBox="1"/>
          <p:nvPr/>
        </p:nvSpPr>
        <p:spPr>
          <a:xfrm>
            <a:off x="3111152" y="6474822"/>
            <a:ext cx="8229600" cy="338554"/>
          </a:xfrm>
          <a:prstGeom prst="rect">
            <a:avLst/>
          </a:prstGeom>
          <a:noFill/>
        </p:spPr>
        <p:txBody>
          <a:bodyPr wrap="square" rtlCol="0">
            <a:spAutoFit/>
          </a:bodyPr>
          <a:lstStyle/>
          <a:p>
            <a:pPr algn="ctr"/>
            <a:r>
              <a:rPr lang="it-IT" sz="1600" i="1" dirty="0">
                <a:solidFill>
                  <a:srgbClr val="00B050"/>
                </a:solidFill>
              </a:rPr>
              <a:t>… ma tanto vale togliersi comunque il dubbio</a:t>
            </a:r>
            <a:endParaRPr lang="en-US" sz="1600" i="1" dirty="0">
              <a:solidFill>
                <a:srgbClr val="00B050"/>
              </a:solidFill>
            </a:endParaRPr>
          </a:p>
        </p:txBody>
      </p:sp>
      <p:pic>
        <p:nvPicPr>
          <p:cNvPr id="10" name="Immagine 9">
            <a:extLst>
              <a:ext uri="{FF2B5EF4-FFF2-40B4-BE49-F238E27FC236}">
                <a16:creationId xmlns:a16="http://schemas.microsoft.com/office/drawing/2014/main" id="{F9381A52-75F1-49C6-924F-22ADD7F690A9}"/>
              </a:ext>
            </a:extLst>
          </p:cNvPr>
          <p:cNvPicPr>
            <a:picLocks noChangeAspect="1"/>
          </p:cNvPicPr>
          <p:nvPr/>
        </p:nvPicPr>
        <p:blipFill>
          <a:blip r:embed="rId2"/>
          <a:stretch>
            <a:fillRect/>
          </a:stretch>
        </p:blipFill>
        <p:spPr>
          <a:xfrm>
            <a:off x="323528" y="2259802"/>
            <a:ext cx="8568952" cy="4193534"/>
          </a:xfrm>
          <a:prstGeom prst="rect">
            <a:avLst/>
          </a:prstGeom>
        </p:spPr>
      </p:pic>
    </p:spTree>
    <p:extLst>
      <p:ext uri="{BB962C8B-B14F-4D97-AF65-F5344CB8AC3E}">
        <p14:creationId xmlns:p14="http://schemas.microsoft.com/office/powerpoint/2010/main" val="20885992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1187624" y="1727805"/>
            <a:ext cx="8945679" cy="4293483"/>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11</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21.816736314540037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30,31,30,23,25</a:t>
            </a:r>
          </a:p>
          <a:p>
            <a:r>
              <a:rPr lang="en-US" sz="1300" dirty="0">
                <a:solidFill>
                  <a:srgbClr val="7030A0"/>
                </a:solidFill>
                <a:latin typeface="Courier New" panose="02070309020205020404" pitchFamily="49" charset="0"/>
                <a:cs typeface="Courier New" panose="02070309020205020404" pitchFamily="49" charset="0"/>
              </a:rPr>
              <a:t>Cluster 1: 25,25,21,30,20</a:t>
            </a:r>
          </a:p>
          <a:p>
            <a:r>
              <a:rPr lang="en-US" sz="1300" dirty="0">
                <a:solidFill>
                  <a:srgbClr val="7030A0"/>
                </a:solidFill>
                <a:latin typeface="Courier New" panose="02070309020205020404" pitchFamily="49" charset="0"/>
                <a:cs typeface="Courier New" panose="02070309020205020404" pitchFamily="49" charset="0"/>
              </a:rPr>
              <a:t>Cluster 2: 26,20,28,25,23</a:t>
            </a:r>
          </a:p>
          <a:p>
            <a:r>
              <a:rPr lang="en-US" sz="1300" dirty="0">
                <a:solidFill>
                  <a:srgbClr val="7030A0"/>
                </a:solidFill>
                <a:latin typeface="Courier New" panose="02070309020205020404" pitchFamily="49" charset="0"/>
                <a:cs typeface="Courier New" panose="02070309020205020404" pitchFamily="49" charset="0"/>
              </a:rPr>
              <a:t>Cluster 3: 26,24,23,30,30</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(116.0)     (36.0)     (22.0)     (29.0)     (29.0)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ASD            27.1034         30    24.7727    25.1724    27.2069</a:t>
            </a:r>
          </a:p>
          <a:p>
            <a:r>
              <a:rPr lang="en-US" sz="1300" dirty="0">
                <a:solidFill>
                  <a:srgbClr val="7030A0"/>
                </a:solidFill>
                <a:latin typeface="Courier New" panose="02070309020205020404" pitchFamily="49" charset="0"/>
                <a:cs typeface="Courier New" panose="02070309020205020404" pitchFamily="49" charset="0"/>
              </a:rPr>
              <a:t>ARC            24.9741    27.8333    23.9091    20.5172    26.6897</a:t>
            </a:r>
          </a:p>
          <a:p>
            <a:r>
              <a:rPr lang="en-US" sz="1300" dirty="0">
                <a:solidFill>
                  <a:srgbClr val="7030A0"/>
                </a:solidFill>
                <a:latin typeface="Courier New" panose="02070309020205020404" pitchFamily="49" charset="0"/>
                <a:cs typeface="Courier New" panose="02070309020205020404" pitchFamily="49" charset="0"/>
              </a:rPr>
              <a:t>PRG            25.9483      28.75    21.8636     27.069    24.4483</a:t>
            </a:r>
          </a:p>
          <a:p>
            <a:r>
              <a:rPr lang="en-US" sz="1300" dirty="0">
                <a:solidFill>
                  <a:srgbClr val="7030A0"/>
                </a:solidFill>
                <a:latin typeface="Courier New" panose="02070309020205020404" pitchFamily="49" charset="0"/>
                <a:cs typeface="Courier New" panose="02070309020205020404" pitchFamily="49" charset="0"/>
              </a:rPr>
              <a:t>ANI            27.6638       29.5    25.1818    27.5172    27.4138</a:t>
            </a:r>
          </a:p>
          <a:p>
            <a:r>
              <a:rPr lang="en-US" sz="1300" dirty="0">
                <a:solidFill>
                  <a:srgbClr val="7030A0"/>
                </a:solidFill>
                <a:latin typeface="Courier New" panose="02070309020205020404" pitchFamily="49" charset="0"/>
                <a:cs typeface="Courier New" panose="02070309020205020404" pitchFamily="49" charset="0"/>
              </a:rPr>
              <a:t>MDL            23.3534    25.4167    19.6818    22.1034    24.8276</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7B7DF21C-5452-4E1D-BFA6-EDA41E06C5F1}"/>
              </a:ext>
            </a:extLst>
          </p:cNvPr>
          <p:cNvSpPr txBox="1"/>
          <p:nvPr/>
        </p:nvSpPr>
        <p:spPr>
          <a:xfrm>
            <a:off x="35496" y="868650"/>
            <a:ext cx="576542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 ignorati attributi relativi alle date</a:t>
            </a:r>
            <a:endParaRPr lang="en-US" dirty="0">
              <a:solidFill>
                <a:srgbClr val="92D050"/>
              </a:solidFill>
            </a:endParaRPr>
          </a:p>
        </p:txBody>
      </p:sp>
    </p:spTree>
    <p:extLst>
      <p:ext uri="{BB962C8B-B14F-4D97-AF65-F5344CB8AC3E}">
        <p14:creationId xmlns:p14="http://schemas.microsoft.com/office/powerpoint/2010/main" val="966095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C7322AFE-EC58-47D4-BD95-F6781A42FE3A}"/>
              </a:ext>
            </a:extLst>
          </p:cNvPr>
          <p:cNvSpPr/>
          <p:nvPr/>
        </p:nvSpPr>
        <p:spPr>
          <a:xfrm>
            <a:off x="6372200" y="5448092"/>
            <a:ext cx="1368152" cy="11010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2194439" y="1484784"/>
            <a:ext cx="5351873"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Clustered Instances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0       36 ( 31%)</a:t>
            </a:r>
          </a:p>
          <a:p>
            <a:r>
              <a:rPr lang="en-US" sz="1300" dirty="0">
                <a:solidFill>
                  <a:srgbClr val="7030A0"/>
                </a:solidFill>
                <a:latin typeface="Courier New" panose="02070309020205020404" pitchFamily="49" charset="0"/>
                <a:cs typeface="Courier New" panose="02070309020205020404" pitchFamily="49" charset="0"/>
              </a:rPr>
              <a:t>1       22 ( 19%)</a:t>
            </a:r>
          </a:p>
          <a:p>
            <a:r>
              <a:rPr lang="en-US" sz="1300" dirty="0">
                <a:solidFill>
                  <a:srgbClr val="7030A0"/>
                </a:solidFill>
                <a:latin typeface="Courier New" panose="02070309020205020404" pitchFamily="49" charset="0"/>
                <a:cs typeface="Courier New" panose="02070309020205020404" pitchFamily="49" charset="0"/>
              </a:rPr>
              <a:t>2       29 ( 25%)</a:t>
            </a:r>
          </a:p>
          <a:p>
            <a:r>
              <a:rPr lang="en-US" sz="1300" dirty="0">
                <a:solidFill>
                  <a:srgbClr val="7030A0"/>
                </a:solidFill>
                <a:latin typeface="Courier New" panose="02070309020205020404" pitchFamily="49" charset="0"/>
                <a:cs typeface="Courier New" panose="02070309020205020404" pitchFamily="49" charset="0"/>
              </a:rPr>
              <a:t>3       29 ( 25%)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 attribute: </a:t>
            </a:r>
            <a:r>
              <a:rPr lang="en-US" sz="1300" dirty="0" err="1">
                <a:solidFill>
                  <a:srgbClr val="7030A0"/>
                </a:solidFill>
                <a:latin typeface="Courier New" panose="02070309020205020404" pitchFamily="49" charset="0"/>
                <a:cs typeface="Courier New" panose="02070309020205020404" pitchFamily="49" charset="0"/>
              </a:rPr>
              <a:t>coorte</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Classes to Clusters: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  0  1  2  3  &lt;-- assigned to cluster</a:t>
            </a:r>
          </a:p>
          <a:p>
            <a:r>
              <a:rPr lang="en-US" sz="1300" dirty="0">
                <a:solidFill>
                  <a:srgbClr val="7030A0"/>
                </a:solidFill>
                <a:latin typeface="Courier New" panose="02070309020205020404" pitchFamily="49" charset="0"/>
                <a:cs typeface="Courier New" panose="02070309020205020404" pitchFamily="49" charset="0"/>
              </a:rPr>
              <a:t>  6  2  0  6 | 2010</a:t>
            </a:r>
          </a:p>
          <a:p>
            <a:r>
              <a:rPr lang="en-US" sz="1300" dirty="0">
                <a:solidFill>
                  <a:srgbClr val="7030A0"/>
                </a:solidFill>
                <a:latin typeface="Courier New" panose="02070309020205020404" pitchFamily="49" charset="0"/>
                <a:cs typeface="Courier New" panose="02070309020205020404" pitchFamily="49" charset="0"/>
              </a:rPr>
              <a:t>  4 10  2  3 | 2011</a:t>
            </a:r>
          </a:p>
          <a:p>
            <a:r>
              <a:rPr lang="en-US" sz="1300" dirty="0">
                <a:solidFill>
                  <a:srgbClr val="7030A0"/>
                </a:solidFill>
                <a:latin typeface="Courier New" panose="02070309020205020404" pitchFamily="49" charset="0"/>
                <a:cs typeface="Courier New" panose="02070309020205020404" pitchFamily="49" charset="0"/>
              </a:rPr>
              <a:t> 13  7 10  7 | 2012</a:t>
            </a:r>
          </a:p>
          <a:p>
            <a:r>
              <a:rPr lang="en-US" sz="1300" dirty="0">
                <a:solidFill>
                  <a:srgbClr val="7030A0"/>
                </a:solidFill>
                <a:latin typeface="Courier New" panose="02070309020205020404" pitchFamily="49" charset="0"/>
                <a:cs typeface="Courier New" panose="02070309020205020404" pitchFamily="49" charset="0"/>
              </a:rPr>
              <a:t> 13  3 17 13 | 2013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&lt;-- 2012</a:t>
            </a:r>
          </a:p>
          <a:p>
            <a:r>
              <a:rPr lang="en-US" sz="1300" dirty="0">
                <a:solidFill>
                  <a:srgbClr val="7030A0"/>
                </a:solidFill>
                <a:latin typeface="Courier New" panose="02070309020205020404" pitchFamily="49" charset="0"/>
                <a:cs typeface="Courier New" panose="02070309020205020404" pitchFamily="49" charset="0"/>
              </a:rPr>
              <a:t>Cluster 1 &lt;-- 2011</a:t>
            </a:r>
          </a:p>
          <a:p>
            <a:r>
              <a:rPr lang="en-US" sz="1300" dirty="0">
                <a:solidFill>
                  <a:srgbClr val="7030A0"/>
                </a:solidFill>
                <a:latin typeface="Courier New" panose="02070309020205020404" pitchFamily="49" charset="0"/>
                <a:cs typeface="Courier New" panose="02070309020205020404" pitchFamily="49" charset="0"/>
              </a:rPr>
              <a:t>Cluster 2 &lt;-- 2013</a:t>
            </a:r>
          </a:p>
          <a:p>
            <a:r>
              <a:rPr lang="en-US" sz="1300" dirty="0">
                <a:solidFill>
                  <a:srgbClr val="7030A0"/>
                </a:solidFill>
                <a:latin typeface="Courier New" panose="02070309020205020404" pitchFamily="49" charset="0"/>
                <a:cs typeface="Courier New" panose="02070309020205020404" pitchFamily="49" charset="0"/>
              </a:rPr>
              <a:t>Cluster 3 &lt;-- 2010</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b="1" dirty="0">
                <a:solidFill>
                  <a:srgbClr val="7030A0"/>
                </a:solidFill>
                <a:latin typeface="Courier New" panose="02070309020205020404" pitchFamily="49" charset="0"/>
                <a:cs typeface="Courier New" panose="02070309020205020404" pitchFamily="49" charset="0"/>
              </a:rPr>
              <a:t>Incorrectly clustered instances :	70.0	 </a:t>
            </a:r>
            <a:r>
              <a:rPr lang="en-US" sz="1300" b="1" dirty="0">
                <a:solidFill>
                  <a:srgbClr val="FF0000"/>
                </a:solidFill>
                <a:latin typeface="Courier New" panose="02070309020205020404" pitchFamily="49" charset="0"/>
                <a:cs typeface="Courier New" panose="02070309020205020404" pitchFamily="49" charset="0"/>
              </a:rPr>
              <a:t>60.3448 %</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8D769F40-A6F4-4A96-BF35-D7AE9D6BAD28}"/>
              </a:ext>
            </a:extLst>
          </p:cNvPr>
          <p:cNvSpPr txBox="1"/>
          <p:nvPr/>
        </p:nvSpPr>
        <p:spPr>
          <a:xfrm>
            <a:off x="35496" y="868650"/>
            <a:ext cx="5949770" cy="954107"/>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 ignorati attributi relativi alle date</a:t>
            </a:r>
            <a:endParaRPr lang="it-IT" dirty="0"/>
          </a:p>
          <a:p>
            <a:endParaRPr lang="it-IT" dirty="0"/>
          </a:p>
          <a:p>
            <a:endParaRPr lang="en-US" dirty="0">
              <a:solidFill>
                <a:srgbClr val="92D050"/>
              </a:solidFill>
            </a:endParaRPr>
          </a:p>
        </p:txBody>
      </p:sp>
      <p:sp>
        <p:nvSpPr>
          <p:cNvPr id="3" name="CasellaDiTesto 2">
            <a:extLst>
              <a:ext uri="{FF2B5EF4-FFF2-40B4-BE49-F238E27FC236}">
                <a16:creationId xmlns:a16="http://schemas.microsoft.com/office/drawing/2014/main" id="{5DDA0D31-14BD-4BBE-8C2F-2162C277F86F}"/>
              </a:ext>
            </a:extLst>
          </p:cNvPr>
          <p:cNvSpPr txBox="1"/>
          <p:nvPr/>
        </p:nvSpPr>
        <p:spPr>
          <a:xfrm>
            <a:off x="6444209" y="5448092"/>
            <a:ext cx="1584175" cy="646331"/>
          </a:xfrm>
          <a:prstGeom prst="rect">
            <a:avLst/>
          </a:prstGeom>
          <a:noFill/>
        </p:spPr>
        <p:txBody>
          <a:bodyPr wrap="square" rtlCol="0">
            <a:spAutoFit/>
          </a:bodyPr>
          <a:lstStyle/>
          <a:p>
            <a:r>
              <a:rPr lang="it-IT" dirty="0"/>
              <a:t>L’intuizione era corretta</a:t>
            </a:r>
            <a:endParaRPr lang="en-US" dirty="0"/>
          </a:p>
        </p:txBody>
      </p:sp>
    </p:spTree>
    <p:extLst>
      <p:ext uri="{BB962C8B-B14F-4D97-AF65-F5344CB8AC3E}">
        <p14:creationId xmlns:p14="http://schemas.microsoft.com/office/powerpoint/2010/main" val="3421947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429933" y="1484784"/>
            <a:ext cx="8390539" cy="5447645"/>
          </a:xfrm>
          <a:prstGeom prst="rect">
            <a:avLst/>
          </a:prstGeom>
          <a:noFill/>
        </p:spPr>
        <p:txBody>
          <a:bodyPr wrap="square" rtlCol="0">
            <a:spAutoFit/>
          </a:bodyPr>
          <a:lstStyle/>
          <a:p>
            <a:r>
              <a:rPr lang="en-US" sz="1200" dirty="0">
                <a:solidFill>
                  <a:srgbClr val="7030A0"/>
                </a:solidFill>
                <a:latin typeface="Courier New" panose="02070309020205020404" pitchFamily="49" charset="0"/>
                <a:cs typeface="Courier New" panose="02070309020205020404" pitchFamily="49" charset="0"/>
              </a:rPr>
              <a:t>DBSCAN clustering results</a:t>
            </a:r>
          </a:p>
          <a:p>
            <a:r>
              <a:rPr lang="en-US" sz="1200" dirty="0">
                <a:solidFill>
                  <a:srgbClr val="7030A0"/>
                </a:solidFill>
                <a:latin typeface="Courier New" panose="02070309020205020404" pitchFamily="49" charset="0"/>
                <a:cs typeface="Courier New" panose="02070309020205020404" pitchFamily="49" charset="0"/>
              </a:rPr>
              <a:t>========================================================================================</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Clustered </a:t>
            </a:r>
            <a:r>
              <a:rPr lang="en-US" sz="1200" dirty="0" err="1">
                <a:solidFill>
                  <a:srgbClr val="7030A0"/>
                </a:solidFill>
                <a:latin typeface="Courier New" panose="02070309020205020404" pitchFamily="49" charset="0"/>
                <a:cs typeface="Courier New" panose="02070309020205020404" pitchFamily="49" charset="0"/>
              </a:rPr>
              <a:t>DataObjects</a:t>
            </a:r>
            <a:r>
              <a:rPr lang="en-US" sz="1200" dirty="0">
                <a:solidFill>
                  <a:srgbClr val="7030A0"/>
                </a:solidFill>
                <a:latin typeface="Courier New" panose="02070309020205020404" pitchFamily="49" charset="0"/>
                <a:cs typeface="Courier New" panose="02070309020205020404" pitchFamily="49" charset="0"/>
              </a:rPr>
              <a:t>: 116</a:t>
            </a:r>
          </a:p>
          <a:p>
            <a:r>
              <a:rPr lang="en-US" sz="1200" dirty="0">
                <a:solidFill>
                  <a:srgbClr val="7030A0"/>
                </a:solidFill>
                <a:latin typeface="Courier New" panose="02070309020205020404" pitchFamily="49" charset="0"/>
                <a:cs typeface="Courier New" panose="02070309020205020404" pitchFamily="49" charset="0"/>
              </a:rPr>
              <a:t>Number of attributes: 11</a:t>
            </a:r>
          </a:p>
          <a:p>
            <a:r>
              <a:rPr lang="en-US" sz="1200" dirty="0">
                <a:solidFill>
                  <a:srgbClr val="7030A0"/>
                </a:solidFill>
                <a:latin typeface="Courier New" panose="02070309020205020404" pitchFamily="49" charset="0"/>
                <a:cs typeface="Courier New" panose="02070309020205020404" pitchFamily="49" charset="0"/>
              </a:rPr>
              <a:t>Epsilon: 5.0; </a:t>
            </a:r>
            <a:r>
              <a:rPr lang="en-US" sz="1200" dirty="0" err="1">
                <a:solidFill>
                  <a:srgbClr val="7030A0"/>
                </a:solidFill>
                <a:latin typeface="Courier New" panose="02070309020205020404" pitchFamily="49" charset="0"/>
                <a:cs typeface="Courier New" panose="02070309020205020404" pitchFamily="49" charset="0"/>
              </a:rPr>
              <a:t>minPoints</a:t>
            </a:r>
            <a:r>
              <a:rPr lang="en-US" sz="1200" dirty="0">
                <a:solidFill>
                  <a:srgbClr val="7030A0"/>
                </a:solidFill>
                <a:latin typeface="Courier New" panose="02070309020205020404" pitchFamily="49" charset="0"/>
                <a:cs typeface="Courier New" panose="02070309020205020404" pitchFamily="49" charset="0"/>
              </a:rPr>
              <a:t>: 4</a:t>
            </a:r>
          </a:p>
          <a:p>
            <a:r>
              <a:rPr lang="en-US" sz="1200" dirty="0">
                <a:solidFill>
                  <a:srgbClr val="7030A0"/>
                </a:solidFill>
                <a:latin typeface="Courier New" panose="02070309020205020404" pitchFamily="49" charset="0"/>
                <a:cs typeface="Courier New" panose="02070309020205020404" pitchFamily="49" charset="0"/>
              </a:rPr>
              <a:t>Distance-type: </a:t>
            </a:r>
          </a:p>
          <a:p>
            <a:r>
              <a:rPr lang="en-US" sz="1200" dirty="0">
                <a:solidFill>
                  <a:srgbClr val="7030A0"/>
                </a:solidFill>
                <a:latin typeface="Courier New" panose="02070309020205020404" pitchFamily="49" charset="0"/>
                <a:cs typeface="Courier New" panose="02070309020205020404" pitchFamily="49" charset="0"/>
              </a:rPr>
              <a:t>Number of generated clusters: 1</a:t>
            </a:r>
          </a:p>
          <a:p>
            <a:r>
              <a:rPr lang="en-US" sz="1200" dirty="0">
                <a:solidFill>
                  <a:srgbClr val="7030A0"/>
                </a:solidFill>
                <a:latin typeface="Courier New" panose="02070309020205020404" pitchFamily="49" charset="0"/>
                <a:cs typeface="Courier New" panose="02070309020205020404" pitchFamily="49" charset="0"/>
              </a:rPr>
              <a:t>Elapsed time: .0</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  0.) 2010,22,2011-06-15,24,2014-01-28,21,2012-02-23,19,2013-07-18,24,2012-  --&gt;  NOISE</a:t>
            </a:r>
          </a:p>
          <a:p>
            <a:r>
              <a:rPr lang="en-US" sz="1200" dirty="0">
                <a:solidFill>
                  <a:srgbClr val="7030A0"/>
                </a:solidFill>
                <a:latin typeface="Courier New" panose="02070309020205020404" pitchFamily="49" charset="0"/>
                <a:cs typeface="Courier New" panose="02070309020205020404" pitchFamily="49" charset="0"/>
              </a:rPr>
              <a:t>(  1.) 2010,28,2011-07-06,26,2012-09-20,25,2011-09-23,29,2011-07-26,22,2012-  --&gt;  0</a:t>
            </a:r>
          </a:p>
          <a:p>
            <a:r>
              <a:rPr lang="en-US" sz="1200" dirty="0">
                <a:solidFill>
                  <a:srgbClr val="7030A0"/>
                </a:solidFill>
                <a:latin typeface="Courier New" panose="02070309020205020404" pitchFamily="49" charset="0"/>
                <a:cs typeface="Courier New" panose="02070309020205020404" pitchFamily="49" charset="0"/>
              </a:rPr>
              <a:t>(  2.) 2010,31,2011-06-15,30,2011-08-30,28,2011-06-20,28,2012-02-22,30,2011-  --&gt;  0</a:t>
            </a:r>
          </a:p>
          <a:p>
            <a:r>
              <a:rPr lang="it-IT" sz="1200" dirty="0">
                <a:solidFill>
                  <a:srgbClr val="7030A0"/>
                </a:solidFill>
                <a:latin typeface="Courier New" panose="02070309020205020404" pitchFamily="49" charset="0"/>
                <a:cs typeface="Courier New" panose="02070309020205020404" pitchFamily="49" charset="0"/>
              </a:rPr>
              <a:t>…</a:t>
            </a:r>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(113.) 2013,30,2014-07-17,31,2015-06-16,26,2014-07-28,30,2016-06-21,25,2016-  --&gt;  0</a:t>
            </a:r>
          </a:p>
          <a:p>
            <a:r>
              <a:rPr lang="en-US" sz="1200" dirty="0">
                <a:solidFill>
                  <a:srgbClr val="7030A0"/>
                </a:solidFill>
                <a:latin typeface="Courier New" panose="02070309020205020404" pitchFamily="49" charset="0"/>
                <a:cs typeface="Courier New" panose="02070309020205020404" pitchFamily="49" charset="0"/>
              </a:rPr>
              <a:t>(114.) 2013,26,2014-06-11,25,2016-07-18,23,2015-02-23,23,2015-09-22,27,2016-  --&gt;  NOISE</a:t>
            </a:r>
          </a:p>
          <a:p>
            <a:r>
              <a:rPr lang="en-US" sz="1200" dirty="0">
                <a:solidFill>
                  <a:srgbClr val="7030A0"/>
                </a:solidFill>
                <a:latin typeface="Courier New" panose="02070309020205020404" pitchFamily="49" charset="0"/>
                <a:cs typeface="Courier New" panose="02070309020205020404" pitchFamily="49" charset="0"/>
              </a:rPr>
              <a:t>(115.) 2013,27,2014-09-12,28,2015-02-13,26,2015-01-08,30,2014-06-10,24,2014-  --&gt;  0</a:t>
            </a:r>
          </a:p>
          <a:p>
            <a:endParaRPr lang="en-US" sz="1200" dirty="0">
              <a:solidFill>
                <a:srgbClr val="7030A0"/>
              </a:solidFill>
              <a:latin typeface="Courier New" panose="02070309020205020404" pitchFamily="49" charset="0"/>
              <a:cs typeface="Courier New" panose="02070309020205020404" pitchFamily="49" charset="0"/>
            </a:endParaRP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Time taken to build model (full training data) : 0 seconds</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200" dirty="0">
              <a:solidFill>
                <a:srgbClr val="7030A0"/>
              </a:solidFill>
              <a:latin typeface="Courier New" panose="02070309020205020404" pitchFamily="49" charset="0"/>
              <a:cs typeface="Courier New" panose="02070309020205020404" pitchFamily="49" charset="0"/>
            </a:endParaRPr>
          </a:p>
          <a:p>
            <a:r>
              <a:rPr lang="en-US" sz="1200" b="1" dirty="0">
                <a:solidFill>
                  <a:srgbClr val="7030A0"/>
                </a:solidFill>
                <a:latin typeface="Courier New" panose="02070309020205020404" pitchFamily="49" charset="0"/>
                <a:cs typeface="Courier New" panose="02070309020205020404" pitchFamily="49" charset="0"/>
              </a:rPr>
              <a:t>Clustered Instances</a:t>
            </a:r>
          </a:p>
          <a:p>
            <a:endParaRPr lang="en-US" sz="1200" b="1" dirty="0">
              <a:solidFill>
                <a:srgbClr val="7030A0"/>
              </a:solidFill>
              <a:latin typeface="Courier New" panose="02070309020205020404" pitchFamily="49" charset="0"/>
              <a:cs typeface="Courier New" panose="02070309020205020404" pitchFamily="49" charset="0"/>
            </a:endParaRPr>
          </a:p>
          <a:p>
            <a:r>
              <a:rPr lang="en-US" sz="1200" b="1" dirty="0">
                <a:solidFill>
                  <a:srgbClr val="7030A0"/>
                </a:solidFill>
                <a:latin typeface="Courier New" panose="02070309020205020404" pitchFamily="49" charset="0"/>
                <a:cs typeface="Courier New" panose="02070309020205020404" pitchFamily="49" charset="0"/>
              </a:rPr>
              <a:t>0       88 (100%)</a:t>
            </a:r>
          </a:p>
          <a:p>
            <a:endParaRPr lang="en-US" sz="1200" b="1" dirty="0">
              <a:solidFill>
                <a:srgbClr val="7030A0"/>
              </a:solidFill>
              <a:latin typeface="Courier New" panose="02070309020205020404" pitchFamily="49" charset="0"/>
              <a:cs typeface="Courier New" panose="02070309020205020404" pitchFamily="49" charset="0"/>
            </a:endParaRPr>
          </a:p>
          <a:p>
            <a:r>
              <a:rPr lang="en-US" sz="1200" b="1" dirty="0" err="1">
                <a:solidFill>
                  <a:srgbClr val="7030A0"/>
                </a:solidFill>
                <a:latin typeface="Courier New" panose="02070309020205020404" pitchFamily="49" charset="0"/>
                <a:cs typeface="Courier New" panose="02070309020205020404" pitchFamily="49" charset="0"/>
              </a:rPr>
              <a:t>Unclustered</a:t>
            </a:r>
            <a:r>
              <a:rPr lang="en-US" sz="1200" b="1" dirty="0">
                <a:solidFill>
                  <a:srgbClr val="7030A0"/>
                </a:solidFill>
                <a:latin typeface="Courier New" panose="02070309020205020404" pitchFamily="49" charset="0"/>
                <a:cs typeface="Courier New" panose="02070309020205020404" pitchFamily="49" charset="0"/>
              </a:rPr>
              <a:t> instances : 28</a:t>
            </a:r>
          </a:p>
          <a:p>
            <a:endParaRPr lang="en-US" sz="12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2D0B1DE4-A8CF-471B-8EC0-77CBC65F7666}"/>
              </a:ext>
            </a:extLst>
          </p:cNvPr>
          <p:cNvSpPr txBox="1"/>
          <p:nvPr/>
        </p:nvSpPr>
        <p:spPr>
          <a:xfrm>
            <a:off x="177396" y="940658"/>
            <a:ext cx="4018151"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5.0, </a:t>
            </a:r>
            <a:r>
              <a:rPr lang="it-IT" sz="2000" i="1" dirty="0" err="1"/>
              <a:t>minPoints</a:t>
            </a:r>
            <a:r>
              <a:rPr lang="it-IT" sz="2000" dirty="0"/>
              <a:t> = 4</a:t>
            </a:r>
            <a:endParaRPr lang="en-US" dirty="0">
              <a:solidFill>
                <a:srgbClr val="FF0000"/>
              </a:solidFill>
            </a:endParaRPr>
          </a:p>
        </p:txBody>
      </p:sp>
    </p:spTree>
    <p:extLst>
      <p:ext uri="{BB962C8B-B14F-4D97-AF65-F5344CB8AC3E}">
        <p14:creationId xmlns:p14="http://schemas.microsoft.com/office/powerpoint/2010/main" val="1898551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6" name="CasellaDiTesto 5">
            <a:extLst>
              <a:ext uri="{FF2B5EF4-FFF2-40B4-BE49-F238E27FC236}">
                <a16:creationId xmlns:a16="http://schemas.microsoft.com/office/drawing/2014/main" id="{1014E6A1-4A0D-4489-AFAE-061ADA41E1F6}"/>
              </a:ext>
            </a:extLst>
          </p:cNvPr>
          <p:cNvSpPr txBox="1"/>
          <p:nvPr/>
        </p:nvSpPr>
        <p:spPr>
          <a:xfrm>
            <a:off x="177397" y="836712"/>
            <a:ext cx="8807780" cy="1077218"/>
          </a:xfrm>
          <a:prstGeom prst="rect">
            <a:avLst/>
          </a:prstGeom>
          <a:noFill/>
        </p:spPr>
        <p:txBody>
          <a:bodyPr wrap="square" rtlCol="0">
            <a:spAutoFit/>
          </a:bodyPr>
          <a:lstStyle/>
          <a:p>
            <a:pPr algn="just"/>
            <a:r>
              <a:rPr lang="it-IT" sz="1600" dirty="0"/>
              <a:t>Non è stato possibile creare più di un cluster con DBSCAN, indipendentemente dalle impostazioni fornite all’algoritmo. Nella seguente visualizzazione </a:t>
            </a:r>
            <a:r>
              <a:rPr lang="it-IT" sz="1600" dirty="0" err="1"/>
              <a:t>postprocessata</a:t>
            </a:r>
            <a:r>
              <a:rPr lang="it-IT" sz="1600" dirty="0"/>
              <a:t> si può notare che le istanze considerate rumore non appartengono a una particolare categoria di risultati: dati i diversi risultati ottenuti con K-MEANS, si può dire che DBSCAN non è adatto a questi dati.</a:t>
            </a:r>
            <a:endParaRPr lang="en-US" sz="1400" dirty="0">
              <a:solidFill>
                <a:srgbClr val="FF0000"/>
              </a:solidFill>
            </a:endParaRPr>
          </a:p>
        </p:txBody>
      </p:sp>
      <p:pic>
        <p:nvPicPr>
          <p:cNvPr id="3" name="Immagine 2">
            <a:extLst>
              <a:ext uri="{FF2B5EF4-FFF2-40B4-BE49-F238E27FC236}">
                <a16:creationId xmlns:a16="http://schemas.microsoft.com/office/drawing/2014/main" id="{B8605DBA-EFD3-479D-B156-EE4DAB7DDF86}"/>
              </a:ext>
            </a:extLst>
          </p:cNvPr>
          <p:cNvPicPr>
            <a:picLocks noChangeAspect="1"/>
          </p:cNvPicPr>
          <p:nvPr/>
        </p:nvPicPr>
        <p:blipFill>
          <a:blip r:embed="rId2"/>
          <a:stretch>
            <a:fillRect/>
          </a:stretch>
        </p:blipFill>
        <p:spPr>
          <a:xfrm>
            <a:off x="1161990" y="2017876"/>
            <a:ext cx="6862894" cy="4795500"/>
          </a:xfrm>
          <a:prstGeom prst="rect">
            <a:avLst/>
          </a:prstGeom>
        </p:spPr>
      </p:pic>
    </p:spTree>
    <p:extLst>
      <p:ext uri="{BB962C8B-B14F-4D97-AF65-F5344CB8AC3E}">
        <p14:creationId xmlns:p14="http://schemas.microsoft.com/office/powerpoint/2010/main" val="193910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sp>
        <p:nvSpPr>
          <p:cNvPr id="5" name="Titolo 1">
            <a:extLst>
              <a:ext uri="{FF2B5EF4-FFF2-40B4-BE49-F238E27FC236}">
                <a16:creationId xmlns:a16="http://schemas.microsoft.com/office/drawing/2014/main" id="{A46289BF-DACD-459C-A61B-2E0D1BF35DD4}"/>
              </a:ext>
            </a:extLst>
          </p:cNvPr>
          <p:cNvSpPr txBox="1">
            <a:spLocks/>
          </p:cNvSpPr>
          <p:nvPr/>
        </p:nvSpPr>
        <p:spPr>
          <a:xfrm>
            <a:off x="457200" y="917848"/>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dirty="0"/>
              <a:t>PROBLEMI RISCONTRATI NEL CLUSTERING DELL’INTERO DATASET</a:t>
            </a:r>
            <a:endParaRPr lang="en-US" sz="2400" dirty="0"/>
          </a:p>
        </p:txBody>
      </p:sp>
      <p:sp>
        <p:nvSpPr>
          <p:cNvPr id="4" name="CasellaDiTesto 3">
            <a:extLst>
              <a:ext uri="{FF2B5EF4-FFF2-40B4-BE49-F238E27FC236}">
                <a16:creationId xmlns:a16="http://schemas.microsoft.com/office/drawing/2014/main" id="{131D8A49-26F1-4DCE-B75E-BC65A3B16F02}"/>
              </a:ext>
            </a:extLst>
          </p:cNvPr>
          <p:cNvSpPr txBox="1"/>
          <p:nvPr/>
        </p:nvSpPr>
        <p:spPr>
          <a:xfrm>
            <a:off x="457200" y="1700808"/>
            <a:ext cx="8229600" cy="4524315"/>
          </a:xfrm>
          <a:prstGeom prst="rect">
            <a:avLst/>
          </a:prstGeom>
          <a:noFill/>
        </p:spPr>
        <p:txBody>
          <a:bodyPr wrap="square" rtlCol="0">
            <a:spAutoFit/>
          </a:bodyPr>
          <a:lstStyle/>
          <a:p>
            <a:r>
              <a:rPr lang="it-IT" dirty="0"/>
              <a:t>Dato l’elevato numero di attributi di questo insieme di dati, sono stati riscontrati vari intoppi nel tentare una cluster </a:t>
            </a:r>
            <a:r>
              <a:rPr lang="it-IT" dirty="0" err="1"/>
              <a:t>analysis</a:t>
            </a:r>
            <a:r>
              <a:rPr lang="it-IT" dirty="0"/>
              <a:t> completa:</a:t>
            </a:r>
          </a:p>
          <a:p>
            <a:endParaRPr lang="it-IT" dirty="0"/>
          </a:p>
          <a:p>
            <a:pPr marL="285750" indent="-285750">
              <a:buFont typeface="Arial" panose="020B0604020202020204" pitchFamily="34" charset="0"/>
              <a:buChar char="•"/>
            </a:pPr>
            <a:r>
              <a:rPr lang="it-IT" dirty="0">
                <a:solidFill>
                  <a:srgbClr val="0070C0"/>
                </a:solidFill>
              </a:rPr>
              <a:t>Impossibilità di salvare i risultati di K-MEANS</a:t>
            </a:r>
            <a:r>
              <a:rPr lang="it-IT" dirty="0"/>
              <a:t>: questo ha impedito di effettuare un adeguato </a:t>
            </a:r>
            <a:r>
              <a:rPr lang="it-IT" dirty="0" err="1"/>
              <a:t>postprocessing</a:t>
            </a:r>
            <a:r>
              <a:rPr lang="it-IT" dirty="0"/>
              <a:t> necessario per comprendere il </a:t>
            </a:r>
            <a:r>
              <a:rPr lang="it-IT" dirty="0" err="1"/>
              <a:t>clustering</a:t>
            </a:r>
            <a:r>
              <a:rPr lang="it-IT" dirty="0"/>
              <a:t> generato.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solidFill>
                  <a:srgbClr val="0070C0"/>
                </a:solidFill>
              </a:rPr>
              <a:t>Impossibilità di lanciare DBSCAN</a:t>
            </a:r>
            <a:r>
              <a:rPr lang="it-IT" dirty="0"/>
              <a:t>: questo problema non è stato poi così importante, in quanto DBSCAN non avrebbe probabilmente funzionato al meglio con dei dati con tutte queste dimensioni.</a:t>
            </a:r>
            <a:endParaRPr lang="en-US" dirty="0"/>
          </a:p>
        </p:txBody>
      </p:sp>
      <p:pic>
        <p:nvPicPr>
          <p:cNvPr id="8" name="Immagine 7">
            <a:extLst>
              <a:ext uri="{FF2B5EF4-FFF2-40B4-BE49-F238E27FC236}">
                <a16:creationId xmlns:a16="http://schemas.microsoft.com/office/drawing/2014/main" id="{E994E1A2-FE65-441C-8C99-2EC723A72411}"/>
              </a:ext>
            </a:extLst>
          </p:cNvPr>
          <p:cNvPicPr>
            <a:picLocks noChangeAspect="1"/>
          </p:cNvPicPr>
          <p:nvPr/>
        </p:nvPicPr>
        <p:blipFill>
          <a:blip r:embed="rId2"/>
          <a:stretch>
            <a:fillRect/>
          </a:stretch>
        </p:blipFill>
        <p:spPr>
          <a:xfrm>
            <a:off x="1572620" y="3356992"/>
            <a:ext cx="2783356" cy="1708727"/>
          </a:xfrm>
          <a:prstGeom prst="rect">
            <a:avLst/>
          </a:prstGeom>
        </p:spPr>
      </p:pic>
      <p:sp>
        <p:nvSpPr>
          <p:cNvPr id="9" name="Rettangolo 8">
            <a:extLst>
              <a:ext uri="{FF2B5EF4-FFF2-40B4-BE49-F238E27FC236}">
                <a16:creationId xmlns:a16="http://schemas.microsoft.com/office/drawing/2014/main" id="{2887BECD-64CB-4594-BEF9-B33FEF4F3F9D}"/>
              </a:ext>
            </a:extLst>
          </p:cNvPr>
          <p:cNvSpPr/>
          <p:nvPr/>
        </p:nvSpPr>
        <p:spPr>
          <a:xfrm>
            <a:off x="2771800" y="4725144"/>
            <a:ext cx="1296144" cy="21602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1538424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sp>
        <p:nvSpPr>
          <p:cNvPr id="7" name="CasellaDiTesto 6">
            <a:extLst>
              <a:ext uri="{FF2B5EF4-FFF2-40B4-BE49-F238E27FC236}">
                <a16:creationId xmlns:a16="http://schemas.microsoft.com/office/drawing/2014/main" id="{7424FBBA-7B8F-4B34-9185-0A88726B01D0}"/>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
        <p:nvSpPr>
          <p:cNvPr id="10" name="Rettangolo 9">
            <a:extLst>
              <a:ext uri="{FF2B5EF4-FFF2-40B4-BE49-F238E27FC236}">
                <a16:creationId xmlns:a16="http://schemas.microsoft.com/office/drawing/2014/main" id="{FA045FE1-9D46-455D-A8BF-C449B208F718}"/>
              </a:ext>
            </a:extLst>
          </p:cNvPr>
          <p:cNvSpPr/>
          <p:nvPr/>
        </p:nvSpPr>
        <p:spPr>
          <a:xfrm>
            <a:off x="1907704" y="1262365"/>
            <a:ext cx="5544616" cy="5478423"/>
          </a:xfrm>
          <a:prstGeom prst="rect">
            <a:avLst/>
          </a:prstGeom>
        </p:spPr>
        <p:txBody>
          <a:bodyPr wrap="square">
            <a:spAutoFit/>
          </a:bodyPr>
          <a:lstStyle/>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13 (  6%)</a:t>
            </a:r>
          </a:p>
          <a:p>
            <a:r>
              <a:rPr lang="en-US" sz="1400" dirty="0">
                <a:solidFill>
                  <a:srgbClr val="7030A0"/>
                </a:solidFill>
                <a:latin typeface="Courier New" panose="02070309020205020404" pitchFamily="49" charset="0"/>
                <a:cs typeface="Courier New" panose="02070309020205020404" pitchFamily="49" charset="0"/>
              </a:rPr>
              <a:t>1      103 ( 49%)</a:t>
            </a:r>
          </a:p>
          <a:p>
            <a:r>
              <a:rPr lang="en-US" sz="1400" dirty="0">
                <a:solidFill>
                  <a:srgbClr val="7030A0"/>
                </a:solidFill>
                <a:latin typeface="Courier New" panose="02070309020205020404" pitchFamily="49" charset="0"/>
                <a:cs typeface="Courier New" panose="02070309020205020404" pitchFamily="49" charset="0"/>
              </a:rPr>
              <a:t>2       72 ( 34%)</a:t>
            </a:r>
          </a:p>
          <a:p>
            <a:r>
              <a:rPr lang="en-US" sz="1400" dirty="0">
                <a:solidFill>
                  <a:srgbClr val="7030A0"/>
                </a:solidFill>
                <a:latin typeface="Courier New" panose="02070309020205020404" pitchFamily="49" charset="0"/>
                <a:cs typeface="Courier New" panose="02070309020205020404" pitchFamily="49" charset="0"/>
              </a:rPr>
              <a:t>3       24 ( 11%)</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12  9  3  6 | 2010</a:t>
            </a:r>
          </a:p>
          <a:p>
            <a:r>
              <a:rPr lang="en-US" sz="1400" dirty="0">
                <a:solidFill>
                  <a:srgbClr val="7030A0"/>
                </a:solidFill>
                <a:latin typeface="Courier New" panose="02070309020205020404" pitchFamily="49" charset="0"/>
                <a:cs typeface="Courier New" panose="02070309020205020404" pitchFamily="49" charset="0"/>
              </a:rPr>
              <a:t>  0 10 11 17 | 2011</a:t>
            </a:r>
          </a:p>
          <a:p>
            <a:r>
              <a:rPr lang="en-US" sz="1400" dirty="0">
                <a:solidFill>
                  <a:srgbClr val="7030A0"/>
                </a:solidFill>
                <a:latin typeface="Courier New" panose="02070309020205020404" pitchFamily="49" charset="0"/>
                <a:cs typeface="Courier New" panose="02070309020205020404" pitchFamily="49" charset="0"/>
              </a:rPr>
              <a:t>  0 11 47  1 | 2012</a:t>
            </a:r>
          </a:p>
          <a:p>
            <a:r>
              <a:rPr lang="en-US" sz="1400" dirty="0">
                <a:solidFill>
                  <a:srgbClr val="7030A0"/>
                </a:solidFill>
                <a:latin typeface="Courier New" panose="02070309020205020404" pitchFamily="49" charset="0"/>
                <a:cs typeface="Courier New" panose="02070309020205020404" pitchFamily="49" charset="0"/>
              </a:rPr>
              <a:t>  1 73 11  0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&lt;-- 2012</a:t>
            </a:r>
          </a:p>
          <a:p>
            <a:r>
              <a:rPr lang="en-US" sz="1400" dirty="0">
                <a:solidFill>
                  <a:srgbClr val="7030A0"/>
                </a:solidFill>
                <a:latin typeface="Courier New" panose="02070309020205020404" pitchFamily="49" charset="0"/>
                <a:cs typeface="Courier New" panose="02070309020205020404" pitchFamily="49" charset="0"/>
              </a:rPr>
              <a:t>Cluster 3 &lt;-- 2011</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Incorrectly clustered instances :	63.0	 </a:t>
            </a:r>
            <a:r>
              <a:rPr lang="en-US" sz="1400" b="1" dirty="0">
                <a:solidFill>
                  <a:srgbClr val="FF0000"/>
                </a:solidFill>
                <a:latin typeface="Courier New" panose="02070309020205020404" pitchFamily="49" charset="0"/>
                <a:cs typeface="Courier New" panose="02070309020205020404" pitchFamily="49" charset="0"/>
              </a:rPr>
              <a:t>29.717  %</a:t>
            </a:r>
          </a:p>
        </p:txBody>
      </p:sp>
    </p:spTree>
    <p:extLst>
      <p:ext uri="{BB962C8B-B14F-4D97-AF65-F5344CB8AC3E}">
        <p14:creationId xmlns:p14="http://schemas.microsoft.com/office/powerpoint/2010/main" val="1144823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6" name="Immagine 5">
            <a:extLst>
              <a:ext uri="{FF2B5EF4-FFF2-40B4-BE49-F238E27FC236}">
                <a16:creationId xmlns:a16="http://schemas.microsoft.com/office/drawing/2014/main" id="{B358F6F2-833C-4200-9D4F-D01BEC135146}"/>
              </a:ext>
            </a:extLst>
          </p:cNvPr>
          <p:cNvPicPr>
            <a:picLocks noChangeAspect="1"/>
          </p:cNvPicPr>
          <p:nvPr/>
        </p:nvPicPr>
        <p:blipFill>
          <a:blip r:embed="rId2"/>
          <a:stretch>
            <a:fillRect/>
          </a:stretch>
        </p:blipFill>
        <p:spPr>
          <a:xfrm>
            <a:off x="528073" y="1377481"/>
            <a:ext cx="8087854" cy="4067743"/>
          </a:xfrm>
          <a:prstGeom prst="rect">
            <a:avLst/>
          </a:prstGeom>
        </p:spPr>
      </p:pic>
      <p:sp>
        <p:nvSpPr>
          <p:cNvPr id="9" name="Rettangolo 8">
            <a:extLst>
              <a:ext uri="{FF2B5EF4-FFF2-40B4-BE49-F238E27FC236}">
                <a16:creationId xmlns:a16="http://schemas.microsoft.com/office/drawing/2014/main" id="{77985625-5F71-43C0-A67B-794D29A23598}"/>
              </a:ext>
            </a:extLst>
          </p:cNvPr>
          <p:cNvSpPr/>
          <p:nvPr/>
        </p:nvSpPr>
        <p:spPr>
          <a:xfrm>
            <a:off x="395536" y="2701345"/>
            <a:ext cx="1368152" cy="2825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ttangolo 12">
            <a:extLst>
              <a:ext uri="{FF2B5EF4-FFF2-40B4-BE49-F238E27FC236}">
                <a16:creationId xmlns:a16="http://schemas.microsoft.com/office/drawing/2014/main" id="{A3DBDD2A-9BB6-4186-8CE0-E7F7A3ED78B9}"/>
              </a:ext>
            </a:extLst>
          </p:cNvPr>
          <p:cNvSpPr/>
          <p:nvPr/>
        </p:nvSpPr>
        <p:spPr>
          <a:xfrm>
            <a:off x="5396753" y="2701345"/>
            <a:ext cx="3219174" cy="2825960"/>
          </a:xfrm>
          <a:prstGeom prst="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ttangolo 13">
            <a:extLst>
              <a:ext uri="{FF2B5EF4-FFF2-40B4-BE49-F238E27FC236}">
                <a16:creationId xmlns:a16="http://schemas.microsoft.com/office/drawing/2014/main" id="{EFE99C83-40B4-4D1C-80D3-6351AAD3B9B2}"/>
              </a:ext>
            </a:extLst>
          </p:cNvPr>
          <p:cNvSpPr/>
          <p:nvPr/>
        </p:nvSpPr>
        <p:spPr>
          <a:xfrm>
            <a:off x="1896225" y="2701345"/>
            <a:ext cx="3473634" cy="2825960"/>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6" name="Connettore 2 15">
            <a:extLst>
              <a:ext uri="{FF2B5EF4-FFF2-40B4-BE49-F238E27FC236}">
                <a16:creationId xmlns:a16="http://schemas.microsoft.com/office/drawing/2014/main" id="{6A0B721B-5D73-43C2-83AA-6DF82D905B18}"/>
              </a:ext>
            </a:extLst>
          </p:cNvPr>
          <p:cNvCxnSpPr>
            <a:cxnSpLocks/>
          </p:cNvCxnSpPr>
          <p:nvPr/>
        </p:nvCxnSpPr>
        <p:spPr>
          <a:xfrm flipV="1">
            <a:off x="1846729" y="5468472"/>
            <a:ext cx="1" cy="2647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3" name="CasellaDiTesto 22">
            <a:extLst>
              <a:ext uri="{FF2B5EF4-FFF2-40B4-BE49-F238E27FC236}">
                <a16:creationId xmlns:a16="http://schemas.microsoft.com/office/drawing/2014/main" id="{B8592850-5CED-46EF-A864-B0887000ABF0}"/>
              </a:ext>
            </a:extLst>
          </p:cNvPr>
          <p:cNvSpPr txBox="1"/>
          <p:nvPr/>
        </p:nvSpPr>
        <p:spPr>
          <a:xfrm>
            <a:off x="1619672" y="5651956"/>
            <a:ext cx="720080" cy="369332"/>
          </a:xfrm>
          <a:prstGeom prst="rect">
            <a:avLst/>
          </a:prstGeom>
          <a:noFill/>
        </p:spPr>
        <p:txBody>
          <a:bodyPr wrap="square" rtlCol="0">
            <a:spAutoFit/>
          </a:bodyPr>
          <a:lstStyle/>
          <a:p>
            <a:r>
              <a:rPr lang="it-IT" dirty="0"/>
              <a:t>2010</a:t>
            </a:r>
            <a:endParaRPr lang="en-US" dirty="0"/>
          </a:p>
        </p:txBody>
      </p:sp>
      <p:sp>
        <p:nvSpPr>
          <p:cNvPr id="24" name="CasellaDiTesto 23">
            <a:extLst>
              <a:ext uri="{FF2B5EF4-FFF2-40B4-BE49-F238E27FC236}">
                <a16:creationId xmlns:a16="http://schemas.microsoft.com/office/drawing/2014/main" id="{BEEBC8E0-2E6A-4639-8BD9-1C8585B63073}"/>
              </a:ext>
            </a:extLst>
          </p:cNvPr>
          <p:cNvSpPr txBox="1"/>
          <p:nvPr/>
        </p:nvSpPr>
        <p:spPr>
          <a:xfrm>
            <a:off x="660485" y="5651956"/>
            <a:ext cx="720080" cy="369332"/>
          </a:xfrm>
          <a:prstGeom prst="rect">
            <a:avLst/>
          </a:prstGeom>
          <a:noFill/>
        </p:spPr>
        <p:txBody>
          <a:bodyPr wrap="square" rtlCol="0">
            <a:spAutoFit/>
          </a:bodyPr>
          <a:lstStyle/>
          <a:p>
            <a:r>
              <a:rPr lang="it-IT" dirty="0"/>
              <a:t>2011</a:t>
            </a:r>
            <a:endParaRPr lang="en-US" dirty="0"/>
          </a:p>
        </p:txBody>
      </p:sp>
      <p:sp>
        <p:nvSpPr>
          <p:cNvPr id="25" name="CasellaDiTesto 24">
            <a:extLst>
              <a:ext uri="{FF2B5EF4-FFF2-40B4-BE49-F238E27FC236}">
                <a16:creationId xmlns:a16="http://schemas.microsoft.com/office/drawing/2014/main" id="{DD89EE12-1E67-4852-8E4B-756CAFEB8755}"/>
              </a:ext>
            </a:extLst>
          </p:cNvPr>
          <p:cNvSpPr txBox="1"/>
          <p:nvPr/>
        </p:nvSpPr>
        <p:spPr>
          <a:xfrm>
            <a:off x="3261701" y="5651956"/>
            <a:ext cx="720080" cy="369332"/>
          </a:xfrm>
          <a:prstGeom prst="rect">
            <a:avLst/>
          </a:prstGeom>
          <a:noFill/>
        </p:spPr>
        <p:txBody>
          <a:bodyPr wrap="square" rtlCol="0">
            <a:spAutoFit/>
          </a:bodyPr>
          <a:lstStyle/>
          <a:p>
            <a:r>
              <a:rPr lang="it-IT" dirty="0"/>
              <a:t>2013</a:t>
            </a:r>
            <a:endParaRPr lang="en-US" dirty="0"/>
          </a:p>
        </p:txBody>
      </p:sp>
      <p:sp>
        <p:nvSpPr>
          <p:cNvPr id="26" name="CasellaDiTesto 25">
            <a:extLst>
              <a:ext uri="{FF2B5EF4-FFF2-40B4-BE49-F238E27FC236}">
                <a16:creationId xmlns:a16="http://schemas.microsoft.com/office/drawing/2014/main" id="{8081AE62-D3F8-448E-A215-6ADF10EB2088}"/>
              </a:ext>
            </a:extLst>
          </p:cNvPr>
          <p:cNvSpPr txBox="1"/>
          <p:nvPr/>
        </p:nvSpPr>
        <p:spPr>
          <a:xfrm>
            <a:off x="6660232" y="5651956"/>
            <a:ext cx="720080" cy="369332"/>
          </a:xfrm>
          <a:prstGeom prst="rect">
            <a:avLst/>
          </a:prstGeom>
          <a:noFill/>
        </p:spPr>
        <p:txBody>
          <a:bodyPr wrap="square" rtlCol="0">
            <a:spAutoFit/>
          </a:bodyPr>
          <a:lstStyle/>
          <a:p>
            <a:r>
              <a:rPr lang="it-IT" dirty="0"/>
              <a:t>2012</a:t>
            </a:r>
            <a:endParaRPr lang="en-US" dirty="0"/>
          </a:p>
        </p:txBody>
      </p:sp>
      <p:sp>
        <p:nvSpPr>
          <p:cNvPr id="27" name="CasellaDiTesto 26">
            <a:extLst>
              <a:ext uri="{FF2B5EF4-FFF2-40B4-BE49-F238E27FC236}">
                <a16:creationId xmlns:a16="http://schemas.microsoft.com/office/drawing/2014/main" id="{0D80012B-B325-41A0-9BE2-9CE2C50FD595}"/>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3954119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4" name="Immagine 3">
            <a:extLst>
              <a:ext uri="{FF2B5EF4-FFF2-40B4-BE49-F238E27FC236}">
                <a16:creationId xmlns:a16="http://schemas.microsoft.com/office/drawing/2014/main" id="{437E5D83-325A-4F50-A1A9-8DC3FDC440E4}"/>
              </a:ext>
            </a:extLst>
          </p:cNvPr>
          <p:cNvPicPr>
            <a:picLocks noChangeAspect="1"/>
          </p:cNvPicPr>
          <p:nvPr/>
        </p:nvPicPr>
        <p:blipFill>
          <a:blip r:embed="rId2"/>
          <a:stretch>
            <a:fillRect/>
          </a:stretch>
        </p:blipFill>
        <p:spPr>
          <a:xfrm>
            <a:off x="258051" y="1420369"/>
            <a:ext cx="8676456" cy="5413747"/>
          </a:xfrm>
          <a:prstGeom prst="rect">
            <a:avLst/>
          </a:prstGeom>
        </p:spPr>
      </p:pic>
      <p:sp>
        <p:nvSpPr>
          <p:cNvPr id="9" name="CasellaDiTesto 8">
            <a:extLst>
              <a:ext uri="{FF2B5EF4-FFF2-40B4-BE49-F238E27FC236}">
                <a16:creationId xmlns:a16="http://schemas.microsoft.com/office/drawing/2014/main" id="{243575C0-2896-4D22-B427-80E0559EAD6F}"/>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1861082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TUTTO IL DATASET</a:t>
            </a:r>
            <a:endParaRPr lang="en-US" sz="2400" dirty="0">
              <a:solidFill>
                <a:schemeClr val="bg1"/>
              </a:solidFill>
            </a:endParaRPr>
          </a:p>
        </p:txBody>
      </p:sp>
      <p:pic>
        <p:nvPicPr>
          <p:cNvPr id="5" name="Immagine 4">
            <a:extLst>
              <a:ext uri="{FF2B5EF4-FFF2-40B4-BE49-F238E27FC236}">
                <a16:creationId xmlns:a16="http://schemas.microsoft.com/office/drawing/2014/main" id="{CB119B6D-C7E2-4EF4-8EBE-36B53BE87BF1}"/>
              </a:ext>
            </a:extLst>
          </p:cNvPr>
          <p:cNvPicPr>
            <a:picLocks noChangeAspect="1"/>
          </p:cNvPicPr>
          <p:nvPr/>
        </p:nvPicPr>
        <p:blipFill>
          <a:blip r:embed="rId2"/>
          <a:stretch>
            <a:fillRect/>
          </a:stretch>
        </p:blipFill>
        <p:spPr>
          <a:xfrm>
            <a:off x="755576" y="1310637"/>
            <a:ext cx="7560840" cy="5376327"/>
          </a:xfrm>
          <a:prstGeom prst="rect">
            <a:avLst/>
          </a:prstGeom>
        </p:spPr>
      </p:pic>
      <p:sp>
        <p:nvSpPr>
          <p:cNvPr id="7" name="CasellaDiTesto 6">
            <a:extLst>
              <a:ext uri="{FF2B5EF4-FFF2-40B4-BE49-F238E27FC236}">
                <a16:creationId xmlns:a16="http://schemas.microsoft.com/office/drawing/2014/main" id="{77E3AE59-8A85-42BA-9B2A-CB28022A9CDC}"/>
              </a:ext>
            </a:extLst>
          </p:cNvPr>
          <p:cNvSpPr txBox="1"/>
          <p:nvPr/>
        </p:nvSpPr>
        <p:spPr>
          <a:xfrm>
            <a:off x="558204" y="868650"/>
            <a:ext cx="7902228" cy="677108"/>
          </a:xfrm>
          <a:prstGeom prst="rect">
            <a:avLst/>
          </a:prstGeom>
          <a:noFill/>
        </p:spPr>
        <p:txBody>
          <a:bodyPr wrap="none" rtlCol="0">
            <a:spAutoFit/>
          </a:bodyPr>
          <a:lstStyle/>
          <a:p>
            <a:r>
              <a:rPr lang="it-IT" sz="2000" b="1" dirty="0"/>
              <a:t>Clustering gerarchico: </a:t>
            </a:r>
            <a:r>
              <a:rPr lang="it-IT" sz="2000" dirty="0"/>
              <a:t>4 cluster,  distanze fra cluster con il metodo MEAN</a:t>
            </a:r>
            <a:r>
              <a:rPr lang="it-IT" sz="2000" dirty="0">
                <a:solidFill>
                  <a:srgbClr val="00B050"/>
                </a:solidFill>
              </a:rPr>
              <a:t> </a:t>
            </a:r>
            <a:endParaRPr lang="it-IT" dirty="0">
              <a:solidFill>
                <a:srgbClr val="00B050"/>
              </a:solidFill>
            </a:endParaRPr>
          </a:p>
          <a:p>
            <a:endParaRPr lang="en-US" dirty="0">
              <a:solidFill>
                <a:srgbClr val="92D050"/>
              </a:solidFill>
            </a:endParaRPr>
          </a:p>
        </p:txBody>
      </p:sp>
    </p:spTree>
    <p:extLst>
      <p:ext uri="{BB962C8B-B14F-4D97-AF65-F5344CB8AC3E}">
        <p14:creationId xmlns:p14="http://schemas.microsoft.com/office/powerpoint/2010/main" val="2768512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CONCLUSIONI</a:t>
            </a:r>
            <a:endParaRPr lang="it-IT" dirty="0"/>
          </a:p>
        </p:txBody>
      </p:sp>
      <p:sp>
        <p:nvSpPr>
          <p:cNvPr id="3" name="Segnaposto contenuto 2"/>
          <p:cNvSpPr>
            <a:spLocks noGrp="1"/>
          </p:cNvSpPr>
          <p:nvPr>
            <p:ph idx="1"/>
          </p:nvPr>
        </p:nvSpPr>
        <p:spPr/>
        <p:txBody>
          <a:bodyPr/>
          <a:lstStyle/>
          <a:p>
            <a:pPr marL="0" indent="0" algn="just">
              <a:buNone/>
            </a:pPr>
            <a:r>
              <a:rPr lang="it-IT" dirty="0" smtClean="0">
                <a:solidFill>
                  <a:srgbClr val="FF0000"/>
                </a:solidFill>
              </a:rPr>
              <a:t>Alla luce dei risultati della cluster </a:t>
            </a:r>
            <a:r>
              <a:rPr lang="it-IT" dirty="0" err="1" smtClean="0">
                <a:solidFill>
                  <a:srgbClr val="FF0000"/>
                </a:solidFill>
              </a:rPr>
              <a:t>analysis</a:t>
            </a:r>
            <a:r>
              <a:rPr lang="it-IT" dirty="0" smtClean="0">
                <a:solidFill>
                  <a:srgbClr val="FF0000"/>
                </a:solidFill>
              </a:rPr>
              <a:t>, cosa si è scoperto?</a:t>
            </a:r>
            <a:endParaRPr lang="it-IT" sz="1800" dirty="0" smtClean="0">
              <a:solidFill>
                <a:schemeClr val="bg1">
                  <a:lumMod val="50000"/>
                </a:schemeClr>
              </a:solidFill>
            </a:endParaRPr>
          </a:p>
          <a:p>
            <a:pPr marL="0" indent="0" algn="just">
              <a:buNone/>
            </a:pPr>
            <a:endParaRPr lang="it-IT" sz="1800" dirty="0" smtClean="0">
              <a:solidFill>
                <a:schemeClr val="bg1">
                  <a:lumMod val="50000"/>
                </a:schemeClr>
              </a:solidFill>
            </a:endParaRPr>
          </a:p>
          <a:p>
            <a:pPr algn="just"/>
            <a:r>
              <a:rPr lang="it-IT" dirty="0" smtClean="0"/>
              <a:t>In un caso è stato possibile ricondurre i cluster generati alle coorti di immatricolazione, ma solo grazie agli attributi di date. </a:t>
            </a:r>
          </a:p>
          <a:p>
            <a:pPr lvl="1" algn="just"/>
            <a:r>
              <a:rPr lang="it-IT" dirty="0" smtClean="0"/>
              <a:t>L’algoritmo migliore per fare questo si è rivelato essere quello </a:t>
            </a:r>
            <a:r>
              <a:rPr lang="it-IT" dirty="0" err="1" smtClean="0"/>
              <a:t>agglomerativo</a:t>
            </a:r>
            <a:r>
              <a:rPr lang="it-IT" dirty="0" smtClean="0"/>
              <a:t>.</a:t>
            </a:r>
          </a:p>
          <a:p>
            <a:pPr algn="just"/>
            <a:endParaRPr lang="it-IT" dirty="0" smtClean="0"/>
          </a:p>
          <a:p>
            <a:pPr algn="just"/>
            <a:r>
              <a:rPr lang="it-IT" dirty="0" smtClean="0"/>
              <a:t>Nella divisione fra studenti performanti e meno performanti, l’attributo più incisivo è il numero di crediti ottenuti.</a:t>
            </a:r>
            <a:endParaRPr lang="it-IT" dirty="0"/>
          </a:p>
        </p:txBody>
      </p:sp>
      <p:sp>
        <p:nvSpPr>
          <p:cNvPr id="4"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smtClean="0">
                <a:solidFill>
                  <a:schemeClr val="bg1"/>
                </a:solidFill>
              </a:rPr>
              <a:t>CONCLUSIONI</a:t>
            </a:r>
            <a:endParaRPr lang="en-US" sz="2400" dirty="0">
              <a:solidFill>
                <a:schemeClr val="bg1"/>
              </a:solidFill>
            </a:endParaRPr>
          </a:p>
        </p:txBody>
      </p:sp>
    </p:spTree>
    <p:extLst>
      <p:ext uri="{BB962C8B-B14F-4D97-AF65-F5344CB8AC3E}">
        <p14:creationId xmlns:p14="http://schemas.microsoft.com/office/powerpoint/2010/main" val="35217831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CONCLUSIONI</a:t>
            </a:r>
            <a:endParaRPr lang="it-IT" dirty="0"/>
          </a:p>
        </p:txBody>
      </p:sp>
      <p:sp>
        <p:nvSpPr>
          <p:cNvPr id="3" name="Segnaposto contenuto 2"/>
          <p:cNvSpPr>
            <a:spLocks noGrp="1"/>
          </p:cNvSpPr>
          <p:nvPr>
            <p:ph idx="1"/>
          </p:nvPr>
        </p:nvSpPr>
        <p:spPr/>
        <p:txBody>
          <a:bodyPr>
            <a:normAutofit lnSpcReduction="10000"/>
          </a:bodyPr>
          <a:lstStyle/>
          <a:p>
            <a:pPr marL="0" indent="0" algn="just">
              <a:buNone/>
            </a:pPr>
            <a:r>
              <a:rPr lang="it-IT" dirty="0" smtClean="0">
                <a:solidFill>
                  <a:srgbClr val="FF0000"/>
                </a:solidFill>
              </a:rPr>
              <a:t>Alla luce dei risultati della cluster </a:t>
            </a:r>
            <a:r>
              <a:rPr lang="it-IT" dirty="0" err="1" smtClean="0">
                <a:solidFill>
                  <a:srgbClr val="FF0000"/>
                </a:solidFill>
              </a:rPr>
              <a:t>analysis</a:t>
            </a:r>
            <a:r>
              <a:rPr lang="it-IT" dirty="0" smtClean="0">
                <a:solidFill>
                  <a:srgbClr val="FF0000"/>
                </a:solidFill>
              </a:rPr>
              <a:t>, cosa si è scoperto?</a:t>
            </a:r>
            <a:endParaRPr lang="it-IT" sz="1800" dirty="0" smtClean="0">
              <a:solidFill>
                <a:schemeClr val="bg1">
                  <a:lumMod val="50000"/>
                </a:schemeClr>
              </a:solidFill>
            </a:endParaRPr>
          </a:p>
          <a:p>
            <a:pPr marL="0" indent="0" algn="just">
              <a:buNone/>
            </a:pPr>
            <a:endParaRPr lang="it-IT" sz="1800" dirty="0" smtClean="0">
              <a:solidFill>
                <a:schemeClr val="bg1">
                  <a:lumMod val="50000"/>
                </a:schemeClr>
              </a:solidFill>
            </a:endParaRPr>
          </a:p>
          <a:p>
            <a:pPr algn="just"/>
            <a:r>
              <a:rPr lang="it-IT" dirty="0" smtClean="0"/>
              <a:t>Gli studenti hanno avuto una forte tendenza a trascurare gli esami difficili continuando ad acquisire crediti.</a:t>
            </a:r>
          </a:p>
          <a:p>
            <a:pPr lvl="1" algn="just"/>
            <a:r>
              <a:rPr lang="it-IT" dirty="0" smtClean="0">
                <a:solidFill>
                  <a:schemeClr val="bg1">
                    <a:lumMod val="50000"/>
                  </a:schemeClr>
                </a:solidFill>
              </a:rPr>
              <a:t>(ma questo lo si è notato in fase di data </a:t>
            </a:r>
            <a:r>
              <a:rPr lang="it-IT" dirty="0" err="1" smtClean="0">
                <a:solidFill>
                  <a:schemeClr val="bg1">
                    <a:lumMod val="50000"/>
                  </a:schemeClr>
                </a:solidFill>
              </a:rPr>
              <a:t>understanding</a:t>
            </a:r>
            <a:r>
              <a:rPr lang="it-IT" dirty="0" smtClean="0">
                <a:solidFill>
                  <a:schemeClr val="bg1">
                    <a:lumMod val="50000"/>
                  </a:schemeClr>
                </a:solidFill>
              </a:rPr>
              <a:t>)</a:t>
            </a:r>
          </a:p>
          <a:p>
            <a:pPr lvl="1" algn="just"/>
            <a:endParaRPr lang="it-IT" dirty="0" smtClean="0">
              <a:solidFill>
                <a:schemeClr val="bg1">
                  <a:lumMod val="50000"/>
                </a:schemeClr>
              </a:solidFill>
            </a:endParaRPr>
          </a:p>
          <a:p>
            <a:pPr marL="0" lvl="1" indent="0" algn="just">
              <a:buNone/>
            </a:pPr>
            <a:r>
              <a:rPr lang="it-IT" sz="2400" dirty="0">
                <a:solidFill>
                  <a:srgbClr val="002060"/>
                </a:solidFill>
              </a:rPr>
              <a:t>Quest’ultimo punto è forse l’aspetto più interessante che si è notato in tutta questa </a:t>
            </a:r>
            <a:r>
              <a:rPr lang="it-IT" sz="2400" dirty="0" smtClean="0">
                <a:solidFill>
                  <a:srgbClr val="002060"/>
                </a:solidFill>
              </a:rPr>
              <a:t>analisi: quel comportamento non è in generale una buona pratica, si potrebbe pensare di scoraggiarla ulteriormente, magari irrigidendo ed ampliando l’albero delle propedeuticità.</a:t>
            </a:r>
            <a:endParaRPr lang="it-IT" sz="2400" dirty="0">
              <a:solidFill>
                <a:srgbClr val="002060"/>
              </a:solidFill>
            </a:endParaRPr>
          </a:p>
        </p:txBody>
      </p:sp>
      <p:sp>
        <p:nvSpPr>
          <p:cNvPr id="4"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smtClean="0">
                <a:solidFill>
                  <a:schemeClr val="bg1"/>
                </a:solidFill>
              </a:rPr>
              <a:t>CONCLUSIONI</a:t>
            </a:r>
            <a:endParaRPr lang="en-US" sz="2400" dirty="0">
              <a:solidFill>
                <a:schemeClr val="bg1"/>
              </a:solidFill>
            </a:endParaRPr>
          </a:p>
        </p:txBody>
      </p:sp>
    </p:spTree>
    <p:extLst>
      <p:ext uri="{BB962C8B-B14F-4D97-AF65-F5344CB8AC3E}">
        <p14:creationId xmlns:p14="http://schemas.microsoft.com/office/powerpoint/2010/main" val="211343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1404</TotalTime>
  <Words>5453</Words>
  <Application>Microsoft Office PowerPoint</Application>
  <PresentationFormat>Presentazione su schermo (4:3)</PresentationFormat>
  <Paragraphs>920</Paragraphs>
  <Slides>76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76</vt:i4>
      </vt:variant>
    </vt:vector>
  </HeadingPairs>
  <TitlesOfParts>
    <vt:vector size="81"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vt:lpstr>
      <vt:lpstr>ESAMI DEL PRIMO ANNO: dataset_fy.arff</vt:lpstr>
      <vt:lpstr>Presentazione standard di PowerPoint</vt:lpstr>
      <vt:lpstr>TOTALITÀ DEL DATASET: dataset_tot.arff</vt:lpstr>
      <vt:lpstr>Presentazione standard di PowerPoint</vt:lpstr>
      <vt:lpstr>‘’ALGORITMO’’ DI CLUSTER ANALYSIS</vt:lpstr>
      <vt:lpstr>‘’ALGORITMO’’ DI CLUSTER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Utente Windows</cp:lastModifiedBy>
  <cp:revision>292</cp:revision>
  <dcterms:created xsi:type="dcterms:W3CDTF">2018-01-08T07:58:31Z</dcterms:created>
  <dcterms:modified xsi:type="dcterms:W3CDTF">2018-01-19T18:51:01Z</dcterms:modified>
</cp:coreProperties>
</file>